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799" r:id="rId2"/>
  </p:sldMasterIdLst>
  <p:notesMasterIdLst>
    <p:notesMasterId r:id="rId107"/>
  </p:notesMasterIdLst>
  <p:handoutMasterIdLst>
    <p:handoutMasterId r:id="rId108"/>
  </p:handoutMasterIdLst>
  <p:sldIdLst>
    <p:sldId id="583" r:id="rId3"/>
    <p:sldId id="530" r:id="rId4"/>
    <p:sldId id="531" r:id="rId5"/>
    <p:sldId id="645" r:id="rId6"/>
    <p:sldId id="401" r:id="rId7"/>
    <p:sldId id="402" r:id="rId8"/>
    <p:sldId id="575" r:id="rId9"/>
    <p:sldId id="576" r:id="rId10"/>
    <p:sldId id="577" r:id="rId11"/>
    <p:sldId id="646" r:id="rId12"/>
    <p:sldId id="647" r:id="rId13"/>
    <p:sldId id="648" r:id="rId14"/>
    <p:sldId id="590" r:id="rId15"/>
    <p:sldId id="591" r:id="rId16"/>
    <p:sldId id="592" r:id="rId17"/>
    <p:sldId id="593" r:id="rId18"/>
    <p:sldId id="594" r:id="rId19"/>
    <p:sldId id="595" r:id="rId20"/>
    <p:sldId id="596" r:id="rId21"/>
    <p:sldId id="597" r:id="rId22"/>
    <p:sldId id="598" r:id="rId23"/>
    <p:sldId id="599" r:id="rId24"/>
    <p:sldId id="600" r:id="rId25"/>
    <p:sldId id="580" r:id="rId26"/>
    <p:sldId id="581" r:id="rId27"/>
    <p:sldId id="582" r:id="rId28"/>
    <p:sldId id="624" r:id="rId29"/>
    <p:sldId id="625" r:id="rId30"/>
    <p:sldId id="626" r:id="rId31"/>
    <p:sldId id="602" r:id="rId32"/>
    <p:sldId id="603" r:id="rId33"/>
    <p:sldId id="604" r:id="rId34"/>
    <p:sldId id="627" r:id="rId35"/>
    <p:sldId id="628" r:id="rId36"/>
    <p:sldId id="629" r:id="rId37"/>
    <p:sldId id="403" r:id="rId38"/>
    <p:sldId id="412" r:id="rId39"/>
    <p:sldId id="532" r:id="rId40"/>
    <p:sldId id="533" r:id="rId41"/>
    <p:sldId id="534" r:id="rId42"/>
    <p:sldId id="535" r:id="rId43"/>
    <p:sldId id="618" r:id="rId44"/>
    <p:sldId id="619" r:id="rId45"/>
    <p:sldId id="620" r:id="rId46"/>
    <p:sldId id="537" r:id="rId47"/>
    <p:sldId id="538" r:id="rId48"/>
    <p:sldId id="540" r:id="rId49"/>
    <p:sldId id="404" r:id="rId50"/>
    <p:sldId id="609" r:id="rId51"/>
    <p:sldId id="610" r:id="rId52"/>
    <p:sldId id="611" r:id="rId53"/>
    <p:sldId id="542" r:id="rId54"/>
    <p:sldId id="543" r:id="rId55"/>
    <p:sldId id="544" r:id="rId56"/>
    <p:sldId id="416" r:id="rId57"/>
    <p:sldId id="642" r:id="rId58"/>
    <p:sldId id="643" r:id="rId59"/>
    <p:sldId id="644" r:id="rId60"/>
    <p:sldId id="548" r:id="rId61"/>
    <p:sldId id="584" r:id="rId62"/>
    <p:sldId id="585" r:id="rId63"/>
    <p:sldId id="608" r:id="rId64"/>
    <p:sldId id="605" r:id="rId65"/>
    <p:sldId id="606" r:id="rId66"/>
    <p:sldId id="607" r:id="rId67"/>
    <p:sldId id="413" r:id="rId68"/>
    <p:sldId id="552" r:id="rId69"/>
    <p:sldId id="553" r:id="rId70"/>
    <p:sldId id="554" r:id="rId71"/>
    <p:sldId id="630" r:id="rId72"/>
    <p:sldId id="631" r:id="rId73"/>
    <p:sldId id="632" r:id="rId74"/>
    <p:sldId id="615" r:id="rId75"/>
    <p:sldId id="616" r:id="rId76"/>
    <p:sldId id="617" r:id="rId77"/>
    <p:sldId id="636" r:id="rId78"/>
    <p:sldId id="637" r:id="rId79"/>
    <p:sldId id="638" r:id="rId80"/>
    <p:sldId id="639" r:id="rId81"/>
    <p:sldId id="640" r:id="rId82"/>
    <p:sldId id="641" r:id="rId83"/>
    <p:sldId id="549" r:id="rId84"/>
    <p:sldId id="550" r:id="rId85"/>
    <p:sldId id="551" r:id="rId86"/>
    <p:sldId id="555" r:id="rId87"/>
    <p:sldId id="556" r:id="rId88"/>
    <p:sldId id="557" r:id="rId89"/>
    <p:sldId id="561" r:id="rId90"/>
    <p:sldId id="562" r:id="rId91"/>
    <p:sldId id="563" r:id="rId92"/>
    <p:sldId id="564" r:id="rId93"/>
    <p:sldId id="565" r:id="rId94"/>
    <p:sldId id="566" r:id="rId95"/>
    <p:sldId id="569" r:id="rId96"/>
    <p:sldId id="570" r:id="rId97"/>
    <p:sldId id="571" r:id="rId98"/>
    <p:sldId id="612" r:id="rId99"/>
    <p:sldId id="613" r:id="rId100"/>
    <p:sldId id="614" r:id="rId101"/>
    <p:sldId id="559" r:id="rId102"/>
    <p:sldId id="558" r:id="rId103"/>
    <p:sldId id="560" r:id="rId104"/>
    <p:sldId id="572" r:id="rId105"/>
    <p:sldId id="573" r:id="rId106"/>
  </p:sldIdLst>
  <p:sldSz cx="12192000" cy="6858000"/>
  <p:notesSz cx="6858000" cy="9144000"/>
  <p:custDataLst>
    <p:tags r:id="rId109"/>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0A0A0"/>
    <a:srgbClr val="4D4D4D"/>
    <a:srgbClr val="EAEAEA"/>
    <a:srgbClr val="2894FF"/>
    <a:srgbClr val="043882"/>
    <a:srgbClr val="DDDDDD"/>
    <a:srgbClr val="C0C0C0"/>
    <a:srgbClr val="000000"/>
    <a:srgbClr val="B60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80" autoAdjust="0"/>
    <p:restoredTop sz="94343" autoAdjust="0"/>
  </p:normalViewPr>
  <p:slideViewPr>
    <p:cSldViewPr snapToGrid="0" showGuides="1">
      <p:cViewPr varScale="1">
        <p:scale>
          <a:sx n="67" d="100"/>
          <a:sy n="67" d="100"/>
        </p:scale>
        <p:origin x="596" y="44"/>
      </p:cViewPr>
      <p:guideLst/>
    </p:cSldViewPr>
  </p:slideViewPr>
  <p:outlineViewPr>
    <p:cViewPr>
      <p:scale>
        <a:sx n="33" d="100"/>
        <a:sy n="33" d="100"/>
      </p:scale>
      <p:origin x="0" y="-69276"/>
    </p:cViewPr>
  </p:outlineViewPr>
  <p:notesTextViewPr>
    <p:cViewPr>
      <p:scale>
        <a:sx n="100" d="100"/>
        <a:sy n="100" d="100"/>
      </p:scale>
      <p:origin x="0" y="0"/>
    </p:cViewPr>
  </p:notesTextViewPr>
  <p:sorterViewPr>
    <p:cViewPr>
      <p:scale>
        <a:sx n="150" d="100"/>
        <a:sy n="15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gs" Target="tags/tag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20939654327442"/>
          <c:y val="0.10511699493653945"/>
          <c:w val="0.78679060345672558"/>
          <c:h val="0.77331868573085583"/>
        </c:manualLayout>
      </c:layout>
      <c:barChart>
        <c:barDir val="col"/>
        <c:grouping val="clustered"/>
        <c:varyColors val="0"/>
        <c:ser>
          <c:idx val="0"/>
          <c:order val="0"/>
          <c:tx>
            <c:strRef>
              <c:f>Sheet1!$B$1</c:f>
              <c:strCache>
                <c:ptCount val="1"/>
                <c:pt idx="0">
                  <c:v>Column1</c:v>
                </c:pt>
              </c:strCache>
            </c:strRef>
          </c:tx>
          <c:spPr>
            <a:solidFill>
              <a:srgbClr val="B60D27"/>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EBD9-4CBE-82E8-425DB40EB05D}"/>
              </c:ext>
            </c:extLst>
          </c:dPt>
          <c:dPt>
            <c:idx val="2"/>
            <c:invertIfNegative val="0"/>
            <c:bubble3D val="0"/>
            <c:spPr>
              <a:solidFill>
                <a:srgbClr val="4D4D4D"/>
              </a:solidFill>
              <a:ln>
                <a:noFill/>
              </a:ln>
              <a:effectLst/>
            </c:spPr>
            <c:extLst>
              <c:ext xmlns:c16="http://schemas.microsoft.com/office/drawing/2014/chart" uri="{C3380CC4-5D6E-409C-BE32-E72D297353CC}">
                <c16:uniqueId val="{00000003-EBD9-4CBE-82E8-425DB40EB05D}"/>
              </c:ext>
            </c:extLst>
          </c:dPt>
          <c:cat>
            <c:numRef>
              <c:f>Sheet1!$A$2:$A$4</c:f>
              <c:numCache>
                <c:formatCode>General</c:formatCode>
                <c:ptCount val="3"/>
              </c:numCache>
            </c:numRef>
          </c:cat>
          <c:val>
            <c:numRef>
              <c:f>Sheet1!$B$2:$B$4</c:f>
              <c:numCache>
                <c:formatCode>General</c:formatCode>
                <c:ptCount val="3"/>
                <c:pt idx="0">
                  <c:v>20</c:v>
                </c:pt>
                <c:pt idx="1">
                  <c:v>37.5</c:v>
                </c:pt>
                <c:pt idx="2">
                  <c:v>70</c:v>
                </c:pt>
              </c:numCache>
            </c:numRef>
          </c:val>
          <c:extLst>
            <c:ext xmlns:c16="http://schemas.microsoft.com/office/drawing/2014/chart" uri="{C3380CC4-5D6E-409C-BE32-E72D297353CC}">
              <c16:uniqueId val="{00000004-EBD9-4CBE-82E8-425DB40EB05D}"/>
            </c:ext>
          </c:extLst>
        </c:ser>
        <c:dLbls>
          <c:showLegendKey val="0"/>
          <c:showVal val="0"/>
          <c:showCatName val="0"/>
          <c:showSerName val="0"/>
          <c:showPercent val="0"/>
          <c:showBubbleSize val="0"/>
        </c:dLbls>
        <c:gapWidth val="58"/>
        <c:axId val="492467432"/>
        <c:axId val="492467760"/>
      </c:barChart>
      <c:catAx>
        <c:axId val="492467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crossAx val="492467760"/>
        <c:crosses val="autoZero"/>
        <c:auto val="1"/>
        <c:lblAlgn val="ctr"/>
        <c:lblOffset val="100"/>
        <c:noMultiLvlLbl val="0"/>
      </c:catAx>
      <c:valAx>
        <c:axId val="492467760"/>
        <c:scaling>
          <c:orientation val="minMax"/>
          <c:max val="7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crossAx val="4924674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20939654327442"/>
          <c:y val="0.10511685852475686"/>
          <c:w val="0.78679060345672558"/>
          <c:h val="0.77331868573085583"/>
        </c:manualLayout>
      </c:layout>
      <c:barChart>
        <c:barDir val="col"/>
        <c:grouping val="clustered"/>
        <c:varyColors val="0"/>
        <c:ser>
          <c:idx val="0"/>
          <c:order val="0"/>
          <c:tx>
            <c:strRef>
              <c:f>Sheet1!$B$1</c:f>
              <c:strCache>
                <c:ptCount val="1"/>
                <c:pt idx="0">
                  <c:v>Column1</c:v>
                </c:pt>
              </c:strCache>
            </c:strRef>
          </c:tx>
          <c:spPr>
            <a:solidFill>
              <a:srgbClr val="B60D27"/>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BBC5-4BBC-9FA9-ED2695C4D29E}"/>
              </c:ext>
            </c:extLst>
          </c:dPt>
          <c:dPt>
            <c:idx val="2"/>
            <c:invertIfNegative val="0"/>
            <c:bubble3D val="0"/>
            <c:spPr>
              <a:solidFill>
                <a:srgbClr val="4D4D4D"/>
              </a:solidFill>
              <a:ln>
                <a:noFill/>
              </a:ln>
              <a:effectLst/>
            </c:spPr>
            <c:extLst>
              <c:ext xmlns:c16="http://schemas.microsoft.com/office/drawing/2014/chart" uri="{C3380CC4-5D6E-409C-BE32-E72D297353CC}">
                <c16:uniqueId val="{00000003-BBC5-4BBC-9FA9-ED2695C4D29E}"/>
              </c:ext>
            </c:extLst>
          </c:dPt>
          <c:cat>
            <c:numRef>
              <c:f>Sheet1!$A$2:$A$4</c:f>
              <c:numCache>
                <c:formatCode>General</c:formatCode>
                <c:ptCount val="3"/>
              </c:numCache>
            </c:numRef>
          </c:cat>
          <c:val>
            <c:numRef>
              <c:f>Sheet1!$B$2:$B$4</c:f>
              <c:numCache>
                <c:formatCode>General</c:formatCode>
                <c:ptCount val="3"/>
                <c:pt idx="0">
                  <c:v>0.1</c:v>
                </c:pt>
                <c:pt idx="1">
                  <c:v>20</c:v>
                </c:pt>
                <c:pt idx="2">
                  <c:v>62.5</c:v>
                </c:pt>
              </c:numCache>
            </c:numRef>
          </c:val>
          <c:extLst>
            <c:ext xmlns:c16="http://schemas.microsoft.com/office/drawing/2014/chart" uri="{C3380CC4-5D6E-409C-BE32-E72D297353CC}">
              <c16:uniqueId val="{00000004-BBC5-4BBC-9FA9-ED2695C4D29E}"/>
            </c:ext>
          </c:extLst>
        </c:ser>
        <c:dLbls>
          <c:showLegendKey val="0"/>
          <c:showVal val="0"/>
          <c:showCatName val="0"/>
          <c:showSerName val="0"/>
          <c:showPercent val="0"/>
          <c:showBubbleSize val="0"/>
        </c:dLbls>
        <c:gapWidth val="58"/>
        <c:axId val="492467432"/>
        <c:axId val="492467760"/>
      </c:barChart>
      <c:catAx>
        <c:axId val="492467432"/>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crossAx val="492467760"/>
        <c:crosses val="autoZero"/>
        <c:auto val="1"/>
        <c:lblAlgn val="ctr"/>
        <c:lblOffset val="100"/>
        <c:noMultiLvlLbl val="0"/>
      </c:catAx>
      <c:valAx>
        <c:axId val="492467760"/>
        <c:scaling>
          <c:orientation val="minMax"/>
          <c:max val="7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crossAx val="4924674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KRAS non-G12C</c:v>
                </c:pt>
              </c:strCache>
            </c:strRef>
          </c:tx>
          <c:spPr>
            <a:solidFill>
              <a:schemeClr val="accent1"/>
            </a:solidFill>
            <a:ln>
              <a:noFill/>
            </a:ln>
            <a:effectLst/>
          </c:spPr>
          <c:invertIfNegative val="0"/>
          <c:cat>
            <c:strRef>
              <c:f>Sheet1!$A$2:$A$4</c:f>
              <c:strCache>
                <c:ptCount val="3"/>
                <c:pt idx="0">
                  <c:v>TMB high</c:v>
                </c:pt>
                <c:pt idx="1">
                  <c:v>MSI-H</c:v>
                </c:pt>
                <c:pt idx="2">
                  <c:v>PD-L1 (+)</c:v>
                </c:pt>
              </c:strCache>
            </c:strRef>
          </c:cat>
          <c:val>
            <c:numRef>
              <c:f>Sheet1!$B$2:$B$4</c:f>
              <c:numCache>
                <c:formatCode>General</c:formatCode>
                <c:ptCount val="3"/>
                <c:pt idx="0">
                  <c:v>4</c:v>
                </c:pt>
                <c:pt idx="1">
                  <c:v>2</c:v>
                </c:pt>
                <c:pt idx="2">
                  <c:v>33</c:v>
                </c:pt>
              </c:numCache>
            </c:numRef>
          </c:val>
          <c:extLst>
            <c:ext xmlns:c16="http://schemas.microsoft.com/office/drawing/2014/chart" uri="{C3380CC4-5D6E-409C-BE32-E72D297353CC}">
              <c16:uniqueId val="{00000000-8492-4777-B476-57393DDDF663}"/>
            </c:ext>
          </c:extLst>
        </c:ser>
        <c:ser>
          <c:idx val="1"/>
          <c:order val="1"/>
          <c:tx>
            <c:strRef>
              <c:f>Sheet1!$C$1</c:f>
              <c:strCache>
                <c:ptCount val="1"/>
                <c:pt idx="0">
                  <c:v>KRAS G12C</c:v>
                </c:pt>
              </c:strCache>
            </c:strRef>
          </c:tx>
          <c:spPr>
            <a:solidFill>
              <a:schemeClr val="accent2"/>
            </a:solidFill>
            <a:ln>
              <a:noFill/>
            </a:ln>
            <a:effectLst/>
          </c:spPr>
          <c:invertIfNegative val="0"/>
          <c:cat>
            <c:strRef>
              <c:f>Sheet1!$A$2:$A$4</c:f>
              <c:strCache>
                <c:ptCount val="3"/>
                <c:pt idx="0">
                  <c:v>TMB high</c:v>
                </c:pt>
                <c:pt idx="1">
                  <c:v>MSI-H</c:v>
                </c:pt>
                <c:pt idx="2">
                  <c:v>PD-L1 (+)</c:v>
                </c:pt>
              </c:strCache>
            </c:strRef>
          </c:cat>
          <c:val>
            <c:numRef>
              <c:f>Sheet1!$C$2:$C$4</c:f>
              <c:numCache>
                <c:formatCode>General</c:formatCode>
                <c:ptCount val="3"/>
                <c:pt idx="0">
                  <c:v>4.5</c:v>
                </c:pt>
                <c:pt idx="1">
                  <c:v>1.5</c:v>
                </c:pt>
                <c:pt idx="2">
                  <c:v>33.5</c:v>
                </c:pt>
              </c:numCache>
            </c:numRef>
          </c:val>
          <c:extLst>
            <c:ext xmlns:c16="http://schemas.microsoft.com/office/drawing/2014/chart" uri="{C3380CC4-5D6E-409C-BE32-E72D297353CC}">
              <c16:uniqueId val="{00000001-8492-4777-B476-57393DDDF663}"/>
            </c:ext>
          </c:extLst>
        </c:ser>
        <c:ser>
          <c:idx val="2"/>
          <c:order val="2"/>
          <c:tx>
            <c:strRef>
              <c:f>Sheet1!$D$1</c:f>
              <c:strCache>
                <c:ptCount val="1"/>
                <c:pt idx="0">
                  <c:v>KRAS wild-type</c:v>
                </c:pt>
              </c:strCache>
            </c:strRef>
          </c:tx>
          <c:spPr>
            <a:solidFill>
              <a:schemeClr val="accent3"/>
            </a:solidFill>
            <a:ln>
              <a:noFill/>
            </a:ln>
            <a:effectLst/>
          </c:spPr>
          <c:invertIfNegative val="0"/>
          <c:cat>
            <c:strRef>
              <c:f>Sheet1!$A$2:$A$4</c:f>
              <c:strCache>
                <c:ptCount val="3"/>
                <c:pt idx="0">
                  <c:v>TMB high</c:v>
                </c:pt>
                <c:pt idx="1">
                  <c:v>MSI-H</c:v>
                </c:pt>
                <c:pt idx="2">
                  <c:v>PD-L1 (+)</c:v>
                </c:pt>
              </c:strCache>
            </c:strRef>
          </c:cat>
          <c:val>
            <c:numRef>
              <c:f>Sheet1!$D$2:$D$4</c:f>
              <c:numCache>
                <c:formatCode>General</c:formatCode>
                <c:ptCount val="3"/>
                <c:pt idx="0">
                  <c:v>8</c:v>
                </c:pt>
                <c:pt idx="1">
                  <c:v>4.5</c:v>
                </c:pt>
                <c:pt idx="2">
                  <c:v>39</c:v>
                </c:pt>
              </c:numCache>
            </c:numRef>
          </c:val>
          <c:extLst>
            <c:ext xmlns:c16="http://schemas.microsoft.com/office/drawing/2014/chart" uri="{C3380CC4-5D6E-409C-BE32-E72D297353CC}">
              <c16:uniqueId val="{00000002-8492-4777-B476-57393DDDF663}"/>
            </c:ext>
          </c:extLst>
        </c:ser>
        <c:dLbls>
          <c:showLegendKey val="0"/>
          <c:showVal val="0"/>
          <c:showCatName val="0"/>
          <c:showSerName val="0"/>
          <c:showPercent val="0"/>
          <c:showBubbleSize val="0"/>
        </c:dLbls>
        <c:gapWidth val="75"/>
        <c:axId val="344777352"/>
        <c:axId val="344777680"/>
      </c:barChart>
      <c:catAx>
        <c:axId val="34477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crossAx val="344777680"/>
        <c:crosses val="autoZero"/>
        <c:auto val="1"/>
        <c:lblAlgn val="ctr"/>
        <c:lblOffset val="100"/>
        <c:noMultiLvlLbl val="0"/>
      </c:catAx>
      <c:valAx>
        <c:axId val="344777680"/>
        <c:scaling>
          <c:orientation val="minMax"/>
          <c:max val="4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crossAx val="344777352"/>
        <c:crosses val="autoZero"/>
        <c:crossBetween val="between"/>
        <c:majorUnit val="10"/>
        <c:minorUnit val="5"/>
      </c:valAx>
      <c:spPr>
        <a:noFill/>
        <a:ln>
          <a:noFill/>
        </a:ln>
        <a:effectLst/>
      </c:spPr>
    </c:plotArea>
    <c:legend>
      <c:legendPos val="b"/>
      <c:layout>
        <c:manualLayout>
          <c:xMode val="edge"/>
          <c:yMode val="edge"/>
          <c:x val="0.1071701782729146"/>
          <c:y val="8.7560432636287613E-2"/>
          <c:w val="0.44534217893749733"/>
          <c:h val="0.3884165912965090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KRAS non-G12C</c:v>
                </c:pt>
              </c:strCache>
            </c:strRef>
          </c:tx>
          <c:spPr>
            <a:solidFill>
              <a:schemeClr val="accent1"/>
            </a:solidFill>
            <a:ln>
              <a:noFill/>
            </a:ln>
            <a:effectLst/>
          </c:spPr>
          <c:invertIfNegative val="0"/>
          <c:cat>
            <c:strRef>
              <c:f>Sheet1!$A$2:$A$4</c:f>
              <c:strCache>
                <c:ptCount val="3"/>
                <c:pt idx="0">
                  <c:v>TMB high</c:v>
                </c:pt>
                <c:pt idx="1">
                  <c:v>MSI-H</c:v>
                </c:pt>
                <c:pt idx="2">
                  <c:v>PD-L1 (+)</c:v>
                </c:pt>
              </c:strCache>
            </c:strRef>
          </c:cat>
          <c:val>
            <c:numRef>
              <c:f>Sheet1!$B$2:$B$4</c:f>
              <c:numCache>
                <c:formatCode>General</c:formatCode>
                <c:ptCount val="3"/>
                <c:pt idx="0">
                  <c:v>5</c:v>
                </c:pt>
                <c:pt idx="1">
                  <c:v>3</c:v>
                </c:pt>
                <c:pt idx="2">
                  <c:v>24</c:v>
                </c:pt>
              </c:numCache>
            </c:numRef>
          </c:val>
          <c:extLst>
            <c:ext xmlns:c16="http://schemas.microsoft.com/office/drawing/2014/chart" uri="{C3380CC4-5D6E-409C-BE32-E72D297353CC}">
              <c16:uniqueId val="{00000000-5C3F-4748-B2F2-47A59BF0D6B4}"/>
            </c:ext>
          </c:extLst>
        </c:ser>
        <c:ser>
          <c:idx val="1"/>
          <c:order val="1"/>
          <c:tx>
            <c:strRef>
              <c:f>Sheet1!$C$1</c:f>
              <c:strCache>
                <c:ptCount val="1"/>
                <c:pt idx="0">
                  <c:v>KRAS G12C</c:v>
                </c:pt>
              </c:strCache>
            </c:strRef>
          </c:tx>
          <c:spPr>
            <a:solidFill>
              <a:schemeClr val="accent2"/>
            </a:solidFill>
            <a:ln>
              <a:noFill/>
            </a:ln>
            <a:effectLst/>
          </c:spPr>
          <c:invertIfNegative val="0"/>
          <c:cat>
            <c:strRef>
              <c:f>Sheet1!$A$2:$A$4</c:f>
              <c:strCache>
                <c:ptCount val="3"/>
                <c:pt idx="0">
                  <c:v>TMB high</c:v>
                </c:pt>
                <c:pt idx="1">
                  <c:v>MSI-H</c:v>
                </c:pt>
                <c:pt idx="2">
                  <c:v>PD-L1 (+)</c:v>
                </c:pt>
              </c:strCache>
            </c:strRef>
          </c:cat>
          <c:val>
            <c:numRef>
              <c:f>Sheet1!$C$2:$C$4</c:f>
              <c:numCache>
                <c:formatCode>General</c:formatCode>
                <c:ptCount val="3"/>
                <c:pt idx="0">
                  <c:v>4.5</c:v>
                </c:pt>
                <c:pt idx="1">
                  <c:v>2</c:v>
                </c:pt>
                <c:pt idx="2">
                  <c:v>23.5</c:v>
                </c:pt>
              </c:numCache>
            </c:numRef>
          </c:val>
          <c:extLst>
            <c:ext xmlns:c16="http://schemas.microsoft.com/office/drawing/2014/chart" uri="{C3380CC4-5D6E-409C-BE32-E72D297353CC}">
              <c16:uniqueId val="{00000001-5C3F-4748-B2F2-47A59BF0D6B4}"/>
            </c:ext>
          </c:extLst>
        </c:ser>
        <c:ser>
          <c:idx val="2"/>
          <c:order val="2"/>
          <c:tx>
            <c:strRef>
              <c:f>Sheet1!$D$1</c:f>
              <c:strCache>
                <c:ptCount val="1"/>
                <c:pt idx="0">
                  <c:v>KRAS wild-type</c:v>
                </c:pt>
              </c:strCache>
            </c:strRef>
          </c:tx>
          <c:spPr>
            <a:solidFill>
              <a:schemeClr val="accent3"/>
            </a:solidFill>
            <a:ln>
              <a:noFill/>
            </a:ln>
            <a:effectLst/>
          </c:spPr>
          <c:invertIfNegative val="0"/>
          <c:cat>
            <c:strRef>
              <c:f>Sheet1!$A$2:$A$4</c:f>
              <c:strCache>
                <c:ptCount val="3"/>
                <c:pt idx="0">
                  <c:v>TMB high</c:v>
                </c:pt>
                <c:pt idx="1">
                  <c:v>MSI-H</c:v>
                </c:pt>
                <c:pt idx="2">
                  <c:v>PD-L1 (+)</c:v>
                </c:pt>
              </c:strCache>
            </c:strRef>
          </c:cat>
          <c:val>
            <c:numRef>
              <c:f>Sheet1!$D$2:$D$4</c:f>
              <c:numCache>
                <c:formatCode>General</c:formatCode>
                <c:ptCount val="3"/>
                <c:pt idx="0">
                  <c:v>10</c:v>
                </c:pt>
                <c:pt idx="1">
                  <c:v>7</c:v>
                </c:pt>
                <c:pt idx="2">
                  <c:v>25.5</c:v>
                </c:pt>
              </c:numCache>
            </c:numRef>
          </c:val>
          <c:extLst>
            <c:ext xmlns:c16="http://schemas.microsoft.com/office/drawing/2014/chart" uri="{C3380CC4-5D6E-409C-BE32-E72D297353CC}">
              <c16:uniqueId val="{00000002-5C3F-4748-B2F2-47A59BF0D6B4}"/>
            </c:ext>
          </c:extLst>
        </c:ser>
        <c:dLbls>
          <c:showLegendKey val="0"/>
          <c:showVal val="0"/>
          <c:showCatName val="0"/>
          <c:showSerName val="0"/>
          <c:showPercent val="0"/>
          <c:showBubbleSize val="0"/>
        </c:dLbls>
        <c:gapWidth val="75"/>
        <c:axId val="344777352"/>
        <c:axId val="344777680"/>
      </c:barChart>
      <c:catAx>
        <c:axId val="34477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crossAx val="344777680"/>
        <c:crosses val="autoZero"/>
        <c:auto val="1"/>
        <c:lblAlgn val="ctr"/>
        <c:lblOffset val="100"/>
        <c:noMultiLvlLbl val="0"/>
      </c:catAx>
      <c:valAx>
        <c:axId val="344777680"/>
        <c:scaling>
          <c:orientation val="minMax"/>
          <c:max val="4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crossAx val="344777352"/>
        <c:crosses val="autoZero"/>
        <c:crossBetween val="between"/>
        <c:majorUnit val="10"/>
        <c:minorUnit val="5"/>
      </c:valAx>
      <c:spPr>
        <a:noFill/>
        <a:ln>
          <a:noFill/>
        </a:ln>
        <a:effectLst/>
      </c:spPr>
    </c:plotArea>
    <c:legend>
      <c:legendPos val="b"/>
      <c:layout>
        <c:manualLayout>
          <c:xMode val="edge"/>
          <c:yMode val="edge"/>
          <c:x val="0.1071701782729146"/>
          <c:y val="8.7560432636287613E-2"/>
          <c:w val="0.44534217893749733"/>
          <c:h val="0.3884165912965090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19/10/2021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10/19/2021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‹Nr.›</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57ED16F8-BE8E-4577-B352-86CEC0680335}"/>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 b="-11"/>
          <a:stretch/>
        </p:blipFill>
        <p:spPr bwMode="auto">
          <a:xfrm>
            <a:off x="0" y="1460501"/>
            <a:ext cx="6089653" cy="45592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A25E5BC0-FE26-4A98-84EA-5CDD40B6966A}"/>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13"/>
          <a:stretch/>
        </p:blipFill>
        <p:spPr bwMode="auto">
          <a:xfrm>
            <a:off x="6096000" y="1460501"/>
            <a:ext cx="6096000" cy="455928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D364066B-AD72-4BBA-8CE1-A255F2BD677F}"/>
              </a:ext>
            </a:extLst>
          </p:cNvPr>
          <p:cNvCxnSpPr>
            <a:cxnSpLocks/>
          </p:cNvCxnSpPr>
          <p:nvPr userDrawn="1"/>
        </p:nvCxnSpPr>
        <p:spPr>
          <a:xfrm flipV="1">
            <a:off x="6095999" y="1474220"/>
            <a:ext cx="0" cy="454556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2"/>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p:cNvPicPr>
          <p:nvPr userDrawn="1"/>
        </p:nvPicPr>
        <p:blipFill>
          <a:blip r:embed="rId4" cstate="print"/>
          <a:stretch>
            <a:fillRect/>
          </a:stretch>
        </p:blipFill>
        <p:spPr>
          <a:xfrm>
            <a:off x="11069244" y="6368413"/>
            <a:ext cx="635924" cy="345152"/>
          </a:xfrm>
          <a:prstGeom prst="rect">
            <a:avLst/>
          </a:prstGeom>
        </p:spPr>
      </p:pic>
      <p:sp>
        <p:nvSpPr>
          <p:cNvPr id="8" name="Subtitle 2"/>
          <p:cNvSpPr txBox="1">
            <a:spLocks/>
          </p:cNvSpPr>
          <p:nvPr userDrawn="1"/>
        </p:nvSpPr>
        <p:spPr>
          <a:xfrm>
            <a:off x="1494912"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p:cNvPicPr>
          <p:nvPr userDrawn="1"/>
        </p:nvPicPr>
        <p:blipFill rotWithShape="1">
          <a:blip r:embed="rId5" cstate="print">
            <a:extLst>
              <a:ext uri="{28A0092B-C50C-407E-A947-70E740481C1C}">
                <a14:useLocalDpi xmlns:a14="http://schemas.microsoft.com/office/drawing/2010/main" val="0"/>
              </a:ext>
            </a:extLst>
          </a:blip>
          <a:srcRect r="-143" b="108"/>
          <a:stretch/>
        </p:blipFill>
        <p:spPr>
          <a:xfrm>
            <a:off x="418056" y="6108701"/>
            <a:ext cx="520289" cy="654139"/>
          </a:xfrm>
          <a:prstGeom prst="rect">
            <a:avLst/>
          </a:prstGeom>
        </p:spPr>
      </p:pic>
      <p:pic>
        <p:nvPicPr>
          <p:cNvPr id="10" name="Picture 9"/>
          <p:cNvPicPr>
            <a:picLocks/>
          </p:cNvPicPr>
          <p:nvPr userDrawn="1"/>
        </p:nvPicPr>
        <p:blipFill rotWithShape="1">
          <a:blip r:embed="rId6" cstate="print">
            <a:extLst>
              <a:ext uri="{28A0092B-C50C-407E-A947-70E740481C1C}">
                <a14:useLocalDpi xmlns:a14="http://schemas.microsoft.com/office/drawing/2010/main" val="0"/>
              </a:ext>
            </a:extLst>
          </a:blip>
          <a:srcRect t="84401"/>
          <a:stretch/>
        </p:blipFill>
        <p:spPr>
          <a:xfrm>
            <a:off x="1044790" y="6285234"/>
            <a:ext cx="1496291"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486833" y="165101"/>
            <a:ext cx="11218335"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0" y="5264275"/>
            <a:ext cx="6089649"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spcAft>
                <a:spcPts val="600"/>
              </a:spcAft>
            </a:pPr>
            <a:r>
              <a:rPr lang="en-GB" sz="2000" b="1" kern="0" dirty="0">
                <a:solidFill>
                  <a:schemeClr val="tx2"/>
                </a:solidFill>
                <a:effectLst>
                  <a:outerShdw blurRad="50800" dist="38100" dir="2700000" algn="tl" rotWithShape="0">
                    <a:schemeClr val="tx1">
                      <a:lumMod val="50000"/>
                      <a:alpha val="91000"/>
                    </a:schemeClr>
                  </a:outerShdw>
                </a:effectLst>
              </a:rPr>
              <a:t>ESMO</a:t>
            </a:r>
            <a:r>
              <a:rPr lang="en-GB" sz="2000" b="1" kern="0" baseline="0" dirty="0">
                <a:solidFill>
                  <a:schemeClr val="tx2"/>
                </a:solidFill>
                <a:effectLst>
                  <a:outerShdw blurRad="50800" dist="38100" dir="2700000" algn="tl" rotWithShape="0">
                    <a:schemeClr val="tx1">
                      <a:lumMod val="50000"/>
                      <a:alpha val="91000"/>
                    </a:schemeClr>
                  </a:outerShdw>
                </a:effectLst>
              </a:rPr>
              <a:t> World Congress on Gastrointestinal Cancer </a:t>
            </a:r>
            <a:r>
              <a:rPr lang="en-GB" sz="2000" b="1" kern="0" dirty="0">
                <a:solidFill>
                  <a:schemeClr val="tx2"/>
                </a:solidFill>
                <a:effectLst>
                  <a:outerShdw blurRad="50800" dist="38100" dir="2700000" algn="tl" rotWithShape="0">
                    <a:schemeClr val="tx1">
                      <a:lumMod val="50000"/>
                      <a:alpha val="91000"/>
                    </a:schemeClr>
                  </a:outerShdw>
                </a:effectLst>
              </a:rPr>
              <a:t>2021 Virtual Meeting</a:t>
            </a:r>
            <a:br>
              <a:rPr lang="en-GB" sz="2000" b="1" kern="0" dirty="0">
                <a:solidFill>
                  <a:schemeClr val="tx2"/>
                </a:solidFill>
                <a:effectLst>
                  <a:outerShdw blurRad="50800" dist="38100" dir="2700000" algn="tl" rotWithShape="0">
                    <a:schemeClr val="tx1">
                      <a:lumMod val="50000"/>
                      <a:alpha val="91000"/>
                    </a:schemeClr>
                  </a:outerShdw>
                </a:effectLst>
              </a:rPr>
            </a:br>
            <a:r>
              <a:rPr lang="da-DK" sz="1600" b="0" kern="0" dirty="0">
                <a:solidFill>
                  <a:schemeClr val="tx2"/>
                </a:solidFill>
                <a:effectLst>
                  <a:outerShdw blurRad="50800" dist="38100" dir="2700000" algn="tl" rotWithShape="0">
                    <a:schemeClr val="tx1">
                      <a:lumMod val="50000"/>
                      <a:alpha val="91000"/>
                    </a:schemeClr>
                  </a:outerShdw>
                </a:effectLst>
              </a:rPr>
              <a:t>30 June–3 July 2021</a:t>
            </a:r>
            <a:endParaRPr lang="en-US" sz="2000" b="0" kern="0" dirty="0">
              <a:solidFill>
                <a:schemeClr val="tx2"/>
              </a:solidFill>
              <a:effectLst>
                <a:outerShdw blurRad="50800" dist="38100" dir="2700000" algn="tl" rotWithShape="0">
                  <a:schemeClr val="tx1">
                    <a:lumMod val="50000"/>
                    <a:alpha val="91000"/>
                  </a:schemeClr>
                </a:outerShdw>
              </a:effectLst>
            </a:endParaRPr>
          </a:p>
        </p:txBody>
      </p:sp>
      <p:sp>
        <p:nvSpPr>
          <p:cNvPr id="17" name="Rectangle 16">
            <a:extLst>
              <a:ext uri="{FF2B5EF4-FFF2-40B4-BE49-F238E27FC236}">
                <a16:creationId xmlns:a16="http://schemas.microsoft.com/office/drawing/2014/main" id="{E4EE2AE9-81CD-4CAF-A4AF-DE5305D58FE6}"/>
              </a:ext>
            </a:extLst>
          </p:cNvPr>
          <p:cNvSpPr/>
          <p:nvPr userDrawn="1"/>
        </p:nvSpPr>
        <p:spPr>
          <a:xfrm>
            <a:off x="6102348" y="5264275"/>
            <a:ext cx="6096001"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spcAft>
                <a:spcPts val="600"/>
              </a:spcAft>
            </a:pPr>
            <a:r>
              <a:rPr lang="en-GB" sz="2000" b="1" kern="0" dirty="0">
                <a:solidFill>
                  <a:schemeClr val="tx2"/>
                </a:solidFill>
                <a:effectLst>
                  <a:outerShdw blurRad="50800" dist="38100" dir="2700000" algn="tl" rotWithShape="0">
                    <a:schemeClr val="tx1">
                      <a:lumMod val="50000"/>
                      <a:alpha val="91000"/>
                    </a:schemeClr>
                  </a:outerShdw>
                </a:effectLst>
                <a:latin typeface="+mn-lt"/>
                <a:cs typeface="+mn-cs"/>
              </a:rPr>
              <a:t>ESMO Congress 2021</a:t>
            </a:r>
            <a:br>
              <a:rPr lang="en-GB" sz="1600" b="1" kern="0" dirty="0">
                <a:solidFill>
                  <a:schemeClr val="tx2"/>
                </a:solidFill>
                <a:effectLst>
                  <a:outerShdw blurRad="50800" dist="38100" dir="2700000" algn="tl" rotWithShape="0">
                    <a:schemeClr val="tx1">
                      <a:lumMod val="50000"/>
                      <a:alpha val="91000"/>
                    </a:schemeClr>
                  </a:outerShdw>
                </a:effectLst>
                <a:latin typeface="+mn-lt"/>
                <a:cs typeface="+mn-cs"/>
              </a:rPr>
            </a:br>
            <a:r>
              <a:rPr lang="da-DK" sz="1600" b="0" dirty="0">
                <a:solidFill>
                  <a:schemeClr val="tx2"/>
                </a:solidFill>
                <a:effectLst>
                  <a:outerShdw blurRad="50800" dist="38100" dir="2700000" algn="tl" rotWithShape="0">
                    <a:schemeClr val="tx1">
                      <a:lumMod val="50000"/>
                      <a:alpha val="91000"/>
                    </a:schemeClr>
                  </a:outerShdw>
                </a:effectLst>
                <a:latin typeface="+mn-lt"/>
                <a:cs typeface="+mn-cs"/>
              </a:rPr>
              <a:t>16–21 September 2021</a:t>
            </a:r>
            <a:endParaRPr lang="en-US" sz="1600" b="0" dirty="0">
              <a:solidFill>
                <a:schemeClr val="tx2"/>
              </a:solidFill>
              <a:effectLst>
                <a:outerShdw blurRad="50800" dist="38100" dir="2700000" algn="tl" rotWithShape="0">
                  <a:schemeClr val="tx1">
                    <a:lumMod val="50000"/>
                    <a:alpha val="91000"/>
                  </a:schemeClr>
                </a:outerShdw>
              </a:effectLst>
              <a:latin typeface="+mn-lt"/>
              <a:cs typeface="+mn-cs"/>
            </a:endParaRPr>
          </a:p>
        </p:txBody>
      </p:sp>
    </p:spTree>
    <p:extLst>
      <p:ext uri="{BB962C8B-B14F-4D97-AF65-F5344CB8AC3E}">
        <p14:creationId xmlns:p14="http://schemas.microsoft.com/office/powerpoint/2010/main" val="54844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63685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61542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251154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96884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647453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3_Title Slide">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D2576F10-49E9-4061-8176-30E4DCEBB949}"/>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0"/>
          <a:stretch/>
        </p:blipFill>
        <p:spPr bwMode="auto">
          <a:xfrm>
            <a:off x="0" y="1481984"/>
            <a:ext cx="6095999" cy="45377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EA83726D-7035-46AC-8E02-B8A6FBCBF93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33"/>
          <a:stretch/>
        </p:blipFill>
        <p:spPr bwMode="auto">
          <a:xfrm>
            <a:off x="6108700" y="1481984"/>
            <a:ext cx="6095999" cy="453780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D364066B-AD72-4BBA-8CE1-A255F2BD677F}"/>
              </a:ext>
            </a:extLst>
          </p:cNvPr>
          <p:cNvCxnSpPr>
            <a:cxnSpLocks/>
          </p:cNvCxnSpPr>
          <p:nvPr userDrawn="1"/>
        </p:nvCxnSpPr>
        <p:spPr>
          <a:xfrm flipV="1">
            <a:off x="6095999" y="1474220"/>
            <a:ext cx="0" cy="454556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2"/>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p:cNvPicPr>
          <p:nvPr userDrawn="1"/>
        </p:nvPicPr>
        <p:blipFill>
          <a:blip r:embed="rId4" cstate="print"/>
          <a:stretch>
            <a:fillRect/>
          </a:stretch>
        </p:blipFill>
        <p:spPr>
          <a:xfrm>
            <a:off x="11069244" y="6368413"/>
            <a:ext cx="635924" cy="345152"/>
          </a:xfrm>
          <a:prstGeom prst="rect">
            <a:avLst/>
          </a:prstGeom>
        </p:spPr>
      </p:pic>
      <p:sp>
        <p:nvSpPr>
          <p:cNvPr id="8" name="Subtitle 2"/>
          <p:cNvSpPr txBox="1">
            <a:spLocks/>
          </p:cNvSpPr>
          <p:nvPr userDrawn="1"/>
        </p:nvSpPr>
        <p:spPr>
          <a:xfrm>
            <a:off x="1494912"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p:cNvPicPr>
          <p:nvPr userDrawn="1"/>
        </p:nvPicPr>
        <p:blipFill rotWithShape="1">
          <a:blip r:embed="rId5" cstate="print">
            <a:extLst>
              <a:ext uri="{28A0092B-C50C-407E-A947-70E740481C1C}">
                <a14:useLocalDpi xmlns:a14="http://schemas.microsoft.com/office/drawing/2010/main" val="0"/>
              </a:ext>
            </a:extLst>
          </a:blip>
          <a:srcRect r="-143" b="108"/>
          <a:stretch/>
        </p:blipFill>
        <p:spPr>
          <a:xfrm>
            <a:off x="418056" y="6108701"/>
            <a:ext cx="520289" cy="654139"/>
          </a:xfrm>
          <a:prstGeom prst="rect">
            <a:avLst/>
          </a:prstGeom>
        </p:spPr>
      </p:pic>
      <p:pic>
        <p:nvPicPr>
          <p:cNvPr id="10" name="Picture 9"/>
          <p:cNvPicPr>
            <a:picLocks/>
          </p:cNvPicPr>
          <p:nvPr userDrawn="1"/>
        </p:nvPicPr>
        <p:blipFill rotWithShape="1">
          <a:blip r:embed="rId6" cstate="print">
            <a:extLst>
              <a:ext uri="{28A0092B-C50C-407E-A947-70E740481C1C}">
                <a14:useLocalDpi xmlns:a14="http://schemas.microsoft.com/office/drawing/2010/main" val="0"/>
              </a:ext>
            </a:extLst>
          </a:blip>
          <a:srcRect t="84401"/>
          <a:stretch/>
        </p:blipFill>
        <p:spPr>
          <a:xfrm>
            <a:off x="1044790" y="6285234"/>
            <a:ext cx="1496291"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486833" y="165101"/>
            <a:ext cx="11218335"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6108697" y="1552613"/>
            <a:ext cx="6096001"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000" b="1" kern="0" dirty="0">
                <a:solidFill>
                  <a:schemeClr val="tx2"/>
                </a:solidFill>
                <a:effectLst>
                  <a:outerShdw blurRad="38100" dist="38100" dir="2700000" algn="tl">
                    <a:srgbClr val="000000">
                      <a:alpha val="43137"/>
                    </a:srgbClr>
                  </a:outerShdw>
                </a:effectLst>
                <a:latin typeface="+mn-lt"/>
                <a:cs typeface="+mn-cs"/>
              </a:rPr>
              <a:t>2021 ASCO</a:t>
            </a:r>
            <a:r>
              <a:rPr lang="en-GB" sz="2000" b="1" kern="0" baseline="30000" dirty="0">
                <a:solidFill>
                  <a:schemeClr val="tx2"/>
                </a:solidFill>
                <a:effectLst>
                  <a:outerShdw blurRad="38100" dist="38100" dir="2700000" algn="tl">
                    <a:srgbClr val="000000">
                      <a:alpha val="43137"/>
                    </a:srgbClr>
                  </a:outerShdw>
                </a:effectLst>
                <a:latin typeface="+mn-lt"/>
                <a:cs typeface="+mn-cs"/>
              </a:rPr>
              <a:t>®</a:t>
            </a:r>
            <a:r>
              <a:rPr lang="en-GB" sz="2000" b="1" kern="0" dirty="0">
                <a:solidFill>
                  <a:schemeClr val="tx2"/>
                </a:solidFill>
                <a:effectLst>
                  <a:outerShdw blurRad="38100" dist="38100" dir="2700000" algn="tl">
                    <a:srgbClr val="000000">
                      <a:alpha val="43137"/>
                    </a:srgbClr>
                  </a:outerShdw>
                </a:effectLst>
                <a:latin typeface="+mn-lt"/>
                <a:cs typeface="+mn-cs"/>
              </a:rPr>
              <a:t> Annual Meeting</a:t>
            </a:r>
            <a:br>
              <a:rPr lang="en-GB" sz="1600" b="1" kern="0" dirty="0">
                <a:solidFill>
                  <a:schemeClr val="tx2"/>
                </a:solidFill>
                <a:effectLst>
                  <a:outerShdw blurRad="38100" dist="38100" dir="2700000" algn="tl">
                    <a:srgbClr val="000000">
                      <a:alpha val="43137"/>
                    </a:srgbClr>
                  </a:outerShdw>
                </a:effectLst>
                <a:latin typeface="+mn-lt"/>
                <a:cs typeface="+mn-cs"/>
              </a:rPr>
            </a:br>
            <a:r>
              <a:rPr lang="da-DK" sz="1600" b="0" dirty="0">
                <a:solidFill>
                  <a:schemeClr val="tx2"/>
                </a:solidFill>
                <a:effectLst>
                  <a:outerShdw blurRad="38100" dist="38100" dir="2700000" algn="tl">
                    <a:srgbClr val="000000">
                      <a:alpha val="43137"/>
                    </a:srgbClr>
                  </a:outerShdw>
                </a:effectLst>
                <a:latin typeface="+mn-lt"/>
                <a:cs typeface="+mn-cs"/>
              </a:rPr>
              <a:t>4–8 June 2021</a:t>
            </a:r>
            <a:endParaRPr lang="en-US" sz="1600" b="0" dirty="0">
              <a:solidFill>
                <a:schemeClr val="tx2"/>
              </a:solidFill>
              <a:effectLst>
                <a:outerShdw blurRad="38100" dist="38100" dir="2700000" algn="tl">
                  <a:srgbClr val="000000">
                    <a:alpha val="43137"/>
                  </a:srgbClr>
                </a:outerShdw>
              </a:effectLst>
              <a:latin typeface="+mn-lt"/>
              <a:cs typeface="+mn-cs"/>
            </a:endParaRPr>
          </a:p>
        </p:txBody>
      </p:sp>
      <p:sp>
        <p:nvSpPr>
          <p:cNvPr id="16" name="Rectangle 15">
            <a:extLst>
              <a:ext uri="{FF2B5EF4-FFF2-40B4-BE49-F238E27FC236}">
                <a16:creationId xmlns:a16="http://schemas.microsoft.com/office/drawing/2014/main" id="{2101CC64-2052-481E-837E-B45087A6AC78}"/>
              </a:ext>
            </a:extLst>
          </p:cNvPr>
          <p:cNvSpPr/>
          <p:nvPr userDrawn="1"/>
        </p:nvSpPr>
        <p:spPr>
          <a:xfrm>
            <a:off x="6348" y="1552613"/>
            <a:ext cx="6096001"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en-GB" sz="2000" b="1" kern="0" dirty="0">
                <a:solidFill>
                  <a:schemeClr val="tx2"/>
                </a:solidFill>
                <a:effectLst>
                  <a:outerShdw blurRad="38100" dist="38100" dir="2700000" algn="tl">
                    <a:srgbClr val="000000">
                      <a:alpha val="43137"/>
                    </a:srgbClr>
                  </a:outerShdw>
                </a:effectLst>
              </a:rPr>
              <a:t>2021 </a:t>
            </a:r>
            <a:r>
              <a:rPr lang="en-GB" sz="2000" b="1" kern="0" dirty="0">
                <a:solidFill>
                  <a:schemeClr val="tx2"/>
                </a:solidFill>
                <a:effectLst>
                  <a:outerShdw blurRad="50800" dist="38100" dir="2700000" algn="tl" rotWithShape="0">
                    <a:schemeClr val="tx1">
                      <a:lumMod val="50000"/>
                      <a:alpha val="91000"/>
                    </a:schemeClr>
                  </a:outerShdw>
                </a:effectLst>
                <a:latin typeface="+mn-lt"/>
                <a:cs typeface="+mn-cs"/>
              </a:rPr>
              <a:t>Gastrointestinal</a:t>
            </a:r>
            <a:r>
              <a:rPr lang="en-GB" sz="2000" b="1" kern="0" baseline="0" dirty="0">
                <a:solidFill>
                  <a:schemeClr val="tx2"/>
                </a:solidFill>
                <a:effectLst>
                  <a:outerShdw blurRad="50800" dist="38100" dir="2700000" algn="tl" rotWithShape="0">
                    <a:schemeClr val="tx1">
                      <a:lumMod val="50000"/>
                      <a:alpha val="91000"/>
                    </a:schemeClr>
                  </a:outerShdw>
                </a:effectLst>
                <a:latin typeface="+mn-lt"/>
                <a:cs typeface="+mn-cs"/>
              </a:rPr>
              <a:t> Cancers Symposium</a:t>
            </a:r>
            <a:br>
              <a:rPr lang="en-GB" sz="2000" b="1" kern="0" dirty="0">
                <a:solidFill>
                  <a:schemeClr val="tx2"/>
                </a:solidFill>
                <a:effectLst>
                  <a:outerShdw blurRad="38100" dist="38100" dir="2700000" algn="tl">
                    <a:srgbClr val="000000">
                      <a:alpha val="43137"/>
                    </a:srgbClr>
                  </a:outerShdw>
                </a:effectLst>
              </a:rPr>
            </a:br>
            <a:r>
              <a:rPr lang="da-DK" sz="1600" b="0" kern="0" dirty="0">
                <a:solidFill>
                  <a:schemeClr val="tx2"/>
                </a:solidFill>
                <a:effectLst>
                  <a:outerShdw blurRad="38100" dist="38100" dir="2700000" algn="tl">
                    <a:srgbClr val="000000">
                      <a:alpha val="43137"/>
                    </a:srgbClr>
                  </a:outerShdw>
                </a:effectLst>
              </a:rPr>
              <a:t>15–17 January 2021</a:t>
            </a:r>
            <a:endParaRPr lang="en-US" sz="2000" b="0" kern="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0171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1"/>
            <a:ext cx="12192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486834" y="1332411"/>
            <a:ext cx="11020092"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486833" y="3563698"/>
            <a:ext cx="11218335"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11705168" y="1219201"/>
            <a:ext cx="486833"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2"/>
            <a:ext cx="7350036"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p:cNvPicPr>
          <p:nvPr userDrawn="1"/>
        </p:nvPicPr>
        <p:blipFill rotWithShape="1">
          <a:blip r:embed="rId2" cstate="print">
            <a:extLst>
              <a:ext uri="{28A0092B-C50C-407E-A947-70E740481C1C}">
                <a14:useLocalDpi xmlns:a14="http://schemas.microsoft.com/office/drawing/2010/main" val="0"/>
              </a:ext>
            </a:extLst>
          </a:blip>
          <a:srcRect r="-143" b="108"/>
          <a:stretch/>
        </p:blipFill>
        <p:spPr>
          <a:xfrm>
            <a:off x="418042" y="5803901"/>
            <a:ext cx="520289" cy="654139"/>
          </a:xfrm>
          <a:prstGeom prst="rect">
            <a:avLst/>
          </a:prstGeom>
        </p:spPr>
      </p:pic>
      <p:pic>
        <p:nvPicPr>
          <p:cNvPr id="14" name="Picture 13"/>
          <p:cNvPicPr>
            <a:picLocks/>
          </p:cNvPicPr>
          <p:nvPr userDrawn="1"/>
        </p:nvPicPr>
        <p:blipFill rotWithShape="1">
          <a:blip r:embed="rId3" cstate="print">
            <a:extLst>
              <a:ext uri="{28A0092B-C50C-407E-A947-70E740481C1C}">
                <a14:useLocalDpi xmlns:a14="http://schemas.microsoft.com/office/drawing/2010/main" val="0"/>
              </a:ext>
            </a:extLst>
          </a:blip>
          <a:srcRect t="84401"/>
          <a:stretch/>
        </p:blipFill>
        <p:spPr>
          <a:xfrm>
            <a:off x="1038876" y="6021519"/>
            <a:ext cx="1496291" cy="218903"/>
          </a:xfrm>
          <a:prstGeom prst="rect">
            <a:avLst/>
          </a:prstGeom>
        </p:spPr>
      </p:pic>
      <p:pic>
        <p:nvPicPr>
          <p:cNvPr id="15" name="Picture 14" descr="LILLY_LOGO.jpg">
            <a:extLst>
              <a:ext uri="{FF2B5EF4-FFF2-40B4-BE49-F238E27FC236}">
                <a16:creationId xmlns:a16="http://schemas.microsoft.com/office/drawing/2014/main" id="{0DB9947A-0034-4D91-9E86-F87D5B315191}"/>
              </a:ext>
            </a:extLst>
          </p:cNvPr>
          <p:cNvPicPr>
            <a:picLocks/>
          </p:cNvPicPr>
          <p:nvPr userDrawn="1"/>
        </p:nvPicPr>
        <p:blipFill>
          <a:blip r:embed="rId4" cstate="print"/>
          <a:stretch>
            <a:fillRect/>
          </a:stretch>
        </p:blipFill>
        <p:spPr>
          <a:xfrm>
            <a:off x="11069244" y="6112888"/>
            <a:ext cx="635924" cy="345152"/>
          </a:xfrm>
          <a:prstGeom prst="rect">
            <a:avLst/>
          </a:prstGeom>
        </p:spPr>
      </p:pic>
      <p:sp>
        <p:nvSpPr>
          <p:cNvPr id="16" name="Subtitle 2">
            <a:extLst>
              <a:ext uri="{FF2B5EF4-FFF2-40B4-BE49-F238E27FC236}">
                <a16:creationId xmlns:a16="http://schemas.microsoft.com/office/drawing/2014/main" id="{0ED8AE3F-C6B3-4C23-84F2-E816018B8F2F}"/>
              </a:ext>
            </a:extLst>
          </p:cNvPr>
          <p:cNvSpPr txBox="1">
            <a:spLocks/>
          </p:cNvSpPr>
          <p:nvPr userDrawn="1"/>
        </p:nvSpPr>
        <p:spPr>
          <a:xfrm>
            <a:off x="1494912" y="5919326"/>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spTree>
    <p:extLst>
      <p:ext uri="{BB962C8B-B14F-4D97-AF65-F5344CB8AC3E}">
        <p14:creationId xmlns:p14="http://schemas.microsoft.com/office/powerpoint/2010/main" val="1801604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88638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449575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219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1"/>
            <a:ext cx="12192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486834" y="1332411"/>
            <a:ext cx="11020092"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486833" y="3563698"/>
            <a:ext cx="11218335"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11705168" y="1219201"/>
            <a:ext cx="486833"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2"/>
            <a:ext cx="7350036"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p:cNvPicPr>
          <p:nvPr userDrawn="1"/>
        </p:nvPicPr>
        <p:blipFill rotWithShape="1">
          <a:blip r:embed="rId2" cstate="print">
            <a:extLst>
              <a:ext uri="{28A0092B-C50C-407E-A947-70E740481C1C}">
                <a14:useLocalDpi xmlns:a14="http://schemas.microsoft.com/office/drawing/2010/main" val="0"/>
              </a:ext>
            </a:extLst>
          </a:blip>
          <a:srcRect r="-143" b="108"/>
          <a:stretch/>
        </p:blipFill>
        <p:spPr>
          <a:xfrm>
            <a:off x="418042" y="5803901"/>
            <a:ext cx="520289" cy="654139"/>
          </a:xfrm>
          <a:prstGeom prst="rect">
            <a:avLst/>
          </a:prstGeom>
        </p:spPr>
      </p:pic>
      <p:pic>
        <p:nvPicPr>
          <p:cNvPr id="14" name="Picture 13"/>
          <p:cNvPicPr>
            <a:picLocks/>
          </p:cNvPicPr>
          <p:nvPr userDrawn="1"/>
        </p:nvPicPr>
        <p:blipFill rotWithShape="1">
          <a:blip r:embed="rId3" cstate="print">
            <a:extLst>
              <a:ext uri="{28A0092B-C50C-407E-A947-70E740481C1C}">
                <a14:useLocalDpi xmlns:a14="http://schemas.microsoft.com/office/drawing/2010/main" val="0"/>
              </a:ext>
            </a:extLst>
          </a:blip>
          <a:srcRect t="84401"/>
          <a:stretch/>
        </p:blipFill>
        <p:spPr>
          <a:xfrm>
            <a:off x="1038876" y="6021519"/>
            <a:ext cx="1496291" cy="218903"/>
          </a:xfrm>
          <a:prstGeom prst="rect">
            <a:avLst/>
          </a:prstGeom>
        </p:spPr>
      </p:pic>
      <p:pic>
        <p:nvPicPr>
          <p:cNvPr id="15" name="Picture 14" descr="LILLY_LOGO.jpg">
            <a:extLst>
              <a:ext uri="{FF2B5EF4-FFF2-40B4-BE49-F238E27FC236}">
                <a16:creationId xmlns:a16="http://schemas.microsoft.com/office/drawing/2014/main" id="{0DB9947A-0034-4D91-9E86-F87D5B315191}"/>
              </a:ext>
            </a:extLst>
          </p:cNvPr>
          <p:cNvPicPr>
            <a:picLocks/>
          </p:cNvPicPr>
          <p:nvPr userDrawn="1"/>
        </p:nvPicPr>
        <p:blipFill>
          <a:blip r:embed="rId4" cstate="print"/>
          <a:stretch>
            <a:fillRect/>
          </a:stretch>
        </p:blipFill>
        <p:spPr>
          <a:xfrm>
            <a:off x="11069244" y="6112888"/>
            <a:ext cx="635924" cy="345152"/>
          </a:xfrm>
          <a:prstGeom prst="rect">
            <a:avLst/>
          </a:prstGeom>
        </p:spPr>
      </p:pic>
      <p:sp>
        <p:nvSpPr>
          <p:cNvPr id="16" name="Subtitle 2">
            <a:extLst>
              <a:ext uri="{FF2B5EF4-FFF2-40B4-BE49-F238E27FC236}">
                <a16:creationId xmlns:a16="http://schemas.microsoft.com/office/drawing/2014/main" id="{0ED8AE3F-C6B3-4C23-84F2-E816018B8F2F}"/>
              </a:ext>
            </a:extLst>
          </p:cNvPr>
          <p:cNvSpPr txBox="1">
            <a:spLocks/>
          </p:cNvSpPr>
          <p:nvPr userDrawn="1"/>
        </p:nvSpPr>
        <p:spPr>
          <a:xfrm>
            <a:off x="1494912" y="5919326"/>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spTree>
    <p:extLst>
      <p:ext uri="{BB962C8B-B14F-4D97-AF65-F5344CB8AC3E}">
        <p14:creationId xmlns:p14="http://schemas.microsoft.com/office/powerpoint/2010/main" val="2465162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466462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625362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92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6344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5664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5694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57882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822110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02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0995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486833" y="179614"/>
            <a:ext cx="10985260"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86833" y="1254035"/>
            <a:ext cx="11218335"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8429910"/>
      </p:ext>
    </p:extLst>
  </p:cSld>
  <p:clrMap bg1="dk2" tx1="lt1" bg2="dk1"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33" r:id="rId9"/>
    <p:sldLayoutId id="2147483734" r:id="rId10"/>
    <p:sldLayoutId id="2147483736" r:id="rId11"/>
    <p:sldLayoutId id="2147483707" r:id="rId12"/>
    <p:sldLayoutId id="2147483708" r:id="rId13"/>
    <p:sldLayoutId id="2147483710" r:id="rId14"/>
  </p:sldLayoutIdLst>
  <p:txStyles>
    <p:titleStyle>
      <a:lvl1pPr algn="l" rtl="0" fontAlgn="base">
        <a:lnSpc>
          <a:spcPct val="90000"/>
        </a:lnSpc>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07">
          <p15:clr>
            <a:srgbClr val="F26B43"/>
          </p15:clr>
        </p15:guide>
        <p15:guide id="4" pos="7373">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486833" y="179614"/>
            <a:ext cx="10985260"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86833" y="1254035"/>
            <a:ext cx="11218335"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9313418"/>
      </p:ext>
    </p:extLst>
  </p:cSld>
  <p:clrMap bg1="dk2" tx1="lt1" bg2="dk1"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07">
          <p15:clr>
            <a:srgbClr val="F26B43"/>
          </p15:clr>
        </p15:guide>
        <p15:guide id="4" pos="7373">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g"/><Relationship Id="rId10" Type="http://schemas.openxmlformats.org/officeDocument/2006/relationships/image" Target="../media/image16.jpeg"/><Relationship Id="rId4" Type="http://schemas.openxmlformats.org/officeDocument/2006/relationships/image" Target="../media/image10.jpg"/><Relationship Id="rId9" Type="http://schemas.openxmlformats.org/officeDocument/2006/relationships/image" Target="../media/image1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slide" Target="slide6.xml"/><Relationship Id="rId7" Type="http://schemas.openxmlformats.org/officeDocument/2006/relationships/slide" Target="slide55.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48.xml"/><Relationship Id="rId5" Type="http://schemas.openxmlformats.org/officeDocument/2006/relationships/slide" Target="slide37.xml"/><Relationship Id="rId4" Type="http://schemas.openxmlformats.org/officeDocument/2006/relationships/slide" Target="slide36.xml"/><Relationship Id="rId9" Type="http://schemas.openxmlformats.org/officeDocument/2006/relationships/slide" Target="slide6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2021</a:t>
            </a:r>
            <a:br>
              <a:rPr lang="en-US" dirty="0"/>
            </a:br>
            <a:r>
              <a:rPr lang="en-US" sz="2800" b="0" dirty="0"/>
              <a:t>Selected abstracts from:</a:t>
            </a:r>
            <a:endParaRPr lang="en-GB" sz="2800" dirty="0"/>
          </a:p>
        </p:txBody>
      </p:sp>
    </p:spTree>
    <p:extLst>
      <p:ext uri="{BB962C8B-B14F-4D97-AF65-F5344CB8AC3E}">
        <p14:creationId xmlns:p14="http://schemas.microsoft.com/office/powerpoint/2010/main" val="2711088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LBA7: Nivolumab (NIVO) plus chemotherapy (chemo) or ipilimumab (IPI) vs chemo as first-line (1L) treatment for advanced gastric cancer/gastroesophageal junction cancer/ </a:t>
            </a:r>
            <a:r>
              <a:rPr lang="en-GB" dirty="0" err="1"/>
              <a:t>esophageal</a:t>
            </a:r>
            <a:r>
              <a:rPr lang="en-GB" dirty="0"/>
              <a:t> adenocarcinoma (GC/GEJC/EAC): CheckMate 649 study – </a:t>
            </a:r>
            <a:r>
              <a:rPr lang="en-GB" dirty="0" err="1"/>
              <a:t>Janjigian</a:t>
            </a:r>
            <a:r>
              <a:rPr lang="en-GB" dirty="0"/>
              <a:t> YY,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efficacy and safety of 1L nivolumab + chemotherapy or ipilimumab in patients with advanced gastric or GEJ adenocarcinoma in the CheckMate 649 study</a:t>
            </a:r>
          </a:p>
        </p:txBody>
      </p:sp>
      <p:sp>
        <p:nvSpPr>
          <p:cNvPr id="4" name="Text Placeholder 3"/>
          <p:cNvSpPr>
            <a:spLocks noGrp="1"/>
          </p:cNvSpPr>
          <p:nvPr>
            <p:ph type="body" sz="quarter" idx="10"/>
          </p:nvPr>
        </p:nvSpPr>
        <p:spPr>
          <a:xfrm>
            <a:off x="486833" y="6096001"/>
            <a:ext cx="7333413" cy="487363"/>
          </a:xfrm>
        </p:spPr>
        <p:txBody>
          <a:bodyPr/>
          <a:lstStyle/>
          <a:p>
            <a:r>
              <a:rPr lang="en-GB" dirty="0"/>
              <a:t>XELOX: oxaliplatin 130 mg/m</a:t>
            </a:r>
            <a:r>
              <a:rPr lang="en-GB" baseline="30000" dirty="0"/>
              <a:t>2</a:t>
            </a:r>
            <a:r>
              <a:rPr lang="en-GB" dirty="0"/>
              <a:t> iv D1 + capecitabine 1000 mg/m</a:t>
            </a:r>
            <a:r>
              <a:rPr lang="en-GB" baseline="30000" dirty="0"/>
              <a:t>2</a:t>
            </a:r>
            <a:r>
              <a:rPr lang="en-GB" dirty="0"/>
              <a:t> bid D1–14</a:t>
            </a:r>
            <a:br>
              <a:rPr lang="en-GB" dirty="0"/>
            </a:br>
            <a:r>
              <a:rPr lang="en-GB" dirty="0"/>
              <a:t>FOLFOX: oxaliplatin 85 mg/m</a:t>
            </a:r>
            <a:r>
              <a:rPr lang="en-GB" baseline="30000" dirty="0"/>
              <a:t>2</a:t>
            </a:r>
            <a:r>
              <a:rPr lang="en-GB" dirty="0"/>
              <a:t> + leucovorin 400 mg/m</a:t>
            </a:r>
            <a:r>
              <a:rPr lang="en-GB" baseline="30000" dirty="0"/>
              <a:t>2</a:t>
            </a:r>
            <a:r>
              <a:rPr lang="en-GB" dirty="0"/>
              <a:t> + FU 400 mg/m</a:t>
            </a:r>
            <a:r>
              <a:rPr lang="en-GB" baseline="30000" dirty="0"/>
              <a:t>2</a:t>
            </a:r>
            <a:r>
              <a:rPr lang="en-GB" dirty="0"/>
              <a:t> iv D1 &amp; FU 1200 mg/m</a:t>
            </a:r>
            <a:r>
              <a:rPr lang="en-GB" baseline="30000" dirty="0"/>
              <a:t>2</a:t>
            </a:r>
            <a:r>
              <a:rPr lang="en-GB" dirty="0"/>
              <a:t> iv D1–2</a:t>
            </a:r>
            <a:br>
              <a:rPr lang="en-GB" dirty="0"/>
            </a:br>
            <a:r>
              <a:rPr lang="en-GB" dirty="0"/>
              <a:t>*Unless consented to treatment beyond progression for nivolumab + chemotherapy or ipilimumab;</a:t>
            </a:r>
            <a:br>
              <a:rPr lang="en-GB" dirty="0"/>
            </a:br>
            <a:r>
              <a:rPr lang="en-GB" baseline="30000" dirty="0"/>
              <a:t>†</a:t>
            </a:r>
            <a:r>
              <a:rPr lang="en-GB" dirty="0"/>
              <a:t>nivolumab + ipilimumab arm stopped early based on DMC recommendation</a:t>
            </a:r>
          </a:p>
        </p:txBody>
      </p:sp>
      <p:sp>
        <p:nvSpPr>
          <p:cNvPr id="5" name="Text Placeholder 4"/>
          <p:cNvSpPr>
            <a:spLocks noGrp="1"/>
          </p:cNvSpPr>
          <p:nvPr>
            <p:ph type="body" sz="quarter" idx="11"/>
          </p:nvPr>
        </p:nvSpPr>
        <p:spPr/>
        <p:txBody>
          <a:bodyPr/>
          <a:lstStyle/>
          <a:p>
            <a:r>
              <a:rPr lang="en-GB" dirty="0" err="1"/>
              <a:t>Janjigian</a:t>
            </a:r>
            <a:r>
              <a:rPr lang="en-GB" dirty="0"/>
              <a:t> YY, et al. Ann </a:t>
            </a:r>
            <a:r>
              <a:rPr lang="en-GB" dirty="0" err="1"/>
              <a:t>Oncol</a:t>
            </a:r>
            <a:r>
              <a:rPr lang="en-GB" dirty="0"/>
              <a:t> 2021;32(</a:t>
            </a:r>
            <a:r>
              <a:rPr lang="en-GB" dirty="0" err="1"/>
              <a:t>suppl</a:t>
            </a:r>
            <a:r>
              <a:rPr lang="en-GB" dirty="0"/>
              <a:t>):</a:t>
            </a:r>
            <a:r>
              <a:rPr lang="en-GB" dirty="0" err="1"/>
              <a:t>abstr</a:t>
            </a:r>
            <a:r>
              <a:rPr lang="en-GB" dirty="0"/>
              <a:t> LBA7</a:t>
            </a:r>
          </a:p>
        </p:txBody>
      </p:sp>
      <p:sp>
        <p:nvSpPr>
          <p:cNvPr id="6" name="Rectangle 9"/>
          <p:cNvSpPr txBox="1">
            <a:spLocks noChangeArrowheads="1"/>
          </p:cNvSpPr>
          <p:nvPr/>
        </p:nvSpPr>
        <p:spPr bwMode="auto">
          <a:xfrm>
            <a:off x="1838052" y="5215726"/>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CO-PRIMARY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Arial"/>
              </a:rPr>
              <a:t>OS, PFS (BICR, PD-L1 CPS ≥5)</a:t>
            </a:r>
          </a:p>
        </p:txBody>
      </p:sp>
      <p:sp>
        <p:nvSpPr>
          <p:cNvPr id="7" name="Oval 14"/>
          <p:cNvSpPr>
            <a:spLocks noChangeArrowheads="1"/>
          </p:cNvSpPr>
          <p:nvPr/>
        </p:nvSpPr>
        <p:spPr bwMode="auto">
          <a:xfrm>
            <a:off x="3850563" y="322056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1:1:1</a:t>
            </a:r>
          </a:p>
        </p:txBody>
      </p:sp>
      <p:cxnSp>
        <p:nvCxnSpPr>
          <p:cNvPr id="8" name="AutoShape 15"/>
          <p:cNvCxnSpPr>
            <a:cxnSpLocks noChangeShapeType="1"/>
            <a:stCxn id="7" idx="0"/>
            <a:endCxn id="13" idx="1"/>
          </p:cNvCxnSpPr>
          <p:nvPr/>
        </p:nvCxnSpPr>
        <p:spPr bwMode="auto">
          <a:xfrm rot="5400000" flipH="1" flipV="1">
            <a:off x="4132660" y="2581857"/>
            <a:ext cx="648412" cy="629011"/>
          </a:xfrm>
          <a:prstGeom prst="bentConnector2">
            <a:avLst/>
          </a:prstGeom>
          <a:noFill/>
          <a:ln w="57150">
            <a:solidFill>
              <a:schemeClr val="bg2">
                <a:lumMod val="60000"/>
                <a:lumOff val="40000"/>
              </a:schemeClr>
            </a:solidFill>
            <a:round/>
            <a:headEnd/>
            <a:tailEnd type="triangle" w="med" len="med"/>
          </a:ln>
        </p:spPr>
      </p:cxnSp>
      <p:sp>
        <p:nvSpPr>
          <p:cNvPr id="10" name="Content Placeholder 26"/>
          <p:cNvSpPr txBox="1">
            <a:spLocks/>
          </p:cNvSpPr>
          <p:nvPr/>
        </p:nvSpPr>
        <p:spPr bwMode="auto">
          <a:xfrm>
            <a:off x="3546926" y="4665639"/>
            <a:ext cx="6376087"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dirty="0">
                <a:ln>
                  <a:noFill/>
                </a:ln>
                <a:solidFill>
                  <a:srgbClr val="043882"/>
                </a:solidFill>
                <a:effectLst/>
                <a:uLnTx/>
                <a:uFillTx/>
                <a:latin typeface="Arial" charset="0"/>
                <a:ea typeface="+mn-ea"/>
                <a:cs typeface="Arial" charset="0"/>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Tumour</a:t>
            </a:r>
            <a:r>
              <a:rPr kumimoji="0" lang="en-US" sz="1400" b="0" i="0" u="none" strike="noStrike" kern="1200" cap="none" spc="0" normalizeH="0" baseline="0" noProof="0" dirty="0">
                <a:ln>
                  <a:noFill/>
                </a:ln>
                <a:solidFill>
                  <a:srgbClr val="4D4D4D"/>
                </a:solidFill>
                <a:effectLst/>
                <a:uLnTx/>
                <a:uFillTx/>
                <a:latin typeface="Arial"/>
                <a:ea typeface="+mn-ea"/>
                <a:cs typeface="Arial"/>
              </a:rPr>
              <a:t> cell PD-L1 expression, region, ECOG PS, chemotherapy</a:t>
            </a:r>
            <a:endParaRPr kumimoji="0" lang="en-US" sz="1400" b="1" i="0" u="none" strike="noStrike" kern="1200" cap="none" spc="0" normalizeH="0" baseline="0" noProof="0" dirty="0">
              <a:ln>
                <a:noFill/>
              </a:ln>
              <a:solidFill>
                <a:srgbClr val="043882"/>
              </a:solidFill>
              <a:effectLst/>
              <a:uLnTx/>
              <a:uFillTx/>
              <a:latin typeface="Arial" charset="0"/>
              <a:ea typeface="+mn-ea"/>
              <a:cs typeface="Arial" charset="0"/>
            </a:endParaRPr>
          </a:p>
          <a:p>
            <a:pPr marL="190500" marR="0" lvl="0" indent="-190500" algn="l" defTabSz="914400" rtl="0" eaLnBrk="1" fontAlgn="base" latinLnBrk="0" hangingPunct="1">
              <a:lnSpc>
                <a:spcPct val="100000"/>
              </a:lnSpc>
              <a:spcBef>
                <a:spcPct val="0"/>
              </a:spcBef>
              <a:spcAft>
                <a:spcPts val="400"/>
              </a:spcAft>
              <a:buClrTx/>
              <a:buSzTx/>
              <a:buFontTx/>
              <a:buNone/>
              <a:tabLst/>
              <a:defRPr/>
            </a:pPr>
            <a:endParaRPr kumimoji="0" lang="en-US" sz="1400" b="1" i="0" u="none" strike="noStrike" kern="1200" cap="none" spc="0" normalizeH="0" baseline="0" noProof="0" dirty="0">
              <a:ln>
                <a:noFill/>
              </a:ln>
              <a:solidFill>
                <a:srgbClr val="043882"/>
              </a:solidFill>
              <a:effectLst/>
              <a:uLnTx/>
              <a:uFillTx/>
              <a:latin typeface="Arial" charset="0"/>
              <a:ea typeface="+mn-ea"/>
              <a:cs typeface="Arial" charset="0"/>
            </a:endParaRPr>
          </a:p>
        </p:txBody>
      </p:sp>
      <p:cxnSp>
        <p:nvCxnSpPr>
          <p:cNvPr id="11" name="AutoShape 19"/>
          <p:cNvCxnSpPr>
            <a:cxnSpLocks noChangeShapeType="1"/>
            <a:stCxn id="14" idx="3"/>
            <a:endCxn id="7" idx="2"/>
          </p:cNvCxnSpPr>
          <p:nvPr/>
        </p:nvCxnSpPr>
        <p:spPr bwMode="auto">
          <a:xfrm>
            <a:off x="3650999" y="3512668"/>
            <a:ext cx="199564"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771372" y="2132821"/>
            <a:ext cx="4933746" cy="878669"/>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Nivolumab 360 mg + XELOX q3w or nivolumab 240 mg + FOLFOX q2w</a:t>
            </a:r>
            <a:b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(n=789)</a:t>
            </a:r>
          </a:p>
        </p:txBody>
      </p:sp>
      <p:sp>
        <p:nvSpPr>
          <p:cNvPr id="14" name="AutoShape 9"/>
          <p:cNvSpPr>
            <a:spLocks noChangeArrowheads="1"/>
          </p:cNvSpPr>
          <p:nvPr/>
        </p:nvSpPr>
        <p:spPr bwMode="auto">
          <a:xfrm>
            <a:off x="362474" y="2298233"/>
            <a:ext cx="3288525"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Unresectable, advanced or metastatic gastric or GEJ adenocarcinoma</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Treatment naïve</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No known HER2+ status</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(n=2031)</a:t>
            </a:r>
          </a:p>
        </p:txBody>
      </p:sp>
      <p:cxnSp>
        <p:nvCxnSpPr>
          <p:cNvPr id="15" name="AutoShape 16"/>
          <p:cNvCxnSpPr>
            <a:cxnSpLocks noChangeShapeType="1"/>
            <a:stCxn id="7" idx="4"/>
            <a:endCxn id="18" idx="1"/>
          </p:cNvCxnSpPr>
          <p:nvPr/>
        </p:nvCxnSpPr>
        <p:spPr bwMode="auto">
          <a:xfrm rot="16200000" flipH="1">
            <a:off x="4132362" y="3814767"/>
            <a:ext cx="649009" cy="629010"/>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771371" y="4014401"/>
            <a:ext cx="4930837" cy="878751"/>
          </a:xfrm>
          <a:prstGeom prst="rect">
            <a:avLst/>
          </a:prstGeom>
          <a:solidFill>
            <a:schemeClr val="accent6"/>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Nivolumab 1 mg/kg + ipilimumab 3 mg/kg q3w x4 then nivolumab 240 mg q2w*</a:t>
            </a:r>
            <a:b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(n=409)</a:t>
            </a:r>
          </a:p>
        </p:txBody>
      </p:sp>
      <p:sp>
        <p:nvSpPr>
          <p:cNvPr id="19" name="Content Placeholder 26"/>
          <p:cNvSpPr txBox="1">
            <a:spLocks/>
          </p:cNvSpPr>
          <p:nvPr/>
        </p:nvSpPr>
        <p:spPr>
          <a:xfrm>
            <a:off x="6121127" y="5215726"/>
            <a:ext cx="4644337"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SECONDARY ENDPOINTS (HIERACHICAL)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Arial"/>
              </a:rPr>
              <a:t>OS (PD-L1 CPS ≥1, all randomized patients)</a:t>
            </a:r>
          </a:p>
        </p:txBody>
      </p:sp>
      <p:sp>
        <p:nvSpPr>
          <p:cNvPr id="20" name="AutoShape 12"/>
          <p:cNvSpPr>
            <a:spLocks noChangeArrowheads="1"/>
          </p:cNvSpPr>
          <p:nvPr/>
        </p:nvSpPr>
        <p:spPr bwMode="auto">
          <a:xfrm>
            <a:off x="4761706" y="3073293"/>
            <a:ext cx="4930837" cy="87875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XELOX q3w or</a:t>
            </a:r>
            <a:br>
              <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FOLFOX q2w</a:t>
            </a:r>
            <a:br>
              <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(n=833)</a:t>
            </a:r>
          </a:p>
        </p:txBody>
      </p:sp>
      <p:cxnSp>
        <p:nvCxnSpPr>
          <p:cNvPr id="31" name="AutoShape 19"/>
          <p:cNvCxnSpPr>
            <a:cxnSpLocks noChangeShapeType="1"/>
            <a:stCxn id="7" idx="6"/>
            <a:endCxn id="20" idx="1"/>
          </p:cNvCxnSpPr>
          <p:nvPr/>
        </p:nvCxnSpPr>
        <p:spPr bwMode="auto">
          <a:xfrm>
            <a:off x="4434158" y="3512668"/>
            <a:ext cx="327548" cy="1"/>
          </a:xfrm>
          <a:prstGeom prst="straightConnector1">
            <a:avLst/>
          </a:prstGeom>
          <a:noFill/>
          <a:ln w="57150">
            <a:solidFill>
              <a:schemeClr val="bg2">
                <a:lumMod val="60000"/>
                <a:lumOff val="40000"/>
              </a:schemeClr>
            </a:solidFill>
            <a:round/>
            <a:headEnd type="none" w="med" len="med"/>
            <a:tailEnd type="triangle" w="med" len="med"/>
          </a:ln>
        </p:spPr>
      </p:cxnSp>
      <p:sp>
        <p:nvSpPr>
          <p:cNvPr id="34" name="AutoShape 12"/>
          <p:cNvSpPr>
            <a:spLocks noChangeArrowheads="1"/>
          </p:cNvSpPr>
          <p:nvPr/>
        </p:nvSpPr>
        <p:spPr bwMode="auto">
          <a:xfrm>
            <a:off x="10335543" y="2307837"/>
            <a:ext cx="1525076"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PD/toxicity/</a:t>
            </a:r>
            <a:b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withdrawal</a:t>
            </a:r>
            <a:r>
              <a:rPr kumimoji="0" lang="en-US" altLang="zh-CN" sz="16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a:t>
            </a:r>
          </a:p>
        </p:txBody>
      </p:sp>
      <p:sp>
        <p:nvSpPr>
          <p:cNvPr id="35" name="AutoShape 12"/>
          <p:cNvSpPr>
            <a:spLocks noChangeArrowheads="1"/>
          </p:cNvSpPr>
          <p:nvPr/>
        </p:nvSpPr>
        <p:spPr bwMode="auto">
          <a:xfrm>
            <a:off x="10335543" y="4189457"/>
            <a:ext cx="1525076"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PD/toxicity/</a:t>
            </a:r>
            <a:b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withdrawal</a:t>
            </a:r>
            <a:r>
              <a:rPr kumimoji="0" lang="en-US" altLang="zh-CN" sz="16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36" name="AutoShape 21"/>
          <p:cNvCxnSpPr>
            <a:cxnSpLocks noChangeShapeType="1"/>
            <a:stCxn id="13" idx="3"/>
            <a:endCxn id="34" idx="1"/>
          </p:cNvCxnSpPr>
          <p:nvPr/>
        </p:nvCxnSpPr>
        <p:spPr bwMode="auto">
          <a:xfrm>
            <a:off x="9705118" y="2572156"/>
            <a:ext cx="630425" cy="0"/>
          </a:xfrm>
          <a:prstGeom prst="straightConnector1">
            <a:avLst/>
          </a:prstGeom>
          <a:noFill/>
          <a:ln w="57150">
            <a:solidFill>
              <a:schemeClr val="bg2">
                <a:lumMod val="60000"/>
                <a:lumOff val="40000"/>
              </a:schemeClr>
            </a:solidFill>
            <a:round/>
            <a:headEnd/>
            <a:tailEnd type="triangle" w="med" len="med"/>
          </a:ln>
        </p:spPr>
      </p:cxnSp>
      <p:cxnSp>
        <p:nvCxnSpPr>
          <p:cNvPr id="37" name="AutoShape 20"/>
          <p:cNvCxnSpPr>
            <a:cxnSpLocks noChangeShapeType="1"/>
            <a:stCxn id="18" idx="3"/>
            <a:endCxn id="35" idx="1"/>
          </p:cNvCxnSpPr>
          <p:nvPr/>
        </p:nvCxnSpPr>
        <p:spPr bwMode="auto">
          <a:xfrm flipV="1">
            <a:off x="9702208" y="4453776"/>
            <a:ext cx="633335" cy="1"/>
          </a:xfrm>
          <a:prstGeom prst="straightConnector1">
            <a:avLst/>
          </a:prstGeom>
          <a:noFill/>
          <a:ln w="57150">
            <a:solidFill>
              <a:schemeClr val="bg2">
                <a:lumMod val="60000"/>
                <a:lumOff val="40000"/>
              </a:schemeClr>
            </a:solidFill>
            <a:prstDash val="sysDot"/>
            <a:round/>
            <a:headEnd/>
            <a:tailEnd type="triangle" w="med" len="med"/>
          </a:ln>
        </p:spPr>
      </p:cxnSp>
      <p:sp>
        <p:nvSpPr>
          <p:cNvPr id="43" name="AutoShape 12"/>
          <p:cNvSpPr>
            <a:spLocks noChangeArrowheads="1"/>
          </p:cNvSpPr>
          <p:nvPr/>
        </p:nvSpPr>
        <p:spPr bwMode="auto">
          <a:xfrm>
            <a:off x="10325878" y="3248350"/>
            <a:ext cx="1525076"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PD/toxicity/</a:t>
            </a:r>
            <a:b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withdrawal</a:t>
            </a:r>
            <a:endParaRPr kumimoji="0" lang="en-US" altLang="zh-CN" sz="1600" b="0" i="0" u="none" strike="noStrike" kern="1200" cap="none" spc="0" normalizeH="0" baseline="30000" noProof="0" dirty="0">
              <a:ln>
                <a:noFill/>
              </a:ln>
              <a:solidFill>
                <a:srgbClr val="FFFFFF"/>
              </a:solidFill>
              <a:effectLst/>
              <a:uLnTx/>
              <a:uFillTx/>
              <a:latin typeface="Arial" charset="0"/>
              <a:ea typeface="SimSun" pitchFamily="2" charset="-122"/>
              <a:cs typeface="Arial" charset="0"/>
            </a:endParaRPr>
          </a:p>
        </p:txBody>
      </p:sp>
      <p:cxnSp>
        <p:nvCxnSpPr>
          <p:cNvPr id="44" name="AutoShape 21"/>
          <p:cNvCxnSpPr>
            <a:cxnSpLocks noChangeShapeType="1"/>
            <a:stCxn id="20" idx="3"/>
            <a:endCxn id="43" idx="1"/>
          </p:cNvCxnSpPr>
          <p:nvPr/>
        </p:nvCxnSpPr>
        <p:spPr bwMode="auto">
          <a:xfrm>
            <a:off x="9692543" y="3512669"/>
            <a:ext cx="633335"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22915892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SO-27: Nivolumab plus low-dose ipilimumab in previously treated patients with microsatellite instability-high/mismatch repair-deficient (MSI-H/</a:t>
            </a:r>
            <a:r>
              <a:rPr lang="en-GB" dirty="0" err="1"/>
              <a:t>dMMR</a:t>
            </a:r>
            <a:r>
              <a:rPr lang="en-GB" dirty="0"/>
              <a:t>) metastatic colorectal cancer (mCRC): 4-year follow-up from CheckMate 142 – André T, et al</a:t>
            </a:r>
          </a:p>
        </p:txBody>
      </p:sp>
      <p:sp>
        <p:nvSpPr>
          <p:cNvPr id="26" name="Content Placeholder 2"/>
          <p:cNvSpPr>
            <a:spLocks noGrp="1"/>
          </p:cNvSpPr>
          <p:nvPr>
            <p:ph idx="1"/>
          </p:nvPr>
        </p:nvSpPr>
        <p:spPr>
          <a:xfrm>
            <a:off x="486834" y="1254035"/>
            <a:ext cx="11123920" cy="4746172"/>
          </a:xfrm>
        </p:spPr>
        <p:txBody>
          <a:bodyPr/>
          <a:lstStyle/>
          <a:p>
            <a:pPr marL="0" indent="0">
              <a:buNone/>
            </a:pPr>
            <a:r>
              <a:rPr lang="en-GB" b="1" dirty="0"/>
              <a:t>Study objective</a:t>
            </a:r>
          </a:p>
          <a:p>
            <a:r>
              <a:rPr lang="en-GB" dirty="0"/>
              <a:t>To evaluate the long-term efficacy and safety of nivolumab + low-dose ipilimumab in previously treated patients with MSI-H/</a:t>
            </a:r>
            <a:r>
              <a:rPr lang="en-GB" dirty="0" err="1"/>
              <a:t>dMMR</a:t>
            </a:r>
            <a:r>
              <a:rPr lang="en-GB" dirty="0"/>
              <a:t> mCRC in the CheckMate 142 study</a:t>
            </a:r>
          </a:p>
        </p:txBody>
      </p:sp>
      <p:sp>
        <p:nvSpPr>
          <p:cNvPr id="27" name="Text Placeholder 3"/>
          <p:cNvSpPr>
            <a:spLocks noGrp="1"/>
          </p:cNvSpPr>
          <p:nvPr>
            <p:ph type="body" sz="quarter" idx="10"/>
          </p:nvPr>
        </p:nvSpPr>
        <p:spPr>
          <a:xfrm>
            <a:off x="486834" y="6096001"/>
            <a:ext cx="6084087" cy="487363"/>
          </a:xfrm>
        </p:spPr>
        <p:txBody>
          <a:bodyPr/>
          <a:lstStyle/>
          <a:p>
            <a:r>
              <a:rPr lang="en-GB" dirty="0"/>
              <a:t>*Patients with a CR, PR or SD for ≥12 weeks divided by the number of treated patients</a:t>
            </a:r>
          </a:p>
        </p:txBody>
      </p:sp>
      <p:sp>
        <p:nvSpPr>
          <p:cNvPr id="28" name="Text Placeholder 4"/>
          <p:cNvSpPr>
            <a:spLocks noGrp="1"/>
          </p:cNvSpPr>
          <p:nvPr>
            <p:ph type="body" sz="quarter" idx="11"/>
          </p:nvPr>
        </p:nvSpPr>
        <p:spPr>
          <a:xfrm>
            <a:off x="6197601" y="6096001"/>
            <a:ext cx="5507567" cy="487363"/>
          </a:xfrm>
        </p:spPr>
        <p:txBody>
          <a:bodyPr/>
          <a:lstStyle/>
          <a:p>
            <a:r>
              <a:rPr lang="en-GB" dirty="0"/>
              <a:t>André T, et al. Ann </a:t>
            </a:r>
            <a:r>
              <a:rPr lang="en-GB" dirty="0" err="1"/>
              <a:t>Oncol</a:t>
            </a:r>
            <a:r>
              <a:rPr lang="en-GB" dirty="0"/>
              <a:t> 2021;32(</a:t>
            </a:r>
            <a:r>
              <a:rPr lang="en-GB" dirty="0" err="1"/>
              <a:t>suppl</a:t>
            </a:r>
            <a:r>
              <a:rPr lang="en-GB" dirty="0"/>
              <a:t>):</a:t>
            </a:r>
            <a:r>
              <a:rPr lang="en-GB" dirty="0" err="1"/>
              <a:t>abstr</a:t>
            </a:r>
            <a:r>
              <a:rPr lang="en-GB" dirty="0"/>
              <a:t> SO-27</a:t>
            </a:r>
          </a:p>
        </p:txBody>
      </p:sp>
      <p:sp>
        <p:nvSpPr>
          <p:cNvPr id="29" name="Rectangle 9"/>
          <p:cNvSpPr txBox="1">
            <a:spLocks noChangeArrowheads="1"/>
          </p:cNvSpPr>
          <p:nvPr/>
        </p:nvSpPr>
        <p:spPr bwMode="auto">
          <a:xfrm>
            <a:off x="1906844" y="5059744"/>
            <a:ext cx="4180295" cy="87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a:solidFill>
                  <a:srgbClr val="A0A0A0"/>
                </a:solidFill>
              </a:rPr>
              <a:t>PRIMARY ENDPOINT</a:t>
            </a:r>
          </a:p>
          <a:p>
            <a:pPr>
              <a:buClr>
                <a:srgbClr val="043882"/>
              </a:buClr>
            </a:pPr>
            <a:r>
              <a:rPr lang="en-GB" dirty="0"/>
              <a:t>ORR (RECIST v1.1, investigator assessed)</a:t>
            </a:r>
          </a:p>
          <a:p>
            <a:pPr>
              <a:buClr>
                <a:srgbClr val="043882"/>
              </a:buClr>
            </a:pPr>
            <a:endParaRPr lang="en-GB" dirty="0"/>
          </a:p>
        </p:txBody>
      </p:sp>
      <p:sp>
        <p:nvSpPr>
          <p:cNvPr id="30" name="Content Placeholder 26"/>
          <p:cNvSpPr txBox="1">
            <a:spLocks/>
          </p:cNvSpPr>
          <p:nvPr/>
        </p:nvSpPr>
        <p:spPr>
          <a:xfrm>
            <a:off x="6365358" y="5059744"/>
            <a:ext cx="4618074" cy="8983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a:solidFill>
                  <a:srgbClr val="A0A0A0"/>
                </a:solidFill>
              </a:rPr>
              <a:t>SECONDARY ENDPOINTS</a:t>
            </a:r>
          </a:p>
          <a:p>
            <a:pPr>
              <a:buClr>
                <a:srgbClr val="043882"/>
              </a:buClr>
            </a:pPr>
            <a:r>
              <a:rPr lang="en-GB" dirty="0"/>
              <a:t>ORR (BICR), DCR*, DoR, PFS, OS, safety</a:t>
            </a:r>
          </a:p>
        </p:txBody>
      </p:sp>
      <p:sp>
        <p:nvSpPr>
          <p:cNvPr id="33" name="AutoShape 9"/>
          <p:cNvSpPr>
            <a:spLocks noChangeArrowheads="1"/>
          </p:cNvSpPr>
          <p:nvPr/>
        </p:nvSpPr>
        <p:spPr bwMode="auto">
          <a:xfrm>
            <a:off x="840453" y="2833301"/>
            <a:ext cx="3240010"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NZ" altLang="zh-CN" sz="1600" dirty="0">
                <a:solidFill>
                  <a:srgbClr val="FFFFFF"/>
                </a:solidFill>
                <a:ea typeface="SimSun" pitchFamily="2" charset="-122"/>
              </a:rPr>
              <a:t>Metastatic or recurrent CRC</a:t>
            </a:r>
            <a:endParaRPr lang="en-GB" altLang="zh-CN" sz="1600" i="1"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MSI-H/</a:t>
            </a:r>
            <a:r>
              <a:rPr lang="en-US" altLang="zh-CN" sz="1600" dirty="0" err="1">
                <a:solidFill>
                  <a:srgbClr val="FFFFFF"/>
                </a:solidFill>
                <a:ea typeface="SimSun" pitchFamily="2" charset="-122"/>
              </a:rPr>
              <a:t>dMMR</a:t>
            </a:r>
            <a:r>
              <a:rPr lang="en-US" altLang="zh-CN" sz="1600" dirty="0">
                <a:solidFill>
                  <a:srgbClr val="FFFFFF"/>
                </a:solidFill>
                <a:ea typeface="SimSun" pitchFamily="2" charset="-122"/>
              </a:rPr>
              <a:t> per local laboratory</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≥1 prior line of therapy</a:t>
            </a:r>
          </a:p>
          <a:p>
            <a:pPr defTabSz="892175" eaLnBrk="0" hangingPunct="0">
              <a:spcAft>
                <a:spcPct val="30000"/>
              </a:spcAft>
              <a:defRPr/>
            </a:pPr>
            <a:r>
              <a:rPr lang="en-US" altLang="zh-CN" sz="1600" dirty="0">
                <a:solidFill>
                  <a:srgbClr val="FFFFFF"/>
                </a:solidFill>
                <a:ea typeface="SimSun" pitchFamily="2" charset="-122"/>
              </a:rPr>
              <a:t>(n=119)</a:t>
            </a:r>
          </a:p>
        </p:txBody>
      </p:sp>
      <p:sp>
        <p:nvSpPr>
          <p:cNvPr id="36" name="AutoShape 12"/>
          <p:cNvSpPr>
            <a:spLocks noChangeArrowheads="1"/>
          </p:cNvSpPr>
          <p:nvPr/>
        </p:nvSpPr>
        <p:spPr bwMode="auto">
          <a:xfrm>
            <a:off x="4831981" y="3232882"/>
            <a:ext cx="2944297" cy="1063398"/>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a:ea typeface="SimSun" pitchFamily="2" charset="-122"/>
              </a:rPr>
              <a:t>Nivolumab 3 mg/kg + ipilimumab 1 mg/kg q3w</a:t>
            </a:r>
            <a:br>
              <a:rPr lang="en-GB" altLang="zh-CN" dirty="0">
                <a:ea typeface="SimSun" pitchFamily="2" charset="-122"/>
              </a:rPr>
            </a:br>
            <a:r>
              <a:rPr lang="en-GB" altLang="zh-CN" dirty="0">
                <a:ea typeface="SimSun" pitchFamily="2" charset="-122"/>
              </a:rPr>
              <a:t>(4 doses)</a:t>
            </a:r>
          </a:p>
        </p:txBody>
      </p:sp>
      <p:cxnSp>
        <p:nvCxnSpPr>
          <p:cNvPr id="42" name="AutoShape 19"/>
          <p:cNvCxnSpPr>
            <a:cxnSpLocks noChangeShapeType="1"/>
            <a:stCxn id="33" idx="3"/>
            <a:endCxn id="36" idx="1"/>
          </p:cNvCxnSpPr>
          <p:nvPr/>
        </p:nvCxnSpPr>
        <p:spPr bwMode="auto">
          <a:xfrm flipV="1">
            <a:off x="4080463" y="3764581"/>
            <a:ext cx="751518" cy="1"/>
          </a:xfrm>
          <a:prstGeom prst="straightConnector1">
            <a:avLst/>
          </a:prstGeom>
          <a:noFill/>
          <a:ln w="57150">
            <a:solidFill>
              <a:schemeClr val="bg2">
                <a:lumMod val="60000"/>
                <a:lumOff val="40000"/>
              </a:schemeClr>
            </a:solidFill>
            <a:round/>
            <a:headEnd type="none" w="med" len="med"/>
            <a:tailEnd type="triangle" w="med" len="med"/>
          </a:ln>
        </p:spPr>
      </p:cxnSp>
      <p:sp>
        <p:nvSpPr>
          <p:cNvPr id="43" name="AutoShape 12"/>
          <p:cNvSpPr>
            <a:spLocks noChangeArrowheads="1"/>
          </p:cNvSpPr>
          <p:nvPr/>
        </p:nvSpPr>
        <p:spPr bwMode="auto">
          <a:xfrm>
            <a:off x="8527796" y="3339792"/>
            <a:ext cx="2944297" cy="849578"/>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defRPr/>
            </a:pPr>
            <a:r>
              <a:rPr lang="en-GB" altLang="zh-CN" dirty="0">
                <a:solidFill>
                  <a:srgbClr val="FFFFFF"/>
                </a:solidFill>
                <a:ea typeface="SimSun" pitchFamily="2" charset="-122"/>
              </a:rPr>
              <a:t>Nivolumab 3 mg/kg q2w</a:t>
            </a:r>
          </a:p>
        </p:txBody>
      </p:sp>
      <p:cxnSp>
        <p:nvCxnSpPr>
          <p:cNvPr id="44" name="AutoShape 19"/>
          <p:cNvCxnSpPr>
            <a:cxnSpLocks noChangeShapeType="1"/>
            <a:stCxn id="36" idx="3"/>
            <a:endCxn id="43" idx="1"/>
          </p:cNvCxnSpPr>
          <p:nvPr/>
        </p:nvCxnSpPr>
        <p:spPr bwMode="auto">
          <a:xfrm>
            <a:off x="7776278" y="3764581"/>
            <a:ext cx="751518" cy="0"/>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40454321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SO-27: Nivolumab plus low-dose ipilimumab in previously treated patients with microsatellite instability-high/mismatch repair-deficient (MSI-H/dMMR) metastatic colorectal cancer (mCRC): 4-year follow-up from CheckMate 142 – André T, et al</a:t>
            </a:r>
            <a:endParaRPr lang="en-GB" dirty="0"/>
          </a:p>
        </p:txBody>
      </p:sp>
      <p:sp>
        <p:nvSpPr>
          <p:cNvPr id="8" name="Content Placeholder 7"/>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a:t>André T, et al. Ann Oncol 2021;32(suppl):abstr SO-27</a:t>
            </a:r>
            <a:endParaRPr lang="en-GB" dirty="0"/>
          </a:p>
        </p:txBody>
      </p:sp>
      <p:graphicFrame>
        <p:nvGraphicFramePr>
          <p:cNvPr id="7" name="Table 82">
            <a:extLst>
              <a:ext uri="{FF2B5EF4-FFF2-40B4-BE49-F238E27FC236}">
                <a16:creationId xmlns:a16="http://schemas.microsoft.com/office/drawing/2014/main" id="{1C36B8C8-D041-4C61-99CF-3F954DC04BFE}"/>
              </a:ext>
            </a:extLst>
          </p:cNvPr>
          <p:cNvGraphicFramePr>
            <a:graphicFrameLocks noGrp="1"/>
          </p:cNvGraphicFramePr>
          <p:nvPr>
            <p:extLst>
              <p:ext uri="{D42A27DB-BD31-4B8C-83A1-F6EECF244321}">
                <p14:modId xmlns:p14="http://schemas.microsoft.com/office/powerpoint/2010/main" val="328591973"/>
              </p:ext>
            </p:extLst>
          </p:nvPr>
        </p:nvGraphicFramePr>
        <p:xfrm>
          <a:off x="2286000" y="2021994"/>
          <a:ext cx="3474720" cy="784080"/>
        </p:xfrm>
        <a:graphic>
          <a:graphicData uri="http://schemas.openxmlformats.org/drawingml/2006/table">
            <a:tbl>
              <a:tblPr firstRow="1" bandRow="1">
                <a:tableStyleId>{5C22544A-7EE6-4342-B048-85BDC9FD1C3A}</a:tableStyleId>
              </a:tblPr>
              <a:tblGrid>
                <a:gridCol w="1834038">
                  <a:extLst>
                    <a:ext uri="{9D8B030D-6E8A-4147-A177-3AD203B41FA5}">
                      <a16:colId xmlns:a16="http://schemas.microsoft.com/office/drawing/2014/main" val="854718910"/>
                    </a:ext>
                  </a:extLst>
                </a:gridCol>
                <a:gridCol w="1640682">
                  <a:extLst>
                    <a:ext uri="{9D8B030D-6E8A-4147-A177-3AD203B41FA5}">
                      <a16:colId xmlns:a16="http://schemas.microsoft.com/office/drawing/2014/main" val="3587359401"/>
                    </a:ext>
                  </a:extLst>
                </a:gridCol>
              </a:tblGrid>
              <a:tr h="313712">
                <a:tc>
                  <a:txBody>
                    <a:bodyPr/>
                    <a:lstStyle/>
                    <a:p>
                      <a:endParaRPr lang="en-GB" sz="1400" b="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rgbClr val="4D4D4D"/>
                          </a:solidFill>
                        </a:rPr>
                        <a:t>NIVO3 + IPI1 2L+ (n=119)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0599953"/>
                  </a:ext>
                </a:extLst>
              </a:tr>
              <a:tr h="179501">
                <a:tc>
                  <a:txBody>
                    <a:bodyPr/>
                    <a:lstStyle/>
                    <a:p>
                      <a:r>
                        <a:rPr lang="en-GB" sz="1400" b="0" dirty="0">
                          <a:solidFill>
                            <a:srgbClr val="4D4D4D"/>
                          </a:solidFill>
                        </a:rPr>
                        <a:t>mPFS, </a:t>
                      </a:r>
                      <a:r>
                        <a:rPr lang="en-GB" sz="1400" b="0" dirty="0" err="1">
                          <a:solidFill>
                            <a:srgbClr val="4D4D4D"/>
                          </a:solidFill>
                        </a:rPr>
                        <a:t>mo</a:t>
                      </a:r>
                      <a:r>
                        <a:rPr lang="en-GB" sz="1400" b="0" dirty="0">
                          <a:solidFill>
                            <a:srgbClr val="4D4D4D"/>
                          </a:solidFill>
                        </a:rPr>
                        <a:t>, (95%CI)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rgbClr val="4D4D4D"/>
                          </a:solidFill>
                        </a:rPr>
                        <a:t>NR (38.4, NR)</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8181362"/>
                  </a:ext>
                </a:extLst>
              </a:tr>
            </a:tbl>
          </a:graphicData>
        </a:graphic>
      </p:graphicFrame>
      <p:grpSp>
        <p:nvGrpSpPr>
          <p:cNvPr id="10" name="Group 9">
            <a:extLst>
              <a:ext uri="{FF2B5EF4-FFF2-40B4-BE49-F238E27FC236}">
                <a16:creationId xmlns:a16="http://schemas.microsoft.com/office/drawing/2014/main" id="{2478E9EF-DBC3-4CF1-B80B-A57B14F23DD6}"/>
              </a:ext>
            </a:extLst>
          </p:cNvPr>
          <p:cNvGrpSpPr/>
          <p:nvPr/>
        </p:nvGrpSpPr>
        <p:grpSpPr>
          <a:xfrm>
            <a:off x="-8294" y="1586345"/>
            <a:ext cx="6135833" cy="4387019"/>
            <a:chOff x="-8294" y="1586345"/>
            <a:chExt cx="6135833" cy="4387019"/>
          </a:xfrm>
        </p:grpSpPr>
        <p:sp>
          <p:nvSpPr>
            <p:cNvPr id="11" name="Freeform 21">
              <a:extLst>
                <a:ext uri="{FF2B5EF4-FFF2-40B4-BE49-F238E27FC236}">
                  <a16:creationId xmlns:a16="http://schemas.microsoft.com/office/drawing/2014/main" id="{E0EFB8C8-3879-495F-8B89-BDF39CCC2562}"/>
                </a:ext>
              </a:extLst>
            </p:cNvPr>
            <p:cNvSpPr>
              <a:spLocks/>
            </p:cNvSpPr>
            <p:nvPr/>
          </p:nvSpPr>
          <p:spPr bwMode="auto">
            <a:xfrm>
              <a:off x="907536" y="2640330"/>
              <a:ext cx="5117344" cy="23888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id="{53DC8D3D-D885-464E-A481-A2E2F87C516F}"/>
                </a:ext>
              </a:extLst>
            </p:cNvPr>
            <p:cNvGrpSpPr/>
            <p:nvPr/>
          </p:nvGrpSpPr>
          <p:grpSpPr>
            <a:xfrm>
              <a:off x="206360" y="2474927"/>
              <a:ext cx="713735" cy="2700000"/>
              <a:chOff x="1270620" y="1265887"/>
              <a:chExt cx="713735" cy="2858279"/>
            </a:xfrm>
          </p:grpSpPr>
          <p:sp>
            <p:nvSpPr>
              <p:cNvPr id="109" name="Line 6">
                <a:extLst>
                  <a:ext uri="{FF2B5EF4-FFF2-40B4-BE49-F238E27FC236}">
                    <a16:creationId xmlns:a16="http://schemas.microsoft.com/office/drawing/2014/main" id="{93FF9B4A-2FF3-4C7B-B9C3-18F7547FCF60}"/>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0" name="Line 7">
                <a:extLst>
                  <a:ext uri="{FF2B5EF4-FFF2-40B4-BE49-F238E27FC236}">
                    <a16:creationId xmlns:a16="http://schemas.microsoft.com/office/drawing/2014/main" id="{7F63444A-3A9B-4226-AD88-595EA22AAF0F}"/>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1" name="Line 8">
                <a:extLst>
                  <a:ext uri="{FF2B5EF4-FFF2-40B4-BE49-F238E27FC236}">
                    <a16:creationId xmlns:a16="http://schemas.microsoft.com/office/drawing/2014/main" id="{0665B939-291D-4022-9A94-88C6CEEC9797}"/>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2" name="Line 9">
                <a:extLst>
                  <a:ext uri="{FF2B5EF4-FFF2-40B4-BE49-F238E27FC236}">
                    <a16:creationId xmlns:a16="http://schemas.microsoft.com/office/drawing/2014/main" id="{8E2A56B1-0C1D-4ABE-8649-91FB3B992B2C}"/>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3" name="Line 10">
                <a:extLst>
                  <a:ext uri="{FF2B5EF4-FFF2-40B4-BE49-F238E27FC236}">
                    <a16:creationId xmlns:a16="http://schemas.microsoft.com/office/drawing/2014/main" id="{1B5E056E-974A-41FE-8BB2-63F5D51448DF}"/>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4" name="Line 11">
                <a:extLst>
                  <a:ext uri="{FF2B5EF4-FFF2-40B4-BE49-F238E27FC236}">
                    <a16:creationId xmlns:a16="http://schemas.microsoft.com/office/drawing/2014/main" id="{354C2CB1-48C6-41E3-80F6-CC2E2B5A37F1}"/>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5" name="TextBox 114">
                <a:extLst>
                  <a:ext uri="{FF2B5EF4-FFF2-40B4-BE49-F238E27FC236}">
                    <a16:creationId xmlns:a16="http://schemas.microsoft.com/office/drawing/2014/main" id="{34B49BC2-060B-4C23-A97C-83F93FB11ABF}"/>
                  </a:ext>
                </a:extLst>
              </p:cNvPr>
              <p:cNvSpPr txBox="1"/>
              <p:nvPr/>
            </p:nvSpPr>
            <p:spPr>
              <a:xfrm rot="16200000">
                <a:off x="1004338" y="2526392"/>
                <a:ext cx="840341"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PFS, %</a:t>
                </a:r>
              </a:p>
            </p:txBody>
          </p:sp>
          <p:sp>
            <p:nvSpPr>
              <p:cNvPr id="116" name="TextBox 115">
                <a:extLst>
                  <a:ext uri="{FF2B5EF4-FFF2-40B4-BE49-F238E27FC236}">
                    <a16:creationId xmlns:a16="http://schemas.microsoft.com/office/drawing/2014/main" id="{C3861057-7C6D-49A7-BA41-7ADB69E5E999}"/>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17" name="TextBox 116">
                <a:extLst>
                  <a:ext uri="{FF2B5EF4-FFF2-40B4-BE49-F238E27FC236}">
                    <a16:creationId xmlns:a16="http://schemas.microsoft.com/office/drawing/2014/main" id="{10BAB2A2-333C-4A13-9133-337C6381CEE5}"/>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118" name="TextBox 117">
                <a:extLst>
                  <a:ext uri="{FF2B5EF4-FFF2-40B4-BE49-F238E27FC236}">
                    <a16:creationId xmlns:a16="http://schemas.microsoft.com/office/drawing/2014/main" id="{0AEB6434-418B-4456-A8AF-18FF1FE1D559}"/>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119" name="TextBox 118">
                <a:extLst>
                  <a:ext uri="{FF2B5EF4-FFF2-40B4-BE49-F238E27FC236}">
                    <a16:creationId xmlns:a16="http://schemas.microsoft.com/office/drawing/2014/main" id="{792EF346-F180-49AA-A198-81E5DA3D4F1E}"/>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120" name="TextBox 119">
                <a:extLst>
                  <a:ext uri="{FF2B5EF4-FFF2-40B4-BE49-F238E27FC236}">
                    <a16:creationId xmlns:a16="http://schemas.microsoft.com/office/drawing/2014/main" id="{77ED80FF-7B6B-4D18-97B6-AEC07055192A}"/>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121" name="TextBox 120">
                <a:extLst>
                  <a:ext uri="{FF2B5EF4-FFF2-40B4-BE49-F238E27FC236}">
                    <a16:creationId xmlns:a16="http://schemas.microsoft.com/office/drawing/2014/main" id="{3DCED556-6F75-433E-BE3A-275F1FA8DCC0}"/>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13" name="Group 12">
              <a:extLst>
                <a:ext uri="{FF2B5EF4-FFF2-40B4-BE49-F238E27FC236}">
                  <a16:creationId xmlns:a16="http://schemas.microsoft.com/office/drawing/2014/main" id="{720B2C4E-C710-465F-B0BC-575B60612E6A}"/>
                </a:ext>
              </a:extLst>
            </p:cNvPr>
            <p:cNvGrpSpPr/>
            <p:nvPr/>
          </p:nvGrpSpPr>
          <p:grpSpPr>
            <a:xfrm>
              <a:off x="795033" y="5039913"/>
              <a:ext cx="5332506" cy="360147"/>
              <a:chOff x="1473905" y="5303149"/>
              <a:chExt cx="4328226" cy="360147"/>
            </a:xfrm>
          </p:grpSpPr>
          <p:sp>
            <p:nvSpPr>
              <p:cNvPr id="85" name="Line 21">
                <a:extLst>
                  <a:ext uri="{FF2B5EF4-FFF2-40B4-BE49-F238E27FC236}">
                    <a16:creationId xmlns:a16="http://schemas.microsoft.com/office/drawing/2014/main" id="{2A484BFB-A169-4503-930F-A57D0E055BB2}"/>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F6D4CEC7-F1AB-41BC-93F2-41259FF5A755}"/>
                  </a:ext>
                </a:extLst>
              </p:cNvPr>
              <p:cNvSpPr txBox="1"/>
              <p:nvPr/>
            </p:nvSpPr>
            <p:spPr>
              <a:xfrm>
                <a:off x="5581783"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66</a:t>
                </a:r>
              </a:p>
            </p:txBody>
          </p:sp>
          <p:sp>
            <p:nvSpPr>
              <p:cNvPr id="87" name="Line 21">
                <a:extLst>
                  <a:ext uri="{FF2B5EF4-FFF2-40B4-BE49-F238E27FC236}">
                    <a16:creationId xmlns:a16="http://schemas.microsoft.com/office/drawing/2014/main" id="{A4B641D3-EEDE-4375-9043-BA16CE6237F3}"/>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9BF1C83A-6147-433C-B319-8BF8997E022F}"/>
                  </a:ext>
                </a:extLst>
              </p:cNvPr>
              <p:cNvSpPr txBox="1"/>
              <p:nvPr/>
            </p:nvSpPr>
            <p:spPr>
              <a:xfrm>
                <a:off x="5206145"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89" name="Line 21">
                <a:extLst>
                  <a:ext uri="{FF2B5EF4-FFF2-40B4-BE49-F238E27FC236}">
                    <a16:creationId xmlns:a16="http://schemas.microsoft.com/office/drawing/2014/main" id="{3EF1CD9B-AA0B-4615-A682-B9CCB40B542B}"/>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74E49669-ACDD-4C4A-A08D-0E833CDCF0AD}"/>
                  </a:ext>
                </a:extLst>
              </p:cNvPr>
              <p:cNvSpPr txBox="1"/>
              <p:nvPr/>
            </p:nvSpPr>
            <p:spPr>
              <a:xfrm>
                <a:off x="4830509"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54</a:t>
                </a:r>
              </a:p>
            </p:txBody>
          </p:sp>
          <p:sp>
            <p:nvSpPr>
              <p:cNvPr id="91" name="Line 21">
                <a:extLst>
                  <a:ext uri="{FF2B5EF4-FFF2-40B4-BE49-F238E27FC236}">
                    <a16:creationId xmlns:a16="http://schemas.microsoft.com/office/drawing/2014/main" id="{F548EDA2-58E7-45C5-95E4-648DB2E000DE}"/>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A3EF7075-76BE-4B27-8702-FAC8941BDEDA}"/>
                  </a:ext>
                </a:extLst>
              </p:cNvPr>
              <p:cNvSpPr txBox="1"/>
              <p:nvPr/>
            </p:nvSpPr>
            <p:spPr>
              <a:xfrm>
                <a:off x="4454871"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93" name="Line 21">
                <a:extLst>
                  <a:ext uri="{FF2B5EF4-FFF2-40B4-BE49-F238E27FC236}">
                    <a16:creationId xmlns:a16="http://schemas.microsoft.com/office/drawing/2014/main" id="{5D8F0930-8753-4EFE-9D90-CC677C89D000}"/>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7EFCAD07-7F48-4953-9B62-C6058DAFEF4E}"/>
                  </a:ext>
                </a:extLst>
              </p:cNvPr>
              <p:cNvSpPr txBox="1"/>
              <p:nvPr/>
            </p:nvSpPr>
            <p:spPr>
              <a:xfrm>
                <a:off x="4079235"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95" name="Line 21">
                <a:extLst>
                  <a:ext uri="{FF2B5EF4-FFF2-40B4-BE49-F238E27FC236}">
                    <a16:creationId xmlns:a16="http://schemas.microsoft.com/office/drawing/2014/main" id="{1518DB27-F024-4E26-A041-989D3BD4FBA9}"/>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2A1952C3-709E-472B-8DF7-4AF54BFB993C}"/>
                  </a:ext>
                </a:extLst>
              </p:cNvPr>
              <p:cNvSpPr txBox="1"/>
              <p:nvPr/>
            </p:nvSpPr>
            <p:spPr>
              <a:xfrm>
                <a:off x="3703598"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97" name="Line 21">
                <a:extLst>
                  <a:ext uri="{FF2B5EF4-FFF2-40B4-BE49-F238E27FC236}">
                    <a16:creationId xmlns:a16="http://schemas.microsoft.com/office/drawing/2014/main" id="{E6B151E0-1AB4-4D83-A2F1-A1DB591C76F1}"/>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6FABA37D-E9AB-4C5D-A305-73181136E4BD}"/>
                  </a:ext>
                </a:extLst>
              </p:cNvPr>
              <p:cNvSpPr txBox="1"/>
              <p:nvPr/>
            </p:nvSpPr>
            <p:spPr>
              <a:xfrm>
                <a:off x="3327961"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99" name="Line 21">
                <a:extLst>
                  <a:ext uri="{FF2B5EF4-FFF2-40B4-BE49-F238E27FC236}">
                    <a16:creationId xmlns:a16="http://schemas.microsoft.com/office/drawing/2014/main" id="{CCC1BD12-7A7E-4A17-9A76-858689D470D8}"/>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4F7FEC58-B161-4FD8-9F4A-258305C7C9E6}"/>
                  </a:ext>
                </a:extLst>
              </p:cNvPr>
              <p:cNvSpPr txBox="1"/>
              <p:nvPr/>
            </p:nvSpPr>
            <p:spPr>
              <a:xfrm>
                <a:off x="2952322"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01" name="Line 21">
                <a:extLst>
                  <a:ext uri="{FF2B5EF4-FFF2-40B4-BE49-F238E27FC236}">
                    <a16:creationId xmlns:a16="http://schemas.microsoft.com/office/drawing/2014/main" id="{07325D0A-A8E0-41E9-A37B-5E0F2C6172E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1BC41958-D19B-4A93-85E6-DD1F0C0F1D49}"/>
                  </a:ext>
                </a:extLst>
              </p:cNvPr>
              <p:cNvSpPr txBox="1"/>
              <p:nvPr/>
            </p:nvSpPr>
            <p:spPr>
              <a:xfrm>
                <a:off x="2576687"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03" name="Line 21">
                <a:extLst>
                  <a:ext uri="{FF2B5EF4-FFF2-40B4-BE49-F238E27FC236}">
                    <a16:creationId xmlns:a16="http://schemas.microsoft.com/office/drawing/2014/main" id="{9735C7BF-3D59-4799-869B-52EED0FEC20A}"/>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E2347BA1-D176-4E16-A440-67A194A298E8}"/>
                  </a:ext>
                </a:extLst>
              </p:cNvPr>
              <p:cNvSpPr txBox="1"/>
              <p:nvPr/>
            </p:nvSpPr>
            <p:spPr>
              <a:xfrm>
                <a:off x="2201049"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05" name="Line 21">
                <a:extLst>
                  <a:ext uri="{FF2B5EF4-FFF2-40B4-BE49-F238E27FC236}">
                    <a16:creationId xmlns:a16="http://schemas.microsoft.com/office/drawing/2014/main" id="{D5D0F5D4-25FE-4680-AC82-D40610FDB425}"/>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8BB77472-203D-4449-ADD4-3929EE15EED3}"/>
                  </a:ext>
                </a:extLst>
              </p:cNvPr>
              <p:cNvSpPr txBox="1"/>
              <p:nvPr/>
            </p:nvSpPr>
            <p:spPr>
              <a:xfrm>
                <a:off x="1865747" y="5375149"/>
                <a:ext cx="13967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07" name="Line 21">
                <a:extLst>
                  <a:ext uri="{FF2B5EF4-FFF2-40B4-BE49-F238E27FC236}">
                    <a16:creationId xmlns:a16="http://schemas.microsoft.com/office/drawing/2014/main" id="{939B9CD0-C20A-42BF-92A7-068C714454E8}"/>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1D97769E-E7B7-48AB-B444-BDA00BE7CEAC}"/>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4" name="TextBox 13">
              <a:extLst>
                <a:ext uri="{FF2B5EF4-FFF2-40B4-BE49-F238E27FC236}">
                  <a16:creationId xmlns:a16="http://schemas.microsoft.com/office/drawing/2014/main" id="{78CD2E81-A19B-426F-993C-EE831D2BC486}"/>
                </a:ext>
              </a:extLst>
            </p:cNvPr>
            <p:cNvSpPr txBox="1"/>
            <p:nvPr/>
          </p:nvSpPr>
          <p:spPr>
            <a:xfrm>
              <a:off x="3138227" y="5318123"/>
              <a:ext cx="771365"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Months</a:t>
              </a:r>
            </a:p>
          </p:txBody>
        </p:sp>
        <p:grpSp>
          <p:nvGrpSpPr>
            <p:cNvPr id="15" name="Group 14">
              <a:extLst>
                <a:ext uri="{FF2B5EF4-FFF2-40B4-BE49-F238E27FC236}">
                  <a16:creationId xmlns:a16="http://schemas.microsoft.com/office/drawing/2014/main" id="{D909FDE2-82B2-428F-8171-03E1A291AF7F}"/>
                </a:ext>
              </a:extLst>
            </p:cNvPr>
            <p:cNvGrpSpPr/>
            <p:nvPr/>
          </p:nvGrpSpPr>
          <p:grpSpPr>
            <a:xfrm>
              <a:off x="722280" y="5685217"/>
              <a:ext cx="5355566" cy="288147"/>
              <a:chOff x="971662" y="5943186"/>
              <a:chExt cx="5355566" cy="288147"/>
            </a:xfrm>
          </p:grpSpPr>
          <p:sp>
            <p:nvSpPr>
              <p:cNvPr id="73" name="TextBox 72">
                <a:extLst>
                  <a:ext uri="{FF2B5EF4-FFF2-40B4-BE49-F238E27FC236}">
                    <a16:creationId xmlns:a16="http://schemas.microsoft.com/office/drawing/2014/main" id="{14AF26EC-99B7-4B7C-9881-836F0F283902}"/>
                  </a:ext>
                </a:extLst>
              </p:cNvPr>
              <p:cNvSpPr txBox="1"/>
              <p:nvPr/>
            </p:nvSpPr>
            <p:spPr>
              <a:xfrm>
                <a:off x="6155139" y="594318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74" name="TextBox 73">
                <a:extLst>
                  <a:ext uri="{FF2B5EF4-FFF2-40B4-BE49-F238E27FC236}">
                    <a16:creationId xmlns:a16="http://schemas.microsoft.com/office/drawing/2014/main" id="{C33B721C-D183-4601-97B9-F1D1E4DDDDBA}"/>
                  </a:ext>
                </a:extLst>
              </p:cNvPr>
              <p:cNvSpPr txBox="1"/>
              <p:nvPr/>
            </p:nvSpPr>
            <p:spPr>
              <a:xfrm>
                <a:off x="5692341" y="594318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a:t>
                </a:r>
              </a:p>
            </p:txBody>
          </p:sp>
          <p:sp>
            <p:nvSpPr>
              <p:cNvPr id="75" name="TextBox 74">
                <a:extLst>
                  <a:ext uri="{FF2B5EF4-FFF2-40B4-BE49-F238E27FC236}">
                    <a16:creationId xmlns:a16="http://schemas.microsoft.com/office/drawing/2014/main" id="{AFF7B6E2-92FA-4CEE-8C71-B7F7A0D15BE0}"/>
                  </a:ext>
                </a:extLst>
              </p:cNvPr>
              <p:cNvSpPr txBox="1"/>
              <p:nvPr/>
            </p:nvSpPr>
            <p:spPr>
              <a:xfrm>
                <a:off x="5229546" y="594318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7</a:t>
                </a:r>
              </a:p>
            </p:txBody>
          </p:sp>
          <p:sp>
            <p:nvSpPr>
              <p:cNvPr id="76" name="TextBox 75">
                <a:extLst>
                  <a:ext uri="{FF2B5EF4-FFF2-40B4-BE49-F238E27FC236}">
                    <a16:creationId xmlns:a16="http://schemas.microsoft.com/office/drawing/2014/main" id="{C0581E62-50B6-42A5-AB22-98F4309141C3}"/>
                  </a:ext>
                </a:extLst>
              </p:cNvPr>
              <p:cNvSpPr txBox="1"/>
              <p:nvPr/>
            </p:nvSpPr>
            <p:spPr>
              <a:xfrm>
                <a:off x="4717056" y="594318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30</a:t>
                </a:r>
              </a:p>
            </p:txBody>
          </p:sp>
          <p:sp>
            <p:nvSpPr>
              <p:cNvPr id="77" name="TextBox 76">
                <a:extLst>
                  <a:ext uri="{FF2B5EF4-FFF2-40B4-BE49-F238E27FC236}">
                    <a16:creationId xmlns:a16="http://schemas.microsoft.com/office/drawing/2014/main" id="{334BED11-EE02-4154-9662-F9E9FDB93613}"/>
                  </a:ext>
                </a:extLst>
              </p:cNvPr>
              <p:cNvSpPr txBox="1"/>
              <p:nvPr/>
            </p:nvSpPr>
            <p:spPr>
              <a:xfrm>
                <a:off x="4254261" y="594318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51</a:t>
                </a:r>
              </a:p>
            </p:txBody>
          </p:sp>
          <p:sp>
            <p:nvSpPr>
              <p:cNvPr id="78" name="TextBox 77">
                <a:extLst>
                  <a:ext uri="{FF2B5EF4-FFF2-40B4-BE49-F238E27FC236}">
                    <a16:creationId xmlns:a16="http://schemas.microsoft.com/office/drawing/2014/main" id="{7D182F14-AD4B-4226-B309-E21DA87BBE5B}"/>
                  </a:ext>
                </a:extLst>
              </p:cNvPr>
              <p:cNvSpPr txBox="1"/>
              <p:nvPr/>
            </p:nvSpPr>
            <p:spPr>
              <a:xfrm>
                <a:off x="3791465" y="594318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54</a:t>
                </a:r>
              </a:p>
            </p:txBody>
          </p:sp>
          <p:sp>
            <p:nvSpPr>
              <p:cNvPr id="79" name="TextBox 78">
                <a:extLst>
                  <a:ext uri="{FF2B5EF4-FFF2-40B4-BE49-F238E27FC236}">
                    <a16:creationId xmlns:a16="http://schemas.microsoft.com/office/drawing/2014/main" id="{5A9E15F6-4BE4-4FDD-9EE9-6D17FB9528A1}"/>
                  </a:ext>
                </a:extLst>
              </p:cNvPr>
              <p:cNvSpPr txBox="1"/>
              <p:nvPr/>
            </p:nvSpPr>
            <p:spPr>
              <a:xfrm>
                <a:off x="3328668" y="594318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57</a:t>
                </a:r>
              </a:p>
            </p:txBody>
          </p:sp>
          <p:sp>
            <p:nvSpPr>
              <p:cNvPr id="80" name="TextBox 79">
                <a:extLst>
                  <a:ext uri="{FF2B5EF4-FFF2-40B4-BE49-F238E27FC236}">
                    <a16:creationId xmlns:a16="http://schemas.microsoft.com/office/drawing/2014/main" id="{D894643C-327F-43B8-A2AD-3362949DAE39}"/>
                  </a:ext>
                </a:extLst>
              </p:cNvPr>
              <p:cNvSpPr txBox="1"/>
              <p:nvPr/>
            </p:nvSpPr>
            <p:spPr>
              <a:xfrm>
                <a:off x="2865870" y="594318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64</a:t>
                </a:r>
              </a:p>
            </p:txBody>
          </p:sp>
          <p:sp>
            <p:nvSpPr>
              <p:cNvPr id="81" name="TextBox 80">
                <a:extLst>
                  <a:ext uri="{FF2B5EF4-FFF2-40B4-BE49-F238E27FC236}">
                    <a16:creationId xmlns:a16="http://schemas.microsoft.com/office/drawing/2014/main" id="{FAC92873-AD49-4A93-A69C-FABCE4C7EE65}"/>
                  </a:ext>
                </a:extLst>
              </p:cNvPr>
              <p:cNvSpPr txBox="1"/>
              <p:nvPr/>
            </p:nvSpPr>
            <p:spPr>
              <a:xfrm>
                <a:off x="2403076" y="594318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74</a:t>
                </a:r>
              </a:p>
            </p:txBody>
          </p:sp>
          <p:sp>
            <p:nvSpPr>
              <p:cNvPr id="82" name="TextBox 81">
                <a:extLst>
                  <a:ext uri="{FF2B5EF4-FFF2-40B4-BE49-F238E27FC236}">
                    <a16:creationId xmlns:a16="http://schemas.microsoft.com/office/drawing/2014/main" id="{DA36B46B-D6EC-4F9B-8003-17F14A4D31E4}"/>
                  </a:ext>
                </a:extLst>
              </p:cNvPr>
              <p:cNvSpPr txBox="1"/>
              <p:nvPr/>
            </p:nvSpPr>
            <p:spPr>
              <a:xfrm>
                <a:off x="1940279" y="594318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80</a:t>
                </a:r>
              </a:p>
            </p:txBody>
          </p:sp>
          <p:sp>
            <p:nvSpPr>
              <p:cNvPr id="83" name="TextBox 82">
                <a:extLst>
                  <a:ext uri="{FF2B5EF4-FFF2-40B4-BE49-F238E27FC236}">
                    <a16:creationId xmlns:a16="http://schemas.microsoft.com/office/drawing/2014/main" id="{55EF71EF-CC42-422D-AA16-0D6513EFFAA4}"/>
                  </a:ext>
                </a:extLst>
              </p:cNvPr>
              <p:cNvSpPr txBox="1"/>
              <p:nvPr/>
            </p:nvSpPr>
            <p:spPr>
              <a:xfrm>
                <a:off x="1477483" y="594318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86</a:t>
                </a:r>
              </a:p>
            </p:txBody>
          </p:sp>
          <p:sp>
            <p:nvSpPr>
              <p:cNvPr id="84" name="TextBox 83">
                <a:extLst>
                  <a:ext uri="{FF2B5EF4-FFF2-40B4-BE49-F238E27FC236}">
                    <a16:creationId xmlns:a16="http://schemas.microsoft.com/office/drawing/2014/main" id="{C369DA4B-CD72-4A64-A078-61AD42339652}"/>
                  </a:ext>
                </a:extLst>
              </p:cNvPr>
              <p:cNvSpPr txBox="1"/>
              <p:nvPr/>
            </p:nvSpPr>
            <p:spPr>
              <a:xfrm>
                <a:off x="971662" y="5943186"/>
                <a:ext cx="35752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119</a:t>
                </a:r>
              </a:p>
            </p:txBody>
          </p:sp>
        </p:grpSp>
        <p:sp>
          <p:nvSpPr>
            <p:cNvPr id="16" name="TextBox 15">
              <a:extLst>
                <a:ext uri="{FF2B5EF4-FFF2-40B4-BE49-F238E27FC236}">
                  <a16:creationId xmlns:a16="http://schemas.microsoft.com/office/drawing/2014/main" id="{7CD9654F-4A4D-4FD5-B41E-2176A8E48180}"/>
                </a:ext>
              </a:extLst>
            </p:cNvPr>
            <p:cNvSpPr txBox="1"/>
            <p:nvPr/>
          </p:nvSpPr>
          <p:spPr>
            <a:xfrm>
              <a:off x="-8294" y="5441628"/>
              <a:ext cx="990977" cy="307777"/>
            </a:xfrm>
            <a:prstGeom prst="rect">
              <a:avLst/>
            </a:prstGeom>
            <a:noFill/>
          </p:spPr>
          <p:txBody>
            <a:bodyPr wrap="none" rtlCol="0">
              <a:spAutoFit/>
            </a:bodyPr>
            <a:lstStyle/>
            <a:p>
              <a:pPr algn="r"/>
              <a:r>
                <a:rPr lang="en-GB" sz="1400" dirty="0">
                  <a:solidFill>
                    <a:srgbClr val="4D4D4D"/>
                  </a:solidFill>
                </a:rPr>
                <a:t>No. at risk</a:t>
              </a:r>
            </a:p>
          </p:txBody>
        </p:sp>
        <p:cxnSp>
          <p:nvCxnSpPr>
            <p:cNvPr id="18" name="Straight Connector 17">
              <a:extLst>
                <a:ext uri="{FF2B5EF4-FFF2-40B4-BE49-F238E27FC236}">
                  <a16:creationId xmlns:a16="http://schemas.microsoft.com/office/drawing/2014/main" id="{8CFEF8B6-68B3-4EEA-9A26-A78D5D00288B}"/>
                </a:ext>
              </a:extLst>
            </p:cNvPr>
            <p:cNvCxnSpPr>
              <a:stCxn id="95" idx="0"/>
            </p:cNvCxnSpPr>
            <p:nvPr/>
          </p:nvCxnSpPr>
          <p:spPr>
            <a:xfrm flipH="1" flipV="1">
              <a:off x="3664527" y="3595255"/>
              <a:ext cx="0" cy="1444658"/>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0FC9D3-07A1-4BE8-9577-37990B4BBD2A}"/>
                </a:ext>
              </a:extLst>
            </p:cNvPr>
            <p:cNvCxnSpPr/>
            <p:nvPr/>
          </p:nvCxnSpPr>
          <p:spPr>
            <a:xfrm flipH="1" flipV="1">
              <a:off x="4613563" y="3740723"/>
              <a:ext cx="0" cy="129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E34D61A-F4CC-4363-A996-A464E690F16C}"/>
                </a:ext>
              </a:extLst>
            </p:cNvPr>
            <p:cNvSpPr txBox="1"/>
            <p:nvPr/>
          </p:nvSpPr>
          <p:spPr>
            <a:xfrm>
              <a:off x="2211068" y="4418376"/>
              <a:ext cx="1438214" cy="523220"/>
            </a:xfrm>
            <a:prstGeom prst="rect">
              <a:avLst/>
            </a:prstGeom>
            <a:noFill/>
          </p:spPr>
          <p:txBody>
            <a:bodyPr wrap="none" rtlCol="0">
              <a:spAutoFit/>
            </a:bodyPr>
            <a:lstStyle/>
            <a:p>
              <a:pPr algn="r"/>
              <a:r>
                <a:rPr lang="en-GB" sz="1400" dirty="0"/>
                <a:t>60%</a:t>
              </a:r>
              <a:br>
                <a:rPr lang="en-GB" sz="1400" dirty="0"/>
              </a:br>
              <a:r>
                <a:rPr lang="en-GB" sz="1400" dirty="0"/>
                <a:t> (95%CI 50, 68)</a:t>
              </a:r>
            </a:p>
          </p:txBody>
        </p:sp>
        <p:sp>
          <p:nvSpPr>
            <p:cNvPr id="21" name="TextBox 20">
              <a:extLst>
                <a:ext uri="{FF2B5EF4-FFF2-40B4-BE49-F238E27FC236}">
                  <a16:creationId xmlns:a16="http://schemas.microsoft.com/office/drawing/2014/main" id="{502A0EF9-DC91-48EB-9FA4-B603183A4611}"/>
                </a:ext>
              </a:extLst>
            </p:cNvPr>
            <p:cNvSpPr txBox="1"/>
            <p:nvPr/>
          </p:nvSpPr>
          <p:spPr>
            <a:xfrm>
              <a:off x="4627544" y="4418376"/>
              <a:ext cx="1388522" cy="523220"/>
            </a:xfrm>
            <a:prstGeom prst="rect">
              <a:avLst/>
            </a:prstGeom>
            <a:noFill/>
          </p:spPr>
          <p:txBody>
            <a:bodyPr wrap="none" rtlCol="0">
              <a:spAutoFit/>
            </a:bodyPr>
            <a:lstStyle/>
            <a:p>
              <a:r>
                <a:rPr lang="en-GB" sz="1400" dirty="0"/>
                <a:t>53%</a:t>
              </a:r>
              <a:br>
                <a:rPr lang="en-GB" sz="1400" dirty="0"/>
              </a:br>
              <a:r>
                <a:rPr lang="en-GB" sz="1400" dirty="0"/>
                <a:t>(95%CI 43, 62)</a:t>
              </a:r>
            </a:p>
          </p:txBody>
        </p:sp>
        <p:sp>
          <p:nvSpPr>
            <p:cNvPr id="22" name="TextBox 21">
              <a:extLst>
                <a:ext uri="{FF2B5EF4-FFF2-40B4-BE49-F238E27FC236}">
                  <a16:creationId xmlns:a16="http://schemas.microsoft.com/office/drawing/2014/main" id="{92F82F07-439F-4940-B229-B4519C819AA2}"/>
                </a:ext>
              </a:extLst>
            </p:cNvPr>
            <p:cNvSpPr txBox="1"/>
            <p:nvPr/>
          </p:nvSpPr>
          <p:spPr>
            <a:xfrm>
              <a:off x="2501262" y="1586345"/>
              <a:ext cx="2659703" cy="338554"/>
            </a:xfrm>
            <a:prstGeom prst="rect">
              <a:avLst/>
            </a:prstGeom>
            <a:noFill/>
          </p:spPr>
          <p:txBody>
            <a:bodyPr wrap="none" rtlCol="0">
              <a:spAutoFit/>
            </a:bodyPr>
            <a:lstStyle/>
            <a:p>
              <a:pPr algn="ctr"/>
              <a:r>
                <a:rPr lang="en-GB" sz="1600" b="1" dirty="0">
                  <a:solidFill>
                    <a:srgbClr val="4D4D4D"/>
                  </a:solidFill>
                </a:rPr>
                <a:t>Progression-free survival</a:t>
              </a:r>
            </a:p>
          </p:txBody>
        </p:sp>
        <p:grpSp>
          <p:nvGrpSpPr>
            <p:cNvPr id="23" name="Group 22">
              <a:extLst>
                <a:ext uri="{FF2B5EF4-FFF2-40B4-BE49-F238E27FC236}">
                  <a16:creationId xmlns:a16="http://schemas.microsoft.com/office/drawing/2014/main" id="{0781649B-4F96-4F18-8B5B-DA7F71C476BA}"/>
                </a:ext>
              </a:extLst>
            </p:cNvPr>
            <p:cNvGrpSpPr/>
            <p:nvPr/>
          </p:nvGrpSpPr>
          <p:grpSpPr>
            <a:xfrm>
              <a:off x="898382" y="2625869"/>
              <a:ext cx="4941310" cy="1184131"/>
              <a:chOff x="3052762" y="2681287"/>
              <a:chExt cx="6090303" cy="1503826"/>
            </a:xfrm>
          </p:grpSpPr>
          <p:sp>
            <p:nvSpPr>
              <p:cNvPr id="24" name="Graphic 83">
                <a:extLst>
                  <a:ext uri="{FF2B5EF4-FFF2-40B4-BE49-F238E27FC236}">
                    <a16:creationId xmlns:a16="http://schemas.microsoft.com/office/drawing/2014/main" id="{00A9BF60-B209-4728-8A7D-DF56DDA22D7E}"/>
                  </a:ext>
                </a:extLst>
              </p:cNvPr>
              <p:cNvSpPr/>
              <p:nvPr/>
            </p:nvSpPr>
            <p:spPr>
              <a:xfrm>
                <a:off x="3052762" y="2681287"/>
                <a:ext cx="6090303" cy="1446342"/>
              </a:xfrm>
              <a:custGeom>
                <a:avLst/>
                <a:gdLst>
                  <a:gd name="connsiteX0" fmla="*/ 6090304 w 6090303"/>
                  <a:gd name="connsiteY0" fmla="*/ 1446343 h 1446342"/>
                  <a:gd name="connsiteX1" fmla="*/ 4524889 w 6090303"/>
                  <a:gd name="connsiteY1" fmla="*/ 1446343 h 1446342"/>
                  <a:gd name="connsiteX2" fmla="*/ 4524889 w 6090303"/>
                  <a:gd name="connsiteY2" fmla="*/ 1385345 h 1446342"/>
                  <a:gd name="connsiteX3" fmla="*/ 4248979 w 6090303"/>
                  <a:gd name="connsiteY3" fmla="*/ 1385345 h 1446342"/>
                  <a:gd name="connsiteX4" fmla="*/ 4248979 w 6090303"/>
                  <a:gd name="connsiteY4" fmla="*/ 1356303 h 1446342"/>
                  <a:gd name="connsiteX5" fmla="*/ 4042782 w 6090303"/>
                  <a:gd name="connsiteY5" fmla="*/ 1356303 h 1446342"/>
                  <a:gd name="connsiteX6" fmla="*/ 4042782 w 6090303"/>
                  <a:gd name="connsiteY6" fmla="*/ 1312745 h 1446342"/>
                  <a:gd name="connsiteX7" fmla="*/ 3984689 w 6090303"/>
                  <a:gd name="connsiteY7" fmla="*/ 1312745 h 1446342"/>
                  <a:gd name="connsiteX8" fmla="*/ 3984689 w 6090303"/>
                  <a:gd name="connsiteY8" fmla="*/ 1243041 h 1446342"/>
                  <a:gd name="connsiteX9" fmla="*/ 3700072 w 6090303"/>
                  <a:gd name="connsiteY9" fmla="*/ 1243041 h 1446342"/>
                  <a:gd name="connsiteX10" fmla="*/ 3700072 w 6090303"/>
                  <a:gd name="connsiteY10" fmla="*/ 1211094 h 1446342"/>
                  <a:gd name="connsiteX11" fmla="*/ 3156966 w 6090303"/>
                  <a:gd name="connsiteY11" fmla="*/ 1211094 h 1446342"/>
                  <a:gd name="connsiteX12" fmla="*/ 3156966 w 6090303"/>
                  <a:gd name="connsiteY12" fmla="*/ 1187853 h 1446342"/>
                  <a:gd name="connsiteX13" fmla="*/ 2669048 w 6090303"/>
                  <a:gd name="connsiteY13" fmla="*/ 1187853 h 1446342"/>
                  <a:gd name="connsiteX14" fmla="*/ 2669048 w 6090303"/>
                  <a:gd name="connsiteY14" fmla="*/ 1155906 h 1446342"/>
                  <a:gd name="connsiteX15" fmla="*/ 2332149 w 6090303"/>
                  <a:gd name="connsiteY15" fmla="*/ 1155906 h 1446342"/>
                  <a:gd name="connsiteX16" fmla="*/ 2332149 w 6090303"/>
                  <a:gd name="connsiteY16" fmla="*/ 1115244 h 1446342"/>
                  <a:gd name="connsiteX17" fmla="*/ 2160794 w 6090303"/>
                  <a:gd name="connsiteY17" fmla="*/ 1115244 h 1446342"/>
                  <a:gd name="connsiteX18" fmla="*/ 2160794 w 6090303"/>
                  <a:gd name="connsiteY18" fmla="*/ 1071686 h 1446342"/>
                  <a:gd name="connsiteX19" fmla="*/ 2114322 w 6090303"/>
                  <a:gd name="connsiteY19" fmla="*/ 1071686 h 1446342"/>
                  <a:gd name="connsiteX20" fmla="*/ 2114322 w 6090303"/>
                  <a:gd name="connsiteY20" fmla="*/ 970036 h 1446342"/>
                  <a:gd name="connsiteX21" fmla="*/ 1855842 w 6090303"/>
                  <a:gd name="connsiteY21" fmla="*/ 970036 h 1446342"/>
                  <a:gd name="connsiteX22" fmla="*/ 1855842 w 6090303"/>
                  <a:gd name="connsiteY22" fmla="*/ 943895 h 1446342"/>
                  <a:gd name="connsiteX23" fmla="*/ 1768716 w 6090303"/>
                  <a:gd name="connsiteY23" fmla="*/ 943895 h 1446342"/>
                  <a:gd name="connsiteX24" fmla="*/ 1768716 w 6090303"/>
                  <a:gd name="connsiteY24" fmla="*/ 914852 h 1446342"/>
                  <a:gd name="connsiteX25" fmla="*/ 1620593 w 6090303"/>
                  <a:gd name="connsiteY25" fmla="*/ 914852 h 1446342"/>
                  <a:gd name="connsiteX26" fmla="*/ 1620593 w 6090303"/>
                  <a:gd name="connsiteY26" fmla="*/ 880000 h 1446342"/>
                  <a:gd name="connsiteX27" fmla="*/ 1362113 w 6090303"/>
                  <a:gd name="connsiteY27" fmla="*/ 880000 h 1446342"/>
                  <a:gd name="connsiteX28" fmla="*/ 1362113 w 6090303"/>
                  <a:gd name="connsiteY28" fmla="*/ 865480 h 1446342"/>
                  <a:gd name="connsiteX29" fmla="*/ 1190758 w 6090303"/>
                  <a:gd name="connsiteY29" fmla="*/ 865480 h 1446342"/>
                  <a:gd name="connsiteX30" fmla="*/ 1190758 w 6090303"/>
                  <a:gd name="connsiteY30" fmla="*/ 836437 h 1446342"/>
                  <a:gd name="connsiteX31" fmla="*/ 1100728 w 6090303"/>
                  <a:gd name="connsiteY31" fmla="*/ 836437 h 1446342"/>
                  <a:gd name="connsiteX32" fmla="*/ 1100728 w 6090303"/>
                  <a:gd name="connsiteY32" fmla="*/ 819011 h 1446342"/>
                  <a:gd name="connsiteX33" fmla="*/ 1051350 w 6090303"/>
                  <a:gd name="connsiteY33" fmla="*/ 819011 h 1446342"/>
                  <a:gd name="connsiteX34" fmla="*/ 1051350 w 6090303"/>
                  <a:gd name="connsiteY34" fmla="*/ 784159 h 1446342"/>
                  <a:gd name="connsiteX35" fmla="*/ 967130 w 6090303"/>
                  <a:gd name="connsiteY35" fmla="*/ 784159 h 1446342"/>
                  <a:gd name="connsiteX36" fmla="*/ 967130 w 6090303"/>
                  <a:gd name="connsiteY36" fmla="*/ 746404 h 1446342"/>
                  <a:gd name="connsiteX37" fmla="*/ 641849 w 6090303"/>
                  <a:gd name="connsiteY37" fmla="*/ 746404 h 1446342"/>
                  <a:gd name="connsiteX38" fmla="*/ 641849 w 6090303"/>
                  <a:gd name="connsiteY38" fmla="*/ 720264 h 1446342"/>
                  <a:gd name="connsiteX39" fmla="*/ 557625 w 6090303"/>
                  <a:gd name="connsiteY39" fmla="*/ 720264 h 1446342"/>
                  <a:gd name="connsiteX40" fmla="*/ 557625 w 6090303"/>
                  <a:gd name="connsiteY40" fmla="*/ 682509 h 1446342"/>
                  <a:gd name="connsiteX41" fmla="*/ 461782 w 6090303"/>
                  <a:gd name="connsiteY41" fmla="*/ 682509 h 1446342"/>
                  <a:gd name="connsiteX42" fmla="*/ 461782 w 6090303"/>
                  <a:gd name="connsiteY42" fmla="*/ 656371 h 1446342"/>
                  <a:gd name="connsiteX43" fmla="*/ 438548 w 6090303"/>
                  <a:gd name="connsiteY43" fmla="*/ 656371 h 1446342"/>
                  <a:gd name="connsiteX44" fmla="*/ 438548 w 6090303"/>
                  <a:gd name="connsiteY44" fmla="*/ 624423 h 1446342"/>
                  <a:gd name="connsiteX45" fmla="*/ 386271 w 6090303"/>
                  <a:gd name="connsiteY45" fmla="*/ 624423 h 1446342"/>
                  <a:gd name="connsiteX46" fmla="*/ 386271 w 6090303"/>
                  <a:gd name="connsiteY46" fmla="*/ 592476 h 1446342"/>
                  <a:gd name="connsiteX47" fmla="*/ 351419 w 6090303"/>
                  <a:gd name="connsiteY47" fmla="*/ 592476 h 1446342"/>
                  <a:gd name="connsiteX48" fmla="*/ 351419 w 6090303"/>
                  <a:gd name="connsiteY48" fmla="*/ 566337 h 1446342"/>
                  <a:gd name="connsiteX49" fmla="*/ 278812 w 6090303"/>
                  <a:gd name="connsiteY49" fmla="*/ 566337 h 1446342"/>
                  <a:gd name="connsiteX50" fmla="*/ 278812 w 6090303"/>
                  <a:gd name="connsiteY50" fmla="*/ 508251 h 1446342"/>
                  <a:gd name="connsiteX51" fmla="*/ 258482 w 6090303"/>
                  <a:gd name="connsiteY51" fmla="*/ 508251 h 1446342"/>
                  <a:gd name="connsiteX52" fmla="*/ 258482 w 6090303"/>
                  <a:gd name="connsiteY52" fmla="*/ 435644 h 1446342"/>
                  <a:gd name="connsiteX53" fmla="*/ 177162 w 6090303"/>
                  <a:gd name="connsiteY53" fmla="*/ 435644 h 1446342"/>
                  <a:gd name="connsiteX54" fmla="*/ 177162 w 6090303"/>
                  <a:gd name="connsiteY54" fmla="*/ 377558 h 1446342"/>
                  <a:gd name="connsiteX55" fmla="*/ 162640 w 6090303"/>
                  <a:gd name="connsiteY55" fmla="*/ 377558 h 1446342"/>
                  <a:gd name="connsiteX56" fmla="*/ 162640 w 6090303"/>
                  <a:gd name="connsiteY56" fmla="*/ 325281 h 1446342"/>
                  <a:gd name="connsiteX57" fmla="*/ 142310 w 6090303"/>
                  <a:gd name="connsiteY57" fmla="*/ 325281 h 1446342"/>
                  <a:gd name="connsiteX58" fmla="*/ 142310 w 6090303"/>
                  <a:gd name="connsiteY58" fmla="*/ 136502 h 1446342"/>
                  <a:gd name="connsiteX59" fmla="*/ 124884 w 6090303"/>
                  <a:gd name="connsiteY59" fmla="*/ 136502 h 1446342"/>
                  <a:gd name="connsiteX60" fmla="*/ 124884 w 6090303"/>
                  <a:gd name="connsiteY60" fmla="*/ 110363 h 1446342"/>
                  <a:gd name="connsiteX61" fmla="*/ 107459 w 6090303"/>
                  <a:gd name="connsiteY61" fmla="*/ 110363 h 1446342"/>
                  <a:gd name="connsiteX62" fmla="*/ 107459 w 6090303"/>
                  <a:gd name="connsiteY62" fmla="*/ 0 h 1446342"/>
                  <a:gd name="connsiteX63" fmla="*/ 0 w 6090303"/>
                  <a:gd name="connsiteY63" fmla="*/ 0 h 144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90303" h="1446342">
                    <a:moveTo>
                      <a:pt x="6090304" y="1446343"/>
                    </a:moveTo>
                    <a:lnTo>
                      <a:pt x="4524889" y="1446343"/>
                    </a:lnTo>
                    <a:lnTo>
                      <a:pt x="4524889" y="1385345"/>
                    </a:lnTo>
                    <a:lnTo>
                      <a:pt x="4248979" y="1385345"/>
                    </a:lnTo>
                    <a:lnTo>
                      <a:pt x="4248979" y="1356303"/>
                    </a:lnTo>
                    <a:lnTo>
                      <a:pt x="4042782" y="1356303"/>
                    </a:lnTo>
                    <a:lnTo>
                      <a:pt x="4042782" y="1312745"/>
                    </a:lnTo>
                    <a:lnTo>
                      <a:pt x="3984689" y="1312745"/>
                    </a:lnTo>
                    <a:lnTo>
                      <a:pt x="3984689" y="1243041"/>
                    </a:lnTo>
                    <a:lnTo>
                      <a:pt x="3700072" y="1243041"/>
                    </a:lnTo>
                    <a:lnTo>
                      <a:pt x="3700072" y="1211094"/>
                    </a:lnTo>
                    <a:lnTo>
                      <a:pt x="3156966" y="1211094"/>
                    </a:lnTo>
                    <a:lnTo>
                      <a:pt x="3156966" y="1187853"/>
                    </a:lnTo>
                    <a:lnTo>
                      <a:pt x="2669048" y="1187853"/>
                    </a:lnTo>
                    <a:lnTo>
                      <a:pt x="2669048" y="1155906"/>
                    </a:lnTo>
                    <a:lnTo>
                      <a:pt x="2332149" y="1155906"/>
                    </a:lnTo>
                    <a:lnTo>
                      <a:pt x="2332149" y="1115244"/>
                    </a:lnTo>
                    <a:lnTo>
                      <a:pt x="2160794" y="1115244"/>
                    </a:lnTo>
                    <a:lnTo>
                      <a:pt x="2160794" y="1071686"/>
                    </a:lnTo>
                    <a:lnTo>
                      <a:pt x="2114322" y="1071686"/>
                    </a:lnTo>
                    <a:lnTo>
                      <a:pt x="2114322" y="970036"/>
                    </a:lnTo>
                    <a:lnTo>
                      <a:pt x="1855842" y="970036"/>
                    </a:lnTo>
                    <a:lnTo>
                      <a:pt x="1855842" y="943895"/>
                    </a:lnTo>
                    <a:lnTo>
                      <a:pt x="1768716" y="943895"/>
                    </a:lnTo>
                    <a:lnTo>
                      <a:pt x="1768716" y="914852"/>
                    </a:lnTo>
                    <a:lnTo>
                      <a:pt x="1620593" y="914852"/>
                    </a:lnTo>
                    <a:lnTo>
                      <a:pt x="1620593" y="880000"/>
                    </a:lnTo>
                    <a:lnTo>
                      <a:pt x="1362113" y="880000"/>
                    </a:lnTo>
                    <a:lnTo>
                      <a:pt x="1362113" y="865480"/>
                    </a:lnTo>
                    <a:lnTo>
                      <a:pt x="1190758" y="865480"/>
                    </a:lnTo>
                    <a:lnTo>
                      <a:pt x="1190758" y="836437"/>
                    </a:lnTo>
                    <a:lnTo>
                      <a:pt x="1100728" y="836437"/>
                    </a:lnTo>
                    <a:lnTo>
                      <a:pt x="1100728" y="819011"/>
                    </a:lnTo>
                    <a:lnTo>
                      <a:pt x="1051350" y="819011"/>
                    </a:lnTo>
                    <a:lnTo>
                      <a:pt x="1051350" y="784159"/>
                    </a:lnTo>
                    <a:lnTo>
                      <a:pt x="967130" y="784159"/>
                    </a:lnTo>
                    <a:lnTo>
                      <a:pt x="967130" y="746404"/>
                    </a:lnTo>
                    <a:lnTo>
                      <a:pt x="641849" y="746404"/>
                    </a:lnTo>
                    <a:lnTo>
                      <a:pt x="641849" y="720264"/>
                    </a:lnTo>
                    <a:lnTo>
                      <a:pt x="557625" y="720264"/>
                    </a:lnTo>
                    <a:lnTo>
                      <a:pt x="557625" y="682509"/>
                    </a:lnTo>
                    <a:lnTo>
                      <a:pt x="461782" y="682509"/>
                    </a:lnTo>
                    <a:lnTo>
                      <a:pt x="461782" y="656371"/>
                    </a:lnTo>
                    <a:lnTo>
                      <a:pt x="438548" y="656371"/>
                    </a:lnTo>
                    <a:lnTo>
                      <a:pt x="438548" y="624423"/>
                    </a:lnTo>
                    <a:lnTo>
                      <a:pt x="386271" y="624423"/>
                    </a:lnTo>
                    <a:lnTo>
                      <a:pt x="386271" y="592476"/>
                    </a:lnTo>
                    <a:lnTo>
                      <a:pt x="351419" y="592476"/>
                    </a:lnTo>
                    <a:lnTo>
                      <a:pt x="351419" y="566337"/>
                    </a:lnTo>
                    <a:lnTo>
                      <a:pt x="278812" y="566337"/>
                    </a:lnTo>
                    <a:lnTo>
                      <a:pt x="278812" y="508251"/>
                    </a:lnTo>
                    <a:lnTo>
                      <a:pt x="258482" y="508251"/>
                    </a:lnTo>
                    <a:lnTo>
                      <a:pt x="258482" y="435644"/>
                    </a:lnTo>
                    <a:lnTo>
                      <a:pt x="177162" y="435644"/>
                    </a:lnTo>
                    <a:lnTo>
                      <a:pt x="177162" y="377558"/>
                    </a:lnTo>
                    <a:lnTo>
                      <a:pt x="162640" y="377558"/>
                    </a:lnTo>
                    <a:lnTo>
                      <a:pt x="162640" y="325281"/>
                    </a:lnTo>
                    <a:lnTo>
                      <a:pt x="142310" y="325281"/>
                    </a:lnTo>
                    <a:lnTo>
                      <a:pt x="142310" y="136502"/>
                    </a:lnTo>
                    <a:lnTo>
                      <a:pt x="124884" y="136502"/>
                    </a:lnTo>
                    <a:lnTo>
                      <a:pt x="124884" y="110363"/>
                    </a:lnTo>
                    <a:lnTo>
                      <a:pt x="107459" y="110363"/>
                    </a:lnTo>
                    <a:lnTo>
                      <a:pt x="107459" y="0"/>
                    </a:lnTo>
                    <a:lnTo>
                      <a:pt x="0" y="0"/>
                    </a:lnTo>
                  </a:path>
                </a:pathLst>
              </a:custGeom>
              <a:noFill/>
              <a:ln w="25400" cap="flat">
                <a:solidFill>
                  <a:srgbClr val="B60D27"/>
                </a:solidFill>
                <a:prstDash val="solid"/>
                <a:miter/>
              </a:ln>
            </p:spPr>
            <p:txBody>
              <a:bodyPr rtlCol="0" anchor="ctr"/>
              <a:lstStyle/>
              <a:p>
                <a:endParaRPr lang="en-GB"/>
              </a:p>
            </p:txBody>
          </p:sp>
          <p:sp>
            <p:nvSpPr>
              <p:cNvPr id="25" name="Graphic 83">
                <a:extLst>
                  <a:ext uri="{FF2B5EF4-FFF2-40B4-BE49-F238E27FC236}">
                    <a16:creationId xmlns:a16="http://schemas.microsoft.com/office/drawing/2014/main" id="{00A9BF60-B209-4728-8A7D-DF56DDA22D7E}"/>
                  </a:ext>
                </a:extLst>
              </p:cNvPr>
              <p:cNvSpPr/>
              <p:nvPr/>
            </p:nvSpPr>
            <p:spPr>
              <a:xfrm>
                <a:off x="3149785" y="2911907"/>
                <a:ext cx="108000" cy="9525"/>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rgbClr val="B60D27"/>
                </a:solidFill>
                <a:prstDash val="solid"/>
                <a:miter/>
              </a:ln>
            </p:spPr>
            <p:txBody>
              <a:bodyPr rtlCol="0" anchor="ctr"/>
              <a:lstStyle/>
              <a:p>
                <a:endParaRPr lang="en-GB"/>
              </a:p>
            </p:txBody>
          </p:sp>
          <p:sp>
            <p:nvSpPr>
              <p:cNvPr id="26" name="Graphic 83">
                <a:extLst>
                  <a:ext uri="{FF2B5EF4-FFF2-40B4-BE49-F238E27FC236}">
                    <a16:creationId xmlns:a16="http://schemas.microsoft.com/office/drawing/2014/main" id="{00A9BF60-B209-4728-8A7D-DF56DDA22D7E}"/>
                  </a:ext>
                </a:extLst>
              </p:cNvPr>
              <p:cNvSpPr/>
              <p:nvPr/>
            </p:nvSpPr>
            <p:spPr>
              <a:xfrm>
                <a:off x="3264085" y="3216709"/>
                <a:ext cx="108000" cy="9525"/>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rgbClr val="B60D27"/>
                </a:solidFill>
                <a:prstDash val="solid"/>
                <a:miter/>
              </a:ln>
            </p:spPr>
            <p:txBody>
              <a:bodyPr rtlCol="0" anchor="ctr"/>
              <a:lstStyle/>
              <a:p>
                <a:endParaRPr lang="en-GB"/>
              </a:p>
            </p:txBody>
          </p:sp>
          <p:sp>
            <p:nvSpPr>
              <p:cNvPr id="27" name="Graphic 83">
                <a:extLst>
                  <a:ext uri="{FF2B5EF4-FFF2-40B4-BE49-F238E27FC236}">
                    <a16:creationId xmlns:a16="http://schemas.microsoft.com/office/drawing/2014/main" id="{00A9BF60-B209-4728-8A7D-DF56DDA22D7E}"/>
                  </a:ext>
                </a:extLst>
              </p:cNvPr>
              <p:cNvSpPr/>
              <p:nvPr/>
            </p:nvSpPr>
            <p:spPr>
              <a:xfrm>
                <a:off x="3356185" y="3181760"/>
                <a:ext cx="9525" cy="108000"/>
              </a:xfrm>
              <a:custGeom>
                <a:avLst/>
                <a:gdLst>
                  <a:gd name="connsiteX0" fmla="*/ 0 w 9525"/>
                  <a:gd name="connsiteY0" fmla="*/ 108000 h 108000"/>
                  <a:gd name="connsiteX1" fmla="*/ 0 w 9525"/>
                  <a:gd name="connsiteY1" fmla="*/ 0 h 108000"/>
                </a:gdLst>
                <a:ahLst/>
                <a:cxnLst>
                  <a:cxn ang="0">
                    <a:pos x="connsiteX0" y="connsiteY0"/>
                  </a:cxn>
                  <a:cxn ang="0">
                    <a:pos x="connsiteX1" y="connsiteY1"/>
                  </a:cxn>
                </a:cxnLst>
                <a:rect l="l" t="t" r="r" b="b"/>
                <a:pathLst>
                  <a:path w="9525" h="108000">
                    <a:moveTo>
                      <a:pt x="0" y="108000"/>
                    </a:moveTo>
                    <a:lnTo>
                      <a:pt x="0" y="0"/>
                    </a:lnTo>
                  </a:path>
                </a:pathLst>
              </a:custGeom>
              <a:noFill/>
              <a:ln w="25400" cap="flat">
                <a:solidFill>
                  <a:srgbClr val="B60D27"/>
                </a:solidFill>
                <a:prstDash val="solid"/>
                <a:miter/>
              </a:ln>
            </p:spPr>
            <p:txBody>
              <a:bodyPr rtlCol="0" anchor="ctr"/>
              <a:lstStyle/>
              <a:p>
                <a:endParaRPr lang="en-GB"/>
              </a:p>
            </p:txBody>
          </p:sp>
          <p:sp>
            <p:nvSpPr>
              <p:cNvPr id="28" name="Graphic 83">
                <a:extLst>
                  <a:ext uri="{FF2B5EF4-FFF2-40B4-BE49-F238E27FC236}">
                    <a16:creationId xmlns:a16="http://schemas.microsoft.com/office/drawing/2014/main" id="{00A9BF60-B209-4728-8A7D-DF56DDA22D7E}"/>
                  </a:ext>
                </a:extLst>
              </p:cNvPr>
              <p:cNvSpPr/>
              <p:nvPr/>
            </p:nvSpPr>
            <p:spPr>
              <a:xfrm>
                <a:off x="3584785" y="3315111"/>
                <a:ext cx="9525" cy="107999"/>
              </a:xfrm>
              <a:custGeom>
                <a:avLst/>
                <a:gdLst>
                  <a:gd name="connsiteX0" fmla="*/ 0 w 9525"/>
                  <a:gd name="connsiteY0" fmla="*/ 107999 h 107999"/>
                  <a:gd name="connsiteX1" fmla="*/ 0 w 9525"/>
                  <a:gd name="connsiteY1" fmla="*/ 0 h 107999"/>
                </a:gdLst>
                <a:ahLst/>
                <a:cxnLst>
                  <a:cxn ang="0">
                    <a:pos x="connsiteX0" y="connsiteY0"/>
                  </a:cxn>
                  <a:cxn ang="0">
                    <a:pos x="connsiteX1" y="connsiteY1"/>
                  </a:cxn>
                </a:cxnLst>
                <a:rect l="l" t="t" r="r" b="b"/>
                <a:pathLst>
                  <a:path w="9525" h="107999">
                    <a:moveTo>
                      <a:pt x="0" y="107999"/>
                    </a:moveTo>
                    <a:lnTo>
                      <a:pt x="0" y="0"/>
                    </a:lnTo>
                  </a:path>
                </a:pathLst>
              </a:custGeom>
              <a:noFill/>
              <a:ln w="25400" cap="flat">
                <a:solidFill>
                  <a:srgbClr val="B60D27"/>
                </a:solidFill>
                <a:prstDash val="solid"/>
                <a:miter/>
              </a:ln>
            </p:spPr>
            <p:txBody>
              <a:bodyPr rtlCol="0" anchor="ctr"/>
              <a:lstStyle/>
              <a:p>
                <a:endParaRPr lang="en-GB"/>
              </a:p>
            </p:txBody>
          </p:sp>
          <p:sp>
            <p:nvSpPr>
              <p:cNvPr id="29" name="Graphic 83">
                <a:extLst>
                  <a:ext uri="{FF2B5EF4-FFF2-40B4-BE49-F238E27FC236}">
                    <a16:creationId xmlns:a16="http://schemas.microsoft.com/office/drawing/2014/main" id="{00A9BF60-B209-4728-8A7D-DF56DDA22D7E}"/>
                  </a:ext>
                </a:extLst>
              </p:cNvPr>
              <p:cNvSpPr/>
              <p:nvPr/>
            </p:nvSpPr>
            <p:spPr>
              <a:xfrm>
                <a:off x="3851485" y="3372261"/>
                <a:ext cx="9525" cy="108000"/>
              </a:xfrm>
              <a:custGeom>
                <a:avLst/>
                <a:gdLst>
                  <a:gd name="connsiteX0" fmla="*/ 0 w 9525"/>
                  <a:gd name="connsiteY0" fmla="*/ 108000 h 108000"/>
                  <a:gd name="connsiteX1" fmla="*/ 0 w 9525"/>
                  <a:gd name="connsiteY1" fmla="*/ 0 h 108000"/>
                </a:gdLst>
                <a:ahLst/>
                <a:cxnLst>
                  <a:cxn ang="0">
                    <a:pos x="connsiteX0" y="connsiteY0"/>
                  </a:cxn>
                  <a:cxn ang="0">
                    <a:pos x="connsiteX1" y="connsiteY1"/>
                  </a:cxn>
                </a:cxnLst>
                <a:rect l="l" t="t" r="r" b="b"/>
                <a:pathLst>
                  <a:path w="9525" h="108000">
                    <a:moveTo>
                      <a:pt x="0" y="108000"/>
                    </a:moveTo>
                    <a:lnTo>
                      <a:pt x="0" y="0"/>
                    </a:lnTo>
                  </a:path>
                </a:pathLst>
              </a:custGeom>
              <a:noFill/>
              <a:ln w="25400" cap="flat">
                <a:solidFill>
                  <a:srgbClr val="B60D27"/>
                </a:solidFill>
                <a:prstDash val="solid"/>
                <a:miter/>
              </a:ln>
            </p:spPr>
            <p:txBody>
              <a:bodyPr rtlCol="0" anchor="ctr"/>
              <a:lstStyle/>
              <a:p>
                <a:endParaRPr lang="en-GB"/>
              </a:p>
            </p:txBody>
          </p:sp>
          <p:sp>
            <p:nvSpPr>
              <p:cNvPr id="30" name="Graphic 83">
                <a:extLst>
                  <a:ext uri="{FF2B5EF4-FFF2-40B4-BE49-F238E27FC236}">
                    <a16:creationId xmlns:a16="http://schemas.microsoft.com/office/drawing/2014/main" id="{00A9BF60-B209-4728-8A7D-DF56DDA22D7E}"/>
                  </a:ext>
                </a:extLst>
              </p:cNvPr>
              <p:cNvSpPr/>
              <p:nvPr/>
            </p:nvSpPr>
            <p:spPr>
              <a:xfrm>
                <a:off x="4118190" y="3448461"/>
                <a:ext cx="9525" cy="108000"/>
              </a:xfrm>
              <a:custGeom>
                <a:avLst/>
                <a:gdLst>
                  <a:gd name="connsiteX0" fmla="*/ 0 w 9525"/>
                  <a:gd name="connsiteY0" fmla="*/ 108000 h 108000"/>
                  <a:gd name="connsiteX1" fmla="*/ 0 w 9525"/>
                  <a:gd name="connsiteY1" fmla="*/ 0 h 108000"/>
                </a:gdLst>
                <a:ahLst/>
                <a:cxnLst>
                  <a:cxn ang="0">
                    <a:pos x="connsiteX0" y="connsiteY0"/>
                  </a:cxn>
                  <a:cxn ang="0">
                    <a:pos x="connsiteX1" y="connsiteY1"/>
                  </a:cxn>
                </a:cxnLst>
                <a:rect l="l" t="t" r="r" b="b"/>
                <a:pathLst>
                  <a:path w="9525" h="108000">
                    <a:moveTo>
                      <a:pt x="0" y="108000"/>
                    </a:moveTo>
                    <a:lnTo>
                      <a:pt x="0" y="0"/>
                    </a:lnTo>
                  </a:path>
                </a:pathLst>
              </a:custGeom>
              <a:noFill/>
              <a:ln w="25400" cap="flat">
                <a:solidFill>
                  <a:srgbClr val="B60D27"/>
                </a:solidFill>
                <a:prstDash val="solid"/>
                <a:miter/>
              </a:ln>
            </p:spPr>
            <p:txBody>
              <a:bodyPr rtlCol="0" anchor="ctr"/>
              <a:lstStyle/>
              <a:p>
                <a:endParaRPr lang="en-GB"/>
              </a:p>
            </p:txBody>
          </p:sp>
          <p:sp>
            <p:nvSpPr>
              <p:cNvPr id="31" name="Graphic 83">
                <a:extLst>
                  <a:ext uri="{FF2B5EF4-FFF2-40B4-BE49-F238E27FC236}">
                    <a16:creationId xmlns:a16="http://schemas.microsoft.com/office/drawing/2014/main" id="{00A9BF60-B209-4728-8A7D-DF56DDA22D7E}"/>
                  </a:ext>
                </a:extLst>
              </p:cNvPr>
              <p:cNvSpPr/>
              <p:nvPr/>
            </p:nvSpPr>
            <p:spPr>
              <a:xfrm>
                <a:off x="4308690" y="3486562"/>
                <a:ext cx="9525" cy="108000"/>
              </a:xfrm>
              <a:custGeom>
                <a:avLst/>
                <a:gdLst>
                  <a:gd name="connsiteX0" fmla="*/ 0 w 9525"/>
                  <a:gd name="connsiteY0" fmla="*/ 108000 h 108000"/>
                  <a:gd name="connsiteX1" fmla="*/ 0 w 9525"/>
                  <a:gd name="connsiteY1" fmla="*/ 0 h 108000"/>
                </a:gdLst>
                <a:ahLst/>
                <a:cxnLst>
                  <a:cxn ang="0">
                    <a:pos x="connsiteX0" y="connsiteY0"/>
                  </a:cxn>
                  <a:cxn ang="0">
                    <a:pos x="connsiteX1" y="connsiteY1"/>
                  </a:cxn>
                </a:cxnLst>
                <a:rect l="l" t="t" r="r" b="b"/>
                <a:pathLst>
                  <a:path w="9525" h="108000">
                    <a:moveTo>
                      <a:pt x="0" y="108000"/>
                    </a:moveTo>
                    <a:lnTo>
                      <a:pt x="0" y="0"/>
                    </a:lnTo>
                  </a:path>
                </a:pathLst>
              </a:custGeom>
              <a:noFill/>
              <a:ln w="25400" cap="flat">
                <a:solidFill>
                  <a:srgbClr val="B60D27"/>
                </a:solidFill>
                <a:prstDash val="solid"/>
                <a:miter/>
              </a:ln>
            </p:spPr>
            <p:txBody>
              <a:bodyPr rtlCol="0" anchor="ctr"/>
              <a:lstStyle/>
              <a:p>
                <a:endParaRPr lang="en-GB"/>
              </a:p>
            </p:txBody>
          </p:sp>
          <p:sp>
            <p:nvSpPr>
              <p:cNvPr id="32" name="Graphic 83">
                <a:extLst>
                  <a:ext uri="{FF2B5EF4-FFF2-40B4-BE49-F238E27FC236}">
                    <a16:creationId xmlns:a16="http://schemas.microsoft.com/office/drawing/2014/main" id="{00A9BF60-B209-4728-8A7D-DF56DDA22D7E}"/>
                  </a:ext>
                </a:extLst>
              </p:cNvPr>
              <p:cNvSpPr/>
              <p:nvPr/>
            </p:nvSpPr>
            <p:spPr>
              <a:xfrm>
                <a:off x="4365840" y="3486562"/>
                <a:ext cx="9525" cy="108000"/>
              </a:xfrm>
              <a:custGeom>
                <a:avLst/>
                <a:gdLst>
                  <a:gd name="connsiteX0" fmla="*/ 0 w 9525"/>
                  <a:gd name="connsiteY0" fmla="*/ 108000 h 108000"/>
                  <a:gd name="connsiteX1" fmla="*/ 0 w 9525"/>
                  <a:gd name="connsiteY1" fmla="*/ 0 h 108000"/>
                </a:gdLst>
                <a:ahLst/>
                <a:cxnLst>
                  <a:cxn ang="0">
                    <a:pos x="connsiteX0" y="connsiteY0"/>
                  </a:cxn>
                  <a:cxn ang="0">
                    <a:pos x="connsiteX1" y="connsiteY1"/>
                  </a:cxn>
                </a:cxnLst>
                <a:rect l="l" t="t" r="r" b="b"/>
                <a:pathLst>
                  <a:path w="9525" h="108000">
                    <a:moveTo>
                      <a:pt x="0" y="108000"/>
                    </a:moveTo>
                    <a:lnTo>
                      <a:pt x="0" y="0"/>
                    </a:lnTo>
                  </a:path>
                </a:pathLst>
              </a:custGeom>
              <a:noFill/>
              <a:ln w="25400" cap="flat">
                <a:solidFill>
                  <a:srgbClr val="B60D27"/>
                </a:solidFill>
                <a:prstDash val="solid"/>
                <a:miter/>
              </a:ln>
            </p:spPr>
            <p:txBody>
              <a:bodyPr rtlCol="0" anchor="ctr"/>
              <a:lstStyle/>
              <a:p>
                <a:endParaRPr lang="en-GB"/>
              </a:p>
            </p:txBody>
          </p:sp>
          <p:sp>
            <p:nvSpPr>
              <p:cNvPr id="33" name="Graphic 83">
                <a:extLst>
                  <a:ext uri="{FF2B5EF4-FFF2-40B4-BE49-F238E27FC236}">
                    <a16:creationId xmlns:a16="http://schemas.microsoft.com/office/drawing/2014/main" id="{00A9BF60-B209-4728-8A7D-DF56DDA22D7E}"/>
                  </a:ext>
                </a:extLst>
              </p:cNvPr>
              <p:cNvSpPr/>
              <p:nvPr/>
            </p:nvSpPr>
            <p:spPr>
              <a:xfrm>
                <a:off x="5127840" y="3600862"/>
                <a:ext cx="9525" cy="108001"/>
              </a:xfrm>
              <a:custGeom>
                <a:avLst/>
                <a:gdLst>
                  <a:gd name="connsiteX0" fmla="*/ 0 w 9525"/>
                  <a:gd name="connsiteY0" fmla="*/ 108001 h 108001"/>
                  <a:gd name="connsiteX1" fmla="*/ 0 w 9525"/>
                  <a:gd name="connsiteY1" fmla="*/ 0 h 108001"/>
                </a:gdLst>
                <a:ahLst/>
                <a:cxnLst>
                  <a:cxn ang="0">
                    <a:pos x="connsiteX0" y="connsiteY0"/>
                  </a:cxn>
                  <a:cxn ang="0">
                    <a:pos x="connsiteX1" y="connsiteY1"/>
                  </a:cxn>
                </a:cxnLst>
                <a:rect l="l" t="t" r="r" b="b"/>
                <a:pathLst>
                  <a:path w="9525" h="108001">
                    <a:moveTo>
                      <a:pt x="0" y="108001"/>
                    </a:moveTo>
                    <a:lnTo>
                      <a:pt x="0" y="0"/>
                    </a:lnTo>
                  </a:path>
                </a:pathLst>
              </a:custGeom>
              <a:noFill/>
              <a:ln w="25400" cap="flat">
                <a:solidFill>
                  <a:srgbClr val="B60D27"/>
                </a:solidFill>
                <a:prstDash val="solid"/>
                <a:miter/>
              </a:ln>
            </p:spPr>
            <p:txBody>
              <a:bodyPr rtlCol="0" anchor="ctr"/>
              <a:lstStyle/>
              <a:p>
                <a:endParaRPr lang="en-GB"/>
              </a:p>
            </p:txBody>
          </p:sp>
          <p:sp>
            <p:nvSpPr>
              <p:cNvPr id="34" name="Graphic 83">
                <a:extLst>
                  <a:ext uri="{FF2B5EF4-FFF2-40B4-BE49-F238E27FC236}">
                    <a16:creationId xmlns:a16="http://schemas.microsoft.com/office/drawing/2014/main" id="{00A9BF60-B209-4728-8A7D-DF56DDA22D7E}"/>
                  </a:ext>
                </a:extLst>
              </p:cNvPr>
              <p:cNvSpPr/>
              <p:nvPr/>
            </p:nvSpPr>
            <p:spPr>
              <a:xfrm>
                <a:off x="5184990" y="3677059"/>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25400" cap="flat">
                <a:solidFill>
                  <a:srgbClr val="B60D27"/>
                </a:solidFill>
                <a:prstDash val="solid"/>
                <a:miter/>
              </a:ln>
            </p:spPr>
            <p:txBody>
              <a:bodyPr rtlCol="0" anchor="ctr"/>
              <a:lstStyle/>
              <a:p>
                <a:endParaRPr lang="en-GB"/>
              </a:p>
            </p:txBody>
          </p:sp>
          <p:sp>
            <p:nvSpPr>
              <p:cNvPr id="35" name="Graphic 83">
                <a:extLst>
                  <a:ext uri="{FF2B5EF4-FFF2-40B4-BE49-F238E27FC236}">
                    <a16:creationId xmlns:a16="http://schemas.microsoft.com/office/drawing/2014/main" id="{00A9BF60-B209-4728-8A7D-DF56DDA22D7E}"/>
                  </a:ext>
                </a:extLst>
              </p:cNvPr>
              <p:cNvSpPr/>
              <p:nvPr/>
            </p:nvSpPr>
            <p:spPr>
              <a:xfrm>
                <a:off x="5261190" y="3734209"/>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25400" cap="flat">
                <a:solidFill>
                  <a:srgbClr val="B60D27"/>
                </a:solidFill>
                <a:prstDash val="solid"/>
                <a:miter/>
              </a:ln>
            </p:spPr>
            <p:txBody>
              <a:bodyPr rtlCol="0" anchor="ctr"/>
              <a:lstStyle/>
              <a:p>
                <a:endParaRPr lang="en-GB"/>
              </a:p>
            </p:txBody>
          </p:sp>
          <p:sp>
            <p:nvSpPr>
              <p:cNvPr id="36" name="Graphic 83">
                <a:extLst>
                  <a:ext uri="{FF2B5EF4-FFF2-40B4-BE49-F238E27FC236}">
                    <a16:creationId xmlns:a16="http://schemas.microsoft.com/office/drawing/2014/main" id="{00A9BF60-B209-4728-8A7D-DF56DDA22D7E}"/>
                  </a:ext>
                </a:extLst>
              </p:cNvPr>
              <p:cNvSpPr/>
              <p:nvPr/>
            </p:nvSpPr>
            <p:spPr>
              <a:xfrm>
                <a:off x="5394540" y="3772309"/>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25400" cap="flat">
                <a:solidFill>
                  <a:srgbClr val="B60D27"/>
                </a:solidFill>
                <a:prstDash val="solid"/>
                <a:miter/>
              </a:ln>
            </p:spPr>
            <p:txBody>
              <a:bodyPr rtlCol="0" anchor="ctr"/>
              <a:lstStyle/>
              <a:p>
                <a:endParaRPr lang="en-GB"/>
              </a:p>
            </p:txBody>
          </p:sp>
          <p:sp>
            <p:nvSpPr>
              <p:cNvPr id="37" name="Graphic 83">
                <a:extLst>
                  <a:ext uri="{FF2B5EF4-FFF2-40B4-BE49-F238E27FC236}">
                    <a16:creationId xmlns:a16="http://schemas.microsoft.com/office/drawing/2014/main" id="{00A9BF60-B209-4728-8A7D-DF56DDA22D7E}"/>
                  </a:ext>
                </a:extLst>
              </p:cNvPr>
              <p:cNvSpPr/>
              <p:nvPr/>
            </p:nvSpPr>
            <p:spPr>
              <a:xfrm>
                <a:off x="5470740" y="3772309"/>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25400" cap="flat">
                <a:solidFill>
                  <a:srgbClr val="B60D27"/>
                </a:solidFill>
                <a:prstDash val="solid"/>
                <a:miter/>
              </a:ln>
            </p:spPr>
            <p:txBody>
              <a:bodyPr rtlCol="0" anchor="ctr"/>
              <a:lstStyle/>
              <a:p>
                <a:endParaRPr lang="en-GB"/>
              </a:p>
            </p:txBody>
          </p:sp>
          <p:sp>
            <p:nvSpPr>
              <p:cNvPr id="38" name="Graphic 83">
                <a:extLst>
                  <a:ext uri="{FF2B5EF4-FFF2-40B4-BE49-F238E27FC236}">
                    <a16:creationId xmlns:a16="http://schemas.microsoft.com/office/drawing/2014/main" id="{00A9BF60-B209-4728-8A7D-DF56DDA22D7E}"/>
                  </a:ext>
                </a:extLst>
              </p:cNvPr>
              <p:cNvSpPr/>
              <p:nvPr/>
            </p:nvSpPr>
            <p:spPr>
              <a:xfrm>
                <a:off x="5756490" y="3810409"/>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25400" cap="flat">
                <a:solidFill>
                  <a:srgbClr val="B60D27"/>
                </a:solidFill>
                <a:prstDash val="solid"/>
                <a:miter/>
              </a:ln>
            </p:spPr>
            <p:txBody>
              <a:bodyPr rtlCol="0" anchor="ctr"/>
              <a:lstStyle/>
              <a:p>
                <a:endParaRPr lang="en-GB"/>
              </a:p>
            </p:txBody>
          </p:sp>
          <p:sp>
            <p:nvSpPr>
              <p:cNvPr id="39" name="Graphic 83">
                <a:extLst>
                  <a:ext uri="{FF2B5EF4-FFF2-40B4-BE49-F238E27FC236}">
                    <a16:creationId xmlns:a16="http://schemas.microsoft.com/office/drawing/2014/main" id="{00A9BF60-B209-4728-8A7D-DF56DDA22D7E}"/>
                  </a:ext>
                </a:extLst>
              </p:cNvPr>
              <p:cNvSpPr/>
              <p:nvPr/>
            </p:nvSpPr>
            <p:spPr>
              <a:xfrm>
                <a:off x="5813640" y="3810409"/>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25400" cap="flat">
                <a:solidFill>
                  <a:srgbClr val="B60D27"/>
                </a:solidFill>
                <a:prstDash val="solid"/>
                <a:miter/>
              </a:ln>
            </p:spPr>
            <p:txBody>
              <a:bodyPr rtlCol="0" anchor="ctr"/>
              <a:lstStyle/>
              <a:p>
                <a:endParaRPr lang="en-GB"/>
              </a:p>
            </p:txBody>
          </p:sp>
          <p:sp>
            <p:nvSpPr>
              <p:cNvPr id="40" name="Graphic 83">
                <a:extLst>
                  <a:ext uri="{FF2B5EF4-FFF2-40B4-BE49-F238E27FC236}">
                    <a16:creationId xmlns:a16="http://schemas.microsoft.com/office/drawing/2014/main" id="{00A9BF60-B209-4728-8A7D-DF56DDA22D7E}"/>
                  </a:ext>
                </a:extLst>
              </p:cNvPr>
              <p:cNvSpPr/>
              <p:nvPr/>
            </p:nvSpPr>
            <p:spPr>
              <a:xfrm>
                <a:off x="6232740" y="3829469"/>
                <a:ext cx="9525" cy="107994"/>
              </a:xfrm>
              <a:custGeom>
                <a:avLst/>
                <a:gdLst>
                  <a:gd name="connsiteX0" fmla="*/ 0 w 9525"/>
                  <a:gd name="connsiteY0" fmla="*/ 107995 h 107994"/>
                  <a:gd name="connsiteX1" fmla="*/ 0 w 9525"/>
                  <a:gd name="connsiteY1" fmla="*/ 0 h 107994"/>
                </a:gdLst>
                <a:ahLst/>
                <a:cxnLst>
                  <a:cxn ang="0">
                    <a:pos x="connsiteX0" y="connsiteY0"/>
                  </a:cxn>
                  <a:cxn ang="0">
                    <a:pos x="connsiteX1" y="connsiteY1"/>
                  </a:cxn>
                </a:cxnLst>
                <a:rect l="l" t="t" r="r" b="b"/>
                <a:pathLst>
                  <a:path w="9525" h="107994">
                    <a:moveTo>
                      <a:pt x="0" y="107995"/>
                    </a:moveTo>
                    <a:lnTo>
                      <a:pt x="0" y="0"/>
                    </a:lnTo>
                  </a:path>
                </a:pathLst>
              </a:custGeom>
              <a:noFill/>
              <a:ln w="25400" cap="flat">
                <a:solidFill>
                  <a:srgbClr val="B60D27"/>
                </a:solidFill>
                <a:prstDash val="solid"/>
                <a:miter/>
              </a:ln>
            </p:spPr>
            <p:txBody>
              <a:bodyPr rtlCol="0" anchor="ctr"/>
              <a:lstStyle/>
              <a:p>
                <a:endParaRPr lang="en-GB"/>
              </a:p>
            </p:txBody>
          </p:sp>
          <p:sp>
            <p:nvSpPr>
              <p:cNvPr id="41" name="Graphic 83">
                <a:extLst>
                  <a:ext uri="{FF2B5EF4-FFF2-40B4-BE49-F238E27FC236}">
                    <a16:creationId xmlns:a16="http://schemas.microsoft.com/office/drawing/2014/main" id="{00A9BF60-B209-4728-8A7D-DF56DDA22D7E}"/>
                  </a:ext>
                </a:extLst>
              </p:cNvPr>
              <p:cNvSpPr/>
              <p:nvPr/>
            </p:nvSpPr>
            <p:spPr>
              <a:xfrm>
                <a:off x="7128099" y="39818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42" name="Graphic 83">
                <a:extLst>
                  <a:ext uri="{FF2B5EF4-FFF2-40B4-BE49-F238E27FC236}">
                    <a16:creationId xmlns:a16="http://schemas.microsoft.com/office/drawing/2014/main" id="{00A9BF60-B209-4728-8A7D-DF56DDA22D7E}"/>
                  </a:ext>
                </a:extLst>
              </p:cNvPr>
              <p:cNvSpPr/>
              <p:nvPr/>
            </p:nvSpPr>
            <p:spPr>
              <a:xfrm>
                <a:off x="7223349" y="39818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43" name="Graphic 83">
                <a:extLst>
                  <a:ext uri="{FF2B5EF4-FFF2-40B4-BE49-F238E27FC236}">
                    <a16:creationId xmlns:a16="http://schemas.microsoft.com/office/drawing/2014/main" id="{00A9BF60-B209-4728-8A7D-DF56DDA22D7E}"/>
                  </a:ext>
                </a:extLst>
              </p:cNvPr>
              <p:cNvSpPr/>
              <p:nvPr/>
            </p:nvSpPr>
            <p:spPr>
              <a:xfrm>
                <a:off x="7280499" y="39818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44" name="Graphic 83">
                <a:extLst>
                  <a:ext uri="{FF2B5EF4-FFF2-40B4-BE49-F238E27FC236}">
                    <a16:creationId xmlns:a16="http://schemas.microsoft.com/office/drawing/2014/main" id="{00A9BF60-B209-4728-8A7D-DF56DDA22D7E}"/>
                  </a:ext>
                </a:extLst>
              </p:cNvPr>
              <p:cNvSpPr/>
              <p:nvPr/>
            </p:nvSpPr>
            <p:spPr>
              <a:xfrm>
                <a:off x="7451949" y="40199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45" name="Graphic 83">
                <a:extLst>
                  <a:ext uri="{FF2B5EF4-FFF2-40B4-BE49-F238E27FC236}">
                    <a16:creationId xmlns:a16="http://schemas.microsoft.com/office/drawing/2014/main" id="{00A9BF60-B209-4728-8A7D-DF56DDA22D7E}"/>
                  </a:ext>
                </a:extLst>
              </p:cNvPr>
              <p:cNvSpPr/>
              <p:nvPr/>
            </p:nvSpPr>
            <p:spPr>
              <a:xfrm>
                <a:off x="7470999" y="40199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46" name="Graphic 83">
                <a:extLst>
                  <a:ext uri="{FF2B5EF4-FFF2-40B4-BE49-F238E27FC236}">
                    <a16:creationId xmlns:a16="http://schemas.microsoft.com/office/drawing/2014/main" id="{00A9BF60-B209-4728-8A7D-DF56DDA22D7E}"/>
                  </a:ext>
                </a:extLst>
              </p:cNvPr>
              <p:cNvSpPr/>
              <p:nvPr/>
            </p:nvSpPr>
            <p:spPr>
              <a:xfrm>
                <a:off x="7490049" y="40199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47" name="Graphic 83">
                <a:extLst>
                  <a:ext uri="{FF2B5EF4-FFF2-40B4-BE49-F238E27FC236}">
                    <a16:creationId xmlns:a16="http://schemas.microsoft.com/office/drawing/2014/main" id="{00A9BF60-B209-4728-8A7D-DF56DDA22D7E}"/>
                  </a:ext>
                </a:extLst>
              </p:cNvPr>
              <p:cNvSpPr/>
              <p:nvPr/>
            </p:nvSpPr>
            <p:spPr>
              <a:xfrm>
                <a:off x="7509099" y="40199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48" name="Graphic 83">
                <a:extLst>
                  <a:ext uri="{FF2B5EF4-FFF2-40B4-BE49-F238E27FC236}">
                    <a16:creationId xmlns:a16="http://schemas.microsoft.com/office/drawing/2014/main" id="{00A9BF60-B209-4728-8A7D-DF56DDA22D7E}"/>
                  </a:ext>
                </a:extLst>
              </p:cNvPr>
              <p:cNvSpPr/>
              <p:nvPr/>
            </p:nvSpPr>
            <p:spPr>
              <a:xfrm>
                <a:off x="7528149" y="40199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49" name="Graphic 83">
                <a:extLst>
                  <a:ext uri="{FF2B5EF4-FFF2-40B4-BE49-F238E27FC236}">
                    <a16:creationId xmlns:a16="http://schemas.microsoft.com/office/drawing/2014/main" id="{00A9BF60-B209-4728-8A7D-DF56DDA22D7E}"/>
                  </a:ext>
                </a:extLst>
              </p:cNvPr>
              <p:cNvSpPr/>
              <p:nvPr/>
            </p:nvSpPr>
            <p:spPr>
              <a:xfrm>
                <a:off x="7547199" y="40199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0" name="Graphic 83">
                <a:extLst>
                  <a:ext uri="{FF2B5EF4-FFF2-40B4-BE49-F238E27FC236}">
                    <a16:creationId xmlns:a16="http://schemas.microsoft.com/office/drawing/2014/main" id="{00A9BF60-B209-4728-8A7D-DF56DDA22D7E}"/>
                  </a:ext>
                </a:extLst>
              </p:cNvPr>
              <p:cNvSpPr/>
              <p:nvPr/>
            </p:nvSpPr>
            <p:spPr>
              <a:xfrm>
                <a:off x="7566249" y="40199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1" name="Graphic 83">
                <a:extLst>
                  <a:ext uri="{FF2B5EF4-FFF2-40B4-BE49-F238E27FC236}">
                    <a16:creationId xmlns:a16="http://schemas.microsoft.com/office/drawing/2014/main" id="{00A9BF60-B209-4728-8A7D-DF56DDA22D7E}"/>
                  </a:ext>
                </a:extLst>
              </p:cNvPr>
              <p:cNvSpPr/>
              <p:nvPr/>
            </p:nvSpPr>
            <p:spPr>
              <a:xfrm>
                <a:off x="760434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2" name="Graphic 83">
                <a:extLst>
                  <a:ext uri="{FF2B5EF4-FFF2-40B4-BE49-F238E27FC236}">
                    <a16:creationId xmlns:a16="http://schemas.microsoft.com/office/drawing/2014/main" id="{00A9BF60-B209-4728-8A7D-DF56DDA22D7E}"/>
                  </a:ext>
                </a:extLst>
              </p:cNvPr>
              <p:cNvSpPr/>
              <p:nvPr/>
            </p:nvSpPr>
            <p:spPr>
              <a:xfrm>
                <a:off x="762339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3" name="Graphic 83">
                <a:extLst>
                  <a:ext uri="{FF2B5EF4-FFF2-40B4-BE49-F238E27FC236}">
                    <a16:creationId xmlns:a16="http://schemas.microsoft.com/office/drawing/2014/main" id="{00A9BF60-B209-4728-8A7D-DF56DDA22D7E}"/>
                  </a:ext>
                </a:extLst>
              </p:cNvPr>
              <p:cNvSpPr/>
              <p:nvPr/>
            </p:nvSpPr>
            <p:spPr>
              <a:xfrm>
                <a:off x="764244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4" name="Graphic 83">
                <a:extLst>
                  <a:ext uri="{FF2B5EF4-FFF2-40B4-BE49-F238E27FC236}">
                    <a16:creationId xmlns:a16="http://schemas.microsoft.com/office/drawing/2014/main" id="{00A9BF60-B209-4728-8A7D-DF56DDA22D7E}"/>
                  </a:ext>
                </a:extLst>
              </p:cNvPr>
              <p:cNvSpPr/>
              <p:nvPr/>
            </p:nvSpPr>
            <p:spPr>
              <a:xfrm>
                <a:off x="766149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5" name="Graphic 83">
                <a:extLst>
                  <a:ext uri="{FF2B5EF4-FFF2-40B4-BE49-F238E27FC236}">
                    <a16:creationId xmlns:a16="http://schemas.microsoft.com/office/drawing/2014/main" id="{00A9BF60-B209-4728-8A7D-DF56DDA22D7E}"/>
                  </a:ext>
                </a:extLst>
              </p:cNvPr>
              <p:cNvSpPr/>
              <p:nvPr/>
            </p:nvSpPr>
            <p:spPr>
              <a:xfrm>
                <a:off x="771864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6" name="Graphic 83">
                <a:extLst>
                  <a:ext uri="{FF2B5EF4-FFF2-40B4-BE49-F238E27FC236}">
                    <a16:creationId xmlns:a16="http://schemas.microsoft.com/office/drawing/2014/main" id="{00A9BF60-B209-4728-8A7D-DF56DDA22D7E}"/>
                  </a:ext>
                </a:extLst>
              </p:cNvPr>
              <p:cNvSpPr/>
              <p:nvPr/>
            </p:nvSpPr>
            <p:spPr>
              <a:xfrm>
                <a:off x="777579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7" name="Graphic 83">
                <a:extLst>
                  <a:ext uri="{FF2B5EF4-FFF2-40B4-BE49-F238E27FC236}">
                    <a16:creationId xmlns:a16="http://schemas.microsoft.com/office/drawing/2014/main" id="{00A9BF60-B209-4728-8A7D-DF56DDA22D7E}"/>
                  </a:ext>
                </a:extLst>
              </p:cNvPr>
              <p:cNvSpPr/>
              <p:nvPr/>
            </p:nvSpPr>
            <p:spPr>
              <a:xfrm>
                <a:off x="781389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8" name="Graphic 83">
                <a:extLst>
                  <a:ext uri="{FF2B5EF4-FFF2-40B4-BE49-F238E27FC236}">
                    <a16:creationId xmlns:a16="http://schemas.microsoft.com/office/drawing/2014/main" id="{00A9BF60-B209-4728-8A7D-DF56DDA22D7E}"/>
                  </a:ext>
                </a:extLst>
              </p:cNvPr>
              <p:cNvSpPr/>
              <p:nvPr/>
            </p:nvSpPr>
            <p:spPr>
              <a:xfrm>
                <a:off x="783294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9" name="Graphic 83">
                <a:extLst>
                  <a:ext uri="{FF2B5EF4-FFF2-40B4-BE49-F238E27FC236}">
                    <a16:creationId xmlns:a16="http://schemas.microsoft.com/office/drawing/2014/main" id="{00A9BF60-B209-4728-8A7D-DF56DDA22D7E}"/>
                  </a:ext>
                </a:extLst>
              </p:cNvPr>
              <p:cNvSpPr/>
              <p:nvPr/>
            </p:nvSpPr>
            <p:spPr>
              <a:xfrm>
                <a:off x="785199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0" name="Graphic 83">
                <a:extLst>
                  <a:ext uri="{FF2B5EF4-FFF2-40B4-BE49-F238E27FC236}">
                    <a16:creationId xmlns:a16="http://schemas.microsoft.com/office/drawing/2014/main" id="{00A9BF60-B209-4728-8A7D-DF56DDA22D7E}"/>
                  </a:ext>
                </a:extLst>
              </p:cNvPr>
              <p:cNvSpPr/>
              <p:nvPr/>
            </p:nvSpPr>
            <p:spPr>
              <a:xfrm>
                <a:off x="787104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1" name="Graphic 83">
                <a:extLst>
                  <a:ext uri="{FF2B5EF4-FFF2-40B4-BE49-F238E27FC236}">
                    <a16:creationId xmlns:a16="http://schemas.microsoft.com/office/drawing/2014/main" id="{00A9BF60-B209-4728-8A7D-DF56DDA22D7E}"/>
                  </a:ext>
                </a:extLst>
              </p:cNvPr>
              <p:cNvSpPr/>
              <p:nvPr/>
            </p:nvSpPr>
            <p:spPr>
              <a:xfrm>
                <a:off x="789009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2" name="Graphic 83">
                <a:extLst>
                  <a:ext uri="{FF2B5EF4-FFF2-40B4-BE49-F238E27FC236}">
                    <a16:creationId xmlns:a16="http://schemas.microsoft.com/office/drawing/2014/main" id="{00A9BF60-B209-4728-8A7D-DF56DDA22D7E}"/>
                  </a:ext>
                </a:extLst>
              </p:cNvPr>
              <p:cNvSpPr/>
              <p:nvPr/>
            </p:nvSpPr>
            <p:spPr>
              <a:xfrm>
                <a:off x="790914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3" name="Graphic 83">
                <a:extLst>
                  <a:ext uri="{FF2B5EF4-FFF2-40B4-BE49-F238E27FC236}">
                    <a16:creationId xmlns:a16="http://schemas.microsoft.com/office/drawing/2014/main" id="{00A9BF60-B209-4728-8A7D-DF56DDA22D7E}"/>
                  </a:ext>
                </a:extLst>
              </p:cNvPr>
              <p:cNvSpPr/>
              <p:nvPr/>
            </p:nvSpPr>
            <p:spPr>
              <a:xfrm>
                <a:off x="792819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4" name="Graphic 83">
                <a:extLst>
                  <a:ext uri="{FF2B5EF4-FFF2-40B4-BE49-F238E27FC236}">
                    <a16:creationId xmlns:a16="http://schemas.microsoft.com/office/drawing/2014/main" id="{00A9BF60-B209-4728-8A7D-DF56DDA22D7E}"/>
                  </a:ext>
                </a:extLst>
              </p:cNvPr>
              <p:cNvSpPr/>
              <p:nvPr/>
            </p:nvSpPr>
            <p:spPr>
              <a:xfrm>
                <a:off x="794724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5" name="Graphic 83">
                <a:extLst>
                  <a:ext uri="{FF2B5EF4-FFF2-40B4-BE49-F238E27FC236}">
                    <a16:creationId xmlns:a16="http://schemas.microsoft.com/office/drawing/2014/main" id="{00A9BF60-B209-4728-8A7D-DF56DDA22D7E}"/>
                  </a:ext>
                </a:extLst>
              </p:cNvPr>
              <p:cNvSpPr/>
              <p:nvPr/>
            </p:nvSpPr>
            <p:spPr>
              <a:xfrm>
                <a:off x="796629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6" name="Graphic 83">
                <a:extLst>
                  <a:ext uri="{FF2B5EF4-FFF2-40B4-BE49-F238E27FC236}">
                    <a16:creationId xmlns:a16="http://schemas.microsoft.com/office/drawing/2014/main" id="{00A9BF60-B209-4728-8A7D-DF56DDA22D7E}"/>
                  </a:ext>
                </a:extLst>
              </p:cNvPr>
              <p:cNvSpPr/>
              <p:nvPr/>
            </p:nvSpPr>
            <p:spPr>
              <a:xfrm>
                <a:off x="802344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7" name="Graphic 83">
                <a:extLst>
                  <a:ext uri="{FF2B5EF4-FFF2-40B4-BE49-F238E27FC236}">
                    <a16:creationId xmlns:a16="http://schemas.microsoft.com/office/drawing/2014/main" id="{00A9BF60-B209-4728-8A7D-DF56DDA22D7E}"/>
                  </a:ext>
                </a:extLst>
              </p:cNvPr>
              <p:cNvSpPr/>
              <p:nvPr/>
            </p:nvSpPr>
            <p:spPr>
              <a:xfrm>
                <a:off x="811870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8" name="Graphic 83">
                <a:extLst>
                  <a:ext uri="{FF2B5EF4-FFF2-40B4-BE49-F238E27FC236}">
                    <a16:creationId xmlns:a16="http://schemas.microsoft.com/office/drawing/2014/main" id="{00A9BF60-B209-4728-8A7D-DF56DDA22D7E}"/>
                  </a:ext>
                </a:extLst>
              </p:cNvPr>
              <p:cNvSpPr/>
              <p:nvPr/>
            </p:nvSpPr>
            <p:spPr>
              <a:xfrm>
                <a:off x="846160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9" name="Graphic 83">
                <a:extLst>
                  <a:ext uri="{FF2B5EF4-FFF2-40B4-BE49-F238E27FC236}">
                    <a16:creationId xmlns:a16="http://schemas.microsoft.com/office/drawing/2014/main" id="{00A9BF60-B209-4728-8A7D-DF56DDA22D7E}"/>
                  </a:ext>
                </a:extLst>
              </p:cNvPr>
              <p:cNvSpPr/>
              <p:nvPr/>
            </p:nvSpPr>
            <p:spPr>
              <a:xfrm>
                <a:off x="859495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70" name="Graphic 83">
                <a:extLst>
                  <a:ext uri="{FF2B5EF4-FFF2-40B4-BE49-F238E27FC236}">
                    <a16:creationId xmlns:a16="http://schemas.microsoft.com/office/drawing/2014/main" id="{00A9BF60-B209-4728-8A7D-DF56DDA22D7E}"/>
                  </a:ext>
                </a:extLst>
              </p:cNvPr>
              <p:cNvSpPr/>
              <p:nvPr/>
            </p:nvSpPr>
            <p:spPr>
              <a:xfrm>
                <a:off x="870925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71" name="Graphic 83">
                <a:extLst>
                  <a:ext uri="{FF2B5EF4-FFF2-40B4-BE49-F238E27FC236}">
                    <a16:creationId xmlns:a16="http://schemas.microsoft.com/office/drawing/2014/main" id="{00A9BF60-B209-4728-8A7D-DF56DDA22D7E}"/>
                  </a:ext>
                </a:extLst>
              </p:cNvPr>
              <p:cNvSpPr/>
              <p:nvPr/>
            </p:nvSpPr>
            <p:spPr>
              <a:xfrm>
                <a:off x="888070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72" name="Graphic 83">
                <a:extLst>
                  <a:ext uri="{FF2B5EF4-FFF2-40B4-BE49-F238E27FC236}">
                    <a16:creationId xmlns:a16="http://schemas.microsoft.com/office/drawing/2014/main" id="{00A9BF60-B209-4728-8A7D-DF56DDA22D7E}"/>
                  </a:ext>
                </a:extLst>
              </p:cNvPr>
              <p:cNvSpPr/>
              <p:nvPr/>
            </p:nvSpPr>
            <p:spPr>
              <a:xfrm>
                <a:off x="912835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grpSp>
      </p:grpSp>
      <p:sp>
        <p:nvSpPr>
          <p:cNvPr id="122" name="Freeform 21">
            <a:extLst>
              <a:ext uri="{FF2B5EF4-FFF2-40B4-BE49-F238E27FC236}">
                <a16:creationId xmlns:a16="http://schemas.microsoft.com/office/drawing/2014/main" id="{079E3F27-4E63-458F-A5DC-465F6C20FE78}"/>
              </a:ext>
            </a:extLst>
          </p:cNvPr>
          <p:cNvSpPr>
            <a:spLocks/>
          </p:cNvSpPr>
          <p:nvPr/>
        </p:nvSpPr>
        <p:spPr bwMode="auto">
          <a:xfrm>
            <a:off x="6646877" y="2640330"/>
            <a:ext cx="5117344" cy="23888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3" name="Group 122">
            <a:extLst>
              <a:ext uri="{FF2B5EF4-FFF2-40B4-BE49-F238E27FC236}">
                <a16:creationId xmlns:a16="http://schemas.microsoft.com/office/drawing/2014/main" id="{9160235D-EAA2-41CD-87CA-9FE727C67809}"/>
              </a:ext>
            </a:extLst>
          </p:cNvPr>
          <p:cNvGrpSpPr/>
          <p:nvPr/>
        </p:nvGrpSpPr>
        <p:grpSpPr>
          <a:xfrm>
            <a:off x="6016819" y="2474927"/>
            <a:ext cx="642617" cy="2700000"/>
            <a:chOff x="1341738" y="1265887"/>
            <a:chExt cx="642617" cy="2858279"/>
          </a:xfrm>
        </p:grpSpPr>
        <p:sp>
          <p:nvSpPr>
            <p:cNvPr id="124" name="Line 6">
              <a:extLst>
                <a:ext uri="{FF2B5EF4-FFF2-40B4-BE49-F238E27FC236}">
                  <a16:creationId xmlns:a16="http://schemas.microsoft.com/office/drawing/2014/main" id="{DB5252C8-0BFB-4CE6-9827-EED74855ABF3}"/>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5" name="Line 7">
              <a:extLst>
                <a:ext uri="{FF2B5EF4-FFF2-40B4-BE49-F238E27FC236}">
                  <a16:creationId xmlns:a16="http://schemas.microsoft.com/office/drawing/2014/main" id="{701C001C-2C43-42EF-9399-C24DC18B38CE}"/>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6" name="Line 8">
              <a:extLst>
                <a:ext uri="{FF2B5EF4-FFF2-40B4-BE49-F238E27FC236}">
                  <a16:creationId xmlns:a16="http://schemas.microsoft.com/office/drawing/2014/main" id="{62E3528A-62B3-4A82-9F1F-8FEBE3C881D6}"/>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7" name="Line 9">
              <a:extLst>
                <a:ext uri="{FF2B5EF4-FFF2-40B4-BE49-F238E27FC236}">
                  <a16:creationId xmlns:a16="http://schemas.microsoft.com/office/drawing/2014/main" id="{94F6056E-6CD2-4028-8DC5-7C9959376A35}"/>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8" name="Line 10">
              <a:extLst>
                <a:ext uri="{FF2B5EF4-FFF2-40B4-BE49-F238E27FC236}">
                  <a16:creationId xmlns:a16="http://schemas.microsoft.com/office/drawing/2014/main" id="{BAF2569C-1BE7-4A3E-96CA-66AB9E959B25}"/>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9" name="Line 11">
              <a:extLst>
                <a:ext uri="{FF2B5EF4-FFF2-40B4-BE49-F238E27FC236}">
                  <a16:creationId xmlns:a16="http://schemas.microsoft.com/office/drawing/2014/main" id="{7CF7BD1E-282E-46CF-8BC6-1D307931AE7B}"/>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0" name="TextBox 129">
              <a:extLst>
                <a:ext uri="{FF2B5EF4-FFF2-40B4-BE49-F238E27FC236}">
                  <a16:creationId xmlns:a16="http://schemas.microsoft.com/office/drawing/2014/main" id="{FE9E8A01-647F-4E54-A96A-790A7CD6FCC7}"/>
                </a:ext>
              </a:extLst>
            </p:cNvPr>
            <p:cNvSpPr txBox="1"/>
            <p:nvPr/>
          </p:nvSpPr>
          <p:spPr>
            <a:xfrm rot="16200000">
              <a:off x="1122971" y="2526392"/>
              <a:ext cx="745311"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OS, %</a:t>
              </a:r>
            </a:p>
          </p:txBody>
        </p:sp>
        <p:sp>
          <p:nvSpPr>
            <p:cNvPr id="131" name="TextBox 130">
              <a:extLst>
                <a:ext uri="{FF2B5EF4-FFF2-40B4-BE49-F238E27FC236}">
                  <a16:creationId xmlns:a16="http://schemas.microsoft.com/office/drawing/2014/main" id="{18730DA7-7FB2-4422-9B59-CA087CF582E3}"/>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32" name="TextBox 131">
              <a:extLst>
                <a:ext uri="{FF2B5EF4-FFF2-40B4-BE49-F238E27FC236}">
                  <a16:creationId xmlns:a16="http://schemas.microsoft.com/office/drawing/2014/main" id="{44ADEC75-F99B-4B5D-8BED-E0FAB9F8D9C8}"/>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133" name="TextBox 132">
              <a:extLst>
                <a:ext uri="{FF2B5EF4-FFF2-40B4-BE49-F238E27FC236}">
                  <a16:creationId xmlns:a16="http://schemas.microsoft.com/office/drawing/2014/main" id="{E8B6324B-F2FA-4BAE-B299-38094CD55D56}"/>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134" name="TextBox 133">
              <a:extLst>
                <a:ext uri="{FF2B5EF4-FFF2-40B4-BE49-F238E27FC236}">
                  <a16:creationId xmlns:a16="http://schemas.microsoft.com/office/drawing/2014/main" id="{E2A9AA2D-F3D5-4524-80C4-B1DE4EDAC469}"/>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135" name="TextBox 134">
              <a:extLst>
                <a:ext uri="{FF2B5EF4-FFF2-40B4-BE49-F238E27FC236}">
                  <a16:creationId xmlns:a16="http://schemas.microsoft.com/office/drawing/2014/main" id="{1C74AE6A-96DB-4CBB-BAE4-CF05E4991CE0}"/>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136" name="TextBox 135">
              <a:extLst>
                <a:ext uri="{FF2B5EF4-FFF2-40B4-BE49-F238E27FC236}">
                  <a16:creationId xmlns:a16="http://schemas.microsoft.com/office/drawing/2014/main" id="{BF8DC66F-8D20-43ED-8602-168A2AC24E0A}"/>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137" name="Group 136">
            <a:extLst>
              <a:ext uri="{FF2B5EF4-FFF2-40B4-BE49-F238E27FC236}">
                <a16:creationId xmlns:a16="http://schemas.microsoft.com/office/drawing/2014/main" id="{02D15FFA-39BB-4C7B-BB87-869FE5548CD2}"/>
              </a:ext>
            </a:extLst>
          </p:cNvPr>
          <p:cNvGrpSpPr/>
          <p:nvPr/>
        </p:nvGrpSpPr>
        <p:grpSpPr>
          <a:xfrm>
            <a:off x="6534374" y="5039913"/>
            <a:ext cx="5332506" cy="360147"/>
            <a:chOff x="1473905" y="5303149"/>
            <a:chExt cx="4328226" cy="360147"/>
          </a:xfrm>
        </p:grpSpPr>
        <p:sp>
          <p:nvSpPr>
            <p:cNvPr id="138" name="Line 21">
              <a:extLst>
                <a:ext uri="{FF2B5EF4-FFF2-40B4-BE49-F238E27FC236}">
                  <a16:creationId xmlns:a16="http://schemas.microsoft.com/office/drawing/2014/main" id="{BA4C0822-324B-4787-A651-A432F66CDCC9}"/>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5F21C778-7D2A-4C63-A2AC-F44586C5C397}"/>
                </a:ext>
              </a:extLst>
            </p:cNvPr>
            <p:cNvSpPr txBox="1"/>
            <p:nvPr/>
          </p:nvSpPr>
          <p:spPr>
            <a:xfrm>
              <a:off x="5581783"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66</a:t>
              </a:r>
            </a:p>
          </p:txBody>
        </p:sp>
        <p:sp>
          <p:nvSpPr>
            <p:cNvPr id="140" name="Line 21">
              <a:extLst>
                <a:ext uri="{FF2B5EF4-FFF2-40B4-BE49-F238E27FC236}">
                  <a16:creationId xmlns:a16="http://schemas.microsoft.com/office/drawing/2014/main" id="{5472167C-122A-4863-A235-CF48A516A700}"/>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D72BB3E0-C2E3-4081-9430-4D1EA4B7D9C2}"/>
                </a:ext>
              </a:extLst>
            </p:cNvPr>
            <p:cNvSpPr txBox="1"/>
            <p:nvPr/>
          </p:nvSpPr>
          <p:spPr>
            <a:xfrm>
              <a:off x="5206145"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142" name="Line 21">
              <a:extLst>
                <a:ext uri="{FF2B5EF4-FFF2-40B4-BE49-F238E27FC236}">
                  <a16:creationId xmlns:a16="http://schemas.microsoft.com/office/drawing/2014/main" id="{24C350C8-5F83-4461-B4A6-0302682B4302}"/>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58C208D9-6940-4506-B55E-C7F3BCE77B3D}"/>
                </a:ext>
              </a:extLst>
            </p:cNvPr>
            <p:cNvSpPr txBox="1"/>
            <p:nvPr/>
          </p:nvSpPr>
          <p:spPr>
            <a:xfrm>
              <a:off x="4830509"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54</a:t>
              </a:r>
            </a:p>
          </p:txBody>
        </p:sp>
        <p:sp>
          <p:nvSpPr>
            <p:cNvPr id="144" name="Line 21">
              <a:extLst>
                <a:ext uri="{FF2B5EF4-FFF2-40B4-BE49-F238E27FC236}">
                  <a16:creationId xmlns:a16="http://schemas.microsoft.com/office/drawing/2014/main" id="{073ADAF4-DD1F-4FA2-9AD9-80567208AE09}"/>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A7ED54EC-C1DF-4EC2-895F-EBE25A7CAF00}"/>
                </a:ext>
              </a:extLst>
            </p:cNvPr>
            <p:cNvSpPr txBox="1"/>
            <p:nvPr/>
          </p:nvSpPr>
          <p:spPr>
            <a:xfrm>
              <a:off x="4454871"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146" name="Line 21">
              <a:extLst>
                <a:ext uri="{FF2B5EF4-FFF2-40B4-BE49-F238E27FC236}">
                  <a16:creationId xmlns:a16="http://schemas.microsoft.com/office/drawing/2014/main" id="{BC39C0AC-E550-4121-A5F8-B910D379BA28}"/>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7DC72B39-D7BC-45BB-9AA6-72468F5BE5F2}"/>
                </a:ext>
              </a:extLst>
            </p:cNvPr>
            <p:cNvSpPr txBox="1"/>
            <p:nvPr/>
          </p:nvSpPr>
          <p:spPr>
            <a:xfrm>
              <a:off x="4079235"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148" name="Line 21">
              <a:extLst>
                <a:ext uri="{FF2B5EF4-FFF2-40B4-BE49-F238E27FC236}">
                  <a16:creationId xmlns:a16="http://schemas.microsoft.com/office/drawing/2014/main" id="{CB0D3F18-7C45-40D6-9C07-F788D34EFF7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E913B4EE-F183-4766-917A-8C7BFDB6F9EB}"/>
                </a:ext>
              </a:extLst>
            </p:cNvPr>
            <p:cNvSpPr txBox="1"/>
            <p:nvPr/>
          </p:nvSpPr>
          <p:spPr>
            <a:xfrm>
              <a:off x="3703598"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150" name="Line 21">
              <a:extLst>
                <a:ext uri="{FF2B5EF4-FFF2-40B4-BE49-F238E27FC236}">
                  <a16:creationId xmlns:a16="http://schemas.microsoft.com/office/drawing/2014/main" id="{98E2727A-1994-417B-98AD-710DC26F6BD0}"/>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12AC5105-F8D6-49B1-AF4B-509A2C8AC319}"/>
                </a:ext>
              </a:extLst>
            </p:cNvPr>
            <p:cNvSpPr txBox="1"/>
            <p:nvPr/>
          </p:nvSpPr>
          <p:spPr>
            <a:xfrm>
              <a:off x="3327961"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52" name="Line 21">
              <a:extLst>
                <a:ext uri="{FF2B5EF4-FFF2-40B4-BE49-F238E27FC236}">
                  <a16:creationId xmlns:a16="http://schemas.microsoft.com/office/drawing/2014/main" id="{B2CFDCDA-68EB-4FF7-BC74-CFFAA829DBB3}"/>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7080683F-4352-486D-AB2C-5A54DC94CF5A}"/>
                </a:ext>
              </a:extLst>
            </p:cNvPr>
            <p:cNvSpPr txBox="1"/>
            <p:nvPr/>
          </p:nvSpPr>
          <p:spPr>
            <a:xfrm>
              <a:off x="2952322"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54" name="Line 21">
              <a:extLst>
                <a:ext uri="{FF2B5EF4-FFF2-40B4-BE49-F238E27FC236}">
                  <a16:creationId xmlns:a16="http://schemas.microsoft.com/office/drawing/2014/main" id="{E90C89CE-15A8-474E-8CAC-D5FC0DE0ACE3}"/>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9315DCE8-9F1A-4D61-8CB6-5E4AFA8E78D4}"/>
                </a:ext>
              </a:extLst>
            </p:cNvPr>
            <p:cNvSpPr txBox="1"/>
            <p:nvPr/>
          </p:nvSpPr>
          <p:spPr>
            <a:xfrm>
              <a:off x="2576687"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56" name="Line 21">
              <a:extLst>
                <a:ext uri="{FF2B5EF4-FFF2-40B4-BE49-F238E27FC236}">
                  <a16:creationId xmlns:a16="http://schemas.microsoft.com/office/drawing/2014/main" id="{705AC8D8-0127-4345-90E5-FB82EBCD3526}"/>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43CE34C5-CA81-4BA6-B40B-B9A5DC9A6CEF}"/>
                </a:ext>
              </a:extLst>
            </p:cNvPr>
            <p:cNvSpPr txBox="1"/>
            <p:nvPr/>
          </p:nvSpPr>
          <p:spPr>
            <a:xfrm>
              <a:off x="2201049" y="5375149"/>
              <a:ext cx="2203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58" name="Line 21">
              <a:extLst>
                <a:ext uri="{FF2B5EF4-FFF2-40B4-BE49-F238E27FC236}">
                  <a16:creationId xmlns:a16="http://schemas.microsoft.com/office/drawing/2014/main" id="{AB86BEB5-AAD9-4DB1-BB81-0B0B89EE4830}"/>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5B0BF8FE-0849-4C89-BCF2-C31115ED34CA}"/>
                </a:ext>
              </a:extLst>
            </p:cNvPr>
            <p:cNvSpPr txBox="1"/>
            <p:nvPr/>
          </p:nvSpPr>
          <p:spPr>
            <a:xfrm>
              <a:off x="1865747" y="5375149"/>
              <a:ext cx="13967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60" name="Line 21">
              <a:extLst>
                <a:ext uri="{FF2B5EF4-FFF2-40B4-BE49-F238E27FC236}">
                  <a16:creationId xmlns:a16="http://schemas.microsoft.com/office/drawing/2014/main" id="{7D885402-CF19-484B-A10B-C26139286FA4}"/>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1" name="TextBox 160">
              <a:extLst>
                <a:ext uri="{FF2B5EF4-FFF2-40B4-BE49-F238E27FC236}">
                  <a16:creationId xmlns:a16="http://schemas.microsoft.com/office/drawing/2014/main" id="{45B7DF4C-45B8-4926-A767-FC27120F149D}"/>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62" name="TextBox 161">
            <a:extLst>
              <a:ext uri="{FF2B5EF4-FFF2-40B4-BE49-F238E27FC236}">
                <a16:creationId xmlns:a16="http://schemas.microsoft.com/office/drawing/2014/main" id="{C2C7FA2F-9E93-4E22-979D-72C5EB4262CE}"/>
              </a:ext>
            </a:extLst>
          </p:cNvPr>
          <p:cNvSpPr txBox="1"/>
          <p:nvPr/>
        </p:nvSpPr>
        <p:spPr>
          <a:xfrm>
            <a:off x="8877568" y="5318123"/>
            <a:ext cx="771365"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Months</a:t>
            </a:r>
          </a:p>
        </p:txBody>
      </p:sp>
      <p:grpSp>
        <p:nvGrpSpPr>
          <p:cNvPr id="163" name="Group 162">
            <a:extLst>
              <a:ext uri="{FF2B5EF4-FFF2-40B4-BE49-F238E27FC236}">
                <a16:creationId xmlns:a16="http://schemas.microsoft.com/office/drawing/2014/main" id="{F9DBA204-F3A1-48D7-B31D-5053DA1DB244}"/>
              </a:ext>
            </a:extLst>
          </p:cNvPr>
          <p:cNvGrpSpPr/>
          <p:nvPr/>
        </p:nvGrpSpPr>
        <p:grpSpPr>
          <a:xfrm>
            <a:off x="6461621" y="5685217"/>
            <a:ext cx="5355566" cy="288147"/>
            <a:chOff x="971662" y="5943186"/>
            <a:chExt cx="5355566" cy="288147"/>
          </a:xfrm>
        </p:grpSpPr>
        <p:sp>
          <p:nvSpPr>
            <p:cNvPr id="164" name="TextBox 163">
              <a:extLst>
                <a:ext uri="{FF2B5EF4-FFF2-40B4-BE49-F238E27FC236}">
                  <a16:creationId xmlns:a16="http://schemas.microsoft.com/office/drawing/2014/main" id="{09C38D67-7339-44F2-B032-35D8E24038D3}"/>
                </a:ext>
              </a:extLst>
            </p:cNvPr>
            <p:cNvSpPr txBox="1"/>
            <p:nvPr/>
          </p:nvSpPr>
          <p:spPr>
            <a:xfrm>
              <a:off x="6155139" y="594318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165" name="TextBox 164">
              <a:extLst>
                <a:ext uri="{FF2B5EF4-FFF2-40B4-BE49-F238E27FC236}">
                  <a16:creationId xmlns:a16="http://schemas.microsoft.com/office/drawing/2014/main" id="{C074078F-86F9-400B-8A0F-A4108844B0E3}"/>
                </a:ext>
              </a:extLst>
            </p:cNvPr>
            <p:cNvSpPr txBox="1"/>
            <p:nvPr/>
          </p:nvSpPr>
          <p:spPr>
            <a:xfrm>
              <a:off x="5642648" y="594318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12</a:t>
              </a:r>
            </a:p>
          </p:txBody>
        </p:sp>
        <p:sp>
          <p:nvSpPr>
            <p:cNvPr id="166" name="TextBox 165">
              <a:extLst>
                <a:ext uri="{FF2B5EF4-FFF2-40B4-BE49-F238E27FC236}">
                  <a16:creationId xmlns:a16="http://schemas.microsoft.com/office/drawing/2014/main" id="{1A39B64A-3258-4154-90B4-FE21A467A584}"/>
                </a:ext>
              </a:extLst>
            </p:cNvPr>
            <p:cNvSpPr txBox="1"/>
            <p:nvPr/>
          </p:nvSpPr>
          <p:spPr>
            <a:xfrm>
              <a:off x="5179853" y="594318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16</a:t>
              </a:r>
            </a:p>
          </p:txBody>
        </p:sp>
        <p:sp>
          <p:nvSpPr>
            <p:cNvPr id="167" name="TextBox 166">
              <a:extLst>
                <a:ext uri="{FF2B5EF4-FFF2-40B4-BE49-F238E27FC236}">
                  <a16:creationId xmlns:a16="http://schemas.microsoft.com/office/drawing/2014/main" id="{1ECFEA72-EBF9-47F6-A0AF-65951FC95D15}"/>
                </a:ext>
              </a:extLst>
            </p:cNvPr>
            <p:cNvSpPr txBox="1"/>
            <p:nvPr/>
          </p:nvSpPr>
          <p:spPr>
            <a:xfrm>
              <a:off x="4717056" y="594318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77</a:t>
              </a:r>
            </a:p>
          </p:txBody>
        </p:sp>
        <p:sp>
          <p:nvSpPr>
            <p:cNvPr id="168" name="TextBox 167">
              <a:extLst>
                <a:ext uri="{FF2B5EF4-FFF2-40B4-BE49-F238E27FC236}">
                  <a16:creationId xmlns:a16="http://schemas.microsoft.com/office/drawing/2014/main" id="{34E32396-4AEE-4BC6-982D-B5C92A2CEADA}"/>
                </a:ext>
              </a:extLst>
            </p:cNvPr>
            <p:cNvSpPr txBox="1"/>
            <p:nvPr/>
          </p:nvSpPr>
          <p:spPr>
            <a:xfrm>
              <a:off x="4254261" y="594318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82</a:t>
              </a:r>
            </a:p>
          </p:txBody>
        </p:sp>
        <p:sp>
          <p:nvSpPr>
            <p:cNvPr id="169" name="TextBox 168">
              <a:extLst>
                <a:ext uri="{FF2B5EF4-FFF2-40B4-BE49-F238E27FC236}">
                  <a16:creationId xmlns:a16="http://schemas.microsoft.com/office/drawing/2014/main" id="{089498BD-6F1E-4348-9BF5-1F5F5E0030AF}"/>
                </a:ext>
              </a:extLst>
            </p:cNvPr>
            <p:cNvSpPr txBox="1"/>
            <p:nvPr/>
          </p:nvSpPr>
          <p:spPr>
            <a:xfrm>
              <a:off x="3791465" y="594318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84</a:t>
              </a:r>
            </a:p>
          </p:txBody>
        </p:sp>
        <p:sp>
          <p:nvSpPr>
            <p:cNvPr id="170" name="TextBox 169">
              <a:extLst>
                <a:ext uri="{FF2B5EF4-FFF2-40B4-BE49-F238E27FC236}">
                  <a16:creationId xmlns:a16="http://schemas.microsoft.com/office/drawing/2014/main" id="{E3C6C282-B873-46A7-8D85-A0FD17A266F4}"/>
                </a:ext>
              </a:extLst>
            </p:cNvPr>
            <p:cNvSpPr txBox="1"/>
            <p:nvPr/>
          </p:nvSpPr>
          <p:spPr>
            <a:xfrm>
              <a:off x="3328668" y="594318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88</a:t>
              </a:r>
            </a:p>
          </p:txBody>
        </p:sp>
        <p:sp>
          <p:nvSpPr>
            <p:cNvPr id="171" name="TextBox 170">
              <a:extLst>
                <a:ext uri="{FF2B5EF4-FFF2-40B4-BE49-F238E27FC236}">
                  <a16:creationId xmlns:a16="http://schemas.microsoft.com/office/drawing/2014/main" id="{F0A866DF-2FF9-4083-8E4B-D7DAB46288FD}"/>
                </a:ext>
              </a:extLst>
            </p:cNvPr>
            <p:cNvSpPr txBox="1"/>
            <p:nvPr/>
          </p:nvSpPr>
          <p:spPr>
            <a:xfrm>
              <a:off x="2865870" y="594318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89</a:t>
              </a:r>
            </a:p>
          </p:txBody>
        </p:sp>
        <p:sp>
          <p:nvSpPr>
            <p:cNvPr id="172" name="TextBox 171">
              <a:extLst>
                <a:ext uri="{FF2B5EF4-FFF2-40B4-BE49-F238E27FC236}">
                  <a16:creationId xmlns:a16="http://schemas.microsoft.com/office/drawing/2014/main" id="{F8C30F05-7485-4197-8690-746D893586B1}"/>
                </a:ext>
              </a:extLst>
            </p:cNvPr>
            <p:cNvSpPr txBox="1"/>
            <p:nvPr/>
          </p:nvSpPr>
          <p:spPr>
            <a:xfrm>
              <a:off x="2403076" y="594318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92</a:t>
              </a:r>
            </a:p>
          </p:txBody>
        </p:sp>
        <p:sp>
          <p:nvSpPr>
            <p:cNvPr id="173" name="TextBox 172">
              <a:extLst>
                <a:ext uri="{FF2B5EF4-FFF2-40B4-BE49-F238E27FC236}">
                  <a16:creationId xmlns:a16="http://schemas.microsoft.com/office/drawing/2014/main" id="{B15613DD-8A41-4CD8-9957-A5E5CBAF2190}"/>
                </a:ext>
              </a:extLst>
            </p:cNvPr>
            <p:cNvSpPr txBox="1"/>
            <p:nvPr/>
          </p:nvSpPr>
          <p:spPr>
            <a:xfrm>
              <a:off x="1890586" y="5943186"/>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101</a:t>
              </a:r>
            </a:p>
          </p:txBody>
        </p:sp>
        <p:sp>
          <p:nvSpPr>
            <p:cNvPr id="174" name="TextBox 173">
              <a:extLst>
                <a:ext uri="{FF2B5EF4-FFF2-40B4-BE49-F238E27FC236}">
                  <a16:creationId xmlns:a16="http://schemas.microsoft.com/office/drawing/2014/main" id="{D0C11416-D559-4485-9AD2-C26B60A74906}"/>
                </a:ext>
              </a:extLst>
            </p:cNvPr>
            <p:cNvSpPr txBox="1"/>
            <p:nvPr/>
          </p:nvSpPr>
          <p:spPr>
            <a:xfrm>
              <a:off x="1427790" y="5943186"/>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107</a:t>
              </a:r>
            </a:p>
          </p:txBody>
        </p:sp>
        <p:sp>
          <p:nvSpPr>
            <p:cNvPr id="175" name="TextBox 174">
              <a:extLst>
                <a:ext uri="{FF2B5EF4-FFF2-40B4-BE49-F238E27FC236}">
                  <a16:creationId xmlns:a16="http://schemas.microsoft.com/office/drawing/2014/main" id="{6567AAC2-3E39-49D6-B13A-340D5406A0BB}"/>
                </a:ext>
              </a:extLst>
            </p:cNvPr>
            <p:cNvSpPr txBox="1"/>
            <p:nvPr/>
          </p:nvSpPr>
          <p:spPr>
            <a:xfrm>
              <a:off x="971662" y="5943186"/>
              <a:ext cx="35752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119</a:t>
              </a:r>
            </a:p>
          </p:txBody>
        </p:sp>
      </p:grpSp>
      <p:cxnSp>
        <p:nvCxnSpPr>
          <p:cNvPr id="176" name="Straight Connector 175">
            <a:extLst>
              <a:ext uri="{FF2B5EF4-FFF2-40B4-BE49-F238E27FC236}">
                <a16:creationId xmlns:a16="http://schemas.microsoft.com/office/drawing/2014/main" id="{384D7940-031E-4B7D-9FB9-C744E4868F15}"/>
              </a:ext>
            </a:extLst>
          </p:cNvPr>
          <p:cNvCxnSpPr>
            <a:cxnSpLocks/>
          </p:cNvCxnSpPr>
          <p:nvPr/>
        </p:nvCxnSpPr>
        <p:spPr>
          <a:xfrm flipH="1" flipV="1">
            <a:off x="9410795" y="3297382"/>
            <a:ext cx="0" cy="1742531"/>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8908807-8C2C-4C0C-9056-552AC816C0AF}"/>
              </a:ext>
            </a:extLst>
          </p:cNvPr>
          <p:cNvCxnSpPr>
            <a:cxnSpLocks/>
          </p:cNvCxnSpPr>
          <p:nvPr/>
        </p:nvCxnSpPr>
        <p:spPr>
          <a:xfrm flipV="1">
            <a:off x="10352904" y="3325091"/>
            <a:ext cx="0" cy="1711632"/>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09EC2AC2-4AC7-4AA6-B40E-9D8097B00DD6}"/>
              </a:ext>
            </a:extLst>
          </p:cNvPr>
          <p:cNvSpPr txBox="1"/>
          <p:nvPr/>
        </p:nvSpPr>
        <p:spPr>
          <a:xfrm>
            <a:off x="7730202" y="4413588"/>
            <a:ext cx="1686680" cy="523220"/>
          </a:xfrm>
          <a:prstGeom prst="rect">
            <a:avLst/>
          </a:prstGeom>
          <a:noFill/>
        </p:spPr>
        <p:txBody>
          <a:bodyPr wrap="none" rtlCol="0">
            <a:spAutoFit/>
          </a:bodyPr>
          <a:lstStyle/>
          <a:p>
            <a:pPr algn="r"/>
            <a:r>
              <a:rPr lang="en-GB" sz="1400" dirty="0"/>
              <a:t>71.4% </a:t>
            </a:r>
            <a:br>
              <a:rPr lang="en-GB" sz="1400" dirty="0"/>
            </a:br>
            <a:r>
              <a:rPr lang="en-GB" sz="1400" dirty="0"/>
              <a:t>(95%CI 62.3, 78.6)</a:t>
            </a:r>
          </a:p>
        </p:txBody>
      </p:sp>
      <p:sp>
        <p:nvSpPr>
          <p:cNvPr id="179" name="TextBox 178">
            <a:extLst>
              <a:ext uri="{FF2B5EF4-FFF2-40B4-BE49-F238E27FC236}">
                <a16:creationId xmlns:a16="http://schemas.microsoft.com/office/drawing/2014/main" id="{B6131A43-7675-4C34-BCF6-57E9B6131305}"/>
              </a:ext>
            </a:extLst>
          </p:cNvPr>
          <p:cNvSpPr txBox="1"/>
          <p:nvPr/>
        </p:nvSpPr>
        <p:spPr>
          <a:xfrm>
            <a:off x="10363379" y="4413588"/>
            <a:ext cx="1686680" cy="523220"/>
          </a:xfrm>
          <a:prstGeom prst="rect">
            <a:avLst/>
          </a:prstGeom>
          <a:noFill/>
        </p:spPr>
        <p:txBody>
          <a:bodyPr wrap="none" rtlCol="0">
            <a:spAutoFit/>
          </a:bodyPr>
          <a:lstStyle/>
          <a:p>
            <a:r>
              <a:rPr lang="en-GB" sz="1400" dirty="0"/>
              <a:t>70.5% </a:t>
            </a:r>
            <a:br>
              <a:rPr lang="en-GB" sz="1400" dirty="0"/>
            </a:br>
            <a:r>
              <a:rPr lang="en-GB" sz="1400" dirty="0"/>
              <a:t>(95%CI 61.4, 77.9)</a:t>
            </a:r>
          </a:p>
        </p:txBody>
      </p:sp>
      <p:sp>
        <p:nvSpPr>
          <p:cNvPr id="180" name="TextBox 179">
            <a:extLst>
              <a:ext uri="{FF2B5EF4-FFF2-40B4-BE49-F238E27FC236}">
                <a16:creationId xmlns:a16="http://schemas.microsoft.com/office/drawing/2014/main" id="{59A606C3-5C95-4A56-8AC7-30137F9EBF63}"/>
              </a:ext>
            </a:extLst>
          </p:cNvPr>
          <p:cNvSpPr txBox="1"/>
          <p:nvPr/>
        </p:nvSpPr>
        <p:spPr>
          <a:xfrm>
            <a:off x="8712689" y="1586345"/>
            <a:ext cx="1715534" cy="338554"/>
          </a:xfrm>
          <a:prstGeom prst="rect">
            <a:avLst/>
          </a:prstGeom>
          <a:noFill/>
        </p:spPr>
        <p:txBody>
          <a:bodyPr wrap="none" rtlCol="0">
            <a:spAutoFit/>
          </a:bodyPr>
          <a:lstStyle/>
          <a:p>
            <a:pPr algn="ctr"/>
            <a:r>
              <a:rPr lang="en-GB" sz="1600" b="1" dirty="0">
                <a:solidFill>
                  <a:srgbClr val="4D4D4D"/>
                </a:solidFill>
              </a:rPr>
              <a:t>Overall survival</a:t>
            </a:r>
          </a:p>
        </p:txBody>
      </p:sp>
      <p:graphicFrame>
        <p:nvGraphicFramePr>
          <p:cNvPr id="181" name="Table 82">
            <a:extLst>
              <a:ext uri="{FF2B5EF4-FFF2-40B4-BE49-F238E27FC236}">
                <a16:creationId xmlns:a16="http://schemas.microsoft.com/office/drawing/2014/main" id="{406F5313-7FC6-4F90-B15E-57BBC0F91428}"/>
              </a:ext>
            </a:extLst>
          </p:cNvPr>
          <p:cNvGraphicFramePr>
            <a:graphicFrameLocks noGrp="1"/>
          </p:cNvGraphicFramePr>
          <p:nvPr>
            <p:extLst>
              <p:ext uri="{D42A27DB-BD31-4B8C-83A1-F6EECF244321}">
                <p14:modId xmlns:p14="http://schemas.microsoft.com/office/powerpoint/2010/main" val="1495901961"/>
              </p:ext>
            </p:extLst>
          </p:nvPr>
        </p:nvGraphicFramePr>
        <p:xfrm>
          <a:off x="8423274" y="2021994"/>
          <a:ext cx="3281364" cy="784080"/>
        </p:xfrm>
        <a:graphic>
          <a:graphicData uri="http://schemas.openxmlformats.org/drawingml/2006/table">
            <a:tbl>
              <a:tblPr firstRow="1" bandRow="1">
                <a:tableStyleId>{5C22544A-7EE6-4342-B048-85BDC9FD1C3A}</a:tableStyleId>
              </a:tblPr>
              <a:tblGrid>
                <a:gridCol w="1640682">
                  <a:extLst>
                    <a:ext uri="{9D8B030D-6E8A-4147-A177-3AD203B41FA5}">
                      <a16:colId xmlns:a16="http://schemas.microsoft.com/office/drawing/2014/main" val="854718910"/>
                    </a:ext>
                  </a:extLst>
                </a:gridCol>
                <a:gridCol w="1640682">
                  <a:extLst>
                    <a:ext uri="{9D8B030D-6E8A-4147-A177-3AD203B41FA5}">
                      <a16:colId xmlns:a16="http://schemas.microsoft.com/office/drawing/2014/main" val="3587359401"/>
                    </a:ext>
                  </a:extLst>
                </a:gridCol>
              </a:tblGrid>
              <a:tr h="313712">
                <a:tc>
                  <a:txBody>
                    <a:bodyPr/>
                    <a:lstStyle/>
                    <a:p>
                      <a:endParaRPr lang="en-GB" sz="1400" b="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rgbClr val="4D4D4D"/>
                          </a:solidFill>
                        </a:rPr>
                        <a:t>NIVO3 + IPI1 2L+ (n=119)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0599953"/>
                  </a:ext>
                </a:extLst>
              </a:tr>
              <a:tr h="179501">
                <a:tc>
                  <a:txBody>
                    <a:bodyPr/>
                    <a:lstStyle/>
                    <a:p>
                      <a:r>
                        <a:rPr lang="en-GB" sz="1400" b="0" dirty="0">
                          <a:solidFill>
                            <a:srgbClr val="4D4D4D"/>
                          </a:solidFill>
                        </a:rPr>
                        <a:t>mOS, </a:t>
                      </a:r>
                      <a:r>
                        <a:rPr lang="en-GB" sz="1400" b="0" dirty="0" err="1">
                          <a:solidFill>
                            <a:srgbClr val="4D4D4D"/>
                          </a:solidFill>
                        </a:rPr>
                        <a:t>mo</a:t>
                      </a:r>
                      <a:r>
                        <a:rPr lang="en-GB" sz="1400" b="0" dirty="0">
                          <a:solidFill>
                            <a:srgbClr val="4D4D4D"/>
                          </a:solidFill>
                        </a:rPr>
                        <a:t> (95%CI)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rgbClr val="4D4D4D"/>
                          </a:solidFill>
                        </a:rPr>
                        <a:t>NR (NE, NE)</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8181362"/>
                  </a:ext>
                </a:extLst>
              </a:tr>
            </a:tbl>
          </a:graphicData>
        </a:graphic>
      </p:graphicFrame>
      <p:grpSp>
        <p:nvGrpSpPr>
          <p:cNvPr id="182" name="Group 181">
            <a:extLst>
              <a:ext uri="{FF2B5EF4-FFF2-40B4-BE49-F238E27FC236}">
                <a16:creationId xmlns:a16="http://schemas.microsoft.com/office/drawing/2014/main" id="{BA60AD6A-0C6E-4CAD-A35D-5F4CF384B2F8}"/>
              </a:ext>
            </a:extLst>
          </p:cNvPr>
          <p:cNvGrpSpPr/>
          <p:nvPr/>
        </p:nvGrpSpPr>
        <p:grpSpPr>
          <a:xfrm>
            <a:off x="6653674" y="2632997"/>
            <a:ext cx="4880697" cy="750745"/>
            <a:chOff x="3071812" y="2962274"/>
            <a:chExt cx="6051746" cy="937023"/>
          </a:xfrm>
        </p:grpSpPr>
        <p:sp>
          <p:nvSpPr>
            <p:cNvPr id="183" name="Graphic 251">
              <a:extLst>
                <a:ext uri="{FF2B5EF4-FFF2-40B4-BE49-F238E27FC236}">
                  <a16:creationId xmlns:a16="http://schemas.microsoft.com/office/drawing/2014/main" id="{9A84EC42-3D9B-4880-AD35-5FE5AD8D2743}"/>
                </a:ext>
              </a:extLst>
            </p:cNvPr>
            <p:cNvSpPr/>
            <p:nvPr/>
          </p:nvSpPr>
          <p:spPr>
            <a:xfrm>
              <a:off x="3071812" y="2962274"/>
              <a:ext cx="6037011" cy="882145"/>
            </a:xfrm>
            <a:custGeom>
              <a:avLst/>
              <a:gdLst>
                <a:gd name="connsiteX0" fmla="*/ 6037012 w 6037011"/>
                <a:gd name="connsiteY0" fmla="*/ 882146 h 882145"/>
                <a:gd name="connsiteX1" fmla="*/ 3937178 w 6037011"/>
                <a:gd name="connsiteY1" fmla="*/ 882146 h 882145"/>
                <a:gd name="connsiteX2" fmla="*/ 3937178 w 6037011"/>
                <a:gd name="connsiteY2" fmla="*/ 852380 h 882145"/>
                <a:gd name="connsiteX3" fmla="*/ 3244453 w 6037011"/>
                <a:gd name="connsiteY3" fmla="*/ 852380 h 882145"/>
                <a:gd name="connsiteX4" fmla="*/ 3244453 w 6037011"/>
                <a:gd name="connsiteY4" fmla="*/ 833438 h 882145"/>
                <a:gd name="connsiteX5" fmla="*/ 3117276 w 6037011"/>
                <a:gd name="connsiteY5" fmla="*/ 833438 h 882145"/>
                <a:gd name="connsiteX6" fmla="*/ 3117276 w 6037011"/>
                <a:gd name="connsiteY6" fmla="*/ 795555 h 882145"/>
                <a:gd name="connsiteX7" fmla="*/ 2949502 w 6037011"/>
                <a:gd name="connsiteY7" fmla="*/ 795555 h 882145"/>
                <a:gd name="connsiteX8" fmla="*/ 2949502 w 6037011"/>
                <a:gd name="connsiteY8" fmla="*/ 790142 h 882145"/>
                <a:gd name="connsiteX9" fmla="*/ 2911621 w 6037011"/>
                <a:gd name="connsiteY9" fmla="*/ 790142 h 882145"/>
                <a:gd name="connsiteX10" fmla="*/ 2911621 w 6037011"/>
                <a:gd name="connsiteY10" fmla="*/ 744141 h 882145"/>
                <a:gd name="connsiteX11" fmla="*/ 2245947 w 6037011"/>
                <a:gd name="connsiteY11" fmla="*/ 744141 h 882145"/>
                <a:gd name="connsiteX12" fmla="*/ 2245947 w 6037011"/>
                <a:gd name="connsiteY12" fmla="*/ 714375 h 882145"/>
                <a:gd name="connsiteX13" fmla="*/ 2186416 w 6037011"/>
                <a:gd name="connsiteY13" fmla="*/ 714375 h 882145"/>
                <a:gd name="connsiteX14" fmla="*/ 2186416 w 6037011"/>
                <a:gd name="connsiteY14" fmla="*/ 692728 h 882145"/>
                <a:gd name="connsiteX15" fmla="*/ 1739932 w 6037011"/>
                <a:gd name="connsiteY15" fmla="*/ 692728 h 882145"/>
                <a:gd name="connsiteX16" fmla="*/ 1739932 w 6037011"/>
                <a:gd name="connsiteY16" fmla="*/ 681903 h 882145"/>
                <a:gd name="connsiteX17" fmla="*/ 1693936 w 6037011"/>
                <a:gd name="connsiteY17" fmla="*/ 681903 h 882145"/>
                <a:gd name="connsiteX18" fmla="*/ 1693936 w 6037011"/>
                <a:gd name="connsiteY18" fmla="*/ 652138 h 882145"/>
                <a:gd name="connsiteX19" fmla="*/ 1637109 w 6037011"/>
                <a:gd name="connsiteY19" fmla="*/ 652138 h 882145"/>
                <a:gd name="connsiteX20" fmla="*/ 1637109 w 6037011"/>
                <a:gd name="connsiteY20" fmla="*/ 603431 h 882145"/>
                <a:gd name="connsiteX21" fmla="*/ 1588399 w 6037011"/>
                <a:gd name="connsiteY21" fmla="*/ 603431 h 882145"/>
                <a:gd name="connsiteX22" fmla="*/ 1588399 w 6037011"/>
                <a:gd name="connsiteY22" fmla="*/ 579077 h 882145"/>
                <a:gd name="connsiteX23" fmla="*/ 1539697 w 6037011"/>
                <a:gd name="connsiteY23" fmla="*/ 579077 h 882145"/>
                <a:gd name="connsiteX24" fmla="*/ 1539697 w 6037011"/>
                <a:gd name="connsiteY24" fmla="*/ 552018 h 882145"/>
                <a:gd name="connsiteX25" fmla="*/ 1404395 w 6037011"/>
                <a:gd name="connsiteY25" fmla="*/ 552018 h 882145"/>
                <a:gd name="connsiteX26" fmla="*/ 1404395 w 6037011"/>
                <a:gd name="connsiteY26" fmla="*/ 519546 h 882145"/>
                <a:gd name="connsiteX27" fmla="*/ 1366514 w 6037011"/>
                <a:gd name="connsiteY27" fmla="*/ 519546 h 882145"/>
                <a:gd name="connsiteX28" fmla="*/ 1366514 w 6037011"/>
                <a:gd name="connsiteY28" fmla="*/ 476250 h 882145"/>
                <a:gd name="connsiteX29" fmla="*/ 1228506 w 6037011"/>
                <a:gd name="connsiteY29" fmla="*/ 476250 h 882145"/>
                <a:gd name="connsiteX30" fmla="*/ 1228506 w 6037011"/>
                <a:gd name="connsiteY30" fmla="*/ 457309 h 882145"/>
                <a:gd name="connsiteX31" fmla="*/ 976855 w 6037011"/>
                <a:gd name="connsiteY31" fmla="*/ 457309 h 882145"/>
                <a:gd name="connsiteX32" fmla="*/ 976855 w 6037011"/>
                <a:gd name="connsiteY32" fmla="*/ 422131 h 882145"/>
                <a:gd name="connsiteX33" fmla="*/ 928147 w 6037011"/>
                <a:gd name="connsiteY33" fmla="*/ 422131 h 882145"/>
                <a:gd name="connsiteX34" fmla="*/ 928147 w 6037011"/>
                <a:gd name="connsiteY34" fmla="*/ 381541 h 882145"/>
                <a:gd name="connsiteX35" fmla="*/ 800966 w 6037011"/>
                <a:gd name="connsiteY35" fmla="*/ 381541 h 882145"/>
                <a:gd name="connsiteX36" fmla="*/ 800966 w 6037011"/>
                <a:gd name="connsiteY36" fmla="*/ 351775 h 882145"/>
                <a:gd name="connsiteX37" fmla="*/ 711669 w 6037011"/>
                <a:gd name="connsiteY37" fmla="*/ 351775 h 882145"/>
                <a:gd name="connsiteX38" fmla="*/ 711669 w 6037011"/>
                <a:gd name="connsiteY38" fmla="*/ 330128 h 882145"/>
                <a:gd name="connsiteX39" fmla="*/ 619666 w 6037011"/>
                <a:gd name="connsiteY39" fmla="*/ 330128 h 882145"/>
                <a:gd name="connsiteX40" fmla="*/ 619666 w 6037011"/>
                <a:gd name="connsiteY40" fmla="*/ 300362 h 882145"/>
                <a:gd name="connsiteX41" fmla="*/ 481662 w 6037011"/>
                <a:gd name="connsiteY41" fmla="*/ 300362 h 882145"/>
                <a:gd name="connsiteX42" fmla="*/ 481662 w 6037011"/>
                <a:gd name="connsiteY42" fmla="*/ 259772 h 882145"/>
                <a:gd name="connsiteX43" fmla="*/ 468132 w 6037011"/>
                <a:gd name="connsiteY43" fmla="*/ 259772 h 882145"/>
                <a:gd name="connsiteX44" fmla="*/ 468132 w 6037011"/>
                <a:gd name="connsiteY44" fmla="*/ 232713 h 882145"/>
                <a:gd name="connsiteX45" fmla="*/ 330128 w 6037011"/>
                <a:gd name="connsiteY45" fmla="*/ 232713 h 882145"/>
                <a:gd name="connsiteX46" fmla="*/ 330128 w 6037011"/>
                <a:gd name="connsiteY46" fmla="*/ 189418 h 882145"/>
                <a:gd name="connsiteX47" fmla="*/ 308480 w 6037011"/>
                <a:gd name="connsiteY47" fmla="*/ 189418 h 882145"/>
                <a:gd name="connsiteX48" fmla="*/ 308480 w 6037011"/>
                <a:gd name="connsiteY48" fmla="*/ 154240 h 882145"/>
                <a:gd name="connsiteX49" fmla="*/ 278715 w 6037011"/>
                <a:gd name="connsiteY49" fmla="*/ 154240 h 882145"/>
                <a:gd name="connsiteX50" fmla="*/ 278715 w 6037011"/>
                <a:gd name="connsiteY50" fmla="*/ 138005 h 882145"/>
                <a:gd name="connsiteX51" fmla="*/ 232713 w 6037011"/>
                <a:gd name="connsiteY51" fmla="*/ 138005 h 882145"/>
                <a:gd name="connsiteX52" fmla="*/ 232713 w 6037011"/>
                <a:gd name="connsiteY52" fmla="*/ 83885 h 882145"/>
                <a:gd name="connsiteX53" fmla="*/ 167770 w 6037011"/>
                <a:gd name="connsiteY53" fmla="*/ 83885 h 882145"/>
                <a:gd name="connsiteX54" fmla="*/ 167770 w 6037011"/>
                <a:gd name="connsiteY54" fmla="*/ 32472 h 882145"/>
                <a:gd name="connsiteX55" fmla="*/ 167770 w 6037011"/>
                <a:gd name="connsiteY55" fmla="*/ 32472 h 882145"/>
                <a:gd name="connsiteX56" fmla="*/ 167770 w 6037011"/>
                <a:gd name="connsiteY56" fmla="*/ 0 h 882145"/>
                <a:gd name="connsiteX57" fmla="*/ 0 w 6037011"/>
                <a:gd name="connsiteY57" fmla="*/ 0 h 88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37011" h="882145">
                  <a:moveTo>
                    <a:pt x="6037012" y="882146"/>
                  </a:moveTo>
                  <a:lnTo>
                    <a:pt x="3937178" y="882146"/>
                  </a:lnTo>
                  <a:lnTo>
                    <a:pt x="3937178" y="852380"/>
                  </a:lnTo>
                  <a:lnTo>
                    <a:pt x="3244453" y="852380"/>
                  </a:lnTo>
                  <a:lnTo>
                    <a:pt x="3244453" y="833438"/>
                  </a:lnTo>
                  <a:lnTo>
                    <a:pt x="3117276" y="833438"/>
                  </a:lnTo>
                  <a:lnTo>
                    <a:pt x="3117276" y="795555"/>
                  </a:lnTo>
                  <a:lnTo>
                    <a:pt x="2949502" y="795555"/>
                  </a:lnTo>
                  <a:lnTo>
                    <a:pt x="2949502" y="790142"/>
                  </a:lnTo>
                  <a:lnTo>
                    <a:pt x="2911621" y="790142"/>
                  </a:lnTo>
                  <a:lnTo>
                    <a:pt x="2911621" y="744141"/>
                  </a:lnTo>
                  <a:lnTo>
                    <a:pt x="2245947" y="744141"/>
                  </a:lnTo>
                  <a:lnTo>
                    <a:pt x="2245947" y="714375"/>
                  </a:lnTo>
                  <a:lnTo>
                    <a:pt x="2186416" y="714375"/>
                  </a:lnTo>
                  <a:lnTo>
                    <a:pt x="2186416" y="692728"/>
                  </a:lnTo>
                  <a:lnTo>
                    <a:pt x="1739932" y="692728"/>
                  </a:lnTo>
                  <a:lnTo>
                    <a:pt x="1739932" y="681903"/>
                  </a:lnTo>
                  <a:lnTo>
                    <a:pt x="1693936" y="681903"/>
                  </a:lnTo>
                  <a:lnTo>
                    <a:pt x="1693936" y="652138"/>
                  </a:lnTo>
                  <a:lnTo>
                    <a:pt x="1637109" y="652138"/>
                  </a:lnTo>
                  <a:lnTo>
                    <a:pt x="1637109" y="603431"/>
                  </a:lnTo>
                  <a:lnTo>
                    <a:pt x="1588399" y="603431"/>
                  </a:lnTo>
                  <a:lnTo>
                    <a:pt x="1588399" y="579077"/>
                  </a:lnTo>
                  <a:lnTo>
                    <a:pt x="1539697" y="579077"/>
                  </a:lnTo>
                  <a:lnTo>
                    <a:pt x="1539697" y="552018"/>
                  </a:lnTo>
                  <a:lnTo>
                    <a:pt x="1404395" y="552018"/>
                  </a:lnTo>
                  <a:lnTo>
                    <a:pt x="1404395" y="519546"/>
                  </a:lnTo>
                  <a:lnTo>
                    <a:pt x="1366514" y="519546"/>
                  </a:lnTo>
                  <a:lnTo>
                    <a:pt x="1366514" y="476250"/>
                  </a:lnTo>
                  <a:lnTo>
                    <a:pt x="1228506" y="476250"/>
                  </a:lnTo>
                  <a:lnTo>
                    <a:pt x="1228506" y="457309"/>
                  </a:lnTo>
                  <a:lnTo>
                    <a:pt x="976855" y="457309"/>
                  </a:lnTo>
                  <a:lnTo>
                    <a:pt x="976855" y="422131"/>
                  </a:lnTo>
                  <a:lnTo>
                    <a:pt x="928147" y="422131"/>
                  </a:lnTo>
                  <a:lnTo>
                    <a:pt x="928147" y="381541"/>
                  </a:lnTo>
                  <a:lnTo>
                    <a:pt x="800966" y="381541"/>
                  </a:lnTo>
                  <a:lnTo>
                    <a:pt x="800966" y="351775"/>
                  </a:lnTo>
                  <a:lnTo>
                    <a:pt x="711669" y="351775"/>
                  </a:lnTo>
                  <a:lnTo>
                    <a:pt x="711669" y="330128"/>
                  </a:lnTo>
                  <a:lnTo>
                    <a:pt x="619666" y="330128"/>
                  </a:lnTo>
                  <a:lnTo>
                    <a:pt x="619666" y="300362"/>
                  </a:lnTo>
                  <a:lnTo>
                    <a:pt x="481662" y="300362"/>
                  </a:lnTo>
                  <a:lnTo>
                    <a:pt x="481662" y="259772"/>
                  </a:lnTo>
                  <a:lnTo>
                    <a:pt x="468132" y="259772"/>
                  </a:lnTo>
                  <a:lnTo>
                    <a:pt x="468132" y="232713"/>
                  </a:lnTo>
                  <a:lnTo>
                    <a:pt x="330128" y="232713"/>
                  </a:lnTo>
                  <a:lnTo>
                    <a:pt x="330128" y="189418"/>
                  </a:lnTo>
                  <a:lnTo>
                    <a:pt x="308480" y="189418"/>
                  </a:lnTo>
                  <a:lnTo>
                    <a:pt x="308480" y="154240"/>
                  </a:lnTo>
                  <a:lnTo>
                    <a:pt x="278715" y="154240"/>
                  </a:lnTo>
                  <a:lnTo>
                    <a:pt x="278715" y="138005"/>
                  </a:lnTo>
                  <a:lnTo>
                    <a:pt x="232713" y="138005"/>
                  </a:lnTo>
                  <a:lnTo>
                    <a:pt x="232713" y="83885"/>
                  </a:lnTo>
                  <a:lnTo>
                    <a:pt x="167770" y="83885"/>
                  </a:lnTo>
                  <a:lnTo>
                    <a:pt x="167770" y="32472"/>
                  </a:lnTo>
                  <a:lnTo>
                    <a:pt x="167770" y="32472"/>
                  </a:lnTo>
                  <a:lnTo>
                    <a:pt x="167770"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Graphic 251">
              <a:extLst>
                <a:ext uri="{FF2B5EF4-FFF2-40B4-BE49-F238E27FC236}">
                  <a16:creationId xmlns:a16="http://schemas.microsoft.com/office/drawing/2014/main" id="{9A84EC42-3D9B-4880-AD35-5FE5AD8D2743}"/>
                </a:ext>
              </a:extLst>
            </p:cNvPr>
            <p:cNvSpPr/>
            <p:nvPr/>
          </p:nvSpPr>
          <p:spPr>
            <a:xfrm>
              <a:off x="5818364" y="365794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Graphic 251">
              <a:extLst>
                <a:ext uri="{FF2B5EF4-FFF2-40B4-BE49-F238E27FC236}">
                  <a16:creationId xmlns:a16="http://schemas.microsoft.com/office/drawing/2014/main" id="{9A84EC42-3D9B-4880-AD35-5FE5AD8D2743}"/>
                </a:ext>
              </a:extLst>
            </p:cNvPr>
            <p:cNvSpPr/>
            <p:nvPr/>
          </p:nvSpPr>
          <p:spPr>
            <a:xfrm>
              <a:off x="6808974" y="37531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Graphic 251">
              <a:extLst>
                <a:ext uri="{FF2B5EF4-FFF2-40B4-BE49-F238E27FC236}">
                  <a16:creationId xmlns:a16="http://schemas.microsoft.com/office/drawing/2014/main" id="{9A84EC42-3D9B-4880-AD35-5FE5AD8D2743}"/>
                </a:ext>
              </a:extLst>
            </p:cNvPr>
            <p:cNvSpPr/>
            <p:nvPr/>
          </p:nvSpPr>
          <p:spPr>
            <a:xfrm>
              <a:off x="7285224"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Graphic 251">
              <a:extLst>
                <a:ext uri="{FF2B5EF4-FFF2-40B4-BE49-F238E27FC236}">
                  <a16:creationId xmlns:a16="http://schemas.microsoft.com/office/drawing/2014/main" id="{9A84EC42-3D9B-4880-AD35-5FE5AD8D2743}"/>
                </a:ext>
              </a:extLst>
            </p:cNvPr>
            <p:cNvSpPr/>
            <p:nvPr/>
          </p:nvSpPr>
          <p:spPr>
            <a:xfrm>
              <a:off x="7361424"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Graphic 251">
              <a:extLst>
                <a:ext uri="{FF2B5EF4-FFF2-40B4-BE49-F238E27FC236}">
                  <a16:creationId xmlns:a16="http://schemas.microsoft.com/office/drawing/2014/main" id="{9A84EC42-3D9B-4880-AD35-5FE5AD8D2743}"/>
                </a:ext>
              </a:extLst>
            </p:cNvPr>
            <p:cNvSpPr/>
            <p:nvPr/>
          </p:nvSpPr>
          <p:spPr>
            <a:xfrm>
              <a:off x="7475724"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Graphic 251">
              <a:extLst>
                <a:ext uri="{FF2B5EF4-FFF2-40B4-BE49-F238E27FC236}">
                  <a16:creationId xmlns:a16="http://schemas.microsoft.com/office/drawing/2014/main" id="{9A84EC42-3D9B-4880-AD35-5FE5AD8D2743}"/>
                </a:ext>
              </a:extLst>
            </p:cNvPr>
            <p:cNvSpPr/>
            <p:nvPr/>
          </p:nvSpPr>
          <p:spPr>
            <a:xfrm>
              <a:off x="7551924"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Graphic 251">
              <a:extLst>
                <a:ext uri="{FF2B5EF4-FFF2-40B4-BE49-F238E27FC236}">
                  <a16:creationId xmlns:a16="http://schemas.microsoft.com/office/drawing/2014/main" id="{9A84EC42-3D9B-4880-AD35-5FE5AD8D2743}"/>
                </a:ext>
              </a:extLst>
            </p:cNvPr>
            <p:cNvSpPr/>
            <p:nvPr/>
          </p:nvSpPr>
          <p:spPr>
            <a:xfrm>
              <a:off x="7590024"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Graphic 251">
              <a:extLst>
                <a:ext uri="{FF2B5EF4-FFF2-40B4-BE49-F238E27FC236}">
                  <a16:creationId xmlns:a16="http://schemas.microsoft.com/office/drawing/2014/main" id="{9A84EC42-3D9B-4880-AD35-5FE5AD8D2743}"/>
                </a:ext>
              </a:extLst>
            </p:cNvPr>
            <p:cNvSpPr/>
            <p:nvPr/>
          </p:nvSpPr>
          <p:spPr>
            <a:xfrm>
              <a:off x="7666224"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 name="Graphic 251">
              <a:extLst>
                <a:ext uri="{FF2B5EF4-FFF2-40B4-BE49-F238E27FC236}">
                  <a16:creationId xmlns:a16="http://schemas.microsoft.com/office/drawing/2014/main" id="{9A84EC42-3D9B-4880-AD35-5FE5AD8D2743}"/>
                </a:ext>
              </a:extLst>
            </p:cNvPr>
            <p:cNvSpPr/>
            <p:nvPr/>
          </p:nvSpPr>
          <p:spPr>
            <a:xfrm>
              <a:off x="7704324"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3" name="Graphic 251">
              <a:extLst>
                <a:ext uri="{FF2B5EF4-FFF2-40B4-BE49-F238E27FC236}">
                  <a16:creationId xmlns:a16="http://schemas.microsoft.com/office/drawing/2014/main" id="{9A84EC42-3D9B-4880-AD35-5FE5AD8D2743}"/>
                </a:ext>
              </a:extLst>
            </p:cNvPr>
            <p:cNvSpPr/>
            <p:nvPr/>
          </p:nvSpPr>
          <p:spPr>
            <a:xfrm>
              <a:off x="77424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Graphic 251">
              <a:extLst>
                <a:ext uri="{FF2B5EF4-FFF2-40B4-BE49-F238E27FC236}">
                  <a16:creationId xmlns:a16="http://schemas.microsoft.com/office/drawing/2014/main" id="{9A84EC42-3D9B-4880-AD35-5FE5AD8D2743}"/>
                </a:ext>
              </a:extLst>
            </p:cNvPr>
            <p:cNvSpPr/>
            <p:nvPr/>
          </p:nvSpPr>
          <p:spPr>
            <a:xfrm>
              <a:off x="77805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Graphic 251">
              <a:extLst>
                <a:ext uri="{FF2B5EF4-FFF2-40B4-BE49-F238E27FC236}">
                  <a16:creationId xmlns:a16="http://schemas.microsoft.com/office/drawing/2014/main" id="{9A84EC42-3D9B-4880-AD35-5FE5AD8D2743}"/>
                </a:ext>
              </a:extLst>
            </p:cNvPr>
            <p:cNvSpPr/>
            <p:nvPr/>
          </p:nvSpPr>
          <p:spPr>
            <a:xfrm>
              <a:off x="78186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Graphic 251">
              <a:extLst>
                <a:ext uri="{FF2B5EF4-FFF2-40B4-BE49-F238E27FC236}">
                  <a16:creationId xmlns:a16="http://schemas.microsoft.com/office/drawing/2014/main" id="{9A84EC42-3D9B-4880-AD35-5FE5AD8D2743}"/>
                </a:ext>
              </a:extLst>
            </p:cNvPr>
            <p:cNvSpPr/>
            <p:nvPr/>
          </p:nvSpPr>
          <p:spPr>
            <a:xfrm>
              <a:off x="78567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Graphic 251">
              <a:extLst>
                <a:ext uri="{FF2B5EF4-FFF2-40B4-BE49-F238E27FC236}">
                  <a16:creationId xmlns:a16="http://schemas.microsoft.com/office/drawing/2014/main" id="{9A84EC42-3D9B-4880-AD35-5FE5AD8D2743}"/>
                </a:ext>
              </a:extLst>
            </p:cNvPr>
            <p:cNvSpPr/>
            <p:nvPr/>
          </p:nvSpPr>
          <p:spPr>
            <a:xfrm>
              <a:off x="78948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Graphic 251">
              <a:extLst>
                <a:ext uri="{FF2B5EF4-FFF2-40B4-BE49-F238E27FC236}">
                  <a16:creationId xmlns:a16="http://schemas.microsoft.com/office/drawing/2014/main" id="{9A84EC42-3D9B-4880-AD35-5FE5AD8D2743}"/>
                </a:ext>
              </a:extLst>
            </p:cNvPr>
            <p:cNvSpPr/>
            <p:nvPr/>
          </p:nvSpPr>
          <p:spPr>
            <a:xfrm>
              <a:off x="79329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Graphic 251">
              <a:extLst>
                <a:ext uri="{FF2B5EF4-FFF2-40B4-BE49-F238E27FC236}">
                  <a16:creationId xmlns:a16="http://schemas.microsoft.com/office/drawing/2014/main" id="{9A84EC42-3D9B-4880-AD35-5FE5AD8D2743}"/>
                </a:ext>
              </a:extLst>
            </p:cNvPr>
            <p:cNvSpPr/>
            <p:nvPr/>
          </p:nvSpPr>
          <p:spPr>
            <a:xfrm>
              <a:off x="79710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 name="Graphic 251">
              <a:extLst>
                <a:ext uri="{FF2B5EF4-FFF2-40B4-BE49-F238E27FC236}">
                  <a16:creationId xmlns:a16="http://schemas.microsoft.com/office/drawing/2014/main" id="{9A84EC42-3D9B-4880-AD35-5FE5AD8D2743}"/>
                </a:ext>
              </a:extLst>
            </p:cNvPr>
            <p:cNvSpPr/>
            <p:nvPr/>
          </p:nvSpPr>
          <p:spPr>
            <a:xfrm>
              <a:off x="80091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1" name="Graphic 251">
              <a:extLst>
                <a:ext uri="{FF2B5EF4-FFF2-40B4-BE49-F238E27FC236}">
                  <a16:creationId xmlns:a16="http://schemas.microsoft.com/office/drawing/2014/main" id="{9A84EC42-3D9B-4880-AD35-5FE5AD8D2743}"/>
                </a:ext>
              </a:extLst>
            </p:cNvPr>
            <p:cNvSpPr/>
            <p:nvPr/>
          </p:nvSpPr>
          <p:spPr>
            <a:xfrm>
              <a:off x="80472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Graphic 251">
              <a:extLst>
                <a:ext uri="{FF2B5EF4-FFF2-40B4-BE49-F238E27FC236}">
                  <a16:creationId xmlns:a16="http://schemas.microsoft.com/office/drawing/2014/main" id="{9A84EC42-3D9B-4880-AD35-5FE5AD8D2743}"/>
                </a:ext>
              </a:extLst>
            </p:cNvPr>
            <p:cNvSpPr/>
            <p:nvPr/>
          </p:nvSpPr>
          <p:spPr>
            <a:xfrm>
              <a:off x="80853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Graphic 251">
              <a:extLst>
                <a:ext uri="{FF2B5EF4-FFF2-40B4-BE49-F238E27FC236}">
                  <a16:creationId xmlns:a16="http://schemas.microsoft.com/office/drawing/2014/main" id="{9A84EC42-3D9B-4880-AD35-5FE5AD8D2743}"/>
                </a:ext>
              </a:extLst>
            </p:cNvPr>
            <p:cNvSpPr/>
            <p:nvPr/>
          </p:nvSpPr>
          <p:spPr>
            <a:xfrm>
              <a:off x="81234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Graphic 251">
              <a:extLst>
                <a:ext uri="{FF2B5EF4-FFF2-40B4-BE49-F238E27FC236}">
                  <a16:creationId xmlns:a16="http://schemas.microsoft.com/office/drawing/2014/main" id="{9A84EC42-3D9B-4880-AD35-5FE5AD8D2743}"/>
                </a:ext>
              </a:extLst>
            </p:cNvPr>
            <p:cNvSpPr/>
            <p:nvPr/>
          </p:nvSpPr>
          <p:spPr>
            <a:xfrm>
              <a:off x="81615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Graphic 251">
              <a:extLst>
                <a:ext uri="{FF2B5EF4-FFF2-40B4-BE49-F238E27FC236}">
                  <a16:creationId xmlns:a16="http://schemas.microsoft.com/office/drawing/2014/main" id="{9A84EC42-3D9B-4880-AD35-5FE5AD8D2743}"/>
                </a:ext>
              </a:extLst>
            </p:cNvPr>
            <p:cNvSpPr/>
            <p:nvPr/>
          </p:nvSpPr>
          <p:spPr>
            <a:xfrm>
              <a:off x="81996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Graphic 251">
              <a:extLst>
                <a:ext uri="{FF2B5EF4-FFF2-40B4-BE49-F238E27FC236}">
                  <a16:creationId xmlns:a16="http://schemas.microsoft.com/office/drawing/2014/main" id="{9A84EC42-3D9B-4880-AD35-5FE5AD8D2743}"/>
                </a:ext>
              </a:extLst>
            </p:cNvPr>
            <p:cNvSpPr/>
            <p:nvPr/>
          </p:nvSpPr>
          <p:spPr>
            <a:xfrm>
              <a:off x="829488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Graphic 251">
              <a:extLst>
                <a:ext uri="{FF2B5EF4-FFF2-40B4-BE49-F238E27FC236}">
                  <a16:creationId xmlns:a16="http://schemas.microsoft.com/office/drawing/2014/main" id="{9A84EC42-3D9B-4880-AD35-5FE5AD8D2743}"/>
                </a:ext>
              </a:extLst>
            </p:cNvPr>
            <p:cNvSpPr/>
            <p:nvPr/>
          </p:nvSpPr>
          <p:spPr>
            <a:xfrm>
              <a:off x="84282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Graphic 251">
              <a:extLst>
                <a:ext uri="{FF2B5EF4-FFF2-40B4-BE49-F238E27FC236}">
                  <a16:creationId xmlns:a16="http://schemas.microsoft.com/office/drawing/2014/main" id="{9A84EC42-3D9B-4880-AD35-5FE5AD8D2743}"/>
                </a:ext>
              </a:extLst>
            </p:cNvPr>
            <p:cNvSpPr/>
            <p:nvPr/>
          </p:nvSpPr>
          <p:spPr>
            <a:xfrm>
              <a:off x="85806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Graphic 251">
              <a:extLst>
                <a:ext uri="{FF2B5EF4-FFF2-40B4-BE49-F238E27FC236}">
                  <a16:creationId xmlns:a16="http://schemas.microsoft.com/office/drawing/2014/main" id="{9A84EC42-3D9B-4880-AD35-5FE5AD8D2743}"/>
                </a:ext>
              </a:extLst>
            </p:cNvPr>
            <p:cNvSpPr/>
            <p:nvPr/>
          </p:nvSpPr>
          <p:spPr>
            <a:xfrm>
              <a:off x="867588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Graphic 251">
              <a:extLst>
                <a:ext uri="{FF2B5EF4-FFF2-40B4-BE49-F238E27FC236}">
                  <a16:creationId xmlns:a16="http://schemas.microsoft.com/office/drawing/2014/main" id="{9A84EC42-3D9B-4880-AD35-5FE5AD8D2743}"/>
                </a:ext>
              </a:extLst>
            </p:cNvPr>
            <p:cNvSpPr/>
            <p:nvPr/>
          </p:nvSpPr>
          <p:spPr>
            <a:xfrm>
              <a:off x="879018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Graphic 251">
              <a:extLst>
                <a:ext uri="{FF2B5EF4-FFF2-40B4-BE49-F238E27FC236}">
                  <a16:creationId xmlns:a16="http://schemas.microsoft.com/office/drawing/2014/main" id="{9A84EC42-3D9B-4880-AD35-5FE5AD8D2743}"/>
                </a:ext>
              </a:extLst>
            </p:cNvPr>
            <p:cNvSpPr/>
            <p:nvPr/>
          </p:nvSpPr>
          <p:spPr>
            <a:xfrm>
              <a:off x="88473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Graphic 251">
              <a:extLst>
                <a:ext uri="{FF2B5EF4-FFF2-40B4-BE49-F238E27FC236}">
                  <a16:creationId xmlns:a16="http://schemas.microsoft.com/office/drawing/2014/main" id="{9A84EC42-3D9B-4880-AD35-5FE5AD8D2743}"/>
                </a:ext>
              </a:extLst>
            </p:cNvPr>
            <p:cNvSpPr/>
            <p:nvPr/>
          </p:nvSpPr>
          <p:spPr>
            <a:xfrm>
              <a:off x="890448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Graphic 251">
              <a:extLst>
                <a:ext uri="{FF2B5EF4-FFF2-40B4-BE49-F238E27FC236}">
                  <a16:creationId xmlns:a16="http://schemas.microsoft.com/office/drawing/2014/main" id="{9A84EC42-3D9B-4880-AD35-5FE5AD8D2743}"/>
                </a:ext>
              </a:extLst>
            </p:cNvPr>
            <p:cNvSpPr/>
            <p:nvPr/>
          </p:nvSpPr>
          <p:spPr>
            <a:xfrm>
              <a:off x="89616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Graphic 251">
              <a:extLst>
                <a:ext uri="{FF2B5EF4-FFF2-40B4-BE49-F238E27FC236}">
                  <a16:creationId xmlns:a16="http://schemas.microsoft.com/office/drawing/2014/main" id="{9A84EC42-3D9B-4880-AD35-5FE5AD8D2743}"/>
                </a:ext>
              </a:extLst>
            </p:cNvPr>
            <p:cNvSpPr/>
            <p:nvPr/>
          </p:nvSpPr>
          <p:spPr>
            <a:xfrm>
              <a:off x="89997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Graphic 251">
              <a:extLst>
                <a:ext uri="{FF2B5EF4-FFF2-40B4-BE49-F238E27FC236}">
                  <a16:creationId xmlns:a16="http://schemas.microsoft.com/office/drawing/2014/main" id="{9A84EC42-3D9B-4880-AD35-5FE5AD8D2743}"/>
                </a:ext>
              </a:extLst>
            </p:cNvPr>
            <p:cNvSpPr/>
            <p:nvPr/>
          </p:nvSpPr>
          <p:spPr>
            <a:xfrm>
              <a:off x="90378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Graphic 251">
              <a:extLst>
                <a:ext uri="{FF2B5EF4-FFF2-40B4-BE49-F238E27FC236}">
                  <a16:creationId xmlns:a16="http://schemas.microsoft.com/office/drawing/2014/main" id="{9A84EC42-3D9B-4880-AD35-5FE5AD8D2743}"/>
                </a:ext>
              </a:extLst>
            </p:cNvPr>
            <p:cNvSpPr/>
            <p:nvPr/>
          </p:nvSpPr>
          <p:spPr>
            <a:xfrm>
              <a:off x="90759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Graphic 251">
              <a:extLst>
                <a:ext uri="{FF2B5EF4-FFF2-40B4-BE49-F238E27FC236}">
                  <a16:creationId xmlns:a16="http://schemas.microsoft.com/office/drawing/2014/main" id="{9A84EC42-3D9B-4880-AD35-5FE5AD8D2743}"/>
                </a:ext>
              </a:extLst>
            </p:cNvPr>
            <p:cNvSpPr/>
            <p:nvPr/>
          </p:nvSpPr>
          <p:spPr>
            <a:xfrm>
              <a:off x="91140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22114027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SO-27: Nivolumab plus low-dose ipilimumab in previously treated patients with microsatellite instability-high/mismatch repair-deficient (MSI-H/dMMR) metastatic colorectal cancer (mCRC): 4-year follow-up from CheckMate 142 – André T, et al</a:t>
            </a:r>
            <a:endParaRPr lang="en-GB" dirty="0"/>
          </a:p>
        </p:txBody>
      </p:sp>
      <p:sp>
        <p:nvSpPr>
          <p:cNvPr id="8" name="Content Placeholder 7"/>
          <p:cNvSpPr>
            <a:spLocks noGrp="1"/>
          </p:cNvSpPr>
          <p:nvPr>
            <p:ph idx="1"/>
          </p:nvPr>
        </p:nvSpPr>
        <p:spPr/>
        <p:txBody>
          <a:bodyPr/>
          <a:lstStyle/>
          <a:p>
            <a:pPr marL="0" indent="0">
              <a:buNone/>
            </a:pPr>
            <a:r>
              <a:rPr lang="en-GB" b="1" dirty="0"/>
              <a:t>Key results</a:t>
            </a:r>
          </a:p>
          <a:p>
            <a:pPr marL="0" indent="0">
              <a:spcBef>
                <a:spcPts val="28200"/>
              </a:spcBef>
              <a:buNone/>
            </a:pPr>
            <a:r>
              <a:rPr lang="en-GB" b="1" dirty="0"/>
              <a:t>Conclusions</a:t>
            </a:r>
          </a:p>
          <a:p>
            <a:r>
              <a:rPr lang="en-GB" b="1" dirty="0"/>
              <a:t>In previously treated patients with MSI-H/</a:t>
            </a:r>
            <a:r>
              <a:rPr lang="en-GB" b="1" dirty="0" err="1"/>
              <a:t>dMMR</a:t>
            </a:r>
            <a:r>
              <a:rPr lang="en-GB" b="1" dirty="0"/>
              <a:t> mCRC, nivolumab + ipilimumab demonstrated durable clinical and survival benefit with a manageable safety profile</a:t>
            </a:r>
          </a:p>
        </p:txBody>
      </p:sp>
      <p:sp>
        <p:nvSpPr>
          <p:cNvPr id="5" name="Text Placeholder 4"/>
          <p:cNvSpPr>
            <a:spLocks noGrp="1"/>
          </p:cNvSpPr>
          <p:nvPr>
            <p:ph type="body" sz="quarter" idx="11"/>
          </p:nvPr>
        </p:nvSpPr>
        <p:spPr/>
        <p:txBody>
          <a:bodyPr/>
          <a:lstStyle/>
          <a:p>
            <a:r>
              <a:rPr lang="en-GB" dirty="0"/>
              <a:t>André T, et al. Ann </a:t>
            </a:r>
            <a:r>
              <a:rPr lang="en-GB" dirty="0" err="1"/>
              <a:t>Oncol</a:t>
            </a:r>
            <a:r>
              <a:rPr lang="en-GB" dirty="0"/>
              <a:t> 2021;32(</a:t>
            </a:r>
            <a:r>
              <a:rPr lang="en-GB" dirty="0" err="1"/>
              <a:t>suppl</a:t>
            </a:r>
            <a:r>
              <a:rPr lang="en-GB" dirty="0"/>
              <a:t>):</a:t>
            </a:r>
            <a:r>
              <a:rPr lang="en-GB" dirty="0" err="1"/>
              <a:t>abstr</a:t>
            </a:r>
            <a:r>
              <a:rPr lang="en-GB" dirty="0"/>
              <a:t> SO-27</a:t>
            </a:r>
          </a:p>
        </p:txBody>
      </p:sp>
      <p:graphicFrame>
        <p:nvGraphicFramePr>
          <p:cNvPr id="10" name="Group 88"/>
          <p:cNvGraphicFramePr>
            <a:graphicFrameLocks noGrp="1"/>
          </p:cNvGraphicFramePr>
          <p:nvPr>
            <p:extLst>
              <p:ext uri="{D42A27DB-BD31-4B8C-83A1-F6EECF244321}">
                <p14:modId xmlns:p14="http://schemas.microsoft.com/office/powerpoint/2010/main" val="922342558"/>
              </p:ext>
            </p:extLst>
          </p:nvPr>
        </p:nvGraphicFramePr>
        <p:xfrm>
          <a:off x="757049" y="1663673"/>
          <a:ext cx="5079309" cy="3352800"/>
        </p:xfrm>
        <a:graphic>
          <a:graphicData uri="http://schemas.openxmlformats.org/drawingml/2006/table">
            <a:tbl>
              <a:tblPr firstRow="1" bandRow="1">
                <a:tableStyleId>{5202B0CA-FC54-4496-8BCA-5EF66A818D29}</a:tableStyleId>
              </a:tblPr>
              <a:tblGrid>
                <a:gridCol w="2559393">
                  <a:extLst>
                    <a:ext uri="{9D8B030D-6E8A-4147-A177-3AD203B41FA5}">
                      <a16:colId xmlns:a16="http://schemas.microsoft.com/office/drawing/2014/main" val="20000"/>
                    </a:ext>
                  </a:extLst>
                </a:gridCol>
                <a:gridCol w="2519916">
                  <a:extLst>
                    <a:ext uri="{9D8B030D-6E8A-4147-A177-3AD203B41FA5}">
                      <a16:colId xmlns:a16="http://schemas.microsoft.com/office/drawing/2014/main" val="20001"/>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Follow-up of 50.9 months</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rPr>
                        <a:t>NIVO3 + IPI1 ≥2L (n=119)</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ORR, n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77 (65) [55, 73]</a:t>
                      </a:r>
                    </a:p>
                  </a:txBody>
                  <a:tcPr anchor="ctr"/>
                </a:tc>
                <a:extLst>
                  <a:ext uri="{0D108BD9-81ED-4DB2-BD59-A6C34878D82A}">
                    <a16:rowId xmlns:a16="http://schemas.microsoft.com/office/drawing/2014/main"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BOR,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094055339"/>
                  </a:ext>
                </a:extLst>
              </a:tr>
              <a:tr h="143472">
                <a:tc>
                  <a:txBody>
                    <a:bodyPr/>
                    <a:lstStyle/>
                    <a:p>
                      <a:pPr marL="87313" indent="0">
                        <a:tabLst/>
                      </a:pPr>
                      <a:r>
                        <a:rPr kumimoji="0" lang="it-IT" sz="1400" u="none" strike="noStrike" kern="1200" cap="none" normalizeH="0" baseline="0" dirty="0">
                          <a:ln>
                            <a:noFill/>
                          </a:ln>
                          <a:solidFill>
                            <a:schemeClr val="tx1"/>
                          </a:solidFill>
                          <a:effectLst/>
                        </a:rPr>
                        <a:t>CR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a:ln>
                            <a:noFill/>
                          </a:ln>
                          <a:solidFill>
                            <a:schemeClr val="tx1"/>
                          </a:solidFill>
                          <a:effectLst/>
                        </a:rPr>
                        <a:t>15 (13)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166301456"/>
                  </a:ext>
                </a:extLst>
              </a:tr>
              <a:tr h="143472">
                <a:tc>
                  <a:txBody>
                    <a:bodyPr/>
                    <a:lstStyle/>
                    <a:p>
                      <a:pPr marL="87313" indent="0"/>
                      <a:r>
                        <a:rPr kumimoji="0" lang="it-IT" sz="1400" u="none" strike="noStrike" kern="1200" cap="none" normalizeH="0" baseline="0" dirty="0">
                          <a:ln>
                            <a:noFill/>
                          </a:ln>
                          <a:solidFill>
                            <a:schemeClr val="tx1"/>
                          </a:solidFill>
                          <a:effectLst/>
                        </a:rPr>
                        <a:t>PR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a:ln>
                            <a:noFill/>
                          </a:ln>
                          <a:solidFill>
                            <a:schemeClr val="tx1"/>
                          </a:solidFill>
                          <a:effectLst/>
                        </a:rPr>
                        <a:t>62 (52)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541649123"/>
                  </a:ext>
                </a:extLst>
              </a:tr>
              <a:tr h="143472">
                <a:tc>
                  <a:txBody>
                    <a:bodyPr/>
                    <a:lstStyle/>
                    <a:p>
                      <a:pPr marL="87313" indent="0"/>
                      <a:r>
                        <a:rPr kumimoji="0" lang="it-IT" sz="1400" u="none" strike="noStrike" kern="1200" cap="none" normalizeH="0" baseline="0" dirty="0">
                          <a:ln>
                            <a:noFill/>
                          </a:ln>
                          <a:solidFill>
                            <a:schemeClr val="tx1"/>
                          </a:solidFill>
                          <a:effectLst/>
                        </a:rPr>
                        <a:t>SD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a:ln>
                            <a:noFill/>
                          </a:ln>
                          <a:solidFill>
                            <a:schemeClr val="tx1"/>
                          </a:solidFill>
                          <a:effectLst/>
                        </a:rPr>
                        <a:t>25 (21)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7943349"/>
                  </a:ext>
                </a:extLst>
              </a:tr>
              <a:tr h="143472">
                <a:tc>
                  <a:txBody>
                    <a:bodyPr/>
                    <a:lstStyle/>
                    <a:p>
                      <a:pPr marL="87313" indent="0"/>
                      <a:r>
                        <a:rPr kumimoji="0" lang="it-IT" sz="1400" u="none" strike="noStrike" kern="1200" cap="none" normalizeH="0" baseline="0" dirty="0">
                          <a:ln>
                            <a:noFill/>
                          </a:ln>
                          <a:solidFill>
                            <a:schemeClr val="tx1"/>
                          </a:solidFill>
                          <a:effectLst/>
                        </a:rPr>
                        <a:t>PD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14 (12)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691182972"/>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NE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3 (3)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1950688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DCR, n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96 (81) [72, 87]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33273561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Median TTR, months (range)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2.8 (1.1 to 37.1)</a:t>
                      </a:r>
                    </a:p>
                  </a:txBody>
                  <a:tcPr anchor="ctr"/>
                </a:tc>
                <a:extLst>
                  <a:ext uri="{0D108BD9-81ED-4DB2-BD59-A6C34878D82A}">
                    <a16:rowId xmlns:a16="http://schemas.microsoft.com/office/drawing/2014/main" val="3579199729"/>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Median DoR, months (range)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NR (1.4+ to 58.0+)</a:t>
                      </a:r>
                    </a:p>
                  </a:txBody>
                  <a:tcPr anchor="ctr"/>
                </a:tc>
                <a:extLst>
                  <a:ext uri="{0D108BD9-81ED-4DB2-BD59-A6C34878D82A}">
                    <a16:rowId xmlns:a16="http://schemas.microsoft.com/office/drawing/2014/main" val="3705804184"/>
                  </a:ext>
                </a:extLst>
              </a:tr>
            </a:tbl>
          </a:graphicData>
        </a:graphic>
      </p:graphicFrame>
      <p:graphicFrame>
        <p:nvGraphicFramePr>
          <p:cNvPr id="11" name="Group 88"/>
          <p:cNvGraphicFramePr>
            <a:graphicFrameLocks noGrp="1"/>
          </p:cNvGraphicFramePr>
          <p:nvPr>
            <p:extLst>
              <p:ext uri="{D42A27DB-BD31-4B8C-83A1-F6EECF244321}">
                <p14:modId xmlns:p14="http://schemas.microsoft.com/office/powerpoint/2010/main" val="2708917271"/>
              </p:ext>
            </p:extLst>
          </p:nvPr>
        </p:nvGraphicFramePr>
        <p:xfrm>
          <a:off x="6425186" y="1663673"/>
          <a:ext cx="4691154" cy="3352800"/>
        </p:xfrm>
        <a:graphic>
          <a:graphicData uri="http://schemas.openxmlformats.org/drawingml/2006/table">
            <a:tbl>
              <a:tblPr firstRow="1" bandRow="1">
                <a:tableStyleId>{5202B0CA-FC54-4496-8BCA-5EF66A818D29}</a:tableStyleId>
              </a:tblPr>
              <a:tblGrid>
                <a:gridCol w="2266930">
                  <a:extLst>
                    <a:ext uri="{9D8B030D-6E8A-4147-A177-3AD203B41FA5}">
                      <a16:colId xmlns:a16="http://schemas.microsoft.com/office/drawing/2014/main" val="20000"/>
                    </a:ext>
                  </a:extLst>
                </a:gridCol>
                <a:gridCol w="2424224">
                  <a:extLst>
                    <a:ext uri="{9D8B030D-6E8A-4147-A177-3AD203B41FA5}">
                      <a16:colId xmlns:a16="http://schemas.microsoft.com/office/drawing/2014/main" val="20001"/>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j-lt"/>
                          <a:cs typeface="Arial" charset="0"/>
                        </a:rPr>
                        <a:t>Grade 3/4 TRAEs,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j-lt"/>
                        </a:rPr>
                        <a:t>NIVO3 + IPI1 ≥2L (n=119)</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j-lt"/>
                          <a:ea typeface="+mn-ea"/>
                          <a:cs typeface="+mn-cs"/>
                        </a:rPr>
                        <a:t>Any</a:t>
                      </a:r>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latin typeface="+mj-lt"/>
                        </a:rPr>
                        <a:t>38 (32)</a:t>
                      </a:r>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val="4094055339"/>
                  </a:ext>
                </a:extLst>
              </a:tr>
              <a:tr h="143472">
                <a:tc>
                  <a:txBody>
                    <a:bodyPr/>
                    <a:lstStyle/>
                    <a:p>
                      <a:pPr marL="0" indent="0"/>
                      <a:r>
                        <a:rPr kumimoji="0" lang="it-IT" sz="1400" b="0" i="0" u="none" strike="noStrike" kern="1200" cap="none" normalizeH="0" baseline="0" dirty="0">
                          <a:ln>
                            <a:noFill/>
                          </a:ln>
                          <a:solidFill>
                            <a:schemeClr val="tx1"/>
                          </a:solidFill>
                          <a:effectLst/>
                          <a:latin typeface="+mj-lt"/>
                          <a:ea typeface="+mn-ea"/>
                          <a:cs typeface="+mn-cs"/>
                        </a:rPr>
                        <a:t>Serious</a:t>
                      </a:r>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400" u="none" strike="noStrike" kern="1200" cap="none" normalizeH="0" baseline="0" dirty="0">
                          <a:ln>
                            <a:noFill/>
                          </a:ln>
                          <a:solidFill>
                            <a:schemeClr val="tx1"/>
                          </a:solidFill>
                          <a:effectLst/>
                          <a:latin typeface="+mj-lt"/>
                        </a:rPr>
                        <a:t>24 (20)</a:t>
                      </a:r>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val="2166301456"/>
                  </a:ext>
                </a:extLst>
              </a:tr>
              <a:tr h="143472">
                <a:tc>
                  <a:txBody>
                    <a:bodyPr/>
                    <a:lstStyle/>
                    <a:p>
                      <a:pPr marL="0" indent="0"/>
                      <a:r>
                        <a:rPr kumimoji="0" lang="it-IT" sz="1400" u="none" strike="noStrike" kern="1200" cap="none" normalizeH="0" baseline="0" dirty="0">
                          <a:ln>
                            <a:noFill/>
                          </a:ln>
                          <a:solidFill>
                            <a:schemeClr val="tx1"/>
                          </a:solidFill>
                          <a:effectLst/>
                          <a:latin typeface="+mj-lt"/>
                        </a:rPr>
                        <a:t>Led to discontinuation</a:t>
                      </a:r>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400" b="0" i="0" u="none" strike="noStrike" kern="1200" cap="none" normalizeH="0" baseline="0" dirty="0">
                          <a:ln>
                            <a:noFill/>
                          </a:ln>
                          <a:solidFill>
                            <a:schemeClr val="tx1"/>
                          </a:solidFill>
                          <a:effectLst/>
                          <a:latin typeface="+mj-lt"/>
                          <a:ea typeface="+mn-ea"/>
                          <a:cs typeface="Arial" charset="0"/>
                        </a:rPr>
                        <a:t>12 (10)</a:t>
                      </a:r>
                    </a:p>
                  </a:txBody>
                  <a:tcPr anchor="ctr"/>
                </a:tc>
                <a:extLst>
                  <a:ext uri="{0D108BD9-81ED-4DB2-BD59-A6C34878D82A}">
                    <a16:rowId xmlns:a16="http://schemas.microsoft.com/office/drawing/2014/main" val="1541649123"/>
                  </a:ext>
                </a:extLst>
              </a:tr>
              <a:tr h="143472">
                <a:tc>
                  <a:txBody>
                    <a:bodyPr/>
                    <a:lstStyle/>
                    <a:p>
                      <a:pPr marL="0" indent="0"/>
                      <a:r>
                        <a:rPr kumimoji="0" lang="it-IT" sz="1400" u="none" strike="noStrike" kern="1200" cap="none" normalizeH="0" baseline="0" dirty="0">
                          <a:ln>
                            <a:noFill/>
                          </a:ln>
                          <a:solidFill>
                            <a:schemeClr val="tx1"/>
                          </a:solidFill>
                          <a:effectLst/>
                          <a:latin typeface="+mj-lt"/>
                        </a:rPr>
                        <a:t>Select</a:t>
                      </a:r>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val="367943349"/>
                  </a:ext>
                </a:extLst>
              </a:tr>
              <a:tr h="143472">
                <a:tc>
                  <a:txBody>
                    <a:bodyPr/>
                    <a:lstStyle/>
                    <a:p>
                      <a:pPr marL="87313" indent="0"/>
                      <a:r>
                        <a:rPr kumimoji="0" lang="it-IT" sz="1400" b="0" i="0" u="none" strike="noStrike" kern="1200" cap="none" normalizeH="0" baseline="0" dirty="0">
                          <a:ln>
                            <a:noFill/>
                          </a:ln>
                          <a:solidFill>
                            <a:schemeClr val="tx1"/>
                          </a:solidFill>
                          <a:effectLst/>
                          <a:latin typeface="+mj-lt"/>
                          <a:ea typeface="+mn-ea"/>
                          <a:cs typeface="Arial" charset="0"/>
                        </a:rPr>
                        <a:t>Hepatic</a:t>
                      </a:r>
                    </a:p>
                  </a:txBody>
                  <a:tcPr anchor="ctr"/>
                </a:tc>
                <a:tc>
                  <a:txBody>
                    <a:bodyPr/>
                    <a:lstStyle/>
                    <a:p>
                      <a:pPr algn="ctr"/>
                      <a:r>
                        <a:rPr kumimoji="0" lang="it-IT" sz="1400" b="0" i="0" u="none" strike="noStrike" kern="1200" cap="none" normalizeH="0" baseline="0" dirty="0">
                          <a:ln>
                            <a:noFill/>
                          </a:ln>
                          <a:solidFill>
                            <a:schemeClr val="tx1"/>
                          </a:solidFill>
                          <a:effectLst/>
                          <a:latin typeface="+mj-lt"/>
                          <a:ea typeface="+mn-ea"/>
                          <a:cs typeface="Arial" charset="0"/>
                        </a:rPr>
                        <a:t>14 (12)</a:t>
                      </a:r>
                    </a:p>
                  </a:txBody>
                  <a:tcPr anchor="ctr"/>
                </a:tc>
                <a:extLst>
                  <a:ext uri="{0D108BD9-81ED-4DB2-BD59-A6C34878D82A}">
                    <a16:rowId xmlns:a16="http://schemas.microsoft.com/office/drawing/2014/main" val="4249084058"/>
                  </a:ext>
                </a:extLst>
              </a:tr>
              <a:tr h="143472">
                <a:tc>
                  <a:txBody>
                    <a:bodyPr/>
                    <a:lstStyle/>
                    <a:p>
                      <a:pPr marL="87313" indent="0"/>
                      <a:r>
                        <a:rPr kumimoji="0" lang="it-IT" sz="1400" b="0" i="0" u="none" strike="noStrike" kern="1200" cap="none" normalizeH="0" baseline="0" dirty="0">
                          <a:ln>
                            <a:noFill/>
                          </a:ln>
                          <a:solidFill>
                            <a:schemeClr val="tx1"/>
                          </a:solidFill>
                          <a:effectLst/>
                          <a:latin typeface="+mj-lt"/>
                          <a:ea typeface="+mn-ea"/>
                          <a:cs typeface="Arial" charset="0"/>
                        </a:rPr>
                        <a:t>Endocrine</a:t>
                      </a:r>
                    </a:p>
                  </a:txBody>
                  <a:tcPr anchor="ctr"/>
                </a:tc>
                <a:tc>
                  <a:txBody>
                    <a:bodyPr/>
                    <a:lstStyle/>
                    <a:p>
                      <a:pPr algn="ctr"/>
                      <a:r>
                        <a:rPr kumimoji="0" lang="it-IT" sz="1400" u="none" strike="noStrike" kern="1200" cap="none" normalizeH="0" baseline="0" dirty="0">
                          <a:ln>
                            <a:noFill/>
                          </a:ln>
                          <a:solidFill>
                            <a:schemeClr val="tx1"/>
                          </a:solidFill>
                          <a:effectLst/>
                          <a:latin typeface="+mj-lt"/>
                          <a:ea typeface="+mn-ea"/>
                          <a:cs typeface="+mn-cs"/>
                        </a:rPr>
                        <a:t>7 (6)</a:t>
                      </a:r>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val="4027921800"/>
                  </a:ext>
                </a:extLst>
              </a:tr>
              <a:tr h="143472">
                <a:tc>
                  <a:txBody>
                    <a:bodyPr/>
                    <a:lstStyle/>
                    <a:p>
                      <a:pPr marL="87313" indent="0"/>
                      <a:r>
                        <a:rPr kumimoji="0" lang="it-IT" sz="1400" b="0" i="0" u="none" strike="noStrike" kern="1200" cap="none" normalizeH="0" baseline="0" dirty="0">
                          <a:ln>
                            <a:noFill/>
                          </a:ln>
                          <a:solidFill>
                            <a:schemeClr val="tx1"/>
                          </a:solidFill>
                          <a:effectLst/>
                          <a:latin typeface="+mj-lt"/>
                          <a:ea typeface="+mn-ea"/>
                          <a:cs typeface="Arial" charset="0"/>
                        </a:rPr>
                        <a:t>Skin</a:t>
                      </a:r>
                    </a:p>
                  </a:txBody>
                  <a:tcPr anchor="ctr"/>
                </a:tc>
                <a:tc>
                  <a:txBody>
                    <a:bodyPr/>
                    <a:lstStyle/>
                    <a:p>
                      <a:pPr algn="ctr"/>
                      <a:r>
                        <a:rPr kumimoji="0" lang="it-IT" sz="1400" b="0" i="0" u="none" strike="noStrike" kern="1200" cap="none" normalizeH="0" baseline="0" dirty="0">
                          <a:ln>
                            <a:noFill/>
                          </a:ln>
                          <a:solidFill>
                            <a:schemeClr val="tx1"/>
                          </a:solidFill>
                          <a:effectLst/>
                          <a:latin typeface="+mj-lt"/>
                          <a:ea typeface="+mn-ea"/>
                          <a:cs typeface="Arial" charset="0"/>
                        </a:rPr>
                        <a:t>5 (4)</a:t>
                      </a:r>
                    </a:p>
                  </a:txBody>
                  <a:tcPr anchor="ctr"/>
                </a:tc>
                <a:extLst>
                  <a:ext uri="{0D108BD9-81ED-4DB2-BD59-A6C34878D82A}">
                    <a16:rowId xmlns:a16="http://schemas.microsoft.com/office/drawing/2014/main" val="3680879893"/>
                  </a:ext>
                </a:extLst>
              </a:tr>
              <a:tr h="143472">
                <a:tc>
                  <a:txBody>
                    <a:bodyPr/>
                    <a:lstStyle/>
                    <a:p>
                      <a:pPr marL="87313" indent="0"/>
                      <a:r>
                        <a:rPr kumimoji="0" lang="it-IT" sz="1400" b="0" i="0" u="none" strike="noStrike" kern="1200" cap="none" normalizeH="0" baseline="0" dirty="0">
                          <a:ln>
                            <a:noFill/>
                          </a:ln>
                          <a:solidFill>
                            <a:schemeClr val="tx1"/>
                          </a:solidFill>
                          <a:effectLst/>
                          <a:latin typeface="+mj-lt"/>
                          <a:ea typeface="+mn-ea"/>
                          <a:cs typeface="Arial" charset="0"/>
                        </a:rPr>
                        <a:t>Gastrointestinal</a:t>
                      </a:r>
                    </a:p>
                  </a:txBody>
                  <a:tcPr anchor="ctr"/>
                </a:tc>
                <a:tc>
                  <a:txBody>
                    <a:bodyPr/>
                    <a:lstStyle/>
                    <a:p>
                      <a:pPr algn="ctr"/>
                      <a:r>
                        <a:rPr kumimoji="0" lang="it-IT" sz="1400" b="0" i="0" u="none" strike="noStrike" kern="1200" cap="none" normalizeH="0" baseline="0" dirty="0">
                          <a:ln>
                            <a:noFill/>
                          </a:ln>
                          <a:solidFill>
                            <a:schemeClr val="tx1"/>
                          </a:solidFill>
                          <a:effectLst/>
                          <a:latin typeface="+mj-lt"/>
                          <a:ea typeface="+mn-ea"/>
                          <a:cs typeface="Arial" charset="0"/>
                        </a:rPr>
                        <a:t>4 (3)</a:t>
                      </a:r>
                    </a:p>
                  </a:txBody>
                  <a:tcPr anchor="ctr"/>
                </a:tc>
                <a:extLst>
                  <a:ext uri="{0D108BD9-81ED-4DB2-BD59-A6C34878D82A}">
                    <a16:rowId xmlns:a16="http://schemas.microsoft.com/office/drawing/2014/main" val="3347131662"/>
                  </a:ext>
                </a:extLst>
              </a:tr>
              <a:tr h="143472">
                <a:tc>
                  <a:txBody>
                    <a:bodyPr/>
                    <a:lstStyle/>
                    <a:p>
                      <a:pPr marL="87313" indent="0"/>
                      <a:r>
                        <a:rPr kumimoji="0" lang="it-IT" sz="1400" b="0" i="0" u="none" strike="noStrike" kern="1200" cap="none" normalizeH="0" baseline="0" dirty="0">
                          <a:ln>
                            <a:noFill/>
                          </a:ln>
                          <a:solidFill>
                            <a:schemeClr val="tx1"/>
                          </a:solidFill>
                          <a:effectLst/>
                          <a:latin typeface="+mj-lt"/>
                          <a:ea typeface="+mn-ea"/>
                          <a:cs typeface="Arial" charset="0"/>
                        </a:rPr>
                        <a:t>Renal</a:t>
                      </a:r>
                    </a:p>
                  </a:txBody>
                  <a:tcPr anchor="ctr"/>
                </a:tc>
                <a:tc>
                  <a:txBody>
                    <a:bodyPr/>
                    <a:lstStyle/>
                    <a:p>
                      <a:pPr algn="ctr"/>
                      <a:r>
                        <a:rPr kumimoji="0" lang="it-IT" sz="1400" b="0" i="0" u="none" strike="noStrike" kern="1200" cap="none" normalizeH="0" baseline="0" dirty="0">
                          <a:ln>
                            <a:noFill/>
                          </a:ln>
                          <a:solidFill>
                            <a:schemeClr val="tx1"/>
                          </a:solidFill>
                          <a:effectLst/>
                          <a:latin typeface="+mj-lt"/>
                          <a:ea typeface="+mn-ea"/>
                          <a:cs typeface="Arial" charset="0"/>
                        </a:rPr>
                        <a:t>2 (2)</a:t>
                      </a:r>
                    </a:p>
                  </a:txBody>
                  <a:tcPr anchor="ctr"/>
                </a:tc>
                <a:extLst>
                  <a:ext uri="{0D108BD9-81ED-4DB2-BD59-A6C34878D82A}">
                    <a16:rowId xmlns:a16="http://schemas.microsoft.com/office/drawing/2014/main" val="3306005190"/>
                  </a:ext>
                </a:extLst>
              </a:tr>
              <a:tr h="219030">
                <a:tc>
                  <a:txBody>
                    <a:bodyPr/>
                    <a:lstStyle/>
                    <a:p>
                      <a:pPr marL="87313" indent="0"/>
                      <a:r>
                        <a:rPr kumimoji="0" lang="it-IT" sz="1400" b="0" i="0" u="none" strike="noStrike" kern="1200" cap="none" normalizeH="0" baseline="0" dirty="0">
                          <a:ln>
                            <a:noFill/>
                          </a:ln>
                          <a:solidFill>
                            <a:schemeClr val="tx1"/>
                          </a:solidFill>
                          <a:effectLst/>
                          <a:latin typeface="+mj-lt"/>
                          <a:ea typeface="+mn-ea"/>
                          <a:cs typeface="Arial" charset="0"/>
                        </a:rPr>
                        <a:t>Pulmonary</a:t>
                      </a:r>
                    </a:p>
                  </a:txBody>
                  <a:tcPr anchor="ctr"/>
                </a:tc>
                <a:tc>
                  <a:txBody>
                    <a:bodyPr/>
                    <a:lstStyle/>
                    <a:p>
                      <a:pPr algn="ctr"/>
                      <a:r>
                        <a:rPr kumimoji="0" lang="it-IT" sz="1400" b="0" i="0" u="none" strike="noStrike" kern="1200" cap="none" normalizeH="0" baseline="0" dirty="0">
                          <a:ln>
                            <a:noFill/>
                          </a:ln>
                          <a:solidFill>
                            <a:schemeClr val="tx1"/>
                          </a:solidFill>
                          <a:effectLst/>
                          <a:latin typeface="+mj-lt"/>
                          <a:ea typeface="+mn-ea"/>
                          <a:cs typeface="Arial" charset="0"/>
                        </a:rPr>
                        <a:t>1 (&lt;1)</a:t>
                      </a:r>
                    </a:p>
                  </a:txBody>
                  <a:tcPr anchor="ctr"/>
                </a:tc>
                <a:extLst>
                  <a:ext uri="{0D108BD9-81ED-4DB2-BD59-A6C34878D82A}">
                    <a16:rowId xmlns:a16="http://schemas.microsoft.com/office/drawing/2014/main" val="680322663"/>
                  </a:ext>
                </a:extLst>
              </a:tr>
            </a:tbl>
          </a:graphicData>
        </a:graphic>
      </p:graphicFrame>
    </p:spTree>
    <p:extLst>
      <p:ext uri="{BB962C8B-B14F-4D97-AF65-F5344CB8AC3E}">
        <p14:creationId xmlns:p14="http://schemas.microsoft.com/office/powerpoint/2010/main" val="10416909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SO-30: Efficacy and safety of neoadjuvant short-course radiation followed by mFOLFOX-6 plus avelumab for locally-advanced rectal adenocarcinoma: </a:t>
            </a:r>
            <a:r>
              <a:rPr lang="en-GB" dirty="0" err="1"/>
              <a:t>Averectal</a:t>
            </a:r>
            <a:r>
              <a:rPr lang="en-GB" dirty="0"/>
              <a:t> study </a:t>
            </a:r>
            <a:br>
              <a:rPr lang="en-GB" dirty="0"/>
            </a:br>
            <a:r>
              <a:rPr lang="en-GB" dirty="0"/>
              <a:t>– </a:t>
            </a:r>
            <a:r>
              <a:rPr lang="en-GB" dirty="0" err="1"/>
              <a:t>Shamseddine</a:t>
            </a:r>
            <a:r>
              <a:rPr lang="en-GB" dirty="0"/>
              <a:t> AI, et al</a:t>
            </a:r>
          </a:p>
        </p:txBody>
      </p:sp>
      <p:sp>
        <p:nvSpPr>
          <p:cNvPr id="8" name="Content Placeholder 7"/>
          <p:cNvSpPr>
            <a:spLocks noGrp="1"/>
          </p:cNvSpPr>
          <p:nvPr>
            <p:ph idx="1"/>
          </p:nvPr>
        </p:nvSpPr>
        <p:spPr/>
        <p:txBody>
          <a:bodyPr/>
          <a:lstStyle/>
          <a:p>
            <a:pPr marL="0" indent="0">
              <a:buNone/>
            </a:pPr>
            <a:r>
              <a:rPr lang="en-GB" b="1" dirty="0"/>
              <a:t>Study objective</a:t>
            </a:r>
          </a:p>
          <a:p>
            <a:r>
              <a:rPr lang="en-GB" dirty="0"/>
              <a:t>To evaluate the efficacy and safety of neoadjuvant short-course radiation followed by mFOLFOX6 + avelumab in patients with locally advanced rectal adenocarcinoma in the </a:t>
            </a:r>
            <a:r>
              <a:rPr lang="en-GB" dirty="0" err="1"/>
              <a:t>Averectal</a:t>
            </a:r>
            <a:r>
              <a:rPr lang="en-GB" dirty="0"/>
              <a:t> study</a:t>
            </a:r>
          </a:p>
        </p:txBody>
      </p:sp>
      <p:sp>
        <p:nvSpPr>
          <p:cNvPr id="9" name="Text Placeholder 8"/>
          <p:cNvSpPr>
            <a:spLocks noGrp="1"/>
          </p:cNvSpPr>
          <p:nvPr>
            <p:ph type="body" sz="quarter" idx="10"/>
          </p:nvPr>
        </p:nvSpPr>
        <p:spPr>
          <a:xfrm>
            <a:off x="486834" y="6096001"/>
            <a:ext cx="6045489" cy="487363"/>
          </a:xfrm>
        </p:spPr>
        <p:txBody>
          <a:bodyPr/>
          <a:lstStyle/>
          <a:p>
            <a:r>
              <a:rPr lang="en-GB" dirty="0"/>
              <a:t>*Oxaliplatin 85 mg/m</a:t>
            </a:r>
            <a:r>
              <a:rPr lang="en-GB" baseline="30000" dirty="0"/>
              <a:t>2</a:t>
            </a:r>
            <a:r>
              <a:rPr lang="en-GB" dirty="0"/>
              <a:t> 2-hour infusion + leucovorin 400 mg/m</a:t>
            </a:r>
            <a:r>
              <a:rPr lang="en-GB" baseline="30000" dirty="0"/>
              <a:t>2</a:t>
            </a:r>
            <a:r>
              <a:rPr lang="en-GB" dirty="0"/>
              <a:t> over 2 hours followed by a 48-hour infusion of 5FU 200 mg/m</a:t>
            </a:r>
            <a:r>
              <a:rPr lang="en-GB" baseline="30000" dirty="0"/>
              <a:t>2</a:t>
            </a:r>
            <a:r>
              <a:rPr lang="en-GB" dirty="0"/>
              <a:t>; </a:t>
            </a:r>
            <a:r>
              <a:rPr lang="en-GB" baseline="30000" dirty="0"/>
              <a:t>†</a:t>
            </a:r>
            <a:r>
              <a:rPr lang="en-GB" dirty="0"/>
              <a:t>no viable tumour cells on the resected specimen</a:t>
            </a:r>
          </a:p>
        </p:txBody>
      </p:sp>
      <p:sp>
        <p:nvSpPr>
          <p:cNvPr id="5" name="Text Placeholder 4"/>
          <p:cNvSpPr>
            <a:spLocks noGrp="1"/>
          </p:cNvSpPr>
          <p:nvPr>
            <p:ph type="body" sz="quarter" idx="11"/>
          </p:nvPr>
        </p:nvSpPr>
        <p:spPr/>
        <p:txBody>
          <a:bodyPr/>
          <a:lstStyle/>
          <a:p>
            <a:r>
              <a:rPr lang="en-GB" dirty="0" err="1"/>
              <a:t>Shamseddine</a:t>
            </a:r>
            <a:r>
              <a:rPr lang="en-GB" dirty="0"/>
              <a:t> AL, et al. Ann </a:t>
            </a:r>
            <a:r>
              <a:rPr lang="en-GB" dirty="0" err="1"/>
              <a:t>Oncol</a:t>
            </a:r>
            <a:r>
              <a:rPr lang="en-GB" dirty="0"/>
              <a:t> 2021;32(</a:t>
            </a:r>
            <a:r>
              <a:rPr lang="en-GB" dirty="0" err="1"/>
              <a:t>suppl</a:t>
            </a:r>
            <a:r>
              <a:rPr lang="en-GB" dirty="0"/>
              <a:t>):</a:t>
            </a:r>
            <a:r>
              <a:rPr lang="en-GB" dirty="0" err="1"/>
              <a:t>abstr</a:t>
            </a:r>
            <a:r>
              <a:rPr lang="en-GB" dirty="0"/>
              <a:t> SO-30</a:t>
            </a:r>
          </a:p>
        </p:txBody>
      </p:sp>
      <p:sp>
        <p:nvSpPr>
          <p:cNvPr id="6" name="AutoShape 12"/>
          <p:cNvSpPr>
            <a:spLocks noChangeArrowheads="1"/>
          </p:cNvSpPr>
          <p:nvPr/>
        </p:nvSpPr>
        <p:spPr bwMode="auto">
          <a:xfrm>
            <a:off x="4405013" y="3384171"/>
            <a:ext cx="2313665" cy="985246"/>
          </a:xfrm>
          <a:prstGeom prst="roundRect">
            <a:avLst>
              <a:gd name="adj" fmla="val 0"/>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sz="1600" dirty="0">
                <a:ea typeface="SimSun" pitchFamily="2" charset="-122"/>
              </a:rPr>
              <a:t>Radiotherapy 25 </a:t>
            </a:r>
            <a:r>
              <a:rPr lang="en-GB" altLang="zh-CN" sz="1600" dirty="0" err="1">
                <a:ea typeface="SimSun" pitchFamily="2" charset="-122"/>
              </a:rPr>
              <a:t>Gy</a:t>
            </a:r>
            <a:r>
              <a:rPr lang="en-GB" altLang="zh-CN" sz="1600" dirty="0">
                <a:ea typeface="SimSun" pitchFamily="2" charset="-122"/>
              </a:rPr>
              <a:t>, </a:t>
            </a:r>
            <a:br>
              <a:rPr lang="en-GB" altLang="zh-CN" sz="1600" dirty="0">
                <a:ea typeface="SimSun" pitchFamily="2" charset="-122"/>
              </a:rPr>
            </a:br>
            <a:r>
              <a:rPr lang="en-GB" altLang="zh-CN" sz="1600" dirty="0">
                <a:ea typeface="SimSun" pitchFamily="2" charset="-122"/>
              </a:rPr>
              <a:t>5 fractions D1–5 </a:t>
            </a:r>
            <a:endParaRPr kumimoji="0" lang="en-GB" altLang="zh-CN" sz="1600" b="0" i="0" u="none" strike="noStrike" kern="1200" cap="none" spc="0" normalizeH="0" baseline="0" noProof="0" dirty="0">
              <a:ln>
                <a:noFill/>
              </a:ln>
              <a:effectLst/>
              <a:uLnTx/>
              <a:uFillTx/>
              <a:ea typeface="SimSun" pitchFamily="2" charset="-122"/>
            </a:endParaRPr>
          </a:p>
        </p:txBody>
      </p:sp>
      <p:cxnSp>
        <p:nvCxnSpPr>
          <p:cNvPr id="7" name="AutoShape 19"/>
          <p:cNvCxnSpPr>
            <a:cxnSpLocks noChangeShapeType="1"/>
            <a:stCxn id="12" idx="3"/>
            <a:endCxn id="6" idx="1"/>
          </p:cNvCxnSpPr>
          <p:nvPr/>
        </p:nvCxnSpPr>
        <p:spPr bwMode="auto">
          <a:xfrm>
            <a:off x="4045854" y="3876794"/>
            <a:ext cx="359159"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a:stCxn id="15" idx="3"/>
            <a:endCxn id="11" idx="1"/>
          </p:cNvCxnSpPr>
          <p:nvPr/>
        </p:nvCxnSpPr>
        <p:spPr bwMode="auto">
          <a:xfrm flipV="1">
            <a:off x="10139818" y="3876794"/>
            <a:ext cx="500938" cy="1"/>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10640756" y="3546414"/>
            <a:ext cx="1175618" cy="660760"/>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i="0" u="none" strike="noStrike" kern="1200" cap="none" spc="0" normalizeH="0" baseline="0" noProof="0" dirty="0">
                <a:ln>
                  <a:noFill/>
                </a:ln>
                <a:solidFill>
                  <a:srgbClr val="FFFFFF"/>
                </a:solidFill>
                <a:effectLst/>
                <a:uLnTx/>
                <a:uFillTx/>
                <a:latin typeface="Arial" charset="0"/>
                <a:ea typeface="SimSun" pitchFamily="2" charset="-122"/>
                <a:cs typeface="Arial" charset="0"/>
              </a:rPr>
              <a:t>Surgery</a:t>
            </a:r>
            <a:br>
              <a:rPr kumimoji="0" lang="en-GB" altLang="zh-CN" sz="160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600" i="0" u="none" strike="noStrike" kern="1200" cap="none" spc="0" normalizeH="0" baseline="0" noProof="0" dirty="0">
                <a:ln>
                  <a:noFill/>
                </a:ln>
                <a:solidFill>
                  <a:srgbClr val="FFFFFF"/>
                </a:solidFill>
                <a:effectLst/>
                <a:uLnTx/>
                <a:uFillTx/>
                <a:latin typeface="Arial" charset="0"/>
                <a:ea typeface="SimSun" pitchFamily="2" charset="-122"/>
                <a:cs typeface="Arial" charset="0"/>
              </a:rPr>
              <a:t>(n=40)</a:t>
            </a:r>
          </a:p>
        </p:txBody>
      </p:sp>
      <p:sp>
        <p:nvSpPr>
          <p:cNvPr id="12" name="AutoShape 9"/>
          <p:cNvSpPr>
            <a:spLocks noChangeArrowheads="1"/>
          </p:cNvSpPr>
          <p:nvPr/>
        </p:nvSpPr>
        <p:spPr bwMode="auto">
          <a:xfrm>
            <a:off x="441007" y="2465382"/>
            <a:ext cx="3604847" cy="282282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Locally</a:t>
            </a:r>
            <a:r>
              <a:rPr kumimoji="0" lang="en-GB"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 advanced rectal adenocarcinoma</a:t>
            </a: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cT2 N1–3, cT3/cT4a</a:t>
            </a:r>
            <a:r>
              <a:rPr kumimoji="0" lang="en-GB"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 N0–3 and M0</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baseline="0" dirty="0">
                <a:solidFill>
                  <a:srgbClr val="FFFFFF"/>
                </a:solidFill>
                <a:ea typeface="SimSun" pitchFamily="2" charset="-122"/>
              </a:rPr>
              <a:t>Tumour</a:t>
            </a:r>
            <a:r>
              <a:rPr lang="en-GB" altLang="zh-CN" sz="1600" dirty="0">
                <a:solidFill>
                  <a:srgbClr val="FFFFFF"/>
                </a:solidFill>
                <a:ea typeface="SimSun" pitchFamily="2" charset="-122"/>
              </a:rPr>
              <a:t> &gt;15 cm from anal verge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Potentially resectable tumour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No prior therapy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PS</a:t>
            </a:r>
            <a:r>
              <a:rPr kumimoji="0" lang="en-GB"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 0–1</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(n=44)</a:t>
            </a:r>
          </a:p>
        </p:txBody>
      </p:sp>
      <p:sp>
        <p:nvSpPr>
          <p:cNvPr id="13" name="Rectangle 9"/>
          <p:cNvSpPr txBox="1">
            <a:spLocks noChangeArrowheads="1"/>
          </p:cNvSpPr>
          <p:nvPr/>
        </p:nvSpPr>
        <p:spPr bwMode="auto">
          <a:xfrm>
            <a:off x="1662296" y="5467109"/>
            <a:ext cx="4080888" cy="81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err="1">
                <a:ln>
                  <a:noFill/>
                </a:ln>
                <a:solidFill>
                  <a:srgbClr val="4D4D4D"/>
                </a:solidFill>
                <a:effectLst/>
                <a:uLnTx/>
                <a:uFillTx/>
                <a:latin typeface="Arial"/>
                <a:ea typeface="+mn-ea"/>
                <a:cs typeface="Arial"/>
              </a:rPr>
              <a:t>pCR</a:t>
            </a:r>
            <a:r>
              <a:rPr lang="en-GB" kern="0" baseline="30000" dirty="0">
                <a:latin typeface="Arial"/>
                <a:cs typeface="Arial"/>
              </a:rPr>
              <a:t>†</a:t>
            </a:r>
            <a:endParaRPr kumimoji="0" lang="en-GB" sz="1600" b="0" i="0" u="none" strike="noStrike" kern="0" cap="none" spc="0" normalizeH="0" baseline="30000" noProof="0" dirty="0">
              <a:ln>
                <a:noFill/>
              </a:ln>
              <a:solidFill>
                <a:srgbClr val="4D4D4D"/>
              </a:solidFill>
              <a:effectLst/>
              <a:uLnTx/>
              <a:uFillTx/>
              <a:latin typeface="Arial"/>
              <a:cs typeface="Arial"/>
            </a:endParaRPr>
          </a:p>
        </p:txBody>
      </p:sp>
      <p:sp>
        <p:nvSpPr>
          <p:cNvPr id="14" name="Content Placeholder 26"/>
          <p:cNvSpPr txBox="1">
            <a:spLocks/>
          </p:cNvSpPr>
          <p:nvPr/>
        </p:nvSpPr>
        <p:spPr>
          <a:xfrm>
            <a:off x="5945372" y="5467109"/>
            <a:ext cx="4080887" cy="81444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a:ln>
                  <a:noFill/>
                </a:ln>
                <a:solidFill>
                  <a:srgbClr val="4D4D4D"/>
                </a:solidFill>
                <a:effectLst/>
                <a:uLnTx/>
                <a:uFillTx/>
                <a:latin typeface="Arial"/>
                <a:ea typeface="+mn-ea"/>
                <a:cs typeface="Arial"/>
              </a:rPr>
              <a:t>PFS,</a:t>
            </a:r>
            <a:r>
              <a:rPr kumimoji="0" lang="en-GB" sz="1600" b="0" i="0" u="none" strike="noStrike" kern="0" cap="none" spc="0" normalizeH="0" noProof="0" dirty="0">
                <a:ln>
                  <a:noFill/>
                </a:ln>
                <a:solidFill>
                  <a:srgbClr val="4D4D4D"/>
                </a:solidFill>
                <a:effectLst/>
                <a:uLnTx/>
                <a:uFillTx/>
                <a:latin typeface="Arial"/>
                <a:ea typeface="+mn-ea"/>
                <a:cs typeface="Arial"/>
              </a:rPr>
              <a:t> TRG, biomarkers, QoL, safety</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15" name="AutoShape 12"/>
          <p:cNvSpPr>
            <a:spLocks noChangeArrowheads="1"/>
          </p:cNvSpPr>
          <p:nvPr/>
        </p:nvSpPr>
        <p:spPr bwMode="auto">
          <a:xfrm>
            <a:off x="7222793" y="3138937"/>
            <a:ext cx="2917025" cy="1475715"/>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dirty="0">
                <a:solidFill>
                  <a:schemeClr val="tx2"/>
                </a:solidFill>
                <a:ea typeface="SimSun" pitchFamily="2" charset="-122"/>
              </a:rPr>
              <a:t>Avelumab 10 mg/kg q2w + mFOLFXO6* </a:t>
            </a:r>
            <a:br>
              <a:rPr lang="en-GB" altLang="zh-CN" dirty="0">
                <a:solidFill>
                  <a:schemeClr val="tx2"/>
                </a:solidFill>
                <a:ea typeface="SimSun" pitchFamily="2" charset="-122"/>
              </a:rPr>
            </a:br>
            <a:r>
              <a:rPr lang="en-GB" altLang="zh-CN" dirty="0">
                <a:solidFill>
                  <a:schemeClr val="tx2"/>
                </a:solidFill>
                <a:ea typeface="SimSun" pitchFamily="2" charset="-122"/>
              </a:rPr>
              <a:t>from D15 </a:t>
            </a:r>
            <a:br>
              <a:rPr lang="en-GB" altLang="zh-CN" dirty="0">
                <a:solidFill>
                  <a:schemeClr val="tx2"/>
                </a:solidFill>
                <a:ea typeface="SimSun" pitchFamily="2" charset="-122"/>
              </a:rPr>
            </a:br>
            <a:r>
              <a:rPr lang="en-GB" altLang="zh-CN" dirty="0">
                <a:solidFill>
                  <a:schemeClr val="tx2"/>
                </a:solidFill>
                <a:ea typeface="SimSun" pitchFamily="2" charset="-122"/>
              </a:rPr>
              <a:t>(6 cycles)</a:t>
            </a:r>
            <a:endParaRPr kumimoji="0" lang="en-GB" altLang="zh-CN" b="0" i="0" u="none" strike="noStrike" kern="1200" cap="none" spc="0" normalizeH="0" baseline="0" noProof="0" dirty="0">
              <a:ln>
                <a:noFill/>
              </a:ln>
              <a:solidFill>
                <a:schemeClr val="tx2"/>
              </a:solidFill>
              <a:effectLst/>
              <a:uLnTx/>
              <a:uFillTx/>
              <a:ea typeface="SimSun" pitchFamily="2" charset="-122"/>
            </a:endParaRPr>
          </a:p>
        </p:txBody>
      </p:sp>
      <p:cxnSp>
        <p:nvCxnSpPr>
          <p:cNvPr id="16" name="AutoShape 21"/>
          <p:cNvCxnSpPr>
            <a:cxnSpLocks noChangeShapeType="1"/>
            <a:stCxn id="6" idx="3"/>
            <a:endCxn id="15" idx="1"/>
          </p:cNvCxnSpPr>
          <p:nvPr/>
        </p:nvCxnSpPr>
        <p:spPr bwMode="auto">
          <a:xfrm>
            <a:off x="6718678" y="3876794"/>
            <a:ext cx="504115"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8938015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SO-30: Efficacy and safety of neoadjuvant short-course radiation followed by mFOLFOX-6 plus avelumab for locally-advanced rectal adenocarcinoma: </a:t>
            </a:r>
            <a:r>
              <a:rPr lang="en-GB" dirty="0" err="1"/>
              <a:t>Averectal</a:t>
            </a:r>
            <a:r>
              <a:rPr lang="en-GB" dirty="0"/>
              <a:t> study </a:t>
            </a:r>
            <a:br>
              <a:rPr lang="en-GB" dirty="0"/>
            </a:br>
            <a:r>
              <a:rPr lang="en-GB" dirty="0"/>
              <a:t>– </a:t>
            </a:r>
            <a:r>
              <a:rPr lang="en-GB" dirty="0" err="1"/>
              <a:t>Shamseddine</a:t>
            </a:r>
            <a:r>
              <a:rPr lang="en-GB" dirty="0"/>
              <a:t> AI, et al</a:t>
            </a:r>
          </a:p>
        </p:txBody>
      </p:sp>
      <p:sp>
        <p:nvSpPr>
          <p:cNvPr id="8" name="Content Placeholder 7"/>
          <p:cNvSpPr>
            <a:spLocks noGrp="1"/>
          </p:cNvSpPr>
          <p:nvPr>
            <p:ph idx="1"/>
          </p:nvPr>
        </p:nvSpPr>
        <p:spPr/>
        <p:txBody>
          <a:bodyPr/>
          <a:lstStyle/>
          <a:p>
            <a:pPr marL="0" indent="0">
              <a:buNone/>
            </a:pPr>
            <a:r>
              <a:rPr lang="en-GB" b="1" dirty="0"/>
              <a:t>Key results</a:t>
            </a:r>
          </a:p>
          <a:p>
            <a:pPr marL="0" indent="0">
              <a:spcBef>
                <a:spcPts val="30600"/>
              </a:spcBef>
              <a:buNone/>
            </a:pPr>
            <a:r>
              <a:rPr lang="en-GB" b="1" dirty="0"/>
              <a:t>Conclusions</a:t>
            </a:r>
          </a:p>
          <a:p>
            <a:r>
              <a:rPr lang="en-GB" b="1" dirty="0"/>
              <a:t>In patients with locally advanced rectal adenocarcinoma, neoadjuvant short-course radiation + avelumab demonstrated a significant improvement in </a:t>
            </a:r>
            <a:r>
              <a:rPr lang="en-GB" b="1" dirty="0" err="1"/>
              <a:t>pCR</a:t>
            </a:r>
            <a:r>
              <a:rPr lang="en-GB" b="1" dirty="0"/>
              <a:t> and had an acceptable safety profile</a:t>
            </a:r>
          </a:p>
        </p:txBody>
      </p:sp>
      <p:sp>
        <p:nvSpPr>
          <p:cNvPr id="5" name="Text Placeholder 4"/>
          <p:cNvSpPr>
            <a:spLocks noGrp="1"/>
          </p:cNvSpPr>
          <p:nvPr>
            <p:ph type="body" sz="quarter" idx="11"/>
          </p:nvPr>
        </p:nvSpPr>
        <p:spPr/>
        <p:txBody>
          <a:bodyPr/>
          <a:lstStyle/>
          <a:p>
            <a:r>
              <a:rPr lang="en-GB" dirty="0" err="1"/>
              <a:t>Shamseddine</a:t>
            </a:r>
            <a:r>
              <a:rPr lang="en-GB" dirty="0"/>
              <a:t> AL, et al. Ann </a:t>
            </a:r>
            <a:r>
              <a:rPr lang="en-GB" dirty="0" err="1"/>
              <a:t>Oncol</a:t>
            </a:r>
            <a:r>
              <a:rPr lang="en-GB" dirty="0"/>
              <a:t> 2021;32(</a:t>
            </a:r>
            <a:r>
              <a:rPr lang="en-GB" dirty="0" err="1"/>
              <a:t>suppl</a:t>
            </a:r>
            <a:r>
              <a:rPr lang="en-GB" dirty="0"/>
              <a:t>):</a:t>
            </a:r>
            <a:r>
              <a:rPr lang="en-GB" dirty="0" err="1"/>
              <a:t>abstr</a:t>
            </a:r>
            <a:r>
              <a:rPr lang="en-GB" dirty="0"/>
              <a:t> SO-30</a:t>
            </a:r>
          </a:p>
        </p:txBody>
      </p:sp>
      <p:graphicFrame>
        <p:nvGraphicFramePr>
          <p:cNvPr id="6" name="Group 88"/>
          <p:cNvGraphicFramePr>
            <a:graphicFrameLocks noGrp="1"/>
          </p:cNvGraphicFramePr>
          <p:nvPr>
            <p:extLst>
              <p:ext uri="{D42A27DB-BD31-4B8C-83A1-F6EECF244321}">
                <p14:modId xmlns:p14="http://schemas.microsoft.com/office/powerpoint/2010/main" val="342610596"/>
              </p:ext>
            </p:extLst>
          </p:nvPr>
        </p:nvGraphicFramePr>
        <p:xfrm>
          <a:off x="1037978" y="1617562"/>
          <a:ext cx="4755309" cy="1524000"/>
        </p:xfrm>
        <a:graphic>
          <a:graphicData uri="http://schemas.openxmlformats.org/drawingml/2006/table">
            <a:tbl>
              <a:tblPr firstRow="1" bandRow="1">
                <a:tableStyleId>{5202B0CA-FC54-4496-8BCA-5EF66A818D29}</a:tableStyleId>
              </a:tblPr>
              <a:tblGrid>
                <a:gridCol w="2726093">
                  <a:extLst>
                    <a:ext uri="{9D8B030D-6E8A-4147-A177-3AD203B41FA5}">
                      <a16:colId xmlns:a16="http://schemas.microsoft.com/office/drawing/2014/main" val="20000"/>
                    </a:ext>
                  </a:extLst>
                </a:gridCol>
                <a:gridCol w="2029216">
                  <a:extLst>
                    <a:ext uri="{9D8B030D-6E8A-4147-A177-3AD203B41FA5}">
                      <a16:colId xmlns:a16="http://schemas.microsoft.com/office/drawing/2014/main" val="20001"/>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TRG,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n=40</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0 (pCR, no viable tumour cells)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latin typeface="+mn-lt"/>
                        </a:rPr>
                        <a:t>15 (37.5)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094055339"/>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mn-cs"/>
                        </a:rPr>
                        <a:t>1 (&lt;10% viable tumour cells)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a:ln>
                            <a:noFill/>
                          </a:ln>
                          <a:solidFill>
                            <a:schemeClr val="tx1"/>
                          </a:solidFill>
                          <a:effectLst/>
                          <a:latin typeface="+mn-lt"/>
                        </a:rPr>
                        <a:t>12 (30.0)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166301456"/>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 </a:t>
                      </a:r>
                      <a:r>
                        <a:rPr kumimoji="0" lang="it-IT" sz="1400" b="0" i="0" u="none" strike="noStrike" kern="1200" cap="none" normalizeH="0" baseline="0" dirty="0">
                          <a:ln>
                            <a:noFill/>
                          </a:ln>
                          <a:solidFill>
                            <a:schemeClr val="tx1"/>
                          </a:solidFill>
                          <a:effectLst/>
                          <a:latin typeface="+mn-lt"/>
                          <a:ea typeface="+mn-ea"/>
                          <a:cs typeface="+mn-cs"/>
                        </a:rPr>
                        <a:t>(10–50% viable tumour cells)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9 (22.5)</a:t>
                      </a:r>
                    </a:p>
                  </a:txBody>
                  <a:tcPr anchor="ctr"/>
                </a:tc>
                <a:extLst>
                  <a:ext uri="{0D108BD9-81ED-4DB2-BD59-A6C34878D82A}">
                    <a16:rowId xmlns:a16="http://schemas.microsoft.com/office/drawing/2014/main" val="3227490770"/>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latin typeface="+mn-lt"/>
                        </a:rPr>
                        <a:t>3 </a:t>
                      </a:r>
                      <a:r>
                        <a:rPr kumimoji="0" lang="it-IT" sz="1400" b="0" i="0" u="none" strike="noStrike" kern="1200" cap="none" normalizeH="0" baseline="0" dirty="0">
                          <a:ln>
                            <a:noFill/>
                          </a:ln>
                          <a:solidFill>
                            <a:schemeClr val="tx1"/>
                          </a:solidFill>
                          <a:effectLst/>
                          <a:latin typeface="+mn-lt"/>
                          <a:ea typeface="+mn-ea"/>
                          <a:cs typeface="+mn-cs"/>
                        </a:rPr>
                        <a:t>(&gt;50% viable tumour cells)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4 (10.0)</a:t>
                      </a:r>
                    </a:p>
                  </a:txBody>
                  <a:tcPr anchor="ctr"/>
                </a:tc>
                <a:extLst>
                  <a:ext uri="{0D108BD9-81ED-4DB2-BD59-A6C34878D82A}">
                    <a16:rowId xmlns:a16="http://schemas.microsoft.com/office/drawing/2014/main" val="367943349"/>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582949429"/>
              </p:ext>
            </p:extLst>
          </p:nvPr>
        </p:nvGraphicFramePr>
        <p:xfrm>
          <a:off x="6275945" y="1617562"/>
          <a:ext cx="4755309" cy="609600"/>
        </p:xfrm>
        <a:graphic>
          <a:graphicData uri="http://schemas.openxmlformats.org/drawingml/2006/table">
            <a:tbl>
              <a:tblPr firstRow="1" bandRow="1">
                <a:tableStyleId>{5202B0CA-FC54-4496-8BCA-5EF66A818D29}</a:tableStyleId>
              </a:tblPr>
              <a:tblGrid>
                <a:gridCol w="1928603">
                  <a:extLst>
                    <a:ext uri="{9D8B030D-6E8A-4147-A177-3AD203B41FA5}">
                      <a16:colId xmlns:a16="http://schemas.microsoft.com/office/drawing/2014/main" val="20000"/>
                    </a:ext>
                  </a:extLst>
                </a:gridCol>
                <a:gridCol w="787747">
                  <a:extLst>
                    <a:ext uri="{9D8B030D-6E8A-4147-A177-3AD203B41FA5}">
                      <a16:colId xmlns:a16="http://schemas.microsoft.com/office/drawing/2014/main" val="20001"/>
                    </a:ext>
                  </a:extLst>
                </a:gridCol>
                <a:gridCol w="1019480">
                  <a:extLst>
                    <a:ext uri="{9D8B030D-6E8A-4147-A177-3AD203B41FA5}">
                      <a16:colId xmlns:a16="http://schemas.microsoft.com/office/drawing/2014/main" val="1529376199"/>
                    </a:ext>
                  </a:extLst>
                </a:gridCol>
                <a:gridCol w="1019479">
                  <a:extLst>
                    <a:ext uri="{9D8B030D-6E8A-4147-A177-3AD203B41FA5}">
                      <a16:colId xmlns:a16="http://schemas.microsoft.com/office/drawing/2014/main" val="123956824"/>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err="1">
                          <a:ln>
                            <a:noFill/>
                          </a:ln>
                          <a:solidFill>
                            <a:schemeClr val="tx2"/>
                          </a:solidFill>
                          <a:effectLst/>
                          <a:latin typeface="+mn-lt"/>
                          <a:cs typeface="Arial" charset="0"/>
                        </a:rPr>
                        <a:t>Downstaging</a:t>
                      </a:r>
                      <a:r>
                        <a:rPr kumimoji="0" lang="en-US" sz="1400" b="1" i="0" u="none" strike="noStrike" cap="none" normalizeH="0" baseline="0" dirty="0">
                          <a:ln>
                            <a:noFill/>
                          </a:ln>
                          <a:solidFill>
                            <a:schemeClr val="tx2"/>
                          </a:solidFill>
                          <a:effectLst/>
                          <a:latin typeface="+mn-lt"/>
                          <a:cs typeface="Arial" charset="0"/>
                        </a:rPr>
                        <a:t>, n (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n</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T1–2N0</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T0N0</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T3/T4 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 (17)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13 (37)</a:t>
                      </a:r>
                    </a:p>
                  </a:txBody>
                  <a:tcPr anchor="ctr"/>
                </a:tc>
                <a:extLst>
                  <a:ext uri="{0D108BD9-81ED-4DB2-BD59-A6C34878D82A}">
                    <a16:rowId xmlns:a16="http://schemas.microsoft.com/office/drawing/2014/main" val="121912318"/>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3871509897"/>
              </p:ext>
            </p:extLst>
          </p:nvPr>
        </p:nvGraphicFramePr>
        <p:xfrm>
          <a:off x="1037978" y="3237356"/>
          <a:ext cx="4755309" cy="2042160"/>
        </p:xfrm>
        <a:graphic>
          <a:graphicData uri="http://schemas.openxmlformats.org/drawingml/2006/table">
            <a:tbl>
              <a:tblPr firstRow="1" bandRow="1">
                <a:tableStyleId>{5202B0CA-FC54-4496-8BCA-5EF66A818D29}</a:tableStyleId>
              </a:tblPr>
              <a:tblGrid>
                <a:gridCol w="709403">
                  <a:extLst>
                    <a:ext uri="{9D8B030D-6E8A-4147-A177-3AD203B41FA5}">
                      <a16:colId xmlns:a16="http://schemas.microsoft.com/office/drawing/2014/main" val="20000"/>
                    </a:ext>
                  </a:extLst>
                </a:gridCol>
                <a:gridCol w="964504">
                  <a:extLst>
                    <a:ext uri="{9D8B030D-6E8A-4147-A177-3AD203B41FA5}">
                      <a16:colId xmlns:a16="http://schemas.microsoft.com/office/drawing/2014/main" val="20001"/>
                    </a:ext>
                  </a:extLst>
                </a:gridCol>
                <a:gridCol w="1496860">
                  <a:extLst>
                    <a:ext uri="{9D8B030D-6E8A-4147-A177-3AD203B41FA5}">
                      <a16:colId xmlns:a16="http://schemas.microsoft.com/office/drawing/2014/main" val="26848492"/>
                    </a:ext>
                  </a:extLst>
                </a:gridCol>
                <a:gridCol w="1584542">
                  <a:extLst>
                    <a:ext uri="{9D8B030D-6E8A-4147-A177-3AD203B41FA5}">
                      <a16:colId xmlns:a16="http://schemas.microsoft.com/office/drawing/2014/main" val="3706105165"/>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TRG</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Median immunoscore</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cap="none" normalizeH="0" baseline="0" dirty="0">
                          <a:ln>
                            <a:noFill/>
                          </a:ln>
                          <a:solidFill>
                            <a:schemeClr val="tx2"/>
                          </a:solidFill>
                          <a:effectLst/>
                          <a:latin typeface="+mn-lt"/>
                        </a:rPr>
                        <a:t>Median immunoscore</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latin typeface="+mn-lt"/>
                        </a:rPr>
                        <a:t>11 (34)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70</a:t>
                      </a: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63.91</a:t>
                      </a:r>
                    </a:p>
                  </a:txBody>
                  <a:tcPr anchor="ctr"/>
                </a:tc>
                <a:extLst>
                  <a:ext uri="{0D108BD9-81ED-4DB2-BD59-A6C34878D82A}">
                    <a16:rowId xmlns:a16="http://schemas.microsoft.com/office/drawing/2014/main" val="4094055339"/>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mn-cs"/>
                        </a:rPr>
                        <a:t>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a:ln>
                            <a:noFill/>
                          </a:ln>
                          <a:solidFill>
                            <a:schemeClr val="tx1"/>
                          </a:solidFill>
                          <a:effectLst/>
                          <a:latin typeface="+mn-lt"/>
                        </a:rPr>
                        <a:t>11 (34)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63.5</a:t>
                      </a:r>
                    </a:p>
                  </a:txBody>
                  <a:tcPr anchor="ctr"/>
                </a:tc>
                <a:tc vMerge="1">
                  <a:txBody>
                    <a:bodyPr/>
                    <a:lstStyle/>
                    <a:p>
                      <a:pPr algn="ct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166301456"/>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7 (22)</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38.2</a:t>
                      </a:r>
                    </a:p>
                  </a:txBody>
                  <a:tcPr anchor="ctr"/>
                </a:tc>
                <a:tc rowSpan="2">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40.69</a:t>
                      </a:r>
                    </a:p>
                  </a:txBody>
                  <a:tcPr anchor="ctr"/>
                </a:tc>
                <a:extLst>
                  <a:ext uri="{0D108BD9-81ED-4DB2-BD59-A6C34878D82A}">
                    <a16:rowId xmlns:a16="http://schemas.microsoft.com/office/drawing/2014/main" val="3227490770"/>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3 (10)</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61.4</a:t>
                      </a:r>
                    </a:p>
                  </a:txBody>
                  <a:tcPr anchor="ctr"/>
                </a:tc>
                <a:tc vMerge="1">
                  <a:txBody>
                    <a:bodyPr/>
                    <a:lstStyle/>
                    <a:p>
                      <a:pPr algn="ct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7943349"/>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Total</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32 (100)</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70</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62.45</a:t>
                      </a:r>
                    </a:p>
                  </a:txBody>
                  <a:tcPr anchor="ctr"/>
                </a:tc>
                <a:extLst>
                  <a:ext uri="{0D108BD9-81ED-4DB2-BD59-A6C34878D82A}">
                    <a16:rowId xmlns:a16="http://schemas.microsoft.com/office/drawing/2014/main" val="2897228243"/>
                  </a:ext>
                </a:extLst>
              </a:tr>
            </a:tbl>
          </a:graphicData>
        </a:graphic>
      </p:graphicFrame>
      <p:graphicFrame>
        <p:nvGraphicFramePr>
          <p:cNvPr id="10" name="Group 88"/>
          <p:cNvGraphicFramePr>
            <a:graphicFrameLocks noGrp="1"/>
          </p:cNvGraphicFramePr>
          <p:nvPr>
            <p:extLst>
              <p:ext uri="{D42A27DB-BD31-4B8C-83A1-F6EECF244321}">
                <p14:modId xmlns:p14="http://schemas.microsoft.com/office/powerpoint/2010/main" val="3164800362"/>
              </p:ext>
            </p:extLst>
          </p:nvPr>
        </p:nvGraphicFramePr>
        <p:xfrm>
          <a:off x="6275945" y="3141562"/>
          <a:ext cx="4308548" cy="2133600"/>
        </p:xfrm>
        <a:graphic>
          <a:graphicData uri="http://schemas.openxmlformats.org/drawingml/2006/table">
            <a:tbl>
              <a:tblPr firstRow="1" bandRow="1">
                <a:tableStyleId>{5202B0CA-FC54-4496-8BCA-5EF66A818D29}</a:tableStyleId>
              </a:tblPr>
              <a:tblGrid>
                <a:gridCol w="3124839">
                  <a:extLst>
                    <a:ext uri="{9D8B030D-6E8A-4147-A177-3AD203B41FA5}">
                      <a16:colId xmlns:a16="http://schemas.microsoft.com/office/drawing/2014/main" val="20000"/>
                    </a:ext>
                  </a:extLst>
                </a:gridCol>
                <a:gridCol w="1183709">
                  <a:extLst>
                    <a:ext uri="{9D8B030D-6E8A-4147-A177-3AD203B41FA5}">
                      <a16:colId xmlns:a16="http://schemas.microsoft.com/office/drawing/2014/main" val="20001"/>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Grade 3/4 AEs,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n=291</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Avelumab related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extLst>
                  <a:ext uri="{0D108BD9-81ED-4DB2-BD59-A6C34878D82A}">
                    <a16:rowId xmlns:a16="http://schemas.microsoft.com/office/drawing/2014/main" val="379406701"/>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mn-lt"/>
                          <a:cs typeface="Arial" charset="0"/>
                        </a:rPr>
                        <a:t>Surgery related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816782918"/>
                  </a:ext>
                </a:extLst>
              </a:tr>
              <a:tr h="143472">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Electrolyte imbalance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12 (5.0)</a:t>
                      </a:r>
                    </a:p>
                  </a:txBody>
                  <a:tcPr anchor="ctr"/>
                </a:tc>
                <a:extLst>
                  <a:ext uri="{0D108BD9-81ED-4DB2-BD59-A6C34878D82A}">
                    <a16:rowId xmlns:a16="http://schemas.microsoft.com/office/drawing/2014/main" val="121912318"/>
                  </a:ext>
                </a:extLst>
              </a:tr>
              <a:tr h="143472">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Pelvic abscess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 (1.3)</a:t>
                      </a:r>
                    </a:p>
                  </a:txBody>
                  <a:tcPr anchor="ctr"/>
                </a:tc>
                <a:extLst>
                  <a:ext uri="{0D108BD9-81ED-4DB2-BD59-A6C34878D82A}">
                    <a16:rowId xmlns:a16="http://schemas.microsoft.com/office/drawing/2014/main" val="104802976"/>
                  </a:ext>
                </a:extLst>
              </a:tr>
              <a:tr h="143472">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Perforation and anastomosis leak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 (&lt;1)</a:t>
                      </a:r>
                    </a:p>
                  </a:txBody>
                  <a:tcPr anchor="ctr"/>
                </a:tc>
                <a:extLst>
                  <a:ext uri="{0D108BD9-81ED-4DB2-BD59-A6C34878D82A}">
                    <a16:rowId xmlns:a16="http://schemas.microsoft.com/office/drawing/2014/main" val="1918338782"/>
                  </a:ext>
                </a:extLst>
              </a:tr>
              <a:tr h="143472">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Small bowel obstruction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 (&lt;1)</a:t>
                      </a:r>
                    </a:p>
                  </a:txBody>
                  <a:tcPr anchor="ctr"/>
                </a:tc>
                <a:extLst>
                  <a:ext uri="{0D108BD9-81ED-4DB2-BD59-A6C34878D82A}">
                    <a16:rowId xmlns:a16="http://schemas.microsoft.com/office/drawing/2014/main" val="3233556048"/>
                  </a:ext>
                </a:extLst>
              </a:tr>
            </a:tbl>
          </a:graphicData>
        </a:graphic>
      </p:graphicFrame>
      <p:sp>
        <p:nvSpPr>
          <p:cNvPr id="3" name="Rectangle 2"/>
          <p:cNvSpPr/>
          <p:nvPr/>
        </p:nvSpPr>
        <p:spPr>
          <a:xfrm>
            <a:off x="6197601" y="2493863"/>
            <a:ext cx="5370381" cy="338554"/>
          </a:xfrm>
          <a:prstGeom prst="rect">
            <a:avLst/>
          </a:prstGeom>
        </p:spPr>
        <p:txBody>
          <a:bodyPr wrap="none">
            <a:spAutoFit/>
          </a:bodyPr>
          <a:lstStyle/>
          <a:p>
            <a:pPr>
              <a:spcBef>
                <a:spcPts val="16200"/>
              </a:spcBef>
            </a:pPr>
            <a:r>
              <a:rPr lang="en-GB" sz="1600" dirty="0"/>
              <a:t>Major pathological response rate (TRG 0 + 1) was 67.5%</a:t>
            </a:r>
          </a:p>
        </p:txBody>
      </p:sp>
    </p:spTree>
    <p:extLst>
      <p:ext uri="{BB962C8B-B14F-4D97-AF65-F5344CB8AC3E}">
        <p14:creationId xmlns:p14="http://schemas.microsoft.com/office/powerpoint/2010/main" val="407755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LBA7: Nivolumab (NIVO) plus chemotherapy (chemo) or ipilimumab (IPI) vs chemo as first-line (1L) treatment for advanced gastric cancer/gastroesophageal junction cancer/ </a:t>
            </a:r>
            <a:r>
              <a:rPr lang="en-GB" dirty="0" err="1"/>
              <a:t>esophageal</a:t>
            </a:r>
            <a:r>
              <a:rPr lang="en-GB" dirty="0"/>
              <a:t> adenocarcinoma (GC/GEJC/EAC): CheckMate 649 study – </a:t>
            </a:r>
            <a:r>
              <a:rPr lang="en-GB" dirty="0" err="1"/>
              <a:t>Janjigian</a:t>
            </a:r>
            <a:r>
              <a:rPr lang="en-GB" dirty="0"/>
              <a:t> YY,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err="1"/>
              <a:t>Janjigian</a:t>
            </a:r>
            <a:r>
              <a:rPr lang="en-GB" dirty="0"/>
              <a:t> YY, et al. Ann </a:t>
            </a:r>
            <a:r>
              <a:rPr lang="en-GB" dirty="0" err="1"/>
              <a:t>Oncol</a:t>
            </a:r>
            <a:r>
              <a:rPr lang="en-GB" dirty="0"/>
              <a:t> 2021;32(</a:t>
            </a:r>
            <a:r>
              <a:rPr lang="en-GB" dirty="0" err="1"/>
              <a:t>suppl</a:t>
            </a:r>
            <a:r>
              <a:rPr lang="en-GB" dirty="0"/>
              <a:t>):</a:t>
            </a:r>
            <a:r>
              <a:rPr lang="en-GB" dirty="0" err="1"/>
              <a:t>abstr</a:t>
            </a:r>
            <a:r>
              <a:rPr lang="en-GB" dirty="0"/>
              <a:t> LBA7</a:t>
            </a:r>
          </a:p>
        </p:txBody>
      </p:sp>
      <p:graphicFrame>
        <p:nvGraphicFramePr>
          <p:cNvPr id="6" name="Group 88"/>
          <p:cNvGraphicFramePr>
            <a:graphicFrameLocks noGrp="1"/>
          </p:cNvGraphicFramePr>
          <p:nvPr/>
        </p:nvGraphicFramePr>
        <p:xfrm>
          <a:off x="486832" y="1760699"/>
          <a:ext cx="5541828" cy="4175760"/>
        </p:xfrm>
        <a:graphic>
          <a:graphicData uri="http://schemas.openxmlformats.org/drawingml/2006/table">
            <a:tbl>
              <a:tblPr firstRow="1" bandRow="1">
                <a:tableStyleId>{5202B0CA-FC54-4496-8BCA-5EF66A818D29}</a:tableStyleId>
              </a:tblPr>
              <a:tblGrid>
                <a:gridCol w="1767270">
                  <a:extLst>
                    <a:ext uri="{9D8B030D-6E8A-4147-A177-3AD203B41FA5}">
                      <a16:colId xmlns:a16="http://schemas.microsoft.com/office/drawing/2014/main" val="20000"/>
                    </a:ext>
                  </a:extLst>
                </a:gridCol>
                <a:gridCol w="2073349">
                  <a:extLst>
                    <a:ext uri="{9D8B030D-6E8A-4147-A177-3AD203B41FA5}">
                      <a16:colId xmlns:a16="http://schemas.microsoft.com/office/drawing/2014/main" val="20001"/>
                    </a:ext>
                  </a:extLst>
                </a:gridCol>
                <a:gridCol w="1701209">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Nivolumab + chemotherapy</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Chemotherapy</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a:ln>
                            <a:noFill/>
                          </a:ln>
                          <a:solidFill>
                            <a:schemeClr val="tx1"/>
                          </a:solidFill>
                          <a:effectLst/>
                          <a:latin typeface="+mn-lt"/>
                          <a:ea typeface="+mn-ea"/>
                          <a:cs typeface="Arial" charset="0"/>
                        </a:rPr>
                        <a:t>PD-L1 CPS ≥5, 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473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482</a:t>
                      </a:r>
                    </a:p>
                  </a:txBody>
                  <a:tcPr anchor="ctr"/>
                </a:tc>
                <a:extLst>
                  <a:ext uri="{0D108BD9-81ED-4DB2-BD59-A6C34878D82A}">
                    <a16:rowId xmlns:a16="http://schemas.microsoft.com/office/drawing/2014/main" val="126323804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mOS,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14.4 (13.1, 16.2)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11.1 (10.0, 12.1)</a:t>
                      </a:r>
                    </a:p>
                  </a:txBody>
                  <a:tcPr anchor="ctr"/>
                </a:tc>
                <a:extLst>
                  <a:ext uri="{0D108BD9-81ED-4DB2-BD59-A6C34878D82A}">
                    <a16:rowId xmlns:a16="http://schemas.microsoft.com/office/drawing/2014/main" val="3312782346"/>
                  </a:ext>
                </a:extLst>
              </a:tr>
              <a:tr h="274320">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HR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0.70 (0.61, 0.81)</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83802700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mPFS,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8.1 (7.0, 9.2)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6.1 (5.6, 6.9)</a:t>
                      </a:r>
                    </a:p>
                  </a:txBody>
                  <a:tcPr anchor="ctr"/>
                </a:tc>
                <a:extLst>
                  <a:ext uri="{0D108BD9-81ED-4DB2-BD59-A6C34878D82A}">
                    <a16:rowId xmlns:a16="http://schemas.microsoft.com/office/drawing/2014/main" val="1628815174"/>
                  </a:ext>
                </a:extLst>
              </a:tr>
              <a:tr h="274320">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HR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0.70 (0.60, 0.81)</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03615412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mDoR, mo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9.7 (8.2, 12.4)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7.0 (5.6, 7.9)</a:t>
                      </a:r>
                    </a:p>
                  </a:txBody>
                  <a:tcPr anchor="ctr"/>
                </a:tc>
                <a:extLst>
                  <a:ext uri="{0D108BD9-81ED-4DB2-BD59-A6C34878D82A}">
                    <a16:rowId xmlns:a16="http://schemas.microsoft.com/office/drawing/2014/main" val="193442247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a:ln>
                            <a:noFill/>
                          </a:ln>
                          <a:solidFill>
                            <a:schemeClr val="tx1"/>
                          </a:solidFill>
                          <a:effectLst/>
                          <a:latin typeface="+mn-lt"/>
                          <a:ea typeface="+mn-ea"/>
                          <a:cs typeface="Arial" charset="0"/>
                        </a:rPr>
                        <a:t>All randomized, 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789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792</a:t>
                      </a:r>
                    </a:p>
                  </a:txBody>
                  <a:tcPr anchor="ctr"/>
                </a:tc>
                <a:extLst>
                  <a:ext uri="{0D108BD9-81ED-4DB2-BD59-A6C34878D82A}">
                    <a16:rowId xmlns:a16="http://schemas.microsoft.com/office/drawing/2014/main" val="185321314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mOS,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13.8 (12.4, 14.5)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11.6 (10.9, 12.5)</a:t>
                      </a:r>
                    </a:p>
                  </a:txBody>
                  <a:tcPr anchor="ctr"/>
                </a:tc>
                <a:extLst>
                  <a:ext uri="{0D108BD9-81ED-4DB2-BD59-A6C34878D82A}">
                    <a16:rowId xmlns:a16="http://schemas.microsoft.com/office/drawing/2014/main" val="3037188675"/>
                  </a:ext>
                </a:extLst>
              </a:tr>
              <a:tr h="274320">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HR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0.79 (0.71, 0.88)</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01811441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mPFS,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7.7 (7.1, 8.6)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6.9 (6.7, 7.2)</a:t>
                      </a:r>
                    </a:p>
                  </a:txBody>
                  <a:tcPr anchor="ctr"/>
                </a:tc>
                <a:extLst>
                  <a:ext uri="{0D108BD9-81ED-4DB2-BD59-A6C34878D82A}">
                    <a16:rowId xmlns:a16="http://schemas.microsoft.com/office/drawing/2014/main" val="2848762527"/>
                  </a:ext>
                </a:extLst>
              </a:tr>
              <a:tr h="274320">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HR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0.79 (0.70, 0.89)</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036162962"/>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mDoR, mo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8.5 (7.7, 10.2)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6.9 (5.8, 7.2)</a:t>
                      </a:r>
                    </a:p>
                  </a:txBody>
                  <a:tcPr anchor="ctr"/>
                </a:tc>
                <a:extLst>
                  <a:ext uri="{0D108BD9-81ED-4DB2-BD59-A6C34878D82A}">
                    <a16:rowId xmlns:a16="http://schemas.microsoft.com/office/drawing/2014/main" val="2691359788"/>
                  </a:ext>
                </a:extLst>
              </a:tr>
            </a:tbl>
          </a:graphicData>
        </a:graphic>
      </p:graphicFrame>
      <p:graphicFrame>
        <p:nvGraphicFramePr>
          <p:cNvPr id="7" name="Group 88"/>
          <p:cNvGraphicFramePr>
            <a:graphicFrameLocks noGrp="1"/>
          </p:cNvGraphicFramePr>
          <p:nvPr/>
        </p:nvGraphicFramePr>
        <p:xfrm>
          <a:off x="6247907" y="1760699"/>
          <a:ext cx="5541828" cy="4175760"/>
        </p:xfrm>
        <a:graphic>
          <a:graphicData uri="http://schemas.openxmlformats.org/drawingml/2006/table">
            <a:tbl>
              <a:tblPr firstRow="1" bandRow="1">
                <a:tableStyleId>{5202B0CA-FC54-4496-8BCA-5EF66A818D29}</a:tableStyleId>
              </a:tblPr>
              <a:tblGrid>
                <a:gridCol w="1767270">
                  <a:extLst>
                    <a:ext uri="{9D8B030D-6E8A-4147-A177-3AD203B41FA5}">
                      <a16:colId xmlns:a16="http://schemas.microsoft.com/office/drawing/2014/main" val="20000"/>
                    </a:ext>
                  </a:extLst>
                </a:gridCol>
                <a:gridCol w="2073349">
                  <a:extLst>
                    <a:ext uri="{9D8B030D-6E8A-4147-A177-3AD203B41FA5}">
                      <a16:colId xmlns:a16="http://schemas.microsoft.com/office/drawing/2014/main" val="20001"/>
                    </a:ext>
                  </a:extLst>
                </a:gridCol>
                <a:gridCol w="1701209">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Nivolumab + ipilimumab</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Chemotherapy</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a:ln>
                            <a:noFill/>
                          </a:ln>
                          <a:solidFill>
                            <a:schemeClr val="tx1"/>
                          </a:solidFill>
                          <a:effectLst/>
                          <a:latin typeface="+mn-lt"/>
                          <a:ea typeface="+mn-ea"/>
                          <a:cs typeface="Arial" charset="0"/>
                        </a:rPr>
                        <a:t>PD-L1 CPS ≥5, 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239</a:t>
                      </a:r>
                    </a:p>
                  </a:txBody>
                  <a:tcPr anchor="ctr"/>
                </a:tc>
                <a:extLst>
                  <a:ext uri="{0D108BD9-81ED-4DB2-BD59-A6C34878D82A}">
                    <a16:rowId xmlns:a16="http://schemas.microsoft.com/office/drawing/2014/main" val="126323804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mOS,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11.2 (9.2, 13.4)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11.6 (10.1, 12.7)</a:t>
                      </a:r>
                    </a:p>
                  </a:txBody>
                  <a:tcPr anchor="ctr"/>
                </a:tc>
                <a:extLst>
                  <a:ext uri="{0D108BD9-81ED-4DB2-BD59-A6C34878D82A}">
                    <a16:rowId xmlns:a16="http://schemas.microsoft.com/office/drawing/2014/main" val="3312782346"/>
                  </a:ext>
                </a:extLst>
              </a:tr>
              <a:tr h="274320">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HR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0.89 (0.71, 1.10); p=0.2302</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83802700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mPFS,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2.8 (2.6, 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6.3 (5.6, 7.1)</a:t>
                      </a:r>
                    </a:p>
                  </a:txBody>
                  <a:tcPr anchor="ctr"/>
                </a:tc>
                <a:extLst>
                  <a:ext uri="{0D108BD9-81ED-4DB2-BD59-A6C34878D82A}">
                    <a16:rowId xmlns:a16="http://schemas.microsoft.com/office/drawing/2014/main" val="1628815174"/>
                  </a:ext>
                </a:extLst>
              </a:tr>
              <a:tr h="274320">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HR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1.42 (1.14, 1.76)</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03615412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mDoR, mo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13.2 (8.3, 18.3)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6.9 (5.2, 7.6)</a:t>
                      </a:r>
                    </a:p>
                  </a:txBody>
                  <a:tcPr anchor="ctr"/>
                </a:tc>
                <a:extLst>
                  <a:ext uri="{0D108BD9-81ED-4DB2-BD59-A6C34878D82A}">
                    <a16:rowId xmlns:a16="http://schemas.microsoft.com/office/drawing/2014/main" val="193442247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a:ln>
                            <a:noFill/>
                          </a:ln>
                          <a:solidFill>
                            <a:schemeClr val="tx1"/>
                          </a:solidFill>
                          <a:effectLst/>
                          <a:latin typeface="+mn-lt"/>
                          <a:ea typeface="+mn-ea"/>
                          <a:cs typeface="Arial" charset="0"/>
                        </a:rPr>
                        <a:t>All randomized, 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404</a:t>
                      </a:r>
                    </a:p>
                  </a:txBody>
                  <a:tcPr anchor="ctr"/>
                </a:tc>
                <a:extLst>
                  <a:ext uri="{0D108BD9-81ED-4DB2-BD59-A6C34878D82A}">
                    <a16:rowId xmlns:a16="http://schemas.microsoft.com/office/drawing/2014/main" val="185321314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mOS,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11.7 (9.6, 13.5)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11.8 (11.0, 12.7)</a:t>
                      </a:r>
                    </a:p>
                  </a:txBody>
                  <a:tcPr anchor="ctr"/>
                </a:tc>
                <a:extLst>
                  <a:ext uri="{0D108BD9-81ED-4DB2-BD59-A6C34878D82A}">
                    <a16:rowId xmlns:a16="http://schemas.microsoft.com/office/drawing/2014/main" val="3037188675"/>
                  </a:ext>
                </a:extLst>
              </a:tr>
              <a:tr h="274320">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HR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0.91 (0.77, 1.07)</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01811441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mPFS,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2.8 (2.6, 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7.1 (6.9, 8.2)</a:t>
                      </a:r>
                    </a:p>
                  </a:txBody>
                  <a:tcPr anchor="ctr"/>
                </a:tc>
                <a:extLst>
                  <a:ext uri="{0D108BD9-81ED-4DB2-BD59-A6C34878D82A}">
                    <a16:rowId xmlns:a16="http://schemas.microsoft.com/office/drawing/2014/main" val="2848762527"/>
                  </a:ext>
                </a:extLst>
              </a:tr>
              <a:tr h="274320">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HR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1.66 (1.40, 1.95)</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036162962"/>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mDoR, mo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13.8 (9.4, 17.7)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6.8 (5.6, 7.2)</a:t>
                      </a:r>
                    </a:p>
                  </a:txBody>
                  <a:tcPr anchor="ctr"/>
                </a:tc>
                <a:extLst>
                  <a:ext uri="{0D108BD9-81ED-4DB2-BD59-A6C34878D82A}">
                    <a16:rowId xmlns:a16="http://schemas.microsoft.com/office/drawing/2014/main" val="2691359788"/>
                  </a:ext>
                </a:extLst>
              </a:tr>
            </a:tbl>
          </a:graphicData>
        </a:graphic>
      </p:graphicFrame>
    </p:spTree>
    <p:extLst>
      <p:ext uri="{BB962C8B-B14F-4D97-AF65-F5344CB8AC3E}">
        <p14:creationId xmlns:p14="http://schemas.microsoft.com/office/powerpoint/2010/main" val="247777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LBA7: Nivolumab (NIVO) plus chemotherapy (chemo) or ipilimumab (IPI) vs chemo as first-line (1L) treatment for advanced gastric cancer/gastroesophageal junction cancer/ </a:t>
            </a:r>
            <a:r>
              <a:rPr lang="en-GB" dirty="0" err="1"/>
              <a:t>esophageal</a:t>
            </a:r>
            <a:r>
              <a:rPr lang="en-GB" dirty="0"/>
              <a:t> adenocarcinoma (GC/GEJC/EAC): CheckMate 649 study – </a:t>
            </a:r>
            <a:r>
              <a:rPr lang="en-GB" dirty="0" err="1"/>
              <a:t>Janjigian</a:t>
            </a:r>
            <a:r>
              <a:rPr lang="en-GB" dirty="0"/>
              <a:t> YY,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18000"/>
              </a:spcBef>
              <a:buNone/>
            </a:pPr>
            <a:r>
              <a:rPr lang="en-GB" b="1" dirty="0"/>
              <a:t>Conclusions</a:t>
            </a:r>
          </a:p>
          <a:p>
            <a:r>
              <a:rPr lang="en-GB" b="1" dirty="0"/>
              <a:t>In patients advanced gastric or GEJ adenocarcinoma, 1L nivolumab + chemotherapy continued to provide improvements in survival and other outcomes compared with chemotherapy alone and no new safety signals were reported</a:t>
            </a:r>
          </a:p>
        </p:txBody>
      </p:sp>
      <p:sp>
        <p:nvSpPr>
          <p:cNvPr id="5" name="Text Placeholder 4"/>
          <p:cNvSpPr>
            <a:spLocks noGrp="1"/>
          </p:cNvSpPr>
          <p:nvPr>
            <p:ph type="body" sz="quarter" idx="11"/>
          </p:nvPr>
        </p:nvSpPr>
        <p:spPr/>
        <p:txBody>
          <a:bodyPr/>
          <a:lstStyle/>
          <a:p>
            <a:r>
              <a:rPr lang="en-GB" dirty="0" err="1"/>
              <a:t>Janjigian</a:t>
            </a:r>
            <a:r>
              <a:rPr lang="en-GB" dirty="0"/>
              <a:t> YY, et al. Ann </a:t>
            </a:r>
            <a:r>
              <a:rPr lang="en-GB" dirty="0" err="1"/>
              <a:t>Oncol</a:t>
            </a:r>
            <a:r>
              <a:rPr lang="en-GB" dirty="0"/>
              <a:t> 2021;32(</a:t>
            </a:r>
            <a:r>
              <a:rPr lang="en-GB" dirty="0" err="1"/>
              <a:t>suppl</a:t>
            </a:r>
            <a:r>
              <a:rPr lang="en-GB" dirty="0"/>
              <a:t>):</a:t>
            </a:r>
            <a:r>
              <a:rPr lang="en-GB" dirty="0" err="1"/>
              <a:t>abstr</a:t>
            </a:r>
            <a:r>
              <a:rPr lang="en-GB" dirty="0"/>
              <a:t> LBA7</a:t>
            </a:r>
          </a:p>
        </p:txBody>
      </p:sp>
      <p:graphicFrame>
        <p:nvGraphicFramePr>
          <p:cNvPr id="6" name="Group 88"/>
          <p:cNvGraphicFramePr>
            <a:graphicFrameLocks noGrp="1"/>
          </p:cNvGraphicFramePr>
          <p:nvPr/>
        </p:nvGraphicFramePr>
        <p:xfrm>
          <a:off x="486832" y="1643741"/>
          <a:ext cx="11256832" cy="1950720"/>
        </p:xfrm>
        <a:graphic>
          <a:graphicData uri="http://schemas.openxmlformats.org/drawingml/2006/table">
            <a:tbl>
              <a:tblPr firstRow="1" bandRow="1">
                <a:tableStyleId>{5202B0CA-FC54-4496-8BCA-5EF66A818D29}</a:tableStyleId>
              </a:tblPr>
              <a:tblGrid>
                <a:gridCol w="2256368">
                  <a:extLst>
                    <a:ext uri="{9D8B030D-6E8A-4147-A177-3AD203B41FA5}">
                      <a16:colId xmlns:a16="http://schemas.microsoft.com/office/drawing/2014/main" val="20000"/>
                    </a:ext>
                  </a:extLst>
                </a:gridCol>
                <a:gridCol w="2250116">
                  <a:extLst>
                    <a:ext uri="{9D8B030D-6E8A-4147-A177-3AD203B41FA5}">
                      <a16:colId xmlns:a16="http://schemas.microsoft.com/office/drawing/2014/main" val="20001"/>
                    </a:ext>
                  </a:extLst>
                </a:gridCol>
                <a:gridCol w="2250116">
                  <a:extLst>
                    <a:ext uri="{9D8B030D-6E8A-4147-A177-3AD203B41FA5}">
                      <a16:colId xmlns:a16="http://schemas.microsoft.com/office/drawing/2014/main" val="2543021916"/>
                    </a:ext>
                  </a:extLst>
                </a:gridCol>
                <a:gridCol w="2250116">
                  <a:extLst>
                    <a:ext uri="{9D8B030D-6E8A-4147-A177-3AD203B41FA5}">
                      <a16:colId xmlns:a16="http://schemas.microsoft.com/office/drawing/2014/main" val="1768729747"/>
                    </a:ext>
                  </a:extLst>
                </a:gridCol>
                <a:gridCol w="2250116">
                  <a:extLst>
                    <a:ext uri="{9D8B030D-6E8A-4147-A177-3AD203B41FA5}">
                      <a16:colId xmlns:a16="http://schemas.microsoft.com/office/drawing/2014/main" val="835905919"/>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Grade 3/4 TRAEs,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Nivolumab + chemotherapy</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(n=782)</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Chemotherapy</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(n=767)</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Nivolumab +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ipilimumab</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(n=403)</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Chemotherapy</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(n=389)</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Any</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471 (60)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344 (45)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155 (38)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180 (46)</a:t>
                      </a:r>
                    </a:p>
                  </a:txBody>
                  <a:tcPr anchor="ctr"/>
                </a:tc>
                <a:extLst>
                  <a:ext uri="{0D108BD9-81ED-4DB2-BD59-A6C34878D82A}">
                    <a16:rowId xmlns:a16="http://schemas.microsoft.com/office/drawing/2014/main" val="331278234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Serious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133 (17)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77 (10)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93 (23)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45 (12)</a:t>
                      </a:r>
                    </a:p>
                  </a:txBody>
                  <a:tcPr anchor="ctr"/>
                </a:tc>
                <a:extLst>
                  <a:ext uri="{0D108BD9-81ED-4DB2-BD59-A6C34878D82A}">
                    <a16:rowId xmlns:a16="http://schemas.microsoft.com/office/drawing/2014/main" val="162881517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Led to discontinuation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141 (18)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70 (9)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68 (17)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37 (10)</a:t>
                      </a:r>
                    </a:p>
                  </a:txBody>
                  <a:tcPr anchor="ctr"/>
                </a:tc>
                <a:extLst>
                  <a:ext uri="{0D108BD9-81ED-4DB2-BD59-A6C34878D82A}">
                    <a16:rowId xmlns:a16="http://schemas.microsoft.com/office/drawing/2014/main" val="193442247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Led to death</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16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 (&lt;1)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10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 (&lt;1)</a:t>
                      </a:r>
                    </a:p>
                  </a:txBody>
                  <a:tcPr anchor="ctr"/>
                </a:tc>
                <a:extLst>
                  <a:ext uri="{0D108BD9-81ED-4DB2-BD59-A6C34878D82A}">
                    <a16:rowId xmlns:a16="http://schemas.microsoft.com/office/drawing/2014/main" val="3037188675"/>
                  </a:ext>
                </a:extLst>
              </a:tr>
            </a:tbl>
          </a:graphicData>
        </a:graphic>
      </p:graphicFrame>
    </p:spTree>
    <p:extLst>
      <p:ext uri="{BB962C8B-B14F-4D97-AF65-F5344CB8AC3E}">
        <p14:creationId xmlns:p14="http://schemas.microsoft.com/office/powerpoint/2010/main" val="1713705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LBA52: Sintilimab plus chemotherapy versus chemotherapy as first-line therapy in patients with advanced or metastatic </a:t>
            </a:r>
            <a:r>
              <a:rPr lang="en-GB" dirty="0" err="1"/>
              <a:t>esophageal</a:t>
            </a:r>
            <a:r>
              <a:rPr lang="en-GB" dirty="0"/>
              <a:t> squamous cell cancer: first results of the phase 3 ORIENT-15 study – Shen L,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efficacy and safety of 1L sintilimab + chemotherapy in patients with advanced or metastatic ESCC in the ORIENT-15 study</a:t>
            </a:r>
          </a:p>
        </p:txBody>
      </p:sp>
      <p:sp>
        <p:nvSpPr>
          <p:cNvPr id="4" name="Text Placeholder 3"/>
          <p:cNvSpPr>
            <a:spLocks noGrp="1"/>
          </p:cNvSpPr>
          <p:nvPr>
            <p:ph type="body" sz="quarter" idx="10"/>
          </p:nvPr>
        </p:nvSpPr>
        <p:spPr>
          <a:xfrm>
            <a:off x="486834" y="6096001"/>
            <a:ext cx="6216994" cy="487363"/>
          </a:xfrm>
        </p:spPr>
        <p:txBody>
          <a:bodyPr/>
          <a:lstStyle/>
          <a:p>
            <a:r>
              <a:rPr lang="en-GB" dirty="0"/>
              <a:t>*Paclitaxel 175 mg/m</a:t>
            </a:r>
            <a:r>
              <a:rPr lang="en-GB" baseline="30000" dirty="0"/>
              <a:t>2</a:t>
            </a:r>
            <a:r>
              <a:rPr lang="en-GB" dirty="0"/>
              <a:t> + cisplatin 75 mg/m</a:t>
            </a:r>
            <a:r>
              <a:rPr lang="en-GB" baseline="30000" dirty="0"/>
              <a:t>2</a:t>
            </a:r>
            <a:r>
              <a:rPr lang="en-GB" dirty="0"/>
              <a:t> or cisplatin 75 mg/m</a:t>
            </a:r>
            <a:r>
              <a:rPr lang="en-GB" baseline="30000" dirty="0"/>
              <a:t>2</a:t>
            </a:r>
            <a:r>
              <a:rPr lang="en-GB" dirty="0"/>
              <a:t> + 5FU 800 mg/m</a:t>
            </a:r>
            <a:r>
              <a:rPr lang="en-GB" baseline="30000" dirty="0"/>
              <a:t>2</a:t>
            </a:r>
            <a:r>
              <a:rPr lang="en-GB" dirty="0"/>
              <a:t> D1–5 for a maximum of 6 cycles</a:t>
            </a:r>
          </a:p>
        </p:txBody>
      </p:sp>
      <p:sp>
        <p:nvSpPr>
          <p:cNvPr id="5" name="Text Placeholder 4"/>
          <p:cNvSpPr>
            <a:spLocks noGrp="1"/>
          </p:cNvSpPr>
          <p:nvPr>
            <p:ph type="body" sz="quarter" idx="11"/>
          </p:nvPr>
        </p:nvSpPr>
        <p:spPr/>
        <p:txBody>
          <a:bodyPr/>
          <a:lstStyle/>
          <a:p>
            <a:r>
              <a:rPr lang="en-GB" dirty="0"/>
              <a:t>Shen L, et al. Ann </a:t>
            </a:r>
            <a:r>
              <a:rPr lang="en-GB" dirty="0" err="1"/>
              <a:t>Oncol</a:t>
            </a:r>
            <a:r>
              <a:rPr lang="en-GB" dirty="0"/>
              <a:t> 2021;32(</a:t>
            </a:r>
            <a:r>
              <a:rPr lang="en-GB" dirty="0" err="1"/>
              <a:t>suppl</a:t>
            </a:r>
            <a:r>
              <a:rPr lang="en-GB" dirty="0"/>
              <a:t>):</a:t>
            </a:r>
            <a:r>
              <a:rPr lang="en-GB" dirty="0" err="1"/>
              <a:t>abstr</a:t>
            </a:r>
            <a:r>
              <a:rPr lang="en-GB" dirty="0"/>
              <a:t> LBA52</a:t>
            </a:r>
          </a:p>
        </p:txBody>
      </p:sp>
      <p:sp>
        <p:nvSpPr>
          <p:cNvPr id="6" name="Rectangle 9"/>
          <p:cNvSpPr txBox="1">
            <a:spLocks noChangeArrowheads="1"/>
          </p:cNvSpPr>
          <p:nvPr/>
        </p:nvSpPr>
        <p:spPr bwMode="auto">
          <a:xfrm>
            <a:off x="1838051" y="5537879"/>
            <a:ext cx="4201241"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CO-PRIMARY ENDPOINTS</a:t>
            </a:r>
          </a:p>
          <a:p>
            <a:pPr>
              <a:buClr>
                <a:srgbClr val="043882"/>
              </a:buClr>
              <a:defRPr/>
            </a:pPr>
            <a:r>
              <a:rPr lang="en-US" dirty="0"/>
              <a:t>OS in CPS ≥10 and all randomized patients</a:t>
            </a:r>
          </a:p>
        </p:txBody>
      </p:sp>
      <p:sp>
        <p:nvSpPr>
          <p:cNvPr id="7" name="Oval 14"/>
          <p:cNvSpPr>
            <a:spLocks noChangeArrowheads="1"/>
          </p:cNvSpPr>
          <p:nvPr/>
        </p:nvSpPr>
        <p:spPr bwMode="auto">
          <a:xfrm>
            <a:off x="4461142" y="350736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4510982" y="2891444"/>
            <a:ext cx="857883" cy="373966"/>
          </a:xfrm>
          <a:prstGeom prst="bentConnector2">
            <a:avLst/>
          </a:prstGeom>
          <a:noFill/>
          <a:ln w="57150">
            <a:solidFill>
              <a:schemeClr val="bg2">
                <a:lumMod val="60000"/>
                <a:lumOff val="40000"/>
              </a:schemeClr>
            </a:solidFill>
            <a:round/>
            <a:headEnd/>
            <a:tailEnd type="triangle" w="med" len="med"/>
          </a:ln>
        </p:spPr>
      </p:cxnSp>
      <p:sp>
        <p:nvSpPr>
          <p:cNvPr id="10" name="Content Placeholder 26"/>
          <p:cNvSpPr txBox="1">
            <a:spLocks/>
          </p:cNvSpPr>
          <p:nvPr/>
        </p:nvSpPr>
        <p:spPr bwMode="auto">
          <a:xfrm>
            <a:off x="5370358" y="3144049"/>
            <a:ext cx="5405740" cy="892175"/>
          </a:xfrm>
          <a:prstGeom prst="rect">
            <a:avLst/>
          </a:prstGeom>
          <a:noFill/>
          <a:ln w="9525">
            <a:noFill/>
            <a:miter lim="800000"/>
            <a:headEnd/>
            <a:tailEnd/>
          </a:ln>
        </p:spPr>
        <p:txBody>
          <a:bodyPr/>
          <a:lstStyle/>
          <a:p>
            <a:pPr marL="190500" indent="-190500">
              <a:spcAft>
                <a:spcPts val="400"/>
              </a:spcAft>
              <a:defRPr/>
            </a:pPr>
            <a:r>
              <a:rPr lang="en-US" sz="1400" b="1" dirty="0">
                <a:solidFill>
                  <a:srgbClr val="043882"/>
                </a:solidFill>
              </a:rPr>
              <a:t>Stratification</a:t>
            </a:r>
          </a:p>
          <a:p>
            <a:pPr marL="203200" lvl="0" indent="-203200">
              <a:spcAft>
                <a:spcPts val="400"/>
              </a:spcAft>
              <a:buFont typeface="Arial" pitchFamily="34" charset="0"/>
              <a:buChar char="•"/>
              <a:defRPr/>
            </a:pPr>
            <a:r>
              <a:rPr lang="en-US" sz="1400" dirty="0">
                <a:solidFill>
                  <a:srgbClr val="4D4D4D"/>
                </a:solidFill>
              </a:rPr>
              <a:t>PD-L1 (TPS &lt;10% vs. ≥10%)</a:t>
            </a:r>
          </a:p>
          <a:p>
            <a:pPr marL="203200" lvl="0" indent="-203200">
              <a:spcAft>
                <a:spcPts val="400"/>
              </a:spcAft>
              <a:buFont typeface="Arial" pitchFamily="34" charset="0"/>
              <a:buChar char="•"/>
              <a:defRPr/>
            </a:pPr>
            <a:r>
              <a:rPr lang="en-US" sz="1400" dirty="0">
                <a:solidFill>
                  <a:srgbClr val="4D4D4D"/>
                </a:solidFill>
              </a:rPr>
              <a:t>ECOG PS (0 vs. 1)</a:t>
            </a:r>
          </a:p>
          <a:p>
            <a:pPr marL="203200" lvl="0" indent="-203200">
              <a:spcAft>
                <a:spcPts val="400"/>
              </a:spcAft>
              <a:buFont typeface="Arial" pitchFamily="34" charset="0"/>
              <a:buChar char="•"/>
              <a:defRPr/>
            </a:pPr>
            <a:r>
              <a:rPr lang="en-US" sz="1400" dirty="0">
                <a:solidFill>
                  <a:srgbClr val="4D4D4D"/>
                </a:solidFill>
              </a:rPr>
              <a:t>Liver metastases (yes vs. no)</a:t>
            </a:r>
          </a:p>
          <a:p>
            <a:pPr marL="203200" lvl="0" indent="-203200">
              <a:spcAft>
                <a:spcPts val="400"/>
              </a:spcAft>
              <a:buFont typeface="Arial" pitchFamily="34" charset="0"/>
              <a:buChar char="•"/>
              <a:defRPr/>
            </a:pPr>
            <a:r>
              <a:rPr lang="en-US" sz="1400" dirty="0">
                <a:solidFill>
                  <a:srgbClr val="4D4D4D"/>
                </a:solidFill>
              </a:rPr>
              <a:t>Chemotherapy (paclitaxel-cisplatin vs. cisplatin-5FU) </a:t>
            </a:r>
            <a:endParaRPr lang="en-US" sz="1400" b="1" dirty="0">
              <a:solidFill>
                <a:srgbClr val="043882"/>
              </a:solidFill>
            </a:endParaRPr>
          </a:p>
        </p:txBody>
      </p:sp>
      <p:cxnSp>
        <p:nvCxnSpPr>
          <p:cNvPr id="11" name="AutoShape 19"/>
          <p:cNvCxnSpPr>
            <a:cxnSpLocks noChangeShapeType="1"/>
            <a:stCxn id="14" idx="3"/>
            <a:endCxn id="7" idx="2"/>
          </p:cNvCxnSpPr>
          <p:nvPr/>
        </p:nvCxnSpPr>
        <p:spPr bwMode="auto">
          <a:xfrm>
            <a:off x="4334313" y="3799468"/>
            <a:ext cx="126829"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5126906" y="2145306"/>
            <a:ext cx="6212811" cy="1008358"/>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Sintilimab 200 mg (≥60 kg) or 3 mg/kg BW (&lt;60 kg) iv q3w (up to 24 months) + chemotherapy*</a:t>
            </a:r>
            <a:br>
              <a:rPr lang="en-US" altLang="zh-CN" dirty="0">
                <a:solidFill>
                  <a:srgbClr val="FFFFFF"/>
                </a:solidFill>
                <a:ea typeface="SimSun" pitchFamily="2" charset="-122"/>
              </a:rPr>
            </a:br>
            <a:r>
              <a:rPr lang="en-US" altLang="zh-CN" dirty="0">
                <a:solidFill>
                  <a:srgbClr val="FFFFFF"/>
                </a:solidFill>
                <a:ea typeface="SimSun" pitchFamily="2" charset="-122"/>
              </a:rPr>
              <a:t>(n=327)</a:t>
            </a:r>
          </a:p>
        </p:txBody>
      </p:sp>
      <p:sp>
        <p:nvSpPr>
          <p:cNvPr id="14" name="AutoShape 9"/>
          <p:cNvSpPr>
            <a:spLocks noChangeArrowheads="1"/>
          </p:cNvSpPr>
          <p:nvPr/>
        </p:nvSpPr>
        <p:spPr bwMode="auto">
          <a:xfrm>
            <a:off x="727674" y="3028231"/>
            <a:ext cx="3606639"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Unresectable locally advanced or metastatic ESCC</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ECOG PS 0–1</a:t>
            </a:r>
          </a:p>
          <a:p>
            <a:pPr defTabSz="892175" eaLnBrk="0" hangingPunct="0">
              <a:spcAft>
                <a:spcPct val="30000"/>
              </a:spcAft>
              <a:defRPr/>
            </a:pPr>
            <a:r>
              <a:rPr lang="en-US" altLang="zh-CN" sz="1600" dirty="0">
                <a:solidFill>
                  <a:srgbClr val="FFFFFF"/>
                </a:solidFill>
                <a:ea typeface="SimSun" pitchFamily="2" charset="-122"/>
              </a:rPr>
              <a:t>(n=659)</a:t>
            </a:r>
          </a:p>
        </p:txBody>
      </p:sp>
      <p:cxnSp>
        <p:nvCxnSpPr>
          <p:cNvPr id="15" name="AutoShape 16"/>
          <p:cNvCxnSpPr>
            <a:cxnSpLocks noChangeShapeType="1"/>
            <a:stCxn id="7" idx="4"/>
            <a:endCxn id="18" idx="1"/>
          </p:cNvCxnSpPr>
          <p:nvPr/>
        </p:nvCxnSpPr>
        <p:spPr bwMode="auto">
          <a:xfrm rot="16200000" flipH="1">
            <a:off x="4472446" y="4372061"/>
            <a:ext cx="934955" cy="373967"/>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5126907" y="4522296"/>
            <a:ext cx="6209147" cy="1008453"/>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Placebo (up to 24 months) +</a:t>
            </a:r>
            <a:br>
              <a:rPr lang="en-US" altLang="zh-CN" dirty="0">
                <a:solidFill>
                  <a:srgbClr val="4D4D4D"/>
                </a:solidFill>
                <a:ea typeface="SimSun" pitchFamily="2" charset="-122"/>
              </a:rPr>
            </a:br>
            <a:r>
              <a:rPr lang="en-US" altLang="zh-CN" dirty="0">
                <a:solidFill>
                  <a:srgbClr val="4D4D4D"/>
                </a:solidFill>
                <a:ea typeface="SimSun" pitchFamily="2" charset="-122"/>
              </a:rPr>
              <a:t>chemotherapy*</a:t>
            </a:r>
            <a:br>
              <a:rPr lang="en-US" altLang="zh-CN" dirty="0">
                <a:solidFill>
                  <a:srgbClr val="4D4D4D"/>
                </a:solidFill>
                <a:ea typeface="SimSun" pitchFamily="2" charset="-122"/>
              </a:rPr>
            </a:br>
            <a:r>
              <a:rPr lang="en-US" altLang="zh-CN" dirty="0">
                <a:solidFill>
                  <a:srgbClr val="4D4D4D"/>
                </a:solidFill>
                <a:ea typeface="SimSun" pitchFamily="2" charset="-122"/>
              </a:rPr>
              <a:t>(n=332)</a:t>
            </a:r>
          </a:p>
        </p:txBody>
      </p:sp>
      <p:sp>
        <p:nvSpPr>
          <p:cNvPr id="19" name="Content Placeholder 26"/>
          <p:cNvSpPr txBox="1">
            <a:spLocks/>
          </p:cNvSpPr>
          <p:nvPr/>
        </p:nvSpPr>
        <p:spPr>
          <a:xfrm>
            <a:off x="6121128" y="5537879"/>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PFS, ORR, DCR, DoR, safety</a:t>
            </a:r>
          </a:p>
        </p:txBody>
      </p:sp>
    </p:spTree>
    <p:extLst>
      <p:ext uri="{BB962C8B-B14F-4D97-AF65-F5344CB8AC3E}">
        <p14:creationId xmlns:p14="http://schemas.microsoft.com/office/powerpoint/2010/main" val="608698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LBA52: Sintilimab plus chemotherapy versus chemotherapy as first-line therapy in patients with advanced or metastatic </a:t>
            </a:r>
            <a:r>
              <a:rPr lang="en-GB" dirty="0" err="1"/>
              <a:t>esophageal</a:t>
            </a:r>
            <a:r>
              <a:rPr lang="en-GB" dirty="0"/>
              <a:t> squamous cell cancer: first results of the phase 3 ORIENT-15 study – Shen L,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Shen L, et al. Ann </a:t>
            </a:r>
            <a:r>
              <a:rPr lang="en-GB" dirty="0" err="1"/>
              <a:t>Oncol</a:t>
            </a:r>
            <a:r>
              <a:rPr lang="en-GB" dirty="0"/>
              <a:t> 2021;32(</a:t>
            </a:r>
            <a:r>
              <a:rPr lang="en-GB" dirty="0" err="1"/>
              <a:t>suppl</a:t>
            </a:r>
            <a:r>
              <a:rPr lang="en-GB" dirty="0"/>
              <a:t>):</a:t>
            </a:r>
            <a:r>
              <a:rPr lang="en-GB" dirty="0" err="1"/>
              <a:t>abstr</a:t>
            </a:r>
            <a:r>
              <a:rPr lang="en-GB" dirty="0"/>
              <a:t> LBA52</a:t>
            </a:r>
          </a:p>
        </p:txBody>
      </p:sp>
      <p:sp>
        <p:nvSpPr>
          <p:cNvPr id="7" name="TextBox 6">
            <a:extLst>
              <a:ext uri="{FF2B5EF4-FFF2-40B4-BE49-F238E27FC236}">
                <a16:creationId xmlns:a16="http://schemas.microsoft.com/office/drawing/2014/main" id="{C772D956-0E31-4DAE-BF41-C210707DC703}"/>
              </a:ext>
            </a:extLst>
          </p:cNvPr>
          <p:cNvSpPr txBox="1"/>
          <p:nvPr/>
        </p:nvSpPr>
        <p:spPr>
          <a:xfrm>
            <a:off x="5243809" y="1572991"/>
            <a:ext cx="1715534" cy="338554"/>
          </a:xfrm>
          <a:prstGeom prst="rect">
            <a:avLst/>
          </a:prstGeom>
          <a:noFill/>
        </p:spPr>
        <p:txBody>
          <a:bodyPr wrap="none" rtlCol="0">
            <a:spAutoFit/>
          </a:bodyPr>
          <a:lstStyle/>
          <a:p>
            <a:pPr algn="ctr"/>
            <a:r>
              <a:rPr lang="en-US" sz="1600" b="1" dirty="0">
                <a:solidFill>
                  <a:srgbClr val="4D4D4D"/>
                </a:solidFill>
              </a:rPr>
              <a:t>Overall survival</a:t>
            </a:r>
            <a:endParaRPr lang="en-GB" sz="1600" b="1" dirty="0">
              <a:solidFill>
                <a:srgbClr val="4D4D4D"/>
              </a:solidFill>
            </a:endParaRPr>
          </a:p>
        </p:txBody>
      </p:sp>
      <p:sp>
        <p:nvSpPr>
          <p:cNvPr id="8" name="TextBox 7">
            <a:extLst>
              <a:ext uri="{FF2B5EF4-FFF2-40B4-BE49-F238E27FC236}">
                <a16:creationId xmlns:a16="http://schemas.microsoft.com/office/drawing/2014/main" id="{F57BC53F-D12B-49AD-9CAF-18C001A40060}"/>
              </a:ext>
            </a:extLst>
          </p:cNvPr>
          <p:cNvSpPr txBox="1"/>
          <p:nvPr/>
        </p:nvSpPr>
        <p:spPr>
          <a:xfrm>
            <a:off x="2719373" y="1820105"/>
            <a:ext cx="1651414" cy="338554"/>
          </a:xfrm>
          <a:prstGeom prst="rect">
            <a:avLst/>
          </a:prstGeom>
          <a:noFill/>
        </p:spPr>
        <p:txBody>
          <a:bodyPr wrap="none" rtlCol="0">
            <a:spAutoFit/>
          </a:bodyPr>
          <a:lstStyle/>
          <a:p>
            <a:pPr algn="ctr"/>
            <a:r>
              <a:rPr lang="en-US" sz="1600" b="1" dirty="0">
                <a:solidFill>
                  <a:srgbClr val="4D4D4D"/>
                </a:solidFill>
              </a:rPr>
              <a:t>PD-L1 CPS ≥10</a:t>
            </a:r>
            <a:endParaRPr lang="en-GB" sz="1600" b="1" dirty="0">
              <a:solidFill>
                <a:srgbClr val="4D4D4D"/>
              </a:solidFill>
            </a:endParaRPr>
          </a:p>
        </p:txBody>
      </p:sp>
      <p:graphicFrame>
        <p:nvGraphicFramePr>
          <p:cNvPr id="9" name="Table 9">
            <a:extLst>
              <a:ext uri="{FF2B5EF4-FFF2-40B4-BE49-F238E27FC236}">
                <a16:creationId xmlns:a16="http://schemas.microsoft.com/office/drawing/2014/main" id="{38E5088E-BB38-4C78-B87F-0022FC74622D}"/>
              </a:ext>
            </a:extLst>
          </p:cNvPr>
          <p:cNvGraphicFramePr>
            <a:graphicFrameLocks noGrp="1"/>
          </p:cNvGraphicFramePr>
          <p:nvPr>
            <p:extLst>
              <p:ext uri="{D42A27DB-BD31-4B8C-83A1-F6EECF244321}">
                <p14:modId xmlns:p14="http://schemas.microsoft.com/office/powerpoint/2010/main" val="802014472"/>
              </p:ext>
            </p:extLst>
          </p:nvPr>
        </p:nvGraphicFramePr>
        <p:xfrm>
          <a:off x="2902447" y="2162808"/>
          <a:ext cx="3657841" cy="978000"/>
        </p:xfrm>
        <a:graphic>
          <a:graphicData uri="http://schemas.openxmlformats.org/drawingml/2006/table">
            <a:tbl>
              <a:tblPr firstRow="1" bandRow="1">
                <a:tableStyleId>{5C22544A-7EE6-4342-B048-85BDC9FD1C3A}</a:tableStyleId>
              </a:tblPr>
              <a:tblGrid>
                <a:gridCol w="1111344">
                  <a:extLst>
                    <a:ext uri="{9D8B030D-6E8A-4147-A177-3AD203B41FA5}">
                      <a16:colId xmlns:a16="http://schemas.microsoft.com/office/drawing/2014/main" val="2879426271"/>
                    </a:ext>
                  </a:extLst>
                </a:gridCol>
                <a:gridCol w="1360967">
                  <a:extLst>
                    <a:ext uri="{9D8B030D-6E8A-4147-A177-3AD203B41FA5}">
                      <a16:colId xmlns:a16="http://schemas.microsoft.com/office/drawing/2014/main" val="1908911004"/>
                    </a:ext>
                  </a:extLst>
                </a:gridCol>
                <a:gridCol w="1185530">
                  <a:extLst>
                    <a:ext uri="{9D8B030D-6E8A-4147-A177-3AD203B41FA5}">
                      <a16:colId xmlns:a16="http://schemas.microsoft.com/office/drawing/2014/main" val="4213293763"/>
                    </a:ext>
                  </a:extLst>
                </a:gridCol>
              </a:tblGrid>
              <a:tr h="130140">
                <a:tc>
                  <a:txBody>
                    <a:bodyPr/>
                    <a:lstStyle/>
                    <a:p>
                      <a:pPr algn="l"/>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Sintilimab + chemo</a:t>
                      </a:r>
                      <a:br>
                        <a:rPr lang="en-US" sz="1000" dirty="0">
                          <a:solidFill>
                            <a:schemeClr val="tx1"/>
                          </a:solidFill>
                        </a:rPr>
                      </a:br>
                      <a:r>
                        <a:rPr lang="en-US" sz="1000" dirty="0">
                          <a:solidFill>
                            <a:schemeClr val="tx1"/>
                          </a:solidFill>
                        </a:rPr>
                        <a:t>(n=188)</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Placebo + chemo</a:t>
                      </a:r>
                    </a:p>
                    <a:p>
                      <a:pPr algn="ctr"/>
                      <a:r>
                        <a:rPr lang="en-US" sz="1000" dirty="0">
                          <a:solidFill>
                            <a:schemeClr val="tx1"/>
                          </a:solidFill>
                        </a:rPr>
                        <a:t>(n=193)</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706868"/>
                  </a:ext>
                </a:extLst>
              </a:tr>
              <a:tr h="171694">
                <a:tc>
                  <a:txBody>
                    <a:bodyPr/>
                    <a:lstStyle/>
                    <a:p>
                      <a:pPr algn="l"/>
                      <a:r>
                        <a:rPr lang="en-US" sz="1000" dirty="0">
                          <a:solidFill>
                            <a:schemeClr val="tx1"/>
                          </a:solidFill>
                        </a:rPr>
                        <a:t>mOS, </a:t>
                      </a:r>
                      <a:r>
                        <a:rPr lang="en-US" sz="1000" dirty="0" err="1">
                          <a:solidFill>
                            <a:schemeClr val="tx1"/>
                          </a:solidFill>
                        </a:rPr>
                        <a:t>mo</a:t>
                      </a:r>
                      <a:r>
                        <a:rPr lang="en-US" sz="1000" dirty="0">
                          <a:solidFill>
                            <a:schemeClr val="tx1"/>
                          </a:solidFill>
                        </a:rPr>
                        <a:t> (95%CI)</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17.2 (15.5, NC)</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13.6 (11.3, 15.7)</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7017688"/>
                  </a:ext>
                </a:extLst>
              </a:tr>
              <a:tr h="370840">
                <a:tc>
                  <a:txBody>
                    <a:bodyPr/>
                    <a:lstStyle/>
                    <a:p>
                      <a:pPr algn="l"/>
                      <a:r>
                        <a:rPr lang="en-US" sz="1000" dirty="0">
                          <a:solidFill>
                            <a:schemeClr val="tx1"/>
                          </a:solidFill>
                        </a:rPr>
                        <a:t>HR (95%CI)</a:t>
                      </a:r>
                      <a:br>
                        <a:rPr lang="en-US" sz="1000" dirty="0">
                          <a:solidFill>
                            <a:schemeClr val="tx1"/>
                          </a:solidFill>
                        </a:rPr>
                      </a:br>
                      <a:r>
                        <a:rPr lang="en-US" sz="1000" dirty="0">
                          <a:solidFill>
                            <a:schemeClr val="tx1"/>
                          </a:solidFill>
                        </a:rPr>
                        <a:t>p-value</a:t>
                      </a:r>
                      <a:endParaRPr lang="en-GB" sz="10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000" dirty="0">
                          <a:solidFill>
                            <a:schemeClr val="tx1"/>
                          </a:solidFill>
                        </a:rPr>
                        <a:t>0.638 (0.480, 0.848)</a:t>
                      </a:r>
                    </a:p>
                    <a:p>
                      <a:pPr algn="ctr"/>
                      <a:r>
                        <a:rPr lang="en-US" sz="1000" dirty="0">
                          <a:solidFill>
                            <a:schemeClr val="tx1"/>
                          </a:solidFill>
                        </a:rPr>
                        <a:t>0.0018</a:t>
                      </a:r>
                      <a:endParaRPr lang="en-GB" sz="10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solidFill>
                          <a:srgbClr val="4D4D4D"/>
                        </a:solidFill>
                      </a:endParaRPr>
                    </a:p>
                  </a:txBody>
                  <a:tcPr marL="36000" marR="36000" marT="36000" marB="36000" anchor="ctr"/>
                </a:tc>
                <a:extLst>
                  <a:ext uri="{0D108BD9-81ED-4DB2-BD59-A6C34878D82A}">
                    <a16:rowId xmlns:a16="http://schemas.microsoft.com/office/drawing/2014/main" val="3120281483"/>
                  </a:ext>
                </a:extLst>
              </a:tr>
            </a:tbl>
          </a:graphicData>
        </a:graphic>
      </p:graphicFrame>
      <p:grpSp>
        <p:nvGrpSpPr>
          <p:cNvPr id="10" name="Group 9">
            <a:extLst>
              <a:ext uri="{FF2B5EF4-FFF2-40B4-BE49-F238E27FC236}">
                <a16:creationId xmlns:a16="http://schemas.microsoft.com/office/drawing/2014/main" id="{DDA4FC41-CDD1-41FE-A0A3-93F89A8F8DB7}"/>
              </a:ext>
            </a:extLst>
          </p:cNvPr>
          <p:cNvGrpSpPr/>
          <p:nvPr/>
        </p:nvGrpSpPr>
        <p:grpSpPr>
          <a:xfrm>
            <a:off x="-36313" y="2774149"/>
            <a:ext cx="5730291" cy="3450308"/>
            <a:chOff x="126247" y="2960213"/>
            <a:chExt cx="5730291" cy="3450308"/>
          </a:xfrm>
        </p:grpSpPr>
        <p:sp>
          <p:nvSpPr>
            <p:cNvPr id="11" name="Freeform 21">
              <a:extLst>
                <a:ext uri="{FF2B5EF4-FFF2-40B4-BE49-F238E27FC236}">
                  <a16:creationId xmlns:a16="http://schemas.microsoft.com/office/drawing/2014/main" id="{D5FE5156-E43C-44B1-98E0-0EF94AF4854A}"/>
                </a:ext>
              </a:extLst>
            </p:cNvPr>
            <p:cNvSpPr>
              <a:spLocks/>
            </p:cNvSpPr>
            <p:nvPr/>
          </p:nvSpPr>
          <p:spPr bwMode="auto">
            <a:xfrm>
              <a:off x="1909229" y="3109791"/>
              <a:ext cx="3810436" cy="203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id="{8BFACAED-1DEA-43E0-ABE8-9A9079061C47}"/>
                </a:ext>
              </a:extLst>
            </p:cNvPr>
            <p:cNvGrpSpPr/>
            <p:nvPr/>
          </p:nvGrpSpPr>
          <p:grpSpPr>
            <a:xfrm>
              <a:off x="1166814" y="2960213"/>
              <a:ext cx="740750" cy="2334140"/>
              <a:chOff x="2550284" y="1348608"/>
              <a:chExt cx="740750" cy="2334140"/>
            </a:xfrm>
          </p:grpSpPr>
          <p:sp>
            <p:nvSpPr>
              <p:cNvPr id="160" name="Line 7">
                <a:extLst>
                  <a:ext uri="{FF2B5EF4-FFF2-40B4-BE49-F238E27FC236}">
                    <a16:creationId xmlns:a16="http://schemas.microsoft.com/office/drawing/2014/main" id="{413298B9-7CC0-4E0D-9824-858AA4E57074}"/>
                  </a:ext>
                </a:extLst>
              </p:cNvPr>
              <p:cNvSpPr>
                <a:spLocks noChangeShapeType="1"/>
              </p:cNvSpPr>
              <p:nvPr/>
            </p:nvSpPr>
            <p:spPr bwMode="auto">
              <a:xfrm>
                <a:off x="3204800"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1" name="Line 8">
                <a:extLst>
                  <a:ext uri="{FF2B5EF4-FFF2-40B4-BE49-F238E27FC236}">
                    <a16:creationId xmlns:a16="http://schemas.microsoft.com/office/drawing/2014/main" id="{5B26426A-DCDA-4A81-98AA-92CF298CEFEB}"/>
                  </a:ext>
                </a:extLst>
              </p:cNvPr>
              <p:cNvSpPr>
                <a:spLocks noChangeShapeType="1"/>
              </p:cNvSpPr>
              <p:nvPr/>
            </p:nvSpPr>
            <p:spPr bwMode="auto">
              <a:xfrm>
                <a:off x="3204800"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2" name="Line 9">
                <a:extLst>
                  <a:ext uri="{FF2B5EF4-FFF2-40B4-BE49-F238E27FC236}">
                    <a16:creationId xmlns:a16="http://schemas.microsoft.com/office/drawing/2014/main" id="{2D78938F-E78C-4580-9A24-453904947522}"/>
                  </a:ext>
                </a:extLst>
              </p:cNvPr>
              <p:cNvSpPr>
                <a:spLocks noChangeShapeType="1"/>
              </p:cNvSpPr>
              <p:nvPr/>
            </p:nvSpPr>
            <p:spPr bwMode="auto">
              <a:xfrm>
                <a:off x="3204800"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3" name="Line 10">
                <a:extLst>
                  <a:ext uri="{FF2B5EF4-FFF2-40B4-BE49-F238E27FC236}">
                    <a16:creationId xmlns:a16="http://schemas.microsoft.com/office/drawing/2014/main" id="{A6E478ED-E840-474D-9414-8BDCD47898CE}"/>
                  </a:ext>
                </a:extLst>
              </p:cNvPr>
              <p:cNvSpPr>
                <a:spLocks noChangeShapeType="1"/>
              </p:cNvSpPr>
              <p:nvPr/>
            </p:nvSpPr>
            <p:spPr bwMode="auto">
              <a:xfrm>
                <a:off x="3204800"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4" name="Line 11">
                <a:extLst>
                  <a:ext uri="{FF2B5EF4-FFF2-40B4-BE49-F238E27FC236}">
                    <a16:creationId xmlns:a16="http://schemas.microsoft.com/office/drawing/2014/main" id="{F2EBA4D4-F820-405A-A921-8ADA317E7339}"/>
                  </a:ext>
                </a:extLst>
              </p:cNvPr>
              <p:cNvSpPr>
                <a:spLocks noChangeShapeType="1"/>
              </p:cNvSpPr>
              <p:nvPr/>
            </p:nvSpPr>
            <p:spPr bwMode="auto">
              <a:xfrm>
                <a:off x="3204800"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5" name="TextBox 164">
                <a:extLst>
                  <a:ext uri="{FF2B5EF4-FFF2-40B4-BE49-F238E27FC236}">
                    <a16:creationId xmlns:a16="http://schemas.microsoft.com/office/drawing/2014/main" id="{BFEF17CF-4FF8-43D3-B94A-B2C8F5431BFA}"/>
                  </a:ext>
                </a:extLst>
              </p:cNvPr>
              <p:cNvSpPr txBox="1"/>
              <p:nvPr/>
            </p:nvSpPr>
            <p:spPr>
              <a:xfrm rot="16200000">
                <a:off x="2352153" y="2373036"/>
                <a:ext cx="704039"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OS, %</a:t>
                </a:r>
              </a:p>
            </p:txBody>
          </p:sp>
          <p:sp>
            <p:nvSpPr>
              <p:cNvPr id="166" name="TextBox 165">
                <a:extLst>
                  <a:ext uri="{FF2B5EF4-FFF2-40B4-BE49-F238E27FC236}">
                    <a16:creationId xmlns:a16="http://schemas.microsoft.com/office/drawing/2014/main" id="{D272B42E-0ED4-45B1-B517-85EDE4D21B7B}"/>
                  </a:ext>
                </a:extLst>
              </p:cNvPr>
              <p:cNvSpPr txBox="1"/>
              <p:nvPr/>
            </p:nvSpPr>
            <p:spPr>
              <a:xfrm>
                <a:off x="2754665" y="1348608"/>
                <a:ext cx="482824"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67" name="TextBox 166">
                <a:extLst>
                  <a:ext uri="{FF2B5EF4-FFF2-40B4-BE49-F238E27FC236}">
                    <a16:creationId xmlns:a16="http://schemas.microsoft.com/office/drawing/2014/main" id="{7C16F116-E99D-4DC6-B2E3-0FD5FC642BFF}"/>
                  </a:ext>
                </a:extLst>
              </p:cNvPr>
              <p:cNvSpPr txBox="1"/>
              <p:nvPr/>
            </p:nvSpPr>
            <p:spPr>
              <a:xfrm>
                <a:off x="2854051" y="1847139"/>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75</a:t>
                </a:r>
              </a:p>
            </p:txBody>
          </p:sp>
          <p:sp>
            <p:nvSpPr>
              <p:cNvPr id="168" name="TextBox 167">
                <a:extLst>
                  <a:ext uri="{FF2B5EF4-FFF2-40B4-BE49-F238E27FC236}">
                    <a16:creationId xmlns:a16="http://schemas.microsoft.com/office/drawing/2014/main" id="{F3C246D3-F076-459F-9C8C-C6CF46007573}"/>
                  </a:ext>
                </a:extLst>
              </p:cNvPr>
              <p:cNvSpPr txBox="1"/>
              <p:nvPr/>
            </p:nvSpPr>
            <p:spPr>
              <a:xfrm>
                <a:off x="2854050" y="2361792"/>
                <a:ext cx="383439"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50</a:t>
                </a:r>
              </a:p>
            </p:txBody>
          </p:sp>
          <p:sp>
            <p:nvSpPr>
              <p:cNvPr id="169" name="TextBox 168">
                <a:extLst>
                  <a:ext uri="{FF2B5EF4-FFF2-40B4-BE49-F238E27FC236}">
                    <a16:creationId xmlns:a16="http://schemas.microsoft.com/office/drawing/2014/main" id="{DFAD19F3-1661-4D89-9F9D-E0E5F91B283B}"/>
                  </a:ext>
                </a:extLst>
              </p:cNvPr>
              <p:cNvSpPr txBox="1"/>
              <p:nvPr/>
            </p:nvSpPr>
            <p:spPr>
              <a:xfrm>
                <a:off x="2854050" y="2865695"/>
                <a:ext cx="383439"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25</a:t>
                </a:r>
              </a:p>
            </p:txBody>
          </p:sp>
          <p:sp>
            <p:nvSpPr>
              <p:cNvPr id="170" name="TextBox 169">
                <a:extLst>
                  <a:ext uri="{FF2B5EF4-FFF2-40B4-BE49-F238E27FC236}">
                    <a16:creationId xmlns:a16="http://schemas.microsoft.com/office/drawing/2014/main" id="{EE97F81C-F55F-4294-8155-C60AC7B8EC3E}"/>
                  </a:ext>
                </a:extLst>
              </p:cNvPr>
              <p:cNvSpPr txBox="1"/>
              <p:nvPr/>
            </p:nvSpPr>
            <p:spPr>
              <a:xfrm>
                <a:off x="2953445" y="3374971"/>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cxnSp>
          <p:nvCxnSpPr>
            <p:cNvPr id="13" name="Straight Connector 12">
              <a:extLst>
                <a:ext uri="{FF2B5EF4-FFF2-40B4-BE49-F238E27FC236}">
                  <a16:creationId xmlns:a16="http://schemas.microsoft.com/office/drawing/2014/main" id="{CF20F162-1DDB-4979-853D-79AE7AF0E760}"/>
                </a:ext>
              </a:extLst>
            </p:cNvPr>
            <p:cNvCxnSpPr/>
            <p:nvPr/>
          </p:nvCxnSpPr>
          <p:spPr>
            <a:xfrm>
              <a:off x="3624943" y="4127285"/>
              <a:ext cx="0" cy="1009138"/>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011508B-B6EF-4DA8-B46E-0F234A8C9F55}"/>
                </a:ext>
              </a:extLst>
            </p:cNvPr>
            <p:cNvCxnSpPr/>
            <p:nvPr/>
          </p:nvCxnSpPr>
          <p:spPr>
            <a:xfrm>
              <a:off x="4054929" y="4138529"/>
              <a:ext cx="0" cy="1009138"/>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8B8EF2E-D5FD-4D44-985B-0E64AE1F291D}"/>
                </a:ext>
              </a:extLst>
            </p:cNvPr>
            <p:cNvGrpSpPr/>
            <p:nvPr/>
          </p:nvGrpSpPr>
          <p:grpSpPr>
            <a:xfrm>
              <a:off x="1824538" y="5147667"/>
              <a:ext cx="4032000" cy="360147"/>
              <a:chOff x="1473905" y="5303149"/>
              <a:chExt cx="3978152" cy="360147"/>
            </a:xfrm>
          </p:grpSpPr>
          <p:sp>
            <p:nvSpPr>
              <p:cNvPr id="138" name="Line 21">
                <a:extLst>
                  <a:ext uri="{FF2B5EF4-FFF2-40B4-BE49-F238E27FC236}">
                    <a16:creationId xmlns:a16="http://schemas.microsoft.com/office/drawing/2014/main" id="{3101565B-7848-4F64-A6C9-41C4BFEDC3E5}"/>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683B7445-5F60-472D-99F4-85D656F382C0}"/>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40" name="Line 21">
                <a:extLst>
                  <a:ext uri="{FF2B5EF4-FFF2-40B4-BE49-F238E27FC236}">
                    <a16:creationId xmlns:a16="http://schemas.microsoft.com/office/drawing/2014/main" id="{D2702EAD-8973-46E5-8AC4-6FA9239B94C7}"/>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05644F24-1879-49DB-BDD4-EBC5D56E0CFA}"/>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142" name="Line 21">
                <a:extLst>
                  <a:ext uri="{FF2B5EF4-FFF2-40B4-BE49-F238E27FC236}">
                    <a16:creationId xmlns:a16="http://schemas.microsoft.com/office/drawing/2014/main" id="{E787C7B1-A15E-4190-953E-AB89F301BC8E}"/>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F2A677E7-3D80-4932-A1D3-8B19DC88FA2E}"/>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44" name="Line 21">
                <a:extLst>
                  <a:ext uri="{FF2B5EF4-FFF2-40B4-BE49-F238E27FC236}">
                    <a16:creationId xmlns:a16="http://schemas.microsoft.com/office/drawing/2014/main" id="{326EFD56-3471-4958-863D-54D2AC5612E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486947D0-736B-469A-A9F4-2EA62F4435A7}"/>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146" name="Line 21">
                <a:extLst>
                  <a:ext uri="{FF2B5EF4-FFF2-40B4-BE49-F238E27FC236}">
                    <a16:creationId xmlns:a16="http://schemas.microsoft.com/office/drawing/2014/main" id="{5C80C158-5BE7-4620-8D05-F323436D79A4}"/>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F875F860-F462-424A-87F7-E498418125FA}"/>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48" name="Line 21">
                <a:extLst>
                  <a:ext uri="{FF2B5EF4-FFF2-40B4-BE49-F238E27FC236}">
                    <a16:creationId xmlns:a16="http://schemas.microsoft.com/office/drawing/2014/main" id="{258ADBA6-3878-488C-9F7A-CAF2BC25D363}"/>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68899702-8F0C-483E-904C-9E94558EC3AD}"/>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150" name="Line 21">
                <a:extLst>
                  <a:ext uri="{FF2B5EF4-FFF2-40B4-BE49-F238E27FC236}">
                    <a16:creationId xmlns:a16="http://schemas.microsoft.com/office/drawing/2014/main" id="{CD4207B4-5007-4A84-9D30-B7CC76FA3E09}"/>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F3EBFF6F-6BAF-4B41-A571-6E739AC33181}"/>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52" name="Line 21">
                <a:extLst>
                  <a:ext uri="{FF2B5EF4-FFF2-40B4-BE49-F238E27FC236}">
                    <a16:creationId xmlns:a16="http://schemas.microsoft.com/office/drawing/2014/main" id="{6E9FF6BF-01DB-4C1D-AE1D-F8F0D12A854F}"/>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F59563D7-99D1-432A-BBDF-F234D1AAE951}"/>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154" name="Line 21">
                <a:extLst>
                  <a:ext uri="{FF2B5EF4-FFF2-40B4-BE49-F238E27FC236}">
                    <a16:creationId xmlns:a16="http://schemas.microsoft.com/office/drawing/2014/main" id="{0E322BAE-168C-46DD-9DDC-D374D47AE5C3}"/>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82FC8971-B442-4CE3-BD97-B58EF8004E41}"/>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56" name="Line 21">
                <a:extLst>
                  <a:ext uri="{FF2B5EF4-FFF2-40B4-BE49-F238E27FC236}">
                    <a16:creationId xmlns:a16="http://schemas.microsoft.com/office/drawing/2014/main" id="{8C7340A7-A5D0-4CE9-9D56-201696AB256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EDFE9593-F2A4-4F49-991C-FF421DBCA7B8}"/>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158" name="Line 21">
                <a:extLst>
                  <a:ext uri="{FF2B5EF4-FFF2-40B4-BE49-F238E27FC236}">
                    <a16:creationId xmlns:a16="http://schemas.microsoft.com/office/drawing/2014/main" id="{5EFA9758-8340-46B2-B833-F2C4743B1DCB}"/>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9F16A493-A0AC-49BA-9F02-D54532091F10}"/>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6" name="TextBox 15">
              <a:extLst>
                <a:ext uri="{FF2B5EF4-FFF2-40B4-BE49-F238E27FC236}">
                  <a16:creationId xmlns:a16="http://schemas.microsoft.com/office/drawing/2014/main" id="{CBCFB271-49D3-44F8-A5CC-6635045B89EA}"/>
                </a:ext>
              </a:extLst>
            </p:cNvPr>
            <p:cNvSpPr txBox="1"/>
            <p:nvPr/>
          </p:nvSpPr>
          <p:spPr>
            <a:xfrm>
              <a:off x="2531836" y="5469890"/>
              <a:ext cx="2842188"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from randomization, months</a:t>
              </a:r>
            </a:p>
          </p:txBody>
        </p:sp>
        <p:sp>
          <p:nvSpPr>
            <p:cNvPr id="17" name="TextBox 16">
              <a:extLst>
                <a:ext uri="{FF2B5EF4-FFF2-40B4-BE49-F238E27FC236}">
                  <a16:creationId xmlns:a16="http://schemas.microsoft.com/office/drawing/2014/main" id="{E4C53555-964A-437D-A5FD-8E0CB5EFCD64}"/>
                </a:ext>
              </a:extLst>
            </p:cNvPr>
            <p:cNvSpPr txBox="1"/>
            <p:nvPr/>
          </p:nvSpPr>
          <p:spPr>
            <a:xfrm>
              <a:off x="684762" y="5593536"/>
              <a:ext cx="990977" cy="307777"/>
            </a:xfrm>
            <a:prstGeom prst="rect">
              <a:avLst/>
            </a:prstGeom>
            <a:noFill/>
          </p:spPr>
          <p:txBody>
            <a:bodyPr wrap="none" rtlCol="0">
              <a:spAutoFit/>
            </a:bodyPr>
            <a:lstStyle/>
            <a:p>
              <a:pPr algn="r"/>
              <a:r>
                <a:rPr lang="en-GB" sz="1400" dirty="0"/>
                <a:t>No. at risk</a:t>
              </a:r>
            </a:p>
          </p:txBody>
        </p:sp>
        <p:grpSp>
          <p:nvGrpSpPr>
            <p:cNvPr id="18" name="Group 17">
              <a:extLst>
                <a:ext uri="{FF2B5EF4-FFF2-40B4-BE49-F238E27FC236}">
                  <a16:creationId xmlns:a16="http://schemas.microsoft.com/office/drawing/2014/main" id="{94BB6544-C1EA-4185-9313-DF46FCA6B036}"/>
                </a:ext>
              </a:extLst>
            </p:cNvPr>
            <p:cNvGrpSpPr/>
            <p:nvPr/>
          </p:nvGrpSpPr>
          <p:grpSpPr>
            <a:xfrm>
              <a:off x="1726317" y="5814598"/>
              <a:ext cx="4078690" cy="288147"/>
              <a:chOff x="6318637" y="1338638"/>
              <a:chExt cx="4078690" cy="288147"/>
            </a:xfrm>
          </p:grpSpPr>
          <p:sp>
            <p:nvSpPr>
              <p:cNvPr id="127" name="TextBox 126">
                <a:extLst>
                  <a:ext uri="{FF2B5EF4-FFF2-40B4-BE49-F238E27FC236}">
                    <a16:creationId xmlns:a16="http://schemas.microsoft.com/office/drawing/2014/main" id="{63197411-B650-470A-8250-0EFACAF661A9}"/>
                  </a:ext>
                </a:extLst>
              </p:cNvPr>
              <p:cNvSpPr txBox="1"/>
              <p:nvPr/>
            </p:nvSpPr>
            <p:spPr>
              <a:xfrm>
                <a:off x="10225238" y="133863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128" name="TextBox 127">
                <a:extLst>
                  <a:ext uri="{FF2B5EF4-FFF2-40B4-BE49-F238E27FC236}">
                    <a16:creationId xmlns:a16="http://schemas.microsoft.com/office/drawing/2014/main" id="{A376F0F5-E62A-4196-9966-C6137DA6D226}"/>
                  </a:ext>
                </a:extLst>
              </p:cNvPr>
              <p:cNvSpPr txBox="1"/>
              <p:nvPr/>
            </p:nvSpPr>
            <p:spPr>
              <a:xfrm>
                <a:off x="9844517" y="133863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a:t>
                </a:r>
              </a:p>
            </p:txBody>
          </p:sp>
          <p:sp>
            <p:nvSpPr>
              <p:cNvPr id="129" name="TextBox 128">
                <a:extLst>
                  <a:ext uri="{FF2B5EF4-FFF2-40B4-BE49-F238E27FC236}">
                    <a16:creationId xmlns:a16="http://schemas.microsoft.com/office/drawing/2014/main" id="{93F045BA-DB48-4451-9E63-47F2BE1F20AD}"/>
                  </a:ext>
                </a:extLst>
              </p:cNvPr>
              <p:cNvSpPr txBox="1"/>
              <p:nvPr/>
            </p:nvSpPr>
            <p:spPr>
              <a:xfrm>
                <a:off x="9463795" y="133863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6</a:t>
                </a:r>
              </a:p>
            </p:txBody>
          </p:sp>
          <p:sp>
            <p:nvSpPr>
              <p:cNvPr id="130" name="TextBox 129">
                <a:extLst>
                  <a:ext uri="{FF2B5EF4-FFF2-40B4-BE49-F238E27FC236}">
                    <a16:creationId xmlns:a16="http://schemas.microsoft.com/office/drawing/2014/main" id="{05C28412-2248-425A-B7D1-F6352705D27F}"/>
                  </a:ext>
                </a:extLst>
              </p:cNvPr>
              <p:cNvSpPr txBox="1"/>
              <p:nvPr/>
            </p:nvSpPr>
            <p:spPr>
              <a:xfrm>
                <a:off x="9033381" y="133863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14</a:t>
                </a:r>
              </a:p>
            </p:txBody>
          </p:sp>
          <p:sp>
            <p:nvSpPr>
              <p:cNvPr id="131" name="TextBox 130">
                <a:extLst>
                  <a:ext uri="{FF2B5EF4-FFF2-40B4-BE49-F238E27FC236}">
                    <a16:creationId xmlns:a16="http://schemas.microsoft.com/office/drawing/2014/main" id="{85709B67-0895-4A43-9F4C-68E528561A5D}"/>
                  </a:ext>
                </a:extLst>
              </p:cNvPr>
              <p:cNvSpPr txBox="1"/>
              <p:nvPr/>
            </p:nvSpPr>
            <p:spPr>
              <a:xfrm>
                <a:off x="8652659" y="133863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33</a:t>
                </a:r>
              </a:p>
            </p:txBody>
          </p:sp>
          <p:sp>
            <p:nvSpPr>
              <p:cNvPr id="132" name="TextBox 131">
                <a:extLst>
                  <a:ext uri="{FF2B5EF4-FFF2-40B4-BE49-F238E27FC236}">
                    <a16:creationId xmlns:a16="http://schemas.microsoft.com/office/drawing/2014/main" id="{D73FE5F0-A078-403D-8CF9-232DF146D475}"/>
                  </a:ext>
                </a:extLst>
              </p:cNvPr>
              <p:cNvSpPr txBox="1"/>
              <p:nvPr/>
            </p:nvSpPr>
            <p:spPr>
              <a:xfrm>
                <a:off x="8271937" y="133863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65</a:t>
                </a:r>
              </a:p>
            </p:txBody>
          </p:sp>
          <p:sp>
            <p:nvSpPr>
              <p:cNvPr id="133" name="TextBox 132">
                <a:extLst>
                  <a:ext uri="{FF2B5EF4-FFF2-40B4-BE49-F238E27FC236}">
                    <a16:creationId xmlns:a16="http://schemas.microsoft.com/office/drawing/2014/main" id="{596EBB8C-55E3-4EF3-B1C1-9AEAD18F7A73}"/>
                  </a:ext>
                </a:extLst>
              </p:cNvPr>
              <p:cNvSpPr txBox="1"/>
              <p:nvPr/>
            </p:nvSpPr>
            <p:spPr>
              <a:xfrm>
                <a:off x="7891216" y="133863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96</a:t>
                </a:r>
              </a:p>
            </p:txBody>
          </p:sp>
          <p:sp>
            <p:nvSpPr>
              <p:cNvPr id="134" name="TextBox 133">
                <a:extLst>
                  <a:ext uri="{FF2B5EF4-FFF2-40B4-BE49-F238E27FC236}">
                    <a16:creationId xmlns:a16="http://schemas.microsoft.com/office/drawing/2014/main" id="{225A8A3B-372C-4E7C-808E-7AF14AAF127E}"/>
                  </a:ext>
                </a:extLst>
              </p:cNvPr>
              <p:cNvSpPr txBox="1"/>
              <p:nvPr/>
            </p:nvSpPr>
            <p:spPr>
              <a:xfrm>
                <a:off x="7460802" y="1338638"/>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146</a:t>
                </a:r>
              </a:p>
            </p:txBody>
          </p:sp>
          <p:sp>
            <p:nvSpPr>
              <p:cNvPr id="135" name="TextBox 134">
                <a:extLst>
                  <a:ext uri="{FF2B5EF4-FFF2-40B4-BE49-F238E27FC236}">
                    <a16:creationId xmlns:a16="http://schemas.microsoft.com/office/drawing/2014/main" id="{480602BE-27E2-4BF2-ACA2-D0ED83AED17C}"/>
                  </a:ext>
                </a:extLst>
              </p:cNvPr>
              <p:cNvSpPr txBox="1"/>
              <p:nvPr/>
            </p:nvSpPr>
            <p:spPr>
              <a:xfrm>
                <a:off x="7080080" y="1338638"/>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167</a:t>
                </a:r>
              </a:p>
            </p:txBody>
          </p:sp>
          <p:sp>
            <p:nvSpPr>
              <p:cNvPr id="136" name="TextBox 135">
                <a:extLst>
                  <a:ext uri="{FF2B5EF4-FFF2-40B4-BE49-F238E27FC236}">
                    <a16:creationId xmlns:a16="http://schemas.microsoft.com/office/drawing/2014/main" id="{43F8687D-E004-4FDB-B6E4-6C17A9214FA7}"/>
                  </a:ext>
                </a:extLst>
              </p:cNvPr>
              <p:cNvSpPr txBox="1"/>
              <p:nvPr/>
            </p:nvSpPr>
            <p:spPr>
              <a:xfrm>
                <a:off x="6699359" y="1338638"/>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178</a:t>
                </a:r>
              </a:p>
            </p:txBody>
          </p:sp>
          <p:sp>
            <p:nvSpPr>
              <p:cNvPr id="137" name="TextBox 136">
                <a:extLst>
                  <a:ext uri="{FF2B5EF4-FFF2-40B4-BE49-F238E27FC236}">
                    <a16:creationId xmlns:a16="http://schemas.microsoft.com/office/drawing/2014/main" id="{6EFA05C0-EE04-471C-A835-1C16412C8A0A}"/>
                  </a:ext>
                </a:extLst>
              </p:cNvPr>
              <p:cNvSpPr txBox="1"/>
              <p:nvPr/>
            </p:nvSpPr>
            <p:spPr>
              <a:xfrm>
                <a:off x="6318637" y="1338638"/>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188</a:t>
                </a:r>
              </a:p>
            </p:txBody>
          </p:sp>
        </p:grpSp>
        <p:grpSp>
          <p:nvGrpSpPr>
            <p:cNvPr id="19" name="Group 18">
              <a:extLst>
                <a:ext uri="{FF2B5EF4-FFF2-40B4-BE49-F238E27FC236}">
                  <a16:creationId xmlns:a16="http://schemas.microsoft.com/office/drawing/2014/main" id="{DEBEF406-4006-44EC-BAF5-A5038479AD93}"/>
                </a:ext>
              </a:extLst>
            </p:cNvPr>
            <p:cNvGrpSpPr/>
            <p:nvPr/>
          </p:nvGrpSpPr>
          <p:grpSpPr>
            <a:xfrm>
              <a:off x="1726317" y="6112559"/>
              <a:ext cx="4078690" cy="288147"/>
              <a:chOff x="6318637" y="1328823"/>
              <a:chExt cx="4078690" cy="288147"/>
            </a:xfrm>
          </p:grpSpPr>
          <p:sp>
            <p:nvSpPr>
              <p:cNvPr id="116" name="TextBox 115">
                <a:extLst>
                  <a:ext uri="{FF2B5EF4-FFF2-40B4-BE49-F238E27FC236}">
                    <a16:creationId xmlns:a16="http://schemas.microsoft.com/office/drawing/2014/main" id="{EA144E6A-EEAE-4F41-AB2F-E657D08CFBB1}"/>
                  </a:ext>
                </a:extLst>
              </p:cNvPr>
              <p:cNvSpPr txBox="1"/>
              <p:nvPr/>
            </p:nvSpPr>
            <p:spPr>
              <a:xfrm>
                <a:off x="10225238" y="132882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17" name="TextBox 116">
                <a:extLst>
                  <a:ext uri="{FF2B5EF4-FFF2-40B4-BE49-F238E27FC236}">
                    <a16:creationId xmlns:a16="http://schemas.microsoft.com/office/drawing/2014/main" id="{6C34896A-A593-4363-9735-01E0C7E827AE}"/>
                  </a:ext>
                </a:extLst>
              </p:cNvPr>
              <p:cNvSpPr txBox="1"/>
              <p:nvPr/>
            </p:nvSpPr>
            <p:spPr>
              <a:xfrm>
                <a:off x="9844517" y="132882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18" name="TextBox 117">
                <a:extLst>
                  <a:ext uri="{FF2B5EF4-FFF2-40B4-BE49-F238E27FC236}">
                    <a16:creationId xmlns:a16="http://schemas.microsoft.com/office/drawing/2014/main" id="{50D531D6-A4BF-4DA8-9E4E-7811B15E2D05}"/>
                  </a:ext>
                </a:extLst>
              </p:cNvPr>
              <p:cNvSpPr txBox="1"/>
              <p:nvPr/>
            </p:nvSpPr>
            <p:spPr>
              <a:xfrm>
                <a:off x="9463795" y="132882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a:t>
                </a:r>
              </a:p>
            </p:txBody>
          </p:sp>
          <p:sp>
            <p:nvSpPr>
              <p:cNvPr id="119" name="TextBox 118">
                <a:extLst>
                  <a:ext uri="{FF2B5EF4-FFF2-40B4-BE49-F238E27FC236}">
                    <a16:creationId xmlns:a16="http://schemas.microsoft.com/office/drawing/2014/main" id="{1B4D9ADC-489A-4151-9A27-9AAB8889DF6E}"/>
                  </a:ext>
                </a:extLst>
              </p:cNvPr>
              <p:cNvSpPr txBox="1"/>
              <p:nvPr/>
            </p:nvSpPr>
            <p:spPr>
              <a:xfrm>
                <a:off x="9033381" y="132882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13</a:t>
                </a:r>
              </a:p>
            </p:txBody>
          </p:sp>
          <p:sp>
            <p:nvSpPr>
              <p:cNvPr id="120" name="TextBox 119">
                <a:extLst>
                  <a:ext uri="{FF2B5EF4-FFF2-40B4-BE49-F238E27FC236}">
                    <a16:creationId xmlns:a16="http://schemas.microsoft.com/office/drawing/2014/main" id="{9B31A24C-52E0-4556-BDBD-42C5F69BB740}"/>
                  </a:ext>
                </a:extLst>
              </p:cNvPr>
              <p:cNvSpPr txBox="1"/>
              <p:nvPr/>
            </p:nvSpPr>
            <p:spPr>
              <a:xfrm>
                <a:off x="8652659" y="132882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31</a:t>
                </a:r>
              </a:p>
            </p:txBody>
          </p:sp>
          <p:sp>
            <p:nvSpPr>
              <p:cNvPr id="121" name="TextBox 120">
                <a:extLst>
                  <a:ext uri="{FF2B5EF4-FFF2-40B4-BE49-F238E27FC236}">
                    <a16:creationId xmlns:a16="http://schemas.microsoft.com/office/drawing/2014/main" id="{CA334417-C82B-48C8-9A32-9D6A966D595F}"/>
                  </a:ext>
                </a:extLst>
              </p:cNvPr>
              <p:cNvSpPr txBox="1"/>
              <p:nvPr/>
            </p:nvSpPr>
            <p:spPr>
              <a:xfrm>
                <a:off x="8271937" y="132882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57</a:t>
                </a:r>
              </a:p>
            </p:txBody>
          </p:sp>
          <p:sp>
            <p:nvSpPr>
              <p:cNvPr id="122" name="TextBox 121">
                <a:extLst>
                  <a:ext uri="{FF2B5EF4-FFF2-40B4-BE49-F238E27FC236}">
                    <a16:creationId xmlns:a16="http://schemas.microsoft.com/office/drawing/2014/main" id="{2F5D1ADD-528E-4D68-8243-388E08791BA0}"/>
                  </a:ext>
                </a:extLst>
              </p:cNvPr>
              <p:cNvSpPr txBox="1"/>
              <p:nvPr/>
            </p:nvSpPr>
            <p:spPr>
              <a:xfrm>
                <a:off x="7891216" y="132882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82</a:t>
                </a:r>
              </a:p>
            </p:txBody>
          </p:sp>
          <p:sp>
            <p:nvSpPr>
              <p:cNvPr id="123" name="TextBox 122">
                <a:extLst>
                  <a:ext uri="{FF2B5EF4-FFF2-40B4-BE49-F238E27FC236}">
                    <a16:creationId xmlns:a16="http://schemas.microsoft.com/office/drawing/2014/main" id="{E1A34F8F-0B45-4AAD-B61E-EC0C4367D61B}"/>
                  </a:ext>
                </a:extLst>
              </p:cNvPr>
              <p:cNvSpPr txBox="1"/>
              <p:nvPr/>
            </p:nvSpPr>
            <p:spPr>
              <a:xfrm>
                <a:off x="7460802" y="132882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122</a:t>
                </a:r>
              </a:p>
            </p:txBody>
          </p:sp>
          <p:sp>
            <p:nvSpPr>
              <p:cNvPr id="124" name="TextBox 123">
                <a:extLst>
                  <a:ext uri="{FF2B5EF4-FFF2-40B4-BE49-F238E27FC236}">
                    <a16:creationId xmlns:a16="http://schemas.microsoft.com/office/drawing/2014/main" id="{91AE00A3-3539-49A9-972F-70B766D07550}"/>
                  </a:ext>
                </a:extLst>
              </p:cNvPr>
              <p:cNvSpPr txBox="1"/>
              <p:nvPr/>
            </p:nvSpPr>
            <p:spPr>
              <a:xfrm>
                <a:off x="7080080" y="132882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151</a:t>
                </a:r>
              </a:p>
            </p:txBody>
          </p:sp>
          <p:sp>
            <p:nvSpPr>
              <p:cNvPr id="125" name="TextBox 124">
                <a:extLst>
                  <a:ext uri="{FF2B5EF4-FFF2-40B4-BE49-F238E27FC236}">
                    <a16:creationId xmlns:a16="http://schemas.microsoft.com/office/drawing/2014/main" id="{2E6E4F99-768C-4E17-B0A9-011A9AF61B9E}"/>
                  </a:ext>
                </a:extLst>
              </p:cNvPr>
              <p:cNvSpPr txBox="1"/>
              <p:nvPr/>
            </p:nvSpPr>
            <p:spPr>
              <a:xfrm>
                <a:off x="6699359" y="132882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174</a:t>
                </a:r>
              </a:p>
            </p:txBody>
          </p:sp>
          <p:sp>
            <p:nvSpPr>
              <p:cNvPr id="126" name="TextBox 125">
                <a:extLst>
                  <a:ext uri="{FF2B5EF4-FFF2-40B4-BE49-F238E27FC236}">
                    <a16:creationId xmlns:a16="http://schemas.microsoft.com/office/drawing/2014/main" id="{3D3CD872-5D21-4DDC-9987-4661A0BE40F4}"/>
                  </a:ext>
                </a:extLst>
              </p:cNvPr>
              <p:cNvSpPr txBox="1"/>
              <p:nvPr/>
            </p:nvSpPr>
            <p:spPr>
              <a:xfrm>
                <a:off x="6318637" y="132882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193</a:t>
                </a:r>
              </a:p>
            </p:txBody>
          </p:sp>
        </p:grpSp>
        <p:sp>
          <p:nvSpPr>
            <p:cNvPr id="21" name="TextBox 20">
              <a:extLst>
                <a:ext uri="{FF2B5EF4-FFF2-40B4-BE49-F238E27FC236}">
                  <a16:creationId xmlns:a16="http://schemas.microsoft.com/office/drawing/2014/main" id="{B8742E3A-A27D-4888-99C7-11D1DA2B9005}"/>
                </a:ext>
              </a:extLst>
            </p:cNvPr>
            <p:cNvSpPr txBox="1"/>
            <p:nvPr/>
          </p:nvSpPr>
          <p:spPr>
            <a:xfrm>
              <a:off x="126247" y="5804783"/>
              <a:ext cx="1702710" cy="307777"/>
            </a:xfrm>
            <a:prstGeom prst="rect">
              <a:avLst/>
            </a:prstGeom>
            <a:noFill/>
          </p:spPr>
          <p:txBody>
            <a:bodyPr wrap="none" rtlCol="0">
              <a:spAutoFit/>
            </a:bodyPr>
            <a:lstStyle/>
            <a:p>
              <a:pPr algn="r"/>
              <a:r>
                <a:rPr lang="en-GB" sz="1400" dirty="0">
                  <a:solidFill>
                    <a:schemeClr val="accent3"/>
                  </a:solidFill>
                </a:rPr>
                <a:t>Sintilimab + chemo</a:t>
              </a:r>
            </a:p>
          </p:txBody>
        </p:sp>
        <p:sp>
          <p:nvSpPr>
            <p:cNvPr id="22" name="TextBox 21">
              <a:extLst>
                <a:ext uri="{FF2B5EF4-FFF2-40B4-BE49-F238E27FC236}">
                  <a16:creationId xmlns:a16="http://schemas.microsoft.com/office/drawing/2014/main" id="{6A6ECE74-B04C-4A7F-8E7F-9640DBAD7908}"/>
                </a:ext>
              </a:extLst>
            </p:cNvPr>
            <p:cNvSpPr txBox="1"/>
            <p:nvPr/>
          </p:nvSpPr>
          <p:spPr>
            <a:xfrm>
              <a:off x="256091" y="6102744"/>
              <a:ext cx="1572866" cy="307777"/>
            </a:xfrm>
            <a:prstGeom prst="rect">
              <a:avLst/>
            </a:prstGeom>
            <a:noFill/>
          </p:spPr>
          <p:txBody>
            <a:bodyPr wrap="none" rtlCol="0">
              <a:spAutoFit/>
            </a:bodyPr>
            <a:lstStyle/>
            <a:p>
              <a:pPr algn="r"/>
              <a:r>
                <a:rPr lang="en-GB" sz="1400" dirty="0">
                  <a:solidFill>
                    <a:schemeClr val="accent2"/>
                  </a:solidFill>
                </a:rPr>
                <a:t>Placebo + chemo</a:t>
              </a:r>
            </a:p>
          </p:txBody>
        </p:sp>
        <p:grpSp>
          <p:nvGrpSpPr>
            <p:cNvPr id="23" name="Group 22">
              <a:extLst>
                <a:ext uri="{FF2B5EF4-FFF2-40B4-BE49-F238E27FC236}">
                  <a16:creationId xmlns:a16="http://schemas.microsoft.com/office/drawing/2014/main" id="{6A4A3158-45E5-47AB-8F5D-E07F85B0FA70}"/>
                </a:ext>
              </a:extLst>
            </p:cNvPr>
            <p:cNvGrpSpPr/>
            <p:nvPr/>
          </p:nvGrpSpPr>
          <p:grpSpPr>
            <a:xfrm>
              <a:off x="1913137" y="3099614"/>
              <a:ext cx="3522457" cy="1205078"/>
              <a:chOff x="3900487" y="2652712"/>
              <a:chExt cx="4393549" cy="1555698"/>
            </a:xfrm>
          </p:grpSpPr>
          <p:sp>
            <p:nvSpPr>
              <p:cNvPr id="61" name="Freeform: Shape 153">
                <a:extLst>
                  <a:ext uri="{FF2B5EF4-FFF2-40B4-BE49-F238E27FC236}">
                    <a16:creationId xmlns:a16="http://schemas.microsoft.com/office/drawing/2014/main" id="{4C1999FF-0B3E-47F2-A985-2D16FAF9F055}"/>
                  </a:ext>
                </a:extLst>
              </p:cNvPr>
              <p:cNvSpPr/>
              <p:nvPr/>
            </p:nvSpPr>
            <p:spPr>
              <a:xfrm>
                <a:off x="3900487" y="2674342"/>
                <a:ext cx="4384786" cy="1480071"/>
              </a:xfrm>
              <a:custGeom>
                <a:avLst/>
                <a:gdLst>
                  <a:gd name="connsiteX0" fmla="*/ 4384786 w 4384786"/>
                  <a:gd name="connsiteY0" fmla="*/ 1480072 h 1480071"/>
                  <a:gd name="connsiteX1" fmla="*/ 3138735 w 4384786"/>
                  <a:gd name="connsiteY1" fmla="*/ 1480072 h 1480071"/>
                  <a:gd name="connsiteX2" fmla="*/ 3138735 w 4384786"/>
                  <a:gd name="connsiteY2" fmla="*/ 1430799 h 1480071"/>
                  <a:gd name="connsiteX3" fmla="*/ 3081252 w 4384786"/>
                  <a:gd name="connsiteY3" fmla="*/ 1430799 h 1480071"/>
                  <a:gd name="connsiteX4" fmla="*/ 3081252 w 4384786"/>
                  <a:gd name="connsiteY4" fmla="*/ 1371268 h 1480071"/>
                  <a:gd name="connsiteX5" fmla="*/ 2931405 w 4384786"/>
                  <a:gd name="connsiteY5" fmla="*/ 1371268 h 1480071"/>
                  <a:gd name="connsiteX6" fmla="*/ 2931405 w 4384786"/>
                  <a:gd name="connsiteY6" fmla="*/ 1338425 h 1480071"/>
                  <a:gd name="connsiteX7" fmla="*/ 2900610 w 4384786"/>
                  <a:gd name="connsiteY7" fmla="*/ 1338425 h 1480071"/>
                  <a:gd name="connsiteX8" fmla="*/ 2900610 w 4384786"/>
                  <a:gd name="connsiteY8" fmla="*/ 1297373 h 1480071"/>
                  <a:gd name="connsiteX9" fmla="*/ 2744600 w 4384786"/>
                  <a:gd name="connsiteY9" fmla="*/ 1297373 h 1480071"/>
                  <a:gd name="connsiteX10" fmla="*/ 2744600 w 4384786"/>
                  <a:gd name="connsiteY10" fmla="*/ 1266578 h 1480071"/>
                  <a:gd name="connsiteX11" fmla="*/ 2683012 w 4384786"/>
                  <a:gd name="connsiteY11" fmla="*/ 1266578 h 1480071"/>
                  <a:gd name="connsiteX12" fmla="*/ 2683012 w 4384786"/>
                  <a:gd name="connsiteY12" fmla="*/ 1241947 h 1480071"/>
                  <a:gd name="connsiteX13" fmla="*/ 2654275 w 4384786"/>
                  <a:gd name="connsiteY13" fmla="*/ 1241947 h 1480071"/>
                  <a:gd name="connsiteX14" fmla="*/ 2654275 w 4384786"/>
                  <a:gd name="connsiteY14" fmla="*/ 1207047 h 1480071"/>
                  <a:gd name="connsiteX15" fmla="*/ 2598849 w 4384786"/>
                  <a:gd name="connsiteY15" fmla="*/ 1207047 h 1480071"/>
                  <a:gd name="connsiteX16" fmla="*/ 2598849 w 4384786"/>
                  <a:gd name="connsiteY16" fmla="*/ 1174205 h 1480071"/>
                  <a:gd name="connsiteX17" fmla="*/ 2578322 w 4384786"/>
                  <a:gd name="connsiteY17" fmla="*/ 1174205 h 1480071"/>
                  <a:gd name="connsiteX18" fmla="*/ 2578322 w 4384786"/>
                  <a:gd name="connsiteY18" fmla="*/ 1124932 h 1480071"/>
                  <a:gd name="connsiteX19" fmla="*/ 2555739 w 4384786"/>
                  <a:gd name="connsiteY19" fmla="*/ 1124932 h 1480071"/>
                  <a:gd name="connsiteX20" fmla="*/ 2555739 w 4384786"/>
                  <a:gd name="connsiteY20" fmla="*/ 1073611 h 1480071"/>
                  <a:gd name="connsiteX21" fmla="*/ 2475681 w 4384786"/>
                  <a:gd name="connsiteY21" fmla="*/ 1073611 h 1480071"/>
                  <a:gd name="connsiteX22" fmla="*/ 2475681 w 4384786"/>
                  <a:gd name="connsiteY22" fmla="*/ 1046932 h 1480071"/>
                  <a:gd name="connsiteX23" fmla="*/ 2412044 w 4384786"/>
                  <a:gd name="connsiteY23" fmla="*/ 1046932 h 1480071"/>
                  <a:gd name="connsiteX24" fmla="*/ 2412044 w 4384786"/>
                  <a:gd name="connsiteY24" fmla="*/ 1018185 h 1480071"/>
                  <a:gd name="connsiteX25" fmla="*/ 2350456 w 4384786"/>
                  <a:gd name="connsiteY25" fmla="*/ 1018185 h 1480071"/>
                  <a:gd name="connsiteX26" fmla="*/ 2350456 w 4384786"/>
                  <a:gd name="connsiteY26" fmla="*/ 999716 h 1480071"/>
                  <a:gd name="connsiteX27" fmla="*/ 2161604 w 4384786"/>
                  <a:gd name="connsiteY27" fmla="*/ 999716 h 1480071"/>
                  <a:gd name="connsiteX28" fmla="*/ 2161604 w 4384786"/>
                  <a:gd name="connsiteY28" fmla="*/ 958654 h 1480071"/>
                  <a:gd name="connsiteX29" fmla="*/ 2151336 w 4384786"/>
                  <a:gd name="connsiteY29" fmla="*/ 958654 h 1480071"/>
                  <a:gd name="connsiteX30" fmla="*/ 2151336 w 4384786"/>
                  <a:gd name="connsiteY30" fmla="*/ 934023 h 1480071"/>
                  <a:gd name="connsiteX31" fmla="*/ 2122599 w 4384786"/>
                  <a:gd name="connsiteY31" fmla="*/ 934023 h 1480071"/>
                  <a:gd name="connsiteX32" fmla="*/ 2122599 w 4384786"/>
                  <a:gd name="connsiteY32" fmla="*/ 874493 h 1480071"/>
                  <a:gd name="connsiteX33" fmla="*/ 2001479 w 4384786"/>
                  <a:gd name="connsiteY33" fmla="*/ 874493 h 1480071"/>
                  <a:gd name="connsiteX34" fmla="*/ 2001479 w 4384786"/>
                  <a:gd name="connsiteY34" fmla="*/ 866283 h 1480071"/>
                  <a:gd name="connsiteX35" fmla="*/ 1876263 w 4384786"/>
                  <a:gd name="connsiteY35" fmla="*/ 866283 h 1480071"/>
                  <a:gd name="connsiteX36" fmla="*/ 1876263 w 4384786"/>
                  <a:gd name="connsiteY36" fmla="*/ 831385 h 1480071"/>
                  <a:gd name="connsiteX37" fmla="*/ 1796206 w 4384786"/>
                  <a:gd name="connsiteY37" fmla="*/ 831385 h 1480071"/>
                  <a:gd name="connsiteX38" fmla="*/ 1796206 w 4384786"/>
                  <a:gd name="connsiteY38" fmla="*/ 810857 h 1480071"/>
                  <a:gd name="connsiteX39" fmla="*/ 1763354 w 4384786"/>
                  <a:gd name="connsiteY39" fmla="*/ 810857 h 1480071"/>
                  <a:gd name="connsiteX40" fmla="*/ 1763354 w 4384786"/>
                  <a:gd name="connsiteY40" fmla="*/ 761590 h 1480071"/>
                  <a:gd name="connsiteX41" fmla="*/ 1746933 w 4384786"/>
                  <a:gd name="connsiteY41" fmla="*/ 761590 h 1480071"/>
                  <a:gd name="connsiteX42" fmla="*/ 1746933 w 4384786"/>
                  <a:gd name="connsiteY42" fmla="*/ 749273 h 1480071"/>
                  <a:gd name="connsiteX43" fmla="*/ 1701775 w 4384786"/>
                  <a:gd name="connsiteY43" fmla="*/ 749273 h 1480071"/>
                  <a:gd name="connsiteX44" fmla="*/ 1701775 w 4384786"/>
                  <a:gd name="connsiteY44" fmla="*/ 734903 h 1480071"/>
                  <a:gd name="connsiteX45" fmla="*/ 1668932 w 4384786"/>
                  <a:gd name="connsiteY45" fmla="*/ 734903 h 1480071"/>
                  <a:gd name="connsiteX46" fmla="*/ 1668932 w 4384786"/>
                  <a:gd name="connsiteY46" fmla="*/ 677425 h 1480071"/>
                  <a:gd name="connsiteX47" fmla="*/ 1648397 w 4384786"/>
                  <a:gd name="connsiteY47" fmla="*/ 677425 h 1480071"/>
                  <a:gd name="connsiteX48" fmla="*/ 1648397 w 4384786"/>
                  <a:gd name="connsiteY48" fmla="*/ 652791 h 1480071"/>
                  <a:gd name="connsiteX49" fmla="*/ 1634033 w 4384786"/>
                  <a:gd name="connsiteY49" fmla="*/ 652791 h 1480071"/>
                  <a:gd name="connsiteX50" fmla="*/ 1634033 w 4384786"/>
                  <a:gd name="connsiteY50" fmla="*/ 626104 h 1480071"/>
                  <a:gd name="connsiteX51" fmla="*/ 1609401 w 4384786"/>
                  <a:gd name="connsiteY51" fmla="*/ 626104 h 1480071"/>
                  <a:gd name="connsiteX52" fmla="*/ 1609401 w 4384786"/>
                  <a:gd name="connsiteY52" fmla="*/ 601471 h 1480071"/>
                  <a:gd name="connsiteX53" fmla="*/ 1549860 w 4384786"/>
                  <a:gd name="connsiteY53" fmla="*/ 601471 h 1480071"/>
                  <a:gd name="connsiteX54" fmla="*/ 1549860 w 4384786"/>
                  <a:gd name="connsiteY54" fmla="*/ 564520 h 1480071"/>
                  <a:gd name="connsiteX55" fmla="*/ 1523181 w 4384786"/>
                  <a:gd name="connsiteY55" fmla="*/ 564520 h 1480071"/>
                  <a:gd name="connsiteX56" fmla="*/ 1523181 w 4384786"/>
                  <a:gd name="connsiteY56" fmla="*/ 527570 h 1480071"/>
                  <a:gd name="connsiteX57" fmla="*/ 1488281 w 4384786"/>
                  <a:gd name="connsiteY57" fmla="*/ 527570 h 1480071"/>
                  <a:gd name="connsiteX58" fmla="*/ 1488281 w 4384786"/>
                  <a:gd name="connsiteY58" fmla="*/ 490620 h 1480071"/>
                  <a:gd name="connsiteX59" fmla="*/ 1469803 w 4384786"/>
                  <a:gd name="connsiteY59" fmla="*/ 490620 h 1480071"/>
                  <a:gd name="connsiteX60" fmla="*/ 1469803 w 4384786"/>
                  <a:gd name="connsiteY60" fmla="*/ 439300 h 1480071"/>
                  <a:gd name="connsiteX61" fmla="*/ 1439018 w 4384786"/>
                  <a:gd name="connsiteY61" fmla="*/ 439300 h 1480071"/>
                  <a:gd name="connsiteX62" fmla="*/ 1439018 w 4384786"/>
                  <a:gd name="connsiteY62" fmla="*/ 429036 h 1480071"/>
                  <a:gd name="connsiteX63" fmla="*/ 1408224 w 4384786"/>
                  <a:gd name="connsiteY63" fmla="*/ 429036 h 1480071"/>
                  <a:gd name="connsiteX64" fmla="*/ 1408224 w 4384786"/>
                  <a:gd name="connsiteY64" fmla="*/ 410560 h 1480071"/>
                  <a:gd name="connsiteX65" fmla="*/ 1274788 w 4384786"/>
                  <a:gd name="connsiteY65" fmla="*/ 410560 h 1480071"/>
                  <a:gd name="connsiteX66" fmla="*/ 1274788 w 4384786"/>
                  <a:gd name="connsiteY66" fmla="*/ 355135 h 1480071"/>
                  <a:gd name="connsiteX67" fmla="*/ 1243994 w 4384786"/>
                  <a:gd name="connsiteY67" fmla="*/ 355135 h 1480071"/>
                  <a:gd name="connsiteX68" fmla="*/ 1243994 w 4384786"/>
                  <a:gd name="connsiteY68" fmla="*/ 340766 h 1480071"/>
                  <a:gd name="connsiteX69" fmla="*/ 1219362 w 4384786"/>
                  <a:gd name="connsiteY69" fmla="*/ 340766 h 1480071"/>
                  <a:gd name="connsiteX70" fmla="*/ 1219362 w 4384786"/>
                  <a:gd name="connsiteY70" fmla="*/ 334607 h 1480071"/>
                  <a:gd name="connsiteX71" fmla="*/ 1180357 w 4384786"/>
                  <a:gd name="connsiteY71" fmla="*/ 334607 h 1480071"/>
                  <a:gd name="connsiteX72" fmla="*/ 1180357 w 4384786"/>
                  <a:gd name="connsiteY72" fmla="*/ 322290 h 1480071"/>
                  <a:gd name="connsiteX73" fmla="*/ 1155725 w 4384786"/>
                  <a:gd name="connsiteY73" fmla="*/ 322290 h 1480071"/>
                  <a:gd name="connsiteX74" fmla="*/ 1155725 w 4384786"/>
                  <a:gd name="connsiteY74" fmla="*/ 301762 h 1480071"/>
                  <a:gd name="connsiteX75" fmla="*/ 1122883 w 4384786"/>
                  <a:gd name="connsiteY75" fmla="*/ 301762 h 1480071"/>
                  <a:gd name="connsiteX76" fmla="*/ 1122883 w 4384786"/>
                  <a:gd name="connsiteY76" fmla="*/ 260706 h 1480071"/>
                  <a:gd name="connsiteX77" fmla="*/ 1051036 w 4384786"/>
                  <a:gd name="connsiteY77" fmla="*/ 260706 h 1480071"/>
                  <a:gd name="connsiteX78" fmla="*/ 1051036 w 4384786"/>
                  <a:gd name="connsiteY78" fmla="*/ 246337 h 1480071"/>
                  <a:gd name="connsiteX79" fmla="*/ 997658 w 4384786"/>
                  <a:gd name="connsiteY79" fmla="*/ 246337 h 1480071"/>
                  <a:gd name="connsiteX80" fmla="*/ 997658 w 4384786"/>
                  <a:gd name="connsiteY80" fmla="*/ 234020 h 1480071"/>
                  <a:gd name="connsiteX81" fmla="*/ 977132 w 4384786"/>
                  <a:gd name="connsiteY81" fmla="*/ 234020 h 1480071"/>
                  <a:gd name="connsiteX82" fmla="*/ 977132 w 4384786"/>
                  <a:gd name="connsiteY82" fmla="*/ 215544 h 1480071"/>
                  <a:gd name="connsiteX83" fmla="*/ 921708 w 4384786"/>
                  <a:gd name="connsiteY83" fmla="*/ 215544 h 1480071"/>
                  <a:gd name="connsiteX84" fmla="*/ 921708 w 4384786"/>
                  <a:gd name="connsiteY84" fmla="*/ 207333 h 1480071"/>
                  <a:gd name="connsiteX85" fmla="*/ 876547 w 4384786"/>
                  <a:gd name="connsiteY85" fmla="*/ 207333 h 1480071"/>
                  <a:gd name="connsiteX86" fmla="*/ 876547 w 4384786"/>
                  <a:gd name="connsiteY86" fmla="*/ 190911 h 1480071"/>
                  <a:gd name="connsiteX87" fmla="*/ 812909 w 4384786"/>
                  <a:gd name="connsiteY87" fmla="*/ 190911 h 1480071"/>
                  <a:gd name="connsiteX88" fmla="*/ 812909 w 4384786"/>
                  <a:gd name="connsiteY88" fmla="*/ 172435 h 1480071"/>
                  <a:gd name="connsiteX89" fmla="*/ 765695 w 4384786"/>
                  <a:gd name="connsiteY89" fmla="*/ 172435 h 1480071"/>
                  <a:gd name="connsiteX90" fmla="*/ 765695 w 4384786"/>
                  <a:gd name="connsiteY90" fmla="*/ 166277 h 1480071"/>
                  <a:gd name="connsiteX91" fmla="*/ 741061 w 4384786"/>
                  <a:gd name="connsiteY91" fmla="*/ 166277 h 1480071"/>
                  <a:gd name="connsiteX92" fmla="*/ 741061 w 4384786"/>
                  <a:gd name="connsiteY92" fmla="*/ 151908 h 1480071"/>
                  <a:gd name="connsiteX93" fmla="*/ 689742 w 4384786"/>
                  <a:gd name="connsiteY93" fmla="*/ 151908 h 1480071"/>
                  <a:gd name="connsiteX94" fmla="*/ 689742 w 4384786"/>
                  <a:gd name="connsiteY94" fmla="*/ 131379 h 1480071"/>
                  <a:gd name="connsiteX95" fmla="*/ 634316 w 4384786"/>
                  <a:gd name="connsiteY95" fmla="*/ 131379 h 1480071"/>
                  <a:gd name="connsiteX96" fmla="*/ 634316 w 4384786"/>
                  <a:gd name="connsiteY96" fmla="*/ 119063 h 1480071"/>
                  <a:gd name="connsiteX97" fmla="*/ 605577 w 4384786"/>
                  <a:gd name="connsiteY97" fmla="*/ 119063 h 1480071"/>
                  <a:gd name="connsiteX98" fmla="*/ 605577 w 4384786"/>
                  <a:gd name="connsiteY98" fmla="*/ 82112 h 1480071"/>
                  <a:gd name="connsiteX99" fmla="*/ 474197 w 4384786"/>
                  <a:gd name="connsiteY99" fmla="*/ 82112 h 1480071"/>
                  <a:gd name="connsiteX100" fmla="*/ 474197 w 4384786"/>
                  <a:gd name="connsiteY100" fmla="*/ 59531 h 1480071"/>
                  <a:gd name="connsiteX101" fmla="*/ 445458 w 4384786"/>
                  <a:gd name="connsiteY101" fmla="*/ 59531 h 1480071"/>
                  <a:gd name="connsiteX102" fmla="*/ 445458 w 4384786"/>
                  <a:gd name="connsiteY102" fmla="*/ 53373 h 1480071"/>
                  <a:gd name="connsiteX103" fmla="*/ 396190 w 4384786"/>
                  <a:gd name="connsiteY103" fmla="*/ 53373 h 1480071"/>
                  <a:gd name="connsiteX104" fmla="*/ 396190 w 4384786"/>
                  <a:gd name="connsiteY104" fmla="*/ 36950 h 1480071"/>
                  <a:gd name="connsiteX105" fmla="*/ 367452 w 4384786"/>
                  <a:gd name="connsiteY105" fmla="*/ 36950 h 1480071"/>
                  <a:gd name="connsiteX106" fmla="*/ 367452 w 4384786"/>
                  <a:gd name="connsiteY106" fmla="*/ 26686 h 1480071"/>
                  <a:gd name="connsiteX107" fmla="*/ 328448 w 4384786"/>
                  <a:gd name="connsiteY107" fmla="*/ 26686 h 1480071"/>
                  <a:gd name="connsiteX108" fmla="*/ 328448 w 4384786"/>
                  <a:gd name="connsiteY108" fmla="*/ 14370 h 1480071"/>
                  <a:gd name="connsiteX109" fmla="*/ 135485 w 4384786"/>
                  <a:gd name="connsiteY109" fmla="*/ 14370 h 1480071"/>
                  <a:gd name="connsiteX110" fmla="*/ 135485 w 4384786"/>
                  <a:gd name="connsiteY110" fmla="*/ 0 h 1480071"/>
                  <a:gd name="connsiteX111" fmla="*/ 0 w 4384786"/>
                  <a:gd name="connsiteY111" fmla="*/ 0 h 148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384786" h="1480071">
                    <a:moveTo>
                      <a:pt x="4384786" y="1480072"/>
                    </a:moveTo>
                    <a:lnTo>
                      <a:pt x="3138735" y="1480072"/>
                    </a:lnTo>
                    <a:lnTo>
                      <a:pt x="3138735" y="1430799"/>
                    </a:lnTo>
                    <a:lnTo>
                      <a:pt x="3081252" y="1430799"/>
                    </a:lnTo>
                    <a:lnTo>
                      <a:pt x="3081252" y="1371268"/>
                    </a:lnTo>
                    <a:lnTo>
                      <a:pt x="2931405" y="1371268"/>
                    </a:lnTo>
                    <a:lnTo>
                      <a:pt x="2931405" y="1338425"/>
                    </a:lnTo>
                    <a:lnTo>
                      <a:pt x="2900610" y="1338425"/>
                    </a:lnTo>
                    <a:lnTo>
                      <a:pt x="2900610" y="1297373"/>
                    </a:lnTo>
                    <a:lnTo>
                      <a:pt x="2744600" y="1297373"/>
                    </a:lnTo>
                    <a:lnTo>
                      <a:pt x="2744600" y="1266578"/>
                    </a:lnTo>
                    <a:lnTo>
                      <a:pt x="2683012" y="1266578"/>
                    </a:lnTo>
                    <a:lnTo>
                      <a:pt x="2683012" y="1241947"/>
                    </a:lnTo>
                    <a:lnTo>
                      <a:pt x="2654275" y="1241947"/>
                    </a:lnTo>
                    <a:lnTo>
                      <a:pt x="2654275" y="1207047"/>
                    </a:lnTo>
                    <a:lnTo>
                      <a:pt x="2598849" y="1207047"/>
                    </a:lnTo>
                    <a:lnTo>
                      <a:pt x="2598849" y="1174205"/>
                    </a:lnTo>
                    <a:lnTo>
                      <a:pt x="2578322" y="1174205"/>
                    </a:lnTo>
                    <a:lnTo>
                      <a:pt x="2578322" y="1124932"/>
                    </a:lnTo>
                    <a:lnTo>
                      <a:pt x="2555739" y="1124932"/>
                    </a:lnTo>
                    <a:lnTo>
                      <a:pt x="2555739" y="1073611"/>
                    </a:lnTo>
                    <a:lnTo>
                      <a:pt x="2475681" y="1073611"/>
                    </a:lnTo>
                    <a:lnTo>
                      <a:pt x="2475681" y="1046932"/>
                    </a:lnTo>
                    <a:lnTo>
                      <a:pt x="2412044" y="1046932"/>
                    </a:lnTo>
                    <a:lnTo>
                      <a:pt x="2412044" y="1018185"/>
                    </a:lnTo>
                    <a:lnTo>
                      <a:pt x="2350456" y="1018185"/>
                    </a:lnTo>
                    <a:lnTo>
                      <a:pt x="2350456" y="999716"/>
                    </a:lnTo>
                    <a:lnTo>
                      <a:pt x="2161604" y="999716"/>
                    </a:lnTo>
                    <a:lnTo>
                      <a:pt x="2161604" y="958654"/>
                    </a:lnTo>
                    <a:lnTo>
                      <a:pt x="2151336" y="958654"/>
                    </a:lnTo>
                    <a:lnTo>
                      <a:pt x="2151336" y="934023"/>
                    </a:lnTo>
                    <a:lnTo>
                      <a:pt x="2122599" y="934023"/>
                    </a:lnTo>
                    <a:lnTo>
                      <a:pt x="2122599" y="874493"/>
                    </a:lnTo>
                    <a:lnTo>
                      <a:pt x="2001479" y="874493"/>
                    </a:lnTo>
                    <a:lnTo>
                      <a:pt x="2001479" y="866283"/>
                    </a:lnTo>
                    <a:lnTo>
                      <a:pt x="1876263" y="866283"/>
                    </a:lnTo>
                    <a:lnTo>
                      <a:pt x="1876263" y="831385"/>
                    </a:lnTo>
                    <a:lnTo>
                      <a:pt x="1796206" y="831385"/>
                    </a:lnTo>
                    <a:lnTo>
                      <a:pt x="1796206" y="810857"/>
                    </a:lnTo>
                    <a:lnTo>
                      <a:pt x="1763354" y="810857"/>
                    </a:lnTo>
                    <a:lnTo>
                      <a:pt x="1763354" y="761590"/>
                    </a:lnTo>
                    <a:lnTo>
                      <a:pt x="1746933" y="761590"/>
                    </a:lnTo>
                    <a:lnTo>
                      <a:pt x="1746933" y="749273"/>
                    </a:lnTo>
                    <a:lnTo>
                      <a:pt x="1701775" y="749273"/>
                    </a:lnTo>
                    <a:lnTo>
                      <a:pt x="1701775" y="734903"/>
                    </a:lnTo>
                    <a:lnTo>
                      <a:pt x="1668932" y="734903"/>
                    </a:lnTo>
                    <a:lnTo>
                      <a:pt x="1668932" y="677425"/>
                    </a:lnTo>
                    <a:lnTo>
                      <a:pt x="1648397" y="677425"/>
                    </a:lnTo>
                    <a:lnTo>
                      <a:pt x="1648397" y="652791"/>
                    </a:lnTo>
                    <a:lnTo>
                      <a:pt x="1634033" y="652791"/>
                    </a:lnTo>
                    <a:lnTo>
                      <a:pt x="1634033" y="626104"/>
                    </a:lnTo>
                    <a:lnTo>
                      <a:pt x="1609401" y="626104"/>
                    </a:lnTo>
                    <a:lnTo>
                      <a:pt x="1609401" y="601471"/>
                    </a:lnTo>
                    <a:lnTo>
                      <a:pt x="1549860" y="601471"/>
                    </a:lnTo>
                    <a:lnTo>
                      <a:pt x="1549860" y="564520"/>
                    </a:lnTo>
                    <a:lnTo>
                      <a:pt x="1523181" y="564520"/>
                    </a:lnTo>
                    <a:lnTo>
                      <a:pt x="1523181" y="527570"/>
                    </a:lnTo>
                    <a:lnTo>
                      <a:pt x="1488281" y="527570"/>
                    </a:lnTo>
                    <a:lnTo>
                      <a:pt x="1488281" y="490620"/>
                    </a:lnTo>
                    <a:lnTo>
                      <a:pt x="1469803" y="490620"/>
                    </a:lnTo>
                    <a:lnTo>
                      <a:pt x="1469803" y="439300"/>
                    </a:lnTo>
                    <a:lnTo>
                      <a:pt x="1439018" y="439300"/>
                    </a:lnTo>
                    <a:lnTo>
                      <a:pt x="1439018" y="429036"/>
                    </a:lnTo>
                    <a:lnTo>
                      <a:pt x="1408224" y="429036"/>
                    </a:lnTo>
                    <a:lnTo>
                      <a:pt x="1408224" y="410560"/>
                    </a:lnTo>
                    <a:lnTo>
                      <a:pt x="1274788" y="410560"/>
                    </a:lnTo>
                    <a:lnTo>
                      <a:pt x="1274788" y="355135"/>
                    </a:lnTo>
                    <a:lnTo>
                      <a:pt x="1243994" y="355135"/>
                    </a:lnTo>
                    <a:lnTo>
                      <a:pt x="1243994" y="340766"/>
                    </a:lnTo>
                    <a:lnTo>
                      <a:pt x="1219362" y="340766"/>
                    </a:lnTo>
                    <a:lnTo>
                      <a:pt x="1219362" y="334607"/>
                    </a:lnTo>
                    <a:lnTo>
                      <a:pt x="1180357" y="334607"/>
                    </a:lnTo>
                    <a:lnTo>
                      <a:pt x="1180357" y="322290"/>
                    </a:lnTo>
                    <a:lnTo>
                      <a:pt x="1155725" y="322290"/>
                    </a:lnTo>
                    <a:lnTo>
                      <a:pt x="1155725" y="301762"/>
                    </a:lnTo>
                    <a:lnTo>
                      <a:pt x="1122883" y="301762"/>
                    </a:lnTo>
                    <a:lnTo>
                      <a:pt x="1122883" y="260706"/>
                    </a:lnTo>
                    <a:lnTo>
                      <a:pt x="1051036" y="260706"/>
                    </a:lnTo>
                    <a:lnTo>
                      <a:pt x="1051036" y="246337"/>
                    </a:lnTo>
                    <a:lnTo>
                      <a:pt x="997658" y="246337"/>
                    </a:lnTo>
                    <a:lnTo>
                      <a:pt x="997658" y="234020"/>
                    </a:lnTo>
                    <a:lnTo>
                      <a:pt x="977132" y="234020"/>
                    </a:lnTo>
                    <a:lnTo>
                      <a:pt x="977132" y="215544"/>
                    </a:lnTo>
                    <a:lnTo>
                      <a:pt x="921708" y="215544"/>
                    </a:lnTo>
                    <a:lnTo>
                      <a:pt x="921708" y="207333"/>
                    </a:lnTo>
                    <a:lnTo>
                      <a:pt x="876547" y="207333"/>
                    </a:lnTo>
                    <a:lnTo>
                      <a:pt x="876547" y="190911"/>
                    </a:lnTo>
                    <a:lnTo>
                      <a:pt x="812909" y="190911"/>
                    </a:lnTo>
                    <a:lnTo>
                      <a:pt x="812909" y="172435"/>
                    </a:lnTo>
                    <a:lnTo>
                      <a:pt x="765695" y="172435"/>
                    </a:lnTo>
                    <a:lnTo>
                      <a:pt x="765695" y="166277"/>
                    </a:lnTo>
                    <a:lnTo>
                      <a:pt x="741061" y="166277"/>
                    </a:lnTo>
                    <a:lnTo>
                      <a:pt x="741061" y="151908"/>
                    </a:lnTo>
                    <a:lnTo>
                      <a:pt x="689742" y="151908"/>
                    </a:lnTo>
                    <a:lnTo>
                      <a:pt x="689742" y="131379"/>
                    </a:lnTo>
                    <a:lnTo>
                      <a:pt x="634316" y="131379"/>
                    </a:lnTo>
                    <a:lnTo>
                      <a:pt x="634316" y="119063"/>
                    </a:lnTo>
                    <a:lnTo>
                      <a:pt x="605577" y="119063"/>
                    </a:lnTo>
                    <a:lnTo>
                      <a:pt x="605577" y="82112"/>
                    </a:lnTo>
                    <a:lnTo>
                      <a:pt x="474197" y="82112"/>
                    </a:lnTo>
                    <a:lnTo>
                      <a:pt x="474197" y="59531"/>
                    </a:lnTo>
                    <a:lnTo>
                      <a:pt x="445458" y="59531"/>
                    </a:lnTo>
                    <a:lnTo>
                      <a:pt x="445458" y="53373"/>
                    </a:lnTo>
                    <a:lnTo>
                      <a:pt x="396190" y="53373"/>
                    </a:lnTo>
                    <a:lnTo>
                      <a:pt x="396190" y="36950"/>
                    </a:lnTo>
                    <a:lnTo>
                      <a:pt x="367452" y="36950"/>
                    </a:lnTo>
                    <a:lnTo>
                      <a:pt x="367452" y="26686"/>
                    </a:lnTo>
                    <a:lnTo>
                      <a:pt x="328448" y="26686"/>
                    </a:lnTo>
                    <a:lnTo>
                      <a:pt x="328448" y="14370"/>
                    </a:lnTo>
                    <a:lnTo>
                      <a:pt x="135485" y="14370"/>
                    </a:lnTo>
                    <a:lnTo>
                      <a:pt x="135485" y="0"/>
                    </a:lnTo>
                    <a:lnTo>
                      <a:pt x="0" y="0"/>
                    </a:lnTo>
                  </a:path>
                </a:pathLst>
              </a:custGeom>
              <a:noFill/>
              <a:ln w="25400" cap="flat">
                <a:solidFill>
                  <a:schemeClr val="accent3"/>
                </a:solidFill>
                <a:prstDash val="solid"/>
                <a:miter/>
              </a:ln>
            </p:spPr>
            <p:txBody>
              <a:bodyPr rtlCol="0" anchor="ctr"/>
              <a:lstStyle/>
              <a:p>
                <a:endParaRPr lang="en-GB"/>
              </a:p>
            </p:txBody>
          </p:sp>
          <p:sp>
            <p:nvSpPr>
              <p:cNvPr id="62" name="Freeform: Shape 154">
                <a:extLst>
                  <a:ext uri="{FF2B5EF4-FFF2-40B4-BE49-F238E27FC236}">
                    <a16:creationId xmlns:a16="http://schemas.microsoft.com/office/drawing/2014/main" id="{E2899533-49AD-4E66-81C0-ED0D67ECFCFF}"/>
                  </a:ext>
                </a:extLst>
              </p:cNvPr>
              <p:cNvSpPr/>
              <p:nvPr/>
            </p:nvSpPr>
            <p:spPr>
              <a:xfrm>
                <a:off x="4209884" y="26527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63" name="Freeform: Shape 155">
                <a:extLst>
                  <a:ext uri="{FF2B5EF4-FFF2-40B4-BE49-F238E27FC236}">
                    <a16:creationId xmlns:a16="http://schemas.microsoft.com/office/drawing/2014/main" id="{03F82157-0B85-4CBC-AA3B-B669C038E1DE}"/>
                  </a:ext>
                </a:extLst>
              </p:cNvPr>
              <p:cNvSpPr/>
              <p:nvPr/>
            </p:nvSpPr>
            <p:spPr>
              <a:xfrm>
                <a:off x="4267731" y="26717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64" name="Freeform: Shape 156">
                <a:extLst>
                  <a:ext uri="{FF2B5EF4-FFF2-40B4-BE49-F238E27FC236}">
                    <a16:creationId xmlns:a16="http://schemas.microsoft.com/office/drawing/2014/main" id="{7778EB5A-B74C-4519-874D-144042E9CA29}"/>
                  </a:ext>
                </a:extLst>
              </p:cNvPr>
              <p:cNvSpPr/>
              <p:nvPr/>
            </p:nvSpPr>
            <p:spPr>
              <a:xfrm>
                <a:off x="4304439" y="26717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65" name="Freeform: Shape 157">
                <a:extLst>
                  <a:ext uri="{FF2B5EF4-FFF2-40B4-BE49-F238E27FC236}">
                    <a16:creationId xmlns:a16="http://schemas.microsoft.com/office/drawing/2014/main" id="{380345D5-CA63-476D-A450-19761F042C23}"/>
                  </a:ext>
                </a:extLst>
              </p:cNvPr>
              <p:cNvSpPr/>
              <p:nvPr/>
            </p:nvSpPr>
            <p:spPr>
              <a:xfrm>
                <a:off x="4533736" y="27479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66" name="Freeform: Shape 158">
                <a:extLst>
                  <a:ext uri="{FF2B5EF4-FFF2-40B4-BE49-F238E27FC236}">
                    <a16:creationId xmlns:a16="http://schemas.microsoft.com/office/drawing/2014/main" id="{5688F9DB-E458-474E-B221-0BE31861828F}"/>
                  </a:ext>
                </a:extLst>
              </p:cNvPr>
              <p:cNvSpPr/>
              <p:nvPr/>
            </p:nvSpPr>
            <p:spPr>
              <a:xfrm>
                <a:off x="4990937" y="2898263"/>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25400" cap="flat">
                <a:solidFill>
                  <a:schemeClr val="accent3"/>
                </a:solidFill>
                <a:prstDash val="solid"/>
                <a:miter/>
              </a:ln>
            </p:spPr>
            <p:txBody>
              <a:bodyPr rtlCol="0" anchor="ctr"/>
              <a:lstStyle/>
              <a:p>
                <a:endParaRPr lang="en-GB"/>
              </a:p>
            </p:txBody>
          </p:sp>
          <p:sp>
            <p:nvSpPr>
              <p:cNvPr id="67" name="Freeform: Shape 159">
                <a:extLst>
                  <a:ext uri="{FF2B5EF4-FFF2-40B4-BE49-F238E27FC236}">
                    <a16:creationId xmlns:a16="http://schemas.microsoft.com/office/drawing/2014/main" id="{77938162-71EB-4EC3-9C5D-9E6AFA2A2194}"/>
                  </a:ext>
                </a:extLst>
              </p:cNvPr>
              <p:cNvSpPr/>
              <p:nvPr/>
            </p:nvSpPr>
            <p:spPr>
              <a:xfrm>
                <a:off x="5029037" y="2936363"/>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25400" cap="flat">
                <a:solidFill>
                  <a:schemeClr val="accent3"/>
                </a:solidFill>
                <a:prstDash val="solid"/>
                <a:miter/>
              </a:ln>
            </p:spPr>
            <p:txBody>
              <a:bodyPr rtlCol="0" anchor="ctr"/>
              <a:lstStyle/>
              <a:p>
                <a:endParaRPr lang="en-GB"/>
              </a:p>
            </p:txBody>
          </p:sp>
          <p:sp>
            <p:nvSpPr>
              <p:cNvPr id="68" name="Freeform: Shape 160">
                <a:extLst>
                  <a:ext uri="{FF2B5EF4-FFF2-40B4-BE49-F238E27FC236}">
                    <a16:creationId xmlns:a16="http://schemas.microsoft.com/office/drawing/2014/main" id="{C44DF10D-F675-4D0F-9CD7-4ACDD0300754}"/>
                  </a:ext>
                </a:extLst>
              </p:cNvPr>
              <p:cNvSpPr/>
              <p:nvPr/>
            </p:nvSpPr>
            <p:spPr>
              <a:xfrm>
                <a:off x="5143337" y="2993513"/>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25400" cap="flat">
                <a:solidFill>
                  <a:schemeClr val="accent3"/>
                </a:solidFill>
                <a:prstDash val="solid"/>
                <a:miter/>
              </a:ln>
            </p:spPr>
            <p:txBody>
              <a:bodyPr rtlCol="0" anchor="ctr"/>
              <a:lstStyle/>
              <a:p>
                <a:endParaRPr lang="en-GB"/>
              </a:p>
            </p:txBody>
          </p:sp>
          <p:sp>
            <p:nvSpPr>
              <p:cNvPr id="69" name="Freeform: Shape 161">
                <a:extLst>
                  <a:ext uri="{FF2B5EF4-FFF2-40B4-BE49-F238E27FC236}">
                    <a16:creationId xmlns:a16="http://schemas.microsoft.com/office/drawing/2014/main" id="{09A6DD69-6EEC-4F95-A1EA-7B0D2506B1AC}"/>
                  </a:ext>
                </a:extLst>
              </p:cNvPr>
              <p:cNvSpPr/>
              <p:nvPr/>
            </p:nvSpPr>
            <p:spPr>
              <a:xfrm>
                <a:off x="5181437" y="2993513"/>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25400" cap="flat">
                <a:solidFill>
                  <a:schemeClr val="accent3"/>
                </a:solidFill>
                <a:prstDash val="solid"/>
                <a:miter/>
              </a:ln>
            </p:spPr>
            <p:txBody>
              <a:bodyPr rtlCol="0" anchor="ctr"/>
              <a:lstStyle/>
              <a:p>
                <a:endParaRPr lang="en-GB"/>
              </a:p>
            </p:txBody>
          </p:sp>
          <p:sp>
            <p:nvSpPr>
              <p:cNvPr id="70" name="Freeform: Shape 162">
                <a:extLst>
                  <a:ext uri="{FF2B5EF4-FFF2-40B4-BE49-F238E27FC236}">
                    <a16:creationId xmlns:a16="http://schemas.microsoft.com/office/drawing/2014/main" id="{E89069F2-6A63-4359-B901-1E9DBBA895C8}"/>
                  </a:ext>
                </a:extLst>
              </p:cNvPr>
              <p:cNvSpPr/>
              <p:nvPr/>
            </p:nvSpPr>
            <p:spPr>
              <a:xfrm>
                <a:off x="5200487" y="3069714"/>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25400" cap="flat">
                <a:solidFill>
                  <a:schemeClr val="accent3"/>
                </a:solidFill>
                <a:prstDash val="solid"/>
                <a:miter/>
              </a:ln>
            </p:spPr>
            <p:txBody>
              <a:bodyPr rtlCol="0" anchor="ctr"/>
              <a:lstStyle/>
              <a:p>
                <a:endParaRPr lang="en-GB"/>
              </a:p>
            </p:txBody>
          </p:sp>
          <p:sp>
            <p:nvSpPr>
              <p:cNvPr id="71" name="Freeform: Shape 163">
                <a:extLst>
                  <a:ext uri="{FF2B5EF4-FFF2-40B4-BE49-F238E27FC236}">
                    <a16:creationId xmlns:a16="http://schemas.microsoft.com/office/drawing/2014/main" id="{D0681E8D-646F-4FE0-A624-E02306464011}"/>
                  </a:ext>
                </a:extLst>
              </p:cNvPr>
              <p:cNvSpPr/>
              <p:nvPr/>
            </p:nvSpPr>
            <p:spPr>
              <a:xfrm>
                <a:off x="5486247" y="3260215"/>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25400" cap="flat">
                <a:solidFill>
                  <a:schemeClr val="accent3"/>
                </a:solidFill>
                <a:prstDash val="solid"/>
                <a:miter/>
              </a:ln>
            </p:spPr>
            <p:txBody>
              <a:bodyPr rtlCol="0" anchor="ctr"/>
              <a:lstStyle/>
              <a:p>
                <a:endParaRPr lang="en-GB"/>
              </a:p>
            </p:txBody>
          </p:sp>
          <p:sp>
            <p:nvSpPr>
              <p:cNvPr id="72" name="Freeform: Shape 164">
                <a:extLst>
                  <a:ext uri="{FF2B5EF4-FFF2-40B4-BE49-F238E27FC236}">
                    <a16:creationId xmlns:a16="http://schemas.microsoft.com/office/drawing/2014/main" id="{AB37DC0F-79A6-4724-AA7A-DBDA8208052F}"/>
                  </a:ext>
                </a:extLst>
              </p:cNvPr>
              <p:cNvSpPr/>
              <p:nvPr/>
            </p:nvSpPr>
            <p:spPr>
              <a:xfrm>
                <a:off x="5581773" y="3376616"/>
                <a:ext cx="9525" cy="66529"/>
              </a:xfrm>
              <a:custGeom>
                <a:avLst/>
                <a:gdLst>
                  <a:gd name="connsiteX0" fmla="*/ 0 w 9525"/>
                  <a:gd name="connsiteY0" fmla="*/ 0 h 66529"/>
                  <a:gd name="connsiteX1" fmla="*/ 0 w 9525"/>
                  <a:gd name="connsiteY1" fmla="*/ 66529 h 66529"/>
                </a:gdLst>
                <a:ahLst/>
                <a:cxnLst>
                  <a:cxn ang="0">
                    <a:pos x="connsiteX0" y="connsiteY0"/>
                  </a:cxn>
                  <a:cxn ang="0">
                    <a:pos x="connsiteX1" y="connsiteY1"/>
                  </a:cxn>
                </a:cxnLst>
                <a:rect l="l" t="t" r="r" b="b"/>
                <a:pathLst>
                  <a:path w="9525" h="66529">
                    <a:moveTo>
                      <a:pt x="0" y="0"/>
                    </a:moveTo>
                    <a:lnTo>
                      <a:pt x="0" y="66529"/>
                    </a:lnTo>
                  </a:path>
                </a:pathLst>
              </a:custGeom>
              <a:noFill/>
              <a:ln w="25400" cap="flat">
                <a:solidFill>
                  <a:schemeClr val="accent3"/>
                </a:solidFill>
                <a:prstDash val="solid"/>
                <a:miter/>
              </a:ln>
            </p:spPr>
            <p:txBody>
              <a:bodyPr rtlCol="0" anchor="ctr"/>
              <a:lstStyle/>
              <a:p>
                <a:endParaRPr lang="en-GB"/>
              </a:p>
            </p:txBody>
          </p:sp>
          <p:sp>
            <p:nvSpPr>
              <p:cNvPr id="73" name="Freeform: Shape 165">
                <a:extLst>
                  <a:ext uri="{FF2B5EF4-FFF2-40B4-BE49-F238E27FC236}">
                    <a16:creationId xmlns:a16="http://schemas.microsoft.com/office/drawing/2014/main" id="{4436007A-0D07-4360-B6E2-207AECC463BB}"/>
                  </a:ext>
                </a:extLst>
              </p:cNvPr>
              <p:cNvSpPr/>
              <p:nvPr/>
            </p:nvSpPr>
            <p:spPr>
              <a:xfrm>
                <a:off x="5619597" y="3400086"/>
                <a:ext cx="9525" cy="66530"/>
              </a:xfrm>
              <a:custGeom>
                <a:avLst/>
                <a:gdLst>
                  <a:gd name="connsiteX0" fmla="*/ 0 w 9525"/>
                  <a:gd name="connsiteY0" fmla="*/ 0 h 66530"/>
                  <a:gd name="connsiteX1" fmla="*/ 0 w 9525"/>
                  <a:gd name="connsiteY1" fmla="*/ 66530 h 66530"/>
                </a:gdLst>
                <a:ahLst/>
                <a:cxnLst>
                  <a:cxn ang="0">
                    <a:pos x="connsiteX0" y="connsiteY0"/>
                  </a:cxn>
                  <a:cxn ang="0">
                    <a:pos x="connsiteX1" y="connsiteY1"/>
                  </a:cxn>
                </a:cxnLst>
                <a:rect l="l" t="t" r="r" b="b"/>
                <a:pathLst>
                  <a:path w="9525" h="66530">
                    <a:moveTo>
                      <a:pt x="0" y="0"/>
                    </a:moveTo>
                    <a:lnTo>
                      <a:pt x="0" y="66530"/>
                    </a:lnTo>
                  </a:path>
                </a:pathLst>
              </a:custGeom>
              <a:noFill/>
              <a:ln w="25400" cap="flat">
                <a:solidFill>
                  <a:schemeClr val="accent3"/>
                </a:solidFill>
                <a:prstDash val="solid"/>
                <a:miter/>
              </a:ln>
            </p:spPr>
            <p:txBody>
              <a:bodyPr rtlCol="0" anchor="ctr"/>
              <a:lstStyle/>
              <a:p>
                <a:endParaRPr lang="en-GB"/>
              </a:p>
            </p:txBody>
          </p:sp>
          <p:sp>
            <p:nvSpPr>
              <p:cNvPr id="74" name="Freeform: Shape 166">
                <a:extLst>
                  <a:ext uri="{FF2B5EF4-FFF2-40B4-BE49-F238E27FC236}">
                    <a16:creationId xmlns:a16="http://schemas.microsoft.com/office/drawing/2014/main" id="{B1DEE5A8-8E28-49BD-9ECD-94D2C9AABA9D}"/>
                  </a:ext>
                </a:extLst>
              </p:cNvPr>
              <p:cNvSpPr/>
              <p:nvPr/>
            </p:nvSpPr>
            <p:spPr>
              <a:xfrm>
                <a:off x="5657420" y="3400086"/>
                <a:ext cx="9525" cy="66530"/>
              </a:xfrm>
              <a:custGeom>
                <a:avLst/>
                <a:gdLst>
                  <a:gd name="connsiteX0" fmla="*/ 0 w 9525"/>
                  <a:gd name="connsiteY0" fmla="*/ 0 h 66530"/>
                  <a:gd name="connsiteX1" fmla="*/ 0 w 9525"/>
                  <a:gd name="connsiteY1" fmla="*/ 66530 h 66530"/>
                </a:gdLst>
                <a:ahLst/>
                <a:cxnLst>
                  <a:cxn ang="0">
                    <a:pos x="connsiteX0" y="connsiteY0"/>
                  </a:cxn>
                  <a:cxn ang="0">
                    <a:pos x="connsiteX1" y="connsiteY1"/>
                  </a:cxn>
                </a:cxnLst>
                <a:rect l="l" t="t" r="r" b="b"/>
                <a:pathLst>
                  <a:path w="9525" h="66530">
                    <a:moveTo>
                      <a:pt x="0" y="0"/>
                    </a:moveTo>
                    <a:lnTo>
                      <a:pt x="0" y="66530"/>
                    </a:lnTo>
                  </a:path>
                </a:pathLst>
              </a:custGeom>
              <a:noFill/>
              <a:ln w="25400" cap="flat">
                <a:solidFill>
                  <a:schemeClr val="accent3"/>
                </a:solidFill>
                <a:prstDash val="solid"/>
                <a:miter/>
              </a:ln>
            </p:spPr>
            <p:txBody>
              <a:bodyPr rtlCol="0" anchor="ctr"/>
              <a:lstStyle/>
              <a:p>
                <a:endParaRPr lang="en-GB"/>
              </a:p>
            </p:txBody>
          </p:sp>
          <p:sp>
            <p:nvSpPr>
              <p:cNvPr id="75" name="Freeform: Shape 167">
                <a:extLst>
                  <a:ext uri="{FF2B5EF4-FFF2-40B4-BE49-F238E27FC236}">
                    <a16:creationId xmlns:a16="http://schemas.microsoft.com/office/drawing/2014/main" id="{59EB3E4D-856A-4F0F-ABF9-A264C4E18408}"/>
                  </a:ext>
                </a:extLst>
              </p:cNvPr>
              <p:cNvSpPr/>
              <p:nvPr/>
            </p:nvSpPr>
            <p:spPr>
              <a:xfrm>
                <a:off x="5696492" y="34528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76" name="Freeform: Shape 168">
                <a:extLst>
                  <a:ext uri="{FF2B5EF4-FFF2-40B4-BE49-F238E27FC236}">
                    <a16:creationId xmlns:a16="http://schemas.microsoft.com/office/drawing/2014/main" id="{A6A5D608-AE54-4213-B596-92B036891FAC}"/>
                  </a:ext>
                </a:extLst>
              </p:cNvPr>
              <p:cNvSpPr/>
              <p:nvPr/>
            </p:nvSpPr>
            <p:spPr>
              <a:xfrm>
                <a:off x="5733201" y="34528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77" name="Freeform: Shape 169">
                <a:extLst>
                  <a:ext uri="{FF2B5EF4-FFF2-40B4-BE49-F238E27FC236}">
                    <a16:creationId xmlns:a16="http://schemas.microsoft.com/office/drawing/2014/main" id="{C80A0579-11E5-45D9-8514-AC66E2240A6B}"/>
                  </a:ext>
                </a:extLst>
              </p:cNvPr>
              <p:cNvSpPr/>
              <p:nvPr/>
            </p:nvSpPr>
            <p:spPr>
              <a:xfrm>
                <a:off x="5771997" y="3507867"/>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25400" cap="flat">
                <a:solidFill>
                  <a:schemeClr val="accent3"/>
                </a:solidFill>
                <a:prstDash val="solid"/>
                <a:miter/>
              </a:ln>
            </p:spPr>
            <p:txBody>
              <a:bodyPr rtlCol="0" anchor="ctr"/>
              <a:lstStyle/>
              <a:p>
                <a:endParaRPr lang="en-GB"/>
              </a:p>
            </p:txBody>
          </p:sp>
          <p:sp>
            <p:nvSpPr>
              <p:cNvPr id="78" name="Freeform: Shape 170">
                <a:extLst>
                  <a:ext uri="{FF2B5EF4-FFF2-40B4-BE49-F238E27FC236}">
                    <a16:creationId xmlns:a16="http://schemas.microsoft.com/office/drawing/2014/main" id="{04FFAD1C-3EA2-4C17-B930-273FC7AFCDE3}"/>
                  </a:ext>
                </a:extLst>
              </p:cNvPr>
              <p:cNvSpPr/>
              <p:nvPr/>
            </p:nvSpPr>
            <p:spPr>
              <a:xfrm>
                <a:off x="5848892" y="349091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79" name="Freeform: Shape 171">
                <a:extLst>
                  <a:ext uri="{FF2B5EF4-FFF2-40B4-BE49-F238E27FC236}">
                    <a16:creationId xmlns:a16="http://schemas.microsoft.com/office/drawing/2014/main" id="{722F8FB1-7D32-4BAC-9A06-B6F66E59A6C7}"/>
                  </a:ext>
                </a:extLst>
              </p:cNvPr>
              <p:cNvSpPr/>
              <p:nvPr/>
            </p:nvSpPr>
            <p:spPr>
              <a:xfrm>
                <a:off x="5885601" y="349091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80" name="Freeform: Shape 172">
                <a:extLst>
                  <a:ext uri="{FF2B5EF4-FFF2-40B4-BE49-F238E27FC236}">
                    <a16:creationId xmlns:a16="http://schemas.microsoft.com/office/drawing/2014/main" id="{BDB99BAC-3CC1-4B30-AB44-30149175F26B}"/>
                  </a:ext>
                </a:extLst>
              </p:cNvPr>
              <p:cNvSpPr/>
              <p:nvPr/>
            </p:nvSpPr>
            <p:spPr>
              <a:xfrm>
                <a:off x="5925111" y="35099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81" name="Freeform: Shape 173">
                <a:extLst>
                  <a:ext uri="{FF2B5EF4-FFF2-40B4-BE49-F238E27FC236}">
                    <a16:creationId xmlns:a16="http://schemas.microsoft.com/office/drawing/2014/main" id="{3F541900-ED66-4BB1-A719-BAAFDDFA6CAA}"/>
                  </a:ext>
                </a:extLst>
              </p:cNvPr>
              <p:cNvSpPr/>
              <p:nvPr/>
            </p:nvSpPr>
            <p:spPr>
              <a:xfrm>
                <a:off x="5980832" y="35099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82" name="Freeform: Shape 174">
                <a:extLst>
                  <a:ext uri="{FF2B5EF4-FFF2-40B4-BE49-F238E27FC236}">
                    <a16:creationId xmlns:a16="http://schemas.microsoft.com/office/drawing/2014/main" id="{1E663E6B-4011-417C-A356-4300CE6F8788}"/>
                  </a:ext>
                </a:extLst>
              </p:cNvPr>
              <p:cNvSpPr/>
              <p:nvPr/>
            </p:nvSpPr>
            <p:spPr>
              <a:xfrm>
                <a:off x="6115630" y="36242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83" name="Freeform: Shape 175">
                <a:extLst>
                  <a:ext uri="{FF2B5EF4-FFF2-40B4-BE49-F238E27FC236}">
                    <a16:creationId xmlns:a16="http://schemas.microsoft.com/office/drawing/2014/main" id="{3A55CC27-402A-42F4-8BF0-A5DCE5CE689B}"/>
                  </a:ext>
                </a:extLst>
              </p:cNvPr>
              <p:cNvSpPr/>
              <p:nvPr/>
            </p:nvSpPr>
            <p:spPr>
              <a:xfrm>
                <a:off x="6153139" y="36242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84" name="Freeform: Shape 176">
                <a:extLst>
                  <a:ext uri="{FF2B5EF4-FFF2-40B4-BE49-F238E27FC236}">
                    <a16:creationId xmlns:a16="http://schemas.microsoft.com/office/drawing/2014/main" id="{D109E580-6D0C-401B-9341-ADC6C3B5063F}"/>
                  </a:ext>
                </a:extLst>
              </p:cNvPr>
              <p:cNvSpPr/>
              <p:nvPr/>
            </p:nvSpPr>
            <p:spPr>
              <a:xfrm>
                <a:off x="6209413" y="36242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85" name="Freeform: Shape 177">
                <a:extLst>
                  <a:ext uri="{FF2B5EF4-FFF2-40B4-BE49-F238E27FC236}">
                    <a16:creationId xmlns:a16="http://schemas.microsoft.com/office/drawing/2014/main" id="{DCFD172C-1E0B-4CAE-868F-B32109CC9219}"/>
                  </a:ext>
                </a:extLst>
              </p:cNvPr>
              <p:cNvSpPr/>
              <p:nvPr/>
            </p:nvSpPr>
            <p:spPr>
              <a:xfrm>
                <a:off x="6267297" y="3660266"/>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25400" cap="flat">
                <a:solidFill>
                  <a:schemeClr val="accent3"/>
                </a:solidFill>
                <a:prstDash val="solid"/>
                <a:miter/>
              </a:ln>
            </p:spPr>
            <p:txBody>
              <a:bodyPr rtlCol="0" anchor="ctr"/>
              <a:lstStyle/>
              <a:p>
                <a:endParaRPr lang="en-GB"/>
              </a:p>
            </p:txBody>
          </p:sp>
          <p:sp>
            <p:nvSpPr>
              <p:cNvPr id="86" name="Freeform: Shape 178">
                <a:extLst>
                  <a:ext uri="{FF2B5EF4-FFF2-40B4-BE49-F238E27FC236}">
                    <a16:creationId xmlns:a16="http://schemas.microsoft.com/office/drawing/2014/main" id="{89E9B636-CD7E-447A-A16D-862F8EB3DE99}"/>
                  </a:ext>
                </a:extLst>
              </p:cNvPr>
              <p:cNvSpPr/>
              <p:nvPr/>
            </p:nvSpPr>
            <p:spPr>
              <a:xfrm>
                <a:off x="6343497" y="36623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87" name="Freeform: Shape 179">
                <a:extLst>
                  <a:ext uri="{FF2B5EF4-FFF2-40B4-BE49-F238E27FC236}">
                    <a16:creationId xmlns:a16="http://schemas.microsoft.com/office/drawing/2014/main" id="{5B7BA1E9-B2D3-4704-A7FA-2A6F4D3DBDC1}"/>
                  </a:ext>
                </a:extLst>
              </p:cNvPr>
              <p:cNvSpPr/>
              <p:nvPr/>
            </p:nvSpPr>
            <p:spPr>
              <a:xfrm>
                <a:off x="6401361"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8" name="Freeform: Shape 180">
                <a:extLst>
                  <a:ext uri="{FF2B5EF4-FFF2-40B4-BE49-F238E27FC236}">
                    <a16:creationId xmlns:a16="http://schemas.microsoft.com/office/drawing/2014/main" id="{7E14B5A5-4786-4BCB-B647-AA34D9C67DB8}"/>
                  </a:ext>
                </a:extLst>
              </p:cNvPr>
              <p:cNvSpPr/>
              <p:nvPr/>
            </p:nvSpPr>
            <p:spPr>
              <a:xfrm>
                <a:off x="6419935"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9" name="Freeform: Shape 181">
                <a:extLst>
                  <a:ext uri="{FF2B5EF4-FFF2-40B4-BE49-F238E27FC236}">
                    <a16:creationId xmlns:a16="http://schemas.microsoft.com/office/drawing/2014/main" id="{D9F0A446-9891-46BE-A29E-B54004A7CD0A}"/>
                  </a:ext>
                </a:extLst>
              </p:cNvPr>
              <p:cNvSpPr/>
              <p:nvPr/>
            </p:nvSpPr>
            <p:spPr>
              <a:xfrm>
                <a:off x="6457082"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0" name="Freeform: Shape 182">
                <a:extLst>
                  <a:ext uri="{FF2B5EF4-FFF2-40B4-BE49-F238E27FC236}">
                    <a16:creationId xmlns:a16="http://schemas.microsoft.com/office/drawing/2014/main" id="{DD62EEA6-695F-42A9-8A45-A9F01B0F28C9}"/>
                  </a:ext>
                </a:extLst>
              </p:cNvPr>
              <p:cNvSpPr/>
              <p:nvPr/>
            </p:nvSpPr>
            <p:spPr>
              <a:xfrm>
                <a:off x="6457082"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1" name="Freeform: Shape 183">
                <a:extLst>
                  <a:ext uri="{FF2B5EF4-FFF2-40B4-BE49-F238E27FC236}">
                    <a16:creationId xmlns:a16="http://schemas.microsoft.com/office/drawing/2014/main" id="{4906E5D9-1143-45CD-947A-4E316E821508}"/>
                  </a:ext>
                </a:extLst>
              </p:cNvPr>
              <p:cNvSpPr/>
              <p:nvPr/>
            </p:nvSpPr>
            <p:spPr>
              <a:xfrm>
                <a:off x="6640648" y="389723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2" name="Freeform: Shape 184">
                <a:extLst>
                  <a:ext uri="{FF2B5EF4-FFF2-40B4-BE49-F238E27FC236}">
                    <a16:creationId xmlns:a16="http://schemas.microsoft.com/office/drawing/2014/main" id="{94305C9B-1736-4F87-91FE-2453DD96E698}"/>
                  </a:ext>
                </a:extLst>
              </p:cNvPr>
              <p:cNvSpPr/>
              <p:nvPr/>
            </p:nvSpPr>
            <p:spPr>
              <a:xfrm>
                <a:off x="666808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3" name="Freeform: Shape 185">
                <a:extLst>
                  <a:ext uri="{FF2B5EF4-FFF2-40B4-BE49-F238E27FC236}">
                    <a16:creationId xmlns:a16="http://schemas.microsoft.com/office/drawing/2014/main" id="{0DF98C88-5801-4FD8-9F05-BA2B7246ED50}"/>
                  </a:ext>
                </a:extLst>
              </p:cNvPr>
              <p:cNvSpPr/>
              <p:nvPr/>
            </p:nvSpPr>
            <p:spPr>
              <a:xfrm>
                <a:off x="6705599"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4" name="Freeform: Shape 186">
                <a:extLst>
                  <a:ext uri="{FF2B5EF4-FFF2-40B4-BE49-F238E27FC236}">
                    <a16:creationId xmlns:a16="http://schemas.microsoft.com/office/drawing/2014/main" id="{D47330DC-F44D-401A-A45B-37728E417094}"/>
                  </a:ext>
                </a:extLst>
              </p:cNvPr>
              <p:cNvSpPr/>
              <p:nvPr/>
            </p:nvSpPr>
            <p:spPr>
              <a:xfrm>
                <a:off x="6761873"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5" name="Freeform: Shape 187">
                <a:extLst>
                  <a:ext uri="{FF2B5EF4-FFF2-40B4-BE49-F238E27FC236}">
                    <a16:creationId xmlns:a16="http://schemas.microsoft.com/office/drawing/2014/main" id="{DB63433D-F454-4781-A052-9E037B2CEBF5}"/>
                  </a:ext>
                </a:extLst>
              </p:cNvPr>
              <p:cNvSpPr/>
              <p:nvPr/>
            </p:nvSpPr>
            <p:spPr>
              <a:xfrm>
                <a:off x="682049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6" name="Freeform: Shape 188">
                <a:extLst>
                  <a:ext uri="{FF2B5EF4-FFF2-40B4-BE49-F238E27FC236}">
                    <a16:creationId xmlns:a16="http://schemas.microsoft.com/office/drawing/2014/main" id="{7BDF6228-AC3B-4B74-BE7E-93B3D58494EC}"/>
                  </a:ext>
                </a:extLst>
              </p:cNvPr>
              <p:cNvSpPr/>
              <p:nvPr/>
            </p:nvSpPr>
            <p:spPr>
              <a:xfrm>
                <a:off x="6858218"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7" name="Freeform: Shape 189">
                <a:extLst>
                  <a:ext uri="{FF2B5EF4-FFF2-40B4-BE49-F238E27FC236}">
                    <a16:creationId xmlns:a16="http://schemas.microsoft.com/office/drawing/2014/main" id="{58B28027-A163-46DA-9A6E-1D442185FA5A}"/>
                  </a:ext>
                </a:extLst>
              </p:cNvPr>
              <p:cNvSpPr/>
              <p:nvPr/>
            </p:nvSpPr>
            <p:spPr>
              <a:xfrm>
                <a:off x="6933685"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8" name="Freeform: Shape 190">
                <a:extLst>
                  <a:ext uri="{FF2B5EF4-FFF2-40B4-BE49-F238E27FC236}">
                    <a16:creationId xmlns:a16="http://schemas.microsoft.com/office/drawing/2014/main" id="{3B2957A9-4D7E-4FFB-83DE-188EF5FD12C4}"/>
                  </a:ext>
                </a:extLst>
              </p:cNvPr>
              <p:cNvSpPr/>
              <p:nvPr/>
            </p:nvSpPr>
            <p:spPr>
              <a:xfrm>
                <a:off x="6971413"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9" name="Freeform: Shape 191">
                <a:extLst>
                  <a:ext uri="{FF2B5EF4-FFF2-40B4-BE49-F238E27FC236}">
                    <a16:creationId xmlns:a16="http://schemas.microsoft.com/office/drawing/2014/main" id="{7DDC33F4-0626-4582-B742-E1833F42DE15}"/>
                  </a:ext>
                </a:extLst>
              </p:cNvPr>
              <p:cNvSpPr/>
              <p:nvPr/>
            </p:nvSpPr>
            <p:spPr>
              <a:xfrm>
                <a:off x="7027963" y="4097263"/>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solidFill>
                <a:srgbClr val="000000"/>
              </a:solidFill>
              <a:ln w="25400" cap="flat">
                <a:solidFill>
                  <a:schemeClr val="accent3"/>
                </a:solidFill>
                <a:prstDash val="solid"/>
                <a:miter/>
              </a:ln>
            </p:spPr>
            <p:txBody>
              <a:bodyPr rtlCol="0" anchor="ctr"/>
              <a:lstStyle/>
              <a:p>
                <a:endParaRPr lang="en-GB"/>
              </a:p>
            </p:txBody>
          </p:sp>
          <p:sp>
            <p:nvSpPr>
              <p:cNvPr id="100" name="Freeform: Shape 192">
                <a:extLst>
                  <a:ext uri="{FF2B5EF4-FFF2-40B4-BE49-F238E27FC236}">
                    <a16:creationId xmlns:a16="http://schemas.microsoft.com/office/drawing/2014/main" id="{CAA8B8B8-7D35-4F16-9DC5-593A181CF5A0}"/>
                  </a:ext>
                </a:extLst>
              </p:cNvPr>
              <p:cNvSpPr/>
              <p:nvPr/>
            </p:nvSpPr>
            <p:spPr>
              <a:xfrm>
                <a:off x="7066816"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01" name="Freeform: Shape 193">
                <a:extLst>
                  <a:ext uri="{FF2B5EF4-FFF2-40B4-BE49-F238E27FC236}">
                    <a16:creationId xmlns:a16="http://schemas.microsoft.com/office/drawing/2014/main" id="{CF50E629-44F5-4284-BE68-A81E88E529EA}"/>
                  </a:ext>
                </a:extLst>
              </p:cNvPr>
              <p:cNvSpPr/>
              <p:nvPr/>
            </p:nvSpPr>
            <p:spPr>
              <a:xfrm>
                <a:off x="7142930"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02" name="Freeform: Shape 194">
                <a:extLst>
                  <a:ext uri="{FF2B5EF4-FFF2-40B4-BE49-F238E27FC236}">
                    <a16:creationId xmlns:a16="http://schemas.microsoft.com/office/drawing/2014/main" id="{FF09D8D5-7056-48A3-8663-8DEBF2C0B8AC}"/>
                  </a:ext>
                </a:extLst>
              </p:cNvPr>
              <p:cNvSpPr/>
              <p:nvPr/>
            </p:nvSpPr>
            <p:spPr>
              <a:xfrm>
                <a:off x="7161951"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03" name="Freeform: Shape 195">
                <a:extLst>
                  <a:ext uri="{FF2B5EF4-FFF2-40B4-BE49-F238E27FC236}">
                    <a16:creationId xmlns:a16="http://schemas.microsoft.com/office/drawing/2014/main" id="{29CFB5A7-9129-4524-9FAC-83DBD3153876}"/>
                  </a:ext>
                </a:extLst>
              </p:cNvPr>
              <p:cNvSpPr/>
              <p:nvPr/>
            </p:nvSpPr>
            <p:spPr>
              <a:xfrm>
                <a:off x="7238056"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04" name="Freeform: Shape 196">
                <a:extLst>
                  <a:ext uri="{FF2B5EF4-FFF2-40B4-BE49-F238E27FC236}">
                    <a16:creationId xmlns:a16="http://schemas.microsoft.com/office/drawing/2014/main" id="{F804D932-368A-440A-BCEC-BC22772A6F79}"/>
                  </a:ext>
                </a:extLst>
              </p:cNvPr>
              <p:cNvSpPr/>
              <p:nvPr/>
            </p:nvSpPr>
            <p:spPr>
              <a:xfrm>
                <a:off x="7314161"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05" name="Freeform: Shape 197">
                <a:extLst>
                  <a:ext uri="{FF2B5EF4-FFF2-40B4-BE49-F238E27FC236}">
                    <a16:creationId xmlns:a16="http://schemas.microsoft.com/office/drawing/2014/main" id="{7CAA2EB1-A6D3-40CC-AA0D-FA55DE8FB055}"/>
                  </a:ext>
                </a:extLst>
              </p:cNvPr>
              <p:cNvSpPr/>
              <p:nvPr/>
            </p:nvSpPr>
            <p:spPr>
              <a:xfrm>
                <a:off x="7409296"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06" name="Freeform: Shape 198">
                <a:extLst>
                  <a:ext uri="{FF2B5EF4-FFF2-40B4-BE49-F238E27FC236}">
                    <a16:creationId xmlns:a16="http://schemas.microsoft.com/office/drawing/2014/main" id="{D97CE706-24A4-4741-B0C3-5FD0BBF43BDB}"/>
                  </a:ext>
                </a:extLst>
              </p:cNvPr>
              <p:cNvSpPr/>
              <p:nvPr/>
            </p:nvSpPr>
            <p:spPr>
              <a:xfrm>
                <a:off x="7466380"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07" name="Freeform: Shape 199">
                <a:extLst>
                  <a:ext uri="{FF2B5EF4-FFF2-40B4-BE49-F238E27FC236}">
                    <a16:creationId xmlns:a16="http://schemas.microsoft.com/office/drawing/2014/main" id="{DFAA6BCD-C3DC-41F0-AC82-A82C2E3D302F}"/>
                  </a:ext>
                </a:extLst>
              </p:cNvPr>
              <p:cNvSpPr/>
              <p:nvPr/>
            </p:nvSpPr>
            <p:spPr>
              <a:xfrm>
                <a:off x="7485401"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08" name="Freeform: Shape 200">
                <a:extLst>
                  <a:ext uri="{FF2B5EF4-FFF2-40B4-BE49-F238E27FC236}">
                    <a16:creationId xmlns:a16="http://schemas.microsoft.com/office/drawing/2014/main" id="{00AE4C55-5376-4153-9DBD-F021E35366E2}"/>
                  </a:ext>
                </a:extLst>
              </p:cNvPr>
              <p:cNvSpPr/>
              <p:nvPr/>
            </p:nvSpPr>
            <p:spPr>
              <a:xfrm>
                <a:off x="7618589"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09" name="Freeform: Shape 201">
                <a:extLst>
                  <a:ext uri="{FF2B5EF4-FFF2-40B4-BE49-F238E27FC236}">
                    <a16:creationId xmlns:a16="http://schemas.microsoft.com/office/drawing/2014/main" id="{F688CDFA-8C8B-47FE-BBB6-1D32B081349F}"/>
                  </a:ext>
                </a:extLst>
              </p:cNvPr>
              <p:cNvSpPr/>
              <p:nvPr/>
            </p:nvSpPr>
            <p:spPr>
              <a:xfrm>
                <a:off x="7675663"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10" name="Freeform: Shape 202">
                <a:extLst>
                  <a:ext uri="{FF2B5EF4-FFF2-40B4-BE49-F238E27FC236}">
                    <a16:creationId xmlns:a16="http://schemas.microsoft.com/office/drawing/2014/main" id="{4D6B3803-7312-4CF5-9914-C5F8799D1C1E}"/>
                  </a:ext>
                </a:extLst>
              </p:cNvPr>
              <p:cNvSpPr/>
              <p:nvPr/>
            </p:nvSpPr>
            <p:spPr>
              <a:xfrm>
                <a:off x="7770799"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11" name="Freeform: Shape 203">
                <a:extLst>
                  <a:ext uri="{FF2B5EF4-FFF2-40B4-BE49-F238E27FC236}">
                    <a16:creationId xmlns:a16="http://schemas.microsoft.com/office/drawing/2014/main" id="{FB9B0BBB-2E4A-4360-8C21-F52C229F5D54}"/>
                  </a:ext>
                </a:extLst>
              </p:cNvPr>
              <p:cNvSpPr/>
              <p:nvPr/>
            </p:nvSpPr>
            <p:spPr>
              <a:xfrm>
                <a:off x="7846903"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12" name="Freeform: Shape 204">
                <a:extLst>
                  <a:ext uri="{FF2B5EF4-FFF2-40B4-BE49-F238E27FC236}">
                    <a16:creationId xmlns:a16="http://schemas.microsoft.com/office/drawing/2014/main" id="{43EDC4A6-2AF1-46F1-975F-8F0875DE22F3}"/>
                  </a:ext>
                </a:extLst>
              </p:cNvPr>
              <p:cNvSpPr/>
              <p:nvPr/>
            </p:nvSpPr>
            <p:spPr>
              <a:xfrm>
                <a:off x="7865935"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13" name="Freeform: Shape 205">
                <a:extLst>
                  <a:ext uri="{FF2B5EF4-FFF2-40B4-BE49-F238E27FC236}">
                    <a16:creationId xmlns:a16="http://schemas.microsoft.com/office/drawing/2014/main" id="{A2143AD2-A1E1-4484-A5AB-DCFF3B753E57}"/>
                  </a:ext>
                </a:extLst>
              </p:cNvPr>
              <p:cNvSpPr/>
              <p:nvPr/>
            </p:nvSpPr>
            <p:spPr>
              <a:xfrm>
                <a:off x="8113280"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14" name="Freeform: Shape 206">
                <a:extLst>
                  <a:ext uri="{FF2B5EF4-FFF2-40B4-BE49-F238E27FC236}">
                    <a16:creationId xmlns:a16="http://schemas.microsoft.com/office/drawing/2014/main" id="{39892208-6599-4CB5-9D37-D429A203BD20}"/>
                  </a:ext>
                </a:extLst>
              </p:cNvPr>
              <p:cNvSpPr/>
              <p:nvPr/>
            </p:nvSpPr>
            <p:spPr>
              <a:xfrm>
                <a:off x="8208406"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15" name="Freeform: Shape 207">
                <a:extLst>
                  <a:ext uri="{FF2B5EF4-FFF2-40B4-BE49-F238E27FC236}">
                    <a16:creationId xmlns:a16="http://schemas.microsoft.com/office/drawing/2014/main" id="{9026D1F8-AC88-4731-9BC8-CFBBB4D6E6F7}"/>
                  </a:ext>
                </a:extLst>
              </p:cNvPr>
              <p:cNvSpPr/>
              <p:nvPr/>
            </p:nvSpPr>
            <p:spPr>
              <a:xfrm>
                <a:off x="8284511"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grpSp>
        <p:grpSp>
          <p:nvGrpSpPr>
            <p:cNvPr id="24" name="Group 23">
              <a:extLst>
                <a:ext uri="{FF2B5EF4-FFF2-40B4-BE49-F238E27FC236}">
                  <a16:creationId xmlns:a16="http://schemas.microsoft.com/office/drawing/2014/main" id="{6C7EB5FA-4592-44C0-8DC8-3E82D3F0A601}"/>
                </a:ext>
              </a:extLst>
            </p:cNvPr>
            <p:cNvGrpSpPr/>
            <p:nvPr/>
          </p:nvGrpSpPr>
          <p:grpSpPr>
            <a:xfrm>
              <a:off x="1913137" y="3099614"/>
              <a:ext cx="3420612" cy="1685463"/>
              <a:chOff x="3962400" y="2347912"/>
              <a:chExt cx="4265390" cy="2166460"/>
            </a:xfrm>
          </p:grpSpPr>
          <p:sp>
            <p:nvSpPr>
              <p:cNvPr id="25" name="Freeform: Shape 213">
                <a:extLst>
                  <a:ext uri="{FF2B5EF4-FFF2-40B4-BE49-F238E27FC236}">
                    <a16:creationId xmlns:a16="http://schemas.microsoft.com/office/drawing/2014/main" id="{0DCDD2DC-F15C-473D-9857-D662C816B1AB}"/>
                  </a:ext>
                </a:extLst>
              </p:cNvPr>
              <p:cNvSpPr/>
              <p:nvPr/>
            </p:nvSpPr>
            <p:spPr>
              <a:xfrm>
                <a:off x="3962400" y="2396116"/>
                <a:ext cx="4265390" cy="2078795"/>
              </a:xfrm>
              <a:custGeom>
                <a:avLst/>
                <a:gdLst>
                  <a:gd name="connsiteX0" fmla="*/ 4265390 w 4265390"/>
                  <a:gd name="connsiteY0" fmla="*/ 2078795 h 2078795"/>
                  <a:gd name="connsiteX1" fmla="*/ 3658248 w 4265390"/>
                  <a:gd name="connsiteY1" fmla="*/ 2078795 h 2078795"/>
                  <a:gd name="connsiteX2" fmla="*/ 3658248 w 4265390"/>
                  <a:gd name="connsiteY2" fmla="*/ 1982012 h 2078795"/>
                  <a:gd name="connsiteX3" fmla="*/ 3532861 w 4265390"/>
                  <a:gd name="connsiteY3" fmla="*/ 1982012 h 2078795"/>
                  <a:gd name="connsiteX4" fmla="*/ 3532861 w 4265390"/>
                  <a:gd name="connsiteY4" fmla="*/ 1924814 h 2078795"/>
                  <a:gd name="connsiteX5" fmla="*/ 3433867 w 4265390"/>
                  <a:gd name="connsiteY5" fmla="*/ 1924814 h 2078795"/>
                  <a:gd name="connsiteX6" fmla="*/ 3433867 w 4265390"/>
                  <a:gd name="connsiteY6" fmla="*/ 1858815 h 2078795"/>
                  <a:gd name="connsiteX7" fmla="*/ 3363478 w 4265390"/>
                  <a:gd name="connsiteY7" fmla="*/ 1858815 h 2078795"/>
                  <a:gd name="connsiteX8" fmla="*/ 3363478 w 4265390"/>
                  <a:gd name="connsiteY8" fmla="*/ 1795026 h 2078795"/>
                  <a:gd name="connsiteX9" fmla="*/ 3332674 w 4265390"/>
                  <a:gd name="connsiteY9" fmla="*/ 1795026 h 2078795"/>
                  <a:gd name="connsiteX10" fmla="*/ 3332674 w 4265390"/>
                  <a:gd name="connsiteY10" fmla="*/ 1748830 h 2078795"/>
                  <a:gd name="connsiteX11" fmla="*/ 3139097 w 4265390"/>
                  <a:gd name="connsiteY11" fmla="*/ 1748830 h 2078795"/>
                  <a:gd name="connsiteX12" fmla="*/ 3139097 w 4265390"/>
                  <a:gd name="connsiteY12" fmla="*/ 1702634 h 2078795"/>
                  <a:gd name="connsiteX13" fmla="*/ 2980716 w 4265390"/>
                  <a:gd name="connsiteY13" fmla="*/ 1702634 h 2078795"/>
                  <a:gd name="connsiteX14" fmla="*/ 2980716 w 4265390"/>
                  <a:gd name="connsiteY14" fmla="*/ 1669639 h 2078795"/>
                  <a:gd name="connsiteX15" fmla="*/ 2932319 w 4265390"/>
                  <a:gd name="connsiteY15" fmla="*/ 1669639 h 2078795"/>
                  <a:gd name="connsiteX16" fmla="*/ 2932319 w 4265390"/>
                  <a:gd name="connsiteY16" fmla="*/ 1632244 h 2078795"/>
                  <a:gd name="connsiteX17" fmla="*/ 2901515 w 4265390"/>
                  <a:gd name="connsiteY17" fmla="*/ 1632244 h 2078795"/>
                  <a:gd name="connsiteX18" fmla="*/ 2901515 w 4265390"/>
                  <a:gd name="connsiteY18" fmla="*/ 1594849 h 2078795"/>
                  <a:gd name="connsiteX19" fmla="*/ 2738733 w 4265390"/>
                  <a:gd name="connsiteY19" fmla="*/ 1594849 h 2078795"/>
                  <a:gd name="connsiteX20" fmla="*/ 2738733 w 4265390"/>
                  <a:gd name="connsiteY20" fmla="*/ 1559645 h 2078795"/>
                  <a:gd name="connsiteX21" fmla="*/ 2615546 w 4265390"/>
                  <a:gd name="connsiteY21" fmla="*/ 1559645 h 2078795"/>
                  <a:gd name="connsiteX22" fmla="*/ 2615546 w 4265390"/>
                  <a:gd name="connsiteY22" fmla="*/ 1539852 h 2078795"/>
                  <a:gd name="connsiteX23" fmla="*/ 2573750 w 4265390"/>
                  <a:gd name="connsiteY23" fmla="*/ 1539852 h 2078795"/>
                  <a:gd name="connsiteX24" fmla="*/ 2573750 w 4265390"/>
                  <a:gd name="connsiteY24" fmla="*/ 1495856 h 2078795"/>
                  <a:gd name="connsiteX25" fmla="*/ 2494559 w 4265390"/>
                  <a:gd name="connsiteY25" fmla="*/ 1495856 h 2078795"/>
                  <a:gd name="connsiteX26" fmla="*/ 2494559 w 4265390"/>
                  <a:gd name="connsiteY26" fmla="*/ 1456260 h 2078795"/>
                  <a:gd name="connsiteX27" fmla="*/ 2443963 w 4265390"/>
                  <a:gd name="connsiteY27" fmla="*/ 1456260 h 2078795"/>
                  <a:gd name="connsiteX28" fmla="*/ 2443963 w 4265390"/>
                  <a:gd name="connsiteY28" fmla="*/ 1436458 h 2078795"/>
                  <a:gd name="connsiteX29" fmla="*/ 2413168 w 4265390"/>
                  <a:gd name="connsiteY29" fmla="*/ 1436458 h 2078795"/>
                  <a:gd name="connsiteX30" fmla="*/ 2413168 w 4265390"/>
                  <a:gd name="connsiteY30" fmla="*/ 1392462 h 2078795"/>
                  <a:gd name="connsiteX31" fmla="*/ 2384565 w 4265390"/>
                  <a:gd name="connsiteY31" fmla="*/ 1392462 h 2078795"/>
                  <a:gd name="connsiteX32" fmla="*/ 2384565 w 4265390"/>
                  <a:gd name="connsiteY32" fmla="*/ 1348466 h 2078795"/>
                  <a:gd name="connsiteX33" fmla="*/ 2307574 w 4265390"/>
                  <a:gd name="connsiteY33" fmla="*/ 1348466 h 2078795"/>
                  <a:gd name="connsiteX34" fmla="*/ 2307574 w 4265390"/>
                  <a:gd name="connsiteY34" fmla="*/ 1328673 h 2078795"/>
                  <a:gd name="connsiteX35" fmla="*/ 2287781 w 4265390"/>
                  <a:gd name="connsiteY35" fmla="*/ 1328673 h 2078795"/>
                  <a:gd name="connsiteX36" fmla="*/ 2287781 w 4265390"/>
                  <a:gd name="connsiteY36" fmla="*/ 1293478 h 2078795"/>
                  <a:gd name="connsiteX37" fmla="*/ 2155793 w 4265390"/>
                  <a:gd name="connsiteY37" fmla="*/ 1293478 h 2078795"/>
                  <a:gd name="connsiteX38" fmla="*/ 2155793 w 4265390"/>
                  <a:gd name="connsiteY38" fmla="*/ 1258274 h 2078795"/>
                  <a:gd name="connsiteX39" fmla="*/ 2109597 w 4265390"/>
                  <a:gd name="connsiteY39" fmla="*/ 1258274 h 2078795"/>
                  <a:gd name="connsiteX40" fmla="*/ 2109597 w 4265390"/>
                  <a:gd name="connsiteY40" fmla="*/ 1220878 h 2078795"/>
                  <a:gd name="connsiteX41" fmla="*/ 2019405 w 4265390"/>
                  <a:gd name="connsiteY41" fmla="*/ 1220878 h 2078795"/>
                  <a:gd name="connsiteX42" fmla="*/ 2019405 w 4265390"/>
                  <a:gd name="connsiteY42" fmla="*/ 1174682 h 2078795"/>
                  <a:gd name="connsiteX43" fmla="*/ 1975409 w 4265390"/>
                  <a:gd name="connsiteY43" fmla="*/ 1174682 h 2078795"/>
                  <a:gd name="connsiteX44" fmla="*/ 1975409 w 4265390"/>
                  <a:gd name="connsiteY44" fmla="*/ 1152689 h 2078795"/>
                  <a:gd name="connsiteX45" fmla="*/ 1920411 w 4265390"/>
                  <a:gd name="connsiteY45" fmla="*/ 1152689 h 2078795"/>
                  <a:gd name="connsiteX46" fmla="*/ 1920411 w 4265390"/>
                  <a:gd name="connsiteY46" fmla="*/ 1126295 h 2078795"/>
                  <a:gd name="connsiteX47" fmla="*/ 1839020 w 4265390"/>
                  <a:gd name="connsiteY47" fmla="*/ 1126295 h 2078795"/>
                  <a:gd name="connsiteX48" fmla="*/ 1839020 w 4265390"/>
                  <a:gd name="connsiteY48" fmla="*/ 1108693 h 2078795"/>
                  <a:gd name="connsiteX49" fmla="*/ 1806026 w 4265390"/>
                  <a:gd name="connsiteY49" fmla="*/ 1108693 h 2078795"/>
                  <a:gd name="connsiteX50" fmla="*/ 1806026 w 4265390"/>
                  <a:gd name="connsiteY50" fmla="*/ 1084499 h 2078795"/>
                  <a:gd name="connsiteX51" fmla="*/ 1773031 w 4265390"/>
                  <a:gd name="connsiteY51" fmla="*/ 1084499 h 2078795"/>
                  <a:gd name="connsiteX52" fmla="*/ 1773031 w 4265390"/>
                  <a:gd name="connsiteY52" fmla="*/ 1055896 h 2078795"/>
                  <a:gd name="connsiteX53" fmla="*/ 1742227 w 4265390"/>
                  <a:gd name="connsiteY53" fmla="*/ 1055896 h 2078795"/>
                  <a:gd name="connsiteX54" fmla="*/ 1742227 w 4265390"/>
                  <a:gd name="connsiteY54" fmla="*/ 1000908 h 2078795"/>
                  <a:gd name="connsiteX55" fmla="*/ 1671838 w 4265390"/>
                  <a:gd name="connsiteY55" fmla="*/ 1000908 h 2078795"/>
                  <a:gd name="connsiteX56" fmla="*/ 1671838 w 4265390"/>
                  <a:gd name="connsiteY56" fmla="*/ 978905 h 2078795"/>
                  <a:gd name="connsiteX57" fmla="*/ 1623441 w 4265390"/>
                  <a:gd name="connsiteY57" fmla="*/ 978905 h 2078795"/>
                  <a:gd name="connsiteX58" fmla="*/ 1623441 w 4265390"/>
                  <a:gd name="connsiteY58" fmla="*/ 959103 h 2078795"/>
                  <a:gd name="connsiteX59" fmla="*/ 1555252 w 4265390"/>
                  <a:gd name="connsiteY59" fmla="*/ 959103 h 2078795"/>
                  <a:gd name="connsiteX60" fmla="*/ 1555252 w 4265390"/>
                  <a:gd name="connsiteY60" fmla="*/ 934909 h 2078795"/>
                  <a:gd name="connsiteX61" fmla="*/ 1504655 w 4265390"/>
                  <a:gd name="connsiteY61" fmla="*/ 934909 h 2078795"/>
                  <a:gd name="connsiteX62" fmla="*/ 1504655 w 4265390"/>
                  <a:gd name="connsiteY62" fmla="*/ 877716 h 2078795"/>
                  <a:gd name="connsiteX63" fmla="*/ 1482652 w 4265390"/>
                  <a:gd name="connsiteY63" fmla="*/ 877716 h 2078795"/>
                  <a:gd name="connsiteX64" fmla="*/ 1482652 w 4265390"/>
                  <a:gd name="connsiteY64" fmla="*/ 842519 h 2078795"/>
                  <a:gd name="connsiteX65" fmla="*/ 1436465 w 4265390"/>
                  <a:gd name="connsiteY65" fmla="*/ 842519 h 2078795"/>
                  <a:gd name="connsiteX66" fmla="*/ 1436465 w 4265390"/>
                  <a:gd name="connsiteY66" fmla="*/ 822721 h 2078795"/>
                  <a:gd name="connsiteX67" fmla="*/ 1410062 w 4265390"/>
                  <a:gd name="connsiteY67" fmla="*/ 822721 h 2078795"/>
                  <a:gd name="connsiteX68" fmla="*/ 1410062 w 4265390"/>
                  <a:gd name="connsiteY68" fmla="*/ 802922 h 2078795"/>
                  <a:gd name="connsiteX69" fmla="*/ 1363866 w 4265390"/>
                  <a:gd name="connsiteY69" fmla="*/ 802922 h 2078795"/>
                  <a:gd name="connsiteX70" fmla="*/ 1363866 w 4265390"/>
                  <a:gd name="connsiteY70" fmla="*/ 776525 h 2078795"/>
                  <a:gd name="connsiteX71" fmla="*/ 1346273 w 4265390"/>
                  <a:gd name="connsiteY71" fmla="*/ 776525 h 2078795"/>
                  <a:gd name="connsiteX72" fmla="*/ 1346273 w 4265390"/>
                  <a:gd name="connsiteY72" fmla="*/ 756727 h 2078795"/>
                  <a:gd name="connsiteX73" fmla="*/ 1295676 w 4265390"/>
                  <a:gd name="connsiteY73" fmla="*/ 756727 h 2078795"/>
                  <a:gd name="connsiteX74" fmla="*/ 1295676 w 4265390"/>
                  <a:gd name="connsiteY74" fmla="*/ 714930 h 2078795"/>
                  <a:gd name="connsiteX75" fmla="*/ 1275874 w 4265390"/>
                  <a:gd name="connsiteY75" fmla="*/ 714930 h 2078795"/>
                  <a:gd name="connsiteX76" fmla="*/ 1275874 w 4265390"/>
                  <a:gd name="connsiteY76" fmla="*/ 701733 h 2078795"/>
                  <a:gd name="connsiteX77" fmla="*/ 1212085 w 4265390"/>
                  <a:gd name="connsiteY77" fmla="*/ 701733 h 2078795"/>
                  <a:gd name="connsiteX78" fmla="*/ 1212085 w 4265390"/>
                  <a:gd name="connsiteY78" fmla="*/ 679735 h 2078795"/>
                  <a:gd name="connsiteX79" fmla="*/ 1150487 w 4265390"/>
                  <a:gd name="connsiteY79" fmla="*/ 679735 h 2078795"/>
                  <a:gd name="connsiteX80" fmla="*/ 1150487 w 4265390"/>
                  <a:gd name="connsiteY80" fmla="*/ 659936 h 2078795"/>
                  <a:gd name="connsiteX81" fmla="*/ 1132894 w 4265390"/>
                  <a:gd name="connsiteY81" fmla="*/ 659936 h 2078795"/>
                  <a:gd name="connsiteX82" fmla="*/ 1132894 w 4265390"/>
                  <a:gd name="connsiteY82" fmla="*/ 626939 h 2078795"/>
                  <a:gd name="connsiteX83" fmla="*/ 1091098 w 4265390"/>
                  <a:gd name="connsiteY83" fmla="*/ 626939 h 2078795"/>
                  <a:gd name="connsiteX84" fmla="*/ 1091098 w 4265390"/>
                  <a:gd name="connsiteY84" fmla="*/ 591743 h 2078795"/>
                  <a:gd name="connsiteX85" fmla="*/ 1055894 w 4265390"/>
                  <a:gd name="connsiteY85" fmla="*/ 591743 h 2078795"/>
                  <a:gd name="connsiteX86" fmla="*/ 1055894 w 4265390"/>
                  <a:gd name="connsiteY86" fmla="*/ 563146 h 2078795"/>
                  <a:gd name="connsiteX87" fmla="*/ 1014098 w 4265390"/>
                  <a:gd name="connsiteY87" fmla="*/ 563146 h 2078795"/>
                  <a:gd name="connsiteX88" fmla="*/ 1014098 w 4265390"/>
                  <a:gd name="connsiteY88" fmla="*/ 523549 h 2078795"/>
                  <a:gd name="connsiteX89" fmla="*/ 965711 w 4265390"/>
                  <a:gd name="connsiteY89" fmla="*/ 523549 h 2078795"/>
                  <a:gd name="connsiteX90" fmla="*/ 965711 w 4265390"/>
                  <a:gd name="connsiteY90" fmla="*/ 486153 h 2078795"/>
                  <a:gd name="connsiteX91" fmla="*/ 941509 w 4265390"/>
                  <a:gd name="connsiteY91" fmla="*/ 486153 h 2078795"/>
                  <a:gd name="connsiteX92" fmla="*/ 941509 w 4265390"/>
                  <a:gd name="connsiteY92" fmla="*/ 444357 h 2078795"/>
                  <a:gd name="connsiteX93" fmla="*/ 910712 w 4265390"/>
                  <a:gd name="connsiteY93" fmla="*/ 444357 h 2078795"/>
                  <a:gd name="connsiteX94" fmla="*/ 910712 w 4265390"/>
                  <a:gd name="connsiteY94" fmla="*/ 384963 h 2078795"/>
                  <a:gd name="connsiteX95" fmla="*/ 890913 w 4265390"/>
                  <a:gd name="connsiteY95" fmla="*/ 384963 h 2078795"/>
                  <a:gd name="connsiteX96" fmla="*/ 890913 w 4265390"/>
                  <a:gd name="connsiteY96" fmla="*/ 369564 h 2078795"/>
                  <a:gd name="connsiteX97" fmla="*/ 833719 w 4265390"/>
                  <a:gd name="connsiteY97" fmla="*/ 369564 h 2078795"/>
                  <a:gd name="connsiteX98" fmla="*/ 833719 w 4265390"/>
                  <a:gd name="connsiteY98" fmla="*/ 327769 h 2078795"/>
                  <a:gd name="connsiteX99" fmla="*/ 796323 w 4265390"/>
                  <a:gd name="connsiteY99" fmla="*/ 327769 h 2078795"/>
                  <a:gd name="connsiteX100" fmla="*/ 796323 w 4265390"/>
                  <a:gd name="connsiteY100" fmla="*/ 312370 h 2078795"/>
                  <a:gd name="connsiteX101" fmla="*/ 778724 w 4265390"/>
                  <a:gd name="connsiteY101" fmla="*/ 312370 h 2078795"/>
                  <a:gd name="connsiteX102" fmla="*/ 778724 w 4265390"/>
                  <a:gd name="connsiteY102" fmla="*/ 290372 h 2078795"/>
                  <a:gd name="connsiteX103" fmla="*/ 743528 w 4265390"/>
                  <a:gd name="connsiteY103" fmla="*/ 290372 h 2078795"/>
                  <a:gd name="connsiteX104" fmla="*/ 743528 w 4265390"/>
                  <a:gd name="connsiteY104" fmla="*/ 272774 h 2078795"/>
                  <a:gd name="connsiteX105" fmla="*/ 644538 w 4265390"/>
                  <a:gd name="connsiteY105" fmla="*/ 272774 h 2078795"/>
                  <a:gd name="connsiteX106" fmla="*/ 644538 w 4265390"/>
                  <a:gd name="connsiteY106" fmla="*/ 224379 h 2078795"/>
                  <a:gd name="connsiteX107" fmla="*/ 585144 w 4265390"/>
                  <a:gd name="connsiteY107" fmla="*/ 224379 h 2078795"/>
                  <a:gd name="connsiteX108" fmla="*/ 585144 w 4265390"/>
                  <a:gd name="connsiteY108" fmla="*/ 202381 h 2078795"/>
                  <a:gd name="connsiteX109" fmla="*/ 530148 w 4265390"/>
                  <a:gd name="connsiteY109" fmla="*/ 202381 h 2078795"/>
                  <a:gd name="connsiteX110" fmla="*/ 530148 w 4265390"/>
                  <a:gd name="connsiteY110" fmla="*/ 193581 h 2078795"/>
                  <a:gd name="connsiteX111" fmla="*/ 479553 w 4265390"/>
                  <a:gd name="connsiteY111" fmla="*/ 193581 h 2078795"/>
                  <a:gd name="connsiteX112" fmla="*/ 479553 w 4265390"/>
                  <a:gd name="connsiteY112" fmla="*/ 180383 h 2078795"/>
                  <a:gd name="connsiteX113" fmla="*/ 424559 w 4265390"/>
                  <a:gd name="connsiteY113" fmla="*/ 180383 h 2078795"/>
                  <a:gd name="connsiteX114" fmla="*/ 424559 w 4265390"/>
                  <a:gd name="connsiteY114" fmla="*/ 151786 h 2078795"/>
                  <a:gd name="connsiteX115" fmla="*/ 406960 w 4265390"/>
                  <a:gd name="connsiteY115" fmla="*/ 151786 h 2078795"/>
                  <a:gd name="connsiteX116" fmla="*/ 406960 w 4265390"/>
                  <a:gd name="connsiteY116" fmla="*/ 134187 h 2078795"/>
                  <a:gd name="connsiteX117" fmla="*/ 391562 w 4265390"/>
                  <a:gd name="connsiteY117" fmla="*/ 134187 h 2078795"/>
                  <a:gd name="connsiteX118" fmla="*/ 391562 w 4265390"/>
                  <a:gd name="connsiteY118" fmla="*/ 118788 h 2078795"/>
                  <a:gd name="connsiteX119" fmla="*/ 371764 w 4265390"/>
                  <a:gd name="connsiteY119" fmla="*/ 118788 h 2078795"/>
                  <a:gd name="connsiteX120" fmla="*/ 371764 w 4265390"/>
                  <a:gd name="connsiteY120" fmla="*/ 92391 h 2078795"/>
                  <a:gd name="connsiteX121" fmla="*/ 329968 w 4265390"/>
                  <a:gd name="connsiteY121" fmla="*/ 92391 h 2078795"/>
                  <a:gd name="connsiteX122" fmla="*/ 329968 w 4265390"/>
                  <a:gd name="connsiteY122" fmla="*/ 59394 h 2078795"/>
                  <a:gd name="connsiteX123" fmla="*/ 292572 w 4265390"/>
                  <a:gd name="connsiteY123" fmla="*/ 59394 h 2078795"/>
                  <a:gd name="connsiteX124" fmla="*/ 292572 w 4265390"/>
                  <a:gd name="connsiteY124" fmla="*/ 17598 h 2078795"/>
                  <a:gd name="connsiteX125" fmla="*/ 134186 w 4265390"/>
                  <a:gd name="connsiteY125" fmla="*/ 17598 h 2078795"/>
                  <a:gd name="connsiteX126" fmla="*/ 134186 w 4265390"/>
                  <a:gd name="connsiteY126" fmla="*/ 0 h 2078795"/>
                  <a:gd name="connsiteX127" fmla="*/ 0 w 4265390"/>
                  <a:gd name="connsiteY127" fmla="*/ 0 h 207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65390" h="2078795">
                    <a:moveTo>
                      <a:pt x="4265390" y="2078795"/>
                    </a:moveTo>
                    <a:lnTo>
                      <a:pt x="3658248" y="2078795"/>
                    </a:lnTo>
                    <a:lnTo>
                      <a:pt x="3658248" y="1982012"/>
                    </a:lnTo>
                    <a:lnTo>
                      <a:pt x="3532861" y="1982012"/>
                    </a:lnTo>
                    <a:lnTo>
                      <a:pt x="3532861" y="1924814"/>
                    </a:lnTo>
                    <a:lnTo>
                      <a:pt x="3433867" y="1924814"/>
                    </a:lnTo>
                    <a:lnTo>
                      <a:pt x="3433867" y="1858815"/>
                    </a:lnTo>
                    <a:lnTo>
                      <a:pt x="3363478" y="1858815"/>
                    </a:lnTo>
                    <a:lnTo>
                      <a:pt x="3363478" y="1795026"/>
                    </a:lnTo>
                    <a:lnTo>
                      <a:pt x="3332674" y="1795026"/>
                    </a:lnTo>
                    <a:lnTo>
                      <a:pt x="3332674" y="1748830"/>
                    </a:lnTo>
                    <a:lnTo>
                      <a:pt x="3139097" y="1748830"/>
                    </a:lnTo>
                    <a:lnTo>
                      <a:pt x="3139097" y="1702634"/>
                    </a:lnTo>
                    <a:lnTo>
                      <a:pt x="2980716" y="1702634"/>
                    </a:lnTo>
                    <a:lnTo>
                      <a:pt x="2980716" y="1669639"/>
                    </a:lnTo>
                    <a:lnTo>
                      <a:pt x="2932319" y="1669639"/>
                    </a:lnTo>
                    <a:lnTo>
                      <a:pt x="2932319" y="1632244"/>
                    </a:lnTo>
                    <a:lnTo>
                      <a:pt x="2901515" y="1632244"/>
                    </a:lnTo>
                    <a:lnTo>
                      <a:pt x="2901515" y="1594849"/>
                    </a:lnTo>
                    <a:lnTo>
                      <a:pt x="2738733" y="1594849"/>
                    </a:lnTo>
                    <a:lnTo>
                      <a:pt x="2738733" y="1559645"/>
                    </a:lnTo>
                    <a:lnTo>
                      <a:pt x="2615546" y="1559645"/>
                    </a:lnTo>
                    <a:lnTo>
                      <a:pt x="2615546" y="1539852"/>
                    </a:lnTo>
                    <a:lnTo>
                      <a:pt x="2573750" y="1539852"/>
                    </a:lnTo>
                    <a:lnTo>
                      <a:pt x="2573750" y="1495856"/>
                    </a:lnTo>
                    <a:lnTo>
                      <a:pt x="2494559" y="1495856"/>
                    </a:lnTo>
                    <a:lnTo>
                      <a:pt x="2494559" y="1456260"/>
                    </a:lnTo>
                    <a:lnTo>
                      <a:pt x="2443963" y="1456260"/>
                    </a:lnTo>
                    <a:lnTo>
                      <a:pt x="2443963" y="1436458"/>
                    </a:lnTo>
                    <a:lnTo>
                      <a:pt x="2413168" y="1436458"/>
                    </a:lnTo>
                    <a:lnTo>
                      <a:pt x="2413168" y="1392462"/>
                    </a:lnTo>
                    <a:lnTo>
                      <a:pt x="2384565" y="1392462"/>
                    </a:lnTo>
                    <a:lnTo>
                      <a:pt x="2384565" y="1348466"/>
                    </a:lnTo>
                    <a:lnTo>
                      <a:pt x="2307574" y="1348466"/>
                    </a:lnTo>
                    <a:lnTo>
                      <a:pt x="2307574" y="1328673"/>
                    </a:lnTo>
                    <a:lnTo>
                      <a:pt x="2287781" y="1328673"/>
                    </a:lnTo>
                    <a:lnTo>
                      <a:pt x="2287781" y="1293478"/>
                    </a:lnTo>
                    <a:lnTo>
                      <a:pt x="2155793" y="1293478"/>
                    </a:lnTo>
                    <a:lnTo>
                      <a:pt x="2155793" y="1258274"/>
                    </a:lnTo>
                    <a:lnTo>
                      <a:pt x="2109597" y="1258274"/>
                    </a:lnTo>
                    <a:lnTo>
                      <a:pt x="2109597" y="1220878"/>
                    </a:lnTo>
                    <a:lnTo>
                      <a:pt x="2019405" y="1220878"/>
                    </a:lnTo>
                    <a:lnTo>
                      <a:pt x="2019405" y="1174682"/>
                    </a:lnTo>
                    <a:lnTo>
                      <a:pt x="1975409" y="1174682"/>
                    </a:lnTo>
                    <a:lnTo>
                      <a:pt x="1975409" y="1152689"/>
                    </a:lnTo>
                    <a:lnTo>
                      <a:pt x="1920411" y="1152689"/>
                    </a:lnTo>
                    <a:lnTo>
                      <a:pt x="1920411" y="1126295"/>
                    </a:lnTo>
                    <a:lnTo>
                      <a:pt x="1839020" y="1126295"/>
                    </a:lnTo>
                    <a:lnTo>
                      <a:pt x="1839020" y="1108693"/>
                    </a:lnTo>
                    <a:lnTo>
                      <a:pt x="1806026" y="1108693"/>
                    </a:lnTo>
                    <a:lnTo>
                      <a:pt x="1806026" y="1084499"/>
                    </a:lnTo>
                    <a:lnTo>
                      <a:pt x="1773031" y="1084499"/>
                    </a:lnTo>
                    <a:lnTo>
                      <a:pt x="1773031" y="1055896"/>
                    </a:lnTo>
                    <a:lnTo>
                      <a:pt x="1742227" y="1055896"/>
                    </a:lnTo>
                    <a:lnTo>
                      <a:pt x="1742227" y="1000908"/>
                    </a:lnTo>
                    <a:lnTo>
                      <a:pt x="1671838" y="1000908"/>
                    </a:lnTo>
                    <a:lnTo>
                      <a:pt x="1671838" y="978905"/>
                    </a:lnTo>
                    <a:lnTo>
                      <a:pt x="1623441" y="978905"/>
                    </a:lnTo>
                    <a:lnTo>
                      <a:pt x="1623441" y="959103"/>
                    </a:lnTo>
                    <a:lnTo>
                      <a:pt x="1555252" y="959103"/>
                    </a:lnTo>
                    <a:lnTo>
                      <a:pt x="1555252" y="934909"/>
                    </a:lnTo>
                    <a:lnTo>
                      <a:pt x="1504655" y="934909"/>
                    </a:lnTo>
                    <a:lnTo>
                      <a:pt x="1504655" y="877716"/>
                    </a:lnTo>
                    <a:lnTo>
                      <a:pt x="1482652" y="877716"/>
                    </a:lnTo>
                    <a:lnTo>
                      <a:pt x="1482652" y="842519"/>
                    </a:lnTo>
                    <a:lnTo>
                      <a:pt x="1436465" y="842519"/>
                    </a:lnTo>
                    <a:lnTo>
                      <a:pt x="1436465" y="822721"/>
                    </a:lnTo>
                    <a:lnTo>
                      <a:pt x="1410062" y="822721"/>
                    </a:lnTo>
                    <a:lnTo>
                      <a:pt x="1410062" y="802922"/>
                    </a:lnTo>
                    <a:lnTo>
                      <a:pt x="1363866" y="802922"/>
                    </a:lnTo>
                    <a:lnTo>
                      <a:pt x="1363866" y="776525"/>
                    </a:lnTo>
                    <a:lnTo>
                      <a:pt x="1346273" y="776525"/>
                    </a:lnTo>
                    <a:lnTo>
                      <a:pt x="1346273" y="756727"/>
                    </a:lnTo>
                    <a:lnTo>
                      <a:pt x="1295676" y="756727"/>
                    </a:lnTo>
                    <a:lnTo>
                      <a:pt x="1295676" y="714930"/>
                    </a:lnTo>
                    <a:lnTo>
                      <a:pt x="1275874" y="714930"/>
                    </a:lnTo>
                    <a:lnTo>
                      <a:pt x="1275874" y="701733"/>
                    </a:lnTo>
                    <a:lnTo>
                      <a:pt x="1212085" y="701733"/>
                    </a:lnTo>
                    <a:lnTo>
                      <a:pt x="1212085" y="679735"/>
                    </a:lnTo>
                    <a:lnTo>
                      <a:pt x="1150487" y="679735"/>
                    </a:lnTo>
                    <a:lnTo>
                      <a:pt x="1150487" y="659936"/>
                    </a:lnTo>
                    <a:lnTo>
                      <a:pt x="1132894" y="659936"/>
                    </a:lnTo>
                    <a:lnTo>
                      <a:pt x="1132894" y="626939"/>
                    </a:lnTo>
                    <a:lnTo>
                      <a:pt x="1091098" y="626939"/>
                    </a:lnTo>
                    <a:lnTo>
                      <a:pt x="1091098" y="591743"/>
                    </a:lnTo>
                    <a:lnTo>
                      <a:pt x="1055894" y="591743"/>
                    </a:lnTo>
                    <a:lnTo>
                      <a:pt x="1055894" y="563146"/>
                    </a:lnTo>
                    <a:lnTo>
                      <a:pt x="1014098" y="563146"/>
                    </a:lnTo>
                    <a:lnTo>
                      <a:pt x="1014098" y="523549"/>
                    </a:lnTo>
                    <a:lnTo>
                      <a:pt x="965711" y="523549"/>
                    </a:lnTo>
                    <a:lnTo>
                      <a:pt x="965711" y="486153"/>
                    </a:lnTo>
                    <a:lnTo>
                      <a:pt x="941509" y="486153"/>
                    </a:lnTo>
                    <a:lnTo>
                      <a:pt x="941509" y="444357"/>
                    </a:lnTo>
                    <a:lnTo>
                      <a:pt x="910712" y="444357"/>
                    </a:lnTo>
                    <a:lnTo>
                      <a:pt x="910712" y="384963"/>
                    </a:lnTo>
                    <a:lnTo>
                      <a:pt x="890913" y="384963"/>
                    </a:lnTo>
                    <a:lnTo>
                      <a:pt x="890913" y="369564"/>
                    </a:lnTo>
                    <a:lnTo>
                      <a:pt x="833719" y="369564"/>
                    </a:lnTo>
                    <a:lnTo>
                      <a:pt x="833719" y="327769"/>
                    </a:lnTo>
                    <a:lnTo>
                      <a:pt x="796323" y="327769"/>
                    </a:lnTo>
                    <a:lnTo>
                      <a:pt x="796323" y="312370"/>
                    </a:lnTo>
                    <a:lnTo>
                      <a:pt x="778724" y="312370"/>
                    </a:lnTo>
                    <a:lnTo>
                      <a:pt x="778724" y="290372"/>
                    </a:lnTo>
                    <a:lnTo>
                      <a:pt x="743528" y="290372"/>
                    </a:lnTo>
                    <a:lnTo>
                      <a:pt x="743528" y="272774"/>
                    </a:lnTo>
                    <a:lnTo>
                      <a:pt x="644538" y="272774"/>
                    </a:lnTo>
                    <a:lnTo>
                      <a:pt x="644538" y="224379"/>
                    </a:lnTo>
                    <a:lnTo>
                      <a:pt x="585144" y="224379"/>
                    </a:lnTo>
                    <a:lnTo>
                      <a:pt x="585144" y="202381"/>
                    </a:lnTo>
                    <a:lnTo>
                      <a:pt x="530148" y="202381"/>
                    </a:lnTo>
                    <a:lnTo>
                      <a:pt x="530148" y="193581"/>
                    </a:lnTo>
                    <a:lnTo>
                      <a:pt x="479553" y="193581"/>
                    </a:lnTo>
                    <a:lnTo>
                      <a:pt x="479553" y="180383"/>
                    </a:lnTo>
                    <a:lnTo>
                      <a:pt x="424559" y="180383"/>
                    </a:lnTo>
                    <a:lnTo>
                      <a:pt x="424559" y="151786"/>
                    </a:lnTo>
                    <a:lnTo>
                      <a:pt x="406960" y="151786"/>
                    </a:lnTo>
                    <a:lnTo>
                      <a:pt x="406960" y="134187"/>
                    </a:lnTo>
                    <a:lnTo>
                      <a:pt x="391562" y="134187"/>
                    </a:lnTo>
                    <a:lnTo>
                      <a:pt x="391562" y="118788"/>
                    </a:lnTo>
                    <a:lnTo>
                      <a:pt x="371764" y="118788"/>
                    </a:lnTo>
                    <a:lnTo>
                      <a:pt x="371764" y="92391"/>
                    </a:lnTo>
                    <a:lnTo>
                      <a:pt x="329968" y="92391"/>
                    </a:lnTo>
                    <a:lnTo>
                      <a:pt x="329968" y="59394"/>
                    </a:lnTo>
                    <a:lnTo>
                      <a:pt x="292572" y="59394"/>
                    </a:lnTo>
                    <a:lnTo>
                      <a:pt x="292572" y="17598"/>
                    </a:lnTo>
                    <a:lnTo>
                      <a:pt x="134186" y="17598"/>
                    </a:lnTo>
                    <a:lnTo>
                      <a:pt x="134186" y="0"/>
                    </a:lnTo>
                    <a:lnTo>
                      <a:pt x="0" y="0"/>
                    </a:lnTo>
                  </a:path>
                </a:pathLst>
              </a:custGeom>
              <a:noFill/>
              <a:ln w="25400" cap="flat">
                <a:solidFill>
                  <a:schemeClr val="accent2"/>
                </a:solidFill>
                <a:prstDash val="solid"/>
                <a:miter/>
              </a:ln>
            </p:spPr>
            <p:txBody>
              <a:bodyPr rtlCol="0" anchor="ctr"/>
              <a:lstStyle/>
              <a:p>
                <a:endParaRPr lang="en-GB"/>
              </a:p>
            </p:txBody>
          </p:sp>
          <p:sp>
            <p:nvSpPr>
              <p:cNvPr id="26" name="Freeform: Shape 214">
                <a:extLst>
                  <a:ext uri="{FF2B5EF4-FFF2-40B4-BE49-F238E27FC236}">
                    <a16:creationId xmlns:a16="http://schemas.microsoft.com/office/drawing/2014/main" id="{5F8B331B-7C99-4407-B451-D3A28418784A}"/>
                  </a:ext>
                </a:extLst>
              </p:cNvPr>
              <p:cNvSpPr/>
              <p:nvPr/>
            </p:nvSpPr>
            <p:spPr>
              <a:xfrm>
                <a:off x="3998344" y="23479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27" name="Freeform: Shape 215">
                <a:extLst>
                  <a:ext uri="{FF2B5EF4-FFF2-40B4-BE49-F238E27FC236}">
                    <a16:creationId xmlns:a16="http://schemas.microsoft.com/office/drawing/2014/main" id="{D39BD8CE-CC34-4E78-B9EC-14E51A4460FA}"/>
                  </a:ext>
                </a:extLst>
              </p:cNvPr>
              <p:cNvSpPr/>
              <p:nvPr/>
            </p:nvSpPr>
            <p:spPr>
              <a:xfrm>
                <a:off x="4036444" y="23479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28" name="Freeform: Shape 216">
                <a:extLst>
                  <a:ext uri="{FF2B5EF4-FFF2-40B4-BE49-F238E27FC236}">
                    <a16:creationId xmlns:a16="http://schemas.microsoft.com/office/drawing/2014/main" id="{80A5E56F-51E8-4009-ABE2-AB76CAFC7B93}"/>
                  </a:ext>
                </a:extLst>
              </p:cNvPr>
              <p:cNvSpPr/>
              <p:nvPr/>
            </p:nvSpPr>
            <p:spPr>
              <a:xfrm>
                <a:off x="4207895" y="23669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29" name="Freeform: Shape 217">
                <a:extLst>
                  <a:ext uri="{FF2B5EF4-FFF2-40B4-BE49-F238E27FC236}">
                    <a16:creationId xmlns:a16="http://schemas.microsoft.com/office/drawing/2014/main" id="{4D7170F3-5420-4AFA-BA55-E100F953CB3E}"/>
                  </a:ext>
                </a:extLst>
              </p:cNvPr>
              <p:cNvSpPr/>
              <p:nvPr/>
            </p:nvSpPr>
            <p:spPr>
              <a:xfrm>
                <a:off x="4417447" y="25384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30" name="Freeform: Shape 218">
                <a:extLst>
                  <a:ext uri="{FF2B5EF4-FFF2-40B4-BE49-F238E27FC236}">
                    <a16:creationId xmlns:a16="http://schemas.microsoft.com/office/drawing/2014/main" id="{7FCE2C74-469F-400D-B24C-1D4E1176FEBE}"/>
                  </a:ext>
                </a:extLst>
              </p:cNvPr>
              <p:cNvSpPr/>
              <p:nvPr/>
            </p:nvSpPr>
            <p:spPr>
              <a:xfrm>
                <a:off x="4665098" y="261461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31" name="Freeform: Shape 219">
                <a:extLst>
                  <a:ext uri="{FF2B5EF4-FFF2-40B4-BE49-F238E27FC236}">
                    <a16:creationId xmlns:a16="http://schemas.microsoft.com/office/drawing/2014/main" id="{E8FFA377-C0FC-4CBA-8832-F3CB094C19CA}"/>
                  </a:ext>
                </a:extLst>
              </p:cNvPr>
              <p:cNvSpPr/>
              <p:nvPr/>
            </p:nvSpPr>
            <p:spPr>
              <a:xfrm>
                <a:off x="5141347" y="30337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32" name="Freeform: Shape 220">
                <a:extLst>
                  <a:ext uri="{FF2B5EF4-FFF2-40B4-BE49-F238E27FC236}">
                    <a16:creationId xmlns:a16="http://schemas.microsoft.com/office/drawing/2014/main" id="{B70C7467-BFD5-4D52-8557-D889A0D43AA7}"/>
                  </a:ext>
                </a:extLst>
              </p:cNvPr>
              <p:cNvSpPr/>
              <p:nvPr/>
            </p:nvSpPr>
            <p:spPr>
              <a:xfrm>
                <a:off x="5236606" y="30718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33" name="Freeform: Shape 221">
                <a:extLst>
                  <a:ext uri="{FF2B5EF4-FFF2-40B4-BE49-F238E27FC236}">
                    <a16:creationId xmlns:a16="http://schemas.microsoft.com/office/drawing/2014/main" id="{BCCBDEC2-BB4B-4216-8432-320CF05E648E}"/>
                  </a:ext>
                </a:extLst>
              </p:cNvPr>
              <p:cNvSpPr/>
              <p:nvPr/>
            </p:nvSpPr>
            <p:spPr>
              <a:xfrm>
                <a:off x="5484256" y="328136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2"/>
                </a:solidFill>
                <a:prstDash val="solid"/>
                <a:miter/>
              </a:ln>
            </p:spPr>
            <p:txBody>
              <a:bodyPr rtlCol="0" anchor="ctr"/>
              <a:lstStyle/>
              <a:p>
                <a:endParaRPr lang="en-GB"/>
              </a:p>
            </p:txBody>
          </p:sp>
          <p:sp>
            <p:nvSpPr>
              <p:cNvPr id="34" name="Freeform: Shape 222">
                <a:extLst>
                  <a:ext uri="{FF2B5EF4-FFF2-40B4-BE49-F238E27FC236}">
                    <a16:creationId xmlns:a16="http://schemas.microsoft.com/office/drawing/2014/main" id="{D7D28BB7-2476-4C27-9463-2CA94610D501}"/>
                  </a:ext>
                </a:extLst>
              </p:cNvPr>
              <p:cNvSpPr/>
              <p:nvPr/>
            </p:nvSpPr>
            <p:spPr>
              <a:xfrm>
                <a:off x="5598556" y="33385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35" name="Freeform: Shape 223">
                <a:extLst>
                  <a:ext uri="{FF2B5EF4-FFF2-40B4-BE49-F238E27FC236}">
                    <a16:creationId xmlns:a16="http://schemas.microsoft.com/office/drawing/2014/main" id="{81C1E9F6-4C79-4B24-A0EF-C00646D828AC}"/>
                  </a:ext>
                </a:extLst>
              </p:cNvPr>
              <p:cNvSpPr/>
              <p:nvPr/>
            </p:nvSpPr>
            <p:spPr>
              <a:xfrm>
                <a:off x="5636656" y="33385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36" name="Freeform: Shape 224">
                <a:extLst>
                  <a:ext uri="{FF2B5EF4-FFF2-40B4-BE49-F238E27FC236}">
                    <a16:creationId xmlns:a16="http://schemas.microsoft.com/office/drawing/2014/main" id="{322B4996-15A8-42FD-8990-5260E46ADAE1}"/>
                  </a:ext>
                </a:extLst>
              </p:cNvPr>
              <p:cNvSpPr/>
              <p:nvPr/>
            </p:nvSpPr>
            <p:spPr>
              <a:xfrm>
                <a:off x="5674756" y="33575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37" name="Freeform: Shape 225">
                <a:extLst>
                  <a:ext uri="{FF2B5EF4-FFF2-40B4-BE49-F238E27FC236}">
                    <a16:creationId xmlns:a16="http://schemas.microsoft.com/office/drawing/2014/main" id="{3ECAF4A8-3E75-4848-8AE4-3C7AF3C1CA7B}"/>
                  </a:ext>
                </a:extLst>
              </p:cNvPr>
              <p:cNvSpPr/>
              <p:nvPr/>
            </p:nvSpPr>
            <p:spPr>
              <a:xfrm>
                <a:off x="5712856" y="3414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 name="Freeform: Shape 226">
                <a:extLst>
                  <a:ext uri="{FF2B5EF4-FFF2-40B4-BE49-F238E27FC236}">
                    <a16:creationId xmlns:a16="http://schemas.microsoft.com/office/drawing/2014/main" id="{375B0BAF-2F24-403F-AF06-AA39B86A2CD9}"/>
                  </a:ext>
                </a:extLst>
              </p:cNvPr>
              <p:cNvSpPr/>
              <p:nvPr/>
            </p:nvSpPr>
            <p:spPr>
              <a:xfrm>
                <a:off x="5789056" y="3471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 name="Freeform: Shape 227">
                <a:extLst>
                  <a:ext uri="{FF2B5EF4-FFF2-40B4-BE49-F238E27FC236}">
                    <a16:creationId xmlns:a16="http://schemas.microsoft.com/office/drawing/2014/main" id="{B466874B-2370-425B-98DE-8FAE5F507866}"/>
                  </a:ext>
                </a:extLst>
              </p:cNvPr>
              <p:cNvSpPr/>
              <p:nvPr/>
            </p:nvSpPr>
            <p:spPr>
              <a:xfrm>
                <a:off x="5827156" y="3471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 name="Freeform: Shape 228">
                <a:extLst>
                  <a:ext uri="{FF2B5EF4-FFF2-40B4-BE49-F238E27FC236}">
                    <a16:creationId xmlns:a16="http://schemas.microsoft.com/office/drawing/2014/main" id="{003EF8D7-E7DE-4B2B-A8BA-6416E9588735}"/>
                  </a:ext>
                </a:extLst>
              </p:cNvPr>
              <p:cNvSpPr/>
              <p:nvPr/>
            </p:nvSpPr>
            <p:spPr>
              <a:xfrm>
                <a:off x="5941456" y="35290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 name="Freeform: Shape 229">
                <a:extLst>
                  <a:ext uri="{FF2B5EF4-FFF2-40B4-BE49-F238E27FC236}">
                    <a16:creationId xmlns:a16="http://schemas.microsoft.com/office/drawing/2014/main" id="{43337CE5-CC10-4D81-BC34-37FC551C6CA4}"/>
                  </a:ext>
                </a:extLst>
              </p:cNvPr>
              <p:cNvSpPr/>
              <p:nvPr/>
            </p:nvSpPr>
            <p:spPr>
              <a:xfrm>
                <a:off x="6017656" y="3567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2" name="Freeform: Shape 230">
                <a:extLst>
                  <a:ext uri="{FF2B5EF4-FFF2-40B4-BE49-F238E27FC236}">
                    <a16:creationId xmlns:a16="http://schemas.microsoft.com/office/drawing/2014/main" id="{C8B0EF93-9433-43C2-A78B-F070685F34E9}"/>
                  </a:ext>
                </a:extLst>
              </p:cNvPr>
              <p:cNvSpPr/>
              <p:nvPr/>
            </p:nvSpPr>
            <p:spPr>
              <a:xfrm>
                <a:off x="6303406"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3" name="Freeform: Shape 231">
                <a:extLst>
                  <a:ext uri="{FF2B5EF4-FFF2-40B4-BE49-F238E27FC236}">
                    <a16:creationId xmlns:a16="http://schemas.microsoft.com/office/drawing/2014/main" id="{D93E2300-E29E-4AC4-94D5-FBA83098613D}"/>
                  </a:ext>
                </a:extLst>
              </p:cNvPr>
              <p:cNvSpPr/>
              <p:nvPr/>
            </p:nvSpPr>
            <p:spPr>
              <a:xfrm>
                <a:off x="6436756" y="38147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4" name="Freeform: Shape 232">
                <a:extLst>
                  <a:ext uri="{FF2B5EF4-FFF2-40B4-BE49-F238E27FC236}">
                    <a16:creationId xmlns:a16="http://schemas.microsoft.com/office/drawing/2014/main" id="{2FDF1C87-5196-4CC3-8AA9-3E07E3CEC7C2}"/>
                  </a:ext>
                </a:extLst>
              </p:cNvPr>
              <p:cNvSpPr/>
              <p:nvPr/>
            </p:nvSpPr>
            <p:spPr>
              <a:xfrm>
                <a:off x="6512956" y="3852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5" name="Freeform: Shape 233">
                <a:extLst>
                  <a:ext uri="{FF2B5EF4-FFF2-40B4-BE49-F238E27FC236}">
                    <a16:creationId xmlns:a16="http://schemas.microsoft.com/office/drawing/2014/main" id="{A60BB9BC-A9B5-4D90-8077-446672BF5997}"/>
                  </a:ext>
                </a:extLst>
              </p:cNvPr>
              <p:cNvSpPr/>
              <p:nvPr/>
            </p:nvSpPr>
            <p:spPr>
              <a:xfrm>
                <a:off x="6589156" y="39100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6" name="Freeform: Shape 234">
                <a:extLst>
                  <a:ext uri="{FF2B5EF4-FFF2-40B4-BE49-F238E27FC236}">
                    <a16:creationId xmlns:a16="http://schemas.microsoft.com/office/drawing/2014/main" id="{4791CBD9-4B03-418B-B844-A9FB6E10DA7A}"/>
                  </a:ext>
                </a:extLst>
              </p:cNvPr>
              <p:cNvSpPr/>
              <p:nvPr/>
            </p:nvSpPr>
            <p:spPr>
              <a:xfrm>
                <a:off x="6665356" y="39100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7" name="Freeform: Shape 235">
                <a:extLst>
                  <a:ext uri="{FF2B5EF4-FFF2-40B4-BE49-F238E27FC236}">
                    <a16:creationId xmlns:a16="http://schemas.microsoft.com/office/drawing/2014/main" id="{62AFFE32-9611-4BE0-8C84-670A3272E984}"/>
                  </a:ext>
                </a:extLst>
              </p:cNvPr>
              <p:cNvSpPr/>
              <p:nvPr/>
            </p:nvSpPr>
            <p:spPr>
              <a:xfrm>
                <a:off x="6722516" y="3948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8" name="Freeform: Shape 236">
                <a:extLst>
                  <a:ext uri="{FF2B5EF4-FFF2-40B4-BE49-F238E27FC236}">
                    <a16:creationId xmlns:a16="http://schemas.microsoft.com/office/drawing/2014/main" id="{16CACBB3-F1FA-4039-B88F-15FAA2CE40B5}"/>
                  </a:ext>
                </a:extLst>
              </p:cNvPr>
              <p:cNvSpPr/>
              <p:nvPr/>
            </p:nvSpPr>
            <p:spPr>
              <a:xfrm>
                <a:off x="6836816" y="3948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9" name="Freeform: Shape 237">
                <a:extLst>
                  <a:ext uri="{FF2B5EF4-FFF2-40B4-BE49-F238E27FC236}">
                    <a16:creationId xmlns:a16="http://schemas.microsoft.com/office/drawing/2014/main" id="{7B499032-6C42-44CC-915D-27F2EA455B92}"/>
                  </a:ext>
                </a:extLst>
              </p:cNvPr>
              <p:cNvSpPr/>
              <p:nvPr/>
            </p:nvSpPr>
            <p:spPr>
              <a:xfrm>
                <a:off x="6855866" y="3948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0" name="Freeform: Shape 238">
                <a:extLst>
                  <a:ext uri="{FF2B5EF4-FFF2-40B4-BE49-F238E27FC236}">
                    <a16:creationId xmlns:a16="http://schemas.microsoft.com/office/drawing/2014/main" id="{BF301D54-2808-4DAC-B540-2C315287C600}"/>
                  </a:ext>
                </a:extLst>
              </p:cNvPr>
              <p:cNvSpPr/>
              <p:nvPr/>
            </p:nvSpPr>
            <p:spPr>
              <a:xfrm>
                <a:off x="6970166"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1" name="Freeform: Shape 239">
                <a:extLst>
                  <a:ext uri="{FF2B5EF4-FFF2-40B4-BE49-F238E27FC236}">
                    <a16:creationId xmlns:a16="http://schemas.microsoft.com/office/drawing/2014/main" id="{00073E64-C659-4FF0-9C90-231D66C938AE}"/>
                  </a:ext>
                </a:extLst>
              </p:cNvPr>
              <p:cNvSpPr/>
              <p:nvPr/>
            </p:nvSpPr>
            <p:spPr>
              <a:xfrm>
                <a:off x="7065416" y="4062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2" name="Freeform: Shape 240">
                <a:extLst>
                  <a:ext uri="{FF2B5EF4-FFF2-40B4-BE49-F238E27FC236}">
                    <a16:creationId xmlns:a16="http://schemas.microsoft.com/office/drawing/2014/main" id="{AC471983-3AD0-40F2-AAE9-B2A3E4D2E964}"/>
                  </a:ext>
                </a:extLst>
              </p:cNvPr>
              <p:cNvSpPr/>
              <p:nvPr/>
            </p:nvSpPr>
            <p:spPr>
              <a:xfrm>
                <a:off x="7122566"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3" name="Freeform: Shape 241">
                <a:extLst>
                  <a:ext uri="{FF2B5EF4-FFF2-40B4-BE49-F238E27FC236}">
                    <a16:creationId xmlns:a16="http://schemas.microsoft.com/office/drawing/2014/main" id="{79A2FCCE-0889-4974-A9B7-7C3C98848A0C}"/>
                  </a:ext>
                </a:extLst>
              </p:cNvPr>
              <p:cNvSpPr/>
              <p:nvPr/>
            </p:nvSpPr>
            <p:spPr>
              <a:xfrm>
                <a:off x="7160666"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4" name="Freeform: Shape 242">
                <a:extLst>
                  <a:ext uri="{FF2B5EF4-FFF2-40B4-BE49-F238E27FC236}">
                    <a16:creationId xmlns:a16="http://schemas.microsoft.com/office/drawing/2014/main" id="{63F2B361-10DB-4B49-BDDC-3C6F4AF237B0}"/>
                  </a:ext>
                </a:extLst>
              </p:cNvPr>
              <p:cNvSpPr/>
              <p:nvPr/>
            </p:nvSpPr>
            <p:spPr>
              <a:xfrm>
                <a:off x="7198766"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5" name="Freeform: Shape 243">
                <a:extLst>
                  <a:ext uri="{FF2B5EF4-FFF2-40B4-BE49-F238E27FC236}">
                    <a16:creationId xmlns:a16="http://schemas.microsoft.com/office/drawing/2014/main" id="{64316530-0347-4F27-AE55-E741E62673E0}"/>
                  </a:ext>
                </a:extLst>
              </p:cNvPr>
              <p:cNvSpPr/>
              <p:nvPr/>
            </p:nvSpPr>
            <p:spPr>
              <a:xfrm>
                <a:off x="7465466" y="4271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6" name="Freeform: Shape 244">
                <a:extLst>
                  <a:ext uri="{FF2B5EF4-FFF2-40B4-BE49-F238E27FC236}">
                    <a16:creationId xmlns:a16="http://schemas.microsoft.com/office/drawing/2014/main" id="{DAE8632B-5783-428B-8AE7-35314969E23B}"/>
                  </a:ext>
                </a:extLst>
              </p:cNvPr>
              <p:cNvSpPr/>
              <p:nvPr/>
            </p:nvSpPr>
            <p:spPr>
              <a:xfrm>
                <a:off x="756071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7" name="Freeform: Shape 245">
                <a:extLst>
                  <a:ext uri="{FF2B5EF4-FFF2-40B4-BE49-F238E27FC236}">
                    <a16:creationId xmlns:a16="http://schemas.microsoft.com/office/drawing/2014/main" id="{60C34D9B-4891-48D2-B68A-96E7DF8EE4C0}"/>
                  </a:ext>
                </a:extLst>
              </p:cNvPr>
              <p:cNvSpPr/>
              <p:nvPr/>
            </p:nvSpPr>
            <p:spPr>
              <a:xfrm>
                <a:off x="7808366"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8" name="Freeform: Shape 246">
                <a:extLst>
                  <a:ext uri="{FF2B5EF4-FFF2-40B4-BE49-F238E27FC236}">
                    <a16:creationId xmlns:a16="http://schemas.microsoft.com/office/drawing/2014/main" id="{E60213B2-9ABC-43B4-B134-F587D87EC693}"/>
                  </a:ext>
                </a:extLst>
              </p:cNvPr>
              <p:cNvSpPr/>
              <p:nvPr/>
            </p:nvSpPr>
            <p:spPr>
              <a:xfrm>
                <a:off x="7884566"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9" name="Freeform: Shape 247">
                <a:extLst>
                  <a:ext uri="{FF2B5EF4-FFF2-40B4-BE49-F238E27FC236}">
                    <a16:creationId xmlns:a16="http://schemas.microsoft.com/office/drawing/2014/main" id="{1D58AB04-A14E-47E0-88CE-FCE3799A37D9}"/>
                  </a:ext>
                </a:extLst>
              </p:cNvPr>
              <p:cNvSpPr/>
              <p:nvPr/>
            </p:nvSpPr>
            <p:spPr>
              <a:xfrm>
                <a:off x="8132216"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60" name="Freeform: Shape 248">
                <a:extLst>
                  <a:ext uri="{FF2B5EF4-FFF2-40B4-BE49-F238E27FC236}">
                    <a16:creationId xmlns:a16="http://schemas.microsoft.com/office/drawing/2014/main" id="{772993CE-6299-4C8D-83C0-A22F74DFAFFE}"/>
                  </a:ext>
                </a:extLst>
              </p:cNvPr>
              <p:cNvSpPr/>
              <p:nvPr/>
            </p:nvSpPr>
            <p:spPr>
              <a:xfrm>
                <a:off x="8208416"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grpSp>
      </p:grpSp>
      <p:sp>
        <p:nvSpPr>
          <p:cNvPr id="171" name="Freeform 21">
            <a:extLst>
              <a:ext uri="{FF2B5EF4-FFF2-40B4-BE49-F238E27FC236}">
                <a16:creationId xmlns:a16="http://schemas.microsoft.com/office/drawing/2014/main" id="{DA18BC8A-3D01-485A-8645-2E057CF03234}"/>
              </a:ext>
            </a:extLst>
          </p:cNvPr>
          <p:cNvSpPr>
            <a:spLocks/>
          </p:cNvSpPr>
          <p:nvPr/>
        </p:nvSpPr>
        <p:spPr bwMode="auto">
          <a:xfrm>
            <a:off x="7301219" y="2923727"/>
            <a:ext cx="3810436" cy="203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72" name="Group 171">
            <a:extLst>
              <a:ext uri="{FF2B5EF4-FFF2-40B4-BE49-F238E27FC236}">
                <a16:creationId xmlns:a16="http://schemas.microsoft.com/office/drawing/2014/main" id="{C419A48D-4906-44CB-A222-C1A932ACBF4F}"/>
              </a:ext>
            </a:extLst>
          </p:cNvPr>
          <p:cNvGrpSpPr/>
          <p:nvPr/>
        </p:nvGrpSpPr>
        <p:grpSpPr>
          <a:xfrm>
            <a:off x="6558804" y="2774149"/>
            <a:ext cx="740750" cy="2334140"/>
            <a:chOff x="2550284" y="1348608"/>
            <a:chExt cx="740750" cy="2334140"/>
          </a:xfrm>
        </p:grpSpPr>
        <p:sp>
          <p:nvSpPr>
            <p:cNvPr id="173" name="Line 7">
              <a:extLst>
                <a:ext uri="{FF2B5EF4-FFF2-40B4-BE49-F238E27FC236}">
                  <a16:creationId xmlns:a16="http://schemas.microsoft.com/office/drawing/2014/main" id="{CC79C7A8-4C52-49C6-BB06-24A73C9055C7}"/>
                </a:ext>
              </a:extLst>
            </p:cNvPr>
            <p:cNvSpPr>
              <a:spLocks noChangeShapeType="1"/>
            </p:cNvSpPr>
            <p:nvPr/>
          </p:nvSpPr>
          <p:spPr bwMode="auto">
            <a:xfrm>
              <a:off x="3204800"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4" name="Line 8">
              <a:extLst>
                <a:ext uri="{FF2B5EF4-FFF2-40B4-BE49-F238E27FC236}">
                  <a16:creationId xmlns:a16="http://schemas.microsoft.com/office/drawing/2014/main" id="{18BC35F5-724E-4964-B0D9-5F91F66A862D}"/>
                </a:ext>
              </a:extLst>
            </p:cNvPr>
            <p:cNvSpPr>
              <a:spLocks noChangeShapeType="1"/>
            </p:cNvSpPr>
            <p:nvPr/>
          </p:nvSpPr>
          <p:spPr bwMode="auto">
            <a:xfrm>
              <a:off x="3204800"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5" name="Line 9">
              <a:extLst>
                <a:ext uri="{FF2B5EF4-FFF2-40B4-BE49-F238E27FC236}">
                  <a16:creationId xmlns:a16="http://schemas.microsoft.com/office/drawing/2014/main" id="{02AA3C1F-84E6-4F88-A575-90D9D89B099B}"/>
                </a:ext>
              </a:extLst>
            </p:cNvPr>
            <p:cNvSpPr>
              <a:spLocks noChangeShapeType="1"/>
            </p:cNvSpPr>
            <p:nvPr/>
          </p:nvSpPr>
          <p:spPr bwMode="auto">
            <a:xfrm>
              <a:off x="3204800"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6" name="Line 10">
              <a:extLst>
                <a:ext uri="{FF2B5EF4-FFF2-40B4-BE49-F238E27FC236}">
                  <a16:creationId xmlns:a16="http://schemas.microsoft.com/office/drawing/2014/main" id="{78A2231B-D492-42DB-A2B1-0597B0BDBC6D}"/>
                </a:ext>
              </a:extLst>
            </p:cNvPr>
            <p:cNvSpPr>
              <a:spLocks noChangeShapeType="1"/>
            </p:cNvSpPr>
            <p:nvPr/>
          </p:nvSpPr>
          <p:spPr bwMode="auto">
            <a:xfrm>
              <a:off x="3204800"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7" name="Line 11">
              <a:extLst>
                <a:ext uri="{FF2B5EF4-FFF2-40B4-BE49-F238E27FC236}">
                  <a16:creationId xmlns:a16="http://schemas.microsoft.com/office/drawing/2014/main" id="{291FB555-3D96-4496-913B-9FA6F473537C}"/>
                </a:ext>
              </a:extLst>
            </p:cNvPr>
            <p:cNvSpPr>
              <a:spLocks noChangeShapeType="1"/>
            </p:cNvSpPr>
            <p:nvPr/>
          </p:nvSpPr>
          <p:spPr bwMode="auto">
            <a:xfrm>
              <a:off x="3204800"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8" name="TextBox 177">
              <a:extLst>
                <a:ext uri="{FF2B5EF4-FFF2-40B4-BE49-F238E27FC236}">
                  <a16:creationId xmlns:a16="http://schemas.microsoft.com/office/drawing/2014/main" id="{43E38E09-5A51-460A-A64A-F16246B14C4E}"/>
                </a:ext>
              </a:extLst>
            </p:cNvPr>
            <p:cNvSpPr txBox="1"/>
            <p:nvPr/>
          </p:nvSpPr>
          <p:spPr>
            <a:xfrm rot="16200000">
              <a:off x="2352153" y="2373036"/>
              <a:ext cx="704039"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OS, %</a:t>
              </a:r>
            </a:p>
          </p:txBody>
        </p:sp>
        <p:sp>
          <p:nvSpPr>
            <p:cNvPr id="179" name="TextBox 178">
              <a:extLst>
                <a:ext uri="{FF2B5EF4-FFF2-40B4-BE49-F238E27FC236}">
                  <a16:creationId xmlns:a16="http://schemas.microsoft.com/office/drawing/2014/main" id="{18A3CD8D-3DEA-4D5E-A07E-CAB8154A5B7B}"/>
                </a:ext>
              </a:extLst>
            </p:cNvPr>
            <p:cNvSpPr txBox="1"/>
            <p:nvPr/>
          </p:nvSpPr>
          <p:spPr>
            <a:xfrm>
              <a:off x="2754665" y="1348608"/>
              <a:ext cx="482824"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80" name="TextBox 179">
              <a:extLst>
                <a:ext uri="{FF2B5EF4-FFF2-40B4-BE49-F238E27FC236}">
                  <a16:creationId xmlns:a16="http://schemas.microsoft.com/office/drawing/2014/main" id="{3F2B9FB1-03FE-4763-8FD2-35C55550A99B}"/>
                </a:ext>
              </a:extLst>
            </p:cNvPr>
            <p:cNvSpPr txBox="1"/>
            <p:nvPr/>
          </p:nvSpPr>
          <p:spPr>
            <a:xfrm>
              <a:off x="2854051" y="1847139"/>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75</a:t>
              </a:r>
            </a:p>
          </p:txBody>
        </p:sp>
        <p:sp>
          <p:nvSpPr>
            <p:cNvPr id="181" name="TextBox 180">
              <a:extLst>
                <a:ext uri="{FF2B5EF4-FFF2-40B4-BE49-F238E27FC236}">
                  <a16:creationId xmlns:a16="http://schemas.microsoft.com/office/drawing/2014/main" id="{79B5DA73-609D-45A1-856C-9F0EEAC8D6EE}"/>
                </a:ext>
              </a:extLst>
            </p:cNvPr>
            <p:cNvSpPr txBox="1"/>
            <p:nvPr/>
          </p:nvSpPr>
          <p:spPr>
            <a:xfrm>
              <a:off x="2854050" y="2361792"/>
              <a:ext cx="383439"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50</a:t>
              </a:r>
            </a:p>
          </p:txBody>
        </p:sp>
        <p:sp>
          <p:nvSpPr>
            <p:cNvPr id="182" name="TextBox 181">
              <a:extLst>
                <a:ext uri="{FF2B5EF4-FFF2-40B4-BE49-F238E27FC236}">
                  <a16:creationId xmlns:a16="http://schemas.microsoft.com/office/drawing/2014/main" id="{49903560-A79C-4853-8DD2-0D889B5C3D37}"/>
                </a:ext>
              </a:extLst>
            </p:cNvPr>
            <p:cNvSpPr txBox="1"/>
            <p:nvPr/>
          </p:nvSpPr>
          <p:spPr>
            <a:xfrm>
              <a:off x="2854050" y="2865695"/>
              <a:ext cx="383439"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25</a:t>
              </a:r>
            </a:p>
          </p:txBody>
        </p:sp>
        <p:sp>
          <p:nvSpPr>
            <p:cNvPr id="183" name="TextBox 182">
              <a:extLst>
                <a:ext uri="{FF2B5EF4-FFF2-40B4-BE49-F238E27FC236}">
                  <a16:creationId xmlns:a16="http://schemas.microsoft.com/office/drawing/2014/main" id="{71DA7F20-4DED-4331-845A-859EB170ED57}"/>
                </a:ext>
              </a:extLst>
            </p:cNvPr>
            <p:cNvSpPr txBox="1"/>
            <p:nvPr/>
          </p:nvSpPr>
          <p:spPr>
            <a:xfrm>
              <a:off x="2953445" y="3374971"/>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cxnSp>
        <p:nvCxnSpPr>
          <p:cNvPr id="184" name="Straight Connector 183">
            <a:extLst>
              <a:ext uri="{FF2B5EF4-FFF2-40B4-BE49-F238E27FC236}">
                <a16:creationId xmlns:a16="http://schemas.microsoft.com/office/drawing/2014/main" id="{04508420-3FB0-4231-826B-C19CD4F4ABFD}"/>
              </a:ext>
            </a:extLst>
          </p:cNvPr>
          <p:cNvCxnSpPr/>
          <p:nvPr/>
        </p:nvCxnSpPr>
        <p:spPr>
          <a:xfrm>
            <a:off x="9016933" y="3941221"/>
            <a:ext cx="0" cy="1009138"/>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EA8B229-13FB-40BC-B570-9B388CE35858}"/>
              </a:ext>
            </a:extLst>
          </p:cNvPr>
          <p:cNvCxnSpPr/>
          <p:nvPr/>
        </p:nvCxnSpPr>
        <p:spPr>
          <a:xfrm>
            <a:off x="9446919" y="3952465"/>
            <a:ext cx="0" cy="1009138"/>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186" name="Group 185">
            <a:extLst>
              <a:ext uri="{FF2B5EF4-FFF2-40B4-BE49-F238E27FC236}">
                <a16:creationId xmlns:a16="http://schemas.microsoft.com/office/drawing/2014/main" id="{D329027E-23CE-4BE9-9DE1-BB2D94108286}"/>
              </a:ext>
            </a:extLst>
          </p:cNvPr>
          <p:cNvGrpSpPr/>
          <p:nvPr/>
        </p:nvGrpSpPr>
        <p:grpSpPr>
          <a:xfrm>
            <a:off x="7216528" y="4961603"/>
            <a:ext cx="4032000" cy="360147"/>
            <a:chOff x="1473905" y="5303149"/>
            <a:chExt cx="3978152" cy="360147"/>
          </a:xfrm>
        </p:grpSpPr>
        <p:sp>
          <p:nvSpPr>
            <p:cNvPr id="187" name="Line 21">
              <a:extLst>
                <a:ext uri="{FF2B5EF4-FFF2-40B4-BE49-F238E27FC236}">
                  <a16:creationId xmlns:a16="http://schemas.microsoft.com/office/drawing/2014/main" id="{37097D82-8B75-4E05-89DB-368A0A237C91}"/>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id="{D3AF03EF-D4E1-4B68-BED6-C9246A2DE16D}"/>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89" name="Line 21">
              <a:extLst>
                <a:ext uri="{FF2B5EF4-FFF2-40B4-BE49-F238E27FC236}">
                  <a16:creationId xmlns:a16="http://schemas.microsoft.com/office/drawing/2014/main" id="{F8F2B077-14E3-43F4-B8EB-C4EEB01EF682}"/>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id="{3CF71A23-C7DB-4994-8536-46097B63B3BD}"/>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191" name="Line 21">
              <a:extLst>
                <a:ext uri="{FF2B5EF4-FFF2-40B4-BE49-F238E27FC236}">
                  <a16:creationId xmlns:a16="http://schemas.microsoft.com/office/drawing/2014/main" id="{0C2D1018-6E8D-46DF-BE3B-683B0214E3EE}"/>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5CA87F85-F5FC-423F-B4D9-DEF2DEBE9408}"/>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93" name="Line 21">
              <a:extLst>
                <a:ext uri="{FF2B5EF4-FFF2-40B4-BE49-F238E27FC236}">
                  <a16:creationId xmlns:a16="http://schemas.microsoft.com/office/drawing/2014/main" id="{A8200F4A-BFE1-474B-8F27-EF89C93295A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C95EDF6E-5DD6-404E-A1E9-6A63986D85A7}"/>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195" name="Line 21">
              <a:extLst>
                <a:ext uri="{FF2B5EF4-FFF2-40B4-BE49-F238E27FC236}">
                  <a16:creationId xmlns:a16="http://schemas.microsoft.com/office/drawing/2014/main" id="{B42386C6-5A50-4E87-BA0C-AE20C1D1697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9F8D77D9-D44B-476D-AE4F-2C236001E5DE}"/>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97" name="Line 21">
              <a:extLst>
                <a:ext uri="{FF2B5EF4-FFF2-40B4-BE49-F238E27FC236}">
                  <a16:creationId xmlns:a16="http://schemas.microsoft.com/office/drawing/2014/main" id="{FBF8B841-24A5-41F9-80C2-DFB91A23D503}"/>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B44528EF-D860-428B-9EC3-812E4DF44091}"/>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199" name="Line 21">
              <a:extLst>
                <a:ext uri="{FF2B5EF4-FFF2-40B4-BE49-F238E27FC236}">
                  <a16:creationId xmlns:a16="http://schemas.microsoft.com/office/drawing/2014/main" id="{29976B0E-4C30-4E93-B1CF-0988C7356EEE}"/>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id="{C8209088-1A59-4EAD-8B41-5D9B59A73D87}"/>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201" name="Line 21">
              <a:extLst>
                <a:ext uri="{FF2B5EF4-FFF2-40B4-BE49-F238E27FC236}">
                  <a16:creationId xmlns:a16="http://schemas.microsoft.com/office/drawing/2014/main" id="{DC182102-4E56-4AF9-9C7E-84D9DC5182FE}"/>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AEA0BA32-05D1-43FD-B064-168484775636}"/>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203" name="Line 21">
              <a:extLst>
                <a:ext uri="{FF2B5EF4-FFF2-40B4-BE49-F238E27FC236}">
                  <a16:creationId xmlns:a16="http://schemas.microsoft.com/office/drawing/2014/main" id="{093048D0-9D0B-482C-82A5-FADBDF301884}"/>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4" name="TextBox 203">
              <a:extLst>
                <a:ext uri="{FF2B5EF4-FFF2-40B4-BE49-F238E27FC236}">
                  <a16:creationId xmlns:a16="http://schemas.microsoft.com/office/drawing/2014/main" id="{AFC2B2CC-B0B4-4412-91D0-DCA5FB6FD84C}"/>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205" name="Line 21">
              <a:extLst>
                <a:ext uri="{FF2B5EF4-FFF2-40B4-BE49-F238E27FC236}">
                  <a16:creationId xmlns:a16="http://schemas.microsoft.com/office/drawing/2014/main" id="{99B3CE3E-649A-4FBF-96BF-7BEC8499DF0A}"/>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id="{33C72A2F-7482-445C-B628-9A190A6EE889}"/>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207" name="Line 21">
              <a:extLst>
                <a:ext uri="{FF2B5EF4-FFF2-40B4-BE49-F238E27FC236}">
                  <a16:creationId xmlns:a16="http://schemas.microsoft.com/office/drawing/2014/main" id="{8B5DFB48-F874-4773-A2C4-2851EDB8578D}"/>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8" name="TextBox 207">
              <a:extLst>
                <a:ext uri="{FF2B5EF4-FFF2-40B4-BE49-F238E27FC236}">
                  <a16:creationId xmlns:a16="http://schemas.microsoft.com/office/drawing/2014/main" id="{E7BC8E26-E6E4-4909-B7D1-3D7832446B7D}"/>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209" name="TextBox 208">
            <a:extLst>
              <a:ext uri="{FF2B5EF4-FFF2-40B4-BE49-F238E27FC236}">
                <a16:creationId xmlns:a16="http://schemas.microsoft.com/office/drawing/2014/main" id="{DEFF174C-42AE-4742-97F3-7995D7A715C5}"/>
              </a:ext>
            </a:extLst>
          </p:cNvPr>
          <p:cNvSpPr txBox="1"/>
          <p:nvPr/>
        </p:nvSpPr>
        <p:spPr>
          <a:xfrm>
            <a:off x="7923826" y="5283826"/>
            <a:ext cx="2842188"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from randomization, months</a:t>
            </a:r>
          </a:p>
        </p:txBody>
      </p:sp>
      <p:grpSp>
        <p:nvGrpSpPr>
          <p:cNvPr id="211" name="Group 210">
            <a:extLst>
              <a:ext uri="{FF2B5EF4-FFF2-40B4-BE49-F238E27FC236}">
                <a16:creationId xmlns:a16="http://schemas.microsoft.com/office/drawing/2014/main" id="{3998E6D3-F5E6-412B-B030-1D8B19172852}"/>
              </a:ext>
            </a:extLst>
          </p:cNvPr>
          <p:cNvGrpSpPr/>
          <p:nvPr/>
        </p:nvGrpSpPr>
        <p:grpSpPr>
          <a:xfrm>
            <a:off x="7118307" y="5618719"/>
            <a:ext cx="4078690" cy="288147"/>
            <a:chOff x="6318637" y="1328823"/>
            <a:chExt cx="4078690" cy="288147"/>
          </a:xfrm>
        </p:grpSpPr>
        <p:sp>
          <p:nvSpPr>
            <p:cNvPr id="212" name="TextBox 211">
              <a:extLst>
                <a:ext uri="{FF2B5EF4-FFF2-40B4-BE49-F238E27FC236}">
                  <a16:creationId xmlns:a16="http://schemas.microsoft.com/office/drawing/2014/main" id="{E5F30F50-3D0B-4BD9-B891-E50FEF68E900}"/>
                </a:ext>
              </a:extLst>
            </p:cNvPr>
            <p:cNvSpPr txBox="1"/>
            <p:nvPr/>
          </p:nvSpPr>
          <p:spPr>
            <a:xfrm>
              <a:off x="10225238" y="132882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213" name="TextBox 212">
              <a:extLst>
                <a:ext uri="{FF2B5EF4-FFF2-40B4-BE49-F238E27FC236}">
                  <a16:creationId xmlns:a16="http://schemas.microsoft.com/office/drawing/2014/main" id="{53696D1C-0139-4AD9-A403-23883485FE85}"/>
                </a:ext>
              </a:extLst>
            </p:cNvPr>
            <p:cNvSpPr txBox="1"/>
            <p:nvPr/>
          </p:nvSpPr>
          <p:spPr>
            <a:xfrm>
              <a:off x="9844517" y="132882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214" name="TextBox 213">
              <a:extLst>
                <a:ext uri="{FF2B5EF4-FFF2-40B4-BE49-F238E27FC236}">
                  <a16:creationId xmlns:a16="http://schemas.microsoft.com/office/drawing/2014/main" id="{A869DDB9-EBFD-4DEC-B5EB-6B254A8A2273}"/>
                </a:ext>
              </a:extLst>
            </p:cNvPr>
            <p:cNvSpPr txBox="1"/>
            <p:nvPr/>
          </p:nvSpPr>
          <p:spPr>
            <a:xfrm>
              <a:off x="9420770" y="1328823"/>
              <a:ext cx="25813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11</a:t>
              </a:r>
            </a:p>
          </p:txBody>
        </p:sp>
        <p:sp>
          <p:nvSpPr>
            <p:cNvPr id="215" name="TextBox 214">
              <a:extLst>
                <a:ext uri="{FF2B5EF4-FFF2-40B4-BE49-F238E27FC236}">
                  <a16:creationId xmlns:a16="http://schemas.microsoft.com/office/drawing/2014/main" id="{75832288-3F76-47F5-A7F1-599EF1FE91B4}"/>
                </a:ext>
              </a:extLst>
            </p:cNvPr>
            <p:cNvSpPr txBox="1"/>
            <p:nvPr/>
          </p:nvSpPr>
          <p:spPr>
            <a:xfrm>
              <a:off x="9033381" y="132882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25</a:t>
              </a:r>
            </a:p>
          </p:txBody>
        </p:sp>
        <p:sp>
          <p:nvSpPr>
            <p:cNvPr id="216" name="TextBox 215">
              <a:extLst>
                <a:ext uri="{FF2B5EF4-FFF2-40B4-BE49-F238E27FC236}">
                  <a16:creationId xmlns:a16="http://schemas.microsoft.com/office/drawing/2014/main" id="{307CC750-1959-4C9F-9E47-781592E89741}"/>
                </a:ext>
              </a:extLst>
            </p:cNvPr>
            <p:cNvSpPr txBox="1"/>
            <p:nvPr/>
          </p:nvSpPr>
          <p:spPr>
            <a:xfrm>
              <a:off x="8652659" y="132882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52</a:t>
              </a:r>
            </a:p>
          </p:txBody>
        </p:sp>
        <p:sp>
          <p:nvSpPr>
            <p:cNvPr id="217" name="TextBox 216">
              <a:extLst>
                <a:ext uri="{FF2B5EF4-FFF2-40B4-BE49-F238E27FC236}">
                  <a16:creationId xmlns:a16="http://schemas.microsoft.com/office/drawing/2014/main" id="{1B69B9A1-1112-46C3-8DED-6884B420DAFF}"/>
                </a:ext>
              </a:extLst>
            </p:cNvPr>
            <p:cNvSpPr txBox="1"/>
            <p:nvPr/>
          </p:nvSpPr>
          <p:spPr>
            <a:xfrm>
              <a:off x="8222244" y="132882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105</a:t>
              </a:r>
            </a:p>
          </p:txBody>
        </p:sp>
        <p:sp>
          <p:nvSpPr>
            <p:cNvPr id="218" name="TextBox 217">
              <a:extLst>
                <a:ext uri="{FF2B5EF4-FFF2-40B4-BE49-F238E27FC236}">
                  <a16:creationId xmlns:a16="http://schemas.microsoft.com/office/drawing/2014/main" id="{986BFB4B-0E44-423C-943D-6BFC200931A3}"/>
                </a:ext>
              </a:extLst>
            </p:cNvPr>
            <p:cNvSpPr txBox="1"/>
            <p:nvPr/>
          </p:nvSpPr>
          <p:spPr>
            <a:xfrm>
              <a:off x="7841523" y="132882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161</a:t>
              </a:r>
            </a:p>
          </p:txBody>
        </p:sp>
        <p:sp>
          <p:nvSpPr>
            <p:cNvPr id="219" name="TextBox 218">
              <a:extLst>
                <a:ext uri="{FF2B5EF4-FFF2-40B4-BE49-F238E27FC236}">
                  <a16:creationId xmlns:a16="http://schemas.microsoft.com/office/drawing/2014/main" id="{463BDD95-2A8F-4A8E-B0AF-5E0C0D2E574A}"/>
                </a:ext>
              </a:extLst>
            </p:cNvPr>
            <p:cNvSpPr txBox="1"/>
            <p:nvPr/>
          </p:nvSpPr>
          <p:spPr>
            <a:xfrm>
              <a:off x="7460802" y="132882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240</a:t>
              </a:r>
            </a:p>
          </p:txBody>
        </p:sp>
        <p:sp>
          <p:nvSpPr>
            <p:cNvPr id="220" name="TextBox 219">
              <a:extLst>
                <a:ext uri="{FF2B5EF4-FFF2-40B4-BE49-F238E27FC236}">
                  <a16:creationId xmlns:a16="http://schemas.microsoft.com/office/drawing/2014/main" id="{783828A9-B99C-43D6-BD9F-C9C4851C281A}"/>
                </a:ext>
              </a:extLst>
            </p:cNvPr>
            <p:cNvSpPr txBox="1"/>
            <p:nvPr/>
          </p:nvSpPr>
          <p:spPr>
            <a:xfrm>
              <a:off x="7080080" y="132882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283</a:t>
              </a:r>
            </a:p>
          </p:txBody>
        </p:sp>
        <p:sp>
          <p:nvSpPr>
            <p:cNvPr id="221" name="TextBox 220">
              <a:extLst>
                <a:ext uri="{FF2B5EF4-FFF2-40B4-BE49-F238E27FC236}">
                  <a16:creationId xmlns:a16="http://schemas.microsoft.com/office/drawing/2014/main" id="{8683443D-5CFC-45F1-8087-065C1359788F}"/>
                </a:ext>
              </a:extLst>
            </p:cNvPr>
            <p:cNvSpPr txBox="1"/>
            <p:nvPr/>
          </p:nvSpPr>
          <p:spPr>
            <a:xfrm>
              <a:off x="6699359" y="132882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305</a:t>
              </a:r>
            </a:p>
          </p:txBody>
        </p:sp>
        <p:sp>
          <p:nvSpPr>
            <p:cNvPr id="222" name="TextBox 221">
              <a:extLst>
                <a:ext uri="{FF2B5EF4-FFF2-40B4-BE49-F238E27FC236}">
                  <a16:creationId xmlns:a16="http://schemas.microsoft.com/office/drawing/2014/main" id="{872BC08C-F22B-448E-BF8E-20AE985E9AD8}"/>
                </a:ext>
              </a:extLst>
            </p:cNvPr>
            <p:cNvSpPr txBox="1"/>
            <p:nvPr/>
          </p:nvSpPr>
          <p:spPr>
            <a:xfrm>
              <a:off x="6318637" y="132882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327</a:t>
              </a:r>
            </a:p>
          </p:txBody>
        </p:sp>
      </p:grpSp>
      <p:grpSp>
        <p:nvGrpSpPr>
          <p:cNvPr id="223" name="Group 222">
            <a:extLst>
              <a:ext uri="{FF2B5EF4-FFF2-40B4-BE49-F238E27FC236}">
                <a16:creationId xmlns:a16="http://schemas.microsoft.com/office/drawing/2014/main" id="{60802263-2F57-4910-A28C-C4F96F8C26B8}"/>
              </a:ext>
            </a:extLst>
          </p:cNvPr>
          <p:cNvGrpSpPr/>
          <p:nvPr/>
        </p:nvGrpSpPr>
        <p:grpSpPr>
          <a:xfrm>
            <a:off x="7118307" y="5926495"/>
            <a:ext cx="4078690" cy="288147"/>
            <a:chOff x="6318637" y="1328823"/>
            <a:chExt cx="4078690" cy="288147"/>
          </a:xfrm>
        </p:grpSpPr>
        <p:sp>
          <p:nvSpPr>
            <p:cNvPr id="224" name="TextBox 223">
              <a:extLst>
                <a:ext uri="{FF2B5EF4-FFF2-40B4-BE49-F238E27FC236}">
                  <a16:creationId xmlns:a16="http://schemas.microsoft.com/office/drawing/2014/main" id="{B66D988B-36D4-4066-8DF8-910F57961FF7}"/>
                </a:ext>
              </a:extLst>
            </p:cNvPr>
            <p:cNvSpPr txBox="1"/>
            <p:nvPr/>
          </p:nvSpPr>
          <p:spPr>
            <a:xfrm>
              <a:off x="10225238" y="132882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225" name="TextBox 224">
              <a:extLst>
                <a:ext uri="{FF2B5EF4-FFF2-40B4-BE49-F238E27FC236}">
                  <a16:creationId xmlns:a16="http://schemas.microsoft.com/office/drawing/2014/main" id="{D9CA0C3E-4992-40D7-B289-5F4CEAB21C78}"/>
                </a:ext>
              </a:extLst>
            </p:cNvPr>
            <p:cNvSpPr txBox="1"/>
            <p:nvPr/>
          </p:nvSpPr>
          <p:spPr>
            <a:xfrm>
              <a:off x="9844517" y="132882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226" name="TextBox 225">
              <a:extLst>
                <a:ext uri="{FF2B5EF4-FFF2-40B4-BE49-F238E27FC236}">
                  <a16:creationId xmlns:a16="http://schemas.microsoft.com/office/drawing/2014/main" id="{FCF08860-84D4-48AD-871E-24F7A8C9B6C2}"/>
                </a:ext>
              </a:extLst>
            </p:cNvPr>
            <p:cNvSpPr txBox="1"/>
            <p:nvPr/>
          </p:nvSpPr>
          <p:spPr>
            <a:xfrm>
              <a:off x="9463795" y="132882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6</a:t>
              </a:r>
            </a:p>
          </p:txBody>
        </p:sp>
        <p:sp>
          <p:nvSpPr>
            <p:cNvPr id="227" name="TextBox 226">
              <a:extLst>
                <a:ext uri="{FF2B5EF4-FFF2-40B4-BE49-F238E27FC236}">
                  <a16:creationId xmlns:a16="http://schemas.microsoft.com/office/drawing/2014/main" id="{E87043B1-D521-4123-9765-7CB5278510A9}"/>
                </a:ext>
              </a:extLst>
            </p:cNvPr>
            <p:cNvSpPr txBox="1"/>
            <p:nvPr/>
          </p:nvSpPr>
          <p:spPr>
            <a:xfrm>
              <a:off x="9033381" y="132882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17</a:t>
              </a:r>
            </a:p>
          </p:txBody>
        </p:sp>
        <p:sp>
          <p:nvSpPr>
            <p:cNvPr id="228" name="TextBox 227">
              <a:extLst>
                <a:ext uri="{FF2B5EF4-FFF2-40B4-BE49-F238E27FC236}">
                  <a16:creationId xmlns:a16="http://schemas.microsoft.com/office/drawing/2014/main" id="{87A506C6-A920-4E70-9B0D-C17B16270856}"/>
                </a:ext>
              </a:extLst>
            </p:cNvPr>
            <p:cNvSpPr txBox="1"/>
            <p:nvPr/>
          </p:nvSpPr>
          <p:spPr>
            <a:xfrm>
              <a:off x="8652659" y="132882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45</a:t>
              </a:r>
            </a:p>
          </p:txBody>
        </p:sp>
        <p:sp>
          <p:nvSpPr>
            <p:cNvPr id="229" name="TextBox 228">
              <a:extLst>
                <a:ext uri="{FF2B5EF4-FFF2-40B4-BE49-F238E27FC236}">
                  <a16:creationId xmlns:a16="http://schemas.microsoft.com/office/drawing/2014/main" id="{2C9A20E6-B2B9-4C2F-A81D-FE97101CF1F8}"/>
                </a:ext>
              </a:extLst>
            </p:cNvPr>
            <p:cNvSpPr txBox="1"/>
            <p:nvPr/>
          </p:nvSpPr>
          <p:spPr>
            <a:xfrm>
              <a:off x="8271937" y="132882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88</a:t>
              </a:r>
            </a:p>
          </p:txBody>
        </p:sp>
        <p:sp>
          <p:nvSpPr>
            <p:cNvPr id="230" name="TextBox 229">
              <a:extLst>
                <a:ext uri="{FF2B5EF4-FFF2-40B4-BE49-F238E27FC236}">
                  <a16:creationId xmlns:a16="http://schemas.microsoft.com/office/drawing/2014/main" id="{EDC26A4D-60AE-47B6-B369-02641AE9F865}"/>
                </a:ext>
              </a:extLst>
            </p:cNvPr>
            <p:cNvSpPr txBox="1"/>
            <p:nvPr/>
          </p:nvSpPr>
          <p:spPr>
            <a:xfrm>
              <a:off x="7841523" y="132882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127</a:t>
              </a:r>
            </a:p>
          </p:txBody>
        </p:sp>
        <p:sp>
          <p:nvSpPr>
            <p:cNvPr id="231" name="TextBox 230">
              <a:extLst>
                <a:ext uri="{FF2B5EF4-FFF2-40B4-BE49-F238E27FC236}">
                  <a16:creationId xmlns:a16="http://schemas.microsoft.com/office/drawing/2014/main" id="{FE3B2247-9CFA-46B2-A9E5-EA6280AF0313}"/>
                </a:ext>
              </a:extLst>
            </p:cNvPr>
            <p:cNvSpPr txBox="1"/>
            <p:nvPr/>
          </p:nvSpPr>
          <p:spPr>
            <a:xfrm>
              <a:off x="7460802" y="132882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202</a:t>
              </a:r>
            </a:p>
          </p:txBody>
        </p:sp>
        <p:sp>
          <p:nvSpPr>
            <p:cNvPr id="232" name="TextBox 231">
              <a:extLst>
                <a:ext uri="{FF2B5EF4-FFF2-40B4-BE49-F238E27FC236}">
                  <a16:creationId xmlns:a16="http://schemas.microsoft.com/office/drawing/2014/main" id="{8B3C0043-DE6B-4C93-9209-65BBD2741B40}"/>
                </a:ext>
              </a:extLst>
            </p:cNvPr>
            <p:cNvSpPr txBox="1"/>
            <p:nvPr/>
          </p:nvSpPr>
          <p:spPr>
            <a:xfrm>
              <a:off x="7080080" y="132882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258</a:t>
              </a:r>
            </a:p>
          </p:txBody>
        </p:sp>
        <p:sp>
          <p:nvSpPr>
            <p:cNvPr id="233" name="TextBox 232">
              <a:extLst>
                <a:ext uri="{FF2B5EF4-FFF2-40B4-BE49-F238E27FC236}">
                  <a16:creationId xmlns:a16="http://schemas.microsoft.com/office/drawing/2014/main" id="{BB4E975E-E9BB-49B8-8774-6581E02D9EC7}"/>
                </a:ext>
              </a:extLst>
            </p:cNvPr>
            <p:cNvSpPr txBox="1"/>
            <p:nvPr/>
          </p:nvSpPr>
          <p:spPr>
            <a:xfrm>
              <a:off x="6699359" y="132882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300</a:t>
              </a:r>
            </a:p>
          </p:txBody>
        </p:sp>
        <p:sp>
          <p:nvSpPr>
            <p:cNvPr id="234" name="TextBox 233">
              <a:extLst>
                <a:ext uri="{FF2B5EF4-FFF2-40B4-BE49-F238E27FC236}">
                  <a16:creationId xmlns:a16="http://schemas.microsoft.com/office/drawing/2014/main" id="{9A9A8D19-DCAF-4CAB-882D-0AD86EBDFB16}"/>
                </a:ext>
              </a:extLst>
            </p:cNvPr>
            <p:cNvSpPr txBox="1"/>
            <p:nvPr/>
          </p:nvSpPr>
          <p:spPr>
            <a:xfrm>
              <a:off x="6318637" y="132882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332</a:t>
              </a:r>
            </a:p>
          </p:txBody>
        </p:sp>
      </p:grpSp>
      <p:cxnSp>
        <p:nvCxnSpPr>
          <p:cNvPr id="237" name="Straight Connector 236">
            <a:extLst>
              <a:ext uri="{FF2B5EF4-FFF2-40B4-BE49-F238E27FC236}">
                <a16:creationId xmlns:a16="http://schemas.microsoft.com/office/drawing/2014/main" id="{71EA0C17-5403-45B5-BEEA-6EDADF059E88}"/>
              </a:ext>
            </a:extLst>
          </p:cNvPr>
          <p:cNvCxnSpPr>
            <a:cxnSpLocks/>
          </p:cNvCxnSpPr>
          <p:nvPr/>
        </p:nvCxnSpPr>
        <p:spPr>
          <a:xfrm>
            <a:off x="1745966" y="3942249"/>
            <a:ext cx="3567291" cy="0"/>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9E868EF4-5785-4304-AA8A-924417ACAEF3}"/>
              </a:ext>
            </a:extLst>
          </p:cNvPr>
          <p:cNvCxnSpPr>
            <a:cxnSpLocks/>
          </p:cNvCxnSpPr>
          <p:nvPr/>
        </p:nvCxnSpPr>
        <p:spPr>
          <a:xfrm>
            <a:off x="7307188" y="3942249"/>
            <a:ext cx="3567291" cy="0"/>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39" name="TextBox 238">
            <a:extLst>
              <a:ext uri="{FF2B5EF4-FFF2-40B4-BE49-F238E27FC236}">
                <a16:creationId xmlns:a16="http://schemas.microsoft.com/office/drawing/2014/main" id="{258F8CEB-5B40-4174-8ED3-A0510DC2C5C7}"/>
              </a:ext>
            </a:extLst>
          </p:cNvPr>
          <p:cNvSpPr txBox="1"/>
          <p:nvPr/>
        </p:nvSpPr>
        <p:spPr>
          <a:xfrm>
            <a:off x="4813712" y="3347234"/>
            <a:ext cx="1484702" cy="461665"/>
          </a:xfrm>
          <a:prstGeom prst="rect">
            <a:avLst/>
          </a:prstGeom>
          <a:solidFill>
            <a:schemeClr val="tx2"/>
          </a:solidFill>
        </p:spPr>
        <p:txBody>
          <a:bodyPr wrap="none" rtlCol="0">
            <a:spAutoFit/>
          </a:bodyPr>
          <a:lstStyle/>
          <a:p>
            <a:r>
              <a:rPr lang="en-US" sz="1200" dirty="0"/>
              <a:t>Sintilimab + chemo</a:t>
            </a:r>
          </a:p>
          <a:p>
            <a:r>
              <a:rPr lang="en-US" sz="1200" dirty="0"/>
              <a:t>Placebo + chemo</a:t>
            </a:r>
            <a:endParaRPr lang="en-GB" sz="1200" dirty="0"/>
          </a:p>
        </p:txBody>
      </p:sp>
      <p:cxnSp>
        <p:nvCxnSpPr>
          <p:cNvPr id="240" name="Straight Connector 239">
            <a:extLst>
              <a:ext uri="{FF2B5EF4-FFF2-40B4-BE49-F238E27FC236}">
                <a16:creationId xmlns:a16="http://schemas.microsoft.com/office/drawing/2014/main" id="{B490E4F3-C96F-435B-8804-3EDEA73EAB30}"/>
              </a:ext>
            </a:extLst>
          </p:cNvPr>
          <p:cNvCxnSpPr/>
          <p:nvPr/>
        </p:nvCxnSpPr>
        <p:spPr>
          <a:xfrm>
            <a:off x="4417160" y="3467759"/>
            <a:ext cx="257632" cy="0"/>
          </a:xfrm>
          <a:prstGeom prst="line">
            <a:avLst/>
          </a:prstGeom>
          <a:noFill/>
          <a:ln w="25400" cap="flat">
            <a:solidFill>
              <a:schemeClr val="accent3"/>
            </a:solidFill>
            <a:prstDash val="solid"/>
            <a:miter/>
          </a:ln>
        </p:spPr>
      </p:cxnSp>
      <p:cxnSp>
        <p:nvCxnSpPr>
          <p:cNvPr id="241" name="Straight Connector 240">
            <a:extLst>
              <a:ext uri="{FF2B5EF4-FFF2-40B4-BE49-F238E27FC236}">
                <a16:creationId xmlns:a16="http://schemas.microsoft.com/office/drawing/2014/main" id="{32DB5A0E-1659-4C2B-B940-FF30E3EF7C41}"/>
              </a:ext>
            </a:extLst>
          </p:cNvPr>
          <p:cNvCxnSpPr/>
          <p:nvPr/>
        </p:nvCxnSpPr>
        <p:spPr>
          <a:xfrm>
            <a:off x="4417160" y="3669689"/>
            <a:ext cx="257632" cy="0"/>
          </a:xfrm>
          <a:prstGeom prst="line">
            <a:avLst/>
          </a:prstGeom>
          <a:noFill/>
          <a:ln w="25400" cap="flat">
            <a:solidFill>
              <a:schemeClr val="accent2"/>
            </a:solidFill>
            <a:prstDash val="solid"/>
            <a:miter/>
          </a:ln>
        </p:spPr>
      </p:cxnSp>
      <p:cxnSp>
        <p:nvCxnSpPr>
          <p:cNvPr id="242" name="Straight Connector 241">
            <a:extLst>
              <a:ext uri="{FF2B5EF4-FFF2-40B4-BE49-F238E27FC236}">
                <a16:creationId xmlns:a16="http://schemas.microsoft.com/office/drawing/2014/main" id="{292BBF23-B5C5-410F-A5BF-D5B2348BDDD1}"/>
              </a:ext>
            </a:extLst>
          </p:cNvPr>
          <p:cNvCxnSpPr/>
          <p:nvPr/>
        </p:nvCxnSpPr>
        <p:spPr>
          <a:xfrm>
            <a:off x="4556274" y="3414882"/>
            <a:ext cx="0" cy="108000"/>
          </a:xfrm>
          <a:prstGeom prst="line">
            <a:avLst/>
          </a:prstGeom>
          <a:noFill/>
          <a:ln w="25400" cap="flat">
            <a:solidFill>
              <a:schemeClr val="accent3"/>
            </a:solidFill>
            <a:prstDash val="solid"/>
            <a:miter/>
          </a:ln>
        </p:spPr>
      </p:cxnSp>
      <p:cxnSp>
        <p:nvCxnSpPr>
          <p:cNvPr id="243" name="Straight Connector 242">
            <a:extLst>
              <a:ext uri="{FF2B5EF4-FFF2-40B4-BE49-F238E27FC236}">
                <a16:creationId xmlns:a16="http://schemas.microsoft.com/office/drawing/2014/main" id="{D57ABA69-67B6-4D59-95FA-96D8E612A2E3}"/>
              </a:ext>
            </a:extLst>
          </p:cNvPr>
          <p:cNvCxnSpPr/>
          <p:nvPr/>
        </p:nvCxnSpPr>
        <p:spPr>
          <a:xfrm>
            <a:off x="4545976" y="3622992"/>
            <a:ext cx="0" cy="108000"/>
          </a:xfrm>
          <a:prstGeom prst="line">
            <a:avLst/>
          </a:prstGeom>
          <a:noFill/>
          <a:ln w="25400" cap="flat">
            <a:solidFill>
              <a:schemeClr val="accent2"/>
            </a:solidFill>
            <a:prstDash val="solid"/>
            <a:miter/>
          </a:ln>
        </p:spPr>
      </p:cxnSp>
      <p:sp>
        <p:nvSpPr>
          <p:cNvPr id="244" name="TextBox 243">
            <a:extLst>
              <a:ext uri="{FF2B5EF4-FFF2-40B4-BE49-F238E27FC236}">
                <a16:creationId xmlns:a16="http://schemas.microsoft.com/office/drawing/2014/main" id="{748F4368-611E-49CD-ACFB-C98D2806D6FF}"/>
              </a:ext>
            </a:extLst>
          </p:cNvPr>
          <p:cNvSpPr txBox="1"/>
          <p:nvPr/>
        </p:nvSpPr>
        <p:spPr>
          <a:xfrm>
            <a:off x="9952887" y="3347234"/>
            <a:ext cx="1484702" cy="461665"/>
          </a:xfrm>
          <a:prstGeom prst="rect">
            <a:avLst/>
          </a:prstGeom>
          <a:solidFill>
            <a:schemeClr val="tx2"/>
          </a:solidFill>
        </p:spPr>
        <p:txBody>
          <a:bodyPr wrap="none" rtlCol="0">
            <a:spAutoFit/>
          </a:bodyPr>
          <a:lstStyle/>
          <a:p>
            <a:r>
              <a:rPr lang="en-US" sz="1200" dirty="0"/>
              <a:t>Sintilimab + chemo</a:t>
            </a:r>
          </a:p>
          <a:p>
            <a:r>
              <a:rPr lang="en-US" sz="1200" dirty="0"/>
              <a:t>Placebo + chemo</a:t>
            </a:r>
            <a:endParaRPr lang="en-GB" sz="1200" dirty="0"/>
          </a:p>
        </p:txBody>
      </p:sp>
      <p:cxnSp>
        <p:nvCxnSpPr>
          <p:cNvPr id="245" name="Straight Connector 244">
            <a:extLst>
              <a:ext uri="{FF2B5EF4-FFF2-40B4-BE49-F238E27FC236}">
                <a16:creationId xmlns:a16="http://schemas.microsoft.com/office/drawing/2014/main" id="{AEF6E572-2947-4956-88E9-BC55E32309A3}"/>
              </a:ext>
            </a:extLst>
          </p:cNvPr>
          <p:cNvCxnSpPr/>
          <p:nvPr/>
        </p:nvCxnSpPr>
        <p:spPr>
          <a:xfrm>
            <a:off x="9556335" y="3467759"/>
            <a:ext cx="257632" cy="0"/>
          </a:xfrm>
          <a:prstGeom prst="line">
            <a:avLst/>
          </a:prstGeom>
          <a:noFill/>
          <a:ln w="25400" cap="flat">
            <a:solidFill>
              <a:schemeClr val="accent3"/>
            </a:solidFill>
            <a:prstDash val="solid"/>
            <a:miter/>
          </a:ln>
        </p:spPr>
      </p:cxnSp>
      <p:cxnSp>
        <p:nvCxnSpPr>
          <p:cNvPr id="246" name="Straight Connector 245">
            <a:extLst>
              <a:ext uri="{FF2B5EF4-FFF2-40B4-BE49-F238E27FC236}">
                <a16:creationId xmlns:a16="http://schemas.microsoft.com/office/drawing/2014/main" id="{442256F0-117D-4AFC-B4FB-565DAD7ABBD2}"/>
              </a:ext>
            </a:extLst>
          </p:cNvPr>
          <p:cNvCxnSpPr/>
          <p:nvPr/>
        </p:nvCxnSpPr>
        <p:spPr>
          <a:xfrm>
            <a:off x="9556335" y="3679849"/>
            <a:ext cx="257632" cy="0"/>
          </a:xfrm>
          <a:prstGeom prst="line">
            <a:avLst/>
          </a:prstGeom>
          <a:noFill/>
          <a:ln w="25400" cap="flat">
            <a:solidFill>
              <a:schemeClr val="accent2"/>
            </a:solidFill>
            <a:prstDash val="solid"/>
            <a:miter/>
          </a:ln>
        </p:spPr>
      </p:cxnSp>
      <p:cxnSp>
        <p:nvCxnSpPr>
          <p:cNvPr id="247" name="Straight Connector 246">
            <a:extLst>
              <a:ext uri="{FF2B5EF4-FFF2-40B4-BE49-F238E27FC236}">
                <a16:creationId xmlns:a16="http://schemas.microsoft.com/office/drawing/2014/main" id="{957537C6-6F7A-4569-851C-135013AF9F65}"/>
              </a:ext>
            </a:extLst>
          </p:cNvPr>
          <p:cNvCxnSpPr/>
          <p:nvPr/>
        </p:nvCxnSpPr>
        <p:spPr>
          <a:xfrm>
            <a:off x="9695449" y="3414882"/>
            <a:ext cx="0" cy="108000"/>
          </a:xfrm>
          <a:prstGeom prst="line">
            <a:avLst/>
          </a:prstGeom>
          <a:noFill/>
          <a:ln w="25400" cap="flat">
            <a:solidFill>
              <a:schemeClr val="accent3"/>
            </a:solidFill>
            <a:prstDash val="solid"/>
            <a:miter/>
          </a:ln>
        </p:spPr>
      </p:cxnSp>
      <p:cxnSp>
        <p:nvCxnSpPr>
          <p:cNvPr id="248" name="Straight Connector 247">
            <a:extLst>
              <a:ext uri="{FF2B5EF4-FFF2-40B4-BE49-F238E27FC236}">
                <a16:creationId xmlns:a16="http://schemas.microsoft.com/office/drawing/2014/main" id="{15716C0D-634C-48F8-B51F-A5BB065D6AAB}"/>
              </a:ext>
            </a:extLst>
          </p:cNvPr>
          <p:cNvCxnSpPr/>
          <p:nvPr/>
        </p:nvCxnSpPr>
        <p:spPr>
          <a:xfrm>
            <a:off x="9685151" y="3633152"/>
            <a:ext cx="0" cy="108000"/>
          </a:xfrm>
          <a:prstGeom prst="line">
            <a:avLst/>
          </a:prstGeom>
          <a:noFill/>
          <a:ln w="25400" cap="flat">
            <a:solidFill>
              <a:schemeClr val="accent2"/>
            </a:solidFill>
            <a:prstDash val="solid"/>
            <a:miter/>
          </a:ln>
        </p:spPr>
      </p:cxnSp>
      <p:sp>
        <p:nvSpPr>
          <p:cNvPr id="249" name="TextBox 248">
            <a:extLst>
              <a:ext uri="{FF2B5EF4-FFF2-40B4-BE49-F238E27FC236}">
                <a16:creationId xmlns:a16="http://schemas.microsoft.com/office/drawing/2014/main" id="{BBB9B72E-D019-4993-81A6-41DB5619549D}"/>
              </a:ext>
            </a:extLst>
          </p:cNvPr>
          <p:cNvSpPr txBox="1"/>
          <p:nvPr/>
        </p:nvSpPr>
        <p:spPr>
          <a:xfrm>
            <a:off x="8220538" y="1820105"/>
            <a:ext cx="1292341" cy="338554"/>
          </a:xfrm>
          <a:prstGeom prst="rect">
            <a:avLst/>
          </a:prstGeom>
          <a:noFill/>
        </p:spPr>
        <p:txBody>
          <a:bodyPr wrap="none" rtlCol="0">
            <a:spAutoFit/>
          </a:bodyPr>
          <a:lstStyle/>
          <a:p>
            <a:pPr algn="ctr"/>
            <a:r>
              <a:rPr lang="en-US" sz="1600" b="1" dirty="0">
                <a:solidFill>
                  <a:srgbClr val="4D4D4D"/>
                </a:solidFill>
              </a:rPr>
              <a:t>All patients</a:t>
            </a:r>
            <a:endParaRPr lang="en-GB" sz="1600" b="1" dirty="0">
              <a:solidFill>
                <a:srgbClr val="4D4D4D"/>
              </a:solidFill>
            </a:endParaRPr>
          </a:p>
        </p:txBody>
      </p:sp>
      <p:grpSp>
        <p:nvGrpSpPr>
          <p:cNvPr id="251" name="Group 250">
            <a:extLst>
              <a:ext uri="{FF2B5EF4-FFF2-40B4-BE49-F238E27FC236}">
                <a16:creationId xmlns:a16="http://schemas.microsoft.com/office/drawing/2014/main" id="{C04175A8-76D0-47E3-99FA-E24914B72E09}"/>
              </a:ext>
            </a:extLst>
          </p:cNvPr>
          <p:cNvGrpSpPr/>
          <p:nvPr/>
        </p:nvGrpSpPr>
        <p:grpSpPr>
          <a:xfrm>
            <a:off x="7317517" y="2893244"/>
            <a:ext cx="3550289" cy="1314569"/>
            <a:chOff x="3886200" y="2614612"/>
            <a:chExt cx="4420638" cy="1633060"/>
          </a:xfrm>
        </p:grpSpPr>
        <p:sp>
          <p:nvSpPr>
            <p:cNvPr id="252" name="Freeform: Shape 432">
              <a:extLst>
                <a:ext uri="{FF2B5EF4-FFF2-40B4-BE49-F238E27FC236}">
                  <a16:creationId xmlns:a16="http://schemas.microsoft.com/office/drawing/2014/main" id="{B729AC2F-7FC1-4264-97F3-A88670E8F6CD}"/>
                </a:ext>
              </a:extLst>
            </p:cNvPr>
            <p:cNvSpPr/>
            <p:nvPr/>
          </p:nvSpPr>
          <p:spPr>
            <a:xfrm>
              <a:off x="6016132" y="36052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433">
              <a:extLst>
                <a:ext uri="{FF2B5EF4-FFF2-40B4-BE49-F238E27FC236}">
                  <a16:creationId xmlns:a16="http://schemas.microsoft.com/office/drawing/2014/main" id="{AC4029D1-E3C0-4278-98AF-C8F009F91BEA}"/>
                </a:ext>
              </a:extLst>
            </p:cNvPr>
            <p:cNvSpPr/>
            <p:nvPr/>
          </p:nvSpPr>
          <p:spPr>
            <a:xfrm>
              <a:off x="3886200" y="2652365"/>
              <a:ext cx="4420638" cy="1551349"/>
            </a:xfrm>
            <a:custGeom>
              <a:avLst/>
              <a:gdLst>
                <a:gd name="connsiteX0" fmla="*/ 4420639 w 4420638"/>
                <a:gd name="connsiteY0" fmla="*/ 1551350 h 1551349"/>
                <a:gd name="connsiteX1" fmla="*/ 3560083 w 4420638"/>
                <a:gd name="connsiteY1" fmla="*/ 1551350 h 1551349"/>
                <a:gd name="connsiteX2" fmla="*/ 3560083 w 4420638"/>
                <a:gd name="connsiteY2" fmla="*/ 1485332 h 1551349"/>
                <a:gd name="connsiteX3" fmla="*/ 3477568 w 4420638"/>
                <a:gd name="connsiteY3" fmla="*/ 1485332 h 1551349"/>
                <a:gd name="connsiteX4" fmla="*/ 3477568 w 4420638"/>
                <a:gd name="connsiteY4" fmla="*/ 1447613 h 1551349"/>
                <a:gd name="connsiteX5" fmla="*/ 3185217 w 4420638"/>
                <a:gd name="connsiteY5" fmla="*/ 1447613 h 1551349"/>
                <a:gd name="connsiteX6" fmla="*/ 3185217 w 4420638"/>
                <a:gd name="connsiteY6" fmla="*/ 1414609 h 1551349"/>
                <a:gd name="connsiteX7" fmla="*/ 3147498 w 4420638"/>
                <a:gd name="connsiteY7" fmla="*/ 1414609 h 1551349"/>
                <a:gd name="connsiteX8" fmla="*/ 3147498 w 4420638"/>
                <a:gd name="connsiteY8" fmla="*/ 1379243 h 1551349"/>
                <a:gd name="connsiteX9" fmla="*/ 2921156 w 4420638"/>
                <a:gd name="connsiteY9" fmla="*/ 1379243 h 1551349"/>
                <a:gd name="connsiteX10" fmla="*/ 2921156 w 4420638"/>
                <a:gd name="connsiteY10" fmla="*/ 1332084 h 1551349"/>
                <a:gd name="connsiteX11" fmla="*/ 2874007 w 4420638"/>
                <a:gd name="connsiteY11" fmla="*/ 1332084 h 1551349"/>
                <a:gd name="connsiteX12" fmla="*/ 2874007 w 4420638"/>
                <a:gd name="connsiteY12" fmla="*/ 1310863 h 1551349"/>
                <a:gd name="connsiteX13" fmla="*/ 2725474 w 4420638"/>
                <a:gd name="connsiteY13" fmla="*/ 1310863 h 1551349"/>
                <a:gd name="connsiteX14" fmla="*/ 2725474 w 4420638"/>
                <a:gd name="connsiteY14" fmla="*/ 1258999 h 1551349"/>
                <a:gd name="connsiteX15" fmla="*/ 2598153 w 4420638"/>
                <a:gd name="connsiteY15" fmla="*/ 1258999 h 1551349"/>
                <a:gd name="connsiteX16" fmla="*/ 2598153 w 4420638"/>
                <a:gd name="connsiteY16" fmla="*/ 1218918 h 1551349"/>
                <a:gd name="connsiteX17" fmla="*/ 2562787 w 4420638"/>
                <a:gd name="connsiteY17" fmla="*/ 1218918 h 1551349"/>
                <a:gd name="connsiteX18" fmla="*/ 2562787 w 4420638"/>
                <a:gd name="connsiteY18" fmla="*/ 1169407 h 1551349"/>
                <a:gd name="connsiteX19" fmla="*/ 2482634 w 4420638"/>
                <a:gd name="connsiteY19" fmla="*/ 1169407 h 1551349"/>
                <a:gd name="connsiteX20" fmla="*/ 2482634 w 4420638"/>
                <a:gd name="connsiteY20" fmla="*/ 1148185 h 1551349"/>
                <a:gd name="connsiteX21" fmla="*/ 2442553 w 4420638"/>
                <a:gd name="connsiteY21" fmla="*/ 1148185 h 1551349"/>
                <a:gd name="connsiteX22" fmla="*/ 2442553 w 4420638"/>
                <a:gd name="connsiteY22" fmla="*/ 1117534 h 1551349"/>
                <a:gd name="connsiteX23" fmla="*/ 2371820 w 4420638"/>
                <a:gd name="connsiteY23" fmla="*/ 1117534 h 1551349"/>
                <a:gd name="connsiteX24" fmla="*/ 2371820 w 4420638"/>
                <a:gd name="connsiteY24" fmla="*/ 1103389 h 1551349"/>
                <a:gd name="connsiteX25" fmla="*/ 2303450 w 4420638"/>
                <a:gd name="connsiteY25" fmla="*/ 1103389 h 1551349"/>
                <a:gd name="connsiteX26" fmla="*/ 2303450 w 4420638"/>
                <a:gd name="connsiteY26" fmla="*/ 1091607 h 1551349"/>
                <a:gd name="connsiteX27" fmla="*/ 2218573 w 4420638"/>
                <a:gd name="connsiteY27" fmla="*/ 1091607 h 1551349"/>
                <a:gd name="connsiteX28" fmla="*/ 2218573 w 4420638"/>
                <a:gd name="connsiteY28" fmla="*/ 1075100 h 1551349"/>
                <a:gd name="connsiteX29" fmla="*/ 2166700 w 4420638"/>
                <a:gd name="connsiteY29" fmla="*/ 1075100 h 1551349"/>
                <a:gd name="connsiteX30" fmla="*/ 2166700 w 4420638"/>
                <a:gd name="connsiteY30" fmla="*/ 994937 h 1551349"/>
                <a:gd name="connsiteX31" fmla="*/ 2077107 w 4420638"/>
                <a:gd name="connsiteY31" fmla="*/ 994937 h 1551349"/>
                <a:gd name="connsiteX32" fmla="*/ 2077107 w 4420638"/>
                <a:gd name="connsiteY32" fmla="*/ 971363 h 1551349"/>
                <a:gd name="connsiteX33" fmla="*/ 1992230 w 4420638"/>
                <a:gd name="connsiteY33" fmla="*/ 971363 h 1551349"/>
                <a:gd name="connsiteX34" fmla="*/ 1992230 w 4420638"/>
                <a:gd name="connsiteY34" fmla="*/ 945426 h 1551349"/>
                <a:gd name="connsiteX35" fmla="*/ 1966303 w 4420638"/>
                <a:gd name="connsiteY35" fmla="*/ 945426 h 1551349"/>
                <a:gd name="connsiteX36" fmla="*/ 1966303 w 4420638"/>
                <a:gd name="connsiteY36" fmla="*/ 919490 h 1551349"/>
                <a:gd name="connsiteX37" fmla="*/ 1912077 w 4420638"/>
                <a:gd name="connsiteY37" fmla="*/ 919490 h 1551349"/>
                <a:gd name="connsiteX38" fmla="*/ 1912077 w 4420638"/>
                <a:gd name="connsiteY38" fmla="*/ 900631 h 1551349"/>
                <a:gd name="connsiteX39" fmla="*/ 1871996 w 4420638"/>
                <a:gd name="connsiteY39" fmla="*/ 900631 h 1551349"/>
                <a:gd name="connsiteX40" fmla="*/ 1871996 w 4420638"/>
                <a:gd name="connsiteY40" fmla="*/ 879412 h 1551349"/>
                <a:gd name="connsiteX41" fmla="*/ 1808331 w 4420638"/>
                <a:gd name="connsiteY41" fmla="*/ 879412 h 1551349"/>
                <a:gd name="connsiteX42" fmla="*/ 1808331 w 4420638"/>
                <a:gd name="connsiteY42" fmla="*/ 862909 h 1551349"/>
                <a:gd name="connsiteX43" fmla="*/ 1732893 w 4420638"/>
                <a:gd name="connsiteY43" fmla="*/ 862909 h 1551349"/>
                <a:gd name="connsiteX44" fmla="*/ 1732893 w 4420638"/>
                <a:gd name="connsiteY44" fmla="*/ 820470 h 1551349"/>
                <a:gd name="connsiteX45" fmla="*/ 1685735 w 4420638"/>
                <a:gd name="connsiteY45" fmla="*/ 820470 h 1551349"/>
                <a:gd name="connsiteX46" fmla="*/ 1685735 w 4420638"/>
                <a:gd name="connsiteY46" fmla="*/ 775675 h 1551349"/>
                <a:gd name="connsiteX47" fmla="*/ 1643301 w 4420638"/>
                <a:gd name="connsiteY47" fmla="*/ 775675 h 1551349"/>
                <a:gd name="connsiteX48" fmla="*/ 1643301 w 4420638"/>
                <a:gd name="connsiteY48" fmla="*/ 737952 h 1551349"/>
                <a:gd name="connsiteX49" fmla="*/ 1603220 w 4420638"/>
                <a:gd name="connsiteY49" fmla="*/ 737952 h 1551349"/>
                <a:gd name="connsiteX50" fmla="*/ 1603220 w 4420638"/>
                <a:gd name="connsiteY50" fmla="*/ 695513 h 1551349"/>
                <a:gd name="connsiteX51" fmla="*/ 1570206 w 4420638"/>
                <a:gd name="connsiteY51" fmla="*/ 695513 h 1551349"/>
                <a:gd name="connsiteX52" fmla="*/ 1570206 w 4420638"/>
                <a:gd name="connsiteY52" fmla="*/ 655433 h 1551349"/>
                <a:gd name="connsiteX53" fmla="*/ 1525419 w 4420638"/>
                <a:gd name="connsiteY53" fmla="*/ 655433 h 1551349"/>
                <a:gd name="connsiteX54" fmla="*/ 1525419 w 4420638"/>
                <a:gd name="connsiteY54" fmla="*/ 622426 h 1551349"/>
                <a:gd name="connsiteX55" fmla="*/ 1480623 w 4420638"/>
                <a:gd name="connsiteY55" fmla="*/ 622426 h 1551349"/>
                <a:gd name="connsiteX56" fmla="*/ 1480623 w 4420638"/>
                <a:gd name="connsiteY56" fmla="*/ 598849 h 1551349"/>
                <a:gd name="connsiteX57" fmla="*/ 1459402 w 4420638"/>
                <a:gd name="connsiteY57" fmla="*/ 598849 h 1551349"/>
                <a:gd name="connsiteX58" fmla="*/ 1459402 w 4420638"/>
                <a:gd name="connsiteY58" fmla="*/ 577630 h 1551349"/>
                <a:gd name="connsiteX59" fmla="*/ 1421673 w 4420638"/>
                <a:gd name="connsiteY59" fmla="*/ 577630 h 1551349"/>
                <a:gd name="connsiteX60" fmla="*/ 1421673 w 4420638"/>
                <a:gd name="connsiteY60" fmla="*/ 530477 h 1551349"/>
                <a:gd name="connsiteX61" fmla="*/ 1376877 w 4420638"/>
                <a:gd name="connsiteY61" fmla="*/ 530477 h 1551349"/>
                <a:gd name="connsiteX62" fmla="*/ 1376877 w 4420638"/>
                <a:gd name="connsiteY62" fmla="*/ 509258 h 1551349"/>
                <a:gd name="connsiteX63" fmla="*/ 1313221 w 4420638"/>
                <a:gd name="connsiteY63" fmla="*/ 509258 h 1551349"/>
                <a:gd name="connsiteX64" fmla="*/ 1313221 w 4420638"/>
                <a:gd name="connsiteY64" fmla="*/ 478608 h 1551349"/>
                <a:gd name="connsiteX65" fmla="*/ 1292009 w 4420638"/>
                <a:gd name="connsiteY65" fmla="*/ 478608 h 1551349"/>
                <a:gd name="connsiteX66" fmla="*/ 1292009 w 4420638"/>
                <a:gd name="connsiteY66" fmla="*/ 459747 h 1551349"/>
                <a:gd name="connsiteX67" fmla="*/ 1230706 w 4420638"/>
                <a:gd name="connsiteY67" fmla="*/ 459747 h 1551349"/>
                <a:gd name="connsiteX68" fmla="*/ 1230706 w 4420638"/>
                <a:gd name="connsiteY68" fmla="*/ 429096 h 1551349"/>
                <a:gd name="connsiteX69" fmla="*/ 1157621 w 4420638"/>
                <a:gd name="connsiteY69" fmla="*/ 429096 h 1551349"/>
                <a:gd name="connsiteX70" fmla="*/ 1157621 w 4420638"/>
                <a:gd name="connsiteY70" fmla="*/ 374870 h 1551349"/>
                <a:gd name="connsiteX71" fmla="*/ 1126970 w 4420638"/>
                <a:gd name="connsiteY71" fmla="*/ 374870 h 1551349"/>
                <a:gd name="connsiteX72" fmla="*/ 1126970 w 4420638"/>
                <a:gd name="connsiteY72" fmla="*/ 325359 h 1551349"/>
                <a:gd name="connsiteX73" fmla="*/ 1049169 w 4420638"/>
                <a:gd name="connsiteY73" fmla="*/ 325359 h 1551349"/>
                <a:gd name="connsiteX74" fmla="*/ 1049169 w 4420638"/>
                <a:gd name="connsiteY74" fmla="*/ 304140 h 1551349"/>
                <a:gd name="connsiteX75" fmla="*/ 1016156 w 4420638"/>
                <a:gd name="connsiteY75" fmla="*/ 304140 h 1551349"/>
                <a:gd name="connsiteX76" fmla="*/ 1016156 w 4420638"/>
                <a:gd name="connsiteY76" fmla="*/ 275848 h 1551349"/>
                <a:gd name="connsiteX77" fmla="*/ 969007 w 4420638"/>
                <a:gd name="connsiteY77" fmla="*/ 275848 h 1551349"/>
                <a:gd name="connsiteX78" fmla="*/ 969007 w 4420638"/>
                <a:gd name="connsiteY78" fmla="*/ 256986 h 1551349"/>
                <a:gd name="connsiteX79" fmla="*/ 921851 w 4420638"/>
                <a:gd name="connsiteY79" fmla="*/ 256986 h 1551349"/>
                <a:gd name="connsiteX80" fmla="*/ 921851 w 4420638"/>
                <a:gd name="connsiteY80" fmla="*/ 245198 h 1551349"/>
                <a:gd name="connsiteX81" fmla="*/ 832259 w 4420638"/>
                <a:gd name="connsiteY81" fmla="*/ 245198 h 1551349"/>
                <a:gd name="connsiteX82" fmla="*/ 832259 w 4420638"/>
                <a:gd name="connsiteY82" fmla="*/ 214548 h 1551349"/>
                <a:gd name="connsiteX83" fmla="*/ 766243 w 4420638"/>
                <a:gd name="connsiteY83" fmla="*/ 214548 h 1551349"/>
                <a:gd name="connsiteX84" fmla="*/ 766243 w 4420638"/>
                <a:gd name="connsiteY84" fmla="*/ 188614 h 1551349"/>
                <a:gd name="connsiteX85" fmla="*/ 707302 w 4420638"/>
                <a:gd name="connsiteY85" fmla="*/ 188614 h 1551349"/>
                <a:gd name="connsiteX86" fmla="*/ 707302 w 4420638"/>
                <a:gd name="connsiteY86" fmla="*/ 174468 h 1551349"/>
                <a:gd name="connsiteX87" fmla="*/ 686083 w 4420638"/>
                <a:gd name="connsiteY87" fmla="*/ 174468 h 1551349"/>
                <a:gd name="connsiteX88" fmla="*/ 686083 w 4420638"/>
                <a:gd name="connsiteY88" fmla="*/ 153248 h 1551349"/>
                <a:gd name="connsiteX89" fmla="*/ 612995 w 4420638"/>
                <a:gd name="connsiteY89" fmla="*/ 153248 h 1551349"/>
                <a:gd name="connsiteX90" fmla="*/ 612995 w 4420638"/>
                <a:gd name="connsiteY90" fmla="*/ 115527 h 1551349"/>
                <a:gd name="connsiteX91" fmla="*/ 582345 w 4420638"/>
                <a:gd name="connsiteY91" fmla="*/ 115527 h 1551349"/>
                <a:gd name="connsiteX92" fmla="*/ 582345 w 4420638"/>
                <a:gd name="connsiteY92" fmla="*/ 101380 h 1551349"/>
                <a:gd name="connsiteX93" fmla="*/ 497469 w 4420638"/>
                <a:gd name="connsiteY93" fmla="*/ 101380 h 1551349"/>
                <a:gd name="connsiteX94" fmla="*/ 497469 w 4420638"/>
                <a:gd name="connsiteY94" fmla="*/ 106095 h 1551349"/>
                <a:gd name="connsiteX95" fmla="*/ 483323 w 4420638"/>
                <a:gd name="connsiteY95" fmla="*/ 106095 h 1551349"/>
                <a:gd name="connsiteX96" fmla="*/ 483323 w 4420638"/>
                <a:gd name="connsiteY96" fmla="*/ 73088 h 1551349"/>
                <a:gd name="connsiteX97" fmla="*/ 459746 w 4420638"/>
                <a:gd name="connsiteY97" fmla="*/ 73088 h 1551349"/>
                <a:gd name="connsiteX98" fmla="*/ 459746 w 4420638"/>
                <a:gd name="connsiteY98" fmla="*/ 58941 h 1551349"/>
                <a:gd name="connsiteX99" fmla="*/ 337147 w 4420638"/>
                <a:gd name="connsiteY99" fmla="*/ 58941 h 1551349"/>
                <a:gd name="connsiteX100" fmla="*/ 337147 w 4420638"/>
                <a:gd name="connsiteY100" fmla="*/ 37723 h 1551349"/>
                <a:gd name="connsiteX101" fmla="*/ 214548 w 4420638"/>
                <a:gd name="connsiteY101" fmla="*/ 37723 h 1551349"/>
                <a:gd name="connsiteX102" fmla="*/ 214548 w 4420638"/>
                <a:gd name="connsiteY102" fmla="*/ 14146 h 1551349"/>
                <a:gd name="connsiteX103" fmla="*/ 129672 w 4420638"/>
                <a:gd name="connsiteY103" fmla="*/ 14146 h 1551349"/>
                <a:gd name="connsiteX104" fmla="*/ 129672 w 4420638"/>
                <a:gd name="connsiteY104" fmla="*/ 0 h 1551349"/>
                <a:gd name="connsiteX105" fmla="*/ 0 w 4420638"/>
                <a:gd name="connsiteY105" fmla="*/ 0 h 15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420638" h="1551349">
                  <a:moveTo>
                    <a:pt x="4420639" y="1551350"/>
                  </a:moveTo>
                  <a:lnTo>
                    <a:pt x="3560083" y="1551350"/>
                  </a:lnTo>
                  <a:lnTo>
                    <a:pt x="3560083" y="1485332"/>
                  </a:lnTo>
                  <a:lnTo>
                    <a:pt x="3477568" y="1485332"/>
                  </a:lnTo>
                  <a:lnTo>
                    <a:pt x="3477568" y="1447613"/>
                  </a:lnTo>
                  <a:lnTo>
                    <a:pt x="3185217" y="1447613"/>
                  </a:lnTo>
                  <a:lnTo>
                    <a:pt x="3185217" y="1414609"/>
                  </a:lnTo>
                  <a:lnTo>
                    <a:pt x="3147498" y="1414609"/>
                  </a:lnTo>
                  <a:lnTo>
                    <a:pt x="3147498" y="1379243"/>
                  </a:lnTo>
                  <a:lnTo>
                    <a:pt x="2921156" y="1379243"/>
                  </a:lnTo>
                  <a:lnTo>
                    <a:pt x="2921156" y="1332084"/>
                  </a:lnTo>
                  <a:lnTo>
                    <a:pt x="2874007" y="1332084"/>
                  </a:lnTo>
                  <a:lnTo>
                    <a:pt x="2874007" y="1310863"/>
                  </a:lnTo>
                  <a:lnTo>
                    <a:pt x="2725474" y="1310863"/>
                  </a:lnTo>
                  <a:lnTo>
                    <a:pt x="2725474" y="1258999"/>
                  </a:lnTo>
                  <a:lnTo>
                    <a:pt x="2598153" y="1258999"/>
                  </a:lnTo>
                  <a:lnTo>
                    <a:pt x="2598153" y="1218918"/>
                  </a:lnTo>
                  <a:lnTo>
                    <a:pt x="2562787" y="1218918"/>
                  </a:lnTo>
                  <a:lnTo>
                    <a:pt x="2562787" y="1169407"/>
                  </a:lnTo>
                  <a:lnTo>
                    <a:pt x="2482634" y="1169407"/>
                  </a:lnTo>
                  <a:lnTo>
                    <a:pt x="2482634" y="1148185"/>
                  </a:lnTo>
                  <a:lnTo>
                    <a:pt x="2442553" y="1148185"/>
                  </a:lnTo>
                  <a:lnTo>
                    <a:pt x="2442553" y="1117534"/>
                  </a:lnTo>
                  <a:lnTo>
                    <a:pt x="2371820" y="1117534"/>
                  </a:lnTo>
                  <a:lnTo>
                    <a:pt x="2371820" y="1103389"/>
                  </a:lnTo>
                  <a:lnTo>
                    <a:pt x="2303450" y="1103389"/>
                  </a:lnTo>
                  <a:lnTo>
                    <a:pt x="2303450" y="1091607"/>
                  </a:lnTo>
                  <a:lnTo>
                    <a:pt x="2218573" y="1091607"/>
                  </a:lnTo>
                  <a:lnTo>
                    <a:pt x="2218573" y="1075100"/>
                  </a:lnTo>
                  <a:lnTo>
                    <a:pt x="2166700" y="1075100"/>
                  </a:lnTo>
                  <a:lnTo>
                    <a:pt x="2166700" y="994937"/>
                  </a:lnTo>
                  <a:lnTo>
                    <a:pt x="2077107" y="994937"/>
                  </a:lnTo>
                  <a:lnTo>
                    <a:pt x="2077107" y="971363"/>
                  </a:lnTo>
                  <a:lnTo>
                    <a:pt x="1992230" y="971363"/>
                  </a:lnTo>
                  <a:lnTo>
                    <a:pt x="1992230" y="945426"/>
                  </a:lnTo>
                  <a:lnTo>
                    <a:pt x="1966303" y="945426"/>
                  </a:lnTo>
                  <a:lnTo>
                    <a:pt x="1966303" y="919490"/>
                  </a:lnTo>
                  <a:lnTo>
                    <a:pt x="1912077" y="919490"/>
                  </a:lnTo>
                  <a:lnTo>
                    <a:pt x="1912077" y="900631"/>
                  </a:lnTo>
                  <a:lnTo>
                    <a:pt x="1871996" y="900631"/>
                  </a:lnTo>
                  <a:lnTo>
                    <a:pt x="1871996" y="879412"/>
                  </a:lnTo>
                  <a:lnTo>
                    <a:pt x="1808331" y="879412"/>
                  </a:lnTo>
                  <a:lnTo>
                    <a:pt x="1808331" y="862909"/>
                  </a:lnTo>
                  <a:lnTo>
                    <a:pt x="1732893" y="862909"/>
                  </a:lnTo>
                  <a:lnTo>
                    <a:pt x="1732893" y="820470"/>
                  </a:lnTo>
                  <a:lnTo>
                    <a:pt x="1685735" y="820470"/>
                  </a:lnTo>
                  <a:lnTo>
                    <a:pt x="1685735" y="775675"/>
                  </a:lnTo>
                  <a:lnTo>
                    <a:pt x="1643301" y="775675"/>
                  </a:lnTo>
                  <a:lnTo>
                    <a:pt x="1643301" y="737952"/>
                  </a:lnTo>
                  <a:lnTo>
                    <a:pt x="1603220" y="737952"/>
                  </a:lnTo>
                  <a:lnTo>
                    <a:pt x="1603220" y="695513"/>
                  </a:lnTo>
                  <a:lnTo>
                    <a:pt x="1570206" y="695513"/>
                  </a:lnTo>
                  <a:lnTo>
                    <a:pt x="1570206" y="655433"/>
                  </a:lnTo>
                  <a:lnTo>
                    <a:pt x="1525419" y="655433"/>
                  </a:lnTo>
                  <a:lnTo>
                    <a:pt x="1525419" y="622426"/>
                  </a:lnTo>
                  <a:lnTo>
                    <a:pt x="1480623" y="622426"/>
                  </a:lnTo>
                  <a:lnTo>
                    <a:pt x="1480623" y="598849"/>
                  </a:lnTo>
                  <a:lnTo>
                    <a:pt x="1459402" y="598849"/>
                  </a:lnTo>
                  <a:lnTo>
                    <a:pt x="1459402" y="577630"/>
                  </a:lnTo>
                  <a:lnTo>
                    <a:pt x="1421673" y="577630"/>
                  </a:lnTo>
                  <a:lnTo>
                    <a:pt x="1421673" y="530477"/>
                  </a:lnTo>
                  <a:lnTo>
                    <a:pt x="1376877" y="530477"/>
                  </a:lnTo>
                  <a:lnTo>
                    <a:pt x="1376877" y="509258"/>
                  </a:lnTo>
                  <a:lnTo>
                    <a:pt x="1313221" y="509258"/>
                  </a:lnTo>
                  <a:lnTo>
                    <a:pt x="1313221" y="478608"/>
                  </a:lnTo>
                  <a:lnTo>
                    <a:pt x="1292009" y="478608"/>
                  </a:lnTo>
                  <a:lnTo>
                    <a:pt x="1292009" y="459747"/>
                  </a:lnTo>
                  <a:lnTo>
                    <a:pt x="1230706" y="459747"/>
                  </a:lnTo>
                  <a:lnTo>
                    <a:pt x="1230706" y="429096"/>
                  </a:lnTo>
                  <a:lnTo>
                    <a:pt x="1157621" y="429096"/>
                  </a:lnTo>
                  <a:lnTo>
                    <a:pt x="1157621" y="374870"/>
                  </a:lnTo>
                  <a:lnTo>
                    <a:pt x="1126970" y="374870"/>
                  </a:lnTo>
                  <a:lnTo>
                    <a:pt x="1126970" y="325359"/>
                  </a:lnTo>
                  <a:lnTo>
                    <a:pt x="1049169" y="325359"/>
                  </a:lnTo>
                  <a:lnTo>
                    <a:pt x="1049169" y="304140"/>
                  </a:lnTo>
                  <a:lnTo>
                    <a:pt x="1016156" y="304140"/>
                  </a:lnTo>
                  <a:lnTo>
                    <a:pt x="1016156" y="275848"/>
                  </a:lnTo>
                  <a:lnTo>
                    <a:pt x="969007" y="275848"/>
                  </a:lnTo>
                  <a:lnTo>
                    <a:pt x="969007" y="256986"/>
                  </a:lnTo>
                  <a:lnTo>
                    <a:pt x="921851" y="256986"/>
                  </a:lnTo>
                  <a:lnTo>
                    <a:pt x="921851" y="245198"/>
                  </a:lnTo>
                  <a:lnTo>
                    <a:pt x="832259" y="245198"/>
                  </a:lnTo>
                  <a:lnTo>
                    <a:pt x="832259" y="214548"/>
                  </a:lnTo>
                  <a:lnTo>
                    <a:pt x="766243" y="214548"/>
                  </a:lnTo>
                  <a:lnTo>
                    <a:pt x="766243" y="188614"/>
                  </a:lnTo>
                  <a:lnTo>
                    <a:pt x="707302" y="188614"/>
                  </a:lnTo>
                  <a:lnTo>
                    <a:pt x="707302" y="174468"/>
                  </a:lnTo>
                  <a:lnTo>
                    <a:pt x="686083" y="174468"/>
                  </a:lnTo>
                  <a:lnTo>
                    <a:pt x="686083" y="153248"/>
                  </a:lnTo>
                  <a:lnTo>
                    <a:pt x="612995" y="153248"/>
                  </a:lnTo>
                  <a:lnTo>
                    <a:pt x="612995" y="115527"/>
                  </a:lnTo>
                  <a:lnTo>
                    <a:pt x="582345" y="115527"/>
                  </a:lnTo>
                  <a:lnTo>
                    <a:pt x="582345" y="101380"/>
                  </a:lnTo>
                  <a:lnTo>
                    <a:pt x="497469" y="101380"/>
                  </a:lnTo>
                  <a:lnTo>
                    <a:pt x="497469" y="106095"/>
                  </a:lnTo>
                  <a:lnTo>
                    <a:pt x="483323" y="106095"/>
                  </a:lnTo>
                  <a:lnTo>
                    <a:pt x="483323" y="73088"/>
                  </a:lnTo>
                  <a:lnTo>
                    <a:pt x="459746" y="73088"/>
                  </a:lnTo>
                  <a:lnTo>
                    <a:pt x="459746" y="58941"/>
                  </a:lnTo>
                  <a:lnTo>
                    <a:pt x="337147" y="58941"/>
                  </a:lnTo>
                  <a:lnTo>
                    <a:pt x="337147" y="37723"/>
                  </a:lnTo>
                  <a:lnTo>
                    <a:pt x="214548" y="37723"/>
                  </a:lnTo>
                  <a:lnTo>
                    <a:pt x="214548" y="14146"/>
                  </a:lnTo>
                  <a:lnTo>
                    <a:pt x="129672" y="14146"/>
                  </a:lnTo>
                  <a:lnTo>
                    <a:pt x="129672"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434">
              <a:extLst>
                <a:ext uri="{FF2B5EF4-FFF2-40B4-BE49-F238E27FC236}">
                  <a16:creationId xmlns:a16="http://schemas.microsoft.com/office/drawing/2014/main" id="{50F8A3B9-C43B-4339-B8E0-F961A06FF70D}"/>
                </a:ext>
              </a:extLst>
            </p:cNvPr>
            <p:cNvSpPr/>
            <p:nvPr/>
          </p:nvSpPr>
          <p:spPr>
            <a:xfrm>
              <a:off x="4015872" y="26146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435">
              <a:extLst>
                <a:ext uri="{FF2B5EF4-FFF2-40B4-BE49-F238E27FC236}">
                  <a16:creationId xmlns:a16="http://schemas.microsoft.com/office/drawing/2014/main" id="{B2787D3A-29D1-4FD6-BE39-6C2F5F2A18C7}"/>
                </a:ext>
              </a:extLst>
            </p:cNvPr>
            <p:cNvSpPr/>
            <p:nvPr/>
          </p:nvSpPr>
          <p:spPr>
            <a:xfrm>
              <a:off x="4092072" y="26146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436">
              <a:extLst>
                <a:ext uri="{FF2B5EF4-FFF2-40B4-BE49-F238E27FC236}">
                  <a16:creationId xmlns:a16="http://schemas.microsoft.com/office/drawing/2014/main" id="{25FDBCAF-653C-4E70-937A-9FB907283B77}"/>
                </a:ext>
              </a:extLst>
            </p:cNvPr>
            <p:cNvSpPr/>
            <p:nvPr/>
          </p:nvSpPr>
          <p:spPr>
            <a:xfrm>
              <a:off x="4168273" y="26527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437">
              <a:extLst>
                <a:ext uri="{FF2B5EF4-FFF2-40B4-BE49-F238E27FC236}">
                  <a16:creationId xmlns:a16="http://schemas.microsoft.com/office/drawing/2014/main" id="{6BE91084-2660-45B5-907C-7D6AED981102}"/>
                </a:ext>
              </a:extLst>
            </p:cNvPr>
            <p:cNvSpPr/>
            <p:nvPr/>
          </p:nvSpPr>
          <p:spPr>
            <a:xfrm>
              <a:off x="4225423" y="26717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438">
              <a:extLst>
                <a:ext uri="{FF2B5EF4-FFF2-40B4-BE49-F238E27FC236}">
                  <a16:creationId xmlns:a16="http://schemas.microsoft.com/office/drawing/2014/main" id="{4A0B3BE8-7B4D-4B94-9343-3B5477D3D5E3}"/>
                </a:ext>
              </a:extLst>
            </p:cNvPr>
            <p:cNvSpPr/>
            <p:nvPr/>
          </p:nvSpPr>
          <p:spPr>
            <a:xfrm>
              <a:off x="4282573" y="26717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439">
              <a:extLst>
                <a:ext uri="{FF2B5EF4-FFF2-40B4-BE49-F238E27FC236}">
                  <a16:creationId xmlns:a16="http://schemas.microsoft.com/office/drawing/2014/main" id="{26677FDE-2B12-42C3-A0D5-DBDBC852885B}"/>
                </a:ext>
              </a:extLst>
            </p:cNvPr>
            <p:cNvSpPr/>
            <p:nvPr/>
          </p:nvSpPr>
          <p:spPr>
            <a:xfrm>
              <a:off x="4339724" y="26717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440">
              <a:extLst>
                <a:ext uri="{FF2B5EF4-FFF2-40B4-BE49-F238E27FC236}">
                  <a16:creationId xmlns:a16="http://schemas.microsoft.com/office/drawing/2014/main" id="{86531A8E-1CB8-4129-805D-E203382E53F1}"/>
                </a:ext>
              </a:extLst>
            </p:cNvPr>
            <p:cNvSpPr/>
            <p:nvPr/>
          </p:nvSpPr>
          <p:spPr>
            <a:xfrm>
              <a:off x="4320674" y="26717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441">
              <a:extLst>
                <a:ext uri="{FF2B5EF4-FFF2-40B4-BE49-F238E27FC236}">
                  <a16:creationId xmlns:a16="http://schemas.microsoft.com/office/drawing/2014/main" id="{E0A5C45B-487A-4A5D-85D5-EE83C26F9C78}"/>
                </a:ext>
              </a:extLst>
            </p:cNvPr>
            <p:cNvSpPr/>
            <p:nvPr/>
          </p:nvSpPr>
          <p:spPr>
            <a:xfrm>
              <a:off x="4530225" y="2767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442">
              <a:extLst>
                <a:ext uri="{FF2B5EF4-FFF2-40B4-BE49-F238E27FC236}">
                  <a16:creationId xmlns:a16="http://schemas.microsoft.com/office/drawing/2014/main" id="{778AC393-ED7C-40AB-A4BA-69996A63A185}"/>
                </a:ext>
              </a:extLst>
            </p:cNvPr>
            <p:cNvSpPr/>
            <p:nvPr/>
          </p:nvSpPr>
          <p:spPr>
            <a:xfrm>
              <a:off x="4606426" y="27860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443">
              <a:extLst>
                <a:ext uri="{FF2B5EF4-FFF2-40B4-BE49-F238E27FC236}">
                  <a16:creationId xmlns:a16="http://schemas.microsoft.com/office/drawing/2014/main" id="{3909C8FD-5813-4AF4-A618-344AF64F4CDF}"/>
                </a:ext>
              </a:extLst>
            </p:cNvPr>
            <p:cNvSpPr/>
            <p:nvPr/>
          </p:nvSpPr>
          <p:spPr>
            <a:xfrm>
              <a:off x="4968373" y="29384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444">
              <a:extLst>
                <a:ext uri="{FF2B5EF4-FFF2-40B4-BE49-F238E27FC236}">
                  <a16:creationId xmlns:a16="http://schemas.microsoft.com/office/drawing/2014/main" id="{8533CA22-DE77-4CE8-94E6-AE8603C1E1BE}"/>
                </a:ext>
              </a:extLst>
            </p:cNvPr>
            <p:cNvSpPr/>
            <p:nvPr/>
          </p:nvSpPr>
          <p:spPr>
            <a:xfrm>
              <a:off x="5025532" y="2976563"/>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445">
              <a:extLst>
                <a:ext uri="{FF2B5EF4-FFF2-40B4-BE49-F238E27FC236}">
                  <a16:creationId xmlns:a16="http://schemas.microsoft.com/office/drawing/2014/main" id="{A5DAF6A3-A221-4844-81EC-4F49A6E856D3}"/>
                </a:ext>
              </a:extLst>
            </p:cNvPr>
            <p:cNvSpPr/>
            <p:nvPr/>
          </p:nvSpPr>
          <p:spPr>
            <a:xfrm>
              <a:off x="5139832" y="307181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446">
              <a:extLst>
                <a:ext uri="{FF2B5EF4-FFF2-40B4-BE49-F238E27FC236}">
                  <a16:creationId xmlns:a16="http://schemas.microsoft.com/office/drawing/2014/main" id="{D4EA22D0-2378-40B4-A804-2285771F2302}"/>
                </a:ext>
              </a:extLst>
            </p:cNvPr>
            <p:cNvSpPr/>
            <p:nvPr/>
          </p:nvSpPr>
          <p:spPr>
            <a:xfrm>
              <a:off x="5177932" y="307181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447">
              <a:extLst>
                <a:ext uri="{FF2B5EF4-FFF2-40B4-BE49-F238E27FC236}">
                  <a16:creationId xmlns:a16="http://schemas.microsoft.com/office/drawing/2014/main" id="{351C69E6-B3AE-4A3A-92D4-2C8436C68DEB}"/>
                </a:ext>
              </a:extLst>
            </p:cNvPr>
            <p:cNvSpPr/>
            <p:nvPr/>
          </p:nvSpPr>
          <p:spPr>
            <a:xfrm>
              <a:off x="5387482" y="322421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448">
              <a:extLst>
                <a:ext uri="{FF2B5EF4-FFF2-40B4-BE49-F238E27FC236}">
                  <a16:creationId xmlns:a16="http://schemas.microsoft.com/office/drawing/2014/main" id="{A3D2AC64-DAE5-41DC-9C2C-5D7BF7F34F0D}"/>
                </a:ext>
              </a:extLst>
            </p:cNvPr>
            <p:cNvSpPr/>
            <p:nvPr/>
          </p:nvSpPr>
          <p:spPr>
            <a:xfrm>
              <a:off x="5463682" y="33004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449">
              <a:extLst>
                <a:ext uri="{FF2B5EF4-FFF2-40B4-BE49-F238E27FC236}">
                  <a16:creationId xmlns:a16="http://schemas.microsoft.com/office/drawing/2014/main" id="{1A3248D8-BAE5-4604-A1F0-D733024DE24E}"/>
                </a:ext>
              </a:extLst>
            </p:cNvPr>
            <p:cNvSpPr/>
            <p:nvPr/>
          </p:nvSpPr>
          <p:spPr>
            <a:xfrm>
              <a:off x="5520832" y="33575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450">
              <a:extLst>
                <a:ext uri="{FF2B5EF4-FFF2-40B4-BE49-F238E27FC236}">
                  <a16:creationId xmlns:a16="http://schemas.microsoft.com/office/drawing/2014/main" id="{9D6D2A3C-BBB4-4C42-8FED-B5203D445113}"/>
                </a:ext>
              </a:extLst>
            </p:cNvPr>
            <p:cNvSpPr/>
            <p:nvPr/>
          </p:nvSpPr>
          <p:spPr>
            <a:xfrm>
              <a:off x="5597032" y="343376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451">
              <a:extLst>
                <a:ext uri="{FF2B5EF4-FFF2-40B4-BE49-F238E27FC236}">
                  <a16:creationId xmlns:a16="http://schemas.microsoft.com/office/drawing/2014/main" id="{F5ED07A4-01AB-4A37-8BC4-D835179DBB54}"/>
                </a:ext>
              </a:extLst>
            </p:cNvPr>
            <p:cNvSpPr/>
            <p:nvPr/>
          </p:nvSpPr>
          <p:spPr>
            <a:xfrm>
              <a:off x="5635132" y="34718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452">
              <a:extLst>
                <a:ext uri="{FF2B5EF4-FFF2-40B4-BE49-F238E27FC236}">
                  <a16:creationId xmlns:a16="http://schemas.microsoft.com/office/drawing/2014/main" id="{5B651DF5-B856-456C-A6D8-E843AF7CE20F}"/>
                </a:ext>
              </a:extLst>
            </p:cNvPr>
            <p:cNvSpPr/>
            <p:nvPr/>
          </p:nvSpPr>
          <p:spPr>
            <a:xfrm>
              <a:off x="5654182" y="34718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453">
              <a:extLst>
                <a:ext uri="{FF2B5EF4-FFF2-40B4-BE49-F238E27FC236}">
                  <a16:creationId xmlns:a16="http://schemas.microsoft.com/office/drawing/2014/main" id="{440AED97-5E78-450B-9458-AED15D8B8AFB}"/>
                </a:ext>
              </a:extLst>
            </p:cNvPr>
            <p:cNvSpPr/>
            <p:nvPr/>
          </p:nvSpPr>
          <p:spPr>
            <a:xfrm>
              <a:off x="5673232" y="34718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454">
              <a:extLst>
                <a:ext uri="{FF2B5EF4-FFF2-40B4-BE49-F238E27FC236}">
                  <a16:creationId xmlns:a16="http://schemas.microsoft.com/office/drawing/2014/main" id="{A7CED7BC-8C5E-4B57-B278-C039F32D0FB7}"/>
                </a:ext>
              </a:extLst>
            </p:cNvPr>
            <p:cNvSpPr/>
            <p:nvPr/>
          </p:nvSpPr>
          <p:spPr>
            <a:xfrm>
              <a:off x="5692282" y="34909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455">
              <a:extLst>
                <a:ext uri="{FF2B5EF4-FFF2-40B4-BE49-F238E27FC236}">
                  <a16:creationId xmlns:a16="http://schemas.microsoft.com/office/drawing/2014/main" id="{3EB0146E-4E2F-47C7-B775-90B18D94337A}"/>
                </a:ext>
              </a:extLst>
            </p:cNvPr>
            <p:cNvSpPr/>
            <p:nvPr/>
          </p:nvSpPr>
          <p:spPr>
            <a:xfrm>
              <a:off x="5711332" y="34909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456">
              <a:extLst>
                <a:ext uri="{FF2B5EF4-FFF2-40B4-BE49-F238E27FC236}">
                  <a16:creationId xmlns:a16="http://schemas.microsoft.com/office/drawing/2014/main" id="{F9DF0AF8-5C5A-449B-A449-EA5C9A169346}"/>
                </a:ext>
              </a:extLst>
            </p:cNvPr>
            <p:cNvSpPr/>
            <p:nvPr/>
          </p:nvSpPr>
          <p:spPr>
            <a:xfrm>
              <a:off x="5730382" y="34909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457">
              <a:extLst>
                <a:ext uri="{FF2B5EF4-FFF2-40B4-BE49-F238E27FC236}">
                  <a16:creationId xmlns:a16="http://schemas.microsoft.com/office/drawing/2014/main" id="{D0B686A6-CF81-4C6A-BAFC-52A61CD82A8F}"/>
                </a:ext>
              </a:extLst>
            </p:cNvPr>
            <p:cNvSpPr/>
            <p:nvPr/>
          </p:nvSpPr>
          <p:spPr>
            <a:xfrm>
              <a:off x="5749432" y="350996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458">
              <a:extLst>
                <a:ext uri="{FF2B5EF4-FFF2-40B4-BE49-F238E27FC236}">
                  <a16:creationId xmlns:a16="http://schemas.microsoft.com/office/drawing/2014/main" id="{18C753DB-F85D-448C-AA98-821EA9A48C6E}"/>
                </a:ext>
              </a:extLst>
            </p:cNvPr>
            <p:cNvSpPr/>
            <p:nvPr/>
          </p:nvSpPr>
          <p:spPr>
            <a:xfrm>
              <a:off x="5768482" y="350996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459">
              <a:extLst>
                <a:ext uri="{FF2B5EF4-FFF2-40B4-BE49-F238E27FC236}">
                  <a16:creationId xmlns:a16="http://schemas.microsoft.com/office/drawing/2014/main" id="{80F8BA4E-6C65-4C31-9E2C-C63EDA0D6D3E}"/>
                </a:ext>
              </a:extLst>
            </p:cNvPr>
            <p:cNvSpPr/>
            <p:nvPr/>
          </p:nvSpPr>
          <p:spPr>
            <a:xfrm>
              <a:off x="5787532" y="350996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460">
              <a:extLst>
                <a:ext uri="{FF2B5EF4-FFF2-40B4-BE49-F238E27FC236}">
                  <a16:creationId xmlns:a16="http://schemas.microsoft.com/office/drawing/2014/main" id="{65089E0A-5FFF-4331-9506-D0D87FDD05DB}"/>
                </a:ext>
              </a:extLst>
            </p:cNvPr>
            <p:cNvSpPr/>
            <p:nvPr/>
          </p:nvSpPr>
          <p:spPr>
            <a:xfrm>
              <a:off x="5806582" y="35290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461">
              <a:extLst>
                <a:ext uri="{FF2B5EF4-FFF2-40B4-BE49-F238E27FC236}">
                  <a16:creationId xmlns:a16="http://schemas.microsoft.com/office/drawing/2014/main" id="{1ED1ACFC-8DD2-49B2-9F2E-E4B97D20F56A}"/>
                </a:ext>
              </a:extLst>
            </p:cNvPr>
            <p:cNvSpPr/>
            <p:nvPr/>
          </p:nvSpPr>
          <p:spPr>
            <a:xfrm>
              <a:off x="5825632" y="35290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462">
              <a:extLst>
                <a:ext uri="{FF2B5EF4-FFF2-40B4-BE49-F238E27FC236}">
                  <a16:creationId xmlns:a16="http://schemas.microsoft.com/office/drawing/2014/main" id="{CAC19DB8-C9EB-414A-AC1C-53B5A14DFF48}"/>
                </a:ext>
              </a:extLst>
            </p:cNvPr>
            <p:cNvSpPr/>
            <p:nvPr/>
          </p:nvSpPr>
          <p:spPr>
            <a:xfrm>
              <a:off x="5844682" y="35290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463">
              <a:extLst>
                <a:ext uri="{FF2B5EF4-FFF2-40B4-BE49-F238E27FC236}">
                  <a16:creationId xmlns:a16="http://schemas.microsoft.com/office/drawing/2014/main" id="{55C4B968-5F60-49E6-9C10-D7F1F766B8B4}"/>
                </a:ext>
              </a:extLst>
            </p:cNvPr>
            <p:cNvSpPr/>
            <p:nvPr/>
          </p:nvSpPr>
          <p:spPr>
            <a:xfrm>
              <a:off x="5863732" y="354806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464">
              <a:extLst>
                <a:ext uri="{FF2B5EF4-FFF2-40B4-BE49-F238E27FC236}">
                  <a16:creationId xmlns:a16="http://schemas.microsoft.com/office/drawing/2014/main" id="{3D8E209E-7FB6-445C-9A3F-6262E0E328E1}"/>
                </a:ext>
              </a:extLst>
            </p:cNvPr>
            <p:cNvSpPr/>
            <p:nvPr/>
          </p:nvSpPr>
          <p:spPr>
            <a:xfrm>
              <a:off x="5882782" y="35671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465">
              <a:extLst>
                <a:ext uri="{FF2B5EF4-FFF2-40B4-BE49-F238E27FC236}">
                  <a16:creationId xmlns:a16="http://schemas.microsoft.com/office/drawing/2014/main" id="{C8BDE942-39CE-4858-912F-2CFC48460828}"/>
                </a:ext>
              </a:extLst>
            </p:cNvPr>
            <p:cNvSpPr/>
            <p:nvPr/>
          </p:nvSpPr>
          <p:spPr>
            <a:xfrm>
              <a:off x="5901832" y="35671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466">
              <a:extLst>
                <a:ext uri="{FF2B5EF4-FFF2-40B4-BE49-F238E27FC236}">
                  <a16:creationId xmlns:a16="http://schemas.microsoft.com/office/drawing/2014/main" id="{E2B9B34E-AC0C-4DF5-BFD2-CDEF107C6812}"/>
                </a:ext>
              </a:extLst>
            </p:cNvPr>
            <p:cNvSpPr/>
            <p:nvPr/>
          </p:nvSpPr>
          <p:spPr>
            <a:xfrm>
              <a:off x="5901832" y="35861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467">
              <a:extLst>
                <a:ext uri="{FF2B5EF4-FFF2-40B4-BE49-F238E27FC236}">
                  <a16:creationId xmlns:a16="http://schemas.microsoft.com/office/drawing/2014/main" id="{A6C6EB35-D217-4176-A6DA-9DEAFD6B40AC}"/>
                </a:ext>
              </a:extLst>
            </p:cNvPr>
            <p:cNvSpPr/>
            <p:nvPr/>
          </p:nvSpPr>
          <p:spPr>
            <a:xfrm>
              <a:off x="5920882" y="35861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468">
              <a:extLst>
                <a:ext uri="{FF2B5EF4-FFF2-40B4-BE49-F238E27FC236}">
                  <a16:creationId xmlns:a16="http://schemas.microsoft.com/office/drawing/2014/main" id="{BDB94197-BFF6-4857-9CCA-5BCA92A7B333}"/>
                </a:ext>
              </a:extLst>
            </p:cNvPr>
            <p:cNvSpPr/>
            <p:nvPr/>
          </p:nvSpPr>
          <p:spPr>
            <a:xfrm>
              <a:off x="5939932" y="35861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469">
              <a:extLst>
                <a:ext uri="{FF2B5EF4-FFF2-40B4-BE49-F238E27FC236}">
                  <a16:creationId xmlns:a16="http://schemas.microsoft.com/office/drawing/2014/main" id="{CD97B083-FB61-4E99-B402-098B02E5718B}"/>
                </a:ext>
              </a:extLst>
            </p:cNvPr>
            <p:cNvSpPr/>
            <p:nvPr/>
          </p:nvSpPr>
          <p:spPr>
            <a:xfrm>
              <a:off x="5958982" y="35861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470">
              <a:extLst>
                <a:ext uri="{FF2B5EF4-FFF2-40B4-BE49-F238E27FC236}">
                  <a16:creationId xmlns:a16="http://schemas.microsoft.com/office/drawing/2014/main" id="{62A3A8C9-6AE4-42B9-93C5-11DEA1969E7B}"/>
                </a:ext>
              </a:extLst>
            </p:cNvPr>
            <p:cNvSpPr/>
            <p:nvPr/>
          </p:nvSpPr>
          <p:spPr>
            <a:xfrm>
              <a:off x="5997082" y="36052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471">
              <a:extLst>
                <a:ext uri="{FF2B5EF4-FFF2-40B4-BE49-F238E27FC236}">
                  <a16:creationId xmlns:a16="http://schemas.microsoft.com/office/drawing/2014/main" id="{C33C1AF4-0AB4-46DA-8B09-3C654A729450}"/>
                </a:ext>
              </a:extLst>
            </p:cNvPr>
            <p:cNvSpPr/>
            <p:nvPr/>
          </p:nvSpPr>
          <p:spPr>
            <a:xfrm>
              <a:off x="6054232" y="3681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472">
              <a:extLst>
                <a:ext uri="{FF2B5EF4-FFF2-40B4-BE49-F238E27FC236}">
                  <a16:creationId xmlns:a16="http://schemas.microsoft.com/office/drawing/2014/main" id="{C0931D79-FCA2-498C-BDD4-ACEB7C3D4E98}"/>
                </a:ext>
              </a:extLst>
            </p:cNvPr>
            <p:cNvSpPr/>
            <p:nvPr/>
          </p:nvSpPr>
          <p:spPr>
            <a:xfrm>
              <a:off x="6073282" y="3681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473">
              <a:extLst>
                <a:ext uri="{FF2B5EF4-FFF2-40B4-BE49-F238E27FC236}">
                  <a16:creationId xmlns:a16="http://schemas.microsoft.com/office/drawing/2014/main" id="{97689569-B9A5-4481-B58F-768C35CF4E26}"/>
                </a:ext>
              </a:extLst>
            </p:cNvPr>
            <p:cNvSpPr/>
            <p:nvPr/>
          </p:nvSpPr>
          <p:spPr>
            <a:xfrm>
              <a:off x="6092332" y="3681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474">
              <a:extLst>
                <a:ext uri="{FF2B5EF4-FFF2-40B4-BE49-F238E27FC236}">
                  <a16:creationId xmlns:a16="http://schemas.microsoft.com/office/drawing/2014/main" id="{83CCC115-414B-4CEF-ABA6-4DC7A124BD70}"/>
                </a:ext>
              </a:extLst>
            </p:cNvPr>
            <p:cNvSpPr/>
            <p:nvPr/>
          </p:nvSpPr>
          <p:spPr>
            <a:xfrm>
              <a:off x="6130432" y="3681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Freeform: Shape 475">
              <a:extLst>
                <a:ext uri="{FF2B5EF4-FFF2-40B4-BE49-F238E27FC236}">
                  <a16:creationId xmlns:a16="http://schemas.microsoft.com/office/drawing/2014/main" id="{98CA84E9-5075-41AB-92A7-1A20A59BE186}"/>
                </a:ext>
              </a:extLst>
            </p:cNvPr>
            <p:cNvSpPr/>
            <p:nvPr/>
          </p:nvSpPr>
          <p:spPr>
            <a:xfrm>
              <a:off x="6149482"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6" name="Freeform: Shape 476">
              <a:extLst>
                <a:ext uri="{FF2B5EF4-FFF2-40B4-BE49-F238E27FC236}">
                  <a16:creationId xmlns:a16="http://schemas.microsoft.com/office/drawing/2014/main" id="{759D1BB9-9EA2-4B1E-8778-05AD645B4E8E}"/>
                </a:ext>
              </a:extLst>
            </p:cNvPr>
            <p:cNvSpPr/>
            <p:nvPr/>
          </p:nvSpPr>
          <p:spPr>
            <a:xfrm>
              <a:off x="6187582"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477">
              <a:extLst>
                <a:ext uri="{FF2B5EF4-FFF2-40B4-BE49-F238E27FC236}">
                  <a16:creationId xmlns:a16="http://schemas.microsoft.com/office/drawing/2014/main" id="{0E1F45F7-5E00-4EF1-820C-EBE695D8DF92}"/>
                </a:ext>
              </a:extLst>
            </p:cNvPr>
            <p:cNvSpPr/>
            <p:nvPr/>
          </p:nvSpPr>
          <p:spPr>
            <a:xfrm>
              <a:off x="6225682" y="3719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478">
              <a:extLst>
                <a:ext uri="{FF2B5EF4-FFF2-40B4-BE49-F238E27FC236}">
                  <a16:creationId xmlns:a16="http://schemas.microsoft.com/office/drawing/2014/main" id="{87BF70FD-E0BF-4AA8-B6C9-B836D3488D6F}"/>
                </a:ext>
              </a:extLst>
            </p:cNvPr>
            <p:cNvSpPr/>
            <p:nvPr/>
          </p:nvSpPr>
          <p:spPr>
            <a:xfrm>
              <a:off x="6282832" y="3719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479">
              <a:extLst>
                <a:ext uri="{FF2B5EF4-FFF2-40B4-BE49-F238E27FC236}">
                  <a16:creationId xmlns:a16="http://schemas.microsoft.com/office/drawing/2014/main" id="{62CAD96C-EF67-46DB-BC3F-B46D389F635D}"/>
                </a:ext>
              </a:extLst>
            </p:cNvPr>
            <p:cNvSpPr/>
            <p:nvPr/>
          </p:nvSpPr>
          <p:spPr>
            <a:xfrm>
              <a:off x="6339982" y="3757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480">
              <a:extLst>
                <a:ext uri="{FF2B5EF4-FFF2-40B4-BE49-F238E27FC236}">
                  <a16:creationId xmlns:a16="http://schemas.microsoft.com/office/drawing/2014/main" id="{318B28E0-6D11-4E5C-AEF6-49E999DD6350}"/>
                </a:ext>
              </a:extLst>
            </p:cNvPr>
            <p:cNvSpPr/>
            <p:nvPr/>
          </p:nvSpPr>
          <p:spPr>
            <a:xfrm>
              <a:off x="6359032"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Freeform: Shape 481">
              <a:extLst>
                <a:ext uri="{FF2B5EF4-FFF2-40B4-BE49-F238E27FC236}">
                  <a16:creationId xmlns:a16="http://schemas.microsoft.com/office/drawing/2014/main" id="{AB3D8955-D5CE-4331-8E77-72CA254D5E38}"/>
                </a:ext>
              </a:extLst>
            </p:cNvPr>
            <p:cNvSpPr/>
            <p:nvPr/>
          </p:nvSpPr>
          <p:spPr>
            <a:xfrm>
              <a:off x="6397132"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482">
              <a:extLst>
                <a:ext uri="{FF2B5EF4-FFF2-40B4-BE49-F238E27FC236}">
                  <a16:creationId xmlns:a16="http://schemas.microsoft.com/office/drawing/2014/main" id="{9D52A51D-2BA5-42F9-BC29-C41B727DFA01}"/>
                </a:ext>
              </a:extLst>
            </p:cNvPr>
            <p:cNvSpPr/>
            <p:nvPr/>
          </p:nvSpPr>
          <p:spPr>
            <a:xfrm>
              <a:off x="6454282"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483">
              <a:extLst>
                <a:ext uri="{FF2B5EF4-FFF2-40B4-BE49-F238E27FC236}">
                  <a16:creationId xmlns:a16="http://schemas.microsoft.com/office/drawing/2014/main" id="{D8379DC9-77E1-4D0B-88B0-64FBC2A07CE6}"/>
                </a:ext>
              </a:extLst>
            </p:cNvPr>
            <p:cNvSpPr/>
            <p:nvPr/>
          </p:nvSpPr>
          <p:spPr>
            <a:xfrm>
              <a:off x="6511442"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484">
              <a:extLst>
                <a:ext uri="{FF2B5EF4-FFF2-40B4-BE49-F238E27FC236}">
                  <a16:creationId xmlns:a16="http://schemas.microsoft.com/office/drawing/2014/main" id="{52400036-5C4C-42B1-AEEA-F2DF5FB9DC18}"/>
                </a:ext>
              </a:extLst>
            </p:cNvPr>
            <p:cNvSpPr/>
            <p:nvPr/>
          </p:nvSpPr>
          <p:spPr>
            <a:xfrm>
              <a:off x="6549542"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485">
              <a:extLst>
                <a:ext uri="{FF2B5EF4-FFF2-40B4-BE49-F238E27FC236}">
                  <a16:creationId xmlns:a16="http://schemas.microsoft.com/office/drawing/2014/main" id="{04C8C62C-084F-42D8-9D1A-32A9125AD6F7}"/>
                </a:ext>
              </a:extLst>
            </p:cNvPr>
            <p:cNvSpPr/>
            <p:nvPr/>
          </p:nvSpPr>
          <p:spPr>
            <a:xfrm>
              <a:off x="6606692"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486">
              <a:extLst>
                <a:ext uri="{FF2B5EF4-FFF2-40B4-BE49-F238E27FC236}">
                  <a16:creationId xmlns:a16="http://schemas.microsoft.com/office/drawing/2014/main" id="{DF0EC2DE-9008-49CE-9F1D-9ED7F6CA1335}"/>
                </a:ext>
              </a:extLst>
            </p:cNvPr>
            <p:cNvSpPr/>
            <p:nvPr/>
          </p:nvSpPr>
          <p:spPr>
            <a:xfrm>
              <a:off x="6644792" y="39100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487">
              <a:extLst>
                <a:ext uri="{FF2B5EF4-FFF2-40B4-BE49-F238E27FC236}">
                  <a16:creationId xmlns:a16="http://schemas.microsoft.com/office/drawing/2014/main" id="{8B022227-0CF9-49DE-98E9-8BD49A6F1621}"/>
                </a:ext>
              </a:extLst>
            </p:cNvPr>
            <p:cNvSpPr/>
            <p:nvPr/>
          </p:nvSpPr>
          <p:spPr>
            <a:xfrm>
              <a:off x="6701942" y="39100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488">
              <a:extLst>
                <a:ext uri="{FF2B5EF4-FFF2-40B4-BE49-F238E27FC236}">
                  <a16:creationId xmlns:a16="http://schemas.microsoft.com/office/drawing/2014/main" id="{A4BBD0C9-DB5A-45F5-AFF3-B16EEE49C1DA}"/>
                </a:ext>
              </a:extLst>
            </p:cNvPr>
            <p:cNvSpPr/>
            <p:nvPr/>
          </p:nvSpPr>
          <p:spPr>
            <a:xfrm>
              <a:off x="6759092"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489">
              <a:extLst>
                <a:ext uri="{FF2B5EF4-FFF2-40B4-BE49-F238E27FC236}">
                  <a16:creationId xmlns:a16="http://schemas.microsoft.com/office/drawing/2014/main" id="{0004DAC6-8401-475E-973A-858C72CDDA8C}"/>
                </a:ext>
              </a:extLst>
            </p:cNvPr>
            <p:cNvSpPr/>
            <p:nvPr/>
          </p:nvSpPr>
          <p:spPr>
            <a:xfrm>
              <a:off x="6797192"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490">
              <a:extLst>
                <a:ext uri="{FF2B5EF4-FFF2-40B4-BE49-F238E27FC236}">
                  <a16:creationId xmlns:a16="http://schemas.microsoft.com/office/drawing/2014/main" id="{480D44B3-7EEE-44FF-A4BA-BB862B3338BE}"/>
                </a:ext>
              </a:extLst>
            </p:cNvPr>
            <p:cNvSpPr/>
            <p:nvPr/>
          </p:nvSpPr>
          <p:spPr>
            <a:xfrm>
              <a:off x="6835292"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491">
              <a:extLst>
                <a:ext uri="{FF2B5EF4-FFF2-40B4-BE49-F238E27FC236}">
                  <a16:creationId xmlns:a16="http://schemas.microsoft.com/office/drawing/2014/main" id="{425CD7D8-0F5C-440C-9449-9687627442DC}"/>
                </a:ext>
              </a:extLst>
            </p:cNvPr>
            <p:cNvSpPr/>
            <p:nvPr/>
          </p:nvSpPr>
          <p:spPr>
            <a:xfrm>
              <a:off x="6892442"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492">
              <a:extLst>
                <a:ext uri="{FF2B5EF4-FFF2-40B4-BE49-F238E27FC236}">
                  <a16:creationId xmlns:a16="http://schemas.microsoft.com/office/drawing/2014/main" id="{34B308B0-AA8F-4B1A-8060-47CA5AE576BF}"/>
                </a:ext>
              </a:extLst>
            </p:cNvPr>
            <p:cNvSpPr/>
            <p:nvPr/>
          </p:nvSpPr>
          <p:spPr>
            <a:xfrm>
              <a:off x="6930542"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493">
              <a:extLst>
                <a:ext uri="{FF2B5EF4-FFF2-40B4-BE49-F238E27FC236}">
                  <a16:creationId xmlns:a16="http://schemas.microsoft.com/office/drawing/2014/main" id="{6463B031-24B1-4FD5-8C24-321B652CC05B}"/>
                </a:ext>
              </a:extLst>
            </p:cNvPr>
            <p:cNvSpPr/>
            <p:nvPr/>
          </p:nvSpPr>
          <p:spPr>
            <a:xfrm>
              <a:off x="6949592"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494">
              <a:extLst>
                <a:ext uri="{FF2B5EF4-FFF2-40B4-BE49-F238E27FC236}">
                  <a16:creationId xmlns:a16="http://schemas.microsoft.com/office/drawing/2014/main" id="{0300261F-B274-4CBB-A9EB-5B6E0E63942A}"/>
                </a:ext>
              </a:extLst>
            </p:cNvPr>
            <p:cNvSpPr/>
            <p:nvPr/>
          </p:nvSpPr>
          <p:spPr>
            <a:xfrm>
              <a:off x="6987692"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495">
              <a:extLst>
                <a:ext uri="{FF2B5EF4-FFF2-40B4-BE49-F238E27FC236}">
                  <a16:creationId xmlns:a16="http://schemas.microsoft.com/office/drawing/2014/main" id="{D214B6D3-668F-4645-83C1-7B76C37F2540}"/>
                </a:ext>
              </a:extLst>
            </p:cNvPr>
            <p:cNvSpPr/>
            <p:nvPr/>
          </p:nvSpPr>
          <p:spPr>
            <a:xfrm>
              <a:off x="7063892"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496">
              <a:extLst>
                <a:ext uri="{FF2B5EF4-FFF2-40B4-BE49-F238E27FC236}">
                  <a16:creationId xmlns:a16="http://schemas.microsoft.com/office/drawing/2014/main" id="{FD9253F2-07E5-4969-8A7F-86B0E7440A7F}"/>
                </a:ext>
              </a:extLst>
            </p:cNvPr>
            <p:cNvSpPr/>
            <p:nvPr/>
          </p:nvSpPr>
          <p:spPr>
            <a:xfrm>
              <a:off x="7082942"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497">
              <a:extLst>
                <a:ext uri="{FF2B5EF4-FFF2-40B4-BE49-F238E27FC236}">
                  <a16:creationId xmlns:a16="http://schemas.microsoft.com/office/drawing/2014/main" id="{8A8D0B2E-8065-4B6E-821D-01375293FD2F}"/>
                </a:ext>
              </a:extLst>
            </p:cNvPr>
            <p:cNvSpPr/>
            <p:nvPr/>
          </p:nvSpPr>
          <p:spPr>
            <a:xfrm>
              <a:off x="7140092"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498">
              <a:extLst>
                <a:ext uri="{FF2B5EF4-FFF2-40B4-BE49-F238E27FC236}">
                  <a16:creationId xmlns:a16="http://schemas.microsoft.com/office/drawing/2014/main" id="{524BD5E4-63F7-4AE2-B151-787F3D0A7EB0}"/>
                </a:ext>
              </a:extLst>
            </p:cNvPr>
            <p:cNvSpPr/>
            <p:nvPr/>
          </p:nvSpPr>
          <p:spPr>
            <a:xfrm>
              <a:off x="7159142"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499">
              <a:extLst>
                <a:ext uri="{FF2B5EF4-FFF2-40B4-BE49-F238E27FC236}">
                  <a16:creationId xmlns:a16="http://schemas.microsoft.com/office/drawing/2014/main" id="{FEDA8ACA-EE1C-4A90-9AFD-E75217704FD6}"/>
                </a:ext>
              </a:extLst>
            </p:cNvPr>
            <p:cNvSpPr/>
            <p:nvPr/>
          </p:nvSpPr>
          <p:spPr>
            <a:xfrm>
              <a:off x="7235342"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500">
              <a:extLst>
                <a:ext uri="{FF2B5EF4-FFF2-40B4-BE49-F238E27FC236}">
                  <a16:creationId xmlns:a16="http://schemas.microsoft.com/office/drawing/2014/main" id="{F2CCA79C-D7E1-4D63-94AC-E423737EF3CD}"/>
                </a:ext>
              </a:extLst>
            </p:cNvPr>
            <p:cNvSpPr/>
            <p:nvPr/>
          </p:nvSpPr>
          <p:spPr>
            <a:xfrm>
              <a:off x="7254392"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501">
              <a:extLst>
                <a:ext uri="{FF2B5EF4-FFF2-40B4-BE49-F238E27FC236}">
                  <a16:creationId xmlns:a16="http://schemas.microsoft.com/office/drawing/2014/main" id="{B4D1F3C6-B03C-40EE-BD38-AC977FFF5541}"/>
                </a:ext>
              </a:extLst>
            </p:cNvPr>
            <p:cNvSpPr/>
            <p:nvPr/>
          </p:nvSpPr>
          <p:spPr>
            <a:xfrm>
              <a:off x="7292492"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502">
              <a:extLst>
                <a:ext uri="{FF2B5EF4-FFF2-40B4-BE49-F238E27FC236}">
                  <a16:creationId xmlns:a16="http://schemas.microsoft.com/office/drawing/2014/main" id="{6D4088EA-1DDC-44C9-AEF0-51B99804E9CC}"/>
                </a:ext>
              </a:extLst>
            </p:cNvPr>
            <p:cNvSpPr/>
            <p:nvPr/>
          </p:nvSpPr>
          <p:spPr>
            <a:xfrm>
              <a:off x="7387742"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503">
              <a:extLst>
                <a:ext uri="{FF2B5EF4-FFF2-40B4-BE49-F238E27FC236}">
                  <a16:creationId xmlns:a16="http://schemas.microsoft.com/office/drawing/2014/main" id="{5EF34ED7-8564-4E3C-82D3-80D158FA76B5}"/>
                </a:ext>
              </a:extLst>
            </p:cNvPr>
            <p:cNvSpPr/>
            <p:nvPr/>
          </p:nvSpPr>
          <p:spPr>
            <a:xfrm>
              <a:off x="7444892"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Freeform: Shape 504">
              <a:extLst>
                <a:ext uri="{FF2B5EF4-FFF2-40B4-BE49-F238E27FC236}">
                  <a16:creationId xmlns:a16="http://schemas.microsoft.com/office/drawing/2014/main" id="{26C32CDC-B43E-4AB7-8692-88F95BC9C393}"/>
                </a:ext>
              </a:extLst>
            </p:cNvPr>
            <p:cNvSpPr/>
            <p:nvPr/>
          </p:nvSpPr>
          <p:spPr>
            <a:xfrm>
              <a:off x="748299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Freeform: Shape 505">
              <a:extLst>
                <a:ext uri="{FF2B5EF4-FFF2-40B4-BE49-F238E27FC236}">
                  <a16:creationId xmlns:a16="http://schemas.microsoft.com/office/drawing/2014/main" id="{B2DCEA39-9685-417A-8044-F4BA3D7C105A}"/>
                </a:ext>
              </a:extLst>
            </p:cNvPr>
            <p:cNvSpPr/>
            <p:nvPr/>
          </p:nvSpPr>
          <p:spPr>
            <a:xfrm>
              <a:off x="750204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Freeform: Shape 506">
              <a:extLst>
                <a:ext uri="{FF2B5EF4-FFF2-40B4-BE49-F238E27FC236}">
                  <a16:creationId xmlns:a16="http://schemas.microsoft.com/office/drawing/2014/main" id="{E905E40C-34DD-41A9-92AC-17344F276257}"/>
                </a:ext>
              </a:extLst>
            </p:cNvPr>
            <p:cNvSpPr/>
            <p:nvPr/>
          </p:nvSpPr>
          <p:spPr>
            <a:xfrm>
              <a:off x="757824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507">
              <a:extLst>
                <a:ext uri="{FF2B5EF4-FFF2-40B4-BE49-F238E27FC236}">
                  <a16:creationId xmlns:a16="http://schemas.microsoft.com/office/drawing/2014/main" id="{D823471D-1F83-4CE4-9535-6CC758884A7D}"/>
                </a:ext>
              </a:extLst>
            </p:cNvPr>
            <p:cNvSpPr/>
            <p:nvPr/>
          </p:nvSpPr>
          <p:spPr>
            <a:xfrm>
              <a:off x="761634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Freeform: Shape 508">
              <a:extLst>
                <a:ext uri="{FF2B5EF4-FFF2-40B4-BE49-F238E27FC236}">
                  <a16:creationId xmlns:a16="http://schemas.microsoft.com/office/drawing/2014/main" id="{F022F0BD-7230-47D9-9734-A66ADAFD7F46}"/>
                </a:ext>
              </a:extLst>
            </p:cNvPr>
            <p:cNvSpPr/>
            <p:nvPr/>
          </p:nvSpPr>
          <p:spPr>
            <a:xfrm>
              <a:off x="765444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Freeform: Shape 509">
              <a:extLst>
                <a:ext uri="{FF2B5EF4-FFF2-40B4-BE49-F238E27FC236}">
                  <a16:creationId xmlns:a16="http://schemas.microsoft.com/office/drawing/2014/main" id="{B22DF2BF-5227-4E44-A598-775B6304A8E4}"/>
                </a:ext>
              </a:extLst>
            </p:cNvPr>
            <p:cNvSpPr/>
            <p:nvPr/>
          </p:nvSpPr>
          <p:spPr>
            <a:xfrm>
              <a:off x="776874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Freeform: Shape 510">
              <a:extLst>
                <a:ext uri="{FF2B5EF4-FFF2-40B4-BE49-F238E27FC236}">
                  <a16:creationId xmlns:a16="http://schemas.microsoft.com/office/drawing/2014/main" id="{879C1542-BBFD-4156-8B8E-ED93C2714C47}"/>
                </a:ext>
              </a:extLst>
            </p:cNvPr>
            <p:cNvSpPr/>
            <p:nvPr/>
          </p:nvSpPr>
          <p:spPr>
            <a:xfrm>
              <a:off x="784494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Freeform: Shape 511">
              <a:extLst>
                <a:ext uri="{FF2B5EF4-FFF2-40B4-BE49-F238E27FC236}">
                  <a16:creationId xmlns:a16="http://schemas.microsoft.com/office/drawing/2014/main" id="{17E27183-DF13-4DF5-8F0E-B6B6210FC5E3}"/>
                </a:ext>
              </a:extLst>
            </p:cNvPr>
            <p:cNvSpPr/>
            <p:nvPr/>
          </p:nvSpPr>
          <p:spPr>
            <a:xfrm>
              <a:off x="786399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2" name="Freeform: Shape 512">
              <a:extLst>
                <a:ext uri="{FF2B5EF4-FFF2-40B4-BE49-F238E27FC236}">
                  <a16:creationId xmlns:a16="http://schemas.microsoft.com/office/drawing/2014/main" id="{21C6A267-4CF9-41A9-8EB4-33582DBA43EB}"/>
                </a:ext>
              </a:extLst>
            </p:cNvPr>
            <p:cNvSpPr/>
            <p:nvPr/>
          </p:nvSpPr>
          <p:spPr>
            <a:xfrm>
              <a:off x="790209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Freeform: Shape 513">
              <a:extLst>
                <a:ext uri="{FF2B5EF4-FFF2-40B4-BE49-F238E27FC236}">
                  <a16:creationId xmlns:a16="http://schemas.microsoft.com/office/drawing/2014/main" id="{7C8E8036-87C4-484B-9704-87D2D25B80B8}"/>
                </a:ext>
              </a:extLst>
            </p:cNvPr>
            <p:cNvSpPr/>
            <p:nvPr/>
          </p:nvSpPr>
          <p:spPr>
            <a:xfrm>
              <a:off x="8016401"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4" name="Freeform: Shape 514">
              <a:extLst>
                <a:ext uri="{FF2B5EF4-FFF2-40B4-BE49-F238E27FC236}">
                  <a16:creationId xmlns:a16="http://schemas.microsoft.com/office/drawing/2014/main" id="{78D0C7D4-1110-4E02-9BF1-721EE6930A06}"/>
                </a:ext>
              </a:extLst>
            </p:cNvPr>
            <p:cNvSpPr/>
            <p:nvPr/>
          </p:nvSpPr>
          <p:spPr>
            <a:xfrm>
              <a:off x="8111651"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Freeform: Shape 515">
              <a:extLst>
                <a:ext uri="{FF2B5EF4-FFF2-40B4-BE49-F238E27FC236}">
                  <a16:creationId xmlns:a16="http://schemas.microsoft.com/office/drawing/2014/main" id="{96983DB0-C4D2-4FED-8A1C-A4C8713BEC53}"/>
                </a:ext>
              </a:extLst>
            </p:cNvPr>
            <p:cNvSpPr/>
            <p:nvPr/>
          </p:nvSpPr>
          <p:spPr>
            <a:xfrm>
              <a:off x="8206901"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6" name="Freeform: Shape 516">
              <a:extLst>
                <a:ext uri="{FF2B5EF4-FFF2-40B4-BE49-F238E27FC236}">
                  <a16:creationId xmlns:a16="http://schemas.microsoft.com/office/drawing/2014/main" id="{579E647A-148D-47D7-AFE5-0839912D3D35}"/>
                </a:ext>
              </a:extLst>
            </p:cNvPr>
            <p:cNvSpPr/>
            <p:nvPr/>
          </p:nvSpPr>
          <p:spPr>
            <a:xfrm>
              <a:off x="8283101"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37" name="Group 336">
            <a:extLst>
              <a:ext uri="{FF2B5EF4-FFF2-40B4-BE49-F238E27FC236}">
                <a16:creationId xmlns:a16="http://schemas.microsoft.com/office/drawing/2014/main" id="{70174BC3-5733-452C-9E72-A9468E6446EB}"/>
              </a:ext>
            </a:extLst>
          </p:cNvPr>
          <p:cNvGrpSpPr/>
          <p:nvPr/>
        </p:nvGrpSpPr>
        <p:grpSpPr>
          <a:xfrm>
            <a:off x="7317518" y="2893244"/>
            <a:ext cx="3458614" cy="1798506"/>
            <a:chOff x="3938587" y="2319337"/>
            <a:chExt cx="4310881" cy="2223610"/>
          </a:xfrm>
        </p:grpSpPr>
        <p:sp>
          <p:nvSpPr>
            <p:cNvPr id="338" name="Freeform: Shape 521">
              <a:extLst>
                <a:ext uri="{FF2B5EF4-FFF2-40B4-BE49-F238E27FC236}">
                  <a16:creationId xmlns:a16="http://schemas.microsoft.com/office/drawing/2014/main" id="{2EB54048-1504-46BC-BB95-6F02154EBBEC}"/>
                </a:ext>
              </a:extLst>
            </p:cNvPr>
            <p:cNvSpPr/>
            <p:nvPr/>
          </p:nvSpPr>
          <p:spPr>
            <a:xfrm>
              <a:off x="3938587" y="2362122"/>
              <a:ext cx="4310881" cy="2136963"/>
            </a:xfrm>
            <a:custGeom>
              <a:avLst/>
              <a:gdLst>
                <a:gd name="connsiteX0" fmla="*/ 4310882 w 4310881"/>
                <a:gd name="connsiteY0" fmla="*/ 2136963 h 2136963"/>
                <a:gd name="connsiteX1" fmla="*/ 3812058 w 4310881"/>
                <a:gd name="connsiteY1" fmla="*/ 2136963 h 2136963"/>
                <a:gd name="connsiteX2" fmla="*/ 3812058 w 4310881"/>
                <a:gd name="connsiteY2" fmla="*/ 2089748 h 2136963"/>
                <a:gd name="connsiteX3" fmla="*/ 3690938 w 4310881"/>
                <a:gd name="connsiteY3" fmla="*/ 2089748 h 2136963"/>
                <a:gd name="connsiteX4" fmla="*/ 3690938 w 4310881"/>
                <a:gd name="connsiteY4" fmla="*/ 2030216 h 2136963"/>
                <a:gd name="connsiteX5" fmla="*/ 3547243 w 4310881"/>
                <a:gd name="connsiteY5" fmla="*/ 2030216 h 2136963"/>
                <a:gd name="connsiteX6" fmla="*/ 3547243 w 4310881"/>
                <a:gd name="connsiteY6" fmla="*/ 1995326 h 2136963"/>
                <a:gd name="connsiteX7" fmla="*/ 3456918 w 4310881"/>
                <a:gd name="connsiteY7" fmla="*/ 1995326 h 2136963"/>
                <a:gd name="connsiteX8" fmla="*/ 3456918 w 4310881"/>
                <a:gd name="connsiteY8" fmla="*/ 1952216 h 2136963"/>
                <a:gd name="connsiteX9" fmla="*/ 3378908 w 4310881"/>
                <a:gd name="connsiteY9" fmla="*/ 1952216 h 2136963"/>
                <a:gd name="connsiteX10" fmla="*/ 3378908 w 4310881"/>
                <a:gd name="connsiteY10" fmla="*/ 1911154 h 2136963"/>
                <a:gd name="connsiteX11" fmla="*/ 3346066 w 4310881"/>
                <a:gd name="connsiteY11" fmla="*/ 1911154 h 2136963"/>
                <a:gd name="connsiteX12" fmla="*/ 3346066 w 4310881"/>
                <a:gd name="connsiteY12" fmla="*/ 1874206 h 2136963"/>
                <a:gd name="connsiteX13" fmla="*/ 3222898 w 4310881"/>
                <a:gd name="connsiteY13" fmla="*/ 1874206 h 2136963"/>
                <a:gd name="connsiteX14" fmla="*/ 3222898 w 4310881"/>
                <a:gd name="connsiteY14" fmla="*/ 1843412 h 2136963"/>
                <a:gd name="connsiteX15" fmla="*/ 3167472 w 4310881"/>
                <a:gd name="connsiteY15" fmla="*/ 1843412 h 2136963"/>
                <a:gd name="connsiteX16" fmla="*/ 3167472 w 4310881"/>
                <a:gd name="connsiteY16" fmla="*/ 1814675 h 2136963"/>
                <a:gd name="connsiteX17" fmla="*/ 3085357 w 4310881"/>
                <a:gd name="connsiteY17" fmla="*/ 1814675 h 2136963"/>
                <a:gd name="connsiteX18" fmla="*/ 3085357 w 4310881"/>
                <a:gd name="connsiteY18" fmla="*/ 1787986 h 2136963"/>
                <a:gd name="connsiteX19" fmla="*/ 3003252 w 4310881"/>
                <a:gd name="connsiteY19" fmla="*/ 1787986 h 2136963"/>
                <a:gd name="connsiteX20" fmla="*/ 3003252 w 4310881"/>
                <a:gd name="connsiteY20" fmla="*/ 1769517 h 2136963"/>
                <a:gd name="connsiteX21" fmla="*/ 2964247 w 4310881"/>
                <a:gd name="connsiteY21" fmla="*/ 1769517 h 2136963"/>
                <a:gd name="connsiteX22" fmla="*/ 2964247 w 4310881"/>
                <a:gd name="connsiteY22" fmla="*/ 1728455 h 2136963"/>
                <a:gd name="connsiteX23" fmla="*/ 2898553 w 4310881"/>
                <a:gd name="connsiteY23" fmla="*/ 1728455 h 2136963"/>
                <a:gd name="connsiteX24" fmla="*/ 2898553 w 4310881"/>
                <a:gd name="connsiteY24" fmla="*/ 1705881 h 2136963"/>
                <a:gd name="connsiteX25" fmla="*/ 2869816 w 4310881"/>
                <a:gd name="connsiteY25" fmla="*/ 1705881 h 2136963"/>
                <a:gd name="connsiteX26" fmla="*/ 2869816 w 4310881"/>
                <a:gd name="connsiteY26" fmla="*/ 1664818 h 2136963"/>
                <a:gd name="connsiteX27" fmla="*/ 2779490 w 4310881"/>
                <a:gd name="connsiteY27" fmla="*/ 1664818 h 2136963"/>
                <a:gd name="connsiteX28" fmla="*/ 2779490 w 4310881"/>
                <a:gd name="connsiteY28" fmla="*/ 1648397 h 2136963"/>
                <a:gd name="connsiteX29" fmla="*/ 2697385 w 4310881"/>
                <a:gd name="connsiteY29" fmla="*/ 1648397 h 2136963"/>
                <a:gd name="connsiteX30" fmla="*/ 2697385 w 4310881"/>
                <a:gd name="connsiteY30" fmla="*/ 1615555 h 2136963"/>
                <a:gd name="connsiteX31" fmla="*/ 2648112 w 4310881"/>
                <a:gd name="connsiteY31" fmla="*/ 1615555 h 2136963"/>
                <a:gd name="connsiteX32" fmla="*/ 2648112 w 4310881"/>
                <a:gd name="connsiteY32" fmla="*/ 1605287 h 2136963"/>
                <a:gd name="connsiteX33" fmla="*/ 2600897 w 4310881"/>
                <a:gd name="connsiteY33" fmla="*/ 1605287 h 2136963"/>
                <a:gd name="connsiteX34" fmla="*/ 2600897 w 4310881"/>
                <a:gd name="connsiteY34" fmla="*/ 1551919 h 2136963"/>
                <a:gd name="connsiteX35" fmla="*/ 2500313 w 4310881"/>
                <a:gd name="connsiteY35" fmla="*/ 1551919 h 2136963"/>
                <a:gd name="connsiteX36" fmla="*/ 2500313 w 4310881"/>
                <a:gd name="connsiteY36" fmla="*/ 1512914 h 2136963"/>
                <a:gd name="connsiteX37" fmla="*/ 2430513 w 4310881"/>
                <a:gd name="connsiteY37" fmla="*/ 1512914 h 2136963"/>
                <a:gd name="connsiteX38" fmla="*/ 2430513 w 4310881"/>
                <a:gd name="connsiteY38" fmla="*/ 1488282 h 2136963"/>
                <a:gd name="connsiteX39" fmla="*/ 2401776 w 4310881"/>
                <a:gd name="connsiteY39" fmla="*/ 1488282 h 2136963"/>
                <a:gd name="connsiteX40" fmla="*/ 2401776 w 4310881"/>
                <a:gd name="connsiteY40" fmla="*/ 1465698 h 2136963"/>
                <a:gd name="connsiteX41" fmla="*/ 2338140 w 4310881"/>
                <a:gd name="connsiteY41" fmla="*/ 1465698 h 2136963"/>
                <a:gd name="connsiteX42" fmla="*/ 2338140 w 4310881"/>
                <a:gd name="connsiteY42" fmla="*/ 1420540 h 2136963"/>
                <a:gd name="connsiteX43" fmla="*/ 2307346 w 4310881"/>
                <a:gd name="connsiteY43" fmla="*/ 1420540 h 2136963"/>
                <a:gd name="connsiteX44" fmla="*/ 2307346 w 4310881"/>
                <a:gd name="connsiteY44" fmla="*/ 1387698 h 2136963"/>
                <a:gd name="connsiteX45" fmla="*/ 2192388 w 4310881"/>
                <a:gd name="connsiteY45" fmla="*/ 1387698 h 2136963"/>
                <a:gd name="connsiteX46" fmla="*/ 2192388 w 4310881"/>
                <a:gd name="connsiteY46" fmla="*/ 1352798 h 2136963"/>
                <a:gd name="connsiteX47" fmla="*/ 2132857 w 4310881"/>
                <a:gd name="connsiteY47" fmla="*/ 1352798 h 2136963"/>
                <a:gd name="connsiteX48" fmla="*/ 2132857 w 4310881"/>
                <a:gd name="connsiteY48" fmla="*/ 1328167 h 2136963"/>
                <a:gd name="connsiteX49" fmla="*/ 2026120 w 4310881"/>
                <a:gd name="connsiteY49" fmla="*/ 1328167 h 2136963"/>
                <a:gd name="connsiteX50" fmla="*/ 2026120 w 4310881"/>
                <a:gd name="connsiteY50" fmla="*/ 1282999 h 2136963"/>
                <a:gd name="connsiteX51" fmla="*/ 1948110 w 4310881"/>
                <a:gd name="connsiteY51" fmla="*/ 1282999 h 2136963"/>
                <a:gd name="connsiteX52" fmla="*/ 1948110 w 4310881"/>
                <a:gd name="connsiteY52" fmla="*/ 1239889 h 2136963"/>
                <a:gd name="connsiteX53" fmla="*/ 1923479 w 4310881"/>
                <a:gd name="connsiteY53" fmla="*/ 1239889 h 2136963"/>
                <a:gd name="connsiteX54" fmla="*/ 1923479 w 4310881"/>
                <a:gd name="connsiteY54" fmla="*/ 1227573 h 2136963"/>
                <a:gd name="connsiteX55" fmla="*/ 1874206 w 4310881"/>
                <a:gd name="connsiteY55" fmla="*/ 1227573 h 2136963"/>
                <a:gd name="connsiteX56" fmla="*/ 1874206 w 4310881"/>
                <a:gd name="connsiteY56" fmla="*/ 1215257 h 2136963"/>
                <a:gd name="connsiteX57" fmla="*/ 1818780 w 4310881"/>
                <a:gd name="connsiteY57" fmla="*/ 1215257 h 2136963"/>
                <a:gd name="connsiteX58" fmla="*/ 1818780 w 4310881"/>
                <a:gd name="connsiteY58" fmla="*/ 1157784 h 2136963"/>
                <a:gd name="connsiteX59" fmla="*/ 1785938 w 4310881"/>
                <a:gd name="connsiteY59" fmla="*/ 1157784 h 2136963"/>
                <a:gd name="connsiteX60" fmla="*/ 1785938 w 4310881"/>
                <a:gd name="connsiteY60" fmla="*/ 1133142 h 2136963"/>
                <a:gd name="connsiteX61" fmla="*/ 1744885 w 4310881"/>
                <a:gd name="connsiteY61" fmla="*/ 1133142 h 2136963"/>
                <a:gd name="connsiteX62" fmla="*/ 1744885 w 4310881"/>
                <a:gd name="connsiteY62" fmla="*/ 1106463 h 2136963"/>
                <a:gd name="connsiteX63" fmla="*/ 1724358 w 4310881"/>
                <a:gd name="connsiteY63" fmla="*/ 1106463 h 2136963"/>
                <a:gd name="connsiteX64" fmla="*/ 1724358 w 4310881"/>
                <a:gd name="connsiteY64" fmla="*/ 1087984 h 2136963"/>
                <a:gd name="connsiteX65" fmla="*/ 1652502 w 4310881"/>
                <a:gd name="connsiteY65" fmla="*/ 1087984 h 2136963"/>
                <a:gd name="connsiteX66" fmla="*/ 1652502 w 4310881"/>
                <a:gd name="connsiteY66" fmla="*/ 1051037 h 2136963"/>
                <a:gd name="connsiteX67" fmla="*/ 1566291 w 4310881"/>
                <a:gd name="connsiteY67" fmla="*/ 1051037 h 2136963"/>
                <a:gd name="connsiteX68" fmla="*/ 1566291 w 4310881"/>
                <a:gd name="connsiteY68" fmla="*/ 1016137 h 2136963"/>
                <a:gd name="connsiteX69" fmla="*/ 1549860 w 4310881"/>
                <a:gd name="connsiteY69" fmla="*/ 1016137 h 2136963"/>
                <a:gd name="connsiteX70" fmla="*/ 1549860 w 4310881"/>
                <a:gd name="connsiteY70" fmla="*/ 987400 h 2136963"/>
                <a:gd name="connsiteX71" fmla="*/ 1539602 w 4310881"/>
                <a:gd name="connsiteY71" fmla="*/ 987400 h 2136963"/>
                <a:gd name="connsiteX72" fmla="*/ 1539602 w 4310881"/>
                <a:gd name="connsiteY72" fmla="*/ 962769 h 2136963"/>
                <a:gd name="connsiteX73" fmla="*/ 1504702 w 4310881"/>
                <a:gd name="connsiteY73" fmla="*/ 962769 h 2136963"/>
                <a:gd name="connsiteX74" fmla="*/ 1504702 w 4310881"/>
                <a:gd name="connsiteY74" fmla="*/ 917601 h 2136963"/>
                <a:gd name="connsiteX75" fmla="*/ 1451334 w 4310881"/>
                <a:gd name="connsiteY75" fmla="*/ 917601 h 2136963"/>
                <a:gd name="connsiteX76" fmla="*/ 1451334 w 4310881"/>
                <a:gd name="connsiteY76" fmla="*/ 911448 h 2136963"/>
                <a:gd name="connsiteX77" fmla="*/ 1418482 w 4310881"/>
                <a:gd name="connsiteY77" fmla="*/ 911448 h 2136963"/>
                <a:gd name="connsiteX78" fmla="*/ 1418482 w 4310881"/>
                <a:gd name="connsiteY78" fmla="*/ 886811 h 2136963"/>
                <a:gd name="connsiteX79" fmla="*/ 1387697 w 4310881"/>
                <a:gd name="connsiteY79" fmla="*/ 886811 h 2136963"/>
                <a:gd name="connsiteX80" fmla="*/ 1387697 w 4310881"/>
                <a:gd name="connsiteY80" fmla="*/ 870388 h 2136963"/>
                <a:gd name="connsiteX81" fmla="*/ 1350740 w 4310881"/>
                <a:gd name="connsiteY81" fmla="*/ 870388 h 2136963"/>
                <a:gd name="connsiteX82" fmla="*/ 1350740 w 4310881"/>
                <a:gd name="connsiteY82" fmla="*/ 837543 h 2136963"/>
                <a:gd name="connsiteX83" fmla="*/ 1334319 w 4310881"/>
                <a:gd name="connsiteY83" fmla="*/ 837543 h 2136963"/>
                <a:gd name="connsiteX84" fmla="*/ 1334319 w 4310881"/>
                <a:gd name="connsiteY84" fmla="*/ 819068 h 2136963"/>
                <a:gd name="connsiteX85" fmla="*/ 1313793 w 4310881"/>
                <a:gd name="connsiteY85" fmla="*/ 819068 h 2136963"/>
                <a:gd name="connsiteX86" fmla="*/ 1313793 w 4310881"/>
                <a:gd name="connsiteY86" fmla="*/ 790329 h 2136963"/>
                <a:gd name="connsiteX87" fmla="*/ 1293266 w 4310881"/>
                <a:gd name="connsiteY87" fmla="*/ 790329 h 2136963"/>
                <a:gd name="connsiteX88" fmla="*/ 1293266 w 4310881"/>
                <a:gd name="connsiteY88" fmla="*/ 767748 h 2136963"/>
                <a:gd name="connsiteX89" fmla="*/ 1272740 w 4310881"/>
                <a:gd name="connsiteY89" fmla="*/ 767748 h 2136963"/>
                <a:gd name="connsiteX90" fmla="*/ 1272740 w 4310881"/>
                <a:gd name="connsiteY90" fmla="*/ 753378 h 2136963"/>
                <a:gd name="connsiteX91" fmla="*/ 1248099 w 4310881"/>
                <a:gd name="connsiteY91" fmla="*/ 753378 h 2136963"/>
                <a:gd name="connsiteX92" fmla="*/ 1248099 w 4310881"/>
                <a:gd name="connsiteY92" fmla="*/ 734903 h 2136963"/>
                <a:gd name="connsiteX93" fmla="*/ 1165993 w 4310881"/>
                <a:gd name="connsiteY93" fmla="*/ 734903 h 2136963"/>
                <a:gd name="connsiteX94" fmla="*/ 1165993 w 4310881"/>
                <a:gd name="connsiteY94" fmla="*/ 710269 h 2136963"/>
                <a:gd name="connsiteX95" fmla="*/ 1153678 w 4310881"/>
                <a:gd name="connsiteY95" fmla="*/ 710269 h 2136963"/>
                <a:gd name="connsiteX96" fmla="*/ 1153678 w 4310881"/>
                <a:gd name="connsiteY96" fmla="*/ 700005 h 2136963"/>
                <a:gd name="connsiteX97" fmla="*/ 1122883 w 4310881"/>
                <a:gd name="connsiteY97" fmla="*/ 700005 h 2136963"/>
                <a:gd name="connsiteX98" fmla="*/ 1122883 w 4310881"/>
                <a:gd name="connsiteY98" fmla="*/ 683583 h 2136963"/>
                <a:gd name="connsiteX99" fmla="*/ 1092089 w 4310881"/>
                <a:gd name="connsiteY99" fmla="*/ 683583 h 2136963"/>
                <a:gd name="connsiteX100" fmla="*/ 1092089 w 4310881"/>
                <a:gd name="connsiteY100" fmla="*/ 644579 h 2136963"/>
                <a:gd name="connsiteX101" fmla="*/ 1069505 w 4310881"/>
                <a:gd name="connsiteY101" fmla="*/ 644579 h 2136963"/>
                <a:gd name="connsiteX102" fmla="*/ 1069505 w 4310881"/>
                <a:gd name="connsiteY102" fmla="*/ 605576 h 2136963"/>
                <a:gd name="connsiteX103" fmla="*/ 1036663 w 4310881"/>
                <a:gd name="connsiteY103" fmla="*/ 605576 h 2136963"/>
                <a:gd name="connsiteX104" fmla="*/ 1036663 w 4310881"/>
                <a:gd name="connsiteY104" fmla="*/ 587102 h 2136963"/>
                <a:gd name="connsiteX105" fmla="*/ 1016137 w 4310881"/>
                <a:gd name="connsiteY105" fmla="*/ 587102 h 2136963"/>
                <a:gd name="connsiteX106" fmla="*/ 1016137 w 4310881"/>
                <a:gd name="connsiteY106" fmla="*/ 566573 h 2136963"/>
                <a:gd name="connsiteX107" fmla="*/ 989447 w 4310881"/>
                <a:gd name="connsiteY107" fmla="*/ 566573 h 2136963"/>
                <a:gd name="connsiteX108" fmla="*/ 989447 w 4310881"/>
                <a:gd name="connsiteY108" fmla="*/ 517306 h 2136963"/>
                <a:gd name="connsiteX109" fmla="*/ 970979 w 4310881"/>
                <a:gd name="connsiteY109" fmla="*/ 517306 h 2136963"/>
                <a:gd name="connsiteX110" fmla="*/ 970979 w 4310881"/>
                <a:gd name="connsiteY110" fmla="*/ 498831 h 2136963"/>
                <a:gd name="connsiteX111" fmla="*/ 960711 w 4310881"/>
                <a:gd name="connsiteY111" fmla="*/ 498831 h 2136963"/>
                <a:gd name="connsiteX112" fmla="*/ 960711 w 4310881"/>
                <a:gd name="connsiteY112" fmla="*/ 476250 h 2136963"/>
                <a:gd name="connsiteX113" fmla="*/ 921708 w 4310881"/>
                <a:gd name="connsiteY113" fmla="*/ 476250 h 2136963"/>
                <a:gd name="connsiteX114" fmla="*/ 921708 w 4310881"/>
                <a:gd name="connsiteY114" fmla="*/ 416718 h 2136963"/>
                <a:gd name="connsiteX115" fmla="*/ 882705 w 4310881"/>
                <a:gd name="connsiteY115" fmla="*/ 416718 h 2136963"/>
                <a:gd name="connsiteX116" fmla="*/ 882705 w 4310881"/>
                <a:gd name="connsiteY116" fmla="*/ 402349 h 2136963"/>
                <a:gd name="connsiteX117" fmla="*/ 843702 w 4310881"/>
                <a:gd name="connsiteY117" fmla="*/ 402349 h 2136963"/>
                <a:gd name="connsiteX118" fmla="*/ 843702 w 4310881"/>
                <a:gd name="connsiteY118" fmla="*/ 385927 h 2136963"/>
                <a:gd name="connsiteX119" fmla="*/ 825226 w 4310881"/>
                <a:gd name="connsiteY119" fmla="*/ 385927 h 2136963"/>
                <a:gd name="connsiteX120" fmla="*/ 825226 w 4310881"/>
                <a:gd name="connsiteY120" fmla="*/ 371557 h 2136963"/>
                <a:gd name="connsiteX121" fmla="*/ 806751 w 4310881"/>
                <a:gd name="connsiteY121" fmla="*/ 371557 h 2136963"/>
                <a:gd name="connsiteX122" fmla="*/ 806751 w 4310881"/>
                <a:gd name="connsiteY122" fmla="*/ 351029 h 2136963"/>
                <a:gd name="connsiteX123" fmla="*/ 782118 w 4310881"/>
                <a:gd name="connsiteY123" fmla="*/ 351029 h 2136963"/>
                <a:gd name="connsiteX124" fmla="*/ 782118 w 4310881"/>
                <a:gd name="connsiteY124" fmla="*/ 314079 h 2136963"/>
                <a:gd name="connsiteX125" fmla="*/ 749273 w 4310881"/>
                <a:gd name="connsiteY125" fmla="*/ 314079 h 2136963"/>
                <a:gd name="connsiteX126" fmla="*/ 749273 w 4310881"/>
                <a:gd name="connsiteY126" fmla="*/ 301762 h 2136963"/>
                <a:gd name="connsiteX127" fmla="*/ 652791 w 4310881"/>
                <a:gd name="connsiteY127" fmla="*/ 301762 h 2136963"/>
                <a:gd name="connsiteX128" fmla="*/ 652791 w 4310881"/>
                <a:gd name="connsiteY128" fmla="*/ 258653 h 2136963"/>
                <a:gd name="connsiteX129" fmla="*/ 605577 w 4310881"/>
                <a:gd name="connsiteY129" fmla="*/ 258653 h 2136963"/>
                <a:gd name="connsiteX130" fmla="*/ 605577 w 4310881"/>
                <a:gd name="connsiteY130" fmla="*/ 238125 h 2136963"/>
                <a:gd name="connsiteX131" fmla="*/ 576838 w 4310881"/>
                <a:gd name="connsiteY131" fmla="*/ 238125 h 2136963"/>
                <a:gd name="connsiteX132" fmla="*/ 576838 w 4310881"/>
                <a:gd name="connsiteY132" fmla="*/ 211439 h 2136963"/>
                <a:gd name="connsiteX133" fmla="*/ 533729 w 4310881"/>
                <a:gd name="connsiteY133" fmla="*/ 211439 h 2136963"/>
                <a:gd name="connsiteX134" fmla="*/ 533729 w 4310881"/>
                <a:gd name="connsiteY134" fmla="*/ 195016 h 2136963"/>
                <a:gd name="connsiteX135" fmla="*/ 490619 w 4310881"/>
                <a:gd name="connsiteY135" fmla="*/ 195016 h 2136963"/>
                <a:gd name="connsiteX136" fmla="*/ 490619 w 4310881"/>
                <a:gd name="connsiteY136" fmla="*/ 170383 h 2136963"/>
                <a:gd name="connsiteX137" fmla="*/ 431088 w 4310881"/>
                <a:gd name="connsiteY137" fmla="*/ 170383 h 2136963"/>
                <a:gd name="connsiteX138" fmla="*/ 431088 w 4310881"/>
                <a:gd name="connsiteY138" fmla="*/ 145749 h 2136963"/>
                <a:gd name="connsiteX139" fmla="*/ 406455 w 4310881"/>
                <a:gd name="connsiteY139" fmla="*/ 145749 h 2136963"/>
                <a:gd name="connsiteX140" fmla="*/ 406455 w 4310881"/>
                <a:gd name="connsiteY140" fmla="*/ 123168 h 2136963"/>
                <a:gd name="connsiteX141" fmla="*/ 375662 w 4310881"/>
                <a:gd name="connsiteY141" fmla="*/ 123168 h 2136963"/>
                <a:gd name="connsiteX142" fmla="*/ 375662 w 4310881"/>
                <a:gd name="connsiteY142" fmla="*/ 108798 h 2136963"/>
                <a:gd name="connsiteX143" fmla="*/ 324342 w 4310881"/>
                <a:gd name="connsiteY143" fmla="*/ 108798 h 2136963"/>
                <a:gd name="connsiteX144" fmla="*/ 324342 w 4310881"/>
                <a:gd name="connsiteY144" fmla="*/ 88271 h 2136963"/>
                <a:gd name="connsiteX145" fmla="*/ 303815 w 4310881"/>
                <a:gd name="connsiteY145" fmla="*/ 88271 h 2136963"/>
                <a:gd name="connsiteX146" fmla="*/ 303815 w 4310881"/>
                <a:gd name="connsiteY146" fmla="*/ 61585 h 2136963"/>
                <a:gd name="connsiteX147" fmla="*/ 283287 w 4310881"/>
                <a:gd name="connsiteY147" fmla="*/ 61585 h 2136963"/>
                <a:gd name="connsiteX148" fmla="*/ 283287 w 4310881"/>
                <a:gd name="connsiteY148" fmla="*/ 24634 h 2136963"/>
                <a:gd name="connsiteX149" fmla="*/ 143696 w 4310881"/>
                <a:gd name="connsiteY149" fmla="*/ 24634 h 2136963"/>
                <a:gd name="connsiteX150" fmla="*/ 143696 w 4310881"/>
                <a:gd name="connsiteY150" fmla="*/ 6158 h 2136963"/>
                <a:gd name="connsiteX151" fmla="*/ 100587 w 4310881"/>
                <a:gd name="connsiteY151" fmla="*/ 6158 h 2136963"/>
                <a:gd name="connsiteX152" fmla="*/ 100587 w 4310881"/>
                <a:gd name="connsiteY152" fmla="*/ 0 h 2136963"/>
                <a:gd name="connsiteX153" fmla="*/ 0 w 4310881"/>
                <a:gd name="connsiteY153" fmla="*/ 0 h 21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4310881" h="2136963">
                  <a:moveTo>
                    <a:pt x="4310882" y="2136963"/>
                  </a:moveTo>
                  <a:lnTo>
                    <a:pt x="3812058" y="2136963"/>
                  </a:lnTo>
                  <a:lnTo>
                    <a:pt x="3812058" y="2089748"/>
                  </a:lnTo>
                  <a:lnTo>
                    <a:pt x="3690938" y="2089748"/>
                  </a:lnTo>
                  <a:lnTo>
                    <a:pt x="3690938" y="2030216"/>
                  </a:lnTo>
                  <a:lnTo>
                    <a:pt x="3547243" y="2030216"/>
                  </a:lnTo>
                  <a:lnTo>
                    <a:pt x="3547243" y="1995326"/>
                  </a:lnTo>
                  <a:lnTo>
                    <a:pt x="3456918" y="1995326"/>
                  </a:lnTo>
                  <a:lnTo>
                    <a:pt x="3456918" y="1952216"/>
                  </a:lnTo>
                  <a:lnTo>
                    <a:pt x="3378908" y="1952216"/>
                  </a:lnTo>
                  <a:lnTo>
                    <a:pt x="3378908" y="1911154"/>
                  </a:lnTo>
                  <a:lnTo>
                    <a:pt x="3346066" y="1911154"/>
                  </a:lnTo>
                  <a:lnTo>
                    <a:pt x="3346066" y="1874206"/>
                  </a:lnTo>
                  <a:lnTo>
                    <a:pt x="3222898" y="1874206"/>
                  </a:lnTo>
                  <a:lnTo>
                    <a:pt x="3222898" y="1843412"/>
                  </a:lnTo>
                  <a:lnTo>
                    <a:pt x="3167472" y="1843412"/>
                  </a:lnTo>
                  <a:lnTo>
                    <a:pt x="3167472" y="1814675"/>
                  </a:lnTo>
                  <a:lnTo>
                    <a:pt x="3085357" y="1814675"/>
                  </a:lnTo>
                  <a:lnTo>
                    <a:pt x="3085357" y="1787986"/>
                  </a:lnTo>
                  <a:lnTo>
                    <a:pt x="3003252" y="1787986"/>
                  </a:lnTo>
                  <a:lnTo>
                    <a:pt x="3003252" y="1769517"/>
                  </a:lnTo>
                  <a:lnTo>
                    <a:pt x="2964247" y="1769517"/>
                  </a:lnTo>
                  <a:lnTo>
                    <a:pt x="2964247" y="1728455"/>
                  </a:lnTo>
                  <a:lnTo>
                    <a:pt x="2898553" y="1728455"/>
                  </a:lnTo>
                  <a:lnTo>
                    <a:pt x="2898553" y="1705881"/>
                  </a:lnTo>
                  <a:lnTo>
                    <a:pt x="2869816" y="1705881"/>
                  </a:lnTo>
                  <a:lnTo>
                    <a:pt x="2869816" y="1664818"/>
                  </a:lnTo>
                  <a:lnTo>
                    <a:pt x="2779490" y="1664818"/>
                  </a:lnTo>
                  <a:lnTo>
                    <a:pt x="2779490" y="1648397"/>
                  </a:lnTo>
                  <a:lnTo>
                    <a:pt x="2697385" y="1648397"/>
                  </a:lnTo>
                  <a:lnTo>
                    <a:pt x="2697385" y="1615555"/>
                  </a:lnTo>
                  <a:lnTo>
                    <a:pt x="2648112" y="1615555"/>
                  </a:lnTo>
                  <a:lnTo>
                    <a:pt x="2648112" y="1605287"/>
                  </a:lnTo>
                  <a:lnTo>
                    <a:pt x="2600897" y="1605287"/>
                  </a:lnTo>
                  <a:lnTo>
                    <a:pt x="2600897" y="1551919"/>
                  </a:lnTo>
                  <a:lnTo>
                    <a:pt x="2500313" y="1551919"/>
                  </a:lnTo>
                  <a:lnTo>
                    <a:pt x="2500313" y="1512914"/>
                  </a:lnTo>
                  <a:lnTo>
                    <a:pt x="2430513" y="1512914"/>
                  </a:lnTo>
                  <a:lnTo>
                    <a:pt x="2430513" y="1488282"/>
                  </a:lnTo>
                  <a:lnTo>
                    <a:pt x="2401776" y="1488282"/>
                  </a:lnTo>
                  <a:lnTo>
                    <a:pt x="2401776" y="1465698"/>
                  </a:lnTo>
                  <a:lnTo>
                    <a:pt x="2338140" y="1465698"/>
                  </a:lnTo>
                  <a:lnTo>
                    <a:pt x="2338140" y="1420540"/>
                  </a:lnTo>
                  <a:lnTo>
                    <a:pt x="2307346" y="1420540"/>
                  </a:lnTo>
                  <a:lnTo>
                    <a:pt x="2307346" y="1387698"/>
                  </a:lnTo>
                  <a:lnTo>
                    <a:pt x="2192388" y="1387698"/>
                  </a:lnTo>
                  <a:lnTo>
                    <a:pt x="2192388" y="1352798"/>
                  </a:lnTo>
                  <a:lnTo>
                    <a:pt x="2132857" y="1352798"/>
                  </a:lnTo>
                  <a:lnTo>
                    <a:pt x="2132857" y="1328167"/>
                  </a:lnTo>
                  <a:lnTo>
                    <a:pt x="2026120" y="1328167"/>
                  </a:lnTo>
                  <a:lnTo>
                    <a:pt x="2026120" y="1282999"/>
                  </a:lnTo>
                  <a:lnTo>
                    <a:pt x="1948110" y="1282999"/>
                  </a:lnTo>
                  <a:lnTo>
                    <a:pt x="1948110" y="1239889"/>
                  </a:lnTo>
                  <a:lnTo>
                    <a:pt x="1923479" y="1239889"/>
                  </a:lnTo>
                  <a:lnTo>
                    <a:pt x="1923479" y="1227573"/>
                  </a:lnTo>
                  <a:lnTo>
                    <a:pt x="1874206" y="1227573"/>
                  </a:lnTo>
                  <a:lnTo>
                    <a:pt x="1874206" y="1215257"/>
                  </a:lnTo>
                  <a:lnTo>
                    <a:pt x="1818780" y="1215257"/>
                  </a:lnTo>
                  <a:lnTo>
                    <a:pt x="1818780" y="1157784"/>
                  </a:lnTo>
                  <a:lnTo>
                    <a:pt x="1785938" y="1157784"/>
                  </a:lnTo>
                  <a:lnTo>
                    <a:pt x="1785938" y="1133142"/>
                  </a:lnTo>
                  <a:lnTo>
                    <a:pt x="1744885" y="1133142"/>
                  </a:lnTo>
                  <a:lnTo>
                    <a:pt x="1744885" y="1106463"/>
                  </a:lnTo>
                  <a:lnTo>
                    <a:pt x="1724358" y="1106463"/>
                  </a:lnTo>
                  <a:lnTo>
                    <a:pt x="1724358" y="1087984"/>
                  </a:lnTo>
                  <a:lnTo>
                    <a:pt x="1652502" y="1087984"/>
                  </a:lnTo>
                  <a:lnTo>
                    <a:pt x="1652502" y="1051037"/>
                  </a:lnTo>
                  <a:lnTo>
                    <a:pt x="1566291" y="1051037"/>
                  </a:lnTo>
                  <a:lnTo>
                    <a:pt x="1566291" y="1016137"/>
                  </a:lnTo>
                  <a:lnTo>
                    <a:pt x="1549860" y="1016137"/>
                  </a:lnTo>
                  <a:lnTo>
                    <a:pt x="1549860" y="987400"/>
                  </a:lnTo>
                  <a:lnTo>
                    <a:pt x="1539602" y="987400"/>
                  </a:lnTo>
                  <a:lnTo>
                    <a:pt x="1539602" y="962769"/>
                  </a:lnTo>
                  <a:lnTo>
                    <a:pt x="1504702" y="962769"/>
                  </a:lnTo>
                  <a:lnTo>
                    <a:pt x="1504702" y="917601"/>
                  </a:lnTo>
                  <a:lnTo>
                    <a:pt x="1451334" y="917601"/>
                  </a:lnTo>
                  <a:lnTo>
                    <a:pt x="1451334" y="911448"/>
                  </a:lnTo>
                  <a:lnTo>
                    <a:pt x="1418482" y="911448"/>
                  </a:lnTo>
                  <a:lnTo>
                    <a:pt x="1418482" y="886811"/>
                  </a:lnTo>
                  <a:lnTo>
                    <a:pt x="1387697" y="886811"/>
                  </a:lnTo>
                  <a:lnTo>
                    <a:pt x="1387697" y="870388"/>
                  </a:lnTo>
                  <a:lnTo>
                    <a:pt x="1350740" y="870388"/>
                  </a:lnTo>
                  <a:lnTo>
                    <a:pt x="1350740" y="837543"/>
                  </a:lnTo>
                  <a:lnTo>
                    <a:pt x="1334319" y="837543"/>
                  </a:lnTo>
                  <a:lnTo>
                    <a:pt x="1334319" y="819068"/>
                  </a:lnTo>
                  <a:lnTo>
                    <a:pt x="1313793" y="819068"/>
                  </a:lnTo>
                  <a:lnTo>
                    <a:pt x="1313793" y="790329"/>
                  </a:lnTo>
                  <a:lnTo>
                    <a:pt x="1293266" y="790329"/>
                  </a:lnTo>
                  <a:lnTo>
                    <a:pt x="1293266" y="767748"/>
                  </a:lnTo>
                  <a:lnTo>
                    <a:pt x="1272740" y="767748"/>
                  </a:lnTo>
                  <a:lnTo>
                    <a:pt x="1272740" y="753378"/>
                  </a:lnTo>
                  <a:lnTo>
                    <a:pt x="1248099" y="753378"/>
                  </a:lnTo>
                  <a:lnTo>
                    <a:pt x="1248099" y="734903"/>
                  </a:lnTo>
                  <a:lnTo>
                    <a:pt x="1165993" y="734903"/>
                  </a:lnTo>
                  <a:lnTo>
                    <a:pt x="1165993" y="710269"/>
                  </a:lnTo>
                  <a:lnTo>
                    <a:pt x="1153678" y="710269"/>
                  </a:lnTo>
                  <a:lnTo>
                    <a:pt x="1153678" y="700005"/>
                  </a:lnTo>
                  <a:lnTo>
                    <a:pt x="1122883" y="700005"/>
                  </a:lnTo>
                  <a:lnTo>
                    <a:pt x="1122883" y="683583"/>
                  </a:lnTo>
                  <a:lnTo>
                    <a:pt x="1092089" y="683583"/>
                  </a:lnTo>
                  <a:lnTo>
                    <a:pt x="1092089" y="644579"/>
                  </a:lnTo>
                  <a:lnTo>
                    <a:pt x="1069505" y="644579"/>
                  </a:lnTo>
                  <a:lnTo>
                    <a:pt x="1069505" y="605576"/>
                  </a:lnTo>
                  <a:lnTo>
                    <a:pt x="1036663" y="605576"/>
                  </a:lnTo>
                  <a:lnTo>
                    <a:pt x="1036663" y="587102"/>
                  </a:lnTo>
                  <a:lnTo>
                    <a:pt x="1016137" y="587102"/>
                  </a:lnTo>
                  <a:lnTo>
                    <a:pt x="1016137" y="566573"/>
                  </a:lnTo>
                  <a:lnTo>
                    <a:pt x="989447" y="566573"/>
                  </a:lnTo>
                  <a:lnTo>
                    <a:pt x="989447" y="517306"/>
                  </a:lnTo>
                  <a:lnTo>
                    <a:pt x="970979" y="517306"/>
                  </a:lnTo>
                  <a:lnTo>
                    <a:pt x="970979" y="498831"/>
                  </a:lnTo>
                  <a:lnTo>
                    <a:pt x="960711" y="498831"/>
                  </a:lnTo>
                  <a:lnTo>
                    <a:pt x="960711" y="476250"/>
                  </a:lnTo>
                  <a:lnTo>
                    <a:pt x="921708" y="476250"/>
                  </a:lnTo>
                  <a:lnTo>
                    <a:pt x="921708" y="416718"/>
                  </a:lnTo>
                  <a:lnTo>
                    <a:pt x="882705" y="416718"/>
                  </a:lnTo>
                  <a:lnTo>
                    <a:pt x="882705" y="402349"/>
                  </a:lnTo>
                  <a:lnTo>
                    <a:pt x="843702" y="402349"/>
                  </a:lnTo>
                  <a:lnTo>
                    <a:pt x="843702" y="385927"/>
                  </a:lnTo>
                  <a:lnTo>
                    <a:pt x="825226" y="385927"/>
                  </a:lnTo>
                  <a:lnTo>
                    <a:pt x="825226" y="371557"/>
                  </a:lnTo>
                  <a:lnTo>
                    <a:pt x="806751" y="371557"/>
                  </a:lnTo>
                  <a:lnTo>
                    <a:pt x="806751" y="351029"/>
                  </a:lnTo>
                  <a:lnTo>
                    <a:pt x="782118" y="351029"/>
                  </a:lnTo>
                  <a:lnTo>
                    <a:pt x="782118" y="314079"/>
                  </a:lnTo>
                  <a:lnTo>
                    <a:pt x="749273" y="314079"/>
                  </a:lnTo>
                  <a:lnTo>
                    <a:pt x="749273" y="301762"/>
                  </a:lnTo>
                  <a:lnTo>
                    <a:pt x="652791" y="301762"/>
                  </a:lnTo>
                  <a:lnTo>
                    <a:pt x="652791" y="258653"/>
                  </a:lnTo>
                  <a:lnTo>
                    <a:pt x="605577" y="258653"/>
                  </a:lnTo>
                  <a:lnTo>
                    <a:pt x="605577" y="238125"/>
                  </a:lnTo>
                  <a:lnTo>
                    <a:pt x="576838" y="238125"/>
                  </a:lnTo>
                  <a:lnTo>
                    <a:pt x="576838" y="211439"/>
                  </a:lnTo>
                  <a:lnTo>
                    <a:pt x="533729" y="211439"/>
                  </a:lnTo>
                  <a:lnTo>
                    <a:pt x="533729" y="195016"/>
                  </a:lnTo>
                  <a:lnTo>
                    <a:pt x="490619" y="195016"/>
                  </a:lnTo>
                  <a:lnTo>
                    <a:pt x="490619" y="170383"/>
                  </a:lnTo>
                  <a:lnTo>
                    <a:pt x="431088" y="170383"/>
                  </a:lnTo>
                  <a:lnTo>
                    <a:pt x="431088" y="145749"/>
                  </a:lnTo>
                  <a:lnTo>
                    <a:pt x="406455" y="145749"/>
                  </a:lnTo>
                  <a:lnTo>
                    <a:pt x="406455" y="123168"/>
                  </a:lnTo>
                  <a:lnTo>
                    <a:pt x="375662" y="123168"/>
                  </a:lnTo>
                  <a:lnTo>
                    <a:pt x="375662" y="108798"/>
                  </a:lnTo>
                  <a:lnTo>
                    <a:pt x="324342" y="108798"/>
                  </a:lnTo>
                  <a:lnTo>
                    <a:pt x="324342" y="88271"/>
                  </a:lnTo>
                  <a:lnTo>
                    <a:pt x="303815" y="88271"/>
                  </a:lnTo>
                  <a:lnTo>
                    <a:pt x="303815" y="61585"/>
                  </a:lnTo>
                  <a:lnTo>
                    <a:pt x="283287" y="61585"/>
                  </a:lnTo>
                  <a:lnTo>
                    <a:pt x="283287" y="24634"/>
                  </a:lnTo>
                  <a:lnTo>
                    <a:pt x="143696" y="24634"/>
                  </a:lnTo>
                  <a:lnTo>
                    <a:pt x="143696" y="6158"/>
                  </a:lnTo>
                  <a:lnTo>
                    <a:pt x="100587" y="6158"/>
                  </a:lnTo>
                  <a:lnTo>
                    <a:pt x="100587"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9" name="Freeform: Shape 522">
              <a:extLst>
                <a:ext uri="{FF2B5EF4-FFF2-40B4-BE49-F238E27FC236}">
                  <a16:creationId xmlns:a16="http://schemas.microsoft.com/office/drawing/2014/main" id="{34F7250C-F55A-4DF6-85F6-AD9562662B71}"/>
                </a:ext>
              </a:extLst>
            </p:cNvPr>
            <p:cNvSpPr/>
            <p:nvPr/>
          </p:nvSpPr>
          <p:spPr>
            <a:xfrm>
              <a:off x="3980218" y="23193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0" name="Freeform: Shape 523">
              <a:extLst>
                <a:ext uri="{FF2B5EF4-FFF2-40B4-BE49-F238E27FC236}">
                  <a16:creationId xmlns:a16="http://schemas.microsoft.com/office/drawing/2014/main" id="{EAD99FD8-8C19-4A72-BEB5-7750364E648D}"/>
                </a:ext>
              </a:extLst>
            </p:cNvPr>
            <p:cNvSpPr/>
            <p:nvPr/>
          </p:nvSpPr>
          <p:spPr>
            <a:xfrm>
              <a:off x="4018318" y="23193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1" name="Freeform: Shape 524">
              <a:extLst>
                <a:ext uri="{FF2B5EF4-FFF2-40B4-BE49-F238E27FC236}">
                  <a16:creationId xmlns:a16="http://schemas.microsoft.com/office/drawing/2014/main" id="{6A70F673-C9CB-48C2-B440-22B86200DC6F}"/>
                </a:ext>
              </a:extLst>
            </p:cNvPr>
            <p:cNvSpPr/>
            <p:nvPr/>
          </p:nvSpPr>
          <p:spPr>
            <a:xfrm>
              <a:off x="4056418" y="23383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Freeform: Shape 525">
              <a:extLst>
                <a:ext uri="{FF2B5EF4-FFF2-40B4-BE49-F238E27FC236}">
                  <a16:creationId xmlns:a16="http://schemas.microsoft.com/office/drawing/2014/main" id="{614DAD49-919B-4CD6-83B5-CC95C9F4DE09}"/>
                </a:ext>
              </a:extLst>
            </p:cNvPr>
            <p:cNvSpPr/>
            <p:nvPr/>
          </p:nvSpPr>
          <p:spPr>
            <a:xfrm>
              <a:off x="4132618" y="23383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3" name="Freeform: Shape 526">
              <a:extLst>
                <a:ext uri="{FF2B5EF4-FFF2-40B4-BE49-F238E27FC236}">
                  <a16:creationId xmlns:a16="http://schemas.microsoft.com/office/drawing/2014/main" id="{E347D1D6-6ECE-48F6-BD4A-45020B636A6E}"/>
                </a:ext>
              </a:extLst>
            </p:cNvPr>
            <p:cNvSpPr/>
            <p:nvPr/>
          </p:nvSpPr>
          <p:spPr>
            <a:xfrm>
              <a:off x="4189769" y="23383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Freeform: Shape 527">
              <a:extLst>
                <a:ext uri="{FF2B5EF4-FFF2-40B4-BE49-F238E27FC236}">
                  <a16:creationId xmlns:a16="http://schemas.microsoft.com/office/drawing/2014/main" id="{A3E09A44-2C2F-4A17-8567-797DB159EF4B}"/>
                </a:ext>
              </a:extLst>
            </p:cNvPr>
            <p:cNvSpPr/>
            <p:nvPr/>
          </p:nvSpPr>
          <p:spPr>
            <a:xfrm>
              <a:off x="4285019" y="24336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5" name="Freeform: Shape 528">
              <a:extLst>
                <a:ext uri="{FF2B5EF4-FFF2-40B4-BE49-F238E27FC236}">
                  <a16:creationId xmlns:a16="http://schemas.microsoft.com/office/drawing/2014/main" id="{6A9C61CF-6A85-44DD-8338-B88A6D864CF2}"/>
                </a:ext>
              </a:extLst>
            </p:cNvPr>
            <p:cNvSpPr/>
            <p:nvPr/>
          </p:nvSpPr>
          <p:spPr>
            <a:xfrm>
              <a:off x="4437420" y="25098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6" name="Freeform: Shape 529">
              <a:extLst>
                <a:ext uri="{FF2B5EF4-FFF2-40B4-BE49-F238E27FC236}">
                  <a16:creationId xmlns:a16="http://schemas.microsoft.com/office/drawing/2014/main" id="{A95DC879-3967-44D4-A084-360BAA25B1EA}"/>
                </a:ext>
              </a:extLst>
            </p:cNvPr>
            <p:cNvSpPr/>
            <p:nvPr/>
          </p:nvSpPr>
          <p:spPr>
            <a:xfrm>
              <a:off x="4475520" y="25098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7" name="Freeform: Shape 530">
              <a:extLst>
                <a:ext uri="{FF2B5EF4-FFF2-40B4-BE49-F238E27FC236}">
                  <a16:creationId xmlns:a16="http://schemas.microsoft.com/office/drawing/2014/main" id="{D16B71C7-077F-4612-A009-BAE74092012C}"/>
                </a:ext>
              </a:extLst>
            </p:cNvPr>
            <p:cNvSpPr/>
            <p:nvPr/>
          </p:nvSpPr>
          <p:spPr>
            <a:xfrm>
              <a:off x="4627921" y="26241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8" name="Freeform: Shape 531">
              <a:extLst>
                <a:ext uri="{FF2B5EF4-FFF2-40B4-BE49-F238E27FC236}">
                  <a16:creationId xmlns:a16="http://schemas.microsoft.com/office/drawing/2014/main" id="{11BBE8E8-0CDF-47C1-AA77-B3CDC8AE3FDB}"/>
                </a:ext>
              </a:extLst>
            </p:cNvPr>
            <p:cNvSpPr/>
            <p:nvPr/>
          </p:nvSpPr>
          <p:spPr>
            <a:xfrm>
              <a:off x="4666022" y="26241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9" name="Freeform: Shape 532">
              <a:extLst>
                <a:ext uri="{FF2B5EF4-FFF2-40B4-BE49-F238E27FC236}">
                  <a16:creationId xmlns:a16="http://schemas.microsoft.com/office/drawing/2014/main" id="{B891BF1E-01F5-4B5C-B4CD-6F639FE9FC6F}"/>
                </a:ext>
              </a:extLst>
            </p:cNvPr>
            <p:cNvSpPr/>
            <p:nvPr/>
          </p:nvSpPr>
          <p:spPr>
            <a:xfrm>
              <a:off x="4837473" y="273843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Freeform: Shape 533">
              <a:extLst>
                <a:ext uri="{FF2B5EF4-FFF2-40B4-BE49-F238E27FC236}">
                  <a16:creationId xmlns:a16="http://schemas.microsoft.com/office/drawing/2014/main" id="{3C308E4C-00FA-4560-8202-EF356DFEA230}"/>
                </a:ext>
              </a:extLst>
            </p:cNvPr>
            <p:cNvSpPr/>
            <p:nvPr/>
          </p:nvSpPr>
          <p:spPr>
            <a:xfrm>
              <a:off x="5142270" y="30432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Freeform: Shape 534">
              <a:extLst>
                <a:ext uri="{FF2B5EF4-FFF2-40B4-BE49-F238E27FC236}">
                  <a16:creationId xmlns:a16="http://schemas.microsoft.com/office/drawing/2014/main" id="{66C9CB53-FEE3-4A5B-B7A8-9728BAE94236}"/>
                </a:ext>
              </a:extLst>
            </p:cNvPr>
            <p:cNvSpPr/>
            <p:nvPr/>
          </p:nvSpPr>
          <p:spPr>
            <a:xfrm>
              <a:off x="5218480" y="30813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2" name="Freeform: Shape 535">
              <a:extLst>
                <a:ext uri="{FF2B5EF4-FFF2-40B4-BE49-F238E27FC236}">
                  <a16:creationId xmlns:a16="http://schemas.microsoft.com/office/drawing/2014/main" id="{1861C58D-A16B-42AD-8C04-BC6CA885AF1C}"/>
                </a:ext>
              </a:extLst>
            </p:cNvPr>
            <p:cNvSpPr/>
            <p:nvPr/>
          </p:nvSpPr>
          <p:spPr>
            <a:xfrm>
              <a:off x="5466130" y="3271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3" name="Freeform: Shape 536">
              <a:extLst>
                <a:ext uri="{FF2B5EF4-FFF2-40B4-BE49-F238E27FC236}">
                  <a16:creationId xmlns:a16="http://schemas.microsoft.com/office/drawing/2014/main" id="{AF0333D1-5F96-41C4-ABA9-48537F2BD91D}"/>
                </a:ext>
              </a:extLst>
            </p:cNvPr>
            <p:cNvSpPr/>
            <p:nvPr/>
          </p:nvSpPr>
          <p:spPr>
            <a:xfrm>
              <a:off x="5561380" y="3367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4" name="Freeform: Shape 537">
              <a:extLst>
                <a:ext uri="{FF2B5EF4-FFF2-40B4-BE49-F238E27FC236}">
                  <a16:creationId xmlns:a16="http://schemas.microsoft.com/office/drawing/2014/main" id="{1B4FA0AE-400F-472C-8E78-19996C6F414B}"/>
                </a:ext>
              </a:extLst>
            </p:cNvPr>
            <p:cNvSpPr/>
            <p:nvPr/>
          </p:nvSpPr>
          <p:spPr>
            <a:xfrm>
              <a:off x="5599480" y="3367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5" name="Freeform: Shape 538">
              <a:extLst>
                <a:ext uri="{FF2B5EF4-FFF2-40B4-BE49-F238E27FC236}">
                  <a16:creationId xmlns:a16="http://schemas.microsoft.com/office/drawing/2014/main" id="{A1DDA012-FF76-40A2-9F2B-8D2A59EEDA30}"/>
                </a:ext>
              </a:extLst>
            </p:cNvPr>
            <p:cNvSpPr/>
            <p:nvPr/>
          </p:nvSpPr>
          <p:spPr>
            <a:xfrm>
              <a:off x="5637580" y="3405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6" name="Freeform: Shape 539">
              <a:extLst>
                <a:ext uri="{FF2B5EF4-FFF2-40B4-BE49-F238E27FC236}">
                  <a16:creationId xmlns:a16="http://schemas.microsoft.com/office/drawing/2014/main" id="{DCDB03CC-4053-4092-9981-792A9031D557}"/>
                </a:ext>
              </a:extLst>
            </p:cNvPr>
            <p:cNvSpPr/>
            <p:nvPr/>
          </p:nvSpPr>
          <p:spPr>
            <a:xfrm>
              <a:off x="5675680" y="3424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7" name="Freeform: Shape 540">
              <a:extLst>
                <a:ext uri="{FF2B5EF4-FFF2-40B4-BE49-F238E27FC236}">
                  <a16:creationId xmlns:a16="http://schemas.microsoft.com/office/drawing/2014/main" id="{11BF1B09-180C-49AA-9767-F1502593F7AA}"/>
                </a:ext>
              </a:extLst>
            </p:cNvPr>
            <p:cNvSpPr/>
            <p:nvPr/>
          </p:nvSpPr>
          <p:spPr>
            <a:xfrm>
              <a:off x="5713780" y="3462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8" name="Freeform: Shape 541">
              <a:extLst>
                <a:ext uri="{FF2B5EF4-FFF2-40B4-BE49-F238E27FC236}">
                  <a16:creationId xmlns:a16="http://schemas.microsoft.com/office/drawing/2014/main" id="{73CE34A5-6568-4C5E-9DE0-2F51AB1FB08F}"/>
                </a:ext>
              </a:extLst>
            </p:cNvPr>
            <p:cNvSpPr/>
            <p:nvPr/>
          </p:nvSpPr>
          <p:spPr>
            <a:xfrm>
              <a:off x="5732830" y="3481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9" name="Freeform: Shape 542">
              <a:extLst>
                <a:ext uri="{FF2B5EF4-FFF2-40B4-BE49-F238E27FC236}">
                  <a16:creationId xmlns:a16="http://schemas.microsoft.com/office/drawing/2014/main" id="{1AD64075-8C1F-4DC8-8B6D-66887F7CB8F7}"/>
                </a:ext>
              </a:extLst>
            </p:cNvPr>
            <p:cNvSpPr/>
            <p:nvPr/>
          </p:nvSpPr>
          <p:spPr>
            <a:xfrm>
              <a:off x="5732830" y="3481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0" name="Freeform: Shape 543">
              <a:extLst>
                <a:ext uri="{FF2B5EF4-FFF2-40B4-BE49-F238E27FC236}">
                  <a16:creationId xmlns:a16="http://schemas.microsoft.com/office/drawing/2014/main" id="{55CA9451-A576-4B84-8E24-73AE495D1236}"/>
                </a:ext>
              </a:extLst>
            </p:cNvPr>
            <p:cNvSpPr/>
            <p:nvPr/>
          </p:nvSpPr>
          <p:spPr>
            <a:xfrm>
              <a:off x="5770930" y="3538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1" name="Freeform: Shape 544">
              <a:extLst>
                <a:ext uri="{FF2B5EF4-FFF2-40B4-BE49-F238E27FC236}">
                  <a16:creationId xmlns:a16="http://schemas.microsoft.com/office/drawing/2014/main" id="{06257A33-3AE8-4676-ACAD-407E338B93D5}"/>
                </a:ext>
              </a:extLst>
            </p:cNvPr>
            <p:cNvSpPr/>
            <p:nvPr/>
          </p:nvSpPr>
          <p:spPr>
            <a:xfrm>
              <a:off x="5809030" y="3538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2" name="Freeform: Shape 545">
              <a:extLst>
                <a:ext uri="{FF2B5EF4-FFF2-40B4-BE49-F238E27FC236}">
                  <a16:creationId xmlns:a16="http://schemas.microsoft.com/office/drawing/2014/main" id="{858F381F-FE98-4055-A9F0-1593BF495974}"/>
                </a:ext>
              </a:extLst>
            </p:cNvPr>
            <p:cNvSpPr/>
            <p:nvPr/>
          </p:nvSpPr>
          <p:spPr>
            <a:xfrm>
              <a:off x="5923330" y="3595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3" name="Freeform: Shape 546">
              <a:extLst>
                <a:ext uri="{FF2B5EF4-FFF2-40B4-BE49-F238E27FC236}">
                  <a16:creationId xmlns:a16="http://schemas.microsoft.com/office/drawing/2014/main" id="{2DAFE0D7-C54B-4DBC-8054-701D2A843DDA}"/>
                </a:ext>
              </a:extLst>
            </p:cNvPr>
            <p:cNvSpPr/>
            <p:nvPr/>
          </p:nvSpPr>
          <p:spPr>
            <a:xfrm>
              <a:off x="5999530" y="3652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4" name="Freeform: Shape 547">
              <a:extLst>
                <a:ext uri="{FF2B5EF4-FFF2-40B4-BE49-F238E27FC236}">
                  <a16:creationId xmlns:a16="http://schemas.microsoft.com/office/drawing/2014/main" id="{F0937366-CB45-4A90-AC01-B2E003B3400F}"/>
                </a:ext>
              </a:extLst>
            </p:cNvPr>
            <p:cNvSpPr/>
            <p:nvPr/>
          </p:nvSpPr>
          <p:spPr>
            <a:xfrm>
              <a:off x="6056680" y="3652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5" name="Freeform: Shape 548">
              <a:extLst>
                <a:ext uri="{FF2B5EF4-FFF2-40B4-BE49-F238E27FC236}">
                  <a16:creationId xmlns:a16="http://schemas.microsoft.com/office/drawing/2014/main" id="{DDC714B5-A308-49C1-9966-6BD9DC443AAA}"/>
                </a:ext>
              </a:extLst>
            </p:cNvPr>
            <p:cNvSpPr/>
            <p:nvPr/>
          </p:nvSpPr>
          <p:spPr>
            <a:xfrm>
              <a:off x="6075730"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6" name="Freeform: Shape 549">
              <a:extLst>
                <a:ext uri="{FF2B5EF4-FFF2-40B4-BE49-F238E27FC236}">
                  <a16:creationId xmlns:a16="http://schemas.microsoft.com/office/drawing/2014/main" id="{05C8A66E-D5F4-47AC-9D30-C7B497B47DDB}"/>
                </a:ext>
              </a:extLst>
            </p:cNvPr>
            <p:cNvSpPr/>
            <p:nvPr/>
          </p:nvSpPr>
          <p:spPr>
            <a:xfrm>
              <a:off x="6113830"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7" name="Freeform: Shape 550">
              <a:extLst>
                <a:ext uri="{FF2B5EF4-FFF2-40B4-BE49-F238E27FC236}">
                  <a16:creationId xmlns:a16="http://schemas.microsoft.com/office/drawing/2014/main" id="{936B2C9C-1EEE-42E9-BEAC-67B5C655806B}"/>
                </a:ext>
              </a:extLst>
            </p:cNvPr>
            <p:cNvSpPr/>
            <p:nvPr/>
          </p:nvSpPr>
          <p:spPr>
            <a:xfrm>
              <a:off x="6170980"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8" name="Freeform: Shape 551">
              <a:extLst>
                <a:ext uri="{FF2B5EF4-FFF2-40B4-BE49-F238E27FC236}">
                  <a16:creationId xmlns:a16="http://schemas.microsoft.com/office/drawing/2014/main" id="{3FB0BDF7-8549-4F28-9974-664FD48415ED}"/>
                </a:ext>
              </a:extLst>
            </p:cNvPr>
            <p:cNvSpPr/>
            <p:nvPr/>
          </p:nvSpPr>
          <p:spPr>
            <a:xfrm>
              <a:off x="6228130"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9" name="Freeform: Shape 552">
              <a:extLst>
                <a:ext uri="{FF2B5EF4-FFF2-40B4-BE49-F238E27FC236}">
                  <a16:creationId xmlns:a16="http://schemas.microsoft.com/office/drawing/2014/main" id="{0DD2C991-8FC2-42EB-9038-06FD162C012F}"/>
                </a:ext>
              </a:extLst>
            </p:cNvPr>
            <p:cNvSpPr/>
            <p:nvPr/>
          </p:nvSpPr>
          <p:spPr>
            <a:xfrm>
              <a:off x="6304330" y="3786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0" name="Freeform: Shape 553">
              <a:extLst>
                <a:ext uri="{FF2B5EF4-FFF2-40B4-BE49-F238E27FC236}">
                  <a16:creationId xmlns:a16="http://schemas.microsoft.com/office/drawing/2014/main" id="{B3E6D59A-D20A-4368-BB40-77E58FA8BD7C}"/>
                </a:ext>
              </a:extLst>
            </p:cNvPr>
            <p:cNvSpPr/>
            <p:nvPr/>
          </p:nvSpPr>
          <p:spPr>
            <a:xfrm>
              <a:off x="6342430" y="3805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1" name="Freeform: Shape 554">
              <a:extLst>
                <a:ext uri="{FF2B5EF4-FFF2-40B4-BE49-F238E27FC236}">
                  <a16:creationId xmlns:a16="http://schemas.microsoft.com/office/drawing/2014/main" id="{4E98A07A-8642-48B0-8DBE-41F7658A199C}"/>
                </a:ext>
              </a:extLst>
            </p:cNvPr>
            <p:cNvSpPr/>
            <p:nvPr/>
          </p:nvSpPr>
          <p:spPr>
            <a:xfrm>
              <a:off x="6399580"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2" name="Freeform: Shape 555">
              <a:extLst>
                <a:ext uri="{FF2B5EF4-FFF2-40B4-BE49-F238E27FC236}">
                  <a16:creationId xmlns:a16="http://schemas.microsoft.com/office/drawing/2014/main" id="{C118EB78-59F0-4D16-9DA6-3036850DD193}"/>
                </a:ext>
              </a:extLst>
            </p:cNvPr>
            <p:cNvSpPr/>
            <p:nvPr/>
          </p:nvSpPr>
          <p:spPr>
            <a:xfrm>
              <a:off x="6456730" y="3862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3" name="Freeform: Shape 556">
              <a:extLst>
                <a:ext uri="{FF2B5EF4-FFF2-40B4-BE49-F238E27FC236}">
                  <a16:creationId xmlns:a16="http://schemas.microsoft.com/office/drawing/2014/main" id="{F7E3A6CF-3C08-4849-9428-3273F03FF902}"/>
                </a:ext>
              </a:extLst>
            </p:cNvPr>
            <p:cNvSpPr/>
            <p:nvPr/>
          </p:nvSpPr>
          <p:spPr>
            <a:xfrm>
              <a:off x="6475780" y="3862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4" name="Freeform: Shape 557">
              <a:extLst>
                <a:ext uri="{FF2B5EF4-FFF2-40B4-BE49-F238E27FC236}">
                  <a16:creationId xmlns:a16="http://schemas.microsoft.com/office/drawing/2014/main" id="{F4C16373-8CEF-464F-84A6-239FF760826B}"/>
                </a:ext>
              </a:extLst>
            </p:cNvPr>
            <p:cNvSpPr/>
            <p:nvPr/>
          </p:nvSpPr>
          <p:spPr>
            <a:xfrm>
              <a:off x="6513880" y="3862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5" name="Freeform: Shape 558">
              <a:extLst>
                <a:ext uri="{FF2B5EF4-FFF2-40B4-BE49-F238E27FC236}">
                  <a16:creationId xmlns:a16="http://schemas.microsoft.com/office/drawing/2014/main" id="{82714147-118B-48C8-9E0E-07E0015DA9A8}"/>
                </a:ext>
              </a:extLst>
            </p:cNvPr>
            <p:cNvSpPr/>
            <p:nvPr/>
          </p:nvSpPr>
          <p:spPr>
            <a:xfrm>
              <a:off x="6571030" y="3919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6" name="Freeform: Shape 559">
              <a:extLst>
                <a:ext uri="{FF2B5EF4-FFF2-40B4-BE49-F238E27FC236}">
                  <a16:creationId xmlns:a16="http://schemas.microsoft.com/office/drawing/2014/main" id="{2E8735A3-7689-4E27-A637-47BAAD67101C}"/>
                </a:ext>
              </a:extLst>
            </p:cNvPr>
            <p:cNvSpPr/>
            <p:nvPr/>
          </p:nvSpPr>
          <p:spPr>
            <a:xfrm>
              <a:off x="6628180" y="3919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7" name="Freeform: Shape 560">
              <a:extLst>
                <a:ext uri="{FF2B5EF4-FFF2-40B4-BE49-F238E27FC236}">
                  <a16:creationId xmlns:a16="http://schemas.microsoft.com/office/drawing/2014/main" id="{83E27BF1-FCDE-4F07-8D97-36C5B93C1FCA}"/>
                </a:ext>
              </a:extLst>
            </p:cNvPr>
            <p:cNvSpPr/>
            <p:nvPr/>
          </p:nvSpPr>
          <p:spPr>
            <a:xfrm>
              <a:off x="6666280"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8" name="Freeform: Shape 561">
              <a:extLst>
                <a:ext uri="{FF2B5EF4-FFF2-40B4-BE49-F238E27FC236}">
                  <a16:creationId xmlns:a16="http://schemas.microsoft.com/office/drawing/2014/main" id="{1585F597-21EB-47E7-B9C0-BB325553D9FE}"/>
                </a:ext>
              </a:extLst>
            </p:cNvPr>
            <p:cNvSpPr/>
            <p:nvPr/>
          </p:nvSpPr>
          <p:spPr>
            <a:xfrm>
              <a:off x="6723439"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9" name="Freeform: Shape 562">
              <a:extLst>
                <a:ext uri="{FF2B5EF4-FFF2-40B4-BE49-F238E27FC236}">
                  <a16:creationId xmlns:a16="http://schemas.microsoft.com/office/drawing/2014/main" id="{C11DB8F5-082F-471D-94E5-AC8ED50C07AE}"/>
                </a:ext>
              </a:extLst>
            </p:cNvPr>
            <p:cNvSpPr/>
            <p:nvPr/>
          </p:nvSpPr>
          <p:spPr>
            <a:xfrm>
              <a:off x="6780589"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0" name="Freeform: Shape 563">
              <a:extLst>
                <a:ext uri="{FF2B5EF4-FFF2-40B4-BE49-F238E27FC236}">
                  <a16:creationId xmlns:a16="http://schemas.microsoft.com/office/drawing/2014/main" id="{0CB4F25B-9F71-4CF9-9496-F6A6EBE28E7E}"/>
                </a:ext>
              </a:extLst>
            </p:cNvPr>
            <p:cNvSpPr/>
            <p:nvPr/>
          </p:nvSpPr>
          <p:spPr>
            <a:xfrm>
              <a:off x="6799639"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1" name="Freeform: Shape 564">
              <a:extLst>
                <a:ext uri="{FF2B5EF4-FFF2-40B4-BE49-F238E27FC236}">
                  <a16:creationId xmlns:a16="http://schemas.microsoft.com/office/drawing/2014/main" id="{8D148F00-C5DF-48E7-B031-724890078A66}"/>
                </a:ext>
              </a:extLst>
            </p:cNvPr>
            <p:cNvSpPr/>
            <p:nvPr/>
          </p:nvSpPr>
          <p:spPr>
            <a:xfrm>
              <a:off x="6837739"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2" name="Freeform: Shape 565">
              <a:extLst>
                <a:ext uri="{FF2B5EF4-FFF2-40B4-BE49-F238E27FC236}">
                  <a16:creationId xmlns:a16="http://schemas.microsoft.com/office/drawing/2014/main" id="{5D8F799A-4715-4E8B-B84A-9944396AD0B7}"/>
                </a:ext>
              </a:extLst>
            </p:cNvPr>
            <p:cNvSpPr/>
            <p:nvPr/>
          </p:nvSpPr>
          <p:spPr>
            <a:xfrm>
              <a:off x="6856789"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3" name="Freeform: Shape 566">
              <a:extLst>
                <a:ext uri="{FF2B5EF4-FFF2-40B4-BE49-F238E27FC236}">
                  <a16:creationId xmlns:a16="http://schemas.microsoft.com/office/drawing/2014/main" id="{D746EC91-895B-4CF9-AA50-E5491453576E}"/>
                </a:ext>
              </a:extLst>
            </p:cNvPr>
            <p:cNvSpPr/>
            <p:nvPr/>
          </p:nvSpPr>
          <p:spPr>
            <a:xfrm>
              <a:off x="6875839"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4" name="Freeform: Shape 567">
              <a:extLst>
                <a:ext uri="{FF2B5EF4-FFF2-40B4-BE49-F238E27FC236}">
                  <a16:creationId xmlns:a16="http://schemas.microsoft.com/office/drawing/2014/main" id="{8E53DC33-5368-46D7-96FE-A27C8ABAA444}"/>
                </a:ext>
              </a:extLst>
            </p:cNvPr>
            <p:cNvSpPr/>
            <p:nvPr/>
          </p:nvSpPr>
          <p:spPr>
            <a:xfrm>
              <a:off x="6913939"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5" name="Freeform: Shape 568">
              <a:extLst>
                <a:ext uri="{FF2B5EF4-FFF2-40B4-BE49-F238E27FC236}">
                  <a16:creationId xmlns:a16="http://schemas.microsoft.com/office/drawing/2014/main" id="{48DE60B6-1A56-4BB2-BD97-F659B6E927B6}"/>
                </a:ext>
              </a:extLst>
            </p:cNvPr>
            <p:cNvSpPr/>
            <p:nvPr/>
          </p:nvSpPr>
          <p:spPr>
            <a:xfrm>
              <a:off x="6952039" y="4110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6" name="Freeform: Shape 569">
              <a:extLst>
                <a:ext uri="{FF2B5EF4-FFF2-40B4-BE49-F238E27FC236}">
                  <a16:creationId xmlns:a16="http://schemas.microsoft.com/office/drawing/2014/main" id="{D0E2FBC0-B0F4-43FB-BAB0-87847649B622}"/>
                </a:ext>
              </a:extLst>
            </p:cNvPr>
            <p:cNvSpPr/>
            <p:nvPr/>
          </p:nvSpPr>
          <p:spPr>
            <a:xfrm>
              <a:off x="6990139" y="4110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7" name="Freeform: Shape 570">
              <a:extLst>
                <a:ext uri="{FF2B5EF4-FFF2-40B4-BE49-F238E27FC236}">
                  <a16:creationId xmlns:a16="http://schemas.microsoft.com/office/drawing/2014/main" id="{8F58F4E5-450C-447C-AC75-359EBD75393D}"/>
                </a:ext>
              </a:extLst>
            </p:cNvPr>
            <p:cNvSpPr/>
            <p:nvPr/>
          </p:nvSpPr>
          <p:spPr>
            <a:xfrm>
              <a:off x="7066339"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8" name="Freeform: Shape 571">
              <a:extLst>
                <a:ext uri="{FF2B5EF4-FFF2-40B4-BE49-F238E27FC236}">
                  <a16:creationId xmlns:a16="http://schemas.microsoft.com/office/drawing/2014/main" id="{2BB68A61-8B20-4A7B-9449-0C8390F9C7B0}"/>
                </a:ext>
              </a:extLst>
            </p:cNvPr>
            <p:cNvSpPr/>
            <p:nvPr/>
          </p:nvSpPr>
          <p:spPr>
            <a:xfrm>
              <a:off x="7142539"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9" name="Freeform: Shape 572">
              <a:extLst>
                <a:ext uri="{FF2B5EF4-FFF2-40B4-BE49-F238E27FC236}">
                  <a16:creationId xmlns:a16="http://schemas.microsoft.com/office/drawing/2014/main" id="{796856B6-C943-4712-84C9-FB2378E2C1B2}"/>
                </a:ext>
              </a:extLst>
            </p:cNvPr>
            <p:cNvSpPr/>
            <p:nvPr/>
          </p:nvSpPr>
          <p:spPr>
            <a:xfrm>
              <a:off x="7180639" y="4186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0" name="Freeform: Shape 573">
              <a:extLst>
                <a:ext uri="{FF2B5EF4-FFF2-40B4-BE49-F238E27FC236}">
                  <a16:creationId xmlns:a16="http://schemas.microsoft.com/office/drawing/2014/main" id="{8337B4B3-65B2-4B34-8288-350257DE470E}"/>
                </a:ext>
              </a:extLst>
            </p:cNvPr>
            <p:cNvSpPr/>
            <p:nvPr/>
          </p:nvSpPr>
          <p:spPr>
            <a:xfrm>
              <a:off x="7256839" y="4186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1" name="Freeform: Shape 574">
              <a:extLst>
                <a:ext uri="{FF2B5EF4-FFF2-40B4-BE49-F238E27FC236}">
                  <a16:creationId xmlns:a16="http://schemas.microsoft.com/office/drawing/2014/main" id="{5D55004E-1CEE-4964-854E-2E7D22B1EDE4}"/>
                </a:ext>
              </a:extLst>
            </p:cNvPr>
            <p:cNvSpPr/>
            <p:nvPr/>
          </p:nvSpPr>
          <p:spPr>
            <a:xfrm>
              <a:off x="7313989"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2" name="Freeform: Shape 575">
              <a:extLst>
                <a:ext uri="{FF2B5EF4-FFF2-40B4-BE49-F238E27FC236}">
                  <a16:creationId xmlns:a16="http://schemas.microsoft.com/office/drawing/2014/main" id="{47277709-1631-42F4-AD9D-4E6387853D63}"/>
                </a:ext>
              </a:extLst>
            </p:cNvPr>
            <p:cNvSpPr/>
            <p:nvPr/>
          </p:nvSpPr>
          <p:spPr>
            <a:xfrm>
              <a:off x="7466389"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3" name="Freeform: Shape 576">
              <a:extLst>
                <a:ext uri="{FF2B5EF4-FFF2-40B4-BE49-F238E27FC236}">
                  <a16:creationId xmlns:a16="http://schemas.microsoft.com/office/drawing/2014/main" id="{C5A1493D-B805-429C-9295-9012FABCE725}"/>
                </a:ext>
              </a:extLst>
            </p:cNvPr>
            <p:cNvSpPr/>
            <p:nvPr/>
          </p:nvSpPr>
          <p:spPr>
            <a:xfrm>
              <a:off x="7542589"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4" name="Freeform: Shape 577">
              <a:extLst>
                <a:ext uri="{FF2B5EF4-FFF2-40B4-BE49-F238E27FC236}">
                  <a16:creationId xmlns:a16="http://schemas.microsoft.com/office/drawing/2014/main" id="{B54E4C48-8A76-4641-BC7E-6E0D32C5983D}"/>
                </a:ext>
              </a:extLst>
            </p:cNvPr>
            <p:cNvSpPr/>
            <p:nvPr/>
          </p:nvSpPr>
          <p:spPr>
            <a:xfrm>
              <a:off x="7580689"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5" name="Freeform: Shape 578">
              <a:extLst>
                <a:ext uri="{FF2B5EF4-FFF2-40B4-BE49-F238E27FC236}">
                  <a16:creationId xmlns:a16="http://schemas.microsoft.com/office/drawing/2014/main" id="{8B570401-4C8E-45E6-BB7C-9E9B100577EA}"/>
                </a:ext>
              </a:extLst>
            </p:cNvPr>
            <p:cNvSpPr/>
            <p:nvPr/>
          </p:nvSpPr>
          <p:spPr>
            <a:xfrm>
              <a:off x="7752139" y="4452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6" name="Freeform: Shape 579">
              <a:extLst>
                <a:ext uri="{FF2B5EF4-FFF2-40B4-BE49-F238E27FC236}">
                  <a16:creationId xmlns:a16="http://schemas.microsoft.com/office/drawing/2014/main" id="{0FF8FC8F-A93E-4C43-889C-78AA69E64ABE}"/>
                </a:ext>
              </a:extLst>
            </p:cNvPr>
            <p:cNvSpPr/>
            <p:nvPr/>
          </p:nvSpPr>
          <p:spPr>
            <a:xfrm>
              <a:off x="7809289" y="4452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7" name="Freeform: Shape 580">
              <a:extLst>
                <a:ext uri="{FF2B5EF4-FFF2-40B4-BE49-F238E27FC236}">
                  <a16:creationId xmlns:a16="http://schemas.microsoft.com/office/drawing/2014/main" id="{6C9F25EA-D233-4C12-878A-428F4F69D34B}"/>
                </a:ext>
              </a:extLst>
            </p:cNvPr>
            <p:cNvSpPr/>
            <p:nvPr/>
          </p:nvSpPr>
          <p:spPr>
            <a:xfrm>
              <a:off x="7885489" y="4452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8" name="Freeform: Shape 581">
              <a:extLst>
                <a:ext uri="{FF2B5EF4-FFF2-40B4-BE49-F238E27FC236}">
                  <a16:creationId xmlns:a16="http://schemas.microsoft.com/office/drawing/2014/main" id="{FEE070D3-B729-4BC1-92F8-ECECE3CB518F}"/>
                </a:ext>
              </a:extLst>
            </p:cNvPr>
            <p:cNvSpPr/>
            <p:nvPr/>
          </p:nvSpPr>
          <p:spPr>
            <a:xfrm>
              <a:off x="8133139" y="4452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9" name="Freeform: Shape 582">
              <a:extLst>
                <a:ext uri="{FF2B5EF4-FFF2-40B4-BE49-F238E27FC236}">
                  <a16:creationId xmlns:a16="http://schemas.microsoft.com/office/drawing/2014/main" id="{1D4DE31F-EF80-44CB-989D-BB8ADED301A0}"/>
                </a:ext>
              </a:extLst>
            </p:cNvPr>
            <p:cNvSpPr/>
            <p:nvPr/>
          </p:nvSpPr>
          <p:spPr>
            <a:xfrm>
              <a:off x="8171249" y="4452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0" name="Freeform: Shape 583">
              <a:extLst>
                <a:ext uri="{FF2B5EF4-FFF2-40B4-BE49-F238E27FC236}">
                  <a16:creationId xmlns:a16="http://schemas.microsoft.com/office/drawing/2014/main" id="{014531F4-D879-4B7F-B598-E6EDD273EBA3}"/>
                </a:ext>
              </a:extLst>
            </p:cNvPr>
            <p:cNvSpPr/>
            <p:nvPr/>
          </p:nvSpPr>
          <p:spPr>
            <a:xfrm>
              <a:off x="8209349" y="4452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aphicFrame>
        <p:nvGraphicFramePr>
          <p:cNvPr id="401" name="Table 9">
            <a:extLst>
              <a:ext uri="{FF2B5EF4-FFF2-40B4-BE49-F238E27FC236}">
                <a16:creationId xmlns:a16="http://schemas.microsoft.com/office/drawing/2014/main" id="{38E5088E-BB38-4C78-B87F-0022FC74622D}"/>
              </a:ext>
            </a:extLst>
          </p:cNvPr>
          <p:cNvGraphicFramePr>
            <a:graphicFrameLocks noGrp="1"/>
          </p:cNvGraphicFramePr>
          <p:nvPr>
            <p:extLst>
              <p:ext uri="{D42A27DB-BD31-4B8C-83A1-F6EECF244321}">
                <p14:modId xmlns:p14="http://schemas.microsoft.com/office/powerpoint/2010/main" val="4214971829"/>
              </p:ext>
            </p:extLst>
          </p:nvPr>
        </p:nvGraphicFramePr>
        <p:xfrm>
          <a:off x="8331907" y="2162808"/>
          <a:ext cx="3661619" cy="978000"/>
        </p:xfrm>
        <a:graphic>
          <a:graphicData uri="http://schemas.openxmlformats.org/drawingml/2006/table">
            <a:tbl>
              <a:tblPr firstRow="1" bandRow="1">
                <a:tableStyleId>{5C22544A-7EE6-4342-B048-85BDC9FD1C3A}</a:tableStyleId>
              </a:tblPr>
              <a:tblGrid>
                <a:gridCol w="1150768">
                  <a:extLst>
                    <a:ext uri="{9D8B030D-6E8A-4147-A177-3AD203B41FA5}">
                      <a16:colId xmlns:a16="http://schemas.microsoft.com/office/drawing/2014/main" val="2879426271"/>
                    </a:ext>
                  </a:extLst>
                </a:gridCol>
                <a:gridCol w="1373167">
                  <a:extLst>
                    <a:ext uri="{9D8B030D-6E8A-4147-A177-3AD203B41FA5}">
                      <a16:colId xmlns:a16="http://schemas.microsoft.com/office/drawing/2014/main" val="1908911004"/>
                    </a:ext>
                  </a:extLst>
                </a:gridCol>
                <a:gridCol w="1137684">
                  <a:extLst>
                    <a:ext uri="{9D8B030D-6E8A-4147-A177-3AD203B41FA5}">
                      <a16:colId xmlns:a16="http://schemas.microsoft.com/office/drawing/2014/main" val="4213293763"/>
                    </a:ext>
                  </a:extLst>
                </a:gridCol>
              </a:tblGrid>
              <a:tr h="130140">
                <a:tc>
                  <a:txBody>
                    <a:bodyPr/>
                    <a:lstStyle/>
                    <a:p>
                      <a:pPr algn="l"/>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Sintilimab + chemo</a:t>
                      </a:r>
                      <a:br>
                        <a:rPr lang="en-US" sz="1000" dirty="0">
                          <a:solidFill>
                            <a:schemeClr val="tx1"/>
                          </a:solidFill>
                        </a:rPr>
                      </a:br>
                      <a:r>
                        <a:rPr lang="en-US" sz="1000" dirty="0">
                          <a:solidFill>
                            <a:schemeClr val="tx1"/>
                          </a:solidFill>
                        </a:rPr>
                        <a:t>(n=327)</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Placebo + chemo</a:t>
                      </a:r>
                    </a:p>
                    <a:p>
                      <a:pPr algn="ctr"/>
                      <a:r>
                        <a:rPr lang="en-US" sz="1000" dirty="0">
                          <a:solidFill>
                            <a:schemeClr val="tx1"/>
                          </a:solidFill>
                        </a:rPr>
                        <a:t>(n=332)</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706868"/>
                  </a:ext>
                </a:extLst>
              </a:tr>
              <a:tr h="171694">
                <a:tc>
                  <a:txBody>
                    <a:bodyPr/>
                    <a:lstStyle/>
                    <a:p>
                      <a:pPr algn="l"/>
                      <a:r>
                        <a:rPr lang="en-US" sz="1000" dirty="0">
                          <a:solidFill>
                            <a:schemeClr val="tx1"/>
                          </a:solidFill>
                        </a:rPr>
                        <a:t>mOS, </a:t>
                      </a:r>
                      <a:r>
                        <a:rPr lang="en-US" sz="1000" dirty="0" err="1">
                          <a:solidFill>
                            <a:schemeClr val="tx1"/>
                          </a:solidFill>
                        </a:rPr>
                        <a:t>mo</a:t>
                      </a:r>
                      <a:r>
                        <a:rPr lang="en-US" sz="1000" dirty="0">
                          <a:solidFill>
                            <a:schemeClr val="tx1"/>
                          </a:solidFill>
                        </a:rPr>
                        <a:t> (95%CI)</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16.7 (14.8, 21.7)</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12.5 (11.0, 14.5)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7017688"/>
                  </a:ext>
                </a:extLst>
              </a:tr>
              <a:tr h="370840">
                <a:tc>
                  <a:txBody>
                    <a:bodyPr/>
                    <a:lstStyle/>
                    <a:p>
                      <a:pPr algn="l"/>
                      <a:r>
                        <a:rPr lang="en-US" sz="1000" dirty="0">
                          <a:solidFill>
                            <a:schemeClr val="tx1"/>
                          </a:solidFill>
                        </a:rPr>
                        <a:t>HR (95%CI)</a:t>
                      </a:r>
                      <a:br>
                        <a:rPr lang="en-US" sz="1000" dirty="0">
                          <a:solidFill>
                            <a:schemeClr val="tx1"/>
                          </a:solidFill>
                        </a:rPr>
                      </a:br>
                      <a:r>
                        <a:rPr lang="en-US" sz="1000" dirty="0">
                          <a:solidFill>
                            <a:schemeClr val="tx1"/>
                          </a:solidFill>
                        </a:rPr>
                        <a:t>p-value</a:t>
                      </a:r>
                      <a:endParaRPr lang="en-GB" sz="10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000" dirty="0">
                          <a:solidFill>
                            <a:srgbClr val="4D4D4D"/>
                          </a:solidFill>
                        </a:rPr>
                        <a:t>0.628 (0.508, 0.777)</a:t>
                      </a:r>
                    </a:p>
                    <a:p>
                      <a:pPr algn="ctr"/>
                      <a:r>
                        <a:rPr lang="en-US" sz="1000" dirty="0">
                          <a:solidFill>
                            <a:srgbClr val="4D4D4D"/>
                          </a:solidFill>
                        </a:rPr>
                        <a:t>&lt;0.0001</a:t>
                      </a:r>
                      <a:endParaRPr lang="en-GB" sz="10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solidFill>
                          <a:srgbClr val="4D4D4D"/>
                        </a:solidFill>
                      </a:endParaRPr>
                    </a:p>
                  </a:txBody>
                  <a:tcPr marL="36000" marR="36000" marT="36000" marB="36000" anchor="ctr"/>
                </a:tc>
                <a:extLst>
                  <a:ext uri="{0D108BD9-81ED-4DB2-BD59-A6C34878D82A}">
                    <a16:rowId xmlns:a16="http://schemas.microsoft.com/office/drawing/2014/main" val="3120281483"/>
                  </a:ext>
                </a:extLst>
              </a:tr>
            </a:tbl>
          </a:graphicData>
        </a:graphic>
      </p:graphicFrame>
    </p:spTree>
    <p:extLst>
      <p:ext uri="{BB962C8B-B14F-4D97-AF65-F5344CB8AC3E}">
        <p14:creationId xmlns:p14="http://schemas.microsoft.com/office/powerpoint/2010/main" val="2487998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LBA52: Sintilimab plus chemotherapy versus chemotherapy as first-line therapy in patients with advanced or metastatic </a:t>
            </a:r>
            <a:r>
              <a:rPr lang="en-GB" dirty="0" err="1"/>
              <a:t>esophageal</a:t>
            </a:r>
            <a:r>
              <a:rPr lang="en-GB" dirty="0"/>
              <a:t> squamous cell cancer: first results of the phase 3 ORIENT-15 study – Shen L,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6400"/>
              </a:spcBef>
              <a:buNone/>
            </a:pPr>
            <a:r>
              <a:rPr lang="en-GB" b="1" dirty="0"/>
              <a:t>Conclusions</a:t>
            </a:r>
          </a:p>
          <a:p>
            <a:r>
              <a:rPr lang="en-GB" b="1" dirty="0"/>
              <a:t>In patients with advanced or metastatic ESCC, 1L sintilimab + chemotherapy demonstrated significant survival benefit over chemotherapy alone regardless of PD-L1 expression level and no new safety signals were observed</a:t>
            </a:r>
          </a:p>
        </p:txBody>
      </p:sp>
      <p:sp>
        <p:nvSpPr>
          <p:cNvPr id="5" name="Text Placeholder 4"/>
          <p:cNvSpPr>
            <a:spLocks noGrp="1"/>
          </p:cNvSpPr>
          <p:nvPr>
            <p:ph type="body" sz="quarter" idx="11"/>
          </p:nvPr>
        </p:nvSpPr>
        <p:spPr/>
        <p:txBody>
          <a:bodyPr/>
          <a:lstStyle/>
          <a:p>
            <a:r>
              <a:rPr lang="en-GB" dirty="0"/>
              <a:t>Shen L, et al. Ann </a:t>
            </a:r>
            <a:r>
              <a:rPr lang="en-GB" dirty="0" err="1"/>
              <a:t>Oncol</a:t>
            </a:r>
            <a:r>
              <a:rPr lang="en-GB" dirty="0"/>
              <a:t> 2021;32(</a:t>
            </a:r>
            <a:r>
              <a:rPr lang="en-GB" dirty="0" err="1"/>
              <a:t>suppl</a:t>
            </a:r>
            <a:r>
              <a:rPr lang="en-GB" dirty="0"/>
              <a:t>):</a:t>
            </a:r>
            <a:r>
              <a:rPr lang="en-GB" dirty="0" err="1"/>
              <a:t>abstr</a:t>
            </a:r>
            <a:r>
              <a:rPr lang="en-GB" dirty="0"/>
              <a:t> LBA52</a:t>
            </a:r>
          </a:p>
        </p:txBody>
      </p:sp>
      <p:graphicFrame>
        <p:nvGraphicFramePr>
          <p:cNvPr id="6" name="Group 88"/>
          <p:cNvGraphicFramePr>
            <a:graphicFrameLocks noGrp="1"/>
          </p:cNvGraphicFramePr>
          <p:nvPr>
            <p:extLst>
              <p:ext uri="{D42A27DB-BD31-4B8C-83A1-F6EECF244321}">
                <p14:modId xmlns:p14="http://schemas.microsoft.com/office/powerpoint/2010/main" val="1481880041"/>
              </p:ext>
            </p:extLst>
          </p:nvPr>
        </p:nvGraphicFramePr>
        <p:xfrm>
          <a:off x="349904" y="1590579"/>
          <a:ext cx="6207472" cy="3216960"/>
        </p:xfrm>
        <a:graphic>
          <a:graphicData uri="http://schemas.openxmlformats.org/drawingml/2006/table">
            <a:tbl>
              <a:tblPr firstRow="1" bandRow="1">
                <a:tableStyleId>{5202B0CA-FC54-4496-8BCA-5EF66A818D29}</a:tableStyleId>
              </a:tblPr>
              <a:tblGrid>
                <a:gridCol w="2543609">
                  <a:extLst>
                    <a:ext uri="{9D8B030D-6E8A-4147-A177-3AD203B41FA5}">
                      <a16:colId xmlns:a16="http://schemas.microsoft.com/office/drawing/2014/main" val="20000"/>
                    </a:ext>
                  </a:extLst>
                </a:gridCol>
                <a:gridCol w="1928352">
                  <a:extLst>
                    <a:ext uri="{9D8B030D-6E8A-4147-A177-3AD203B41FA5}">
                      <a16:colId xmlns:a16="http://schemas.microsoft.com/office/drawing/2014/main" val="20001"/>
                    </a:ext>
                  </a:extLst>
                </a:gridCol>
                <a:gridCol w="1735511">
                  <a:extLst>
                    <a:ext uri="{9D8B030D-6E8A-4147-A177-3AD203B41FA5}">
                      <a16:colId xmlns:a16="http://schemas.microsoft.com/office/drawing/2014/main" val="390729593"/>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Sintilimab + chemo </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Placebo + chemo</a:t>
                      </a:r>
                    </a:p>
                  </a:txBody>
                  <a:tcPr marT="18000" marB="18000" anchor="ctr" horzOverflow="overflow"/>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PD-L1 CPS ≥10, n</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188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193</a:t>
                      </a:r>
                    </a:p>
                  </a:txBody>
                  <a:tcPr marT="18000" marB="18000" anchor="ctr"/>
                </a:tc>
                <a:extLst>
                  <a:ext uri="{0D108BD9-81ED-4DB2-BD59-A6C34878D82A}">
                    <a16:rowId xmlns:a16="http://schemas.microsoft.com/office/drawing/2014/main" val="4094055339"/>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mPFS,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8.3 (6.9, 12.4)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6.4 (5.5, 6.9)</a:t>
                      </a:r>
                    </a:p>
                  </a:txBody>
                  <a:tcPr marT="18000" marB="18000" anchor="ctr"/>
                </a:tc>
                <a:extLst>
                  <a:ext uri="{0D108BD9-81ED-4DB2-BD59-A6C34878D82A}">
                    <a16:rowId xmlns:a16="http://schemas.microsoft.com/office/drawing/2014/main" val="3619506884"/>
                  </a:ext>
                </a:extLst>
              </a:tr>
              <a:tr h="27432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HR (95%CI); p-value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0.580 (0.449, 0.749); &lt;0.0001</a:t>
                      </a:r>
                    </a:p>
                  </a:txBody>
                  <a:tcPr marT="18000" marB="18000" anchor="ctr"/>
                </a:tc>
                <a:tc hMerge="1">
                  <a:txBody>
                    <a:bodyPr/>
                    <a:lstStyle/>
                    <a:p>
                      <a:endParaRPr lang="en-GB"/>
                    </a:p>
                  </a:txBody>
                  <a:tcPr/>
                </a:tc>
                <a:extLst>
                  <a:ext uri="{0D108BD9-81ED-4DB2-BD59-A6C34878D82A}">
                    <a16:rowId xmlns:a16="http://schemas.microsoft.com/office/drawing/2014/main" val="411159057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All patients, n</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327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332</a:t>
                      </a:r>
                    </a:p>
                  </a:txBody>
                  <a:tcPr marT="18000" marB="18000" anchor="ctr"/>
                </a:tc>
                <a:extLst>
                  <a:ext uri="{0D108BD9-81ED-4DB2-BD59-A6C34878D82A}">
                    <a16:rowId xmlns:a16="http://schemas.microsoft.com/office/drawing/2014/main" val="2440635064"/>
                  </a:ext>
                </a:extLst>
              </a:tr>
              <a:tr h="27432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mPFS,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7.2 (7.0, 9.6)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5.7 (5.5, 6.8)</a:t>
                      </a:r>
                    </a:p>
                  </a:txBody>
                  <a:tcPr marT="18000" marB="18000" anchor="ctr"/>
                </a:tc>
                <a:extLst>
                  <a:ext uri="{0D108BD9-81ED-4DB2-BD59-A6C34878D82A}">
                    <a16:rowId xmlns:a16="http://schemas.microsoft.com/office/drawing/2014/main" val="2062646813"/>
                  </a:ext>
                </a:extLst>
              </a:tr>
              <a:tr h="220501">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HR (95%CI); p-value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0.558 (0.461, 0.676); &lt;0.0001</a:t>
                      </a:r>
                    </a:p>
                  </a:txBody>
                  <a:tcPr marT="18000" marB="18000" anchor="ctr"/>
                </a:tc>
                <a:tc hMerge="1">
                  <a:txBody>
                    <a:bodyPr/>
                    <a:lstStyle/>
                    <a:p>
                      <a:endParaRPr lang="en-GB"/>
                    </a:p>
                  </a:txBody>
                  <a:tcPr/>
                </a:tc>
                <a:extLst>
                  <a:ext uri="{0D108BD9-81ED-4DB2-BD59-A6C34878D82A}">
                    <a16:rowId xmlns:a16="http://schemas.microsoft.com/office/drawing/2014/main" val="66553339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ORR, n/N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216/327 (66.1)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151/332 (45.5)</a:t>
                      </a:r>
                    </a:p>
                  </a:txBody>
                  <a:tcPr marT="18000" marB="18000" anchor="ctr"/>
                </a:tc>
                <a:extLst>
                  <a:ext uri="{0D108BD9-81ED-4DB2-BD59-A6C34878D82A}">
                    <a16:rowId xmlns:a16="http://schemas.microsoft.com/office/drawing/2014/main" val="3665731939"/>
                  </a:ext>
                </a:extLst>
              </a:tr>
              <a:tr h="27432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Difference (95%CI); p-value</a:t>
                      </a: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20.2 (12.9, 27.6); &lt;0.0001</a:t>
                      </a:r>
                    </a:p>
                  </a:txBody>
                  <a:tcPr marT="18000" marB="18000" anchor="ctr"/>
                </a:tc>
                <a:tc hMerge="1">
                  <a:txBody>
                    <a:bodyPr/>
                    <a:lstStyle/>
                    <a:p>
                      <a:endParaRPr lang="en-GB"/>
                    </a:p>
                  </a:txBody>
                  <a:tcPr/>
                </a:tc>
                <a:extLst>
                  <a:ext uri="{0D108BD9-81ED-4DB2-BD59-A6C34878D82A}">
                    <a16:rowId xmlns:a16="http://schemas.microsoft.com/office/drawing/2014/main" val="59242995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Response, n</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216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151</a:t>
                      </a:r>
                    </a:p>
                  </a:txBody>
                  <a:tcPr marT="18000" marB="18000" anchor="ctr"/>
                </a:tc>
                <a:extLst>
                  <a:ext uri="{0D108BD9-81ED-4DB2-BD59-A6C34878D82A}">
                    <a16:rowId xmlns:a16="http://schemas.microsoft.com/office/drawing/2014/main" val="4173363214"/>
                  </a:ext>
                </a:extLst>
              </a:tr>
              <a:tr h="27432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mDoR, mo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9.7 (7.1, 13.7)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6.9 (5.6, 7.2)</a:t>
                      </a:r>
                    </a:p>
                  </a:txBody>
                  <a:tcPr marT="18000" marB="18000" anchor="ctr"/>
                </a:tc>
                <a:extLst>
                  <a:ext uri="{0D108BD9-81ED-4DB2-BD59-A6C34878D82A}">
                    <a16:rowId xmlns:a16="http://schemas.microsoft.com/office/drawing/2014/main" val="2168616243"/>
                  </a:ext>
                </a:extLst>
              </a:tr>
              <a:tr h="27432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HR (95%CI)</a:t>
                      </a: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0.616 (0.473, 0.803)</a:t>
                      </a:r>
                    </a:p>
                  </a:txBody>
                  <a:tcPr marT="18000" marB="18000" anchor="ctr"/>
                </a:tc>
                <a:tc hMerge="1">
                  <a:txBody>
                    <a:bodyPr/>
                    <a:lstStyle/>
                    <a:p>
                      <a:endParaRPr lang="en-GB"/>
                    </a:p>
                  </a:txBody>
                  <a:tcPr/>
                </a:tc>
                <a:extLst>
                  <a:ext uri="{0D108BD9-81ED-4DB2-BD59-A6C34878D82A}">
                    <a16:rowId xmlns:a16="http://schemas.microsoft.com/office/drawing/2014/main" val="1382947373"/>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860793175"/>
              </p:ext>
            </p:extLst>
          </p:nvPr>
        </p:nvGraphicFramePr>
        <p:xfrm>
          <a:off x="6776986" y="1590579"/>
          <a:ext cx="5085162" cy="1997760"/>
        </p:xfrm>
        <a:graphic>
          <a:graphicData uri="http://schemas.openxmlformats.org/drawingml/2006/table">
            <a:tbl>
              <a:tblPr firstRow="1" bandRow="1">
                <a:tableStyleId>{5202B0CA-FC54-4496-8BCA-5EF66A818D29}</a:tableStyleId>
              </a:tblPr>
              <a:tblGrid>
                <a:gridCol w="1953655">
                  <a:extLst>
                    <a:ext uri="{9D8B030D-6E8A-4147-A177-3AD203B41FA5}">
                      <a16:colId xmlns:a16="http://schemas.microsoft.com/office/drawing/2014/main" val="20000"/>
                    </a:ext>
                  </a:extLst>
                </a:gridCol>
                <a:gridCol w="1578280">
                  <a:extLst>
                    <a:ext uri="{9D8B030D-6E8A-4147-A177-3AD203B41FA5}">
                      <a16:colId xmlns:a16="http://schemas.microsoft.com/office/drawing/2014/main" val="20001"/>
                    </a:ext>
                  </a:extLst>
                </a:gridCol>
                <a:gridCol w="1553227">
                  <a:extLst>
                    <a:ext uri="{9D8B030D-6E8A-4147-A177-3AD203B41FA5}">
                      <a16:colId xmlns:a16="http://schemas.microsoft.com/office/drawing/2014/main" val="253402789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TRAEs, n (%)</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Sintilimab + chemo</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(n=327) </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Placebo + chemo</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(n=332)</a:t>
                      </a:r>
                    </a:p>
                  </a:txBody>
                  <a:tcPr marT="18000" marB="18000" anchor="ctr" horzOverflow="overflow"/>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Any</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321 (98.2)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326 (98.2)</a:t>
                      </a:r>
                    </a:p>
                  </a:txBody>
                  <a:tcPr marT="18000" marB="18000" anchor="ctr"/>
                </a:tc>
                <a:extLst>
                  <a:ext uri="{0D108BD9-81ED-4DB2-BD59-A6C34878D82A}">
                    <a16:rowId xmlns:a16="http://schemas.microsoft.com/office/drawing/2014/main" val="40940553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Grade ≥3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196 (59.9)</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181 (54.5)</a:t>
                      </a:r>
                    </a:p>
                  </a:txBody>
                  <a:tcPr marT="18000" marB="18000" anchor="ctr"/>
                </a:tc>
                <a:extLst>
                  <a:ext uri="{0D108BD9-81ED-4DB2-BD59-A6C34878D82A}">
                    <a16:rowId xmlns:a16="http://schemas.microsoft.com/office/drawing/2014/main" val="361950688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Serious</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90 (27.5)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68 (20.5)</a:t>
                      </a:r>
                    </a:p>
                  </a:txBody>
                  <a:tcPr marT="18000" marB="18000"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Led to discontinuation</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68 (20.8)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41 (12.3)</a:t>
                      </a:r>
                    </a:p>
                  </a:txBody>
                  <a:tcPr marT="18000" marB="18000" anchor="ctr"/>
                </a:tc>
                <a:extLst>
                  <a:ext uri="{0D108BD9-81ED-4DB2-BD59-A6C34878D82A}">
                    <a16:rowId xmlns:a16="http://schemas.microsoft.com/office/drawing/2014/main" val="36657319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Led to death</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 (2.8)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6 (1.8)</a:t>
                      </a:r>
                    </a:p>
                  </a:txBody>
                  <a:tcPr marT="18000" marB="18000" anchor="ctr"/>
                </a:tc>
                <a:extLst>
                  <a:ext uri="{0D108BD9-81ED-4DB2-BD59-A6C34878D82A}">
                    <a16:rowId xmlns:a16="http://schemas.microsoft.com/office/drawing/2014/main" val="4173363214"/>
                  </a:ext>
                </a:extLst>
              </a:tr>
            </a:tbl>
          </a:graphicData>
        </a:graphic>
      </p:graphicFrame>
    </p:spTree>
    <p:extLst>
      <p:ext uri="{BB962C8B-B14F-4D97-AF65-F5344CB8AC3E}">
        <p14:creationId xmlns:p14="http://schemas.microsoft.com/office/powerpoint/2010/main" val="3375612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LBA53: Sintilimab plus chemotherapy (chemo) versus chemo as first-line treatment for advanced gastric or gastroesophageal junction (G/GEJ) adenocarcinoma (ORIENT-16): first results of a randomized, double-blind, phase 3 study – Xu J,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efficacy and safety of 1L sintilimab + chemotherapy in patients with gastric or GEJ adenocarcinoma in the ORIENT-16 study</a:t>
            </a:r>
          </a:p>
        </p:txBody>
      </p:sp>
      <p:sp>
        <p:nvSpPr>
          <p:cNvPr id="4" name="Text Placeholder 3"/>
          <p:cNvSpPr>
            <a:spLocks noGrp="1"/>
          </p:cNvSpPr>
          <p:nvPr>
            <p:ph type="body" sz="quarter" idx="10"/>
          </p:nvPr>
        </p:nvSpPr>
        <p:spPr>
          <a:xfrm>
            <a:off x="486834" y="6096001"/>
            <a:ext cx="5440817" cy="487363"/>
          </a:xfrm>
        </p:spPr>
        <p:txBody>
          <a:bodyPr/>
          <a:lstStyle/>
          <a:p>
            <a:r>
              <a:rPr lang="en-GB" dirty="0"/>
              <a:t>*Sintilimab 3 mg/kg BW &lt;60 kg or 200 mg ≥60 kg; oxaliplatin 130 mg/m</a:t>
            </a:r>
            <a:r>
              <a:rPr lang="en-GB" baseline="30000" dirty="0"/>
              <a:t>2</a:t>
            </a:r>
            <a:r>
              <a:rPr lang="en-GB" dirty="0"/>
              <a:t>; capecitabine 1000 mg/m</a:t>
            </a:r>
            <a:r>
              <a:rPr lang="en-GB" baseline="30000" dirty="0"/>
              <a:t>2</a:t>
            </a:r>
            <a:r>
              <a:rPr lang="en-GB" dirty="0"/>
              <a:t> bid D1–14</a:t>
            </a:r>
          </a:p>
        </p:txBody>
      </p:sp>
      <p:sp>
        <p:nvSpPr>
          <p:cNvPr id="5" name="Text Placeholder 4"/>
          <p:cNvSpPr>
            <a:spLocks noGrp="1"/>
          </p:cNvSpPr>
          <p:nvPr>
            <p:ph type="body" sz="quarter" idx="11"/>
          </p:nvPr>
        </p:nvSpPr>
        <p:spPr/>
        <p:txBody>
          <a:bodyPr/>
          <a:lstStyle/>
          <a:p>
            <a:r>
              <a:rPr lang="en-GB" dirty="0"/>
              <a:t>Xu J, et al. Ann </a:t>
            </a:r>
            <a:r>
              <a:rPr lang="en-GB" dirty="0" err="1"/>
              <a:t>Oncol</a:t>
            </a:r>
            <a:r>
              <a:rPr lang="en-GB" dirty="0"/>
              <a:t> 2021;32(</a:t>
            </a:r>
            <a:r>
              <a:rPr lang="en-GB" dirty="0" err="1"/>
              <a:t>suppl</a:t>
            </a:r>
            <a:r>
              <a:rPr lang="en-GB" dirty="0"/>
              <a:t>):</a:t>
            </a:r>
            <a:r>
              <a:rPr lang="en-GB" dirty="0" err="1"/>
              <a:t>abstr</a:t>
            </a:r>
            <a:r>
              <a:rPr lang="en-GB" dirty="0"/>
              <a:t> LBA53</a:t>
            </a:r>
          </a:p>
        </p:txBody>
      </p:sp>
      <p:sp>
        <p:nvSpPr>
          <p:cNvPr id="6" name="Rectangle 9"/>
          <p:cNvSpPr txBox="1">
            <a:spLocks noChangeArrowheads="1"/>
          </p:cNvSpPr>
          <p:nvPr/>
        </p:nvSpPr>
        <p:spPr bwMode="auto">
          <a:xfrm>
            <a:off x="1838051" y="5448827"/>
            <a:ext cx="4238455"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CO-PRIMARY ENDPOINTS</a:t>
            </a:r>
          </a:p>
          <a:p>
            <a:pPr>
              <a:buClr>
                <a:srgbClr val="043882"/>
              </a:buClr>
              <a:defRPr/>
            </a:pPr>
            <a:r>
              <a:rPr lang="en-US" dirty="0"/>
              <a:t>OS in CPS ≥10 and all randomized patients</a:t>
            </a:r>
          </a:p>
        </p:txBody>
      </p:sp>
      <p:sp>
        <p:nvSpPr>
          <p:cNvPr id="7" name="Oval 14"/>
          <p:cNvSpPr>
            <a:spLocks noChangeArrowheads="1"/>
          </p:cNvSpPr>
          <p:nvPr/>
        </p:nvSpPr>
        <p:spPr bwMode="auto">
          <a:xfrm>
            <a:off x="4305508" y="356860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4406957" y="3015721"/>
            <a:ext cx="743235" cy="362536"/>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9367867" y="2561052"/>
            <a:ext cx="2274784"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PD/toxicity/withdrawal/up to 2 years</a:t>
            </a:r>
          </a:p>
        </p:txBody>
      </p:sp>
      <p:sp>
        <p:nvSpPr>
          <p:cNvPr id="10" name="Content Placeholder 26"/>
          <p:cNvSpPr txBox="1">
            <a:spLocks/>
          </p:cNvSpPr>
          <p:nvPr/>
        </p:nvSpPr>
        <p:spPr bwMode="auto">
          <a:xfrm>
            <a:off x="5138531" y="3280812"/>
            <a:ext cx="6376087" cy="892175"/>
          </a:xfrm>
          <a:prstGeom prst="rect">
            <a:avLst/>
          </a:prstGeom>
          <a:noFill/>
          <a:ln w="9525">
            <a:noFill/>
            <a:miter lim="800000"/>
            <a:headEnd/>
            <a:tailEnd/>
          </a:ln>
        </p:spPr>
        <p:txBody>
          <a:bodyPr/>
          <a:lstStyle/>
          <a:p>
            <a:pPr marL="190500" indent="-190500">
              <a:spcAft>
                <a:spcPts val="400"/>
              </a:spcAft>
              <a:defRPr/>
            </a:pPr>
            <a:r>
              <a:rPr lang="en-US" sz="1400" b="1" dirty="0">
                <a:solidFill>
                  <a:srgbClr val="043882"/>
                </a:solidFill>
              </a:rPr>
              <a:t>Stratification</a:t>
            </a:r>
          </a:p>
          <a:p>
            <a:pPr marL="203200" indent="-203200">
              <a:spcAft>
                <a:spcPts val="400"/>
              </a:spcAft>
              <a:buFont typeface="Arial" pitchFamily="34" charset="0"/>
              <a:buChar char="•"/>
              <a:defRPr/>
            </a:pPr>
            <a:r>
              <a:rPr lang="en-US" sz="1400" dirty="0">
                <a:solidFill>
                  <a:srgbClr val="4D4D4D"/>
                </a:solidFill>
              </a:rPr>
              <a:t>ECOG PS (0 vs. 1)</a:t>
            </a:r>
          </a:p>
          <a:p>
            <a:pPr marL="203200" indent="-203200">
              <a:spcAft>
                <a:spcPts val="400"/>
              </a:spcAft>
              <a:buFont typeface="Arial" pitchFamily="34" charset="0"/>
              <a:buChar char="•"/>
              <a:defRPr/>
            </a:pPr>
            <a:r>
              <a:rPr lang="en-US" sz="1400" dirty="0">
                <a:solidFill>
                  <a:srgbClr val="4D4D4D"/>
                </a:solidFill>
              </a:rPr>
              <a:t>Liver metastases (yes vs. no)</a:t>
            </a:r>
            <a:endParaRPr lang="en-US" sz="1400" b="1" dirty="0">
              <a:solidFill>
                <a:srgbClr val="043882"/>
              </a:solidFill>
            </a:endParaRPr>
          </a:p>
          <a:p>
            <a:pPr marL="203200" lvl="0" indent="-203200">
              <a:spcAft>
                <a:spcPts val="400"/>
              </a:spcAft>
              <a:buFont typeface="Arial" pitchFamily="34" charset="0"/>
              <a:buChar char="•"/>
              <a:defRPr/>
            </a:pPr>
            <a:r>
              <a:rPr lang="en-US" sz="1400" dirty="0">
                <a:solidFill>
                  <a:srgbClr val="4D4D4D"/>
                </a:solidFill>
              </a:rPr>
              <a:t>PD-L1 (CPS &lt;10% vs. ≥10%)</a:t>
            </a:r>
          </a:p>
        </p:txBody>
      </p:sp>
      <p:cxnSp>
        <p:nvCxnSpPr>
          <p:cNvPr id="11" name="AutoShape 19"/>
          <p:cNvCxnSpPr>
            <a:cxnSpLocks noChangeShapeType="1"/>
            <a:stCxn id="14" idx="3"/>
            <a:endCxn id="7" idx="2"/>
          </p:cNvCxnSpPr>
          <p:nvPr/>
        </p:nvCxnSpPr>
        <p:spPr bwMode="auto">
          <a:xfrm>
            <a:off x="4157330" y="3860706"/>
            <a:ext cx="148178"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9011774" y="2825371"/>
            <a:ext cx="356093"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959842" y="2354235"/>
            <a:ext cx="4051932"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Sintilimab + XELOX (6 cycles) then sintilimab + capecitabine q3w*</a:t>
            </a:r>
            <a:br>
              <a:rPr lang="en-US" altLang="zh-CN" dirty="0">
                <a:solidFill>
                  <a:srgbClr val="FFFFFF"/>
                </a:solidFill>
                <a:ea typeface="SimSun" pitchFamily="2" charset="-122"/>
              </a:rPr>
            </a:br>
            <a:r>
              <a:rPr lang="en-US" altLang="zh-CN" dirty="0">
                <a:solidFill>
                  <a:srgbClr val="FFFFFF"/>
                </a:solidFill>
                <a:ea typeface="SimSun" pitchFamily="2" charset="-122"/>
              </a:rPr>
              <a:t>(n=327)</a:t>
            </a:r>
          </a:p>
        </p:txBody>
      </p:sp>
      <p:sp>
        <p:nvSpPr>
          <p:cNvPr id="14" name="AutoShape 9"/>
          <p:cNvSpPr>
            <a:spLocks noChangeArrowheads="1"/>
          </p:cNvSpPr>
          <p:nvPr/>
        </p:nvSpPr>
        <p:spPr bwMode="auto">
          <a:xfrm>
            <a:off x="978196" y="2646271"/>
            <a:ext cx="3179134"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Unresectable advanced, recurrent or metastatic gastric or GEJ adenocarcinoma</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Treatment naïve</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Not HER2+</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ECOG PS 0–1</a:t>
            </a:r>
          </a:p>
          <a:p>
            <a:pPr defTabSz="892175" eaLnBrk="0" hangingPunct="0">
              <a:spcAft>
                <a:spcPct val="30000"/>
              </a:spcAft>
              <a:defRPr/>
            </a:pPr>
            <a:r>
              <a:rPr lang="en-US" altLang="zh-CN" sz="1600" dirty="0">
                <a:solidFill>
                  <a:srgbClr val="FFFFFF"/>
                </a:solidFill>
                <a:ea typeface="SimSun" pitchFamily="2" charset="-122"/>
              </a:rPr>
              <a:t>(n=650)</a:t>
            </a:r>
          </a:p>
        </p:txBody>
      </p:sp>
      <p:cxnSp>
        <p:nvCxnSpPr>
          <p:cNvPr id="15" name="AutoShape 16"/>
          <p:cNvCxnSpPr>
            <a:cxnSpLocks noChangeShapeType="1"/>
            <a:stCxn id="7" idx="4"/>
            <a:endCxn id="18" idx="1"/>
          </p:cNvCxnSpPr>
          <p:nvPr/>
        </p:nvCxnSpPr>
        <p:spPr bwMode="auto">
          <a:xfrm rot="16200000" flipH="1">
            <a:off x="4407732" y="4342380"/>
            <a:ext cx="741930" cy="362782"/>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9367867" y="4630416"/>
            <a:ext cx="2274784"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PD/toxicity/withdrawal/up to 2 years</a:t>
            </a:r>
          </a:p>
        </p:txBody>
      </p:sp>
      <p:cxnSp>
        <p:nvCxnSpPr>
          <p:cNvPr id="17" name="AutoShape 20"/>
          <p:cNvCxnSpPr>
            <a:cxnSpLocks noChangeShapeType="1"/>
            <a:stCxn id="18" idx="3"/>
            <a:endCxn id="16" idx="1"/>
          </p:cNvCxnSpPr>
          <p:nvPr/>
        </p:nvCxnSpPr>
        <p:spPr bwMode="auto">
          <a:xfrm flipV="1">
            <a:off x="9009631" y="4894735"/>
            <a:ext cx="358236"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960088" y="4423556"/>
            <a:ext cx="4049543"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Placebo + XELOX (6 cycles) then placebo + capecitabine q3w*</a:t>
            </a:r>
            <a:br>
              <a:rPr lang="en-US" altLang="zh-CN" dirty="0">
                <a:solidFill>
                  <a:srgbClr val="4D4D4D"/>
                </a:solidFill>
                <a:ea typeface="SimSun" pitchFamily="2" charset="-122"/>
              </a:rPr>
            </a:br>
            <a:r>
              <a:rPr lang="en-US" altLang="zh-CN" dirty="0">
                <a:solidFill>
                  <a:srgbClr val="4D4D4D"/>
                </a:solidFill>
                <a:ea typeface="SimSun" pitchFamily="2" charset="-122"/>
              </a:rPr>
              <a:t>(n=323)</a:t>
            </a:r>
          </a:p>
        </p:txBody>
      </p:sp>
      <p:sp>
        <p:nvSpPr>
          <p:cNvPr id="19"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PFS, ORR, DCR, DoR, safety</a:t>
            </a:r>
          </a:p>
        </p:txBody>
      </p:sp>
    </p:spTree>
    <p:extLst>
      <p:ext uri="{BB962C8B-B14F-4D97-AF65-F5344CB8AC3E}">
        <p14:creationId xmlns:p14="http://schemas.microsoft.com/office/powerpoint/2010/main" val="2737029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LBA53: Sintilimab plus chemotherapy (chemo) versus chemo as first-line treatment for advanced gastric or gastroesophageal junction (G/GEJ) adenocarcinoma (ORIENT-16): first results of a randomized, double-blind, phase 3 study – Xu J,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Xu J, et al. Ann </a:t>
            </a:r>
            <a:r>
              <a:rPr lang="en-GB" dirty="0" err="1"/>
              <a:t>Oncol</a:t>
            </a:r>
            <a:r>
              <a:rPr lang="en-GB" dirty="0"/>
              <a:t> 2021;32(</a:t>
            </a:r>
            <a:r>
              <a:rPr lang="en-GB" dirty="0" err="1"/>
              <a:t>suppl</a:t>
            </a:r>
            <a:r>
              <a:rPr lang="en-GB" dirty="0"/>
              <a:t>):</a:t>
            </a:r>
            <a:r>
              <a:rPr lang="en-GB" dirty="0" err="1"/>
              <a:t>abstr</a:t>
            </a:r>
            <a:r>
              <a:rPr lang="en-GB" dirty="0"/>
              <a:t> LBA53</a:t>
            </a:r>
          </a:p>
        </p:txBody>
      </p:sp>
      <p:sp>
        <p:nvSpPr>
          <p:cNvPr id="7" name="TextBox 6"/>
          <p:cNvSpPr txBox="1"/>
          <p:nvPr/>
        </p:nvSpPr>
        <p:spPr>
          <a:xfrm>
            <a:off x="5238233" y="1375278"/>
            <a:ext cx="1715534" cy="338554"/>
          </a:xfrm>
          <a:prstGeom prst="rect">
            <a:avLst/>
          </a:prstGeom>
          <a:noFill/>
        </p:spPr>
        <p:txBody>
          <a:bodyPr wrap="none" rtlCol="0">
            <a:spAutoFit/>
          </a:bodyPr>
          <a:lstStyle/>
          <a:p>
            <a:pPr algn="ctr"/>
            <a:r>
              <a:rPr lang="en-GB" sz="1600" b="1" dirty="0"/>
              <a:t>Overall survival</a:t>
            </a:r>
          </a:p>
        </p:txBody>
      </p:sp>
      <p:sp>
        <p:nvSpPr>
          <p:cNvPr id="8" name="TextBox 7"/>
          <p:cNvSpPr txBox="1"/>
          <p:nvPr/>
        </p:nvSpPr>
        <p:spPr>
          <a:xfrm>
            <a:off x="5238233" y="1375278"/>
            <a:ext cx="171553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Overall survival</a:t>
            </a:r>
          </a:p>
        </p:txBody>
      </p:sp>
      <p:graphicFrame>
        <p:nvGraphicFramePr>
          <p:cNvPr id="9" name="Table 9">
            <a:extLst>
              <a:ext uri="{FF2B5EF4-FFF2-40B4-BE49-F238E27FC236}">
                <a16:creationId xmlns:a16="http://schemas.microsoft.com/office/drawing/2014/main" id="{A66FB6B5-DA6F-41B7-B82B-35D32252BD79}"/>
              </a:ext>
            </a:extLst>
          </p:cNvPr>
          <p:cNvGraphicFramePr>
            <a:graphicFrameLocks noGrp="1"/>
          </p:cNvGraphicFramePr>
          <p:nvPr>
            <p:extLst>
              <p:ext uri="{D42A27DB-BD31-4B8C-83A1-F6EECF244321}">
                <p14:modId xmlns:p14="http://schemas.microsoft.com/office/powerpoint/2010/main" val="3591188458"/>
              </p:ext>
            </p:extLst>
          </p:nvPr>
        </p:nvGraphicFramePr>
        <p:xfrm>
          <a:off x="2397642" y="2038162"/>
          <a:ext cx="3928730" cy="1149061"/>
        </p:xfrm>
        <a:graphic>
          <a:graphicData uri="http://schemas.openxmlformats.org/drawingml/2006/table">
            <a:tbl>
              <a:tblPr firstRow="1" bandRow="1">
                <a:tableStyleId>{5C22544A-7EE6-4342-B048-85BDC9FD1C3A}</a:tableStyleId>
              </a:tblPr>
              <a:tblGrid>
                <a:gridCol w="1339702">
                  <a:extLst>
                    <a:ext uri="{9D8B030D-6E8A-4147-A177-3AD203B41FA5}">
                      <a16:colId xmlns:a16="http://schemas.microsoft.com/office/drawing/2014/main" val="2879426271"/>
                    </a:ext>
                  </a:extLst>
                </a:gridCol>
                <a:gridCol w="1236524">
                  <a:extLst>
                    <a:ext uri="{9D8B030D-6E8A-4147-A177-3AD203B41FA5}">
                      <a16:colId xmlns:a16="http://schemas.microsoft.com/office/drawing/2014/main" val="1908911004"/>
                    </a:ext>
                  </a:extLst>
                </a:gridCol>
                <a:gridCol w="1352504">
                  <a:extLst>
                    <a:ext uri="{9D8B030D-6E8A-4147-A177-3AD203B41FA5}">
                      <a16:colId xmlns:a16="http://schemas.microsoft.com/office/drawing/2014/main" val="4213293763"/>
                    </a:ext>
                  </a:extLst>
                </a:gridCol>
              </a:tblGrid>
              <a:tr h="370840">
                <a:tc>
                  <a:txBody>
                    <a:bodyPr/>
                    <a:lstStyle/>
                    <a:p>
                      <a:pPr algn="l"/>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Sintilimab + chemo (n=197)</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Placebo + chemo</a:t>
                      </a:r>
                    </a:p>
                    <a:p>
                      <a:pPr algn="ctr"/>
                      <a:r>
                        <a:rPr lang="en-US" sz="1200" dirty="0">
                          <a:solidFill>
                            <a:schemeClr val="tx1"/>
                          </a:solidFill>
                        </a:rPr>
                        <a:t>(n=200)</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706868"/>
                  </a:ext>
                </a:extLst>
              </a:tr>
              <a:tr h="273541">
                <a:tc>
                  <a:txBody>
                    <a:bodyPr/>
                    <a:lstStyle/>
                    <a:p>
                      <a:pPr algn="l"/>
                      <a:r>
                        <a:rPr lang="en-US" sz="1200" dirty="0">
                          <a:solidFill>
                            <a:schemeClr val="tx1"/>
                          </a:solidFill>
                        </a:rPr>
                        <a:t>mOS, </a:t>
                      </a:r>
                      <a:r>
                        <a:rPr lang="en-US" sz="1200" dirty="0" err="1">
                          <a:solidFill>
                            <a:schemeClr val="tx1"/>
                          </a:solidFill>
                        </a:rPr>
                        <a:t>mo</a:t>
                      </a:r>
                      <a:r>
                        <a:rPr lang="en-US" sz="1200" dirty="0">
                          <a:solidFill>
                            <a:schemeClr val="tx1"/>
                          </a:solidFill>
                        </a:rPr>
                        <a:t> (95%CI)</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18.4 (14.6, NC)</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12.9 (11.1, 15.4)</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7017688"/>
                  </a:ext>
                </a:extLst>
              </a:tr>
              <a:tr h="370840">
                <a:tc>
                  <a:txBody>
                    <a:bodyPr/>
                    <a:lstStyle/>
                    <a:p>
                      <a:pPr algn="l"/>
                      <a:r>
                        <a:rPr lang="en-US" sz="1200" dirty="0">
                          <a:solidFill>
                            <a:schemeClr val="tx1"/>
                          </a:solidFill>
                        </a:rPr>
                        <a:t>HR (95%CI)</a:t>
                      </a:r>
                      <a:br>
                        <a:rPr lang="en-US" sz="1200" dirty="0">
                          <a:solidFill>
                            <a:schemeClr val="tx1"/>
                          </a:solidFill>
                        </a:rPr>
                      </a:br>
                      <a:r>
                        <a:rPr lang="en-US" sz="1200" dirty="0">
                          <a:solidFill>
                            <a:schemeClr val="tx1"/>
                          </a:solidFill>
                        </a:rPr>
                        <a:t>p-value</a:t>
                      </a: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200" dirty="0">
                          <a:solidFill>
                            <a:schemeClr val="tx1"/>
                          </a:solidFill>
                        </a:rPr>
                        <a:t>0.660 (0.505, 0.864)</a:t>
                      </a:r>
                    </a:p>
                    <a:p>
                      <a:pPr algn="ctr"/>
                      <a:r>
                        <a:rPr lang="en-US" sz="1200" dirty="0">
                          <a:solidFill>
                            <a:schemeClr val="tx1"/>
                          </a:solidFill>
                        </a:rPr>
                        <a:t>0.0023</a:t>
                      </a: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solidFill>
                          <a:srgbClr val="4D4D4D"/>
                        </a:solidFill>
                      </a:endParaRPr>
                    </a:p>
                  </a:txBody>
                  <a:tcPr marL="36000" marR="36000" marT="36000" marB="36000" anchor="ctr"/>
                </a:tc>
                <a:extLst>
                  <a:ext uri="{0D108BD9-81ED-4DB2-BD59-A6C34878D82A}">
                    <a16:rowId xmlns:a16="http://schemas.microsoft.com/office/drawing/2014/main" val="3120281483"/>
                  </a:ext>
                </a:extLst>
              </a:tr>
            </a:tbl>
          </a:graphicData>
        </a:graphic>
      </p:graphicFrame>
      <p:sp>
        <p:nvSpPr>
          <p:cNvPr id="10" name="TextBox 9">
            <a:extLst>
              <a:ext uri="{FF2B5EF4-FFF2-40B4-BE49-F238E27FC236}">
                <a16:creationId xmlns:a16="http://schemas.microsoft.com/office/drawing/2014/main" id="{AB6E6C8F-3BDA-42E5-8239-44623100DD84}"/>
              </a:ext>
            </a:extLst>
          </p:cNvPr>
          <p:cNvSpPr txBox="1"/>
          <p:nvPr/>
        </p:nvSpPr>
        <p:spPr>
          <a:xfrm>
            <a:off x="2344809" y="1731980"/>
            <a:ext cx="153760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PD-L1 CPS ≥5</a:t>
            </a:r>
          </a:p>
        </p:txBody>
      </p:sp>
      <p:sp>
        <p:nvSpPr>
          <p:cNvPr id="11" name="Freeform 21">
            <a:extLst>
              <a:ext uri="{FF2B5EF4-FFF2-40B4-BE49-F238E27FC236}">
                <a16:creationId xmlns:a16="http://schemas.microsoft.com/office/drawing/2014/main" id="{6A40E1DC-A8CA-4852-9831-2182BCAC6061}"/>
              </a:ext>
            </a:extLst>
          </p:cNvPr>
          <p:cNvSpPr>
            <a:spLocks/>
          </p:cNvSpPr>
          <p:nvPr/>
        </p:nvSpPr>
        <p:spPr bwMode="auto">
          <a:xfrm>
            <a:off x="1321796" y="3086583"/>
            <a:ext cx="4577554" cy="194753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 name="TextBox 11">
            <a:extLst>
              <a:ext uri="{FF2B5EF4-FFF2-40B4-BE49-F238E27FC236}">
                <a16:creationId xmlns:a16="http://schemas.microsoft.com/office/drawing/2014/main" id="{0FAE25EA-28A8-4FE5-AB2E-855488507874}"/>
              </a:ext>
            </a:extLst>
          </p:cNvPr>
          <p:cNvSpPr txBox="1"/>
          <p:nvPr/>
        </p:nvSpPr>
        <p:spPr>
          <a:xfrm>
            <a:off x="3051960" y="5318388"/>
            <a:ext cx="126162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grpSp>
        <p:nvGrpSpPr>
          <p:cNvPr id="13" name="Group 12">
            <a:extLst>
              <a:ext uri="{FF2B5EF4-FFF2-40B4-BE49-F238E27FC236}">
                <a16:creationId xmlns:a16="http://schemas.microsoft.com/office/drawing/2014/main" id="{B791EBD0-F74E-4D38-874E-612B6B765F52}"/>
              </a:ext>
            </a:extLst>
          </p:cNvPr>
          <p:cNvGrpSpPr/>
          <p:nvPr/>
        </p:nvGrpSpPr>
        <p:grpSpPr>
          <a:xfrm>
            <a:off x="1357660" y="5039068"/>
            <a:ext cx="4680000" cy="360147"/>
            <a:chOff x="1473905" y="5303149"/>
            <a:chExt cx="3978152" cy="360147"/>
          </a:xfrm>
        </p:grpSpPr>
        <p:sp>
          <p:nvSpPr>
            <p:cNvPr id="14" name="Line 21">
              <a:extLst>
                <a:ext uri="{FF2B5EF4-FFF2-40B4-BE49-F238E27FC236}">
                  <a16:creationId xmlns:a16="http://schemas.microsoft.com/office/drawing/2014/main" id="{BC4C7D77-EE45-43B4-9AD0-422470438246}"/>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618F576-0026-4F0F-A947-1CD93677A07D}"/>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6" name="Line 21">
              <a:extLst>
                <a:ext uri="{FF2B5EF4-FFF2-40B4-BE49-F238E27FC236}">
                  <a16:creationId xmlns:a16="http://schemas.microsoft.com/office/drawing/2014/main" id="{F36F7336-D79C-493D-9097-91B7856E5672}"/>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735F49D-6A30-4EE7-B629-B224E6CE203D}"/>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18" name="Line 21">
              <a:extLst>
                <a:ext uri="{FF2B5EF4-FFF2-40B4-BE49-F238E27FC236}">
                  <a16:creationId xmlns:a16="http://schemas.microsoft.com/office/drawing/2014/main" id="{BE261A68-2850-4813-8AA5-4318615AB7F8}"/>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58EB950-4D88-4FDD-A521-17042E6D9BF3}"/>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20" name="Line 21">
              <a:extLst>
                <a:ext uri="{FF2B5EF4-FFF2-40B4-BE49-F238E27FC236}">
                  <a16:creationId xmlns:a16="http://schemas.microsoft.com/office/drawing/2014/main" id="{5BB50D79-5C50-4295-88B5-C9CCDA2A71E0}"/>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A1D204C-3223-4D68-A965-A5BE5E81B786}"/>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22" name="Line 21">
              <a:extLst>
                <a:ext uri="{FF2B5EF4-FFF2-40B4-BE49-F238E27FC236}">
                  <a16:creationId xmlns:a16="http://schemas.microsoft.com/office/drawing/2014/main" id="{7C9D8D71-A04C-4C7E-854A-E690D0F7636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4B14588-6125-4663-9A49-79414B57043F}"/>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24" name="Line 21">
              <a:extLst>
                <a:ext uri="{FF2B5EF4-FFF2-40B4-BE49-F238E27FC236}">
                  <a16:creationId xmlns:a16="http://schemas.microsoft.com/office/drawing/2014/main" id="{F7FE53DA-21DA-4D4A-9B34-A7A6CDA128BE}"/>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8EC1CDB-EF3F-4C67-A6E3-4C57DB5DB0D5}"/>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26" name="Line 21">
              <a:extLst>
                <a:ext uri="{FF2B5EF4-FFF2-40B4-BE49-F238E27FC236}">
                  <a16:creationId xmlns:a16="http://schemas.microsoft.com/office/drawing/2014/main" id="{B9C554BC-C241-46BC-B2E5-88C16F761ED2}"/>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98B6383-7C62-41DD-89BC-C96FA971CDEC}"/>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28" name="Line 21">
              <a:extLst>
                <a:ext uri="{FF2B5EF4-FFF2-40B4-BE49-F238E27FC236}">
                  <a16:creationId xmlns:a16="http://schemas.microsoft.com/office/drawing/2014/main" id="{CAB244A6-ED58-4FBA-9DC8-38738CC9B7A6}"/>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D4CB0D6-D7CD-436A-A363-C6722F373E6E}"/>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30" name="Line 21">
              <a:extLst>
                <a:ext uri="{FF2B5EF4-FFF2-40B4-BE49-F238E27FC236}">
                  <a16:creationId xmlns:a16="http://schemas.microsoft.com/office/drawing/2014/main" id="{A51AA5EF-CE15-4BEF-A2B0-F5B0841E59F1}"/>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8A6C495-85B8-4000-B1CD-44D46A51848B}"/>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32" name="Line 21">
              <a:extLst>
                <a:ext uri="{FF2B5EF4-FFF2-40B4-BE49-F238E27FC236}">
                  <a16:creationId xmlns:a16="http://schemas.microsoft.com/office/drawing/2014/main" id="{DF25F46B-E409-4252-B0EC-4F4302A0B3F6}"/>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FF80D72-82F8-43FD-93F5-CFC457F17E6F}"/>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34" name="Line 21">
              <a:extLst>
                <a:ext uri="{FF2B5EF4-FFF2-40B4-BE49-F238E27FC236}">
                  <a16:creationId xmlns:a16="http://schemas.microsoft.com/office/drawing/2014/main" id="{DF764117-EA45-4EF2-9BAE-2B367803EC1C}"/>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0F1DB4AF-76CA-4F04-B3E3-CC2A41B76EC0}"/>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36" name="TextBox 35">
            <a:extLst>
              <a:ext uri="{FF2B5EF4-FFF2-40B4-BE49-F238E27FC236}">
                <a16:creationId xmlns:a16="http://schemas.microsoft.com/office/drawing/2014/main" id="{C8A749AA-6093-4896-95FF-99A1F9D6A92D}"/>
              </a:ext>
            </a:extLst>
          </p:cNvPr>
          <p:cNvSpPr txBox="1"/>
          <p:nvPr/>
        </p:nvSpPr>
        <p:spPr>
          <a:xfrm>
            <a:off x="368402" y="5288750"/>
            <a:ext cx="990977" cy="307777"/>
          </a:xfrm>
          <a:prstGeom prst="rect">
            <a:avLst/>
          </a:prstGeom>
          <a:noFill/>
        </p:spPr>
        <p:txBody>
          <a:bodyPr wrap="none" rtlCol="0">
            <a:spAutoFit/>
          </a:bodyPr>
          <a:lstStyle/>
          <a:p>
            <a:pPr algn="r"/>
            <a:r>
              <a:rPr lang="en-GB" sz="1400" dirty="0"/>
              <a:t>No. at risk</a:t>
            </a:r>
          </a:p>
        </p:txBody>
      </p:sp>
      <p:grpSp>
        <p:nvGrpSpPr>
          <p:cNvPr id="37" name="Group 36">
            <a:extLst>
              <a:ext uri="{FF2B5EF4-FFF2-40B4-BE49-F238E27FC236}">
                <a16:creationId xmlns:a16="http://schemas.microsoft.com/office/drawing/2014/main" id="{412E1C0A-DC88-402A-BC06-A22DEA6914F8}"/>
              </a:ext>
            </a:extLst>
          </p:cNvPr>
          <p:cNvGrpSpPr/>
          <p:nvPr/>
        </p:nvGrpSpPr>
        <p:grpSpPr>
          <a:xfrm>
            <a:off x="1273454" y="5605666"/>
            <a:ext cx="4690565" cy="288147"/>
            <a:chOff x="1204635" y="5913199"/>
            <a:chExt cx="4690565" cy="288147"/>
          </a:xfrm>
        </p:grpSpPr>
        <p:sp>
          <p:nvSpPr>
            <p:cNvPr id="38" name="TextBox 37">
              <a:extLst>
                <a:ext uri="{FF2B5EF4-FFF2-40B4-BE49-F238E27FC236}">
                  <a16:creationId xmlns:a16="http://schemas.microsoft.com/office/drawing/2014/main" id="{CDA7D601-B780-4F3F-A603-70473FE3177E}"/>
                </a:ext>
              </a:extLst>
            </p:cNvPr>
            <p:cNvSpPr txBox="1"/>
            <p:nvPr/>
          </p:nvSpPr>
          <p:spPr>
            <a:xfrm>
              <a:off x="5723111" y="591319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39" name="TextBox 38">
              <a:extLst>
                <a:ext uri="{FF2B5EF4-FFF2-40B4-BE49-F238E27FC236}">
                  <a16:creationId xmlns:a16="http://schemas.microsoft.com/office/drawing/2014/main" id="{B61C85CC-ECD6-4611-B113-5D99A20D0C5A}"/>
                </a:ext>
              </a:extLst>
            </p:cNvPr>
            <p:cNvSpPr txBox="1"/>
            <p:nvPr/>
          </p:nvSpPr>
          <p:spPr>
            <a:xfrm>
              <a:off x="5281202" y="591319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40" name="TextBox 39">
              <a:extLst>
                <a:ext uri="{FF2B5EF4-FFF2-40B4-BE49-F238E27FC236}">
                  <a16:creationId xmlns:a16="http://schemas.microsoft.com/office/drawing/2014/main" id="{16491AE1-8036-4883-B06F-16FE7B626501}"/>
                </a:ext>
              </a:extLst>
            </p:cNvPr>
            <p:cNvSpPr txBox="1"/>
            <p:nvPr/>
          </p:nvSpPr>
          <p:spPr>
            <a:xfrm>
              <a:off x="4789600" y="5913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18</a:t>
              </a:r>
            </a:p>
          </p:txBody>
        </p:sp>
        <p:sp>
          <p:nvSpPr>
            <p:cNvPr id="41" name="TextBox 40">
              <a:extLst>
                <a:ext uri="{FF2B5EF4-FFF2-40B4-BE49-F238E27FC236}">
                  <a16:creationId xmlns:a16="http://schemas.microsoft.com/office/drawing/2014/main" id="{F1AD6563-2DAC-4CF3-B138-4BAFD4617CE5}"/>
                </a:ext>
              </a:extLst>
            </p:cNvPr>
            <p:cNvSpPr txBox="1"/>
            <p:nvPr/>
          </p:nvSpPr>
          <p:spPr>
            <a:xfrm>
              <a:off x="4347691" y="5913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39</a:t>
              </a:r>
            </a:p>
          </p:txBody>
        </p:sp>
        <p:sp>
          <p:nvSpPr>
            <p:cNvPr id="42" name="TextBox 41">
              <a:extLst>
                <a:ext uri="{FF2B5EF4-FFF2-40B4-BE49-F238E27FC236}">
                  <a16:creationId xmlns:a16="http://schemas.microsoft.com/office/drawing/2014/main" id="{489D0C05-7766-4306-89D6-11DDF0B9A0FF}"/>
                </a:ext>
              </a:extLst>
            </p:cNvPr>
            <p:cNvSpPr txBox="1"/>
            <p:nvPr/>
          </p:nvSpPr>
          <p:spPr>
            <a:xfrm>
              <a:off x="3905782" y="5913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61</a:t>
              </a:r>
            </a:p>
          </p:txBody>
        </p:sp>
        <p:sp>
          <p:nvSpPr>
            <p:cNvPr id="43" name="TextBox 42">
              <a:extLst>
                <a:ext uri="{FF2B5EF4-FFF2-40B4-BE49-F238E27FC236}">
                  <a16:creationId xmlns:a16="http://schemas.microsoft.com/office/drawing/2014/main" id="{5BBF0CEC-60F0-4AFF-81B5-DA02910F012C}"/>
                </a:ext>
              </a:extLst>
            </p:cNvPr>
            <p:cNvSpPr txBox="1"/>
            <p:nvPr/>
          </p:nvSpPr>
          <p:spPr>
            <a:xfrm>
              <a:off x="3463873" y="5913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79</a:t>
              </a:r>
            </a:p>
          </p:txBody>
        </p:sp>
        <p:sp>
          <p:nvSpPr>
            <p:cNvPr id="44" name="TextBox 43">
              <a:extLst>
                <a:ext uri="{FF2B5EF4-FFF2-40B4-BE49-F238E27FC236}">
                  <a16:creationId xmlns:a16="http://schemas.microsoft.com/office/drawing/2014/main" id="{18D728D5-3895-4E7C-8F48-CC5516C3D0D4}"/>
                </a:ext>
              </a:extLst>
            </p:cNvPr>
            <p:cNvSpPr txBox="1"/>
            <p:nvPr/>
          </p:nvSpPr>
          <p:spPr>
            <a:xfrm>
              <a:off x="2972271" y="591319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106</a:t>
              </a:r>
            </a:p>
          </p:txBody>
        </p:sp>
        <p:sp>
          <p:nvSpPr>
            <p:cNvPr id="45" name="TextBox 44">
              <a:extLst>
                <a:ext uri="{FF2B5EF4-FFF2-40B4-BE49-F238E27FC236}">
                  <a16:creationId xmlns:a16="http://schemas.microsoft.com/office/drawing/2014/main" id="{CE4E6B56-E72E-4C00-A243-50F2B5502E54}"/>
                </a:ext>
              </a:extLst>
            </p:cNvPr>
            <p:cNvSpPr txBox="1"/>
            <p:nvPr/>
          </p:nvSpPr>
          <p:spPr>
            <a:xfrm>
              <a:off x="2530362" y="591319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151</a:t>
              </a:r>
            </a:p>
          </p:txBody>
        </p:sp>
        <p:sp>
          <p:nvSpPr>
            <p:cNvPr id="46" name="TextBox 45">
              <a:extLst>
                <a:ext uri="{FF2B5EF4-FFF2-40B4-BE49-F238E27FC236}">
                  <a16:creationId xmlns:a16="http://schemas.microsoft.com/office/drawing/2014/main" id="{6CC81422-23F4-429C-BB48-8126FE2D7DCD}"/>
                </a:ext>
              </a:extLst>
            </p:cNvPr>
            <p:cNvSpPr txBox="1"/>
            <p:nvPr/>
          </p:nvSpPr>
          <p:spPr>
            <a:xfrm>
              <a:off x="2088453" y="591319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166</a:t>
              </a:r>
            </a:p>
          </p:txBody>
        </p:sp>
        <p:sp>
          <p:nvSpPr>
            <p:cNvPr id="47" name="TextBox 46">
              <a:extLst>
                <a:ext uri="{FF2B5EF4-FFF2-40B4-BE49-F238E27FC236}">
                  <a16:creationId xmlns:a16="http://schemas.microsoft.com/office/drawing/2014/main" id="{7043BAF1-939C-4294-AC20-5A72120F6C6A}"/>
                </a:ext>
              </a:extLst>
            </p:cNvPr>
            <p:cNvSpPr txBox="1"/>
            <p:nvPr/>
          </p:nvSpPr>
          <p:spPr>
            <a:xfrm>
              <a:off x="1646544" y="591319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191</a:t>
              </a:r>
            </a:p>
          </p:txBody>
        </p:sp>
        <p:sp>
          <p:nvSpPr>
            <p:cNvPr id="48" name="TextBox 47">
              <a:extLst>
                <a:ext uri="{FF2B5EF4-FFF2-40B4-BE49-F238E27FC236}">
                  <a16:creationId xmlns:a16="http://schemas.microsoft.com/office/drawing/2014/main" id="{7DA41C34-F107-420A-84F8-C3E4926B2D7F}"/>
                </a:ext>
              </a:extLst>
            </p:cNvPr>
            <p:cNvSpPr txBox="1"/>
            <p:nvPr/>
          </p:nvSpPr>
          <p:spPr>
            <a:xfrm>
              <a:off x="1204635" y="591319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197</a:t>
              </a:r>
            </a:p>
          </p:txBody>
        </p:sp>
      </p:grpSp>
      <p:grpSp>
        <p:nvGrpSpPr>
          <p:cNvPr id="49" name="Group 48">
            <a:extLst>
              <a:ext uri="{FF2B5EF4-FFF2-40B4-BE49-F238E27FC236}">
                <a16:creationId xmlns:a16="http://schemas.microsoft.com/office/drawing/2014/main" id="{BD663F40-25D3-4397-8A35-8C50DDBB2204}"/>
              </a:ext>
            </a:extLst>
          </p:cNvPr>
          <p:cNvGrpSpPr/>
          <p:nvPr/>
        </p:nvGrpSpPr>
        <p:grpSpPr>
          <a:xfrm>
            <a:off x="1273454" y="5991488"/>
            <a:ext cx="4690565" cy="288147"/>
            <a:chOff x="1204635" y="5913199"/>
            <a:chExt cx="4690565" cy="288147"/>
          </a:xfrm>
        </p:grpSpPr>
        <p:sp>
          <p:nvSpPr>
            <p:cNvPr id="50" name="TextBox 49">
              <a:extLst>
                <a:ext uri="{FF2B5EF4-FFF2-40B4-BE49-F238E27FC236}">
                  <a16:creationId xmlns:a16="http://schemas.microsoft.com/office/drawing/2014/main" id="{01AD3B95-7932-4A4F-80B4-AB386E72ABDA}"/>
                </a:ext>
              </a:extLst>
            </p:cNvPr>
            <p:cNvSpPr txBox="1"/>
            <p:nvPr/>
          </p:nvSpPr>
          <p:spPr>
            <a:xfrm>
              <a:off x="5723111" y="591319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51" name="TextBox 50">
              <a:extLst>
                <a:ext uri="{FF2B5EF4-FFF2-40B4-BE49-F238E27FC236}">
                  <a16:creationId xmlns:a16="http://schemas.microsoft.com/office/drawing/2014/main" id="{6D0AF576-AC76-4121-825E-EF9963320FA5}"/>
                </a:ext>
              </a:extLst>
            </p:cNvPr>
            <p:cNvSpPr txBox="1"/>
            <p:nvPr/>
          </p:nvSpPr>
          <p:spPr>
            <a:xfrm>
              <a:off x="5281202" y="591319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52" name="TextBox 51">
              <a:extLst>
                <a:ext uri="{FF2B5EF4-FFF2-40B4-BE49-F238E27FC236}">
                  <a16:creationId xmlns:a16="http://schemas.microsoft.com/office/drawing/2014/main" id="{72743709-94AB-4403-AEE0-C34D7C4306AE}"/>
                </a:ext>
              </a:extLst>
            </p:cNvPr>
            <p:cNvSpPr txBox="1"/>
            <p:nvPr/>
          </p:nvSpPr>
          <p:spPr>
            <a:xfrm>
              <a:off x="4789600" y="5913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16</a:t>
              </a:r>
            </a:p>
          </p:txBody>
        </p:sp>
        <p:sp>
          <p:nvSpPr>
            <p:cNvPr id="53" name="TextBox 52">
              <a:extLst>
                <a:ext uri="{FF2B5EF4-FFF2-40B4-BE49-F238E27FC236}">
                  <a16:creationId xmlns:a16="http://schemas.microsoft.com/office/drawing/2014/main" id="{0530B291-6A4B-4080-9692-707C70BF7CF4}"/>
                </a:ext>
              </a:extLst>
            </p:cNvPr>
            <p:cNvSpPr txBox="1"/>
            <p:nvPr/>
          </p:nvSpPr>
          <p:spPr>
            <a:xfrm>
              <a:off x="4347691" y="5913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26</a:t>
              </a:r>
            </a:p>
          </p:txBody>
        </p:sp>
        <p:sp>
          <p:nvSpPr>
            <p:cNvPr id="54" name="TextBox 53">
              <a:extLst>
                <a:ext uri="{FF2B5EF4-FFF2-40B4-BE49-F238E27FC236}">
                  <a16:creationId xmlns:a16="http://schemas.microsoft.com/office/drawing/2014/main" id="{ECCFBDB8-4305-492D-9198-985C21C616C0}"/>
                </a:ext>
              </a:extLst>
            </p:cNvPr>
            <p:cNvSpPr txBox="1"/>
            <p:nvPr/>
          </p:nvSpPr>
          <p:spPr>
            <a:xfrm>
              <a:off x="3905783" y="5913199"/>
              <a:ext cx="271475" cy="288147"/>
            </a:xfrm>
            <a:prstGeom prst="rect">
              <a:avLst/>
            </a:prstGeom>
            <a:noFill/>
          </p:spPr>
          <p:txBody>
            <a:bodyPr wrap="none" lIns="36000" tIns="36000" rIns="36000" bIns="36000" rtlCol="0" anchor="t" anchorCtr="0">
              <a:spAutoFit/>
            </a:bodyPr>
            <a:lstStyle/>
            <a:p>
              <a:pPr algn="ctr"/>
              <a:r>
                <a:rPr lang="en-US" sz="1400" dirty="0">
                  <a:solidFill>
                    <a:schemeClr val="accent2"/>
                  </a:solidFill>
                  <a:latin typeface="Arial" panose="020B0604020202020204" pitchFamily="34" charset="0"/>
                  <a:cs typeface="Arial" panose="020B0604020202020204" pitchFamily="34" charset="0"/>
                </a:rPr>
                <a:t>3</a:t>
              </a:r>
              <a:r>
                <a:rPr lang="en-GB" sz="1400" dirty="0">
                  <a:solidFill>
                    <a:schemeClr val="accent2"/>
                  </a:solidFill>
                  <a:latin typeface="Arial" panose="020B0604020202020204" pitchFamily="34" charset="0"/>
                  <a:cs typeface="Arial" panose="020B0604020202020204" pitchFamily="34" charset="0"/>
                </a:rPr>
                <a:t>9</a:t>
              </a:r>
            </a:p>
          </p:txBody>
        </p:sp>
        <p:sp>
          <p:nvSpPr>
            <p:cNvPr id="55" name="TextBox 54">
              <a:extLst>
                <a:ext uri="{FF2B5EF4-FFF2-40B4-BE49-F238E27FC236}">
                  <a16:creationId xmlns:a16="http://schemas.microsoft.com/office/drawing/2014/main" id="{05C6008E-7CF3-4DFE-B29B-4DD5A5C9B13F}"/>
                </a:ext>
              </a:extLst>
            </p:cNvPr>
            <p:cNvSpPr txBox="1"/>
            <p:nvPr/>
          </p:nvSpPr>
          <p:spPr>
            <a:xfrm>
              <a:off x="3463873" y="5913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60</a:t>
              </a:r>
            </a:p>
          </p:txBody>
        </p:sp>
        <p:sp>
          <p:nvSpPr>
            <p:cNvPr id="56" name="TextBox 55">
              <a:extLst>
                <a:ext uri="{FF2B5EF4-FFF2-40B4-BE49-F238E27FC236}">
                  <a16:creationId xmlns:a16="http://schemas.microsoft.com/office/drawing/2014/main" id="{0CABF744-B5F4-495D-A409-CE8047529FBE}"/>
                </a:ext>
              </a:extLst>
            </p:cNvPr>
            <p:cNvSpPr txBox="1"/>
            <p:nvPr/>
          </p:nvSpPr>
          <p:spPr>
            <a:xfrm>
              <a:off x="2997117" y="5913199"/>
              <a:ext cx="32116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 91</a:t>
              </a:r>
            </a:p>
          </p:txBody>
        </p:sp>
        <p:sp>
          <p:nvSpPr>
            <p:cNvPr id="57" name="TextBox 56">
              <a:extLst>
                <a:ext uri="{FF2B5EF4-FFF2-40B4-BE49-F238E27FC236}">
                  <a16:creationId xmlns:a16="http://schemas.microsoft.com/office/drawing/2014/main" id="{03BB36E7-D3BC-4E61-B4EA-3CED1487BAB4}"/>
                </a:ext>
              </a:extLst>
            </p:cNvPr>
            <p:cNvSpPr txBox="1"/>
            <p:nvPr/>
          </p:nvSpPr>
          <p:spPr>
            <a:xfrm>
              <a:off x="2530362" y="591319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128</a:t>
              </a:r>
            </a:p>
          </p:txBody>
        </p:sp>
        <p:sp>
          <p:nvSpPr>
            <p:cNvPr id="58" name="TextBox 57">
              <a:extLst>
                <a:ext uri="{FF2B5EF4-FFF2-40B4-BE49-F238E27FC236}">
                  <a16:creationId xmlns:a16="http://schemas.microsoft.com/office/drawing/2014/main" id="{351B3C09-D099-409F-8744-435B94A1FEF6}"/>
                </a:ext>
              </a:extLst>
            </p:cNvPr>
            <p:cNvSpPr txBox="1"/>
            <p:nvPr/>
          </p:nvSpPr>
          <p:spPr>
            <a:xfrm>
              <a:off x="2088454" y="5913199"/>
              <a:ext cx="370862" cy="288147"/>
            </a:xfrm>
            <a:prstGeom prst="rect">
              <a:avLst/>
            </a:prstGeom>
            <a:noFill/>
          </p:spPr>
          <p:txBody>
            <a:bodyPr wrap="none" lIns="36000" tIns="36000" rIns="36000" bIns="36000" rtlCol="0" anchor="t" anchorCtr="0">
              <a:spAutoFit/>
            </a:bodyPr>
            <a:lstStyle/>
            <a:p>
              <a:pPr algn="ctr"/>
              <a:r>
                <a:rPr lang="en-US" sz="1400" dirty="0">
                  <a:solidFill>
                    <a:schemeClr val="accent2"/>
                  </a:solidFill>
                  <a:latin typeface="Arial" panose="020B0604020202020204" pitchFamily="34" charset="0"/>
                  <a:cs typeface="Arial" panose="020B0604020202020204" pitchFamily="34" charset="0"/>
                </a:rPr>
                <a:t>1</a:t>
              </a:r>
              <a:r>
                <a:rPr lang="en-GB" sz="1400" dirty="0">
                  <a:solidFill>
                    <a:schemeClr val="accent2"/>
                  </a:solidFill>
                  <a:latin typeface="Arial" panose="020B0604020202020204" pitchFamily="34" charset="0"/>
                  <a:cs typeface="Arial" panose="020B0604020202020204" pitchFamily="34" charset="0"/>
                </a:rPr>
                <a:t>50</a:t>
              </a:r>
            </a:p>
          </p:txBody>
        </p:sp>
        <p:sp>
          <p:nvSpPr>
            <p:cNvPr id="59" name="TextBox 58">
              <a:extLst>
                <a:ext uri="{FF2B5EF4-FFF2-40B4-BE49-F238E27FC236}">
                  <a16:creationId xmlns:a16="http://schemas.microsoft.com/office/drawing/2014/main" id="{BA4E4FBB-83D9-4D17-B4DE-3BF6E7AC7630}"/>
                </a:ext>
              </a:extLst>
            </p:cNvPr>
            <p:cNvSpPr txBox="1"/>
            <p:nvPr/>
          </p:nvSpPr>
          <p:spPr>
            <a:xfrm>
              <a:off x="1646544" y="591319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181</a:t>
              </a:r>
            </a:p>
          </p:txBody>
        </p:sp>
        <p:sp>
          <p:nvSpPr>
            <p:cNvPr id="60" name="TextBox 59">
              <a:extLst>
                <a:ext uri="{FF2B5EF4-FFF2-40B4-BE49-F238E27FC236}">
                  <a16:creationId xmlns:a16="http://schemas.microsoft.com/office/drawing/2014/main" id="{C7D8F797-8147-4F63-99D8-B6418EE1B850}"/>
                </a:ext>
              </a:extLst>
            </p:cNvPr>
            <p:cNvSpPr txBox="1"/>
            <p:nvPr/>
          </p:nvSpPr>
          <p:spPr>
            <a:xfrm>
              <a:off x="1204635" y="591319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200</a:t>
              </a:r>
            </a:p>
          </p:txBody>
        </p:sp>
      </p:grpSp>
      <p:sp>
        <p:nvSpPr>
          <p:cNvPr id="61" name="TextBox 60">
            <a:extLst>
              <a:ext uri="{FF2B5EF4-FFF2-40B4-BE49-F238E27FC236}">
                <a16:creationId xmlns:a16="http://schemas.microsoft.com/office/drawing/2014/main" id="{35F5C335-DA7B-4F97-B61E-B2D9693CF49C}"/>
              </a:ext>
            </a:extLst>
          </p:cNvPr>
          <p:cNvSpPr txBox="1"/>
          <p:nvPr/>
        </p:nvSpPr>
        <p:spPr>
          <a:xfrm>
            <a:off x="228247" y="5488129"/>
            <a:ext cx="1116011" cy="523220"/>
          </a:xfrm>
          <a:prstGeom prst="rect">
            <a:avLst/>
          </a:prstGeom>
          <a:noFill/>
        </p:spPr>
        <p:txBody>
          <a:bodyPr wrap="none" rtlCol="0">
            <a:spAutoFit/>
          </a:bodyPr>
          <a:lstStyle/>
          <a:p>
            <a:pPr algn="r"/>
            <a:r>
              <a:rPr lang="en-US" sz="1400" dirty="0">
                <a:solidFill>
                  <a:schemeClr val="accent3"/>
                </a:solidFill>
              </a:rPr>
              <a:t>Sintilimab +</a:t>
            </a:r>
            <a:br>
              <a:rPr lang="en-US" sz="1400" dirty="0">
                <a:solidFill>
                  <a:schemeClr val="accent3"/>
                </a:solidFill>
              </a:rPr>
            </a:br>
            <a:r>
              <a:rPr lang="en-US" sz="1400" dirty="0">
                <a:solidFill>
                  <a:schemeClr val="accent3"/>
                </a:solidFill>
              </a:rPr>
              <a:t> chemo</a:t>
            </a:r>
            <a:endParaRPr lang="en-GB" sz="1400" dirty="0">
              <a:solidFill>
                <a:schemeClr val="accent3"/>
              </a:solidFill>
            </a:endParaRPr>
          </a:p>
        </p:txBody>
      </p:sp>
      <p:sp>
        <p:nvSpPr>
          <p:cNvPr id="62" name="TextBox 61">
            <a:extLst>
              <a:ext uri="{FF2B5EF4-FFF2-40B4-BE49-F238E27FC236}">
                <a16:creationId xmlns:a16="http://schemas.microsoft.com/office/drawing/2014/main" id="{E751FEF1-2196-4ECD-B54C-542321FEB116}"/>
              </a:ext>
            </a:extLst>
          </p:cNvPr>
          <p:cNvSpPr txBox="1"/>
          <p:nvPr/>
        </p:nvSpPr>
        <p:spPr>
          <a:xfrm>
            <a:off x="358091" y="5873951"/>
            <a:ext cx="986167" cy="523220"/>
          </a:xfrm>
          <a:prstGeom prst="rect">
            <a:avLst/>
          </a:prstGeom>
          <a:noFill/>
        </p:spPr>
        <p:txBody>
          <a:bodyPr wrap="none" rtlCol="0">
            <a:spAutoFit/>
          </a:bodyPr>
          <a:lstStyle/>
          <a:p>
            <a:pPr algn="r"/>
            <a:r>
              <a:rPr lang="en-US" sz="1400" dirty="0">
                <a:solidFill>
                  <a:schemeClr val="accent2"/>
                </a:solidFill>
              </a:rPr>
              <a:t>Placebo +</a:t>
            </a:r>
            <a:br>
              <a:rPr lang="en-US" sz="1400" dirty="0">
                <a:solidFill>
                  <a:schemeClr val="accent2"/>
                </a:solidFill>
              </a:rPr>
            </a:br>
            <a:r>
              <a:rPr lang="en-US" sz="1400" dirty="0">
                <a:solidFill>
                  <a:schemeClr val="accent2"/>
                </a:solidFill>
              </a:rPr>
              <a:t>chemo</a:t>
            </a:r>
            <a:endParaRPr lang="en-GB" sz="1400" dirty="0">
              <a:solidFill>
                <a:schemeClr val="accent2"/>
              </a:solidFill>
            </a:endParaRPr>
          </a:p>
        </p:txBody>
      </p:sp>
      <p:grpSp>
        <p:nvGrpSpPr>
          <p:cNvPr id="63" name="Group 62">
            <a:extLst>
              <a:ext uri="{FF2B5EF4-FFF2-40B4-BE49-F238E27FC236}">
                <a16:creationId xmlns:a16="http://schemas.microsoft.com/office/drawing/2014/main" id="{F527F687-267B-4A29-8BC2-1DC6B5EDF249}"/>
              </a:ext>
            </a:extLst>
          </p:cNvPr>
          <p:cNvGrpSpPr/>
          <p:nvPr/>
        </p:nvGrpSpPr>
        <p:grpSpPr>
          <a:xfrm>
            <a:off x="1458885" y="3088987"/>
            <a:ext cx="4300355" cy="1106068"/>
            <a:chOff x="3395662" y="2727651"/>
            <a:chExt cx="5398274" cy="1404455"/>
          </a:xfrm>
        </p:grpSpPr>
        <p:sp>
          <p:nvSpPr>
            <p:cNvPr id="64" name="Freeform: Shape 76">
              <a:extLst>
                <a:ext uri="{FF2B5EF4-FFF2-40B4-BE49-F238E27FC236}">
                  <a16:creationId xmlns:a16="http://schemas.microsoft.com/office/drawing/2014/main" id="{739129DC-8313-4062-A834-C065CFE5D62D}"/>
                </a:ext>
              </a:extLst>
            </p:cNvPr>
            <p:cNvSpPr/>
            <p:nvPr/>
          </p:nvSpPr>
          <p:spPr>
            <a:xfrm>
              <a:off x="3395662" y="2728912"/>
              <a:ext cx="5398274" cy="1352873"/>
            </a:xfrm>
            <a:custGeom>
              <a:avLst/>
              <a:gdLst>
                <a:gd name="connsiteX0" fmla="*/ 5398275 w 5398274"/>
                <a:gd name="connsiteY0" fmla="*/ 1352874 h 1352873"/>
                <a:gd name="connsiteX1" fmla="*/ 4612958 w 5398274"/>
                <a:gd name="connsiteY1" fmla="*/ 1352874 h 1352873"/>
                <a:gd name="connsiteX2" fmla="*/ 4612958 w 5398274"/>
                <a:gd name="connsiteY2" fmla="*/ 1282475 h 1352873"/>
                <a:gd name="connsiteX3" fmla="*/ 4155396 w 5398274"/>
                <a:gd name="connsiteY3" fmla="*/ 1282475 h 1352873"/>
                <a:gd name="connsiteX4" fmla="*/ 4155396 w 5398274"/>
                <a:gd name="connsiteY4" fmla="*/ 1249480 h 1352873"/>
                <a:gd name="connsiteX5" fmla="*/ 3704444 w 5398274"/>
                <a:gd name="connsiteY5" fmla="*/ 1249480 h 1352873"/>
                <a:gd name="connsiteX6" fmla="*/ 3704444 w 5398274"/>
                <a:gd name="connsiteY6" fmla="*/ 1212085 h 1352873"/>
                <a:gd name="connsiteX7" fmla="*/ 3438268 w 5398274"/>
                <a:gd name="connsiteY7" fmla="*/ 1212085 h 1352873"/>
                <a:gd name="connsiteX8" fmla="*/ 3438268 w 5398274"/>
                <a:gd name="connsiteY8" fmla="*/ 1176890 h 1352873"/>
                <a:gd name="connsiteX9" fmla="*/ 3251283 w 5398274"/>
                <a:gd name="connsiteY9" fmla="*/ 1176890 h 1352873"/>
                <a:gd name="connsiteX10" fmla="*/ 3251283 w 5398274"/>
                <a:gd name="connsiteY10" fmla="*/ 1152687 h 1352873"/>
                <a:gd name="connsiteX11" fmla="*/ 3136897 w 5398274"/>
                <a:gd name="connsiteY11" fmla="*/ 1152687 h 1352873"/>
                <a:gd name="connsiteX12" fmla="*/ 3136897 w 5398274"/>
                <a:gd name="connsiteY12" fmla="*/ 1132894 h 1352873"/>
                <a:gd name="connsiteX13" fmla="*/ 3046705 w 5398274"/>
                <a:gd name="connsiteY13" fmla="*/ 1132894 h 1352873"/>
                <a:gd name="connsiteX14" fmla="*/ 3046705 w 5398274"/>
                <a:gd name="connsiteY14" fmla="*/ 1117492 h 1352873"/>
                <a:gd name="connsiteX15" fmla="*/ 3011510 w 5398274"/>
                <a:gd name="connsiteY15" fmla="*/ 1117492 h 1352873"/>
                <a:gd name="connsiteX16" fmla="*/ 3011510 w 5398274"/>
                <a:gd name="connsiteY16" fmla="*/ 1099890 h 1352873"/>
                <a:gd name="connsiteX17" fmla="*/ 2978515 w 5398274"/>
                <a:gd name="connsiteY17" fmla="*/ 1099890 h 1352873"/>
                <a:gd name="connsiteX18" fmla="*/ 2978515 w 5398274"/>
                <a:gd name="connsiteY18" fmla="*/ 1075696 h 1352873"/>
                <a:gd name="connsiteX19" fmla="*/ 2910316 w 5398274"/>
                <a:gd name="connsiteY19" fmla="*/ 1075696 h 1352873"/>
                <a:gd name="connsiteX20" fmla="*/ 2910316 w 5398274"/>
                <a:gd name="connsiteY20" fmla="*/ 1060295 h 1352873"/>
                <a:gd name="connsiteX21" fmla="*/ 2859719 w 5398274"/>
                <a:gd name="connsiteY21" fmla="*/ 1060295 h 1352873"/>
                <a:gd name="connsiteX22" fmla="*/ 2859719 w 5398274"/>
                <a:gd name="connsiteY22" fmla="*/ 1020699 h 1352873"/>
                <a:gd name="connsiteX23" fmla="*/ 2723341 w 5398274"/>
                <a:gd name="connsiteY23" fmla="*/ 1020699 h 1352873"/>
                <a:gd name="connsiteX24" fmla="*/ 2723341 w 5398274"/>
                <a:gd name="connsiteY24" fmla="*/ 996506 h 1352873"/>
                <a:gd name="connsiteX25" fmla="*/ 2619947 w 5398274"/>
                <a:gd name="connsiteY25" fmla="*/ 996506 h 1352873"/>
                <a:gd name="connsiteX26" fmla="*/ 2619947 w 5398274"/>
                <a:gd name="connsiteY26" fmla="*/ 976703 h 1352873"/>
                <a:gd name="connsiteX27" fmla="*/ 2578151 w 5398274"/>
                <a:gd name="connsiteY27" fmla="*/ 976703 h 1352873"/>
                <a:gd name="connsiteX28" fmla="*/ 2578151 w 5398274"/>
                <a:gd name="connsiteY28" fmla="*/ 952510 h 1352873"/>
                <a:gd name="connsiteX29" fmla="*/ 2481358 w 5398274"/>
                <a:gd name="connsiteY29" fmla="*/ 952510 h 1352873"/>
                <a:gd name="connsiteX30" fmla="*/ 2481358 w 5398274"/>
                <a:gd name="connsiteY30" fmla="*/ 917311 h 1352873"/>
                <a:gd name="connsiteX31" fmla="*/ 2426360 w 5398274"/>
                <a:gd name="connsiteY31" fmla="*/ 917311 h 1352873"/>
                <a:gd name="connsiteX32" fmla="*/ 2426360 w 5398274"/>
                <a:gd name="connsiteY32" fmla="*/ 899712 h 1352873"/>
                <a:gd name="connsiteX33" fmla="*/ 2336178 w 5398274"/>
                <a:gd name="connsiteY33" fmla="*/ 899712 h 1352873"/>
                <a:gd name="connsiteX34" fmla="*/ 2336178 w 5398274"/>
                <a:gd name="connsiteY34" fmla="*/ 855717 h 1352873"/>
                <a:gd name="connsiteX35" fmla="*/ 2237185 w 5398274"/>
                <a:gd name="connsiteY35" fmla="*/ 855717 h 1352873"/>
                <a:gd name="connsiteX36" fmla="*/ 2237185 w 5398274"/>
                <a:gd name="connsiteY36" fmla="*/ 831519 h 1352873"/>
                <a:gd name="connsiteX37" fmla="*/ 2217382 w 5398274"/>
                <a:gd name="connsiteY37" fmla="*/ 831519 h 1352873"/>
                <a:gd name="connsiteX38" fmla="*/ 2217382 w 5398274"/>
                <a:gd name="connsiteY38" fmla="*/ 798523 h 1352873"/>
                <a:gd name="connsiteX39" fmla="*/ 2184387 w 5398274"/>
                <a:gd name="connsiteY39" fmla="*/ 798523 h 1352873"/>
                <a:gd name="connsiteX40" fmla="*/ 2184387 w 5398274"/>
                <a:gd name="connsiteY40" fmla="*/ 789723 h 1352873"/>
                <a:gd name="connsiteX41" fmla="*/ 2026006 w 5398274"/>
                <a:gd name="connsiteY41" fmla="*/ 789723 h 1352873"/>
                <a:gd name="connsiteX42" fmla="*/ 2026006 w 5398274"/>
                <a:gd name="connsiteY42" fmla="*/ 747928 h 1352873"/>
                <a:gd name="connsiteX43" fmla="*/ 1953416 w 5398274"/>
                <a:gd name="connsiteY43" fmla="*/ 747928 h 1352873"/>
                <a:gd name="connsiteX44" fmla="*/ 1953416 w 5398274"/>
                <a:gd name="connsiteY44" fmla="*/ 706132 h 1352873"/>
                <a:gd name="connsiteX45" fmla="*/ 1880816 w 5398274"/>
                <a:gd name="connsiteY45" fmla="*/ 706132 h 1352873"/>
                <a:gd name="connsiteX46" fmla="*/ 1880816 w 5398274"/>
                <a:gd name="connsiteY46" fmla="*/ 666536 h 1352873"/>
                <a:gd name="connsiteX47" fmla="*/ 1852222 w 5398274"/>
                <a:gd name="connsiteY47" fmla="*/ 666536 h 1352873"/>
                <a:gd name="connsiteX48" fmla="*/ 1852222 w 5398274"/>
                <a:gd name="connsiteY48" fmla="*/ 644538 h 1352873"/>
                <a:gd name="connsiteX49" fmla="*/ 1784023 w 5398274"/>
                <a:gd name="connsiteY49" fmla="*/ 644538 h 1352873"/>
                <a:gd name="connsiteX50" fmla="*/ 1784023 w 5398274"/>
                <a:gd name="connsiteY50" fmla="*/ 626939 h 1352873"/>
                <a:gd name="connsiteX51" fmla="*/ 1726835 w 5398274"/>
                <a:gd name="connsiteY51" fmla="*/ 626939 h 1352873"/>
                <a:gd name="connsiteX52" fmla="*/ 1726835 w 5398274"/>
                <a:gd name="connsiteY52" fmla="*/ 596142 h 1352873"/>
                <a:gd name="connsiteX53" fmla="*/ 1704832 w 5398274"/>
                <a:gd name="connsiteY53" fmla="*/ 596142 h 1352873"/>
                <a:gd name="connsiteX54" fmla="*/ 1704832 w 5398274"/>
                <a:gd name="connsiteY54" fmla="*/ 549947 h 1352873"/>
                <a:gd name="connsiteX55" fmla="*/ 1627842 w 5398274"/>
                <a:gd name="connsiteY55" fmla="*/ 549947 h 1352873"/>
                <a:gd name="connsiteX56" fmla="*/ 1627842 w 5398274"/>
                <a:gd name="connsiteY56" fmla="*/ 534548 h 1352873"/>
                <a:gd name="connsiteX57" fmla="*/ 1586046 w 5398274"/>
                <a:gd name="connsiteY57" fmla="*/ 534548 h 1352873"/>
                <a:gd name="connsiteX58" fmla="*/ 1586046 w 5398274"/>
                <a:gd name="connsiteY58" fmla="*/ 514750 h 1352873"/>
                <a:gd name="connsiteX59" fmla="*/ 1476061 w 5398274"/>
                <a:gd name="connsiteY59" fmla="*/ 514750 h 1352873"/>
                <a:gd name="connsiteX60" fmla="*/ 1476061 w 5398274"/>
                <a:gd name="connsiteY60" fmla="*/ 494952 h 1352873"/>
                <a:gd name="connsiteX61" fmla="*/ 1440856 w 5398274"/>
                <a:gd name="connsiteY61" fmla="*/ 494952 h 1352873"/>
                <a:gd name="connsiteX62" fmla="*/ 1440856 w 5398274"/>
                <a:gd name="connsiteY62" fmla="*/ 457555 h 1352873"/>
                <a:gd name="connsiteX63" fmla="*/ 1335272 w 5398274"/>
                <a:gd name="connsiteY63" fmla="*/ 457555 h 1352873"/>
                <a:gd name="connsiteX64" fmla="*/ 1335272 w 5398274"/>
                <a:gd name="connsiteY64" fmla="*/ 442157 h 1352873"/>
                <a:gd name="connsiteX65" fmla="*/ 1280274 w 5398274"/>
                <a:gd name="connsiteY65" fmla="*/ 442157 h 1352873"/>
                <a:gd name="connsiteX66" fmla="*/ 1280274 w 5398274"/>
                <a:gd name="connsiteY66" fmla="*/ 428958 h 1352873"/>
                <a:gd name="connsiteX67" fmla="*/ 1240679 w 5398274"/>
                <a:gd name="connsiteY67" fmla="*/ 428958 h 1352873"/>
                <a:gd name="connsiteX68" fmla="*/ 1240679 w 5398274"/>
                <a:gd name="connsiteY68" fmla="*/ 411360 h 1352873"/>
                <a:gd name="connsiteX69" fmla="*/ 1225277 w 5398274"/>
                <a:gd name="connsiteY69" fmla="*/ 411360 h 1352873"/>
                <a:gd name="connsiteX70" fmla="*/ 1225277 w 5398274"/>
                <a:gd name="connsiteY70" fmla="*/ 395962 h 1352873"/>
                <a:gd name="connsiteX71" fmla="*/ 1187882 w 5398274"/>
                <a:gd name="connsiteY71" fmla="*/ 395962 h 1352873"/>
                <a:gd name="connsiteX72" fmla="*/ 1187882 w 5398274"/>
                <a:gd name="connsiteY72" fmla="*/ 382763 h 1352873"/>
                <a:gd name="connsiteX73" fmla="*/ 1165889 w 5398274"/>
                <a:gd name="connsiteY73" fmla="*/ 382763 h 1352873"/>
                <a:gd name="connsiteX74" fmla="*/ 1165889 w 5398274"/>
                <a:gd name="connsiteY74" fmla="*/ 369564 h 1352873"/>
                <a:gd name="connsiteX75" fmla="*/ 1086698 w 5398274"/>
                <a:gd name="connsiteY75" fmla="*/ 369564 h 1352873"/>
                <a:gd name="connsiteX76" fmla="*/ 1086698 w 5398274"/>
                <a:gd name="connsiteY76" fmla="*/ 345367 h 1352873"/>
                <a:gd name="connsiteX77" fmla="*/ 1062495 w 5398274"/>
                <a:gd name="connsiteY77" fmla="*/ 345367 h 1352873"/>
                <a:gd name="connsiteX78" fmla="*/ 1062495 w 5398274"/>
                <a:gd name="connsiteY78" fmla="*/ 332168 h 1352873"/>
                <a:gd name="connsiteX79" fmla="*/ 1033901 w 5398274"/>
                <a:gd name="connsiteY79" fmla="*/ 332168 h 1352873"/>
                <a:gd name="connsiteX80" fmla="*/ 1033901 w 5398274"/>
                <a:gd name="connsiteY80" fmla="*/ 316769 h 1352873"/>
                <a:gd name="connsiteX81" fmla="*/ 1014098 w 5398274"/>
                <a:gd name="connsiteY81" fmla="*/ 316769 h 1352873"/>
                <a:gd name="connsiteX82" fmla="*/ 1014098 w 5398274"/>
                <a:gd name="connsiteY82" fmla="*/ 305771 h 1352873"/>
                <a:gd name="connsiteX83" fmla="*/ 994305 w 5398274"/>
                <a:gd name="connsiteY83" fmla="*/ 305771 h 1352873"/>
                <a:gd name="connsiteX84" fmla="*/ 994305 w 5398274"/>
                <a:gd name="connsiteY84" fmla="*/ 281573 h 1352873"/>
                <a:gd name="connsiteX85" fmla="*/ 972303 w 5398274"/>
                <a:gd name="connsiteY85" fmla="*/ 281573 h 1352873"/>
                <a:gd name="connsiteX86" fmla="*/ 972303 w 5398274"/>
                <a:gd name="connsiteY86" fmla="*/ 266174 h 1352873"/>
                <a:gd name="connsiteX87" fmla="*/ 932710 w 5398274"/>
                <a:gd name="connsiteY87" fmla="*/ 266174 h 1352873"/>
                <a:gd name="connsiteX88" fmla="*/ 932710 w 5398274"/>
                <a:gd name="connsiteY88" fmla="*/ 239777 h 1352873"/>
                <a:gd name="connsiteX89" fmla="*/ 910712 w 5398274"/>
                <a:gd name="connsiteY89" fmla="*/ 239777 h 1352873"/>
                <a:gd name="connsiteX90" fmla="*/ 910712 w 5398274"/>
                <a:gd name="connsiteY90" fmla="*/ 224379 h 1352873"/>
                <a:gd name="connsiteX91" fmla="*/ 888714 w 5398274"/>
                <a:gd name="connsiteY91" fmla="*/ 224379 h 1352873"/>
                <a:gd name="connsiteX92" fmla="*/ 888714 w 5398274"/>
                <a:gd name="connsiteY92" fmla="*/ 204580 h 1352873"/>
                <a:gd name="connsiteX93" fmla="*/ 868916 w 5398274"/>
                <a:gd name="connsiteY93" fmla="*/ 204580 h 1352873"/>
                <a:gd name="connsiteX94" fmla="*/ 868916 w 5398274"/>
                <a:gd name="connsiteY94" fmla="*/ 175983 h 1352873"/>
                <a:gd name="connsiteX95" fmla="*/ 818320 w 5398274"/>
                <a:gd name="connsiteY95" fmla="*/ 175983 h 1352873"/>
                <a:gd name="connsiteX96" fmla="*/ 818320 w 5398274"/>
                <a:gd name="connsiteY96" fmla="*/ 160585 h 1352873"/>
                <a:gd name="connsiteX97" fmla="*/ 778725 w 5398274"/>
                <a:gd name="connsiteY97" fmla="*/ 160585 h 1352873"/>
                <a:gd name="connsiteX98" fmla="*/ 778725 w 5398274"/>
                <a:gd name="connsiteY98" fmla="*/ 145186 h 1352873"/>
                <a:gd name="connsiteX99" fmla="*/ 739129 w 5398274"/>
                <a:gd name="connsiteY99" fmla="*/ 145186 h 1352873"/>
                <a:gd name="connsiteX100" fmla="*/ 739129 w 5398274"/>
                <a:gd name="connsiteY100" fmla="*/ 134187 h 1352873"/>
                <a:gd name="connsiteX101" fmla="*/ 719330 w 5398274"/>
                <a:gd name="connsiteY101" fmla="*/ 134187 h 1352873"/>
                <a:gd name="connsiteX102" fmla="*/ 719330 w 5398274"/>
                <a:gd name="connsiteY102" fmla="*/ 114389 h 1352873"/>
                <a:gd name="connsiteX103" fmla="*/ 659936 w 5398274"/>
                <a:gd name="connsiteY103" fmla="*/ 114389 h 1352873"/>
                <a:gd name="connsiteX104" fmla="*/ 659936 w 5398274"/>
                <a:gd name="connsiteY104" fmla="*/ 63794 h 1352873"/>
                <a:gd name="connsiteX105" fmla="*/ 439958 w 5398274"/>
                <a:gd name="connsiteY105" fmla="*/ 63794 h 1352873"/>
                <a:gd name="connsiteX106" fmla="*/ 439958 w 5398274"/>
                <a:gd name="connsiteY106" fmla="*/ 54995 h 1352873"/>
                <a:gd name="connsiteX107" fmla="*/ 246377 w 5398274"/>
                <a:gd name="connsiteY107" fmla="*/ 54995 h 1352873"/>
                <a:gd name="connsiteX108" fmla="*/ 246377 w 5398274"/>
                <a:gd name="connsiteY108" fmla="*/ 32997 h 1352873"/>
                <a:gd name="connsiteX109" fmla="*/ 153985 w 5398274"/>
                <a:gd name="connsiteY109" fmla="*/ 32997 h 1352873"/>
                <a:gd name="connsiteX110" fmla="*/ 153985 w 5398274"/>
                <a:gd name="connsiteY110" fmla="*/ 17598 h 1352873"/>
                <a:gd name="connsiteX111" fmla="*/ 129788 w 5398274"/>
                <a:gd name="connsiteY111" fmla="*/ 17598 h 1352873"/>
                <a:gd name="connsiteX112" fmla="*/ 129788 w 5398274"/>
                <a:gd name="connsiteY112" fmla="*/ 0 h 1352873"/>
                <a:gd name="connsiteX113" fmla="*/ 0 w 5398274"/>
                <a:gd name="connsiteY113" fmla="*/ 0 h 135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398274" h="1352873">
                  <a:moveTo>
                    <a:pt x="5398275" y="1352874"/>
                  </a:moveTo>
                  <a:lnTo>
                    <a:pt x="4612958" y="1352874"/>
                  </a:lnTo>
                  <a:lnTo>
                    <a:pt x="4612958" y="1282475"/>
                  </a:lnTo>
                  <a:lnTo>
                    <a:pt x="4155396" y="1282475"/>
                  </a:lnTo>
                  <a:lnTo>
                    <a:pt x="4155396" y="1249480"/>
                  </a:lnTo>
                  <a:lnTo>
                    <a:pt x="3704444" y="1249480"/>
                  </a:lnTo>
                  <a:lnTo>
                    <a:pt x="3704444" y="1212085"/>
                  </a:lnTo>
                  <a:lnTo>
                    <a:pt x="3438268" y="1212085"/>
                  </a:lnTo>
                  <a:lnTo>
                    <a:pt x="3438268" y="1176890"/>
                  </a:lnTo>
                  <a:lnTo>
                    <a:pt x="3251283" y="1176890"/>
                  </a:lnTo>
                  <a:lnTo>
                    <a:pt x="3251283" y="1152687"/>
                  </a:lnTo>
                  <a:lnTo>
                    <a:pt x="3136897" y="1152687"/>
                  </a:lnTo>
                  <a:lnTo>
                    <a:pt x="3136897" y="1132894"/>
                  </a:lnTo>
                  <a:lnTo>
                    <a:pt x="3046705" y="1132894"/>
                  </a:lnTo>
                  <a:lnTo>
                    <a:pt x="3046705" y="1117492"/>
                  </a:lnTo>
                  <a:lnTo>
                    <a:pt x="3011510" y="1117492"/>
                  </a:lnTo>
                  <a:lnTo>
                    <a:pt x="3011510" y="1099890"/>
                  </a:lnTo>
                  <a:lnTo>
                    <a:pt x="2978515" y="1099890"/>
                  </a:lnTo>
                  <a:lnTo>
                    <a:pt x="2978515" y="1075696"/>
                  </a:lnTo>
                  <a:lnTo>
                    <a:pt x="2910316" y="1075696"/>
                  </a:lnTo>
                  <a:lnTo>
                    <a:pt x="2910316" y="1060295"/>
                  </a:lnTo>
                  <a:lnTo>
                    <a:pt x="2859719" y="1060295"/>
                  </a:lnTo>
                  <a:lnTo>
                    <a:pt x="2859719" y="1020699"/>
                  </a:lnTo>
                  <a:lnTo>
                    <a:pt x="2723341" y="1020699"/>
                  </a:lnTo>
                  <a:lnTo>
                    <a:pt x="2723341" y="996506"/>
                  </a:lnTo>
                  <a:lnTo>
                    <a:pt x="2619947" y="996506"/>
                  </a:lnTo>
                  <a:lnTo>
                    <a:pt x="2619947" y="976703"/>
                  </a:lnTo>
                  <a:lnTo>
                    <a:pt x="2578151" y="976703"/>
                  </a:lnTo>
                  <a:lnTo>
                    <a:pt x="2578151" y="952510"/>
                  </a:lnTo>
                  <a:lnTo>
                    <a:pt x="2481358" y="952510"/>
                  </a:lnTo>
                  <a:lnTo>
                    <a:pt x="2481358" y="917311"/>
                  </a:lnTo>
                  <a:lnTo>
                    <a:pt x="2426360" y="917311"/>
                  </a:lnTo>
                  <a:lnTo>
                    <a:pt x="2426360" y="899712"/>
                  </a:lnTo>
                  <a:lnTo>
                    <a:pt x="2336178" y="899712"/>
                  </a:lnTo>
                  <a:lnTo>
                    <a:pt x="2336178" y="855717"/>
                  </a:lnTo>
                  <a:lnTo>
                    <a:pt x="2237185" y="855717"/>
                  </a:lnTo>
                  <a:lnTo>
                    <a:pt x="2237185" y="831519"/>
                  </a:lnTo>
                  <a:lnTo>
                    <a:pt x="2217382" y="831519"/>
                  </a:lnTo>
                  <a:lnTo>
                    <a:pt x="2217382" y="798523"/>
                  </a:lnTo>
                  <a:lnTo>
                    <a:pt x="2184387" y="798523"/>
                  </a:lnTo>
                  <a:lnTo>
                    <a:pt x="2184387" y="789723"/>
                  </a:lnTo>
                  <a:lnTo>
                    <a:pt x="2026006" y="789723"/>
                  </a:lnTo>
                  <a:lnTo>
                    <a:pt x="2026006" y="747928"/>
                  </a:lnTo>
                  <a:lnTo>
                    <a:pt x="1953416" y="747928"/>
                  </a:lnTo>
                  <a:lnTo>
                    <a:pt x="1953416" y="706132"/>
                  </a:lnTo>
                  <a:lnTo>
                    <a:pt x="1880816" y="706132"/>
                  </a:lnTo>
                  <a:lnTo>
                    <a:pt x="1880816" y="666536"/>
                  </a:lnTo>
                  <a:lnTo>
                    <a:pt x="1852222" y="666536"/>
                  </a:lnTo>
                  <a:lnTo>
                    <a:pt x="1852222" y="644538"/>
                  </a:lnTo>
                  <a:lnTo>
                    <a:pt x="1784023" y="644538"/>
                  </a:lnTo>
                  <a:lnTo>
                    <a:pt x="1784023" y="626939"/>
                  </a:lnTo>
                  <a:lnTo>
                    <a:pt x="1726835" y="626939"/>
                  </a:lnTo>
                  <a:lnTo>
                    <a:pt x="1726835" y="596142"/>
                  </a:lnTo>
                  <a:lnTo>
                    <a:pt x="1704832" y="596142"/>
                  </a:lnTo>
                  <a:lnTo>
                    <a:pt x="1704832" y="549947"/>
                  </a:lnTo>
                  <a:lnTo>
                    <a:pt x="1627842" y="549947"/>
                  </a:lnTo>
                  <a:lnTo>
                    <a:pt x="1627842" y="534548"/>
                  </a:lnTo>
                  <a:lnTo>
                    <a:pt x="1586046" y="534548"/>
                  </a:lnTo>
                  <a:lnTo>
                    <a:pt x="1586046" y="514750"/>
                  </a:lnTo>
                  <a:lnTo>
                    <a:pt x="1476061" y="514750"/>
                  </a:lnTo>
                  <a:lnTo>
                    <a:pt x="1476061" y="494952"/>
                  </a:lnTo>
                  <a:lnTo>
                    <a:pt x="1440856" y="494952"/>
                  </a:lnTo>
                  <a:lnTo>
                    <a:pt x="1440856" y="457555"/>
                  </a:lnTo>
                  <a:lnTo>
                    <a:pt x="1335272" y="457555"/>
                  </a:lnTo>
                  <a:lnTo>
                    <a:pt x="1335272" y="442157"/>
                  </a:lnTo>
                  <a:lnTo>
                    <a:pt x="1280274" y="442157"/>
                  </a:lnTo>
                  <a:lnTo>
                    <a:pt x="1280274" y="428958"/>
                  </a:lnTo>
                  <a:lnTo>
                    <a:pt x="1240679" y="428958"/>
                  </a:lnTo>
                  <a:lnTo>
                    <a:pt x="1240679" y="411360"/>
                  </a:lnTo>
                  <a:lnTo>
                    <a:pt x="1225277" y="411360"/>
                  </a:lnTo>
                  <a:lnTo>
                    <a:pt x="1225277" y="395962"/>
                  </a:lnTo>
                  <a:lnTo>
                    <a:pt x="1187882" y="395962"/>
                  </a:lnTo>
                  <a:lnTo>
                    <a:pt x="1187882" y="382763"/>
                  </a:lnTo>
                  <a:lnTo>
                    <a:pt x="1165889" y="382763"/>
                  </a:lnTo>
                  <a:lnTo>
                    <a:pt x="1165889" y="369564"/>
                  </a:lnTo>
                  <a:lnTo>
                    <a:pt x="1086698" y="369564"/>
                  </a:lnTo>
                  <a:lnTo>
                    <a:pt x="1086698" y="345367"/>
                  </a:lnTo>
                  <a:lnTo>
                    <a:pt x="1062495" y="345367"/>
                  </a:lnTo>
                  <a:lnTo>
                    <a:pt x="1062495" y="332168"/>
                  </a:lnTo>
                  <a:lnTo>
                    <a:pt x="1033901" y="332168"/>
                  </a:lnTo>
                  <a:lnTo>
                    <a:pt x="1033901" y="316769"/>
                  </a:lnTo>
                  <a:lnTo>
                    <a:pt x="1014098" y="316769"/>
                  </a:lnTo>
                  <a:lnTo>
                    <a:pt x="1014098" y="305771"/>
                  </a:lnTo>
                  <a:lnTo>
                    <a:pt x="994305" y="305771"/>
                  </a:lnTo>
                  <a:lnTo>
                    <a:pt x="994305" y="281573"/>
                  </a:lnTo>
                  <a:lnTo>
                    <a:pt x="972303" y="281573"/>
                  </a:lnTo>
                  <a:lnTo>
                    <a:pt x="972303" y="266174"/>
                  </a:lnTo>
                  <a:lnTo>
                    <a:pt x="932710" y="266174"/>
                  </a:lnTo>
                  <a:lnTo>
                    <a:pt x="932710" y="239777"/>
                  </a:lnTo>
                  <a:lnTo>
                    <a:pt x="910712" y="239777"/>
                  </a:lnTo>
                  <a:lnTo>
                    <a:pt x="910712" y="224379"/>
                  </a:lnTo>
                  <a:lnTo>
                    <a:pt x="888714" y="224379"/>
                  </a:lnTo>
                  <a:lnTo>
                    <a:pt x="888714" y="204580"/>
                  </a:lnTo>
                  <a:lnTo>
                    <a:pt x="868916" y="204580"/>
                  </a:lnTo>
                  <a:lnTo>
                    <a:pt x="868916" y="175983"/>
                  </a:lnTo>
                  <a:lnTo>
                    <a:pt x="818320" y="175983"/>
                  </a:lnTo>
                  <a:lnTo>
                    <a:pt x="818320" y="160585"/>
                  </a:lnTo>
                  <a:lnTo>
                    <a:pt x="778725" y="160585"/>
                  </a:lnTo>
                  <a:lnTo>
                    <a:pt x="778725" y="145186"/>
                  </a:lnTo>
                  <a:lnTo>
                    <a:pt x="739129" y="145186"/>
                  </a:lnTo>
                  <a:lnTo>
                    <a:pt x="739129" y="134187"/>
                  </a:lnTo>
                  <a:lnTo>
                    <a:pt x="719330" y="134187"/>
                  </a:lnTo>
                  <a:lnTo>
                    <a:pt x="719330" y="114389"/>
                  </a:lnTo>
                  <a:lnTo>
                    <a:pt x="659936" y="114389"/>
                  </a:lnTo>
                  <a:lnTo>
                    <a:pt x="659936" y="63794"/>
                  </a:lnTo>
                  <a:lnTo>
                    <a:pt x="439958" y="63794"/>
                  </a:lnTo>
                  <a:lnTo>
                    <a:pt x="439958" y="54995"/>
                  </a:lnTo>
                  <a:lnTo>
                    <a:pt x="246377" y="54995"/>
                  </a:lnTo>
                  <a:lnTo>
                    <a:pt x="246377" y="32997"/>
                  </a:lnTo>
                  <a:lnTo>
                    <a:pt x="153985" y="32997"/>
                  </a:lnTo>
                  <a:lnTo>
                    <a:pt x="153985" y="17598"/>
                  </a:lnTo>
                  <a:lnTo>
                    <a:pt x="129788" y="17598"/>
                  </a:lnTo>
                  <a:lnTo>
                    <a:pt x="129788" y="0"/>
                  </a:lnTo>
                  <a:lnTo>
                    <a:pt x="0" y="0"/>
                  </a:lnTo>
                </a:path>
              </a:pathLst>
            </a:custGeom>
            <a:noFill/>
            <a:ln w="25400" cap="flat">
              <a:solidFill>
                <a:schemeClr val="accent3"/>
              </a:solidFill>
              <a:prstDash val="solid"/>
              <a:miter/>
            </a:ln>
          </p:spPr>
          <p:txBody>
            <a:bodyPr rtlCol="0" anchor="ctr"/>
            <a:lstStyle/>
            <a:p>
              <a:endParaRPr lang="en-GB"/>
            </a:p>
          </p:txBody>
        </p:sp>
        <p:sp>
          <p:nvSpPr>
            <p:cNvPr id="65" name="Freeform: Shape 77">
              <a:extLst>
                <a:ext uri="{FF2B5EF4-FFF2-40B4-BE49-F238E27FC236}">
                  <a16:creationId xmlns:a16="http://schemas.microsoft.com/office/drawing/2014/main" id="{65029062-C3AB-4586-BFA4-C8002212358D}"/>
                </a:ext>
              </a:extLst>
            </p:cNvPr>
            <p:cNvSpPr/>
            <p:nvPr/>
          </p:nvSpPr>
          <p:spPr>
            <a:xfrm>
              <a:off x="3701432" y="272765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66" name="Freeform: Shape 78">
              <a:extLst>
                <a:ext uri="{FF2B5EF4-FFF2-40B4-BE49-F238E27FC236}">
                  <a16:creationId xmlns:a16="http://schemas.microsoft.com/office/drawing/2014/main" id="{40179154-57A5-4C7C-BDD7-9C956E3DF842}"/>
                </a:ext>
              </a:extLst>
            </p:cNvPr>
            <p:cNvSpPr/>
            <p:nvPr/>
          </p:nvSpPr>
          <p:spPr>
            <a:xfrm>
              <a:off x="5339733" y="339440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67" name="Freeform: Shape 79">
              <a:extLst>
                <a:ext uri="{FF2B5EF4-FFF2-40B4-BE49-F238E27FC236}">
                  <a16:creationId xmlns:a16="http://schemas.microsoft.com/office/drawing/2014/main" id="{028155B6-FAEB-45BD-BB11-1804A9C176AA}"/>
                </a:ext>
              </a:extLst>
            </p:cNvPr>
            <p:cNvSpPr/>
            <p:nvPr/>
          </p:nvSpPr>
          <p:spPr>
            <a:xfrm>
              <a:off x="5358783" y="343250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68" name="Freeform: Shape 80">
              <a:extLst>
                <a:ext uri="{FF2B5EF4-FFF2-40B4-BE49-F238E27FC236}">
                  <a16:creationId xmlns:a16="http://schemas.microsoft.com/office/drawing/2014/main" id="{4AE734C5-DAA7-41BB-BAEC-50210455587E}"/>
                </a:ext>
              </a:extLst>
            </p:cNvPr>
            <p:cNvSpPr/>
            <p:nvPr/>
          </p:nvSpPr>
          <p:spPr>
            <a:xfrm>
              <a:off x="5396883" y="343250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69" name="Freeform: Shape 81">
              <a:extLst>
                <a:ext uri="{FF2B5EF4-FFF2-40B4-BE49-F238E27FC236}">
                  <a16:creationId xmlns:a16="http://schemas.microsoft.com/office/drawing/2014/main" id="{C6EFF567-2AE4-4EE4-A92D-8C52FDF1165B}"/>
                </a:ext>
              </a:extLst>
            </p:cNvPr>
            <p:cNvSpPr/>
            <p:nvPr/>
          </p:nvSpPr>
          <p:spPr>
            <a:xfrm>
              <a:off x="5434983" y="347060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70" name="Freeform: Shape 82">
              <a:extLst>
                <a:ext uri="{FF2B5EF4-FFF2-40B4-BE49-F238E27FC236}">
                  <a16:creationId xmlns:a16="http://schemas.microsoft.com/office/drawing/2014/main" id="{03697DD2-4409-4A8A-A693-C869F2124516}"/>
                </a:ext>
              </a:extLst>
            </p:cNvPr>
            <p:cNvSpPr/>
            <p:nvPr/>
          </p:nvSpPr>
          <p:spPr>
            <a:xfrm>
              <a:off x="5473083" y="347060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71" name="Freeform: Shape 83">
              <a:extLst>
                <a:ext uri="{FF2B5EF4-FFF2-40B4-BE49-F238E27FC236}">
                  <a16:creationId xmlns:a16="http://schemas.microsoft.com/office/drawing/2014/main" id="{4FE797F5-0A81-43B6-B890-D08826091D45}"/>
                </a:ext>
              </a:extLst>
            </p:cNvPr>
            <p:cNvSpPr/>
            <p:nvPr/>
          </p:nvSpPr>
          <p:spPr>
            <a:xfrm>
              <a:off x="5530233" y="347060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72" name="Freeform: Shape 84">
              <a:extLst>
                <a:ext uri="{FF2B5EF4-FFF2-40B4-BE49-F238E27FC236}">
                  <a16:creationId xmlns:a16="http://schemas.microsoft.com/office/drawing/2014/main" id="{3888A4E4-8E5E-443C-A56C-A5FF1DB4FFDE}"/>
                </a:ext>
              </a:extLst>
            </p:cNvPr>
            <p:cNvSpPr/>
            <p:nvPr/>
          </p:nvSpPr>
          <p:spPr>
            <a:xfrm>
              <a:off x="5568333" y="347060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73" name="Freeform: Shape 85">
              <a:extLst>
                <a:ext uri="{FF2B5EF4-FFF2-40B4-BE49-F238E27FC236}">
                  <a16:creationId xmlns:a16="http://schemas.microsoft.com/office/drawing/2014/main" id="{2C470E24-7C64-421F-BB17-74675DCDD188}"/>
                </a:ext>
              </a:extLst>
            </p:cNvPr>
            <p:cNvSpPr/>
            <p:nvPr/>
          </p:nvSpPr>
          <p:spPr>
            <a:xfrm>
              <a:off x="5644533" y="35468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74" name="Freeform: Shape 86">
              <a:extLst>
                <a:ext uri="{FF2B5EF4-FFF2-40B4-BE49-F238E27FC236}">
                  <a16:creationId xmlns:a16="http://schemas.microsoft.com/office/drawing/2014/main" id="{97CD1D8D-67BD-4070-B72F-E677FFB92FB5}"/>
                </a:ext>
              </a:extLst>
            </p:cNvPr>
            <p:cNvSpPr/>
            <p:nvPr/>
          </p:nvSpPr>
          <p:spPr>
            <a:xfrm>
              <a:off x="5701683" y="35468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75" name="Freeform: Shape 87">
              <a:extLst>
                <a:ext uri="{FF2B5EF4-FFF2-40B4-BE49-F238E27FC236}">
                  <a16:creationId xmlns:a16="http://schemas.microsoft.com/office/drawing/2014/main" id="{FF7962EF-1FB9-4C3A-A06D-F7D73436BA3B}"/>
                </a:ext>
              </a:extLst>
            </p:cNvPr>
            <p:cNvSpPr/>
            <p:nvPr/>
          </p:nvSpPr>
          <p:spPr>
            <a:xfrm>
              <a:off x="5758833" y="35849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76" name="Freeform: Shape 88">
              <a:extLst>
                <a:ext uri="{FF2B5EF4-FFF2-40B4-BE49-F238E27FC236}">
                  <a16:creationId xmlns:a16="http://schemas.microsoft.com/office/drawing/2014/main" id="{F5960AF5-2CF3-4A0F-993B-9ACBCCC0BB38}"/>
                </a:ext>
              </a:extLst>
            </p:cNvPr>
            <p:cNvSpPr/>
            <p:nvPr/>
          </p:nvSpPr>
          <p:spPr>
            <a:xfrm>
              <a:off x="5815983" y="35849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77" name="Freeform: Shape 89">
              <a:extLst>
                <a:ext uri="{FF2B5EF4-FFF2-40B4-BE49-F238E27FC236}">
                  <a16:creationId xmlns:a16="http://schemas.microsoft.com/office/drawing/2014/main" id="{B1807EDD-C000-450C-A0A8-C5178C4A6D62}"/>
                </a:ext>
              </a:extLst>
            </p:cNvPr>
            <p:cNvSpPr/>
            <p:nvPr/>
          </p:nvSpPr>
          <p:spPr>
            <a:xfrm>
              <a:off x="5873133" y="36230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78" name="Freeform: Shape 90">
              <a:extLst>
                <a:ext uri="{FF2B5EF4-FFF2-40B4-BE49-F238E27FC236}">
                  <a16:creationId xmlns:a16="http://schemas.microsoft.com/office/drawing/2014/main" id="{7025A0E9-105E-4BB2-9BD1-F23196329C5E}"/>
                </a:ext>
              </a:extLst>
            </p:cNvPr>
            <p:cNvSpPr/>
            <p:nvPr/>
          </p:nvSpPr>
          <p:spPr>
            <a:xfrm>
              <a:off x="5930283" y="36230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79" name="Freeform: Shape 91">
              <a:extLst>
                <a:ext uri="{FF2B5EF4-FFF2-40B4-BE49-F238E27FC236}">
                  <a16:creationId xmlns:a16="http://schemas.microsoft.com/office/drawing/2014/main" id="{9EB80984-C177-4268-903C-5FA52B8AFB2D}"/>
                </a:ext>
              </a:extLst>
            </p:cNvPr>
            <p:cNvSpPr/>
            <p:nvPr/>
          </p:nvSpPr>
          <p:spPr>
            <a:xfrm>
              <a:off x="5968383" y="3661108"/>
              <a:ext cx="9525" cy="89998"/>
            </a:xfrm>
            <a:custGeom>
              <a:avLst/>
              <a:gdLst>
                <a:gd name="connsiteX0" fmla="*/ 0 w 9525"/>
                <a:gd name="connsiteY0" fmla="*/ 0 h 89998"/>
                <a:gd name="connsiteX1" fmla="*/ 0 w 9525"/>
                <a:gd name="connsiteY1" fmla="*/ 89999 h 89998"/>
              </a:gdLst>
              <a:ahLst/>
              <a:cxnLst>
                <a:cxn ang="0">
                  <a:pos x="connsiteX0" y="connsiteY0"/>
                </a:cxn>
                <a:cxn ang="0">
                  <a:pos x="connsiteX1" y="connsiteY1"/>
                </a:cxn>
              </a:cxnLst>
              <a:rect l="l" t="t" r="r" b="b"/>
              <a:pathLst>
                <a:path w="9525" h="89998">
                  <a:moveTo>
                    <a:pt x="0" y="0"/>
                  </a:moveTo>
                  <a:lnTo>
                    <a:pt x="0" y="89999"/>
                  </a:lnTo>
                </a:path>
              </a:pathLst>
            </a:custGeom>
            <a:noFill/>
            <a:ln w="25400" cap="flat">
              <a:solidFill>
                <a:schemeClr val="accent3"/>
              </a:solidFill>
              <a:prstDash val="solid"/>
              <a:miter/>
            </a:ln>
          </p:spPr>
          <p:txBody>
            <a:bodyPr rtlCol="0" anchor="ctr"/>
            <a:lstStyle/>
            <a:p>
              <a:endParaRPr lang="en-GB"/>
            </a:p>
          </p:txBody>
        </p:sp>
        <p:sp>
          <p:nvSpPr>
            <p:cNvPr id="80" name="Freeform: Shape 92">
              <a:extLst>
                <a:ext uri="{FF2B5EF4-FFF2-40B4-BE49-F238E27FC236}">
                  <a16:creationId xmlns:a16="http://schemas.microsoft.com/office/drawing/2014/main" id="{9EABC1C1-C33D-4223-8164-6EC82BF61435}"/>
                </a:ext>
              </a:extLst>
            </p:cNvPr>
            <p:cNvSpPr/>
            <p:nvPr/>
          </p:nvSpPr>
          <p:spPr>
            <a:xfrm>
              <a:off x="5987433" y="3661108"/>
              <a:ext cx="9525" cy="89998"/>
            </a:xfrm>
            <a:custGeom>
              <a:avLst/>
              <a:gdLst>
                <a:gd name="connsiteX0" fmla="*/ 0 w 9525"/>
                <a:gd name="connsiteY0" fmla="*/ 0 h 89998"/>
                <a:gd name="connsiteX1" fmla="*/ 0 w 9525"/>
                <a:gd name="connsiteY1" fmla="*/ 89999 h 89998"/>
              </a:gdLst>
              <a:ahLst/>
              <a:cxnLst>
                <a:cxn ang="0">
                  <a:pos x="connsiteX0" y="connsiteY0"/>
                </a:cxn>
                <a:cxn ang="0">
                  <a:pos x="connsiteX1" y="connsiteY1"/>
                </a:cxn>
              </a:cxnLst>
              <a:rect l="l" t="t" r="r" b="b"/>
              <a:pathLst>
                <a:path w="9525" h="89998">
                  <a:moveTo>
                    <a:pt x="0" y="0"/>
                  </a:moveTo>
                  <a:lnTo>
                    <a:pt x="0" y="89999"/>
                  </a:lnTo>
                </a:path>
              </a:pathLst>
            </a:custGeom>
            <a:noFill/>
            <a:ln w="25400" cap="flat">
              <a:solidFill>
                <a:schemeClr val="accent3"/>
              </a:solidFill>
              <a:prstDash val="solid"/>
              <a:miter/>
            </a:ln>
          </p:spPr>
          <p:txBody>
            <a:bodyPr rtlCol="0" anchor="ctr"/>
            <a:lstStyle/>
            <a:p>
              <a:endParaRPr lang="en-GB"/>
            </a:p>
          </p:txBody>
        </p:sp>
        <p:sp>
          <p:nvSpPr>
            <p:cNvPr id="81" name="Freeform: Shape 93">
              <a:extLst>
                <a:ext uri="{FF2B5EF4-FFF2-40B4-BE49-F238E27FC236}">
                  <a16:creationId xmlns:a16="http://schemas.microsoft.com/office/drawing/2014/main" id="{911D7CE8-1C17-4774-8A34-8FA7A8E627E5}"/>
                </a:ext>
              </a:extLst>
            </p:cNvPr>
            <p:cNvSpPr/>
            <p:nvPr/>
          </p:nvSpPr>
          <p:spPr>
            <a:xfrm>
              <a:off x="6025533" y="36801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2" name="Freeform: Shape 94">
              <a:extLst>
                <a:ext uri="{FF2B5EF4-FFF2-40B4-BE49-F238E27FC236}">
                  <a16:creationId xmlns:a16="http://schemas.microsoft.com/office/drawing/2014/main" id="{650EA039-B8EF-4F32-987C-1ED70D508FE1}"/>
                </a:ext>
              </a:extLst>
            </p:cNvPr>
            <p:cNvSpPr/>
            <p:nvPr/>
          </p:nvSpPr>
          <p:spPr>
            <a:xfrm>
              <a:off x="6063633" y="36801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3" name="Freeform: Shape 95">
              <a:extLst>
                <a:ext uri="{FF2B5EF4-FFF2-40B4-BE49-F238E27FC236}">
                  <a16:creationId xmlns:a16="http://schemas.microsoft.com/office/drawing/2014/main" id="{58113132-EB11-47B7-847A-4753C83EA687}"/>
                </a:ext>
              </a:extLst>
            </p:cNvPr>
            <p:cNvSpPr/>
            <p:nvPr/>
          </p:nvSpPr>
          <p:spPr>
            <a:xfrm>
              <a:off x="6101733" y="36801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4" name="Freeform: Shape 96">
              <a:extLst>
                <a:ext uri="{FF2B5EF4-FFF2-40B4-BE49-F238E27FC236}">
                  <a16:creationId xmlns:a16="http://schemas.microsoft.com/office/drawing/2014/main" id="{4B7CE18E-BEF7-4406-858D-7FC5C7130762}"/>
                </a:ext>
              </a:extLst>
            </p:cNvPr>
            <p:cNvSpPr/>
            <p:nvPr/>
          </p:nvSpPr>
          <p:spPr>
            <a:xfrm>
              <a:off x="6139833" y="36992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5" name="Freeform: Shape 97">
              <a:extLst>
                <a:ext uri="{FF2B5EF4-FFF2-40B4-BE49-F238E27FC236}">
                  <a16:creationId xmlns:a16="http://schemas.microsoft.com/office/drawing/2014/main" id="{EF0D76A1-3102-4BC3-AE8D-8FE5D2DE7B69}"/>
                </a:ext>
              </a:extLst>
            </p:cNvPr>
            <p:cNvSpPr/>
            <p:nvPr/>
          </p:nvSpPr>
          <p:spPr>
            <a:xfrm>
              <a:off x="6196983" y="36992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6" name="Freeform: Shape 98">
              <a:extLst>
                <a:ext uri="{FF2B5EF4-FFF2-40B4-BE49-F238E27FC236}">
                  <a16:creationId xmlns:a16="http://schemas.microsoft.com/office/drawing/2014/main" id="{636F744B-CD36-4317-8356-04D5D2F004B3}"/>
                </a:ext>
              </a:extLst>
            </p:cNvPr>
            <p:cNvSpPr/>
            <p:nvPr/>
          </p:nvSpPr>
          <p:spPr>
            <a:xfrm>
              <a:off x="6273183" y="37563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7" name="Freeform: Shape 99">
              <a:extLst>
                <a:ext uri="{FF2B5EF4-FFF2-40B4-BE49-F238E27FC236}">
                  <a16:creationId xmlns:a16="http://schemas.microsoft.com/office/drawing/2014/main" id="{275E1AFE-5D15-4F55-9AE8-8CAFD73D2D3C}"/>
                </a:ext>
              </a:extLst>
            </p:cNvPr>
            <p:cNvSpPr/>
            <p:nvPr/>
          </p:nvSpPr>
          <p:spPr>
            <a:xfrm>
              <a:off x="6406533" y="37944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8" name="Freeform: Shape 100">
              <a:extLst>
                <a:ext uri="{FF2B5EF4-FFF2-40B4-BE49-F238E27FC236}">
                  <a16:creationId xmlns:a16="http://schemas.microsoft.com/office/drawing/2014/main" id="{E67130D9-FB24-45DE-B9C7-76355A71C180}"/>
                </a:ext>
              </a:extLst>
            </p:cNvPr>
            <p:cNvSpPr/>
            <p:nvPr/>
          </p:nvSpPr>
          <p:spPr>
            <a:xfrm>
              <a:off x="6558933" y="38325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9" name="Freeform: Shape 101">
              <a:extLst>
                <a:ext uri="{FF2B5EF4-FFF2-40B4-BE49-F238E27FC236}">
                  <a16:creationId xmlns:a16="http://schemas.microsoft.com/office/drawing/2014/main" id="{5BB420BC-2805-48F9-9EA4-590F8944C202}"/>
                </a:ext>
              </a:extLst>
            </p:cNvPr>
            <p:cNvSpPr/>
            <p:nvPr/>
          </p:nvSpPr>
          <p:spPr>
            <a:xfrm>
              <a:off x="6597033" y="38325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0" name="Freeform: Shape 102">
              <a:extLst>
                <a:ext uri="{FF2B5EF4-FFF2-40B4-BE49-F238E27FC236}">
                  <a16:creationId xmlns:a16="http://schemas.microsoft.com/office/drawing/2014/main" id="{63EA62D7-08D9-4AA5-96D8-D0FD7ED57FE3}"/>
                </a:ext>
              </a:extLst>
            </p:cNvPr>
            <p:cNvSpPr/>
            <p:nvPr/>
          </p:nvSpPr>
          <p:spPr>
            <a:xfrm>
              <a:off x="6635133" y="38706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1" name="Freeform: Shape 103">
              <a:extLst>
                <a:ext uri="{FF2B5EF4-FFF2-40B4-BE49-F238E27FC236}">
                  <a16:creationId xmlns:a16="http://schemas.microsoft.com/office/drawing/2014/main" id="{46CFE409-F436-4D86-AAB6-A17CC8609316}"/>
                </a:ext>
              </a:extLst>
            </p:cNvPr>
            <p:cNvSpPr/>
            <p:nvPr/>
          </p:nvSpPr>
          <p:spPr>
            <a:xfrm>
              <a:off x="6635133" y="38706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2" name="Freeform: Shape 104">
              <a:extLst>
                <a:ext uri="{FF2B5EF4-FFF2-40B4-BE49-F238E27FC236}">
                  <a16:creationId xmlns:a16="http://schemas.microsoft.com/office/drawing/2014/main" id="{98365E08-53F6-4606-B296-75D3A362B2BD}"/>
                </a:ext>
              </a:extLst>
            </p:cNvPr>
            <p:cNvSpPr/>
            <p:nvPr/>
          </p:nvSpPr>
          <p:spPr>
            <a:xfrm>
              <a:off x="6692283" y="38706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3" name="Freeform: Shape 105">
              <a:extLst>
                <a:ext uri="{FF2B5EF4-FFF2-40B4-BE49-F238E27FC236}">
                  <a16:creationId xmlns:a16="http://schemas.microsoft.com/office/drawing/2014/main" id="{F3E42DC3-5811-4BE5-822B-9258869DD8DA}"/>
                </a:ext>
              </a:extLst>
            </p:cNvPr>
            <p:cNvSpPr/>
            <p:nvPr/>
          </p:nvSpPr>
          <p:spPr>
            <a:xfrm>
              <a:off x="6749433" y="38706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4" name="Freeform: Shape 106">
              <a:extLst>
                <a:ext uri="{FF2B5EF4-FFF2-40B4-BE49-F238E27FC236}">
                  <a16:creationId xmlns:a16="http://schemas.microsoft.com/office/drawing/2014/main" id="{87BD7535-EB4D-4F4E-9CCE-E3C15FC4B3F0}"/>
                </a:ext>
              </a:extLst>
            </p:cNvPr>
            <p:cNvSpPr/>
            <p:nvPr/>
          </p:nvSpPr>
          <p:spPr>
            <a:xfrm>
              <a:off x="6787533" y="38706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5" name="Freeform: Shape 107">
              <a:extLst>
                <a:ext uri="{FF2B5EF4-FFF2-40B4-BE49-F238E27FC236}">
                  <a16:creationId xmlns:a16="http://schemas.microsoft.com/office/drawing/2014/main" id="{4468F1F2-BF1D-46ED-B435-8449EC055A8C}"/>
                </a:ext>
              </a:extLst>
            </p:cNvPr>
            <p:cNvSpPr/>
            <p:nvPr/>
          </p:nvSpPr>
          <p:spPr>
            <a:xfrm>
              <a:off x="6825633" y="38706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6" name="Freeform: Shape 108">
              <a:extLst>
                <a:ext uri="{FF2B5EF4-FFF2-40B4-BE49-F238E27FC236}">
                  <a16:creationId xmlns:a16="http://schemas.microsoft.com/office/drawing/2014/main" id="{5BBA7DE8-02C5-4BC4-AB40-EF008B02DFB4}"/>
                </a:ext>
              </a:extLst>
            </p:cNvPr>
            <p:cNvSpPr/>
            <p:nvPr/>
          </p:nvSpPr>
          <p:spPr>
            <a:xfrm>
              <a:off x="6863733" y="3889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7" name="Freeform: Shape 109">
              <a:extLst>
                <a:ext uri="{FF2B5EF4-FFF2-40B4-BE49-F238E27FC236}">
                  <a16:creationId xmlns:a16="http://schemas.microsoft.com/office/drawing/2014/main" id="{2496B9F6-63B5-4381-A462-DB3BA922A58A}"/>
                </a:ext>
              </a:extLst>
            </p:cNvPr>
            <p:cNvSpPr/>
            <p:nvPr/>
          </p:nvSpPr>
          <p:spPr>
            <a:xfrm>
              <a:off x="6901833" y="3889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8" name="Freeform: Shape 110">
              <a:extLst>
                <a:ext uri="{FF2B5EF4-FFF2-40B4-BE49-F238E27FC236}">
                  <a16:creationId xmlns:a16="http://schemas.microsoft.com/office/drawing/2014/main" id="{5A936A58-4DF0-49B3-94C2-775F1C5215A7}"/>
                </a:ext>
              </a:extLst>
            </p:cNvPr>
            <p:cNvSpPr/>
            <p:nvPr/>
          </p:nvSpPr>
          <p:spPr>
            <a:xfrm>
              <a:off x="6958983" y="3889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9" name="Freeform: Shape 111">
              <a:extLst>
                <a:ext uri="{FF2B5EF4-FFF2-40B4-BE49-F238E27FC236}">
                  <a16:creationId xmlns:a16="http://schemas.microsoft.com/office/drawing/2014/main" id="{4E70439C-4038-44B8-A769-7FF8FA1CA44A}"/>
                </a:ext>
              </a:extLst>
            </p:cNvPr>
            <p:cNvSpPr/>
            <p:nvPr/>
          </p:nvSpPr>
          <p:spPr>
            <a:xfrm>
              <a:off x="6997083" y="3889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0" name="Freeform: Shape 112">
              <a:extLst>
                <a:ext uri="{FF2B5EF4-FFF2-40B4-BE49-F238E27FC236}">
                  <a16:creationId xmlns:a16="http://schemas.microsoft.com/office/drawing/2014/main" id="{740A1E1B-3292-4791-A4C2-859911CB2F91}"/>
                </a:ext>
              </a:extLst>
            </p:cNvPr>
            <p:cNvSpPr/>
            <p:nvPr/>
          </p:nvSpPr>
          <p:spPr>
            <a:xfrm>
              <a:off x="7054233" y="3889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1" name="Freeform: Shape 113">
              <a:extLst>
                <a:ext uri="{FF2B5EF4-FFF2-40B4-BE49-F238E27FC236}">
                  <a16:creationId xmlns:a16="http://schemas.microsoft.com/office/drawing/2014/main" id="{E437DBD0-3A02-4308-B05F-356850059934}"/>
                </a:ext>
              </a:extLst>
            </p:cNvPr>
            <p:cNvSpPr/>
            <p:nvPr/>
          </p:nvSpPr>
          <p:spPr>
            <a:xfrm>
              <a:off x="7187583" y="39278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2" name="Freeform: Shape 114">
              <a:extLst>
                <a:ext uri="{FF2B5EF4-FFF2-40B4-BE49-F238E27FC236}">
                  <a16:creationId xmlns:a16="http://schemas.microsoft.com/office/drawing/2014/main" id="{798D014B-63CF-4EFB-BEA6-2B019AE1D832}"/>
                </a:ext>
              </a:extLst>
            </p:cNvPr>
            <p:cNvSpPr/>
            <p:nvPr/>
          </p:nvSpPr>
          <p:spPr>
            <a:xfrm>
              <a:off x="7244733" y="39278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3" name="Freeform: Shape 115">
              <a:extLst>
                <a:ext uri="{FF2B5EF4-FFF2-40B4-BE49-F238E27FC236}">
                  <a16:creationId xmlns:a16="http://schemas.microsoft.com/office/drawing/2014/main" id="{8808AC21-64C7-4F3A-9C74-8D94FFB34DCA}"/>
                </a:ext>
              </a:extLst>
            </p:cNvPr>
            <p:cNvSpPr/>
            <p:nvPr/>
          </p:nvSpPr>
          <p:spPr>
            <a:xfrm>
              <a:off x="7301883" y="39278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4" name="Freeform: Shape 116">
              <a:extLst>
                <a:ext uri="{FF2B5EF4-FFF2-40B4-BE49-F238E27FC236}">
                  <a16:creationId xmlns:a16="http://schemas.microsoft.com/office/drawing/2014/main" id="{126A1239-BC2B-41F4-B6E6-F2D9752AD3DD}"/>
                </a:ext>
              </a:extLst>
            </p:cNvPr>
            <p:cNvSpPr/>
            <p:nvPr/>
          </p:nvSpPr>
          <p:spPr>
            <a:xfrm>
              <a:off x="7378083" y="39278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5" name="Freeform: Shape 117">
              <a:extLst>
                <a:ext uri="{FF2B5EF4-FFF2-40B4-BE49-F238E27FC236}">
                  <a16:creationId xmlns:a16="http://schemas.microsoft.com/office/drawing/2014/main" id="{BC3AFF04-7DAE-486E-8F21-920220C39280}"/>
                </a:ext>
              </a:extLst>
            </p:cNvPr>
            <p:cNvSpPr/>
            <p:nvPr/>
          </p:nvSpPr>
          <p:spPr>
            <a:xfrm>
              <a:off x="7416183" y="39278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6" name="Freeform: Shape 118">
              <a:extLst>
                <a:ext uri="{FF2B5EF4-FFF2-40B4-BE49-F238E27FC236}">
                  <a16:creationId xmlns:a16="http://schemas.microsoft.com/office/drawing/2014/main" id="{6CF70023-15D0-4E86-A769-B14AA06ABD4E}"/>
                </a:ext>
              </a:extLst>
            </p:cNvPr>
            <p:cNvSpPr/>
            <p:nvPr/>
          </p:nvSpPr>
          <p:spPr>
            <a:xfrm>
              <a:off x="7454283" y="39278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7" name="Freeform: Shape 119">
              <a:extLst>
                <a:ext uri="{FF2B5EF4-FFF2-40B4-BE49-F238E27FC236}">
                  <a16:creationId xmlns:a16="http://schemas.microsoft.com/office/drawing/2014/main" id="{B8111762-B380-4836-A5C2-5AFA0929589A}"/>
                </a:ext>
              </a:extLst>
            </p:cNvPr>
            <p:cNvSpPr/>
            <p:nvPr/>
          </p:nvSpPr>
          <p:spPr>
            <a:xfrm>
              <a:off x="7530493" y="39278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8" name="Freeform: Shape 120">
              <a:extLst>
                <a:ext uri="{FF2B5EF4-FFF2-40B4-BE49-F238E27FC236}">
                  <a16:creationId xmlns:a16="http://schemas.microsoft.com/office/drawing/2014/main" id="{993B3576-FB7B-4E6B-A89A-07D383225F5B}"/>
                </a:ext>
              </a:extLst>
            </p:cNvPr>
            <p:cNvSpPr/>
            <p:nvPr/>
          </p:nvSpPr>
          <p:spPr>
            <a:xfrm>
              <a:off x="754954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9" name="Freeform: Shape 121">
              <a:extLst>
                <a:ext uri="{FF2B5EF4-FFF2-40B4-BE49-F238E27FC236}">
                  <a16:creationId xmlns:a16="http://schemas.microsoft.com/office/drawing/2014/main" id="{B623EFA8-F54E-4851-A62D-EB15AD964F5D}"/>
                </a:ext>
              </a:extLst>
            </p:cNvPr>
            <p:cNvSpPr/>
            <p:nvPr/>
          </p:nvSpPr>
          <p:spPr>
            <a:xfrm>
              <a:off x="756859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0" name="Freeform: Shape 122">
              <a:extLst>
                <a:ext uri="{FF2B5EF4-FFF2-40B4-BE49-F238E27FC236}">
                  <a16:creationId xmlns:a16="http://schemas.microsoft.com/office/drawing/2014/main" id="{2B9B5481-DEAD-4699-9939-72D5FB29077D}"/>
                </a:ext>
              </a:extLst>
            </p:cNvPr>
            <p:cNvSpPr/>
            <p:nvPr/>
          </p:nvSpPr>
          <p:spPr>
            <a:xfrm>
              <a:off x="760669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1" name="Freeform: Shape 123">
              <a:extLst>
                <a:ext uri="{FF2B5EF4-FFF2-40B4-BE49-F238E27FC236}">
                  <a16:creationId xmlns:a16="http://schemas.microsoft.com/office/drawing/2014/main" id="{26C51339-FFE0-4E4E-8775-6CFFA0989317}"/>
                </a:ext>
              </a:extLst>
            </p:cNvPr>
            <p:cNvSpPr/>
            <p:nvPr/>
          </p:nvSpPr>
          <p:spPr>
            <a:xfrm>
              <a:off x="762574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2" name="Freeform: Shape 124">
              <a:extLst>
                <a:ext uri="{FF2B5EF4-FFF2-40B4-BE49-F238E27FC236}">
                  <a16:creationId xmlns:a16="http://schemas.microsoft.com/office/drawing/2014/main" id="{DDE42D74-5FAF-4517-B33B-234F3F5DA8D4}"/>
                </a:ext>
              </a:extLst>
            </p:cNvPr>
            <p:cNvSpPr/>
            <p:nvPr/>
          </p:nvSpPr>
          <p:spPr>
            <a:xfrm>
              <a:off x="766384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3" name="Freeform: Shape 125">
              <a:extLst>
                <a:ext uri="{FF2B5EF4-FFF2-40B4-BE49-F238E27FC236}">
                  <a16:creationId xmlns:a16="http://schemas.microsoft.com/office/drawing/2014/main" id="{54404315-FB4F-4053-9E1E-0D6ABFA1517E}"/>
                </a:ext>
              </a:extLst>
            </p:cNvPr>
            <p:cNvSpPr/>
            <p:nvPr/>
          </p:nvSpPr>
          <p:spPr>
            <a:xfrm>
              <a:off x="768289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4" name="Freeform: Shape 126">
              <a:extLst>
                <a:ext uri="{FF2B5EF4-FFF2-40B4-BE49-F238E27FC236}">
                  <a16:creationId xmlns:a16="http://schemas.microsoft.com/office/drawing/2014/main" id="{B1523F9C-55B0-49DF-A88D-2726EEE20E9B}"/>
                </a:ext>
              </a:extLst>
            </p:cNvPr>
            <p:cNvSpPr/>
            <p:nvPr/>
          </p:nvSpPr>
          <p:spPr>
            <a:xfrm>
              <a:off x="772099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5" name="Freeform: Shape 127">
              <a:extLst>
                <a:ext uri="{FF2B5EF4-FFF2-40B4-BE49-F238E27FC236}">
                  <a16:creationId xmlns:a16="http://schemas.microsoft.com/office/drawing/2014/main" id="{FA2080BB-04B5-4125-BCA8-3D1EFD4E8DD4}"/>
                </a:ext>
              </a:extLst>
            </p:cNvPr>
            <p:cNvSpPr/>
            <p:nvPr/>
          </p:nvSpPr>
          <p:spPr>
            <a:xfrm>
              <a:off x="775909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6" name="Freeform: Shape 128">
              <a:extLst>
                <a:ext uri="{FF2B5EF4-FFF2-40B4-BE49-F238E27FC236}">
                  <a16:creationId xmlns:a16="http://schemas.microsoft.com/office/drawing/2014/main" id="{97C48E02-EAAD-464F-A3BA-625270AD4EDD}"/>
                </a:ext>
              </a:extLst>
            </p:cNvPr>
            <p:cNvSpPr/>
            <p:nvPr/>
          </p:nvSpPr>
          <p:spPr>
            <a:xfrm>
              <a:off x="781624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7" name="Freeform: Shape 129">
              <a:extLst>
                <a:ext uri="{FF2B5EF4-FFF2-40B4-BE49-F238E27FC236}">
                  <a16:creationId xmlns:a16="http://schemas.microsoft.com/office/drawing/2014/main" id="{C0F7481A-1490-406D-989E-BE6AB9F15871}"/>
                </a:ext>
              </a:extLst>
            </p:cNvPr>
            <p:cNvSpPr/>
            <p:nvPr/>
          </p:nvSpPr>
          <p:spPr>
            <a:xfrm>
              <a:off x="789244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8" name="Freeform: Shape 130">
              <a:extLst>
                <a:ext uri="{FF2B5EF4-FFF2-40B4-BE49-F238E27FC236}">
                  <a16:creationId xmlns:a16="http://schemas.microsoft.com/office/drawing/2014/main" id="{75699F29-2C7E-4861-AB49-208D5A17D6FB}"/>
                </a:ext>
              </a:extLst>
            </p:cNvPr>
            <p:cNvSpPr/>
            <p:nvPr/>
          </p:nvSpPr>
          <p:spPr>
            <a:xfrm>
              <a:off x="793054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9" name="Freeform: Shape 131">
              <a:extLst>
                <a:ext uri="{FF2B5EF4-FFF2-40B4-BE49-F238E27FC236}">
                  <a16:creationId xmlns:a16="http://schemas.microsoft.com/office/drawing/2014/main" id="{D7F3AE2D-7998-4B19-83DD-0735E72C7F87}"/>
                </a:ext>
              </a:extLst>
            </p:cNvPr>
            <p:cNvSpPr/>
            <p:nvPr/>
          </p:nvSpPr>
          <p:spPr>
            <a:xfrm>
              <a:off x="810199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0" name="Freeform: Shape 132">
              <a:extLst>
                <a:ext uri="{FF2B5EF4-FFF2-40B4-BE49-F238E27FC236}">
                  <a16:creationId xmlns:a16="http://schemas.microsoft.com/office/drawing/2014/main" id="{A3D2D412-ED88-47CA-B9F8-2B8FB76ED9DC}"/>
                </a:ext>
              </a:extLst>
            </p:cNvPr>
            <p:cNvSpPr/>
            <p:nvPr/>
          </p:nvSpPr>
          <p:spPr>
            <a:xfrm>
              <a:off x="812104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1" name="Freeform: Shape 133">
              <a:extLst>
                <a:ext uri="{FF2B5EF4-FFF2-40B4-BE49-F238E27FC236}">
                  <a16:creationId xmlns:a16="http://schemas.microsoft.com/office/drawing/2014/main" id="{C584C179-52A1-4E58-A638-8CA4975AD882}"/>
                </a:ext>
              </a:extLst>
            </p:cNvPr>
            <p:cNvSpPr/>
            <p:nvPr/>
          </p:nvSpPr>
          <p:spPr>
            <a:xfrm>
              <a:off x="815914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2" name="Freeform: Shape 134">
              <a:extLst>
                <a:ext uri="{FF2B5EF4-FFF2-40B4-BE49-F238E27FC236}">
                  <a16:creationId xmlns:a16="http://schemas.microsoft.com/office/drawing/2014/main" id="{6D1737B2-6C31-4328-A819-56D7FFF9C4BF}"/>
                </a:ext>
              </a:extLst>
            </p:cNvPr>
            <p:cNvSpPr/>
            <p:nvPr/>
          </p:nvSpPr>
          <p:spPr>
            <a:xfrm>
              <a:off x="819724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3" name="Freeform: Shape 135">
              <a:extLst>
                <a:ext uri="{FF2B5EF4-FFF2-40B4-BE49-F238E27FC236}">
                  <a16:creationId xmlns:a16="http://schemas.microsoft.com/office/drawing/2014/main" id="{E47574D2-622C-45AE-B999-566927750162}"/>
                </a:ext>
              </a:extLst>
            </p:cNvPr>
            <p:cNvSpPr/>
            <p:nvPr/>
          </p:nvSpPr>
          <p:spPr>
            <a:xfrm>
              <a:off x="823534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4" name="Freeform: Shape 136">
              <a:extLst>
                <a:ext uri="{FF2B5EF4-FFF2-40B4-BE49-F238E27FC236}">
                  <a16:creationId xmlns:a16="http://schemas.microsoft.com/office/drawing/2014/main" id="{13C56800-85B4-4965-B34E-E6C4227EEA0A}"/>
                </a:ext>
              </a:extLst>
            </p:cNvPr>
            <p:cNvSpPr/>
            <p:nvPr/>
          </p:nvSpPr>
          <p:spPr>
            <a:xfrm>
              <a:off x="825439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5" name="Freeform: Shape 137">
              <a:extLst>
                <a:ext uri="{FF2B5EF4-FFF2-40B4-BE49-F238E27FC236}">
                  <a16:creationId xmlns:a16="http://schemas.microsoft.com/office/drawing/2014/main" id="{527CD03C-52C1-490D-8F40-17270FC089F5}"/>
                </a:ext>
              </a:extLst>
            </p:cNvPr>
            <p:cNvSpPr/>
            <p:nvPr/>
          </p:nvSpPr>
          <p:spPr>
            <a:xfrm>
              <a:off x="834964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6" name="Freeform: Shape 138">
              <a:extLst>
                <a:ext uri="{FF2B5EF4-FFF2-40B4-BE49-F238E27FC236}">
                  <a16:creationId xmlns:a16="http://schemas.microsoft.com/office/drawing/2014/main" id="{1E0FBDD4-D708-4CE0-B116-D44067477671}"/>
                </a:ext>
              </a:extLst>
            </p:cNvPr>
            <p:cNvSpPr/>
            <p:nvPr/>
          </p:nvSpPr>
          <p:spPr>
            <a:xfrm>
              <a:off x="838774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7" name="Freeform: Shape 139">
              <a:extLst>
                <a:ext uri="{FF2B5EF4-FFF2-40B4-BE49-F238E27FC236}">
                  <a16:creationId xmlns:a16="http://schemas.microsoft.com/office/drawing/2014/main" id="{98BB5CA7-CA66-45FE-9037-F54F2F2052A0}"/>
                </a:ext>
              </a:extLst>
            </p:cNvPr>
            <p:cNvSpPr/>
            <p:nvPr/>
          </p:nvSpPr>
          <p:spPr>
            <a:xfrm>
              <a:off x="842584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8" name="Freeform: Shape 140">
              <a:extLst>
                <a:ext uri="{FF2B5EF4-FFF2-40B4-BE49-F238E27FC236}">
                  <a16:creationId xmlns:a16="http://schemas.microsoft.com/office/drawing/2014/main" id="{B7441500-01B9-43B9-8435-4A3AC16A3E64}"/>
                </a:ext>
              </a:extLst>
            </p:cNvPr>
            <p:cNvSpPr/>
            <p:nvPr/>
          </p:nvSpPr>
          <p:spPr>
            <a:xfrm>
              <a:off x="876874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grpSp>
      <p:grpSp>
        <p:nvGrpSpPr>
          <p:cNvPr id="129" name="Group 128">
            <a:extLst>
              <a:ext uri="{FF2B5EF4-FFF2-40B4-BE49-F238E27FC236}">
                <a16:creationId xmlns:a16="http://schemas.microsoft.com/office/drawing/2014/main" id="{2501331D-3DB3-4585-AAEC-58EDAE1D06B1}"/>
              </a:ext>
            </a:extLst>
          </p:cNvPr>
          <p:cNvGrpSpPr/>
          <p:nvPr/>
        </p:nvGrpSpPr>
        <p:grpSpPr>
          <a:xfrm>
            <a:off x="1458885" y="3041150"/>
            <a:ext cx="4014714" cy="1558712"/>
            <a:chOff x="1262245" y="2972326"/>
            <a:chExt cx="4014714" cy="1558712"/>
          </a:xfrm>
        </p:grpSpPr>
        <p:sp>
          <p:nvSpPr>
            <p:cNvPr id="130" name="Freeform: Shape 147">
              <a:extLst>
                <a:ext uri="{FF2B5EF4-FFF2-40B4-BE49-F238E27FC236}">
                  <a16:creationId xmlns:a16="http://schemas.microsoft.com/office/drawing/2014/main" id="{44AFF205-ECFD-441E-9260-108C77FC3F4A}"/>
                </a:ext>
              </a:extLst>
            </p:cNvPr>
            <p:cNvSpPr/>
            <p:nvPr/>
          </p:nvSpPr>
          <p:spPr>
            <a:xfrm>
              <a:off x="1262245" y="3012985"/>
              <a:ext cx="4014714" cy="1485261"/>
            </a:xfrm>
            <a:custGeom>
              <a:avLst/>
              <a:gdLst>
                <a:gd name="connsiteX0" fmla="*/ 5041080 w 5041079"/>
                <a:gd name="connsiteY0" fmla="*/ 1878376 h 1878375"/>
                <a:gd name="connsiteX1" fmla="*/ 4860819 w 5041079"/>
                <a:gd name="connsiteY1" fmla="*/ 1878376 h 1878375"/>
                <a:gd name="connsiteX2" fmla="*/ 4860819 w 5041079"/>
                <a:gd name="connsiteY2" fmla="*/ 1718594 h 1878375"/>
                <a:gd name="connsiteX3" fmla="*/ 4322095 w 5041079"/>
                <a:gd name="connsiteY3" fmla="*/ 1718594 h 1878375"/>
                <a:gd name="connsiteX4" fmla="*/ 4322095 w 5041079"/>
                <a:gd name="connsiteY4" fmla="*/ 1679675 h 1878375"/>
                <a:gd name="connsiteX5" fmla="*/ 4266793 w 5041079"/>
                <a:gd name="connsiteY5" fmla="*/ 1679675 h 1878375"/>
                <a:gd name="connsiteX6" fmla="*/ 4266793 w 5041079"/>
                <a:gd name="connsiteY6" fmla="*/ 1642804 h 1878375"/>
                <a:gd name="connsiteX7" fmla="*/ 3883745 w 5041079"/>
                <a:gd name="connsiteY7" fmla="*/ 1642804 h 1878375"/>
                <a:gd name="connsiteX8" fmla="*/ 3883745 w 5041079"/>
                <a:gd name="connsiteY8" fmla="*/ 1614133 h 1878375"/>
                <a:gd name="connsiteX9" fmla="*/ 3437194 w 5041079"/>
                <a:gd name="connsiteY9" fmla="*/ 1614133 h 1878375"/>
                <a:gd name="connsiteX10" fmla="*/ 3437194 w 5041079"/>
                <a:gd name="connsiteY10" fmla="*/ 1589549 h 1878375"/>
                <a:gd name="connsiteX11" fmla="*/ 3406466 w 5041079"/>
                <a:gd name="connsiteY11" fmla="*/ 1589549 h 1878375"/>
                <a:gd name="connsiteX12" fmla="*/ 3406466 w 5041079"/>
                <a:gd name="connsiteY12" fmla="*/ 1571109 h 1878375"/>
                <a:gd name="connsiteX13" fmla="*/ 3324532 w 5041079"/>
                <a:gd name="connsiteY13" fmla="*/ 1571109 h 1878375"/>
                <a:gd name="connsiteX14" fmla="*/ 3324532 w 5041079"/>
                <a:gd name="connsiteY14" fmla="*/ 1556774 h 1878375"/>
                <a:gd name="connsiteX15" fmla="*/ 3289708 w 5041079"/>
                <a:gd name="connsiteY15" fmla="*/ 1556774 h 1878375"/>
                <a:gd name="connsiteX16" fmla="*/ 3289708 w 5041079"/>
                <a:gd name="connsiteY16" fmla="*/ 1532190 h 1878375"/>
                <a:gd name="connsiteX17" fmla="*/ 3189334 w 5041079"/>
                <a:gd name="connsiteY17" fmla="*/ 1532190 h 1878375"/>
                <a:gd name="connsiteX18" fmla="*/ 3189334 w 5041079"/>
                <a:gd name="connsiteY18" fmla="*/ 1495318 h 1878375"/>
                <a:gd name="connsiteX19" fmla="*/ 3043906 w 5041079"/>
                <a:gd name="connsiteY19" fmla="*/ 1495318 h 1878375"/>
                <a:gd name="connsiteX20" fmla="*/ 3043906 w 5041079"/>
                <a:gd name="connsiteY20" fmla="*/ 1458447 h 1878375"/>
                <a:gd name="connsiteX21" fmla="*/ 3000892 w 5041079"/>
                <a:gd name="connsiteY21" fmla="*/ 1458447 h 1878375"/>
                <a:gd name="connsiteX22" fmla="*/ 3000892 w 5041079"/>
                <a:gd name="connsiteY22" fmla="*/ 1446160 h 1878375"/>
                <a:gd name="connsiteX23" fmla="*/ 2978355 w 5041079"/>
                <a:gd name="connsiteY23" fmla="*/ 1446160 h 1878375"/>
                <a:gd name="connsiteX24" fmla="*/ 2978355 w 5041079"/>
                <a:gd name="connsiteY24" fmla="*/ 1427729 h 1878375"/>
                <a:gd name="connsiteX25" fmla="*/ 2912804 w 5041079"/>
                <a:gd name="connsiteY25" fmla="*/ 1427729 h 1878375"/>
                <a:gd name="connsiteX26" fmla="*/ 2912804 w 5041079"/>
                <a:gd name="connsiteY26" fmla="*/ 1403145 h 1878375"/>
                <a:gd name="connsiteX27" fmla="*/ 2898469 w 5041079"/>
                <a:gd name="connsiteY27" fmla="*/ 1403145 h 1878375"/>
                <a:gd name="connsiteX28" fmla="*/ 2898469 w 5041079"/>
                <a:gd name="connsiteY28" fmla="*/ 1384714 h 1878375"/>
                <a:gd name="connsiteX29" fmla="*/ 2859550 w 5041079"/>
                <a:gd name="connsiteY29" fmla="*/ 1384714 h 1878375"/>
                <a:gd name="connsiteX30" fmla="*/ 2859550 w 5041079"/>
                <a:gd name="connsiteY30" fmla="*/ 1366274 h 1878375"/>
                <a:gd name="connsiteX31" fmla="*/ 2837014 w 5041079"/>
                <a:gd name="connsiteY31" fmla="*/ 1366274 h 1878375"/>
                <a:gd name="connsiteX32" fmla="*/ 2837014 w 5041079"/>
                <a:gd name="connsiteY32" fmla="*/ 1337594 h 1878375"/>
                <a:gd name="connsiteX33" fmla="*/ 2816535 w 5041079"/>
                <a:gd name="connsiteY33" fmla="*/ 1337594 h 1878375"/>
                <a:gd name="connsiteX34" fmla="*/ 2816535 w 5041079"/>
                <a:gd name="connsiteY34" fmla="*/ 1317115 h 1878375"/>
                <a:gd name="connsiteX35" fmla="*/ 2800142 w 5041079"/>
                <a:gd name="connsiteY35" fmla="*/ 1317115 h 1878375"/>
                <a:gd name="connsiteX36" fmla="*/ 2800142 w 5041079"/>
                <a:gd name="connsiteY36" fmla="*/ 1292531 h 1878375"/>
                <a:gd name="connsiteX37" fmla="*/ 2662906 w 5041079"/>
                <a:gd name="connsiteY37" fmla="*/ 1292531 h 1878375"/>
                <a:gd name="connsiteX38" fmla="*/ 2662906 w 5041079"/>
                <a:gd name="connsiteY38" fmla="*/ 1278196 h 1878375"/>
                <a:gd name="connsiteX39" fmla="*/ 2587116 w 5041079"/>
                <a:gd name="connsiteY39" fmla="*/ 1278196 h 1878375"/>
                <a:gd name="connsiteX40" fmla="*/ 2587116 w 5041079"/>
                <a:gd name="connsiteY40" fmla="*/ 1245421 h 1878375"/>
                <a:gd name="connsiteX41" fmla="*/ 2544101 w 5041079"/>
                <a:gd name="connsiteY41" fmla="*/ 1245421 h 1878375"/>
                <a:gd name="connsiteX42" fmla="*/ 2544101 w 5041079"/>
                <a:gd name="connsiteY42" fmla="*/ 1235181 h 1878375"/>
                <a:gd name="connsiteX43" fmla="*/ 2531804 w 5041079"/>
                <a:gd name="connsiteY43" fmla="*/ 1235181 h 1878375"/>
                <a:gd name="connsiteX44" fmla="*/ 2531804 w 5041079"/>
                <a:gd name="connsiteY44" fmla="*/ 1224932 h 1878375"/>
                <a:gd name="connsiteX45" fmla="*/ 2492885 w 5041079"/>
                <a:gd name="connsiteY45" fmla="*/ 1224932 h 1878375"/>
                <a:gd name="connsiteX46" fmla="*/ 2492885 w 5041079"/>
                <a:gd name="connsiteY46" fmla="*/ 1200358 h 1878375"/>
                <a:gd name="connsiteX47" fmla="*/ 2406855 w 5041079"/>
                <a:gd name="connsiteY47" fmla="*/ 1200358 h 1878375"/>
                <a:gd name="connsiteX48" fmla="*/ 2406855 w 5041079"/>
                <a:gd name="connsiteY48" fmla="*/ 1161439 h 1878375"/>
                <a:gd name="connsiteX49" fmla="*/ 2326969 w 5041079"/>
                <a:gd name="connsiteY49" fmla="*/ 1161439 h 1878375"/>
                <a:gd name="connsiteX50" fmla="*/ 2326969 w 5041079"/>
                <a:gd name="connsiteY50" fmla="*/ 1140950 h 1878375"/>
                <a:gd name="connsiteX51" fmla="*/ 2242987 w 5041079"/>
                <a:gd name="connsiteY51" fmla="*/ 1140950 h 1878375"/>
                <a:gd name="connsiteX52" fmla="*/ 2242987 w 5041079"/>
                <a:gd name="connsiteY52" fmla="*/ 1116366 h 1878375"/>
                <a:gd name="connsiteX53" fmla="*/ 2234786 w 5041079"/>
                <a:gd name="connsiteY53" fmla="*/ 1116366 h 1878375"/>
                <a:gd name="connsiteX54" fmla="*/ 2234786 w 5041079"/>
                <a:gd name="connsiteY54" fmla="*/ 1095888 h 1878375"/>
                <a:gd name="connsiteX55" fmla="*/ 2111885 w 5041079"/>
                <a:gd name="connsiteY55" fmla="*/ 1095888 h 1878375"/>
                <a:gd name="connsiteX56" fmla="*/ 2111885 w 5041079"/>
                <a:gd name="connsiteY56" fmla="*/ 1075399 h 1878375"/>
                <a:gd name="connsiteX57" fmla="*/ 2087311 w 5041079"/>
                <a:gd name="connsiteY57" fmla="*/ 1075399 h 1878375"/>
                <a:gd name="connsiteX58" fmla="*/ 2087311 w 5041079"/>
                <a:gd name="connsiteY58" fmla="*/ 1046729 h 1878375"/>
                <a:gd name="connsiteX59" fmla="*/ 2064774 w 5041079"/>
                <a:gd name="connsiteY59" fmla="*/ 1046729 h 1878375"/>
                <a:gd name="connsiteX60" fmla="*/ 2064774 w 5041079"/>
                <a:gd name="connsiteY60" fmla="*/ 989369 h 1878375"/>
                <a:gd name="connsiteX61" fmla="*/ 1941873 w 5041079"/>
                <a:gd name="connsiteY61" fmla="*/ 989369 h 1878375"/>
                <a:gd name="connsiteX62" fmla="*/ 1941873 w 5041079"/>
                <a:gd name="connsiteY62" fmla="*/ 946355 h 1878375"/>
                <a:gd name="connsiteX63" fmla="*/ 1894753 w 5041079"/>
                <a:gd name="connsiteY63" fmla="*/ 946355 h 1878375"/>
                <a:gd name="connsiteX64" fmla="*/ 1894753 w 5041079"/>
                <a:gd name="connsiteY64" fmla="*/ 915627 h 1878375"/>
                <a:gd name="connsiteX65" fmla="*/ 1855834 w 5041079"/>
                <a:gd name="connsiteY65" fmla="*/ 915627 h 1878375"/>
                <a:gd name="connsiteX66" fmla="*/ 1855834 w 5041079"/>
                <a:gd name="connsiteY66" fmla="*/ 897196 h 1878375"/>
                <a:gd name="connsiteX67" fmla="*/ 1745230 w 5041079"/>
                <a:gd name="connsiteY67" fmla="*/ 897196 h 1878375"/>
                <a:gd name="connsiteX68" fmla="*/ 1745230 w 5041079"/>
                <a:gd name="connsiteY68" fmla="*/ 866468 h 1878375"/>
                <a:gd name="connsiteX69" fmla="*/ 1698109 w 5041079"/>
                <a:gd name="connsiteY69" fmla="*/ 866468 h 1878375"/>
                <a:gd name="connsiteX70" fmla="*/ 1698109 w 5041079"/>
                <a:gd name="connsiteY70" fmla="*/ 841884 h 1878375"/>
                <a:gd name="connsiteX71" fmla="*/ 1636664 w 5041079"/>
                <a:gd name="connsiteY71" fmla="*/ 841884 h 1878375"/>
                <a:gd name="connsiteX72" fmla="*/ 1636664 w 5041079"/>
                <a:gd name="connsiteY72" fmla="*/ 807061 h 1878375"/>
                <a:gd name="connsiteX73" fmla="*/ 1579304 w 5041079"/>
                <a:gd name="connsiteY73" fmla="*/ 807061 h 1878375"/>
                <a:gd name="connsiteX74" fmla="*/ 1579304 w 5041079"/>
                <a:gd name="connsiteY74" fmla="*/ 792726 h 1878375"/>
                <a:gd name="connsiteX75" fmla="*/ 1528098 w 5041079"/>
                <a:gd name="connsiteY75" fmla="*/ 792726 h 1878375"/>
                <a:gd name="connsiteX76" fmla="*/ 1528098 w 5041079"/>
                <a:gd name="connsiteY76" fmla="*/ 762000 h 1878375"/>
                <a:gd name="connsiteX77" fmla="*/ 1444116 w 5041079"/>
                <a:gd name="connsiteY77" fmla="*/ 762000 h 1878375"/>
                <a:gd name="connsiteX78" fmla="*/ 1444116 w 5041079"/>
                <a:gd name="connsiteY78" fmla="*/ 725129 h 1878375"/>
                <a:gd name="connsiteX79" fmla="*/ 1384708 w 5041079"/>
                <a:gd name="connsiteY79" fmla="*/ 725129 h 1878375"/>
                <a:gd name="connsiteX80" fmla="*/ 1384708 w 5041079"/>
                <a:gd name="connsiteY80" fmla="*/ 692355 h 1878375"/>
                <a:gd name="connsiteX81" fmla="*/ 1306870 w 5041079"/>
                <a:gd name="connsiteY81" fmla="*/ 692355 h 1878375"/>
                <a:gd name="connsiteX82" fmla="*/ 1306870 w 5041079"/>
                <a:gd name="connsiteY82" fmla="*/ 639097 h 1878375"/>
                <a:gd name="connsiteX83" fmla="*/ 1222888 w 5041079"/>
                <a:gd name="connsiteY83" fmla="*/ 639097 h 1878375"/>
                <a:gd name="connsiteX84" fmla="*/ 1222888 w 5041079"/>
                <a:gd name="connsiteY84" fmla="*/ 626807 h 1878375"/>
                <a:gd name="connsiteX85" fmla="*/ 1171682 w 5041079"/>
                <a:gd name="connsiteY85" fmla="*/ 626807 h 1878375"/>
                <a:gd name="connsiteX86" fmla="*/ 1171682 w 5041079"/>
                <a:gd name="connsiteY86" fmla="*/ 594032 h 1878375"/>
                <a:gd name="connsiteX87" fmla="*/ 1112274 w 5041079"/>
                <a:gd name="connsiteY87" fmla="*/ 594032 h 1878375"/>
                <a:gd name="connsiteX88" fmla="*/ 1112274 w 5041079"/>
                <a:gd name="connsiteY88" fmla="*/ 546920 h 1878375"/>
                <a:gd name="connsiteX89" fmla="*/ 1069260 w 5041079"/>
                <a:gd name="connsiteY89" fmla="*/ 546920 h 1878375"/>
                <a:gd name="connsiteX90" fmla="*/ 1069260 w 5041079"/>
                <a:gd name="connsiteY90" fmla="*/ 499806 h 1878375"/>
                <a:gd name="connsiteX91" fmla="*/ 1024197 w 5041079"/>
                <a:gd name="connsiteY91" fmla="*/ 499806 h 1878375"/>
                <a:gd name="connsiteX92" fmla="*/ 1024197 w 5041079"/>
                <a:gd name="connsiteY92" fmla="*/ 477274 h 1878375"/>
                <a:gd name="connsiteX93" fmla="*/ 975029 w 5041079"/>
                <a:gd name="connsiteY93" fmla="*/ 477274 h 1878375"/>
                <a:gd name="connsiteX94" fmla="*/ 975029 w 5041079"/>
                <a:gd name="connsiteY94" fmla="*/ 454742 h 1878375"/>
                <a:gd name="connsiteX95" fmla="*/ 905391 w 5041079"/>
                <a:gd name="connsiteY95" fmla="*/ 454742 h 1878375"/>
                <a:gd name="connsiteX96" fmla="*/ 905391 w 5041079"/>
                <a:gd name="connsiteY96" fmla="*/ 424016 h 1878375"/>
                <a:gd name="connsiteX97" fmla="*/ 891047 w 5041079"/>
                <a:gd name="connsiteY97" fmla="*/ 424016 h 1878375"/>
                <a:gd name="connsiteX98" fmla="*/ 891047 w 5041079"/>
                <a:gd name="connsiteY98" fmla="*/ 395339 h 1878375"/>
                <a:gd name="connsiteX99" fmla="*/ 854175 w 5041079"/>
                <a:gd name="connsiteY99" fmla="*/ 395339 h 1878375"/>
                <a:gd name="connsiteX100" fmla="*/ 854175 w 5041079"/>
                <a:gd name="connsiteY100" fmla="*/ 309306 h 1878375"/>
                <a:gd name="connsiteX101" fmla="*/ 805017 w 5041079"/>
                <a:gd name="connsiteY101" fmla="*/ 309306 h 1878375"/>
                <a:gd name="connsiteX102" fmla="*/ 805017 w 5041079"/>
                <a:gd name="connsiteY102" fmla="*/ 262194 h 1878375"/>
                <a:gd name="connsiteX103" fmla="*/ 727179 w 5041079"/>
                <a:gd name="connsiteY103" fmla="*/ 262194 h 1878375"/>
                <a:gd name="connsiteX104" fmla="*/ 727179 w 5041079"/>
                <a:gd name="connsiteY104" fmla="*/ 245807 h 1878375"/>
                <a:gd name="connsiteX105" fmla="*/ 694403 w 5041079"/>
                <a:gd name="connsiteY105" fmla="*/ 245807 h 1878375"/>
                <a:gd name="connsiteX106" fmla="*/ 694403 w 5041079"/>
                <a:gd name="connsiteY106" fmla="*/ 231468 h 1878375"/>
                <a:gd name="connsiteX107" fmla="*/ 612469 w 5041079"/>
                <a:gd name="connsiteY107" fmla="*/ 231468 h 1878375"/>
                <a:gd name="connsiteX108" fmla="*/ 612469 w 5041079"/>
                <a:gd name="connsiteY108" fmla="*/ 221226 h 1878375"/>
                <a:gd name="connsiteX109" fmla="*/ 548966 w 5041079"/>
                <a:gd name="connsiteY109" fmla="*/ 221226 h 1878375"/>
                <a:gd name="connsiteX110" fmla="*/ 548966 w 5041079"/>
                <a:gd name="connsiteY110" fmla="*/ 198693 h 1878375"/>
                <a:gd name="connsiteX111" fmla="*/ 510047 w 5041079"/>
                <a:gd name="connsiteY111" fmla="*/ 198693 h 1878375"/>
                <a:gd name="connsiteX112" fmla="*/ 510047 w 5041079"/>
                <a:gd name="connsiteY112" fmla="*/ 167968 h 1878375"/>
                <a:gd name="connsiteX113" fmla="*/ 477271 w 5041079"/>
                <a:gd name="connsiteY113" fmla="*/ 167968 h 1878375"/>
                <a:gd name="connsiteX114" fmla="*/ 477271 w 5041079"/>
                <a:gd name="connsiteY114" fmla="*/ 143387 h 1878375"/>
                <a:gd name="connsiteX115" fmla="*/ 440400 w 5041079"/>
                <a:gd name="connsiteY115" fmla="*/ 143387 h 1878375"/>
                <a:gd name="connsiteX116" fmla="*/ 440400 w 5041079"/>
                <a:gd name="connsiteY116" fmla="*/ 129049 h 1878375"/>
                <a:gd name="connsiteX117" fmla="*/ 381002 w 5041079"/>
                <a:gd name="connsiteY117" fmla="*/ 129049 h 1878375"/>
                <a:gd name="connsiteX118" fmla="*/ 381002 w 5041079"/>
                <a:gd name="connsiteY118" fmla="*/ 92177 h 1878375"/>
                <a:gd name="connsiteX119" fmla="*/ 321594 w 5041079"/>
                <a:gd name="connsiteY119" fmla="*/ 92177 h 1878375"/>
                <a:gd name="connsiteX120" fmla="*/ 321594 w 5041079"/>
                <a:gd name="connsiteY120" fmla="*/ 45065 h 1878375"/>
                <a:gd name="connsiteX121" fmla="*/ 290867 w 5041079"/>
                <a:gd name="connsiteY121" fmla="*/ 45065 h 1878375"/>
                <a:gd name="connsiteX122" fmla="*/ 290867 w 5041079"/>
                <a:gd name="connsiteY122" fmla="*/ 30726 h 1878375"/>
                <a:gd name="connsiteX123" fmla="*/ 165918 w 5041079"/>
                <a:gd name="connsiteY123" fmla="*/ 30726 h 1878375"/>
                <a:gd name="connsiteX124" fmla="*/ 165918 w 5041079"/>
                <a:gd name="connsiteY124" fmla="*/ 20484 h 1878375"/>
                <a:gd name="connsiteX125" fmla="*/ 122903 w 5041079"/>
                <a:gd name="connsiteY125" fmla="*/ 20484 h 1878375"/>
                <a:gd name="connsiteX126" fmla="*/ 122903 w 5041079"/>
                <a:gd name="connsiteY126" fmla="*/ 0 h 1878375"/>
                <a:gd name="connsiteX127" fmla="*/ 0 w 5041079"/>
                <a:gd name="connsiteY127" fmla="*/ 0 h 187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041079" h="1878375">
                  <a:moveTo>
                    <a:pt x="5041080" y="1878376"/>
                  </a:moveTo>
                  <a:lnTo>
                    <a:pt x="4860819" y="1878376"/>
                  </a:lnTo>
                  <a:lnTo>
                    <a:pt x="4860819" y="1718594"/>
                  </a:lnTo>
                  <a:lnTo>
                    <a:pt x="4322095" y="1718594"/>
                  </a:lnTo>
                  <a:lnTo>
                    <a:pt x="4322095" y="1679675"/>
                  </a:lnTo>
                  <a:lnTo>
                    <a:pt x="4266793" y="1679675"/>
                  </a:lnTo>
                  <a:lnTo>
                    <a:pt x="4266793" y="1642804"/>
                  </a:lnTo>
                  <a:lnTo>
                    <a:pt x="3883745" y="1642804"/>
                  </a:lnTo>
                  <a:lnTo>
                    <a:pt x="3883745" y="1614133"/>
                  </a:lnTo>
                  <a:lnTo>
                    <a:pt x="3437194" y="1614133"/>
                  </a:lnTo>
                  <a:lnTo>
                    <a:pt x="3437194" y="1589549"/>
                  </a:lnTo>
                  <a:lnTo>
                    <a:pt x="3406466" y="1589549"/>
                  </a:lnTo>
                  <a:lnTo>
                    <a:pt x="3406466" y="1571109"/>
                  </a:lnTo>
                  <a:lnTo>
                    <a:pt x="3324532" y="1571109"/>
                  </a:lnTo>
                  <a:lnTo>
                    <a:pt x="3324532" y="1556774"/>
                  </a:lnTo>
                  <a:lnTo>
                    <a:pt x="3289708" y="1556774"/>
                  </a:lnTo>
                  <a:lnTo>
                    <a:pt x="3289708" y="1532190"/>
                  </a:lnTo>
                  <a:lnTo>
                    <a:pt x="3189334" y="1532190"/>
                  </a:lnTo>
                  <a:lnTo>
                    <a:pt x="3189334" y="1495318"/>
                  </a:lnTo>
                  <a:lnTo>
                    <a:pt x="3043906" y="1495318"/>
                  </a:lnTo>
                  <a:lnTo>
                    <a:pt x="3043906" y="1458447"/>
                  </a:lnTo>
                  <a:lnTo>
                    <a:pt x="3000892" y="1458447"/>
                  </a:lnTo>
                  <a:lnTo>
                    <a:pt x="3000892" y="1446160"/>
                  </a:lnTo>
                  <a:lnTo>
                    <a:pt x="2978355" y="1446160"/>
                  </a:lnTo>
                  <a:lnTo>
                    <a:pt x="2978355" y="1427729"/>
                  </a:lnTo>
                  <a:lnTo>
                    <a:pt x="2912804" y="1427729"/>
                  </a:lnTo>
                  <a:lnTo>
                    <a:pt x="2912804" y="1403145"/>
                  </a:lnTo>
                  <a:lnTo>
                    <a:pt x="2898469" y="1403145"/>
                  </a:lnTo>
                  <a:lnTo>
                    <a:pt x="2898469" y="1384714"/>
                  </a:lnTo>
                  <a:lnTo>
                    <a:pt x="2859550" y="1384714"/>
                  </a:lnTo>
                  <a:lnTo>
                    <a:pt x="2859550" y="1366274"/>
                  </a:lnTo>
                  <a:lnTo>
                    <a:pt x="2837014" y="1366274"/>
                  </a:lnTo>
                  <a:lnTo>
                    <a:pt x="2837014" y="1337594"/>
                  </a:lnTo>
                  <a:lnTo>
                    <a:pt x="2816535" y="1337594"/>
                  </a:lnTo>
                  <a:lnTo>
                    <a:pt x="2816535" y="1317115"/>
                  </a:lnTo>
                  <a:lnTo>
                    <a:pt x="2800142" y="1317115"/>
                  </a:lnTo>
                  <a:lnTo>
                    <a:pt x="2800142" y="1292531"/>
                  </a:lnTo>
                  <a:lnTo>
                    <a:pt x="2662906" y="1292531"/>
                  </a:lnTo>
                  <a:lnTo>
                    <a:pt x="2662906" y="1278196"/>
                  </a:lnTo>
                  <a:lnTo>
                    <a:pt x="2587116" y="1278196"/>
                  </a:lnTo>
                  <a:lnTo>
                    <a:pt x="2587116" y="1245421"/>
                  </a:lnTo>
                  <a:lnTo>
                    <a:pt x="2544101" y="1245421"/>
                  </a:lnTo>
                  <a:lnTo>
                    <a:pt x="2544101" y="1235181"/>
                  </a:lnTo>
                  <a:lnTo>
                    <a:pt x="2531804" y="1235181"/>
                  </a:lnTo>
                  <a:lnTo>
                    <a:pt x="2531804" y="1224932"/>
                  </a:lnTo>
                  <a:lnTo>
                    <a:pt x="2492885" y="1224932"/>
                  </a:lnTo>
                  <a:lnTo>
                    <a:pt x="2492885" y="1200358"/>
                  </a:lnTo>
                  <a:lnTo>
                    <a:pt x="2406855" y="1200358"/>
                  </a:lnTo>
                  <a:lnTo>
                    <a:pt x="2406855" y="1161439"/>
                  </a:lnTo>
                  <a:lnTo>
                    <a:pt x="2326969" y="1161439"/>
                  </a:lnTo>
                  <a:lnTo>
                    <a:pt x="2326969" y="1140950"/>
                  </a:lnTo>
                  <a:lnTo>
                    <a:pt x="2242987" y="1140950"/>
                  </a:lnTo>
                  <a:lnTo>
                    <a:pt x="2242987" y="1116366"/>
                  </a:lnTo>
                  <a:lnTo>
                    <a:pt x="2234786" y="1116366"/>
                  </a:lnTo>
                  <a:lnTo>
                    <a:pt x="2234786" y="1095888"/>
                  </a:lnTo>
                  <a:lnTo>
                    <a:pt x="2111885" y="1095888"/>
                  </a:lnTo>
                  <a:lnTo>
                    <a:pt x="2111885" y="1075399"/>
                  </a:lnTo>
                  <a:lnTo>
                    <a:pt x="2087311" y="1075399"/>
                  </a:lnTo>
                  <a:lnTo>
                    <a:pt x="2087311" y="1046729"/>
                  </a:lnTo>
                  <a:lnTo>
                    <a:pt x="2064774" y="1046729"/>
                  </a:lnTo>
                  <a:lnTo>
                    <a:pt x="2064774" y="989369"/>
                  </a:lnTo>
                  <a:lnTo>
                    <a:pt x="1941873" y="989369"/>
                  </a:lnTo>
                  <a:lnTo>
                    <a:pt x="1941873" y="946355"/>
                  </a:lnTo>
                  <a:lnTo>
                    <a:pt x="1894753" y="946355"/>
                  </a:lnTo>
                  <a:lnTo>
                    <a:pt x="1894753" y="915627"/>
                  </a:lnTo>
                  <a:lnTo>
                    <a:pt x="1855834" y="915627"/>
                  </a:lnTo>
                  <a:lnTo>
                    <a:pt x="1855834" y="897196"/>
                  </a:lnTo>
                  <a:lnTo>
                    <a:pt x="1745230" y="897196"/>
                  </a:lnTo>
                  <a:lnTo>
                    <a:pt x="1745230" y="866468"/>
                  </a:lnTo>
                  <a:lnTo>
                    <a:pt x="1698109" y="866468"/>
                  </a:lnTo>
                  <a:lnTo>
                    <a:pt x="1698109" y="841884"/>
                  </a:lnTo>
                  <a:lnTo>
                    <a:pt x="1636664" y="841884"/>
                  </a:lnTo>
                  <a:lnTo>
                    <a:pt x="1636664" y="807061"/>
                  </a:lnTo>
                  <a:lnTo>
                    <a:pt x="1579304" y="807061"/>
                  </a:lnTo>
                  <a:lnTo>
                    <a:pt x="1579304" y="792726"/>
                  </a:lnTo>
                  <a:lnTo>
                    <a:pt x="1528098" y="792726"/>
                  </a:lnTo>
                  <a:lnTo>
                    <a:pt x="1528098" y="762000"/>
                  </a:lnTo>
                  <a:lnTo>
                    <a:pt x="1444116" y="762000"/>
                  </a:lnTo>
                  <a:lnTo>
                    <a:pt x="1444116" y="725129"/>
                  </a:lnTo>
                  <a:lnTo>
                    <a:pt x="1384708" y="725129"/>
                  </a:lnTo>
                  <a:lnTo>
                    <a:pt x="1384708" y="692355"/>
                  </a:lnTo>
                  <a:lnTo>
                    <a:pt x="1306870" y="692355"/>
                  </a:lnTo>
                  <a:lnTo>
                    <a:pt x="1306870" y="639097"/>
                  </a:lnTo>
                  <a:lnTo>
                    <a:pt x="1222888" y="639097"/>
                  </a:lnTo>
                  <a:lnTo>
                    <a:pt x="1222888" y="626807"/>
                  </a:lnTo>
                  <a:lnTo>
                    <a:pt x="1171682" y="626807"/>
                  </a:lnTo>
                  <a:lnTo>
                    <a:pt x="1171682" y="594032"/>
                  </a:lnTo>
                  <a:lnTo>
                    <a:pt x="1112274" y="594032"/>
                  </a:lnTo>
                  <a:lnTo>
                    <a:pt x="1112274" y="546920"/>
                  </a:lnTo>
                  <a:lnTo>
                    <a:pt x="1069260" y="546920"/>
                  </a:lnTo>
                  <a:lnTo>
                    <a:pt x="1069260" y="499806"/>
                  </a:lnTo>
                  <a:lnTo>
                    <a:pt x="1024197" y="499806"/>
                  </a:lnTo>
                  <a:lnTo>
                    <a:pt x="1024197" y="477274"/>
                  </a:lnTo>
                  <a:lnTo>
                    <a:pt x="975029" y="477274"/>
                  </a:lnTo>
                  <a:lnTo>
                    <a:pt x="975029" y="454742"/>
                  </a:lnTo>
                  <a:lnTo>
                    <a:pt x="905391" y="454742"/>
                  </a:lnTo>
                  <a:lnTo>
                    <a:pt x="905391" y="424016"/>
                  </a:lnTo>
                  <a:lnTo>
                    <a:pt x="891047" y="424016"/>
                  </a:lnTo>
                  <a:lnTo>
                    <a:pt x="891047" y="395339"/>
                  </a:lnTo>
                  <a:lnTo>
                    <a:pt x="854175" y="395339"/>
                  </a:lnTo>
                  <a:lnTo>
                    <a:pt x="854175" y="309306"/>
                  </a:lnTo>
                  <a:lnTo>
                    <a:pt x="805017" y="309306"/>
                  </a:lnTo>
                  <a:lnTo>
                    <a:pt x="805017" y="262194"/>
                  </a:lnTo>
                  <a:lnTo>
                    <a:pt x="727179" y="262194"/>
                  </a:lnTo>
                  <a:lnTo>
                    <a:pt x="727179" y="245807"/>
                  </a:lnTo>
                  <a:lnTo>
                    <a:pt x="694403" y="245807"/>
                  </a:lnTo>
                  <a:lnTo>
                    <a:pt x="694403" y="231468"/>
                  </a:lnTo>
                  <a:lnTo>
                    <a:pt x="612469" y="231468"/>
                  </a:lnTo>
                  <a:lnTo>
                    <a:pt x="612469" y="221226"/>
                  </a:lnTo>
                  <a:lnTo>
                    <a:pt x="548966" y="221226"/>
                  </a:lnTo>
                  <a:lnTo>
                    <a:pt x="548966" y="198693"/>
                  </a:lnTo>
                  <a:lnTo>
                    <a:pt x="510047" y="198693"/>
                  </a:lnTo>
                  <a:lnTo>
                    <a:pt x="510047" y="167968"/>
                  </a:lnTo>
                  <a:lnTo>
                    <a:pt x="477271" y="167968"/>
                  </a:lnTo>
                  <a:lnTo>
                    <a:pt x="477271" y="143387"/>
                  </a:lnTo>
                  <a:lnTo>
                    <a:pt x="440400" y="143387"/>
                  </a:lnTo>
                  <a:lnTo>
                    <a:pt x="440400" y="129049"/>
                  </a:lnTo>
                  <a:lnTo>
                    <a:pt x="381002" y="129049"/>
                  </a:lnTo>
                  <a:lnTo>
                    <a:pt x="381002" y="92177"/>
                  </a:lnTo>
                  <a:lnTo>
                    <a:pt x="321594" y="92177"/>
                  </a:lnTo>
                  <a:lnTo>
                    <a:pt x="321594" y="45065"/>
                  </a:lnTo>
                  <a:lnTo>
                    <a:pt x="290867" y="45065"/>
                  </a:lnTo>
                  <a:lnTo>
                    <a:pt x="290867" y="30726"/>
                  </a:lnTo>
                  <a:lnTo>
                    <a:pt x="165918" y="30726"/>
                  </a:lnTo>
                  <a:lnTo>
                    <a:pt x="165918" y="20484"/>
                  </a:lnTo>
                  <a:lnTo>
                    <a:pt x="122903" y="20484"/>
                  </a:lnTo>
                  <a:lnTo>
                    <a:pt x="122903" y="0"/>
                  </a:lnTo>
                  <a:lnTo>
                    <a:pt x="0" y="0"/>
                  </a:lnTo>
                </a:path>
              </a:pathLst>
            </a:custGeom>
            <a:noFill/>
            <a:ln w="25400" cap="flat">
              <a:solidFill>
                <a:schemeClr val="accent2"/>
              </a:solidFill>
              <a:prstDash val="solid"/>
              <a:miter/>
            </a:ln>
          </p:spPr>
          <p:txBody>
            <a:bodyPr rtlCol="0" anchor="ctr"/>
            <a:lstStyle/>
            <a:p>
              <a:endParaRPr lang="en-GB"/>
            </a:p>
          </p:txBody>
        </p:sp>
        <p:grpSp>
          <p:nvGrpSpPr>
            <p:cNvPr id="131" name="Group 130">
              <a:extLst>
                <a:ext uri="{FF2B5EF4-FFF2-40B4-BE49-F238E27FC236}">
                  <a16:creationId xmlns:a16="http://schemas.microsoft.com/office/drawing/2014/main" id="{653A2535-AACF-4D0B-B4C1-C0B292CAD036}"/>
                </a:ext>
              </a:extLst>
            </p:cNvPr>
            <p:cNvGrpSpPr/>
            <p:nvPr/>
          </p:nvGrpSpPr>
          <p:grpSpPr>
            <a:xfrm>
              <a:off x="1276926" y="2972326"/>
              <a:ext cx="3995319" cy="1558712"/>
              <a:chOff x="1276926" y="2972326"/>
              <a:chExt cx="3995319" cy="1558712"/>
            </a:xfrm>
          </p:grpSpPr>
          <p:sp>
            <p:nvSpPr>
              <p:cNvPr id="132" name="Freeform: Shape 148">
                <a:extLst>
                  <a:ext uri="{FF2B5EF4-FFF2-40B4-BE49-F238E27FC236}">
                    <a16:creationId xmlns:a16="http://schemas.microsoft.com/office/drawing/2014/main" id="{9A71285A-3B08-42CB-8628-DB9FEDB1C147}"/>
                  </a:ext>
                </a:extLst>
              </p:cNvPr>
              <p:cNvSpPr/>
              <p:nvPr/>
            </p:nvSpPr>
            <p:spPr>
              <a:xfrm>
                <a:off x="1276926" y="2972326"/>
                <a:ext cx="7586" cy="71164"/>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133" name="Freeform: Shape 149">
                <a:extLst>
                  <a:ext uri="{FF2B5EF4-FFF2-40B4-BE49-F238E27FC236}">
                    <a16:creationId xmlns:a16="http://schemas.microsoft.com/office/drawing/2014/main" id="{15A84D15-5AA8-44B9-B696-6524F14057DE}"/>
                  </a:ext>
                </a:extLst>
              </p:cNvPr>
              <p:cNvSpPr/>
              <p:nvPr/>
            </p:nvSpPr>
            <p:spPr>
              <a:xfrm>
                <a:off x="1489325" y="3017514"/>
                <a:ext cx="7586" cy="71164"/>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134" name="Freeform: Shape 150">
                <a:extLst>
                  <a:ext uri="{FF2B5EF4-FFF2-40B4-BE49-F238E27FC236}">
                    <a16:creationId xmlns:a16="http://schemas.microsoft.com/office/drawing/2014/main" id="{812EAF87-09DF-4FCC-B009-E9160442E88D}"/>
                  </a:ext>
                </a:extLst>
              </p:cNvPr>
              <p:cNvSpPr/>
              <p:nvPr/>
            </p:nvSpPr>
            <p:spPr>
              <a:xfrm>
                <a:off x="2852140" y="3766953"/>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35" name="Freeform: Shape 151">
                <a:extLst>
                  <a:ext uri="{FF2B5EF4-FFF2-40B4-BE49-F238E27FC236}">
                    <a16:creationId xmlns:a16="http://schemas.microsoft.com/office/drawing/2014/main" id="{AF8299AE-B178-4B44-AE44-EB235E25A995}"/>
                  </a:ext>
                </a:extLst>
              </p:cNvPr>
              <p:cNvSpPr/>
              <p:nvPr/>
            </p:nvSpPr>
            <p:spPr>
              <a:xfrm>
                <a:off x="2882483" y="3766953"/>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36" name="Freeform: Shape 152">
                <a:extLst>
                  <a:ext uri="{FF2B5EF4-FFF2-40B4-BE49-F238E27FC236}">
                    <a16:creationId xmlns:a16="http://schemas.microsoft.com/office/drawing/2014/main" id="{2FF98502-31A6-4FAA-AD50-B1D6253C8427}"/>
                  </a:ext>
                </a:extLst>
              </p:cNvPr>
              <p:cNvSpPr/>
              <p:nvPr/>
            </p:nvSpPr>
            <p:spPr>
              <a:xfrm>
                <a:off x="2958340" y="3842268"/>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37" name="Freeform: Shape 153">
                <a:extLst>
                  <a:ext uri="{FF2B5EF4-FFF2-40B4-BE49-F238E27FC236}">
                    <a16:creationId xmlns:a16="http://schemas.microsoft.com/office/drawing/2014/main" id="{A4101425-107E-4D9A-BFBB-673D8D3A015F}"/>
                  </a:ext>
                </a:extLst>
              </p:cNvPr>
              <p:cNvSpPr/>
              <p:nvPr/>
            </p:nvSpPr>
            <p:spPr>
              <a:xfrm>
                <a:off x="2988683" y="3842268"/>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38" name="Freeform: Shape 154">
                <a:extLst>
                  <a:ext uri="{FF2B5EF4-FFF2-40B4-BE49-F238E27FC236}">
                    <a16:creationId xmlns:a16="http://schemas.microsoft.com/office/drawing/2014/main" id="{0454E089-8CF7-4446-A05C-480856B38B51}"/>
                  </a:ext>
                </a:extLst>
              </p:cNvPr>
              <p:cNvSpPr/>
              <p:nvPr/>
            </p:nvSpPr>
            <p:spPr>
              <a:xfrm>
                <a:off x="3003855" y="3842268"/>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39" name="Freeform: Shape 155">
                <a:extLst>
                  <a:ext uri="{FF2B5EF4-FFF2-40B4-BE49-F238E27FC236}">
                    <a16:creationId xmlns:a16="http://schemas.microsoft.com/office/drawing/2014/main" id="{D7B36AD1-730B-4717-98B2-8A29CDF04318}"/>
                  </a:ext>
                </a:extLst>
              </p:cNvPr>
              <p:cNvSpPr/>
              <p:nvPr/>
            </p:nvSpPr>
            <p:spPr>
              <a:xfrm>
                <a:off x="3019027" y="3842267"/>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0" name="Freeform: Shape 156">
                <a:extLst>
                  <a:ext uri="{FF2B5EF4-FFF2-40B4-BE49-F238E27FC236}">
                    <a16:creationId xmlns:a16="http://schemas.microsoft.com/office/drawing/2014/main" id="{28F491B1-B17F-4FA4-8472-79ADA5CCC778}"/>
                  </a:ext>
                </a:extLst>
              </p:cNvPr>
              <p:cNvSpPr/>
              <p:nvPr/>
            </p:nvSpPr>
            <p:spPr>
              <a:xfrm>
                <a:off x="3094883" y="3887457"/>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1" name="Freeform: Shape 157">
                <a:extLst>
                  <a:ext uri="{FF2B5EF4-FFF2-40B4-BE49-F238E27FC236}">
                    <a16:creationId xmlns:a16="http://schemas.microsoft.com/office/drawing/2014/main" id="{9E899C31-3E87-4373-9A55-9E5C688AB0C3}"/>
                  </a:ext>
                </a:extLst>
              </p:cNvPr>
              <p:cNvSpPr/>
              <p:nvPr/>
            </p:nvSpPr>
            <p:spPr>
              <a:xfrm>
                <a:off x="3140397" y="3902521"/>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2" name="Freeform: Shape 158">
                <a:extLst>
                  <a:ext uri="{FF2B5EF4-FFF2-40B4-BE49-F238E27FC236}">
                    <a16:creationId xmlns:a16="http://schemas.microsoft.com/office/drawing/2014/main" id="{F7931AA6-ED4B-4EA9-9203-723AAFAC595D}"/>
                  </a:ext>
                </a:extLst>
              </p:cNvPr>
              <p:cNvSpPr/>
              <p:nvPr/>
            </p:nvSpPr>
            <p:spPr>
              <a:xfrm>
                <a:off x="3170740" y="3902522"/>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3" name="Freeform: Shape 159">
                <a:extLst>
                  <a:ext uri="{FF2B5EF4-FFF2-40B4-BE49-F238E27FC236}">
                    <a16:creationId xmlns:a16="http://schemas.microsoft.com/office/drawing/2014/main" id="{7E819C8A-C1BC-4205-B340-EDB91EEC2536}"/>
                  </a:ext>
                </a:extLst>
              </p:cNvPr>
              <p:cNvSpPr/>
              <p:nvPr/>
            </p:nvSpPr>
            <p:spPr>
              <a:xfrm>
                <a:off x="3216255" y="3932646"/>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4" name="Freeform: Shape 160">
                <a:extLst>
                  <a:ext uri="{FF2B5EF4-FFF2-40B4-BE49-F238E27FC236}">
                    <a16:creationId xmlns:a16="http://schemas.microsoft.com/office/drawing/2014/main" id="{E6C4DA64-18C0-43BC-B31B-8E51DACD7757}"/>
                  </a:ext>
                </a:extLst>
              </p:cNvPr>
              <p:cNvSpPr/>
              <p:nvPr/>
            </p:nvSpPr>
            <p:spPr>
              <a:xfrm>
                <a:off x="3231428" y="3932648"/>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5" name="Freeform: Shape 161">
                <a:extLst>
                  <a:ext uri="{FF2B5EF4-FFF2-40B4-BE49-F238E27FC236}">
                    <a16:creationId xmlns:a16="http://schemas.microsoft.com/office/drawing/2014/main" id="{A3059D4E-3951-4DDE-ADDF-32046283A1F4}"/>
                  </a:ext>
                </a:extLst>
              </p:cNvPr>
              <p:cNvSpPr/>
              <p:nvPr/>
            </p:nvSpPr>
            <p:spPr>
              <a:xfrm>
                <a:off x="3276940" y="3947713"/>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6" name="Freeform: Shape 162">
                <a:extLst>
                  <a:ext uri="{FF2B5EF4-FFF2-40B4-BE49-F238E27FC236}">
                    <a16:creationId xmlns:a16="http://schemas.microsoft.com/office/drawing/2014/main" id="{58BD5869-7E3B-4CEB-A6EA-A2365A353AFB}"/>
                  </a:ext>
                </a:extLst>
              </p:cNvPr>
              <p:cNvSpPr/>
              <p:nvPr/>
            </p:nvSpPr>
            <p:spPr>
              <a:xfrm>
                <a:off x="3292111" y="3962774"/>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7" name="Freeform: Shape 163">
                <a:extLst>
                  <a:ext uri="{FF2B5EF4-FFF2-40B4-BE49-F238E27FC236}">
                    <a16:creationId xmlns:a16="http://schemas.microsoft.com/office/drawing/2014/main" id="{D27CFCCA-F825-4CDE-941D-ED0D56A4C005}"/>
                  </a:ext>
                </a:extLst>
              </p:cNvPr>
              <p:cNvSpPr/>
              <p:nvPr/>
            </p:nvSpPr>
            <p:spPr>
              <a:xfrm>
                <a:off x="3307283" y="3962776"/>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8" name="Freeform: Shape 164">
                <a:extLst>
                  <a:ext uri="{FF2B5EF4-FFF2-40B4-BE49-F238E27FC236}">
                    <a16:creationId xmlns:a16="http://schemas.microsoft.com/office/drawing/2014/main" id="{D3CB6270-49A1-41CA-93EA-CB1186913971}"/>
                  </a:ext>
                </a:extLst>
              </p:cNvPr>
              <p:cNvSpPr/>
              <p:nvPr/>
            </p:nvSpPr>
            <p:spPr>
              <a:xfrm>
                <a:off x="3337626" y="3992903"/>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9" name="Freeform: Shape 165">
                <a:extLst>
                  <a:ext uri="{FF2B5EF4-FFF2-40B4-BE49-F238E27FC236}">
                    <a16:creationId xmlns:a16="http://schemas.microsoft.com/office/drawing/2014/main" id="{B3F1BF13-7791-4555-8A7D-9152C0DBAD86}"/>
                  </a:ext>
                </a:extLst>
              </p:cNvPr>
              <p:cNvSpPr/>
              <p:nvPr/>
            </p:nvSpPr>
            <p:spPr>
              <a:xfrm>
                <a:off x="3383141" y="3992901"/>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0" name="Freeform: Shape 166">
                <a:extLst>
                  <a:ext uri="{FF2B5EF4-FFF2-40B4-BE49-F238E27FC236}">
                    <a16:creationId xmlns:a16="http://schemas.microsoft.com/office/drawing/2014/main" id="{C990E351-6268-48CB-9200-855D0D6D9D52}"/>
                  </a:ext>
                </a:extLst>
              </p:cNvPr>
              <p:cNvSpPr/>
              <p:nvPr/>
            </p:nvSpPr>
            <p:spPr>
              <a:xfrm>
                <a:off x="3428655" y="4007964"/>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1" name="Freeform: Shape 167">
                <a:extLst>
                  <a:ext uri="{FF2B5EF4-FFF2-40B4-BE49-F238E27FC236}">
                    <a16:creationId xmlns:a16="http://schemas.microsoft.com/office/drawing/2014/main" id="{E5BB2CF7-44A5-4AFE-B472-E2E0057B5F1C}"/>
                  </a:ext>
                </a:extLst>
              </p:cNvPr>
              <p:cNvSpPr/>
              <p:nvPr/>
            </p:nvSpPr>
            <p:spPr>
              <a:xfrm>
                <a:off x="3428654" y="4007963"/>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2" name="Freeform: Shape 168">
                <a:extLst>
                  <a:ext uri="{FF2B5EF4-FFF2-40B4-BE49-F238E27FC236}">
                    <a16:creationId xmlns:a16="http://schemas.microsoft.com/office/drawing/2014/main" id="{7480C34A-3290-4B75-A4B0-48A28120A5C9}"/>
                  </a:ext>
                </a:extLst>
              </p:cNvPr>
              <p:cNvSpPr/>
              <p:nvPr/>
            </p:nvSpPr>
            <p:spPr>
              <a:xfrm>
                <a:off x="3550034" y="4083277"/>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3" name="Freeform: Shape 169">
                <a:extLst>
                  <a:ext uri="{FF2B5EF4-FFF2-40B4-BE49-F238E27FC236}">
                    <a16:creationId xmlns:a16="http://schemas.microsoft.com/office/drawing/2014/main" id="{6ED79F7B-01B5-4447-910F-4E67C3DC31A2}"/>
                  </a:ext>
                </a:extLst>
              </p:cNvPr>
              <p:cNvSpPr/>
              <p:nvPr/>
            </p:nvSpPr>
            <p:spPr>
              <a:xfrm>
                <a:off x="3777607" y="4158591"/>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4" name="Freeform: Shape 170">
                <a:extLst>
                  <a:ext uri="{FF2B5EF4-FFF2-40B4-BE49-F238E27FC236}">
                    <a16:creationId xmlns:a16="http://schemas.microsoft.com/office/drawing/2014/main" id="{E1DD05EE-E3AB-49B9-A454-E072A53E4F05}"/>
                  </a:ext>
                </a:extLst>
              </p:cNvPr>
              <p:cNvSpPr/>
              <p:nvPr/>
            </p:nvSpPr>
            <p:spPr>
              <a:xfrm>
                <a:off x="3807951" y="4188721"/>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5" name="Freeform: Shape 171">
                <a:extLst>
                  <a:ext uri="{FF2B5EF4-FFF2-40B4-BE49-F238E27FC236}">
                    <a16:creationId xmlns:a16="http://schemas.microsoft.com/office/drawing/2014/main" id="{5291D6EE-3BAF-4354-A373-86D23117A29F}"/>
                  </a:ext>
                </a:extLst>
              </p:cNvPr>
              <p:cNvSpPr/>
              <p:nvPr/>
            </p:nvSpPr>
            <p:spPr>
              <a:xfrm>
                <a:off x="3898978" y="4218850"/>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6" name="Freeform: Shape 172">
                <a:extLst>
                  <a:ext uri="{FF2B5EF4-FFF2-40B4-BE49-F238E27FC236}">
                    <a16:creationId xmlns:a16="http://schemas.microsoft.com/office/drawing/2014/main" id="{149478B4-E89F-488B-902E-E7D9FD64C9E2}"/>
                  </a:ext>
                </a:extLst>
              </p:cNvPr>
              <p:cNvSpPr/>
              <p:nvPr/>
            </p:nvSpPr>
            <p:spPr>
              <a:xfrm>
                <a:off x="3914149" y="4218851"/>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7" name="Freeform: Shape 173">
                <a:extLst>
                  <a:ext uri="{FF2B5EF4-FFF2-40B4-BE49-F238E27FC236}">
                    <a16:creationId xmlns:a16="http://schemas.microsoft.com/office/drawing/2014/main" id="{39DF86DC-4345-4FD0-8124-5FD3002259D0}"/>
                  </a:ext>
                </a:extLst>
              </p:cNvPr>
              <p:cNvSpPr/>
              <p:nvPr/>
            </p:nvSpPr>
            <p:spPr>
              <a:xfrm>
                <a:off x="3959664" y="4218855"/>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8" name="Freeform: Shape 174">
                <a:extLst>
                  <a:ext uri="{FF2B5EF4-FFF2-40B4-BE49-F238E27FC236}">
                    <a16:creationId xmlns:a16="http://schemas.microsoft.com/office/drawing/2014/main" id="{96DB48C0-3CF3-4DDB-B60E-E2F4B9FF35FE}"/>
                  </a:ext>
                </a:extLst>
              </p:cNvPr>
              <p:cNvSpPr/>
              <p:nvPr/>
            </p:nvSpPr>
            <p:spPr>
              <a:xfrm>
                <a:off x="3990007" y="4233920"/>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9" name="Freeform: Shape 175">
                <a:extLst>
                  <a:ext uri="{FF2B5EF4-FFF2-40B4-BE49-F238E27FC236}">
                    <a16:creationId xmlns:a16="http://schemas.microsoft.com/office/drawing/2014/main" id="{903260FD-8FE4-4467-83B1-1A9D21E994FB}"/>
                  </a:ext>
                </a:extLst>
              </p:cNvPr>
              <p:cNvSpPr/>
              <p:nvPr/>
            </p:nvSpPr>
            <p:spPr>
              <a:xfrm>
                <a:off x="4020351" y="4264046"/>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0" name="Freeform: Shape 176">
                <a:extLst>
                  <a:ext uri="{FF2B5EF4-FFF2-40B4-BE49-F238E27FC236}">
                    <a16:creationId xmlns:a16="http://schemas.microsoft.com/office/drawing/2014/main" id="{CC62F6AD-4C4B-4CBE-A890-A80AF6681462}"/>
                  </a:ext>
                </a:extLst>
              </p:cNvPr>
              <p:cNvSpPr/>
              <p:nvPr/>
            </p:nvSpPr>
            <p:spPr>
              <a:xfrm>
                <a:off x="4050695" y="4264043"/>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1" name="Freeform: Shape 177">
                <a:extLst>
                  <a:ext uri="{FF2B5EF4-FFF2-40B4-BE49-F238E27FC236}">
                    <a16:creationId xmlns:a16="http://schemas.microsoft.com/office/drawing/2014/main" id="{B4C39FFA-4372-4ED3-B205-9D0BC68D3222}"/>
                  </a:ext>
                </a:extLst>
              </p:cNvPr>
              <p:cNvSpPr/>
              <p:nvPr/>
            </p:nvSpPr>
            <p:spPr>
              <a:xfrm>
                <a:off x="4141725" y="4264047"/>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2" name="Freeform: Shape 178">
                <a:extLst>
                  <a:ext uri="{FF2B5EF4-FFF2-40B4-BE49-F238E27FC236}">
                    <a16:creationId xmlns:a16="http://schemas.microsoft.com/office/drawing/2014/main" id="{3FB0A3D4-0C7B-4369-AB29-805DCD8B5269}"/>
                  </a:ext>
                </a:extLst>
              </p:cNvPr>
              <p:cNvSpPr/>
              <p:nvPr/>
            </p:nvSpPr>
            <p:spPr>
              <a:xfrm>
                <a:off x="4156894" y="4264047"/>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3" name="Freeform: Shape 179">
                <a:extLst>
                  <a:ext uri="{FF2B5EF4-FFF2-40B4-BE49-F238E27FC236}">
                    <a16:creationId xmlns:a16="http://schemas.microsoft.com/office/drawing/2014/main" id="{7C3A224B-531C-45FD-BD63-4E3FC6D86917}"/>
                  </a:ext>
                </a:extLst>
              </p:cNvPr>
              <p:cNvSpPr/>
              <p:nvPr/>
            </p:nvSpPr>
            <p:spPr>
              <a:xfrm>
                <a:off x="4308606" y="4264051"/>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4" name="Freeform: Shape 180">
                <a:extLst>
                  <a:ext uri="{FF2B5EF4-FFF2-40B4-BE49-F238E27FC236}">
                    <a16:creationId xmlns:a16="http://schemas.microsoft.com/office/drawing/2014/main" id="{0D67D5AB-ADC1-4C33-8554-66630CEE66F8}"/>
                  </a:ext>
                </a:extLst>
              </p:cNvPr>
              <p:cNvSpPr/>
              <p:nvPr/>
            </p:nvSpPr>
            <p:spPr>
              <a:xfrm>
                <a:off x="4369295" y="4279114"/>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5" name="Freeform: Shape 181">
                <a:extLst>
                  <a:ext uri="{FF2B5EF4-FFF2-40B4-BE49-F238E27FC236}">
                    <a16:creationId xmlns:a16="http://schemas.microsoft.com/office/drawing/2014/main" id="{C0A24DCC-A840-46DB-8E9B-12150D0579E8}"/>
                  </a:ext>
                </a:extLst>
              </p:cNvPr>
              <p:cNvSpPr/>
              <p:nvPr/>
            </p:nvSpPr>
            <p:spPr>
              <a:xfrm>
                <a:off x="4445155" y="4279112"/>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6" name="Freeform: Shape 182">
                <a:extLst>
                  <a:ext uri="{FF2B5EF4-FFF2-40B4-BE49-F238E27FC236}">
                    <a16:creationId xmlns:a16="http://schemas.microsoft.com/office/drawing/2014/main" id="{0DE2A0DC-4116-436F-AC9D-3170CF616240}"/>
                  </a:ext>
                </a:extLst>
              </p:cNvPr>
              <p:cNvSpPr/>
              <p:nvPr/>
            </p:nvSpPr>
            <p:spPr>
              <a:xfrm>
                <a:off x="4475499" y="4279115"/>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7" name="Freeform: Shape 183">
                <a:extLst>
                  <a:ext uri="{FF2B5EF4-FFF2-40B4-BE49-F238E27FC236}">
                    <a16:creationId xmlns:a16="http://schemas.microsoft.com/office/drawing/2014/main" id="{99E3E2AE-19FB-4316-8DF7-2246732E2314}"/>
                  </a:ext>
                </a:extLst>
              </p:cNvPr>
              <p:cNvSpPr/>
              <p:nvPr/>
            </p:nvSpPr>
            <p:spPr>
              <a:xfrm>
                <a:off x="4521015" y="4279116"/>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8" name="Freeform: Shape 184">
                <a:extLst>
                  <a:ext uri="{FF2B5EF4-FFF2-40B4-BE49-F238E27FC236}">
                    <a16:creationId xmlns:a16="http://schemas.microsoft.com/office/drawing/2014/main" id="{63DD4134-27F9-45DA-BDFE-BCBCA4799DA3}"/>
                  </a:ext>
                </a:extLst>
              </p:cNvPr>
              <p:cNvSpPr/>
              <p:nvPr/>
            </p:nvSpPr>
            <p:spPr>
              <a:xfrm>
                <a:off x="4596874" y="4279120"/>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9" name="Freeform: Shape 185">
                <a:extLst>
                  <a:ext uri="{FF2B5EF4-FFF2-40B4-BE49-F238E27FC236}">
                    <a16:creationId xmlns:a16="http://schemas.microsoft.com/office/drawing/2014/main" id="{FBF15708-76CB-4D40-946D-BE285C714D46}"/>
                  </a:ext>
                </a:extLst>
              </p:cNvPr>
              <p:cNvSpPr/>
              <p:nvPr/>
            </p:nvSpPr>
            <p:spPr>
              <a:xfrm>
                <a:off x="4672729" y="4309248"/>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0" name="Freeform: Shape 186">
                <a:extLst>
                  <a:ext uri="{FF2B5EF4-FFF2-40B4-BE49-F238E27FC236}">
                    <a16:creationId xmlns:a16="http://schemas.microsoft.com/office/drawing/2014/main" id="{93DEDF15-43E6-461C-991A-BC7E45DA1004}"/>
                  </a:ext>
                </a:extLst>
              </p:cNvPr>
              <p:cNvSpPr/>
              <p:nvPr/>
            </p:nvSpPr>
            <p:spPr>
              <a:xfrm>
                <a:off x="4854787" y="4339375"/>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1" name="Freeform: Shape 187">
                <a:extLst>
                  <a:ext uri="{FF2B5EF4-FFF2-40B4-BE49-F238E27FC236}">
                    <a16:creationId xmlns:a16="http://schemas.microsoft.com/office/drawing/2014/main" id="{6BDE8F72-5C1D-475D-8A4F-47CEBA767996}"/>
                  </a:ext>
                </a:extLst>
              </p:cNvPr>
              <p:cNvSpPr/>
              <p:nvPr/>
            </p:nvSpPr>
            <p:spPr>
              <a:xfrm>
                <a:off x="4869958" y="4339375"/>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2" name="Freeform: Shape 188">
                <a:extLst>
                  <a:ext uri="{FF2B5EF4-FFF2-40B4-BE49-F238E27FC236}">
                    <a16:creationId xmlns:a16="http://schemas.microsoft.com/office/drawing/2014/main" id="{278FBBD9-D6C8-4F08-84EB-F7A76575B455}"/>
                  </a:ext>
                </a:extLst>
              </p:cNvPr>
              <p:cNvSpPr/>
              <p:nvPr/>
            </p:nvSpPr>
            <p:spPr>
              <a:xfrm>
                <a:off x="4930644" y="4339375"/>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3" name="Freeform: Shape 189">
                <a:extLst>
                  <a:ext uri="{FF2B5EF4-FFF2-40B4-BE49-F238E27FC236}">
                    <a16:creationId xmlns:a16="http://schemas.microsoft.com/office/drawing/2014/main" id="{D601139F-C583-428E-B222-7885E6BE6BBC}"/>
                  </a:ext>
                </a:extLst>
              </p:cNvPr>
              <p:cNvSpPr/>
              <p:nvPr/>
            </p:nvSpPr>
            <p:spPr>
              <a:xfrm>
                <a:off x="4945808" y="4339375"/>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4" name="Freeform: Shape 190">
                <a:extLst>
                  <a:ext uri="{FF2B5EF4-FFF2-40B4-BE49-F238E27FC236}">
                    <a16:creationId xmlns:a16="http://schemas.microsoft.com/office/drawing/2014/main" id="{15B6F0EF-7534-4B68-BB8B-EC8F05055FCE}"/>
                  </a:ext>
                </a:extLst>
              </p:cNvPr>
              <p:cNvSpPr/>
              <p:nvPr/>
            </p:nvSpPr>
            <p:spPr>
              <a:xfrm>
                <a:off x="4960978" y="4339375"/>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5" name="Freeform: Shape 191">
                <a:extLst>
                  <a:ext uri="{FF2B5EF4-FFF2-40B4-BE49-F238E27FC236}">
                    <a16:creationId xmlns:a16="http://schemas.microsoft.com/office/drawing/2014/main" id="{F7C12705-BE6F-4E9F-B09E-DC7420070FBE}"/>
                  </a:ext>
                </a:extLst>
              </p:cNvPr>
              <p:cNvSpPr/>
              <p:nvPr/>
            </p:nvSpPr>
            <p:spPr>
              <a:xfrm>
                <a:off x="5052020" y="4339375"/>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6" name="Freeform: Shape 192">
                <a:extLst>
                  <a:ext uri="{FF2B5EF4-FFF2-40B4-BE49-F238E27FC236}">
                    <a16:creationId xmlns:a16="http://schemas.microsoft.com/office/drawing/2014/main" id="{3A7F32C5-1C72-44C7-AD36-3B4E36A5E620}"/>
                  </a:ext>
                </a:extLst>
              </p:cNvPr>
              <p:cNvSpPr/>
              <p:nvPr/>
            </p:nvSpPr>
            <p:spPr>
              <a:xfrm>
                <a:off x="5097525" y="4339375"/>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7" name="Freeform: Shape 193">
                <a:extLst>
                  <a:ext uri="{FF2B5EF4-FFF2-40B4-BE49-F238E27FC236}">
                    <a16:creationId xmlns:a16="http://schemas.microsoft.com/office/drawing/2014/main" id="{11F1BBDD-1C5E-46D1-AF07-8E86F33310E6}"/>
                  </a:ext>
                </a:extLst>
              </p:cNvPr>
              <p:cNvSpPr/>
              <p:nvPr/>
            </p:nvSpPr>
            <p:spPr>
              <a:xfrm>
                <a:off x="5173402" y="4459873"/>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8" name="Freeform: Shape 194">
                <a:extLst>
                  <a:ext uri="{FF2B5EF4-FFF2-40B4-BE49-F238E27FC236}">
                    <a16:creationId xmlns:a16="http://schemas.microsoft.com/office/drawing/2014/main" id="{866B752D-2CFC-4A51-BED4-DF68B8111677}"/>
                  </a:ext>
                </a:extLst>
              </p:cNvPr>
              <p:cNvSpPr/>
              <p:nvPr/>
            </p:nvSpPr>
            <p:spPr>
              <a:xfrm>
                <a:off x="5218867" y="4459870"/>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9" name="Freeform: Shape 195">
                <a:extLst>
                  <a:ext uri="{FF2B5EF4-FFF2-40B4-BE49-F238E27FC236}">
                    <a16:creationId xmlns:a16="http://schemas.microsoft.com/office/drawing/2014/main" id="{7A3A4A52-D8CF-4C55-A21E-DD12ED101C3D}"/>
                  </a:ext>
                </a:extLst>
              </p:cNvPr>
              <p:cNvSpPr/>
              <p:nvPr/>
            </p:nvSpPr>
            <p:spPr>
              <a:xfrm>
                <a:off x="5264659" y="4459859"/>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grpSp>
      </p:grpSp>
      <p:sp>
        <p:nvSpPr>
          <p:cNvPr id="180" name="TextBox 179">
            <a:extLst>
              <a:ext uri="{FF2B5EF4-FFF2-40B4-BE49-F238E27FC236}">
                <a16:creationId xmlns:a16="http://schemas.microsoft.com/office/drawing/2014/main" id="{2087F33B-4FD4-4A13-B204-00411613B08F}"/>
              </a:ext>
            </a:extLst>
          </p:cNvPr>
          <p:cNvSpPr txBox="1"/>
          <p:nvPr/>
        </p:nvSpPr>
        <p:spPr>
          <a:xfrm>
            <a:off x="1938489" y="4427663"/>
            <a:ext cx="1702710" cy="523220"/>
          </a:xfrm>
          <a:prstGeom prst="rect">
            <a:avLst/>
          </a:prstGeom>
          <a:noFill/>
        </p:spPr>
        <p:txBody>
          <a:bodyPr wrap="none" rtlCol="0">
            <a:spAutoFit/>
          </a:bodyPr>
          <a:lstStyle/>
          <a:p>
            <a:r>
              <a:rPr lang="en-US" sz="1400" dirty="0"/>
              <a:t>Sintilimab + chemo</a:t>
            </a:r>
          </a:p>
          <a:p>
            <a:r>
              <a:rPr lang="en-US" sz="1400" dirty="0"/>
              <a:t>Placebo + chemo</a:t>
            </a:r>
            <a:endParaRPr lang="en-GB" sz="1400" dirty="0"/>
          </a:p>
        </p:txBody>
      </p:sp>
      <p:cxnSp>
        <p:nvCxnSpPr>
          <p:cNvPr id="181" name="Straight Connector 180">
            <a:extLst>
              <a:ext uri="{FF2B5EF4-FFF2-40B4-BE49-F238E27FC236}">
                <a16:creationId xmlns:a16="http://schemas.microsoft.com/office/drawing/2014/main" id="{075D65CD-56EA-4312-A8E3-2721BF38C462}"/>
              </a:ext>
            </a:extLst>
          </p:cNvPr>
          <p:cNvCxnSpPr/>
          <p:nvPr/>
        </p:nvCxnSpPr>
        <p:spPr>
          <a:xfrm>
            <a:off x="1541937" y="4548188"/>
            <a:ext cx="257632" cy="0"/>
          </a:xfrm>
          <a:prstGeom prst="line">
            <a:avLst/>
          </a:prstGeom>
          <a:noFill/>
          <a:ln w="25400" cap="flat">
            <a:solidFill>
              <a:schemeClr val="accent3"/>
            </a:solidFill>
            <a:prstDash val="solid"/>
            <a:miter/>
          </a:ln>
        </p:spPr>
      </p:cxnSp>
      <p:cxnSp>
        <p:nvCxnSpPr>
          <p:cNvPr id="182" name="Straight Connector 181">
            <a:extLst>
              <a:ext uri="{FF2B5EF4-FFF2-40B4-BE49-F238E27FC236}">
                <a16:creationId xmlns:a16="http://schemas.microsoft.com/office/drawing/2014/main" id="{D7007969-0D1A-463C-A381-BA7D0FFE0647}"/>
              </a:ext>
            </a:extLst>
          </p:cNvPr>
          <p:cNvCxnSpPr/>
          <p:nvPr/>
        </p:nvCxnSpPr>
        <p:spPr>
          <a:xfrm>
            <a:off x="1541937" y="4811078"/>
            <a:ext cx="257632" cy="0"/>
          </a:xfrm>
          <a:prstGeom prst="line">
            <a:avLst/>
          </a:prstGeom>
          <a:noFill/>
          <a:ln w="25400" cap="flat">
            <a:solidFill>
              <a:schemeClr val="accent2"/>
            </a:solidFill>
            <a:prstDash val="solid"/>
            <a:miter/>
          </a:ln>
        </p:spPr>
      </p:cxnSp>
      <p:cxnSp>
        <p:nvCxnSpPr>
          <p:cNvPr id="183" name="Straight Connector 182">
            <a:extLst>
              <a:ext uri="{FF2B5EF4-FFF2-40B4-BE49-F238E27FC236}">
                <a16:creationId xmlns:a16="http://schemas.microsoft.com/office/drawing/2014/main" id="{13696959-40E2-46AB-8292-A088A4B4B062}"/>
              </a:ext>
            </a:extLst>
          </p:cNvPr>
          <p:cNvCxnSpPr/>
          <p:nvPr/>
        </p:nvCxnSpPr>
        <p:spPr>
          <a:xfrm>
            <a:off x="1681051" y="4495311"/>
            <a:ext cx="0" cy="108000"/>
          </a:xfrm>
          <a:prstGeom prst="line">
            <a:avLst/>
          </a:prstGeom>
          <a:noFill/>
          <a:ln w="25400" cap="flat">
            <a:solidFill>
              <a:schemeClr val="accent3"/>
            </a:solidFill>
            <a:prstDash val="solid"/>
            <a:miter/>
          </a:ln>
        </p:spPr>
      </p:cxnSp>
      <p:cxnSp>
        <p:nvCxnSpPr>
          <p:cNvPr id="184" name="Straight Connector 183">
            <a:extLst>
              <a:ext uri="{FF2B5EF4-FFF2-40B4-BE49-F238E27FC236}">
                <a16:creationId xmlns:a16="http://schemas.microsoft.com/office/drawing/2014/main" id="{47C8F008-9BFD-48CE-AD0A-7076A10B480B}"/>
              </a:ext>
            </a:extLst>
          </p:cNvPr>
          <p:cNvCxnSpPr/>
          <p:nvPr/>
        </p:nvCxnSpPr>
        <p:spPr>
          <a:xfrm>
            <a:off x="1670753" y="4764381"/>
            <a:ext cx="0" cy="108000"/>
          </a:xfrm>
          <a:prstGeom prst="line">
            <a:avLst/>
          </a:prstGeom>
          <a:noFill/>
          <a:ln w="25400" cap="flat">
            <a:solidFill>
              <a:schemeClr val="accent2"/>
            </a:solidFill>
            <a:prstDash val="solid"/>
            <a:miter/>
          </a:ln>
        </p:spPr>
      </p:cxnSp>
      <p:grpSp>
        <p:nvGrpSpPr>
          <p:cNvPr id="185" name="Group 184">
            <a:extLst>
              <a:ext uri="{FF2B5EF4-FFF2-40B4-BE49-F238E27FC236}">
                <a16:creationId xmlns:a16="http://schemas.microsoft.com/office/drawing/2014/main" id="{9B9456C7-6E3E-43CE-A95B-D28A63193B45}"/>
              </a:ext>
            </a:extLst>
          </p:cNvPr>
          <p:cNvGrpSpPr/>
          <p:nvPr/>
        </p:nvGrpSpPr>
        <p:grpSpPr>
          <a:xfrm>
            <a:off x="553579" y="2964966"/>
            <a:ext cx="762228" cy="2163534"/>
            <a:chOff x="4203232" y="1239008"/>
            <a:chExt cx="762228" cy="2911480"/>
          </a:xfrm>
        </p:grpSpPr>
        <p:sp>
          <p:nvSpPr>
            <p:cNvPr id="186" name="Line 6">
              <a:extLst>
                <a:ext uri="{FF2B5EF4-FFF2-40B4-BE49-F238E27FC236}">
                  <a16:creationId xmlns:a16="http://schemas.microsoft.com/office/drawing/2014/main" id="{6FFF4F7C-0922-4406-BEF5-5B0AE03D8DAB}"/>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7" name="Line 7">
              <a:extLst>
                <a:ext uri="{FF2B5EF4-FFF2-40B4-BE49-F238E27FC236}">
                  <a16:creationId xmlns:a16="http://schemas.microsoft.com/office/drawing/2014/main" id="{34AE2917-B26A-4AD1-BEB5-4D620ED19E48}"/>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8" name="Line 8">
              <a:extLst>
                <a:ext uri="{FF2B5EF4-FFF2-40B4-BE49-F238E27FC236}">
                  <a16:creationId xmlns:a16="http://schemas.microsoft.com/office/drawing/2014/main" id="{52FCAEFD-D419-424A-8B8A-145E0FABEA48}"/>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9" name="Line 9">
              <a:extLst>
                <a:ext uri="{FF2B5EF4-FFF2-40B4-BE49-F238E27FC236}">
                  <a16:creationId xmlns:a16="http://schemas.microsoft.com/office/drawing/2014/main" id="{FCD265A0-DF09-4A11-8DF7-3B3D28F12929}"/>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0" name="Line 10">
              <a:extLst>
                <a:ext uri="{FF2B5EF4-FFF2-40B4-BE49-F238E27FC236}">
                  <a16:creationId xmlns:a16="http://schemas.microsoft.com/office/drawing/2014/main" id="{5D1F7687-C137-4947-A650-EED15B7077FD}"/>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1" name="Line 11">
              <a:extLst>
                <a:ext uri="{FF2B5EF4-FFF2-40B4-BE49-F238E27FC236}">
                  <a16:creationId xmlns:a16="http://schemas.microsoft.com/office/drawing/2014/main" id="{30EEA860-F7AE-4192-BF31-23358FBD6D60}"/>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2" name="TextBox 191">
              <a:extLst>
                <a:ext uri="{FF2B5EF4-FFF2-40B4-BE49-F238E27FC236}">
                  <a16:creationId xmlns:a16="http://schemas.microsoft.com/office/drawing/2014/main" id="{316351DA-D3BB-4A8D-B75C-CC3D88A2F921}"/>
                </a:ext>
              </a:extLst>
            </p:cNvPr>
            <p:cNvSpPr txBox="1"/>
            <p:nvPr/>
          </p:nvSpPr>
          <p:spPr>
            <a:xfrm rot="16200000">
              <a:off x="3883406" y="2542536"/>
              <a:ext cx="947429"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OS, %</a:t>
              </a:r>
            </a:p>
          </p:txBody>
        </p:sp>
        <p:sp>
          <p:nvSpPr>
            <p:cNvPr id="193" name="TextBox 192">
              <a:extLst>
                <a:ext uri="{FF2B5EF4-FFF2-40B4-BE49-F238E27FC236}">
                  <a16:creationId xmlns:a16="http://schemas.microsoft.com/office/drawing/2014/main" id="{A17B1DE3-A99C-498A-90DA-5AFD4E257C20}"/>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194" name="TextBox 193">
              <a:extLst>
                <a:ext uri="{FF2B5EF4-FFF2-40B4-BE49-F238E27FC236}">
                  <a16:creationId xmlns:a16="http://schemas.microsoft.com/office/drawing/2014/main" id="{45DB98CF-1B15-401C-8F53-09E1F34BDA12}"/>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195" name="TextBox 194">
              <a:extLst>
                <a:ext uri="{FF2B5EF4-FFF2-40B4-BE49-F238E27FC236}">
                  <a16:creationId xmlns:a16="http://schemas.microsoft.com/office/drawing/2014/main" id="{BB703FE8-F509-4A6B-88AD-B5EB17792551}"/>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196" name="TextBox 195">
              <a:extLst>
                <a:ext uri="{FF2B5EF4-FFF2-40B4-BE49-F238E27FC236}">
                  <a16:creationId xmlns:a16="http://schemas.microsoft.com/office/drawing/2014/main" id="{9D9A1139-D2B2-4896-A588-1822A6BC7004}"/>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197" name="TextBox 196">
              <a:extLst>
                <a:ext uri="{FF2B5EF4-FFF2-40B4-BE49-F238E27FC236}">
                  <a16:creationId xmlns:a16="http://schemas.microsoft.com/office/drawing/2014/main" id="{22AF0784-7FA7-4C85-B150-7C53001490F7}"/>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198" name="TextBox 197">
              <a:extLst>
                <a:ext uri="{FF2B5EF4-FFF2-40B4-BE49-F238E27FC236}">
                  <a16:creationId xmlns:a16="http://schemas.microsoft.com/office/drawing/2014/main" id="{479E731E-B446-4FD4-BE29-FD93A99B134B}"/>
                </a:ext>
              </a:extLst>
            </p:cNvPr>
            <p:cNvSpPr txBox="1"/>
            <p:nvPr/>
          </p:nvSpPr>
          <p:spPr>
            <a:xfrm>
              <a:off x="4637989" y="3736311"/>
              <a:ext cx="284052" cy="4141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199" name="TextBox 198">
            <a:extLst>
              <a:ext uri="{FF2B5EF4-FFF2-40B4-BE49-F238E27FC236}">
                <a16:creationId xmlns:a16="http://schemas.microsoft.com/office/drawing/2014/main" id="{577BD83F-3940-4745-B8B1-6911F6CAF046}"/>
              </a:ext>
            </a:extLst>
          </p:cNvPr>
          <p:cNvSpPr txBox="1"/>
          <p:nvPr/>
        </p:nvSpPr>
        <p:spPr>
          <a:xfrm>
            <a:off x="8072386" y="1731980"/>
            <a:ext cx="165622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All randomized</a:t>
            </a:r>
          </a:p>
        </p:txBody>
      </p:sp>
      <p:sp>
        <p:nvSpPr>
          <p:cNvPr id="201" name="Freeform 21">
            <a:extLst>
              <a:ext uri="{FF2B5EF4-FFF2-40B4-BE49-F238E27FC236}">
                <a16:creationId xmlns:a16="http://schemas.microsoft.com/office/drawing/2014/main" id="{26085E21-C511-496C-AE1C-D01973BEB653}"/>
              </a:ext>
            </a:extLst>
          </p:cNvPr>
          <p:cNvSpPr>
            <a:spLocks/>
          </p:cNvSpPr>
          <p:nvPr/>
        </p:nvSpPr>
        <p:spPr bwMode="auto">
          <a:xfrm>
            <a:off x="7177506" y="3086583"/>
            <a:ext cx="4577554" cy="194753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2" name="TextBox 201">
            <a:extLst>
              <a:ext uri="{FF2B5EF4-FFF2-40B4-BE49-F238E27FC236}">
                <a16:creationId xmlns:a16="http://schemas.microsoft.com/office/drawing/2014/main" id="{49D7B833-2563-4526-87E1-7C256EF92A01}"/>
              </a:ext>
            </a:extLst>
          </p:cNvPr>
          <p:cNvSpPr txBox="1"/>
          <p:nvPr/>
        </p:nvSpPr>
        <p:spPr>
          <a:xfrm>
            <a:off x="8907670" y="5318388"/>
            <a:ext cx="126162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grpSp>
        <p:nvGrpSpPr>
          <p:cNvPr id="203" name="Group 202">
            <a:extLst>
              <a:ext uri="{FF2B5EF4-FFF2-40B4-BE49-F238E27FC236}">
                <a16:creationId xmlns:a16="http://schemas.microsoft.com/office/drawing/2014/main" id="{68772A17-34DB-4604-AAB0-EBC8BBDB5766}"/>
              </a:ext>
            </a:extLst>
          </p:cNvPr>
          <p:cNvGrpSpPr/>
          <p:nvPr/>
        </p:nvGrpSpPr>
        <p:grpSpPr>
          <a:xfrm>
            <a:off x="7213370" y="5039068"/>
            <a:ext cx="4680000" cy="360147"/>
            <a:chOff x="1473905" y="5303149"/>
            <a:chExt cx="3978152" cy="360147"/>
          </a:xfrm>
        </p:grpSpPr>
        <p:sp>
          <p:nvSpPr>
            <p:cNvPr id="204" name="Line 21">
              <a:extLst>
                <a:ext uri="{FF2B5EF4-FFF2-40B4-BE49-F238E27FC236}">
                  <a16:creationId xmlns:a16="http://schemas.microsoft.com/office/drawing/2014/main" id="{8188C028-F9F7-425D-91E9-9C91993E6C5F}"/>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9FF63E0E-20F7-4CED-B89D-82D215BBBED9}"/>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206" name="Line 21">
              <a:extLst>
                <a:ext uri="{FF2B5EF4-FFF2-40B4-BE49-F238E27FC236}">
                  <a16:creationId xmlns:a16="http://schemas.microsoft.com/office/drawing/2014/main" id="{65419380-DDCD-4988-B627-910DC0FC94EB}"/>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7" name="TextBox 206">
              <a:extLst>
                <a:ext uri="{FF2B5EF4-FFF2-40B4-BE49-F238E27FC236}">
                  <a16:creationId xmlns:a16="http://schemas.microsoft.com/office/drawing/2014/main" id="{976A8EA2-8D56-4161-85FD-939C76138F8F}"/>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208" name="Line 21">
              <a:extLst>
                <a:ext uri="{FF2B5EF4-FFF2-40B4-BE49-F238E27FC236}">
                  <a16:creationId xmlns:a16="http://schemas.microsoft.com/office/drawing/2014/main" id="{E9A96924-1F08-4149-8C2D-B3DC6EDF6603}"/>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9" name="TextBox 208">
              <a:extLst>
                <a:ext uri="{FF2B5EF4-FFF2-40B4-BE49-F238E27FC236}">
                  <a16:creationId xmlns:a16="http://schemas.microsoft.com/office/drawing/2014/main" id="{455F0B37-7B35-4E48-9F0B-9007B86E1664}"/>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210" name="Line 21">
              <a:extLst>
                <a:ext uri="{FF2B5EF4-FFF2-40B4-BE49-F238E27FC236}">
                  <a16:creationId xmlns:a16="http://schemas.microsoft.com/office/drawing/2014/main" id="{54624F6E-90FB-4362-B8A2-103DF11BF76A}"/>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1" name="TextBox 210">
              <a:extLst>
                <a:ext uri="{FF2B5EF4-FFF2-40B4-BE49-F238E27FC236}">
                  <a16:creationId xmlns:a16="http://schemas.microsoft.com/office/drawing/2014/main" id="{71BB21A2-8094-49C3-8326-16ABDF6EB402}"/>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212" name="Line 21">
              <a:extLst>
                <a:ext uri="{FF2B5EF4-FFF2-40B4-BE49-F238E27FC236}">
                  <a16:creationId xmlns:a16="http://schemas.microsoft.com/office/drawing/2014/main" id="{C4E5EA2A-F438-438D-8BFA-F6D6DF6C0ED9}"/>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3" name="TextBox 212">
              <a:extLst>
                <a:ext uri="{FF2B5EF4-FFF2-40B4-BE49-F238E27FC236}">
                  <a16:creationId xmlns:a16="http://schemas.microsoft.com/office/drawing/2014/main" id="{1FBBC42A-D09E-4C49-A2BB-44ED1A26F24A}"/>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214" name="Line 21">
              <a:extLst>
                <a:ext uri="{FF2B5EF4-FFF2-40B4-BE49-F238E27FC236}">
                  <a16:creationId xmlns:a16="http://schemas.microsoft.com/office/drawing/2014/main" id="{7510F579-5F84-4C08-B713-CD119DD211E8}"/>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5" name="TextBox 214">
              <a:extLst>
                <a:ext uri="{FF2B5EF4-FFF2-40B4-BE49-F238E27FC236}">
                  <a16:creationId xmlns:a16="http://schemas.microsoft.com/office/drawing/2014/main" id="{D7A55045-70FC-4449-8717-80E260AA6EC0}"/>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216" name="Line 21">
              <a:extLst>
                <a:ext uri="{FF2B5EF4-FFF2-40B4-BE49-F238E27FC236}">
                  <a16:creationId xmlns:a16="http://schemas.microsoft.com/office/drawing/2014/main" id="{606E3D89-CFD6-4455-9410-2511C21C3C37}"/>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7" name="TextBox 216">
              <a:extLst>
                <a:ext uri="{FF2B5EF4-FFF2-40B4-BE49-F238E27FC236}">
                  <a16:creationId xmlns:a16="http://schemas.microsoft.com/office/drawing/2014/main" id="{90EC028A-A128-49B5-8048-86A9D3154E34}"/>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218" name="Line 21">
              <a:extLst>
                <a:ext uri="{FF2B5EF4-FFF2-40B4-BE49-F238E27FC236}">
                  <a16:creationId xmlns:a16="http://schemas.microsoft.com/office/drawing/2014/main" id="{2E55A7F2-995B-45A3-8211-92C4D5F90ED3}"/>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9" name="TextBox 218">
              <a:extLst>
                <a:ext uri="{FF2B5EF4-FFF2-40B4-BE49-F238E27FC236}">
                  <a16:creationId xmlns:a16="http://schemas.microsoft.com/office/drawing/2014/main" id="{CD0748D4-FB55-4B7D-9EF5-D917406F5C9A}"/>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220" name="Line 21">
              <a:extLst>
                <a:ext uri="{FF2B5EF4-FFF2-40B4-BE49-F238E27FC236}">
                  <a16:creationId xmlns:a16="http://schemas.microsoft.com/office/drawing/2014/main" id="{80BC6225-90F8-4D11-87E6-C2BF2CAEA9CE}"/>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1" name="TextBox 220">
              <a:extLst>
                <a:ext uri="{FF2B5EF4-FFF2-40B4-BE49-F238E27FC236}">
                  <a16:creationId xmlns:a16="http://schemas.microsoft.com/office/drawing/2014/main" id="{1C4ACFF6-4FD5-4C23-9FCF-542D2D5EF4D4}"/>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222" name="Line 21">
              <a:extLst>
                <a:ext uri="{FF2B5EF4-FFF2-40B4-BE49-F238E27FC236}">
                  <a16:creationId xmlns:a16="http://schemas.microsoft.com/office/drawing/2014/main" id="{8208C4C7-76E9-4DAE-AA66-470DFF22F8E1}"/>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3" name="TextBox 222">
              <a:extLst>
                <a:ext uri="{FF2B5EF4-FFF2-40B4-BE49-F238E27FC236}">
                  <a16:creationId xmlns:a16="http://schemas.microsoft.com/office/drawing/2014/main" id="{04D69002-3327-4CC2-AB50-2038A2C12CBF}"/>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224" name="Line 21">
              <a:extLst>
                <a:ext uri="{FF2B5EF4-FFF2-40B4-BE49-F238E27FC236}">
                  <a16:creationId xmlns:a16="http://schemas.microsoft.com/office/drawing/2014/main" id="{2CD348D3-27F8-4258-BCA8-642242B06FC5}"/>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5" name="TextBox 224">
              <a:extLst>
                <a:ext uri="{FF2B5EF4-FFF2-40B4-BE49-F238E27FC236}">
                  <a16:creationId xmlns:a16="http://schemas.microsoft.com/office/drawing/2014/main" id="{90ACDBC2-9E17-4E1D-8561-51E5561744D8}"/>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227" name="Group 226">
            <a:extLst>
              <a:ext uri="{FF2B5EF4-FFF2-40B4-BE49-F238E27FC236}">
                <a16:creationId xmlns:a16="http://schemas.microsoft.com/office/drawing/2014/main" id="{CFC0C2ED-64C1-4DDF-A819-94AA9B1C68C1}"/>
              </a:ext>
            </a:extLst>
          </p:cNvPr>
          <p:cNvGrpSpPr/>
          <p:nvPr/>
        </p:nvGrpSpPr>
        <p:grpSpPr>
          <a:xfrm>
            <a:off x="7129164" y="5605666"/>
            <a:ext cx="4690565" cy="288147"/>
            <a:chOff x="1204635" y="5913199"/>
            <a:chExt cx="4690565" cy="288147"/>
          </a:xfrm>
        </p:grpSpPr>
        <p:sp>
          <p:nvSpPr>
            <p:cNvPr id="228" name="TextBox 227">
              <a:extLst>
                <a:ext uri="{FF2B5EF4-FFF2-40B4-BE49-F238E27FC236}">
                  <a16:creationId xmlns:a16="http://schemas.microsoft.com/office/drawing/2014/main" id="{4647F4D8-E3A0-4A5B-B3CB-5132FC9A0590}"/>
                </a:ext>
              </a:extLst>
            </p:cNvPr>
            <p:cNvSpPr txBox="1"/>
            <p:nvPr/>
          </p:nvSpPr>
          <p:spPr>
            <a:xfrm>
              <a:off x="5723111" y="591319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229" name="TextBox 228">
              <a:extLst>
                <a:ext uri="{FF2B5EF4-FFF2-40B4-BE49-F238E27FC236}">
                  <a16:creationId xmlns:a16="http://schemas.microsoft.com/office/drawing/2014/main" id="{0EAA8481-3685-4F66-B7E6-B7674CCFDCD5}"/>
                </a:ext>
              </a:extLst>
            </p:cNvPr>
            <p:cNvSpPr txBox="1"/>
            <p:nvPr/>
          </p:nvSpPr>
          <p:spPr>
            <a:xfrm>
              <a:off x="5281202" y="591319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a:t>
              </a:r>
            </a:p>
          </p:txBody>
        </p:sp>
        <p:sp>
          <p:nvSpPr>
            <p:cNvPr id="230" name="TextBox 229">
              <a:extLst>
                <a:ext uri="{FF2B5EF4-FFF2-40B4-BE49-F238E27FC236}">
                  <a16:creationId xmlns:a16="http://schemas.microsoft.com/office/drawing/2014/main" id="{67BCFC5A-BC48-4623-9BEC-D5577DEFF346}"/>
                </a:ext>
              </a:extLst>
            </p:cNvPr>
            <p:cNvSpPr txBox="1"/>
            <p:nvPr/>
          </p:nvSpPr>
          <p:spPr>
            <a:xfrm>
              <a:off x="4789600" y="5913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19</a:t>
              </a:r>
            </a:p>
          </p:txBody>
        </p:sp>
        <p:sp>
          <p:nvSpPr>
            <p:cNvPr id="231" name="TextBox 230">
              <a:extLst>
                <a:ext uri="{FF2B5EF4-FFF2-40B4-BE49-F238E27FC236}">
                  <a16:creationId xmlns:a16="http://schemas.microsoft.com/office/drawing/2014/main" id="{556CAA9C-B6F7-4C68-8983-7B95A8558C6F}"/>
                </a:ext>
              </a:extLst>
            </p:cNvPr>
            <p:cNvSpPr txBox="1"/>
            <p:nvPr/>
          </p:nvSpPr>
          <p:spPr>
            <a:xfrm>
              <a:off x="4347691" y="5913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47</a:t>
              </a:r>
            </a:p>
          </p:txBody>
        </p:sp>
        <p:sp>
          <p:nvSpPr>
            <p:cNvPr id="232" name="TextBox 231">
              <a:extLst>
                <a:ext uri="{FF2B5EF4-FFF2-40B4-BE49-F238E27FC236}">
                  <a16:creationId xmlns:a16="http://schemas.microsoft.com/office/drawing/2014/main" id="{FE5BF60B-04A4-49FA-A785-9509849A13A0}"/>
                </a:ext>
              </a:extLst>
            </p:cNvPr>
            <p:cNvSpPr txBox="1"/>
            <p:nvPr/>
          </p:nvSpPr>
          <p:spPr>
            <a:xfrm>
              <a:off x="3905782" y="5913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86</a:t>
              </a:r>
            </a:p>
          </p:txBody>
        </p:sp>
        <p:sp>
          <p:nvSpPr>
            <p:cNvPr id="233" name="TextBox 232">
              <a:extLst>
                <a:ext uri="{FF2B5EF4-FFF2-40B4-BE49-F238E27FC236}">
                  <a16:creationId xmlns:a16="http://schemas.microsoft.com/office/drawing/2014/main" id="{0EE895BF-B693-4B5D-96FB-38D824DBBA0B}"/>
                </a:ext>
              </a:extLst>
            </p:cNvPr>
            <p:cNvSpPr txBox="1"/>
            <p:nvPr/>
          </p:nvSpPr>
          <p:spPr>
            <a:xfrm>
              <a:off x="3420848" y="5913199"/>
              <a:ext cx="35752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115</a:t>
              </a:r>
            </a:p>
          </p:txBody>
        </p:sp>
        <p:sp>
          <p:nvSpPr>
            <p:cNvPr id="234" name="TextBox 233">
              <a:extLst>
                <a:ext uri="{FF2B5EF4-FFF2-40B4-BE49-F238E27FC236}">
                  <a16:creationId xmlns:a16="http://schemas.microsoft.com/office/drawing/2014/main" id="{EDEE0EFD-1D1E-4DDD-9855-DAAF25AA0FAA}"/>
                </a:ext>
              </a:extLst>
            </p:cNvPr>
            <p:cNvSpPr txBox="1"/>
            <p:nvPr/>
          </p:nvSpPr>
          <p:spPr>
            <a:xfrm>
              <a:off x="2972271" y="591319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163</a:t>
              </a:r>
            </a:p>
          </p:txBody>
        </p:sp>
        <p:sp>
          <p:nvSpPr>
            <p:cNvPr id="235" name="TextBox 234">
              <a:extLst>
                <a:ext uri="{FF2B5EF4-FFF2-40B4-BE49-F238E27FC236}">
                  <a16:creationId xmlns:a16="http://schemas.microsoft.com/office/drawing/2014/main" id="{D92FEFCD-8480-4785-85B6-E8347F8BE11A}"/>
                </a:ext>
              </a:extLst>
            </p:cNvPr>
            <p:cNvSpPr txBox="1"/>
            <p:nvPr/>
          </p:nvSpPr>
          <p:spPr>
            <a:xfrm>
              <a:off x="2530362" y="591319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234</a:t>
              </a:r>
            </a:p>
          </p:txBody>
        </p:sp>
        <p:sp>
          <p:nvSpPr>
            <p:cNvPr id="236" name="TextBox 235">
              <a:extLst>
                <a:ext uri="{FF2B5EF4-FFF2-40B4-BE49-F238E27FC236}">
                  <a16:creationId xmlns:a16="http://schemas.microsoft.com/office/drawing/2014/main" id="{197CAD1F-2F17-4B89-909A-A15988B3E6AD}"/>
                </a:ext>
              </a:extLst>
            </p:cNvPr>
            <p:cNvSpPr txBox="1"/>
            <p:nvPr/>
          </p:nvSpPr>
          <p:spPr>
            <a:xfrm>
              <a:off x="2088453" y="591319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269</a:t>
              </a:r>
            </a:p>
          </p:txBody>
        </p:sp>
        <p:sp>
          <p:nvSpPr>
            <p:cNvPr id="237" name="TextBox 236">
              <a:extLst>
                <a:ext uri="{FF2B5EF4-FFF2-40B4-BE49-F238E27FC236}">
                  <a16:creationId xmlns:a16="http://schemas.microsoft.com/office/drawing/2014/main" id="{8EBF4732-7839-45A9-A4C2-750CD4AB6353}"/>
                </a:ext>
              </a:extLst>
            </p:cNvPr>
            <p:cNvSpPr txBox="1"/>
            <p:nvPr/>
          </p:nvSpPr>
          <p:spPr>
            <a:xfrm>
              <a:off x="1653212" y="5913199"/>
              <a:ext cx="35752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311</a:t>
              </a:r>
            </a:p>
          </p:txBody>
        </p:sp>
        <p:sp>
          <p:nvSpPr>
            <p:cNvPr id="238" name="TextBox 237">
              <a:extLst>
                <a:ext uri="{FF2B5EF4-FFF2-40B4-BE49-F238E27FC236}">
                  <a16:creationId xmlns:a16="http://schemas.microsoft.com/office/drawing/2014/main" id="{2F742113-D263-4FE6-A9BF-F381788E1FAD}"/>
                </a:ext>
              </a:extLst>
            </p:cNvPr>
            <p:cNvSpPr txBox="1"/>
            <p:nvPr/>
          </p:nvSpPr>
          <p:spPr>
            <a:xfrm>
              <a:off x="1204635" y="591319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327</a:t>
              </a:r>
            </a:p>
          </p:txBody>
        </p:sp>
      </p:grpSp>
      <p:grpSp>
        <p:nvGrpSpPr>
          <p:cNvPr id="239" name="Group 238">
            <a:extLst>
              <a:ext uri="{FF2B5EF4-FFF2-40B4-BE49-F238E27FC236}">
                <a16:creationId xmlns:a16="http://schemas.microsoft.com/office/drawing/2014/main" id="{89DE62D2-87BF-45FA-9578-ADFC05C17441}"/>
              </a:ext>
            </a:extLst>
          </p:cNvPr>
          <p:cNvGrpSpPr/>
          <p:nvPr/>
        </p:nvGrpSpPr>
        <p:grpSpPr>
          <a:xfrm>
            <a:off x="7129164" y="5991488"/>
            <a:ext cx="4690565" cy="288147"/>
            <a:chOff x="1204635" y="5913199"/>
            <a:chExt cx="4690565" cy="288147"/>
          </a:xfrm>
        </p:grpSpPr>
        <p:sp>
          <p:nvSpPr>
            <p:cNvPr id="240" name="TextBox 239">
              <a:extLst>
                <a:ext uri="{FF2B5EF4-FFF2-40B4-BE49-F238E27FC236}">
                  <a16:creationId xmlns:a16="http://schemas.microsoft.com/office/drawing/2014/main" id="{49909678-A085-4412-A8FB-6BE5CF31E542}"/>
                </a:ext>
              </a:extLst>
            </p:cNvPr>
            <p:cNvSpPr txBox="1"/>
            <p:nvPr/>
          </p:nvSpPr>
          <p:spPr>
            <a:xfrm>
              <a:off x="5723111" y="591319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241" name="TextBox 240">
              <a:extLst>
                <a:ext uri="{FF2B5EF4-FFF2-40B4-BE49-F238E27FC236}">
                  <a16:creationId xmlns:a16="http://schemas.microsoft.com/office/drawing/2014/main" id="{D3851086-E3C5-4974-A67D-674B942D0BCF}"/>
                </a:ext>
              </a:extLst>
            </p:cNvPr>
            <p:cNvSpPr txBox="1"/>
            <p:nvPr/>
          </p:nvSpPr>
          <p:spPr>
            <a:xfrm>
              <a:off x="5281202" y="591319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242" name="TextBox 241">
              <a:extLst>
                <a:ext uri="{FF2B5EF4-FFF2-40B4-BE49-F238E27FC236}">
                  <a16:creationId xmlns:a16="http://schemas.microsoft.com/office/drawing/2014/main" id="{3B0F1FE7-8553-485D-B551-A4989EC5328E}"/>
                </a:ext>
              </a:extLst>
            </p:cNvPr>
            <p:cNvSpPr txBox="1"/>
            <p:nvPr/>
          </p:nvSpPr>
          <p:spPr>
            <a:xfrm>
              <a:off x="4789600" y="5913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19</a:t>
              </a:r>
            </a:p>
          </p:txBody>
        </p:sp>
        <p:sp>
          <p:nvSpPr>
            <p:cNvPr id="243" name="TextBox 242">
              <a:extLst>
                <a:ext uri="{FF2B5EF4-FFF2-40B4-BE49-F238E27FC236}">
                  <a16:creationId xmlns:a16="http://schemas.microsoft.com/office/drawing/2014/main" id="{C9FAEC6D-2096-432C-BE19-9B275BC9BD3A}"/>
                </a:ext>
              </a:extLst>
            </p:cNvPr>
            <p:cNvSpPr txBox="1"/>
            <p:nvPr/>
          </p:nvSpPr>
          <p:spPr>
            <a:xfrm>
              <a:off x="4347691" y="5913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31</a:t>
              </a:r>
            </a:p>
          </p:txBody>
        </p:sp>
        <p:sp>
          <p:nvSpPr>
            <p:cNvPr id="244" name="TextBox 243">
              <a:extLst>
                <a:ext uri="{FF2B5EF4-FFF2-40B4-BE49-F238E27FC236}">
                  <a16:creationId xmlns:a16="http://schemas.microsoft.com/office/drawing/2014/main" id="{78E588B8-3AFD-41B6-A092-4BB12F02B669}"/>
                </a:ext>
              </a:extLst>
            </p:cNvPr>
            <p:cNvSpPr txBox="1"/>
            <p:nvPr/>
          </p:nvSpPr>
          <p:spPr>
            <a:xfrm>
              <a:off x="3905784" y="5913199"/>
              <a:ext cx="271475" cy="288147"/>
            </a:xfrm>
            <a:prstGeom prst="rect">
              <a:avLst/>
            </a:prstGeom>
            <a:noFill/>
          </p:spPr>
          <p:txBody>
            <a:bodyPr wrap="none" lIns="36000" tIns="36000" rIns="36000" bIns="36000" rtlCol="0" anchor="t" anchorCtr="0">
              <a:spAutoFit/>
            </a:bodyPr>
            <a:lstStyle/>
            <a:p>
              <a:pPr algn="ctr"/>
              <a:r>
                <a:rPr lang="en-US" sz="1400" dirty="0">
                  <a:solidFill>
                    <a:schemeClr val="accent2"/>
                  </a:solidFill>
                  <a:latin typeface="Arial" panose="020B0604020202020204" pitchFamily="34" charset="0"/>
                  <a:cs typeface="Arial" panose="020B0604020202020204" pitchFamily="34" charset="0"/>
                </a:rPr>
                <a:t>51</a:t>
              </a:r>
              <a:endParaRPr lang="en-GB" sz="1400" dirty="0">
                <a:solidFill>
                  <a:schemeClr val="accent2"/>
                </a:solidFill>
                <a:latin typeface="Arial" panose="020B0604020202020204" pitchFamily="34" charset="0"/>
                <a:cs typeface="Arial" panose="020B0604020202020204" pitchFamily="34" charset="0"/>
              </a:endParaRPr>
            </a:p>
          </p:txBody>
        </p:sp>
        <p:sp>
          <p:nvSpPr>
            <p:cNvPr id="245" name="TextBox 244">
              <a:extLst>
                <a:ext uri="{FF2B5EF4-FFF2-40B4-BE49-F238E27FC236}">
                  <a16:creationId xmlns:a16="http://schemas.microsoft.com/office/drawing/2014/main" id="{6AE415D9-3E00-4E16-9AEB-D07DA4E93E53}"/>
                </a:ext>
              </a:extLst>
            </p:cNvPr>
            <p:cNvSpPr txBox="1"/>
            <p:nvPr/>
          </p:nvSpPr>
          <p:spPr>
            <a:xfrm>
              <a:off x="3463873" y="5913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88</a:t>
              </a:r>
            </a:p>
          </p:txBody>
        </p:sp>
        <p:sp>
          <p:nvSpPr>
            <p:cNvPr id="246" name="TextBox 245">
              <a:extLst>
                <a:ext uri="{FF2B5EF4-FFF2-40B4-BE49-F238E27FC236}">
                  <a16:creationId xmlns:a16="http://schemas.microsoft.com/office/drawing/2014/main" id="{E196A1B4-CAF5-40FD-9CFA-CC1C60EFEE59}"/>
                </a:ext>
              </a:extLst>
            </p:cNvPr>
            <p:cNvSpPr txBox="1"/>
            <p:nvPr/>
          </p:nvSpPr>
          <p:spPr>
            <a:xfrm>
              <a:off x="2972270" y="591319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142</a:t>
              </a:r>
            </a:p>
          </p:txBody>
        </p:sp>
        <p:sp>
          <p:nvSpPr>
            <p:cNvPr id="247" name="TextBox 246">
              <a:extLst>
                <a:ext uri="{FF2B5EF4-FFF2-40B4-BE49-F238E27FC236}">
                  <a16:creationId xmlns:a16="http://schemas.microsoft.com/office/drawing/2014/main" id="{8C66E137-8183-459F-B64D-2AF33B069309}"/>
                </a:ext>
              </a:extLst>
            </p:cNvPr>
            <p:cNvSpPr txBox="1"/>
            <p:nvPr/>
          </p:nvSpPr>
          <p:spPr>
            <a:xfrm>
              <a:off x="2530362" y="591319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205</a:t>
              </a:r>
            </a:p>
          </p:txBody>
        </p:sp>
        <p:sp>
          <p:nvSpPr>
            <p:cNvPr id="248" name="TextBox 247">
              <a:extLst>
                <a:ext uri="{FF2B5EF4-FFF2-40B4-BE49-F238E27FC236}">
                  <a16:creationId xmlns:a16="http://schemas.microsoft.com/office/drawing/2014/main" id="{22F59AF8-E5D7-4218-B3FB-C55D55F1E4B0}"/>
                </a:ext>
              </a:extLst>
            </p:cNvPr>
            <p:cNvSpPr txBox="1"/>
            <p:nvPr/>
          </p:nvSpPr>
          <p:spPr>
            <a:xfrm>
              <a:off x="2088454" y="5913199"/>
              <a:ext cx="370862" cy="288147"/>
            </a:xfrm>
            <a:prstGeom prst="rect">
              <a:avLst/>
            </a:prstGeom>
            <a:noFill/>
          </p:spPr>
          <p:txBody>
            <a:bodyPr wrap="none" lIns="36000" tIns="36000" rIns="36000" bIns="36000" rtlCol="0" anchor="t" anchorCtr="0">
              <a:spAutoFit/>
            </a:bodyPr>
            <a:lstStyle/>
            <a:p>
              <a:pPr algn="ctr"/>
              <a:r>
                <a:rPr lang="en-US" sz="1400" dirty="0">
                  <a:solidFill>
                    <a:schemeClr val="accent2"/>
                  </a:solidFill>
                  <a:latin typeface="Arial" panose="020B0604020202020204" pitchFamily="34" charset="0"/>
                  <a:cs typeface="Arial" panose="020B0604020202020204" pitchFamily="34" charset="0"/>
                </a:rPr>
                <a:t>246</a:t>
              </a:r>
              <a:endParaRPr lang="en-GB" sz="1400" dirty="0">
                <a:solidFill>
                  <a:schemeClr val="accent2"/>
                </a:solidFill>
                <a:latin typeface="Arial" panose="020B0604020202020204" pitchFamily="34" charset="0"/>
                <a:cs typeface="Arial" panose="020B0604020202020204" pitchFamily="34" charset="0"/>
              </a:endParaRPr>
            </a:p>
          </p:txBody>
        </p:sp>
        <p:sp>
          <p:nvSpPr>
            <p:cNvPr id="249" name="TextBox 248">
              <a:extLst>
                <a:ext uri="{FF2B5EF4-FFF2-40B4-BE49-F238E27FC236}">
                  <a16:creationId xmlns:a16="http://schemas.microsoft.com/office/drawing/2014/main" id="{50BC6183-213B-4AB8-B3EB-D6255A4F5992}"/>
                </a:ext>
              </a:extLst>
            </p:cNvPr>
            <p:cNvSpPr txBox="1"/>
            <p:nvPr/>
          </p:nvSpPr>
          <p:spPr>
            <a:xfrm>
              <a:off x="1646544" y="591319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295</a:t>
              </a:r>
            </a:p>
          </p:txBody>
        </p:sp>
        <p:sp>
          <p:nvSpPr>
            <p:cNvPr id="250" name="TextBox 249">
              <a:extLst>
                <a:ext uri="{FF2B5EF4-FFF2-40B4-BE49-F238E27FC236}">
                  <a16:creationId xmlns:a16="http://schemas.microsoft.com/office/drawing/2014/main" id="{90E1D844-0C27-46C7-A5C5-B4B85F163734}"/>
                </a:ext>
              </a:extLst>
            </p:cNvPr>
            <p:cNvSpPr txBox="1"/>
            <p:nvPr/>
          </p:nvSpPr>
          <p:spPr>
            <a:xfrm>
              <a:off x="1204635" y="591319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323</a:t>
              </a:r>
            </a:p>
          </p:txBody>
        </p:sp>
      </p:grpSp>
      <p:sp>
        <p:nvSpPr>
          <p:cNvPr id="253" name="TextBox 252">
            <a:extLst>
              <a:ext uri="{FF2B5EF4-FFF2-40B4-BE49-F238E27FC236}">
                <a16:creationId xmlns:a16="http://schemas.microsoft.com/office/drawing/2014/main" id="{D2100955-C242-43C5-98D9-7601F4DB9494}"/>
              </a:ext>
            </a:extLst>
          </p:cNvPr>
          <p:cNvSpPr txBox="1"/>
          <p:nvPr/>
        </p:nvSpPr>
        <p:spPr>
          <a:xfrm>
            <a:off x="7794199" y="4427663"/>
            <a:ext cx="1702710" cy="523220"/>
          </a:xfrm>
          <a:prstGeom prst="rect">
            <a:avLst/>
          </a:prstGeom>
          <a:noFill/>
        </p:spPr>
        <p:txBody>
          <a:bodyPr wrap="none" rtlCol="0">
            <a:spAutoFit/>
          </a:bodyPr>
          <a:lstStyle/>
          <a:p>
            <a:r>
              <a:rPr lang="en-US" sz="1400" dirty="0"/>
              <a:t>Sintilimab + chemo</a:t>
            </a:r>
          </a:p>
          <a:p>
            <a:r>
              <a:rPr lang="en-US" sz="1400" dirty="0"/>
              <a:t>Placebo + chemo</a:t>
            </a:r>
            <a:endParaRPr lang="en-GB" sz="1400" dirty="0"/>
          </a:p>
        </p:txBody>
      </p:sp>
      <p:cxnSp>
        <p:nvCxnSpPr>
          <p:cNvPr id="254" name="Straight Connector 253">
            <a:extLst>
              <a:ext uri="{FF2B5EF4-FFF2-40B4-BE49-F238E27FC236}">
                <a16:creationId xmlns:a16="http://schemas.microsoft.com/office/drawing/2014/main" id="{453F1681-FF4F-4DE8-A12F-CDA333E04B28}"/>
              </a:ext>
            </a:extLst>
          </p:cNvPr>
          <p:cNvCxnSpPr/>
          <p:nvPr/>
        </p:nvCxnSpPr>
        <p:spPr>
          <a:xfrm>
            <a:off x="7397647" y="4548188"/>
            <a:ext cx="257632" cy="0"/>
          </a:xfrm>
          <a:prstGeom prst="line">
            <a:avLst/>
          </a:prstGeom>
          <a:noFill/>
          <a:ln w="25400" cap="flat">
            <a:solidFill>
              <a:schemeClr val="accent3"/>
            </a:solidFill>
            <a:prstDash val="solid"/>
            <a:miter/>
          </a:ln>
        </p:spPr>
      </p:cxnSp>
      <p:cxnSp>
        <p:nvCxnSpPr>
          <p:cNvPr id="255" name="Straight Connector 254">
            <a:extLst>
              <a:ext uri="{FF2B5EF4-FFF2-40B4-BE49-F238E27FC236}">
                <a16:creationId xmlns:a16="http://schemas.microsoft.com/office/drawing/2014/main" id="{7AA8787A-BAAF-4D75-96F4-C55844793B36}"/>
              </a:ext>
            </a:extLst>
          </p:cNvPr>
          <p:cNvCxnSpPr/>
          <p:nvPr/>
        </p:nvCxnSpPr>
        <p:spPr>
          <a:xfrm>
            <a:off x="7397647" y="4811078"/>
            <a:ext cx="257632" cy="0"/>
          </a:xfrm>
          <a:prstGeom prst="line">
            <a:avLst/>
          </a:prstGeom>
          <a:noFill/>
          <a:ln w="25400" cap="flat">
            <a:solidFill>
              <a:schemeClr val="accent2"/>
            </a:solidFill>
            <a:prstDash val="solid"/>
            <a:miter/>
          </a:ln>
        </p:spPr>
      </p:cxnSp>
      <p:cxnSp>
        <p:nvCxnSpPr>
          <p:cNvPr id="256" name="Straight Connector 255">
            <a:extLst>
              <a:ext uri="{FF2B5EF4-FFF2-40B4-BE49-F238E27FC236}">
                <a16:creationId xmlns:a16="http://schemas.microsoft.com/office/drawing/2014/main" id="{AB8555C1-2D3D-4D12-A5DA-9D9B5481551D}"/>
              </a:ext>
            </a:extLst>
          </p:cNvPr>
          <p:cNvCxnSpPr/>
          <p:nvPr/>
        </p:nvCxnSpPr>
        <p:spPr>
          <a:xfrm>
            <a:off x="7536761" y="4495311"/>
            <a:ext cx="0" cy="108000"/>
          </a:xfrm>
          <a:prstGeom prst="line">
            <a:avLst/>
          </a:prstGeom>
          <a:noFill/>
          <a:ln w="25400" cap="flat">
            <a:solidFill>
              <a:schemeClr val="accent3"/>
            </a:solidFill>
            <a:prstDash val="solid"/>
            <a:miter/>
          </a:ln>
        </p:spPr>
      </p:cxnSp>
      <p:cxnSp>
        <p:nvCxnSpPr>
          <p:cNvPr id="257" name="Straight Connector 256">
            <a:extLst>
              <a:ext uri="{FF2B5EF4-FFF2-40B4-BE49-F238E27FC236}">
                <a16:creationId xmlns:a16="http://schemas.microsoft.com/office/drawing/2014/main" id="{EF23AF04-AE45-4EDB-93E2-586AAB38EE26}"/>
              </a:ext>
            </a:extLst>
          </p:cNvPr>
          <p:cNvCxnSpPr/>
          <p:nvPr/>
        </p:nvCxnSpPr>
        <p:spPr>
          <a:xfrm>
            <a:off x="7526463" y="4764381"/>
            <a:ext cx="0" cy="108000"/>
          </a:xfrm>
          <a:prstGeom prst="line">
            <a:avLst/>
          </a:prstGeom>
          <a:noFill/>
          <a:ln w="25400" cap="flat">
            <a:solidFill>
              <a:schemeClr val="accent2"/>
            </a:solidFill>
            <a:prstDash val="solid"/>
            <a:miter/>
          </a:ln>
        </p:spPr>
      </p:cxnSp>
      <p:grpSp>
        <p:nvGrpSpPr>
          <p:cNvPr id="258" name="Group 257">
            <a:extLst>
              <a:ext uri="{FF2B5EF4-FFF2-40B4-BE49-F238E27FC236}">
                <a16:creationId xmlns:a16="http://schemas.microsoft.com/office/drawing/2014/main" id="{313DF6B4-0F58-43D9-BE2E-3150B2B761E6}"/>
              </a:ext>
            </a:extLst>
          </p:cNvPr>
          <p:cNvGrpSpPr/>
          <p:nvPr/>
        </p:nvGrpSpPr>
        <p:grpSpPr>
          <a:xfrm>
            <a:off x="6409289" y="2964966"/>
            <a:ext cx="762228" cy="2163534"/>
            <a:chOff x="4203232" y="1239008"/>
            <a:chExt cx="762228" cy="2911480"/>
          </a:xfrm>
        </p:grpSpPr>
        <p:sp>
          <p:nvSpPr>
            <p:cNvPr id="259" name="Line 6">
              <a:extLst>
                <a:ext uri="{FF2B5EF4-FFF2-40B4-BE49-F238E27FC236}">
                  <a16:creationId xmlns:a16="http://schemas.microsoft.com/office/drawing/2014/main" id="{3205BCFD-6757-4B2D-86ED-638C7F485092}"/>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0" name="Line 7">
              <a:extLst>
                <a:ext uri="{FF2B5EF4-FFF2-40B4-BE49-F238E27FC236}">
                  <a16:creationId xmlns:a16="http://schemas.microsoft.com/office/drawing/2014/main" id="{90834666-074E-49A2-B5B0-9898BC1CC6D7}"/>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1" name="Line 8">
              <a:extLst>
                <a:ext uri="{FF2B5EF4-FFF2-40B4-BE49-F238E27FC236}">
                  <a16:creationId xmlns:a16="http://schemas.microsoft.com/office/drawing/2014/main" id="{9B886BDD-30FF-4A42-BE8F-300D8E4342A0}"/>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2" name="Line 9">
              <a:extLst>
                <a:ext uri="{FF2B5EF4-FFF2-40B4-BE49-F238E27FC236}">
                  <a16:creationId xmlns:a16="http://schemas.microsoft.com/office/drawing/2014/main" id="{3E4E3F26-7A6F-4D67-95AB-F66C9E1011DA}"/>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3" name="Line 10">
              <a:extLst>
                <a:ext uri="{FF2B5EF4-FFF2-40B4-BE49-F238E27FC236}">
                  <a16:creationId xmlns:a16="http://schemas.microsoft.com/office/drawing/2014/main" id="{A892EC92-2B31-40A3-B816-6B2334AABE9E}"/>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4" name="Line 11">
              <a:extLst>
                <a:ext uri="{FF2B5EF4-FFF2-40B4-BE49-F238E27FC236}">
                  <a16:creationId xmlns:a16="http://schemas.microsoft.com/office/drawing/2014/main" id="{6EBF0A47-6148-460F-B410-13CF1A5C37A3}"/>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5" name="TextBox 264">
              <a:extLst>
                <a:ext uri="{FF2B5EF4-FFF2-40B4-BE49-F238E27FC236}">
                  <a16:creationId xmlns:a16="http://schemas.microsoft.com/office/drawing/2014/main" id="{B8DC5765-B943-4746-9569-0981132A6EFB}"/>
                </a:ext>
              </a:extLst>
            </p:cNvPr>
            <p:cNvSpPr txBox="1"/>
            <p:nvPr/>
          </p:nvSpPr>
          <p:spPr>
            <a:xfrm rot="16200000">
              <a:off x="3883406" y="2542536"/>
              <a:ext cx="947429"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OS, %</a:t>
              </a:r>
            </a:p>
          </p:txBody>
        </p:sp>
        <p:sp>
          <p:nvSpPr>
            <p:cNvPr id="266" name="TextBox 265">
              <a:extLst>
                <a:ext uri="{FF2B5EF4-FFF2-40B4-BE49-F238E27FC236}">
                  <a16:creationId xmlns:a16="http://schemas.microsoft.com/office/drawing/2014/main" id="{25BDBAA6-E028-4162-8704-4CD8E985328F}"/>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267" name="TextBox 266">
              <a:extLst>
                <a:ext uri="{FF2B5EF4-FFF2-40B4-BE49-F238E27FC236}">
                  <a16:creationId xmlns:a16="http://schemas.microsoft.com/office/drawing/2014/main" id="{CF4B7665-42FD-4D73-AF2C-6D203CC34693}"/>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268" name="TextBox 267">
              <a:extLst>
                <a:ext uri="{FF2B5EF4-FFF2-40B4-BE49-F238E27FC236}">
                  <a16:creationId xmlns:a16="http://schemas.microsoft.com/office/drawing/2014/main" id="{D54AA35B-1F74-474E-96D4-279FFEDEE9CA}"/>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269" name="TextBox 268">
              <a:extLst>
                <a:ext uri="{FF2B5EF4-FFF2-40B4-BE49-F238E27FC236}">
                  <a16:creationId xmlns:a16="http://schemas.microsoft.com/office/drawing/2014/main" id="{5AF011A1-C2FE-4BB1-A385-4A95B69998B1}"/>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270" name="TextBox 269">
              <a:extLst>
                <a:ext uri="{FF2B5EF4-FFF2-40B4-BE49-F238E27FC236}">
                  <a16:creationId xmlns:a16="http://schemas.microsoft.com/office/drawing/2014/main" id="{14489755-5DEC-4352-91C7-40CC13CF9D3C}"/>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271" name="TextBox 270">
              <a:extLst>
                <a:ext uri="{FF2B5EF4-FFF2-40B4-BE49-F238E27FC236}">
                  <a16:creationId xmlns:a16="http://schemas.microsoft.com/office/drawing/2014/main" id="{B96B8AB6-5CD8-436A-8912-1FEF3E3342C8}"/>
                </a:ext>
              </a:extLst>
            </p:cNvPr>
            <p:cNvSpPr txBox="1"/>
            <p:nvPr/>
          </p:nvSpPr>
          <p:spPr>
            <a:xfrm>
              <a:off x="4637989" y="3736311"/>
              <a:ext cx="284052" cy="4141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272" name="Group 271">
            <a:extLst>
              <a:ext uri="{FF2B5EF4-FFF2-40B4-BE49-F238E27FC236}">
                <a16:creationId xmlns:a16="http://schemas.microsoft.com/office/drawing/2014/main" id="{15358B85-107D-496F-8A2D-3F0B8930C7F3}"/>
              </a:ext>
            </a:extLst>
          </p:cNvPr>
          <p:cNvGrpSpPr/>
          <p:nvPr/>
        </p:nvGrpSpPr>
        <p:grpSpPr>
          <a:xfrm>
            <a:off x="7305642" y="3081379"/>
            <a:ext cx="4341998" cy="1284982"/>
            <a:chOff x="3381375" y="2628899"/>
            <a:chExt cx="5427611" cy="1605886"/>
          </a:xfrm>
        </p:grpSpPr>
        <p:sp>
          <p:nvSpPr>
            <p:cNvPr id="273" name="Freeform: Shape 416">
              <a:extLst>
                <a:ext uri="{FF2B5EF4-FFF2-40B4-BE49-F238E27FC236}">
                  <a16:creationId xmlns:a16="http://schemas.microsoft.com/office/drawing/2014/main" id="{8A140F61-21C4-45CC-94FF-34365F747360}"/>
                </a:ext>
              </a:extLst>
            </p:cNvPr>
            <p:cNvSpPr/>
            <p:nvPr/>
          </p:nvSpPr>
          <p:spPr>
            <a:xfrm>
              <a:off x="3381375" y="2628899"/>
              <a:ext cx="5427611" cy="1560128"/>
            </a:xfrm>
            <a:custGeom>
              <a:avLst/>
              <a:gdLst>
                <a:gd name="connsiteX0" fmla="*/ 5427612 w 5427611"/>
                <a:gd name="connsiteY0" fmla="*/ 1560128 h 1560128"/>
                <a:gd name="connsiteX1" fmla="*/ 4620854 w 5427611"/>
                <a:gd name="connsiteY1" fmla="*/ 1560128 h 1560128"/>
                <a:gd name="connsiteX2" fmla="*/ 4620854 w 5427611"/>
                <a:gd name="connsiteY2" fmla="*/ 1498549 h 1560128"/>
                <a:gd name="connsiteX3" fmla="*/ 4382729 w 5427611"/>
                <a:gd name="connsiteY3" fmla="*/ 1498549 h 1560128"/>
                <a:gd name="connsiteX4" fmla="*/ 4382729 w 5427611"/>
                <a:gd name="connsiteY4" fmla="*/ 1469803 h 1560128"/>
                <a:gd name="connsiteX5" fmla="*/ 4183609 w 5427611"/>
                <a:gd name="connsiteY5" fmla="*/ 1469803 h 1560128"/>
                <a:gd name="connsiteX6" fmla="*/ 4183609 w 5427611"/>
                <a:gd name="connsiteY6" fmla="*/ 1449276 h 1560128"/>
                <a:gd name="connsiteX7" fmla="*/ 4163082 w 5427611"/>
                <a:gd name="connsiteY7" fmla="*/ 1449276 h 1560128"/>
                <a:gd name="connsiteX8" fmla="*/ 4163082 w 5427611"/>
                <a:gd name="connsiteY8" fmla="*/ 1424645 h 1560128"/>
                <a:gd name="connsiteX9" fmla="*/ 3748411 w 5427611"/>
                <a:gd name="connsiteY9" fmla="*/ 1424645 h 1560128"/>
                <a:gd name="connsiteX10" fmla="*/ 3748411 w 5427611"/>
                <a:gd name="connsiteY10" fmla="*/ 1408224 h 1560128"/>
                <a:gd name="connsiteX11" fmla="*/ 3631406 w 5427611"/>
                <a:gd name="connsiteY11" fmla="*/ 1408224 h 1560128"/>
                <a:gd name="connsiteX12" fmla="*/ 3631406 w 5427611"/>
                <a:gd name="connsiteY12" fmla="*/ 1387697 h 1560128"/>
                <a:gd name="connsiteX13" fmla="*/ 3491818 w 5427611"/>
                <a:gd name="connsiteY13" fmla="*/ 1387697 h 1560128"/>
                <a:gd name="connsiteX14" fmla="*/ 3491818 w 5427611"/>
                <a:gd name="connsiteY14" fmla="*/ 1358951 h 1560128"/>
                <a:gd name="connsiteX15" fmla="*/ 3448707 w 5427611"/>
                <a:gd name="connsiteY15" fmla="*/ 1358951 h 1560128"/>
                <a:gd name="connsiteX16" fmla="*/ 3448707 w 5427611"/>
                <a:gd name="connsiteY16" fmla="*/ 1336377 h 1560128"/>
                <a:gd name="connsiteX17" fmla="*/ 3350171 w 5427611"/>
                <a:gd name="connsiteY17" fmla="*/ 1336377 h 1560128"/>
                <a:gd name="connsiteX18" fmla="*/ 3350171 w 5427611"/>
                <a:gd name="connsiteY18" fmla="*/ 1322003 h 1560128"/>
                <a:gd name="connsiteX19" fmla="*/ 3253693 w 5427611"/>
                <a:gd name="connsiteY19" fmla="*/ 1322003 h 1560128"/>
                <a:gd name="connsiteX20" fmla="*/ 3253693 w 5427611"/>
                <a:gd name="connsiteY20" fmla="*/ 1303525 h 1560128"/>
                <a:gd name="connsiteX21" fmla="*/ 3157214 w 5427611"/>
                <a:gd name="connsiteY21" fmla="*/ 1303525 h 1560128"/>
                <a:gd name="connsiteX22" fmla="*/ 3157214 w 5427611"/>
                <a:gd name="connsiteY22" fmla="*/ 1274788 h 1560128"/>
                <a:gd name="connsiteX23" fmla="*/ 3068936 w 5427611"/>
                <a:gd name="connsiteY23" fmla="*/ 1274788 h 1560128"/>
                <a:gd name="connsiteX24" fmla="*/ 3068936 w 5427611"/>
                <a:gd name="connsiteY24" fmla="*/ 1262472 h 1560128"/>
                <a:gd name="connsiteX25" fmla="*/ 2988878 w 5427611"/>
                <a:gd name="connsiteY25" fmla="*/ 1262472 h 1560128"/>
                <a:gd name="connsiteX26" fmla="*/ 2988878 w 5427611"/>
                <a:gd name="connsiteY26" fmla="*/ 1237840 h 1560128"/>
                <a:gd name="connsiteX27" fmla="*/ 2906763 w 5427611"/>
                <a:gd name="connsiteY27" fmla="*/ 1237840 h 1560128"/>
                <a:gd name="connsiteX28" fmla="*/ 2906763 w 5427611"/>
                <a:gd name="connsiteY28" fmla="*/ 1194730 h 1560128"/>
                <a:gd name="connsiteX29" fmla="*/ 2767175 w 5427611"/>
                <a:gd name="connsiteY29" fmla="*/ 1194730 h 1560128"/>
                <a:gd name="connsiteX30" fmla="*/ 2767175 w 5427611"/>
                <a:gd name="connsiteY30" fmla="*/ 1170099 h 1560128"/>
                <a:gd name="connsiteX31" fmla="*/ 2730227 w 5427611"/>
                <a:gd name="connsiteY31" fmla="*/ 1170099 h 1560128"/>
                <a:gd name="connsiteX32" fmla="*/ 2730227 w 5427611"/>
                <a:gd name="connsiteY32" fmla="*/ 1139304 h 1560128"/>
                <a:gd name="connsiteX33" fmla="*/ 2691222 w 5427611"/>
                <a:gd name="connsiteY33" fmla="*/ 1139304 h 1560128"/>
                <a:gd name="connsiteX34" fmla="*/ 2691222 w 5427611"/>
                <a:gd name="connsiteY34" fmla="*/ 1126989 h 1560128"/>
                <a:gd name="connsiteX35" fmla="*/ 2592686 w 5427611"/>
                <a:gd name="connsiteY35" fmla="*/ 1126989 h 1560128"/>
                <a:gd name="connsiteX36" fmla="*/ 2592686 w 5427611"/>
                <a:gd name="connsiteY36" fmla="*/ 1100299 h 1560128"/>
                <a:gd name="connsiteX37" fmla="*/ 2451049 w 5427611"/>
                <a:gd name="connsiteY37" fmla="*/ 1100299 h 1560128"/>
                <a:gd name="connsiteX38" fmla="*/ 2451049 w 5427611"/>
                <a:gd name="connsiteY38" fmla="*/ 1067457 h 1560128"/>
                <a:gd name="connsiteX39" fmla="*/ 2405882 w 5427611"/>
                <a:gd name="connsiteY39" fmla="*/ 1067457 h 1560128"/>
                <a:gd name="connsiteX40" fmla="*/ 2405882 w 5427611"/>
                <a:gd name="connsiteY40" fmla="*/ 1038720 h 1560128"/>
                <a:gd name="connsiteX41" fmla="*/ 2253977 w 5427611"/>
                <a:gd name="connsiteY41" fmla="*/ 1038720 h 1560128"/>
                <a:gd name="connsiteX42" fmla="*/ 2253977 w 5427611"/>
                <a:gd name="connsiteY42" fmla="*/ 997658 h 1560128"/>
                <a:gd name="connsiteX43" fmla="*/ 2210867 w 5427611"/>
                <a:gd name="connsiteY43" fmla="*/ 997658 h 1560128"/>
                <a:gd name="connsiteX44" fmla="*/ 2210867 w 5427611"/>
                <a:gd name="connsiteY44" fmla="*/ 960711 h 1560128"/>
                <a:gd name="connsiteX45" fmla="*/ 2184178 w 5427611"/>
                <a:gd name="connsiteY45" fmla="*/ 960711 h 1560128"/>
                <a:gd name="connsiteX46" fmla="*/ 2184178 w 5427611"/>
                <a:gd name="connsiteY46" fmla="*/ 931971 h 1560128"/>
                <a:gd name="connsiteX47" fmla="*/ 2077431 w 5427611"/>
                <a:gd name="connsiteY47" fmla="*/ 931971 h 1560128"/>
                <a:gd name="connsiteX48" fmla="*/ 2077431 w 5427611"/>
                <a:gd name="connsiteY48" fmla="*/ 909391 h 1560128"/>
                <a:gd name="connsiteX49" fmla="*/ 2042541 w 5427611"/>
                <a:gd name="connsiteY49" fmla="*/ 909391 h 1560128"/>
                <a:gd name="connsiteX50" fmla="*/ 2042541 w 5427611"/>
                <a:gd name="connsiteY50" fmla="*/ 878598 h 1560128"/>
                <a:gd name="connsiteX51" fmla="*/ 2005584 w 5427611"/>
                <a:gd name="connsiteY51" fmla="*/ 878598 h 1560128"/>
                <a:gd name="connsiteX52" fmla="*/ 2005584 w 5427611"/>
                <a:gd name="connsiteY52" fmla="*/ 839595 h 1560128"/>
                <a:gd name="connsiteX53" fmla="*/ 1925526 w 5427611"/>
                <a:gd name="connsiteY53" fmla="*/ 839595 h 1560128"/>
                <a:gd name="connsiteX54" fmla="*/ 1925526 w 5427611"/>
                <a:gd name="connsiteY54" fmla="*/ 837544 h 1560128"/>
                <a:gd name="connsiteX55" fmla="*/ 1890627 w 5427611"/>
                <a:gd name="connsiteY55" fmla="*/ 837544 h 1560128"/>
                <a:gd name="connsiteX56" fmla="*/ 1890627 w 5427611"/>
                <a:gd name="connsiteY56" fmla="*/ 810857 h 1560128"/>
                <a:gd name="connsiteX57" fmla="*/ 1855737 w 5427611"/>
                <a:gd name="connsiteY57" fmla="*/ 810857 h 1560128"/>
                <a:gd name="connsiteX58" fmla="*/ 1855737 w 5427611"/>
                <a:gd name="connsiteY58" fmla="*/ 786223 h 1560128"/>
                <a:gd name="connsiteX59" fmla="*/ 1790043 w 5427611"/>
                <a:gd name="connsiteY59" fmla="*/ 786223 h 1560128"/>
                <a:gd name="connsiteX60" fmla="*/ 1790043 w 5427611"/>
                <a:gd name="connsiteY60" fmla="*/ 761590 h 1560128"/>
                <a:gd name="connsiteX61" fmla="*/ 1734617 w 5427611"/>
                <a:gd name="connsiteY61" fmla="*/ 761590 h 1560128"/>
                <a:gd name="connsiteX62" fmla="*/ 1734617 w 5427611"/>
                <a:gd name="connsiteY62" fmla="*/ 718481 h 1560128"/>
                <a:gd name="connsiteX63" fmla="*/ 1716138 w 5427611"/>
                <a:gd name="connsiteY63" fmla="*/ 718481 h 1560128"/>
                <a:gd name="connsiteX64" fmla="*/ 1716138 w 5427611"/>
                <a:gd name="connsiteY64" fmla="*/ 673319 h 1560128"/>
                <a:gd name="connsiteX65" fmla="*/ 1666875 w 5427611"/>
                <a:gd name="connsiteY65" fmla="*/ 673319 h 1560128"/>
                <a:gd name="connsiteX66" fmla="*/ 1666875 w 5427611"/>
                <a:gd name="connsiteY66" fmla="*/ 654844 h 1560128"/>
                <a:gd name="connsiteX67" fmla="*/ 1613507 w 5427611"/>
                <a:gd name="connsiteY67" fmla="*/ 654844 h 1560128"/>
                <a:gd name="connsiteX68" fmla="*/ 1613507 w 5427611"/>
                <a:gd name="connsiteY68" fmla="*/ 634316 h 1560128"/>
                <a:gd name="connsiteX69" fmla="*/ 1564234 w 5427611"/>
                <a:gd name="connsiteY69" fmla="*/ 634316 h 1560128"/>
                <a:gd name="connsiteX70" fmla="*/ 1564234 w 5427611"/>
                <a:gd name="connsiteY70" fmla="*/ 617893 h 1560128"/>
                <a:gd name="connsiteX71" fmla="*/ 1533439 w 5427611"/>
                <a:gd name="connsiteY71" fmla="*/ 617893 h 1560128"/>
                <a:gd name="connsiteX72" fmla="*/ 1533439 w 5427611"/>
                <a:gd name="connsiteY72" fmla="*/ 601471 h 1560128"/>
                <a:gd name="connsiteX73" fmla="*/ 1465698 w 5427611"/>
                <a:gd name="connsiteY73" fmla="*/ 601471 h 1560128"/>
                <a:gd name="connsiteX74" fmla="*/ 1465698 w 5427611"/>
                <a:gd name="connsiteY74" fmla="*/ 582996 h 1560128"/>
                <a:gd name="connsiteX75" fmla="*/ 1422587 w 5427611"/>
                <a:gd name="connsiteY75" fmla="*/ 582996 h 1560128"/>
                <a:gd name="connsiteX76" fmla="*/ 1422587 w 5427611"/>
                <a:gd name="connsiteY76" fmla="*/ 554257 h 1560128"/>
                <a:gd name="connsiteX77" fmla="*/ 1358951 w 5427611"/>
                <a:gd name="connsiteY77" fmla="*/ 554257 h 1560128"/>
                <a:gd name="connsiteX78" fmla="*/ 1358951 w 5427611"/>
                <a:gd name="connsiteY78" fmla="*/ 535781 h 1560128"/>
                <a:gd name="connsiteX79" fmla="*/ 1322003 w 5427611"/>
                <a:gd name="connsiteY79" fmla="*/ 535781 h 1560128"/>
                <a:gd name="connsiteX80" fmla="*/ 1322003 w 5427611"/>
                <a:gd name="connsiteY80" fmla="*/ 511148 h 1560128"/>
                <a:gd name="connsiteX81" fmla="*/ 1260424 w 5427611"/>
                <a:gd name="connsiteY81" fmla="*/ 511148 h 1560128"/>
                <a:gd name="connsiteX82" fmla="*/ 1260424 w 5427611"/>
                <a:gd name="connsiteY82" fmla="*/ 482409 h 1560128"/>
                <a:gd name="connsiteX83" fmla="*/ 1235783 w 5427611"/>
                <a:gd name="connsiteY83" fmla="*/ 482409 h 1560128"/>
                <a:gd name="connsiteX84" fmla="*/ 1235783 w 5427611"/>
                <a:gd name="connsiteY84" fmla="*/ 468039 h 1560128"/>
                <a:gd name="connsiteX85" fmla="*/ 1192682 w 5427611"/>
                <a:gd name="connsiteY85" fmla="*/ 468039 h 1560128"/>
                <a:gd name="connsiteX86" fmla="*/ 1192682 w 5427611"/>
                <a:gd name="connsiteY86" fmla="*/ 447511 h 1560128"/>
                <a:gd name="connsiteX87" fmla="*/ 1143410 w 5427611"/>
                <a:gd name="connsiteY87" fmla="*/ 447511 h 1560128"/>
                <a:gd name="connsiteX88" fmla="*/ 1143410 w 5427611"/>
                <a:gd name="connsiteY88" fmla="*/ 414666 h 1560128"/>
                <a:gd name="connsiteX89" fmla="*/ 1094146 w 5427611"/>
                <a:gd name="connsiteY89" fmla="*/ 414666 h 1560128"/>
                <a:gd name="connsiteX90" fmla="*/ 1094146 w 5427611"/>
                <a:gd name="connsiteY90" fmla="*/ 396190 h 1560128"/>
                <a:gd name="connsiteX91" fmla="*/ 1040768 w 5427611"/>
                <a:gd name="connsiteY91" fmla="*/ 396190 h 1560128"/>
                <a:gd name="connsiteX92" fmla="*/ 1040768 w 5427611"/>
                <a:gd name="connsiteY92" fmla="*/ 369504 h 1560128"/>
                <a:gd name="connsiteX93" fmla="*/ 1003821 w 5427611"/>
                <a:gd name="connsiteY93" fmla="*/ 369504 h 1560128"/>
                <a:gd name="connsiteX94" fmla="*/ 1003821 w 5427611"/>
                <a:gd name="connsiteY94" fmla="*/ 355135 h 1560128"/>
                <a:gd name="connsiteX95" fmla="*/ 970979 w 5427611"/>
                <a:gd name="connsiteY95" fmla="*/ 355135 h 1560128"/>
                <a:gd name="connsiteX96" fmla="*/ 970979 w 5427611"/>
                <a:gd name="connsiteY96" fmla="*/ 316132 h 1560128"/>
                <a:gd name="connsiteX97" fmla="*/ 925814 w 5427611"/>
                <a:gd name="connsiteY97" fmla="*/ 316132 h 1560128"/>
                <a:gd name="connsiteX98" fmla="*/ 925814 w 5427611"/>
                <a:gd name="connsiteY98" fmla="*/ 305868 h 1560128"/>
                <a:gd name="connsiteX99" fmla="*/ 919655 w 5427611"/>
                <a:gd name="connsiteY99" fmla="*/ 305868 h 1560128"/>
                <a:gd name="connsiteX100" fmla="*/ 919655 w 5427611"/>
                <a:gd name="connsiteY100" fmla="*/ 287392 h 1560128"/>
                <a:gd name="connsiteX101" fmla="*/ 876547 w 5427611"/>
                <a:gd name="connsiteY101" fmla="*/ 287392 h 1560128"/>
                <a:gd name="connsiteX102" fmla="*/ 876547 w 5427611"/>
                <a:gd name="connsiteY102" fmla="*/ 264812 h 1560128"/>
                <a:gd name="connsiteX103" fmla="*/ 839596 w 5427611"/>
                <a:gd name="connsiteY103" fmla="*/ 264812 h 1560128"/>
                <a:gd name="connsiteX104" fmla="*/ 839596 w 5427611"/>
                <a:gd name="connsiteY104" fmla="*/ 238125 h 1560128"/>
                <a:gd name="connsiteX105" fmla="*/ 778012 w 5427611"/>
                <a:gd name="connsiteY105" fmla="*/ 238125 h 1560128"/>
                <a:gd name="connsiteX106" fmla="*/ 778012 w 5427611"/>
                <a:gd name="connsiteY106" fmla="*/ 184753 h 1560128"/>
                <a:gd name="connsiteX107" fmla="*/ 741061 w 5427611"/>
                <a:gd name="connsiteY107" fmla="*/ 184753 h 1560128"/>
                <a:gd name="connsiteX108" fmla="*/ 741061 w 5427611"/>
                <a:gd name="connsiteY108" fmla="*/ 166277 h 1560128"/>
                <a:gd name="connsiteX109" fmla="*/ 722587 w 5427611"/>
                <a:gd name="connsiteY109" fmla="*/ 166277 h 1560128"/>
                <a:gd name="connsiteX110" fmla="*/ 722587 w 5427611"/>
                <a:gd name="connsiteY110" fmla="*/ 145749 h 1560128"/>
                <a:gd name="connsiteX111" fmla="*/ 654844 w 5427611"/>
                <a:gd name="connsiteY111" fmla="*/ 145749 h 1560128"/>
                <a:gd name="connsiteX112" fmla="*/ 654844 w 5427611"/>
                <a:gd name="connsiteY112" fmla="*/ 121115 h 1560128"/>
                <a:gd name="connsiteX113" fmla="*/ 624051 w 5427611"/>
                <a:gd name="connsiteY113" fmla="*/ 121115 h 1560128"/>
                <a:gd name="connsiteX114" fmla="*/ 624051 w 5427611"/>
                <a:gd name="connsiteY114" fmla="*/ 104693 h 1560128"/>
                <a:gd name="connsiteX115" fmla="*/ 531676 w 5427611"/>
                <a:gd name="connsiteY115" fmla="*/ 104693 h 1560128"/>
                <a:gd name="connsiteX116" fmla="*/ 531676 w 5427611"/>
                <a:gd name="connsiteY116" fmla="*/ 100588 h 1560128"/>
                <a:gd name="connsiteX117" fmla="*/ 445458 w 5427611"/>
                <a:gd name="connsiteY117" fmla="*/ 100588 h 1560128"/>
                <a:gd name="connsiteX118" fmla="*/ 445458 w 5427611"/>
                <a:gd name="connsiteY118" fmla="*/ 80059 h 1560128"/>
                <a:gd name="connsiteX119" fmla="*/ 371557 w 5427611"/>
                <a:gd name="connsiteY119" fmla="*/ 80059 h 1560128"/>
                <a:gd name="connsiteX120" fmla="*/ 371557 w 5427611"/>
                <a:gd name="connsiteY120" fmla="*/ 63637 h 1560128"/>
                <a:gd name="connsiteX121" fmla="*/ 277128 w 5427611"/>
                <a:gd name="connsiteY121" fmla="*/ 63637 h 1560128"/>
                <a:gd name="connsiteX122" fmla="*/ 277128 w 5427611"/>
                <a:gd name="connsiteY122" fmla="*/ 55426 h 1560128"/>
                <a:gd name="connsiteX123" fmla="*/ 211439 w 5427611"/>
                <a:gd name="connsiteY123" fmla="*/ 55426 h 1560128"/>
                <a:gd name="connsiteX124" fmla="*/ 211439 w 5427611"/>
                <a:gd name="connsiteY124" fmla="*/ 30792 h 1560128"/>
                <a:gd name="connsiteX125" fmla="*/ 160118 w 5427611"/>
                <a:gd name="connsiteY125" fmla="*/ 30792 h 1560128"/>
                <a:gd name="connsiteX126" fmla="*/ 160118 w 5427611"/>
                <a:gd name="connsiteY126" fmla="*/ 14370 h 1560128"/>
                <a:gd name="connsiteX127" fmla="*/ 96482 w 5427611"/>
                <a:gd name="connsiteY127" fmla="*/ 14370 h 1560128"/>
                <a:gd name="connsiteX128" fmla="*/ 96482 w 5427611"/>
                <a:gd name="connsiteY128" fmla="*/ 0 h 1560128"/>
                <a:gd name="connsiteX129" fmla="*/ 0 w 5427611"/>
                <a:gd name="connsiteY129" fmla="*/ 0 h 156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427611" h="1560128">
                  <a:moveTo>
                    <a:pt x="5427612" y="1560128"/>
                  </a:moveTo>
                  <a:lnTo>
                    <a:pt x="4620854" y="1560128"/>
                  </a:lnTo>
                  <a:lnTo>
                    <a:pt x="4620854" y="1498549"/>
                  </a:lnTo>
                  <a:lnTo>
                    <a:pt x="4382729" y="1498549"/>
                  </a:lnTo>
                  <a:lnTo>
                    <a:pt x="4382729" y="1469803"/>
                  </a:lnTo>
                  <a:lnTo>
                    <a:pt x="4183609" y="1469803"/>
                  </a:lnTo>
                  <a:lnTo>
                    <a:pt x="4183609" y="1449276"/>
                  </a:lnTo>
                  <a:lnTo>
                    <a:pt x="4163082" y="1449276"/>
                  </a:lnTo>
                  <a:lnTo>
                    <a:pt x="4163082" y="1424645"/>
                  </a:lnTo>
                  <a:lnTo>
                    <a:pt x="3748411" y="1424645"/>
                  </a:lnTo>
                  <a:lnTo>
                    <a:pt x="3748411" y="1408224"/>
                  </a:lnTo>
                  <a:lnTo>
                    <a:pt x="3631406" y="1408224"/>
                  </a:lnTo>
                  <a:lnTo>
                    <a:pt x="3631406" y="1387697"/>
                  </a:lnTo>
                  <a:lnTo>
                    <a:pt x="3491818" y="1387697"/>
                  </a:lnTo>
                  <a:lnTo>
                    <a:pt x="3491818" y="1358951"/>
                  </a:lnTo>
                  <a:lnTo>
                    <a:pt x="3448707" y="1358951"/>
                  </a:lnTo>
                  <a:lnTo>
                    <a:pt x="3448707" y="1336377"/>
                  </a:lnTo>
                  <a:lnTo>
                    <a:pt x="3350171" y="1336377"/>
                  </a:lnTo>
                  <a:lnTo>
                    <a:pt x="3350171" y="1322003"/>
                  </a:lnTo>
                  <a:lnTo>
                    <a:pt x="3253693" y="1322003"/>
                  </a:lnTo>
                  <a:lnTo>
                    <a:pt x="3253693" y="1303525"/>
                  </a:lnTo>
                  <a:lnTo>
                    <a:pt x="3157214" y="1303525"/>
                  </a:lnTo>
                  <a:lnTo>
                    <a:pt x="3157214" y="1274788"/>
                  </a:lnTo>
                  <a:lnTo>
                    <a:pt x="3068936" y="1274788"/>
                  </a:lnTo>
                  <a:lnTo>
                    <a:pt x="3068936" y="1262472"/>
                  </a:lnTo>
                  <a:lnTo>
                    <a:pt x="2988878" y="1262472"/>
                  </a:lnTo>
                  <a:lnTo>
                    <a:pt x="2988878" y="1237840"/>
                  </a:lnTo>
                  <a:lnTo>
                    <a:pt x="2906763" y="1237840"/>
                  </a:lnTo>
                  <a:lnTo>
                    <a:pt x="2906763" y="1194730"/>
                  </a:lnTo>
                  <a:lnTo>
                    <a:pt x="2767175" y="1194730"/>
                  </a:lnTo>
                  <a:lnTo>
                    <a:pt x="2767175" y="1170099"/>
                  </a:lnTo>
                  <a:lnTo>
                    <a:pt x="2730227" y="1170099"/>
                  </a:lnTo>
                  <a:lnTo>
                    <a:pt x="2730227" y="1139304"/>
                  </a:lnTo>
                  <a:lnTo>
                    <a:pt x="2691222" y="1139304"/>
                  </a:lnTo>
                  <a:lnTo>
                    <a:pt x="2691222" y="1126989"/>
                  </a:lnTo>
                  <a:lnTo>
                    <a:pt x="2592686" y="1126989"/>
                  </a:lnTo>
                  <a:lnTo>
                    <a:pt x="2592686" y="1100299"/>
                  </a:lnTo>
                  <a:lnTo>
                    <a:pt x="2451049" y="1100299"/>
                  </a:lnTo>
                  <a:lnTo>
                    <a:pt x="2451049" y="1067457"/>
                  </a:lnTo>
                  <a:lnTo>
                    <a:pt x="2405882" y="1067457"/>
                  </a:lnTo>
                  <a:lnTo>
                    <a:pt x="2405882" y="1038720"/>
                  </a:lnTo>
                  <a:lnTo>
                    <a:pt x="2253977" y="1038720"/>
                  </a:lnTo>
                  <a:lnTo>
                    <a:pt x="2253977" y="997658"/>
                  </a:lnTo>
                  <a:lnTo>
                    <a:pt x="2210867" y="997658"/>
                  </a:lnTo>
                  <a:lnTo>
                    <a:pt x="2210867" y="960711"/>
                  </a:lnTo>
                  <a:lnTo>
                    <a:pt x="2184178" y="960711"/>
                  </a:lnTo>
                  <a:lnTo>
                    <a:pt x="2184178" y="931971"/>
                  </a:lnTo>
                  <a:lnTo>
                    <a:pt x="2077431" y="931971"/>
                  </a:lnTo>
                  <a:lnTo>
                    <a:pt x="2077431" y="909391"/>
                  </a:lnTo>
                  <a:lnTo>
                    <a:pt x="2042541" y="909391"/>
                  </a:lnTo>
                  <a:lnTo>
                    <a:pt x="2042541" y="878598"/>
                  </a:lnTo>
                  <a:lnTo>
                    <a:pt x="2005584" y="878598"/>
                  </a:lnTo>
                  <a:lnTo>
                    <a:pt x="2005584" y="839595"/>
                  </a:lnTo>
                  <a:lnTo>
                    <a:pt x="1925526" y="839595"/>
                  </a:lnTo>
                  <a:lnTo>
                    <a:pt x="1925526" y="837544"/>
                  </a:lnTo>
                  <a:lnTo>
                    <a:pt x="1890627" y="837544"/>
                  </a:lnTo>
                  <a:lnTo>
                    <a:pt x="1890627" y="810857"/>
                  </a:lnTo>
                  <a:lnTo>
                    <a:pt x="1855737" y="810857"/>
                  </a:lnTo>
                  <a:lnTo>
                    <a:pt x="1855737" y="786223"/>
                  </a:lnTo>
                  <a:lnTo>
                    <a:pt x="1790043" y="786223"/>
                  </a:lnTo>
                  <a:lnTo>
                    <a:pt x="1790043" y="761590"/>
                  </a:lnTo>
                  <a:lnTo>
                    <a:pt x="1734617" y="761590"/>
                  </a:lnTo>
                  <a:lnTo>
                    <a:pt x="1734617" y="718481"/>
                  </a:lnTo>
                  <a:lnTo>
                    <a:pt x="1716138" y="718481"/>
                  </a:lnTo>
                  <a:lnTo>
                    <a:pt x="1716138" y="673319"/>
                  </a:lnTo>
                  <a:lnTo>
                    <a:pt x="1666875" y="673319"/>
                  </a:lnTo>
                  <a:lnTo>
                    <a:pt x="1666875" y="654844"/>
                  </a:lnTo>
                  <a:lnTo>
                    <a:pt x="1613507" y="654844"/>
                  </a:lnTo>
                  <a:lnTo>
                    <a:pt x="1613507" y="634316"/>
                  </a:lnTo>
                  <a:lnTo>
                    <a:pt x="1564234" y="634316"/>
                  </a:lnTo>
                  <a:lnTo>
                    <a:pt x="1564234" y="617893"/>
                  </a:lnTo>
                  <a:lnTo>
                    <a:pt x="1533439" y="617893"/>
                  </a:lnTo>
                  <a:lnTo>
                    <a:pt x="1533439" y="601471"/>
                  </a:lnTo>
                  <a:lnTo>
                    <a:pt x="1465698" y="601471"/>
                  </a:lnTo>
                  <a:lnTo>
                    <a:pt x="1465698" y="582996"/>
                  </a:lnTo>
                  <a:lnTo>
                    <a:pt x="1422587" y="582996"/>
                  </a:lnTo>
                  <a:lnTo>
                    <a:pt x="1422587" y="554257"/>
                  </a:lnTo>
                  <a:lnTo>
                    <a:pt x="1358951" y="554257"/>
                  </a:lnTo>
                  <a:lnTo>
                    <a:pt x="1358951" y="535781"/>
                  </a:lnTo>
                  <a:lnTo>
                    <a:pt x="1322003" y="535781"/>
                  </a:lnTo>
                  <a:lnTo>
                    <a:pt x="1322003" y="511148"/>
                  </a:lnTo>
                  <a:lnTo>
                    <a:pt x="1260424" y="511148"/>
                  </a:lnTo>
                  <a:lnTo>
                    <a:pt x="1260424" y="482409"/>
                  </a:lnTo>
                  <a:lnTo>
                    <a:pt x="1235783" y="482409"/>
                  </a:lnTo>
                  <a:lnTo>
                    <a:pt x="1235783" y="468039"/>
                  </a:lnTo>
                  <a:lnTo>
                    <a:pt x="1192682" y="468039"/>
                  </a:lnTo>
                  <a:lnTo>
                    <a:pt x="1192682" y="447511"/>
                  </a:lnTo>
                  <a:lnTo>
                    <a:pt x="1143410" y="447511"/>
                  </a:lnTo>
                  <a:lnTo>
                    <a:pt x="1143410" y="414666"/>
                  </a:lnTo>
                  <a:lnTo>
                    <a:pt x="1094146" y="414666"/>
                  </a:lnTo>
                  <a:lnTo>
                    <a:pt x="1094146" y="396190"/>
                  </a:lnTo>
                  <a:lnTo>
                    <a:pt x="1040768" y="396190"/>
                  </a:lnTo>
                  <a:lnTo>
                    <a:pt x="1040768" y="369504"/>
                  </a:lnTo>
                  <a:lnTo>
                    <a:pt x="1003821" y="369504"/>
                  </a:lnTo>
                  <a:lnTo>
                    <a:pt x="1003821" y="355135"/>
                  </a:lnTo>
                  <a:lnTo>
                    <a:pt x="970979" y="355135"/>
                  </a:lnTo>
                  <a:lnTo>
                    <a:pt x="970979" y="316132"/>
                  </a:lnTo>
                  <a:lnTo>
                    <a:pt x="925814" y="316132"/>
                  </a:lnTo>
                  <a:lnTo>
                    <a:pt x="925814" y="305868"/>
                  </a:lnTo>
                  <a:lnTo>
                    <a:pt x="919655" y="305868"/>
                  </a:lnTo>
                  <a:lnTo>
                    <a:pt x="919655" y="287392"/>
                  </a:lnTo>
                  <a:lnTo>
                    <a:pt x="876547" y="287392"/>
                  </a:lnTo>
                  <a:lnTo>
                    <a:pt x="876547" y="264812"/>
                  </a:lnTo>
                  <a:lnTo>
                    <a:pt x="839596" y="264812"/>
                  </a:lnTo>
                  <a:lnTo>
                    <a:pt x="839596" y="238125"/>
                  </a:lnTo>
                  <a:lnTo>
                    <a:pt x="778012" y="238125"/>
                  </a:lnTo>
                  <a:lnTo>
                    <a:pt x="778012" y="184753"/>
                  </a:lnTo>
                  <a:lnTo>
                    <a:pt x="741061" y="184753"/>
                  </a:lnTo>
                  <a:lnTo>
                    <a:pt x="741061" y="166277"/>
                  </a:lnTo>
                  <a:lnTo>
                    <a:pt x="722587" y="166277"/>
                  </a:lnTo>
                  <a:lnTo>
                    <a:pt x="722587" y="145749"/>
                  </a:lnTo>
                  <a:lnTo>
                    <a:pt x="654844" y="145749"/>
                  </a:lnTo>
                  <a:lnTo>
                    <a:pt x="654844" y="121115"/>
                  </a:lnTo>
                  <a:lnTo>
                    <a:pt x="624051" y="121115"/>
                  </a:lnTo>
                  <a:lnTo>
                    <a:pt x="624051" y="104693"/>
                  </a:lnTo>
                  <a:lnTo>
                    <a:pt x="531676" y="104693"/>
                  </a:lnTo>
                  <a:lnTo>
                    <a:pt x="531676" y="100588"/>
                  </a:lnTo>
                  <a:lnTo>
                    <a:pt x="445458" y="100588"/>
                  </a:lnTo>
                  <a:lnTo>
                    <a:pt x="445458" y="80059"/>
                  </a:lnTo>
                  <a:lnTo>
                    <a:pt x="371557" y="80059"/>
                  </a:lnTo>
                  <a:lnTo>
                    <a:pt x="371557" y="63637"/>
                  </a:lnTo>
                  <a:lnTo>
                    <a:pt x="277128" y="63637"/>
                  </a:lnTo>
                  <a:lnTo>
                    <a:pt x="277128" y="55426"/>
                  </a:lnTo>
                  <a:lnTo>
                    <a:pt x="211439" y="55426"/>
                  </a:lnTo>
                  <a:lnTo>
                    <a:pt x="211439" y="30792"/>
                  </a:lnTo>
                  <a:lnTo>
                    <a:pt x="160118" y="30792"/>
                  </a:lnTo>
                  <a:lnTo>
                    <a:pt x="160118" y="14370"/>
                  </a:lnTo>
                  <a:lnTo>
                    <a:pt x="96482" y="14370"/>
                  </a:lnTo>
                  <a:lnTo>
                    <a:pt x="96482"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417">
              <a:extLst>
                <a:ext uri="{FF2B5EF4-FFF2-40B4-BE49-F238E27FC236}">
                  <a16:creationId xmlns:a16="http://schemas.microsoft.com/office/drawing/2014/main" id="{821987FA-2083-4B23-905A-2C2A53A39E75}"/>
                </a:ext>
              </a:extLst>
            </p:cNvPr>
            <p:cNvSpPr/>
            <p:nvPr/>
          </p:nvSpPr>
          <p:spPr>
            <a:xfrm>
              <a:off x="3703664" y="2651803"/>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418">
              <a:extLst>
                <a:ext uri="{FF2B5EF4-FFF2-40B4-BE49-F238E27FC236}">
                  <a16:creationId xmlns:a16="http://schemas.microsoft.com/office/drawing/2014/main" id="{31E1472D-776F-43E8-8236-38270EA497C3}"/>
                </a:ext>
              </a:extLst>
            </p:cNvPr>
            <p:cNvSpPr/>
            <p:nvPr/>
          </p:nvSpPr>
          <p:spPr>
            <a:xfrm>
              <a:off x="5345906" y="341955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419">
              <a:extLst>
                <a:ext uri="{FF2B5EF4-FFF2-40B4-BE49-F238E27FC236}">
                  <a16:creationId xmlns:a16="http://schemas.microsoft.com/office/drawing/2014/main" id="{E450E3BF-61A5-4A83-9A2D-6F76417992E2}"/>
                </a:ext>
              </a:extLst>
            </p:cNvPr>
            <p:cNvSpPr/>
            <p:nvPr/>
          </p:nvSpPr>
          <p:spPr>
            <a:xfrm>
              <a:off x="5384006" y="341955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420">
              <a:extLst>
                <a:ext uri="{FF2B5EF4-FFF2-40B4-BE49-F238E27FC236}">
                  <a16:creationId xmlns:a16="http://schemas.microsoft.com/office/drawing/2014/main" id="{C11DA754-560A-451C-B784-CC6D6FF67AC6}"/>
                </a:ext>
              </a:extLst>
            </p:cNvPr>
            <p:cNvSpPr/>
            <p:nvPr/>
          </p:nvSpPr>
          <p:spPr>
            <a:xfrm>
              <a:off x="5403056" y="345765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421">
              <a:extLst>
                <a:ext uri="{FF2B5EF4-FFF2-40B4-BE49-F238E27FC236}">
                  <a16:creationId xmlns:a16="http://schemas.microsoft.com/office/drawing/2014/main" id="{40F92D2D-A579-4F8E-94DB-AF628B016311}"/>
                </a:ext>
              </a:extLst>
            </p:cNvPr>
            <p:cNvSpPr/>
            <p:nvPr/>
          </p:nvSpPr>
          <p:spPr>
            <a:xfrm>
              <a:off x="5441156" y="349575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422">
              <a:extLst>
                <a:ext uri="{FF2B5EF4-FFF2-40B4-BE49-F238E27FC236}">
                  <a16:creationId xmlns:a16="http://schemas.microsoft.com/office/drawing/2014/main" id="{90870A83-F73F-4B8F-9D90-3D6F3F93E7B0}"/>
                </a:ext>
              </a:extLst>
            </p:cNvPr>
            <p:cNvSpPr/>
            <p:nvPr/>
          </p:nvSpPr>
          <p:spPr>
            <a:xfrm>
              <a:off x="5460206" y="351480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423">
              <a:extLst>
                <a:ext uri="{FF2B5EF4-FFF2-40B4-BE49-F238E27FC236}">
                  <a16:creationId xmlns:a16="http://schemas.microsoft.com/office/drawing/2014/main" id="{94496700-AB22-4461-8607-D0105586B46F}"/>
                </a:ext>
              </a:extLst>
            </p:cNvPr>
            <p:cNvSpPr/>
            <p:nvPr/>
          </p:nvSpPr>
          <p:spPr>
            <a:xfrm>
              <a:off x="5498306" y="351480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424">
              <a:extLst>
                <a:ext uri="{FF2B5EF4-FFF2-40B4-BE49-F238E27FC236}">
                  <a16:creationId xmlns:a16="http://schemas.microsoft.com/office/drawing/2014/main" id="{DA41AFF0-6B9D-4B13-A5D1-D0FEEFBB752A}"/>
                </a:ext>
              </a:extLst>
            </p:cNvPr>
            <p:cNvSpPr/>
            <p:nvPr/>
          </p:nvSpPr>
          <p:spPr>
            <a:xfrm>
              <a:off x="5517356" y="351480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425">
              <a:extLst>
                <a:ext uri="{FF2B5EF4-FFF2-40B4-BE49-F238E27FC236}">
                  <a16:creationId xmlns:a16="http://schemas.microsoft.com/office/drawing/2014/main" id="{00506508-10D3-4DEF-8F8F-EDEEF919C699}"/>
                </a:ext>
              </a:extLst>
            </p:cNvPr>
            <p:cNvSpPr/>
            <p:nvPr/>
          </p:nvSpPr>
          <p:spPr>
            <a:xfrm>
              <a:off x="5536406" y="351480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426">
              <a:extLst>
                <a:ext uri="{FF2B5EF4-FFF2-40B4-BE49-F238E27FC236}">
                  <a16:creationId xmlns:a16="http://schemas.microsoft.com/office/drawing/2014/main" id="{F8FEDF19-5D6B-486A-8BED-8B26A63CC848}"/>
                </a:ext>
              </a:extLst>
            </p:cNvPr>
            <p:cNvSpPr/>
            <p:nvPr/>
          </p:nvSpPr>
          <p:spPr>
            <a:xfrm>
              <a:off x="5555456" y="351480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427">
              <a:extLst>
                <a:ext uri="{FF2B5EF4-FFF2-40B4-BE49-F238E27FC236}">
                  <a16:creationId xmlns:a16="http://schemas.microsoft.com/office/drawing/2014/main" id="{668139FC-54E5-4374-8FAE-A7E2B1EF71AD}"/>
                </a:ext>
              </a:extLst>
            </p:cNvPr>
            <p:cNvSpPr/>
            <p:nvPr/>
          </p:nvSpPr>
          <p:spPr>
            <a:xfrm>
              <a:off x="5574506" y="355290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428">
              <a:extLst>
                <a:ext uri="{FF2B5EF4-FFF2-40B4-BE49-F238E27FC236}">
                  <a16:creationId xmlns:a16="http://schemas.microsoft.com/office/drawing/2014/main" id="{96DEA3CC-00D1-4001-B5C1-6D5BEE45DDD1}"/>
                </a:ext>
              </a:extLst>
            </p:cNvPr>
            <p:cNvSpPr/>
            <p:nvPr/>
          </p:nvSpPr>
          <p:spPr>
            <a:xfrm>
              <a:off x="5612606" y="357195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429">
              <a:extLst>
                <a:ext uri="{FF2B5EF4-FFF2-40B4-BE49-F238E27FC236}">
                  <a16:creationId xmlns:a16="http://schemas.microsoft.com/office/drawing/2014/main" id="{0F119C1D-24DA-4E4D-A8D9-F48D27C74767}"/>
                </a:ext>
              </a:extLst>
            </p:cNvPr>
            <p:cNvSpPr/>
            <p:nvPr/>
          </p:nvSpPr>
          <p:spPr>
            <a:xfrm>
              <a:off x="5657792" y="36202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430">
              <a:extLst>
                <a:ext uri="{FF2B5EF4-FFF2-40B4-BE49-F238E27FC236}">
                  <a16:creationId xmlns:a16="http://schemas.microsoft.com/office/drawing/2014/main" id="{5353D1AA-4652-4DCC-B2D6-B6E9327B4EBF}"/>
                </a:ext>
              </a:extLst>
            </p:cNvPr>
            <p:cNvSpPr/>
            <p:nvPr/>
          </p:nvSpPr>
          <p:spPr>
            <a:xfrm>
              <a:off x="5676842" y="36202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431">
              <a:extLst>
                <a:ext uri="{FF2B5EF4-FFF2-40B4-BE49-F238E27FC236}">
                  <a16:creationId xmlns:a16="http://schemas.microsoft.com/office/drawing/2014/main" id="{2D4CC04E-3E26-47D0-9B13-AB84C487BEFA}"/>
                </a:ext>
              </a:extLst>
            </p:cNvPr>
            <p:cNvSpPr/>
            <p:nvPr/>
          </p:nvSpPr>
          <p:spPr>
            <a:xfrm>
              <a:off x="5714942" y="36202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432">
              <a:extLst>
                <a:ext uri="{FF2B5EF4-FFF2-40B4-BE49-F238E27FC236}">
                  <a16:creationId xmlns:a16="http://schemas.microsoft.com/office/drawing/2014/main" id="{08ADCAD8-4D30-4912-BD90-89A91D6A3C17}"/>
                </a:ext>
              </a:extLst>
            </p:cNvPr>
            <p:cNvSpPr/>
            <p:nvPr/>
          </p:nvSpPr>
          <p:spPr>
            <a:xfrm>
              <a:off x="5753042" y="36202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433">
              <a:extLst>
                <a:ext uri="{FF2B5EF4-FFF2-40B4-BE49-F238E27FC236}">
                  <a16:creationId xmlns:a16="http://schemas.microsoft.com/office/drawing/2014/main" id="{2F40F55C-14F9-48D8-B96E-C6E7C5697C16}"/>
                </a:ext>
              </a:extLst>
            </p:cNvPr>
            <p:cNvSpPr/>
            <p:nvPr/>
          </p:nvSpPr>
          <p:spPr>
            <a:xfrm>
              <a:off x="5772092" y="36202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434">
              <a:extLst>
                <a:ext uri="{FF2B5EF4-FFF2-40B4-BE49-F238E27FC236}">
                  <a16:creationId xmlns:a16="http://schemas.microsoft.com/office/drawing/2014/main" id="{E977FBF4-0A5C-442D-987C-5C5B04788436}"/>
                </a:ext>
              </a:extLst>
            </p:cNvPr>
            <p:cNvSpPr/>
            <p:nvPr/>
          </p:nvSpPr>
          <p:spPr>
            <a:xfrm>
              <a:off x="5810192" y="36583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435">
              <a:extLst>
                <a:ext uri="{FF2B5EF4-FFF2-40B4-BE49-F238E27FC236}">
                  <a16:creationId xmlns:a16="http://schemas.microsoft.com/office/drawing/2014/main" id="{757B7363-F0A5-4A21-9E9A-C9605CF90EC5}"/>
                </a:ext>
              </a:extLst>
            </p:cNvPr>
            <p:cNvSpPr/>
            <p:nvPr/>
          </p:nvSpPr>
          <p:spPr>
            <a:xfrm>
              <a:off x="5848292" y="36773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436">
              <a:extLst>
                <a:ext uri="{FF2B5EF4-FFF2-40B4-BE49-F238E27FC236}">
                  <a16:creationId xmlns:a16="http://schemas.microsoft.com/office/drawing/2014/main" id="{4D2B4B2B-16CE-4B09-A919-E6FDC064926B}"/>
                </a:ext>
              </a:extLst>
            </p:cNvPr>
            <p:cNvSpPr/>
            <p:nvPr/>
          </p:nvSpPr>
          <p:spPr>
            <a:xfrm>
              <a:off x="5867342" y="36773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437">
              <a:extLst>
                <a:ext uri="{FF2B5EF4-FFF2-40B4-BE49-F238E27FC236}">
                  <a16:creationId xmlns:a16="http://schemas.microsoft.com/office/drawing/2014/main" id="{9233D80F-CB5B-432D-8D37-4A8556BD90CF}"/>
                </a:ext>
              </a:extLst>
            </p:cNvPr>
            <p:cNvSpPr/>
            <p:nvPr/>
          </p:nvSpPr>
          <p:spPr>
            <a:xfrm>
              <a:off x="5886392" y="36773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Freeform: Shape 438">
              <a:extLst>
                <a:ext uri="{FF2B5EF4-FFF2-40B4-BE49-F238E27FC236}">
                  <a16:creationId xmlns:a16="http://schemas.microsoft.com/office/drawing/2014/main" id="{45D49155-E157-4202-B24B-7F9B99793BE3}"/>
                </a:ext>
              </a:extLst>
            </p:cNvPr>
            <p:cNvSpPr/>
            <p:nvPr/>
          </p:nvSpPr>
          <p:spPr>
            <a:xfrm>
              <a:off x="5943542" y="36773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6" name="Freeform: Shape 439">
              <a:extLst>
                <a:ext uri="{FF2B5EF4-FFF2-40B4-BE49-F238E27FC236}">
                  <a16:creationId xmlns:a16="http://schemas.microsoft.com/office/drawing/2014/main" id="{8982A6DB-F717-4C22-9C7C-3C6E9BEB91A6}"/>
                </a:ext>
              </a:extLst>
            </p:cNvPr>
            <p:cNvSpPr/>
            <p:nvPr/>
          </p:nvSpPr>
          <p:spPr>
            <a:xfrm>
              <a:off x="5962592" y="36773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440">
              <a:extLst>
                <a:ext uri="{FF2B5EF4-FFF2-40B4-BE49-F238E27FC236}">
                  <a16:creationId xmlns:a16="http://schemas.microsoft.com/office/drawing/2014/main" id="{380D177E-6171-4AA8-AC19-D9A84284E837}"/>
                </a:ext>
              </a:extLst>
            </p:cNvPr>
            <p:cNvSpPr/>
            <p:nvPr/>
          </p:nvSpPr>
          <p:spPr>
            <a:xfrm>
              <a:off x="6019742" y="3715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441">
              <a:extLst>
                <a:ext uri="{FF2B5EF4-FFF2-40B4-BE49-F238E27FC236}">
                  <a16:creationId xmlns:a16="http://schemas.microsoft.com/office/drawing/2014/main" id="{96299807-DE16-4DAA-BFEA-EDD114072CC1}"/>
                </a:ext>
              </a:extLst>
            </p:cNvPr>
            <p:cNvSpPr/>
            <p:nvPr/>
          </p:nvSpPr>
          <p:spPr>
            <a:xfrm>
              <a:off x="6057842" y="3715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442">
              <a:extLst>
                <a:ext uri="{FF2B5EF4-FFF2-40B4-BE49-F238E27FC236}">
                  <a16:creationId xmlns:a16="http://schemas.microsoft.com/office/drawing/2014/main" id="{C18C63F2-B07C-48E9-906F-72A9A725F74F}"/>
                </a:ext>
              </a:extLst>
            </p:cNvPr>
            <p:cNvSpPr/>
            <p:nvPr/>
          </p:nvSpPr>
          <p:spPr>
            <a:xfrm>
              <a:off x="6095942" y="3715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443">
              <a:extLst>
                <a:ext uri="{FF2B5EF4-FFF2-40B4-BE49-F238E27FC236}">
                  <a16:creationId xmlns:a16="http://schemas.microsoft.com/office/drawing/2014/main" id="{62915A33-FED1-4DB3-A6C2-FD81F5E517EA}"/>
                </a:ext>
              </a:extLst>
            </p:cNvPr>
            <p:cNvSpPr/>
            <p:nvPr/>
          </p:nvSpPr>
          <p:spPr>
            <a:xfrm>
              <a:off x="6134042" y="37535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Freeform: Shape 444">
              <a:extLst>
                <a:ext uri="{FF2B5EF4-FFF2-40B4-BE49-F238E27FC236}">
                  <a16:creationId xmlns:a16="http://schemas.microsoft.com/office/drawing/2014/main" id="{04816721-30B5-40A5-8BBF-32AB1C42C974}"/>
                </a:ext>
              </a:extLst>
            </p:cNvPr>
            <p:cNvSpPr/>
            <p:nvPr/>
          </p:nvSpPr>
          <p:spPr>
            <a:xfrm>
              <a:off x="6153092" y="37726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445">
              <a:extLst>
                <a:ext uri="{FF2B5EF4-FFF2-40B4-BE49-F238E27FC236}">
                  <a16:creationId xmlns:a16="http://schemas.microsoft.com/office/drawing/2014/main" id="{C4E1FAB6-F091-4ECA-97E2-B36DB520D282}"/>
                </a:ext>
              </a:extLst>
            </p:cNvPr>
            <p:cNvSpPr/>
            <p:nvPr/>
          </p:nvSpPr>
          <p:spPr>
            <a:xfrm>
              <a:off x="6191192" y="37726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446">
              <a:extLst>
                <a:ext uri="{FF2B5EF4-FFF2-40B4-BE49-F238E27FC236}">
                  <a16:creationId xmlns:a16="http://schemas.microsoft.com/office/drawing/2014/main" id="{01739937-F28A-498E-9949-2FF900054310}"/>
                </a:ext>
              </a:extLst>
            </p:cNvPr>
            <p:cNvSpPr/>
            <p:nvPr/>
          </p:nvSpPr>
          <p:spPr>
            <a:xfrm>
              <a:off x="6229292" y="37726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447">
              <a:extLst>
                <a:ext uri="{FF2B5EF4-FFF2-40B4-BE49-F238E27FC236}">
                  <a16:creationId xmlns:a16="http://schemas.microsoft.com/office/drawing/2014/main" id="{0DEC7C5F-9971-4E3C-8707-60021DB50400}"/>
                </a:ext>
              </a:extLst>
            </p:cNvPr>
            <p:cNvSpPr/>
            <p:nvPr/>
          </p:nvSpPr>
          <p:spPr>
            <a:xfrm>
              <a:off x="6267392" y="37726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448">
              <a:extLst>
                <a:ext uri="{FF2B5EF4-FFF2-40B4-BE49-F238E27FC236}">
                  <a16:creationId xmlns:a16="http://schemas.microsoft.com/office/drawing/2014/main" id="{5937B8B7-633F-4BD4-A8D8-07CE4B6D551B}"/>
                </a:ext>
              </a:extLst>
            </p:cNvPr>
            <p:cNvSpPr/>
            <p:nvPr/>
          </p:nvSpPr>
          <p:spPr>
            <a:xfrm>
              <a:off x="6400742" y="38488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449">
              <a:extLst>
                <a:ext uri="{FF2B5EF4-FFF2-40B4-BE49-F238E27FC236}">
                  <a16:creationId xmlns:a16="http://schemas.microsoft.com/office/drawing/2014/main" id="{8B2EB56D-31E0-4156-A3EA-41462B051624}"/>
                </a:ext>
              </a:extLst>
            </p:cNvPr>
            <p:cNvSpPr/>
            <p:nvPr/>
          </p:nvSpPr>
          <p:spPr>
            <a:xfrm>
              <a:off x="6476942" y="38678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450">
              <a:extLst>
                <a:ext uri="{FF2B5EF4-FFF2-40B4-BE49-F238E27FC236}">
                  <a16:creationId xmlns:a16="http://schemas.microsoft.com/office/drawing/2014/main" id="{2C958D13-5318-4F9B-BC70-1A811A0C41E1}"/>
                </a:ext>
              </a:extLst>
            </p:cNvPr>
            <p:cNvSpPr/>
            <p:nvPr/>
          </p:nvSpPr>
          <p:spPr>
            <a:xfrm>
              <a:off x="6534092" y="38678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451">
              <a:extLst>
                <a:ext uri="{FF2B5EF4-FFF2-40B4-BE49-F238E27FC236}">
                  <a16:creationId xmlns:a16="http://schemas.microsoft.com/office/drawing/2014/main" id="{9BA5DC99-65D3-410A-AEA1-64A401CB8A9E}"/>
                </a:ext>
              </a:extLst>
            </p:cNvPr>
            <p:cNvSpPr/>
            <p:nvPr/>
          </p:nvSpPr>
          <p:spPr>
            <a:xfrm>
              <a:off x="6553142" y="3886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452">
              <a:extLst>
                <a:ext uri="{FF2B5EF4-FFF2-40B4-BE49-F238E27FC236}">
                  <a16:creationId xmlns:a16="http://schemas.microsoft.com/office/drawing/2014/main" id="{F10E993E-8C71-4EEA-A83F-9D4A190A4C95}"/>
                </a:ext>
              </a:extLst>
            </p:cNvPr>
            <p:cNvSpPr/>
            <p:nvPr/>
          </p:nvSpPr>
          <p:spPr>
            <a:xfrm>
              <a:off x="6572192" y="3886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453">
              <a:extLst>
                <a:ext uri="{FF2B5EF4-FFF2-40B4-BE49-F238E27FC236}">
                  <a16:creationId xmlns:a16="http://schemas.microsoft.com/office/drawing/2014/main" id="{F2C0CCCF-262C-459A-9620-EF05D2DCF1F6}"/>
                </a:ext>
              </a:extLst>
            </p:cNvPr>
            <p:cNvSpPr/>
            <p:nvPr/>
          </p:nvSpPr>
          <p:spPr>
            <a:xfrm>
              <a:off x="6591242" y="3886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454">
              <a:extLst>
                <a:ext uri="{FF2B5EF4-FFF2-40B4-BE49-F238E27FC236}">
                  <a16:creationId xmlns:a16="http://schemas.microsoft.com/office/drawing/2014/main" id="{02E32AFB-6D4B-47C9-9283-D7F4A4ADB80F}"/>
                </a:ext>
              </a:extLst>
            </p:cNvPr>
            <p:cNvSpPr/>
            <p:nvPr/>
          </p:nvSpPr>
          <p:spPr>
            <a:xfrm>
              <a:off x="6648392" y="39059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455">
              <a:extLst>
                <a:ext uri="{FF2B5EF4-FFF2-40B4-BE49-F238E27FC236}">
                  <a16:creationId xmlns:a16="http://schemas.microsoft.com/office/drawing/2014/main" id="{6AEF4599-82C7-4F3B-A1BA-36BA548E60A8}"/>
                </a:ext>
              </a:extLst>
            </p:cNvPr>
            <p:cNvSpPr/>
            <p:nvPr/>
          </p:nvSpPr>
          <p:spPr>
            <a:xfrm>
              <a:off x="6667442" y="39059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456">
              <a:extLst>
                <a:ext uri="{FF2B5EF4-FFF2-40B4-BE49-F238E27FC236}">
                  <a16:creationId xmlns:a16="http://schemas.microsoft.com/office/drawing/2014/main" id="{4C186454-BA69-416C-8D95-09E7762C4303}"/>
                </a:ext>
              </a:extLst>
            </p:cNvPr>
            <p:cNvSpPr/>
            <p:nvPr/>
          </p:nvSpPr>
          <p:spPr>
            <a:xfrm>
              <a:off x="6705542" y="39059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457">
              <a:extLst>
                <a:ext uri="{FF2B5EF4-FFF2-40B4-BE49-F238E27FC236}">
                  <a16:creationId xmlns:a16="http://schemas.microsoft.com/office/drawing/2014/main" id="{F3050F1C-517A-4628-8709-E1AF11BF03EA}"/>
                </a:ext>
              </a:extLst>
            </p:cNvPr>
            <p:cNvSpPr/>
            <p:nvPr/>
          </p:nvSpPr>
          <p:spPr>
            <a:xfrm>
              <a:off x="6743642" y="39250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458">
              <a:extLst>
                <a:ext uri="{FF2B5EF4-FFF2-40B4-BE49-F238E27FC236}">
                  <a16:creationId xmlns:a16="http://schemas.microsoft.com/office/drawing/2014/main" id="{0747B1A3-96BF-43D7-A45E-91901AD2202A}"/>
                </a:ext>
              </a:extLst>
            </p:cNvPr>
            <p:cNvSpPr/>
            <p:nvPr/>
          </p:nvSpPr>
          <p:spPr>
            <a:xfrm>
              <a:off x="6762692" y="39250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459">
              <a:extLst>
                <a:ext uri="{FF2B5EF4-FFF2-40B4-BE49-F238E27FC236}">
                  <a16:creationId xmlns:a16="http://schemas.microsoft.com/office/drawing/2014/main" id="{7A4E2343-13AE-443E-8E7E-9D3AA0677E19}"/>
                </a:ext>
              </a:extLst>
            </p:cNvPr>
            <p:cNvSpPr/>
            <p:nvPr/>
          </p:nvSpPr>
          <p:spPr>
            <a:xfrm>
              <a:off x="6800792" y="39250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460">
              <a:extLst>
                <a:ext uri="{FF2B5EF4-FFF2-40B4-BE49-F238E27FC236}">
                  <a16:creationId xmlns:a16="http://schemas.microsoft.com/office/drawing/2014/main" id="{9E663D86-2DB3-46E2-B35C-7A3E2D22DE19}"/>
                </a:ext>
              </a:extLst>
            </p:cNvPr>
            <p:cNvSpPr/>
            <p:nvPr/>
          </p:nvSpPr>
          <p:spPr>
            <a:xfrm>
              <a:off x="6819842" y="39250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461">
              <a:extLst>
                <a:ext uri="{FF2B5EF4-FFF2-40B4-BE49-F238E27FC236}">
                  <a16:creationId xmlns:a16="http://schemas.microsoft.com/office/drawing/2014/main" id="{234837CC-923E-4A2B-9672-3486DE476AA9}"/>
                </a:ext>
              </a:extLst>
            </p:cNvPr>
            <p:cNvSpPr/>
            <p:nvPr/>
          </p:nvSpPr>
          <p:spPr>
            <a:xfrm>
              <a:off x="6838892" y="39440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462">
              <a:extLst>
                <a:ext uri="{FF2B5EF4-FFF2-40B4-BE49-F238E27FC236}">
                  <a16:creationId xmlns:a16="http://schemas.microsoft.com/office/drawing/2014/main" id="{99D4AB2F-C614-4EC0-8926-9CFDA29CD53A}"/>
                </a:ext>
              </a:extLst>
            </p:cNvPr>
            <p:cNvSpPr/>
            <p:nvPr/>
          </p:nvSpPr>
          <p:spPr>
            <a:xfrm>
              <a:off x="6881555" y="39733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463">
              <a:extLst>
                <a:ext uri="{FF2B5EF4-FFF2-40B4-BE49-F238E27FC236}">
                  <a16:creationId xmlns:a16="http://schemas.microsoft.com/office/drawing/2014/main" id="{49B6E802-7D81-4A14-9B32-EBB06D84EEF0}"/>
                </a:ext>
              </a:extLst>
            </p:cNvPr>
            <p:cNvSpPr/>
            <p:nvPr/>
          </p:nvSpPr>
          <p:spPr>
            <a:xfrm>
              <a:off x="6900605" y="39733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464">
              <a:extLst>
                <a:ext uri="{FF2B5EF4-FFF2-40B4-BE49-F238E27FC236}">
                  <a16:creationId xmlns:a16="http://schemas.microsoft.com/office/drawing/2014/main" id="{187EA49A-3E37-4EC8-9ED5-401E402829DE}"/>
                </a:ext>
              </a:extLst>
            </p:cNvPr>
            <p:cNvSpPr/>
            <p:nvPr/>
          </p:nvSpPr>
          <p:spPr>
            <a:xfrm>
              <a:off x="6957755" y="39733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465">
              <a:extLst>
                <a:ext uri="{FF2B5EF4-FFF2-40B4-BE49-F238E27FC236}">
                  <a16:creationId xmlns:a16="http://schemas.microsoft.com/office/drawing/2014/main" id="{121AD63F-D9C8-4A27-9F38-C29AA8130971}"/>
                </a:ext>
              </a:extLst>
            </p:cNvPr>
            <p:cNvSpPr/>
            <p:nvPr/>
          </p:nvSpPr>
          <p:spPr>
            <a:xfrm>
              <a:off x="6976805" y="39733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466">
              <a:extLst>
                <a:ext uri="{FF2B5EF4-FFF2-40B4-BE49-F238E27FC236}">
                  <a16:creationId xmlns:a16="http://schemas.microsoft.com/office/drawing/2014/main" id="{AE2BED02-D5E7-4E44-8AD4-E07F3472B8A8}"/>
                </a:ext>
              </a:extLst>
            </p:cNvPr>
            <p:cNvSpPr/>
            <p:nvPr/>
          </p:nvSpPr>
          <p:spPr>
            <a:xfrm>
              <a:off x="6995855" y="39733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Freeform: Shape 467">
              <a:extLst>
                <a:ext uri="{FF2B5EF4-FFF2-40B4-BE49-F238E27FC236}">
                  <a16:creationId xmlns:a16="http://schemas.microsoft.com/office/drawing/2014/main" id="{75230B72-75DF-4871-8234-45005E32B7BB}"/>
                </a:ext>
              </a:extLst>
            </p:cNvPr>
            <p:cNvSpPr/>
            <p:nvPr/>
          </p:nvSpPr>
          <p:spPr>
            <a:xfrm>
              <a:off x="7014905" y="39923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Freeform: Shape 468">
              <a:extLst>
                <a:ext uri="{FF2B5EF4-FFF2-40B4-BE49-F238E27FC236}">
                  <a16:creationId xmlns:a16="http://schemas.microsoft.com/office/drawing/2014/main" id="{4AFBFF90-7D62-4B0D-93C0-FEBB4873D9AC}"/>
                </a:ext>
              </a:extLst>
            </p:cNvPr>
            <p:cNvSpPr/>
            <p:nvPr/>
          </p:nvSpPr>
          <p:spPr>
            <a:xfrm>
              <a:off x="7053005" y="39923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Freeform: Shape 469">
              <a:extLst>
                <a:ext uri="{FF2B5EF4-FFF2-40B4-BE49-F238E27FC236}">
                  <a16:creationId xmlns:a16="http://schemas.microsoft.com/office/drawing/2014/main" id="{73FAC4D6-F1B7-4089-832B-78A9F905D9DC}"/>
                </a:ext>
              </a:extLst>
            </p:cNvPr>
            <p:cNvSpPr/>
            <p:nvPr/>
          </p:nvSpPr>
          <p:spPr>
            <a:xfrm>
              <a:off x="7091105" y="39923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470">
              <a:extLst>
                <a:ext uri="{FF2B5EF4-FFF2-40B4-BE49-F238E27FC236}">
                  <a16:creationId xmlns:a16="http://schemas.microsoft.com/office/drawing/2014/main" id="{40F13ECE-81AB-42FE-B17C-D3FFB20B6366}"/>
                </a:ext>
              </a:extLst>
            </p:cNvPr>
            <p:cNvSpPr/>
            <p:nvPr/>
          </p:nvSpPr>
          <p:spPr>
            <a:xfrm>
              <a:off x="712920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Freeform: Shape 471">
              <a:extLst>
                <a:ext uri="{FF2B5EF4-FFF2-40B4-BE49-F238E27FC236}">
                  <a16:creationId xmlns:a16="http://schemas.microsoft.com/office/drawing/2014/main" id="{A2059450-ACCB-4D33-9501-4840FE710464}"/>
                </a:ext>
              </a:extLst>
            </p:cNvPr>
            <p:cNvSpPr/>
            <p:nvPr/>
          </p:nvSpPr>
          <p:spPr>
            <a:xfrm>
              <a:off x="716730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Freeform: Shape 472">
              <a:extLst>
                <a:ext uri="{FF2B5EF4-FFF2-40B4-BE49-F238E27FC236}">
                  <a16:creationId xmlns:a16="http://schemas.microsoft.com/office/drawing/2014/main" id="{367A6858-0B4C-44D9-8F91-0AE3B9FF793D}"/>
                </a:ext>
              </a:extLst>
            </p:cNvPr>
            <p:cNvSpPr/>
            <p:nvPr/>
          </p:nvSpPr>
          <p:spPr>
            <a:xfrm>
              <a:off x="720540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Freeform: Shape 473">
              <a:extLst>
                <a:ext uri="{FF2B5EF4-FFF2-40B4-BE49-F238E27FC236}">
                  <a16:creationId xmlns:a16="http://schemas.microsoft.com/office/drawing/2014/main" id="{111232E5-B72D-41C6-B9FC-EE6C92A05E53}"/>
                </a:ext>
              </a:extLst>
            </p:cNvPr>
            <p:cNvSpPr/>
            <p:nvPr/>
          </p:nvSpPr>
          <p:spPr>
            <a:xfrm>
              <a:off x="724350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Freeform: Shape 474">
              <a:extLst>
                <a:ext uri="{FF2B5EF4-FFF2-40B4-BE49-F238E27FC236}">
                  <a16:creationId xmlns:a16="http://schemas.microsoft.com/office/drawing/2014/main" id="{8B690E44-938D-4B6D-BAF7-40444959F7FB}"/>
                </a:ext>
              </a:extLst>
            </p:cNvPr>
            <p:cNvSpPr/>
            <p:nvPr/>
          </p:nvSpPr>
          <p:spPr>
            <a:xfrm>
              <a:off x="726255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2" name="Freeform: Shape 475">
              <a:extLst>
                <a:ext uri="{FF2B5EF4-FFF2-40B4-BE49-F238E27FC236}">
                  <a16:creationId xmlns:a16="http://schemas.microsoft.com/office/drawing/2014/main" id="{2AC0766E-2814-4187-8FD1-427D37BC5F32}"/>
                </a:ext>
              </a:extLst>
            </p:cNvPr>
            <p:cNvSpPr/>
            <p:nvPr/>
          </p:nvSpPr>
          <p:spPr>
            <a:xfrm>
              <a:off x="730065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Freeform: Shape 476">
              <a:extLst>
                <a:ext uri="{FF2B5EF4-FFF2-40B4-BE49-F238E27FC236}">
                  <a16:creationId xmlns:a16="http://schemas.microsoft.com/office/drawing/2014/main" id="{E5AF36A6-3883-40B2-B4C0-13FA7014635E}"/>
                </a:ext>
              </a:extLst>
            </p:cNvPr>
            <p:cNvSpPr/>
            <p:nvPr/>
          </p:nvSpPr>
          <p:spPr>
            <a:xfrm>
              <a:off x="735780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4" name="Freeform: Shape 477">
              <a:extLst>
                <a:ext uri="{FF2B5EF4-FFF2-40B4-BE49-F238E27FC236}">
                  <a16:creationId xmlns:a16="http://schemas.microsoft.com/office/drawing/2014/main" id="{85991771-47D3-49D7-A5C1-ADD92991B24F}"/>
                </a:ext>
              </a:extLst>
            </p:cNvPr>
            <p:cNvSpPr/>
            <p:nvPr/>
          </p:nvSpPr>
          <p:spPr>
            <a:xfrm>
              <a:off x="739590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Freeform: Shape 478">
              <a:extLst>
                <a:ext uri="{FF2B5EF4-FFF2-40B4-BE49-F238E27FC236}">
                  <a16:creationId xmlns:a16="http://schemas.microsoft.com/office/drawing/2014/main" id="{335BAC79-3DB9-49A7-80A0-2EF496B75F3A}"/>
                </a:ext>
              </a:extLst>
            </p:cNvPr>
            <p:cNvSpPr/>
            <p:nvPr/>
          </p:nvSpPr>
          <p:spPr>
            <a:xfrm>
              <a:off x="743400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6" name="Freeform: Shape 479">
              <a:extLst>
                <a:ext uri="{FF2B5EF4-FFF2-40B4-BE49-F238E27FC236}">
                  <a16:creationId xmlns:a16="http://schemas.microsoft.com/office/drawing/2014/main" id="{AD48EE3C-72E8-415C-870A-A48C9951AD90}"/>
                </a:ext>
              </a:extLst>
            </p:cNvPr>
            <p:cNvSpPr/>
            <p:nvPr/>
          </p:nvSpPr>
          <p:spPr>
            <a:xfrm>
              <a:off x="747210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7" name="Freeform: Shape 480">
              <a:extLst>
                <a:ext uri="{FF2B5EF4-FFF2-40B4-BE49-F238E27FC236}">
                  <a16:creationId xmlns:a16="http://schemas.microsoft.com/office/drawing/2014/main" id="{5EF989A7-3E9C-449A-A17C-5557B7824B20}"/>
                </a:ext>
              </a:extLst>
            </p:cNvPr>
            <p:cNvSpPr/>
            <p:nvPr/>
          </p:nvSpPr>
          <p:spPr>
            <a:xfrm>
              <a:off x="751020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8" name="Freeform: Shape 481">
              <a:extLst>
                <a:ext uri="{FF2B5EF4-FFF2-40B4-BE49-F238E27FC236}">
                  <a16:creationId xmlns:a16="http://schemas.microsoft.com/office/drawing/2014/main" id="{A1A87037-0CD8-4915-8581-D9A634EB7125}"/>
                </a:ext>
              </a:extLst>
            </p:cNvPr>
            <p:cNvSpPr/>
            <p:nvPr/>
          </p:nvSpPr>
          <p:spPr>
            <a:xfrm>
              <a:off x="7567355" y="40495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9" name="Freeform: Shape 482">
              <a:extLst>
                <a:ext uri="{FF2B5EF4-FFF2-40B4-BE49-F238E27FC236}">
                  <a16:creationId xmlns:a16="http://schemas.microsoft.com/office/drawing/2014/main" id="{3BB3B29A-DF6C-49B4-82ED-F985DAB8C3C1}"/>
                </a:ext>
              </a:extLst>
            </p:cNvPr>
            <p:cNvSpPr/>
            <p:nvPr/>
          </p:nvSpPr>
          <p:spPr>
            <a:xfrm>
              <a:off x="7624505" y="40495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0" name="Freeform: Shape 483">
              <a:extLst>
                <a:ext uri="{FF2B5EF4-FFF2-40B4-BE49-F238E27FC236}">
                  <a16:creationId xmlns:a16="http://schemas.microsoft.com/office/drawing/2014/main" id="{6B88CD23-E318-4A20-85A6-EF24DF46D145}"/>
                </a:ext>
              </a:extLst>
            </p:cNvPr>
            <p:cNvSpPr/>
            <p:nvPr/>
          </p:nvSpPr>
          <p:spPr>
            <a:xfrm>
              <a:off x="7643555" y="40495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1" name="Freeform: Shape 484">
              <a:extLst>
                <a:ext uri="{FF2B5EF4-FFF2-40B4-BE49-F238E27FC236}">
                  <a16:creationId xmlns:a16="http://schemas.microsoft.com/office/drawing/2014/main" id="{CCCEEC1F-6CC8-4F48-BA58-20D0115ED329}"/>
                </a:ext>
              </a:extLst>
            </p:cNvPr>
            <p:cNvSpPr/>
            <p:nvPr/>
          </p:nvSpPr>
          <p:spPr>
            <a:xfrm>
              <a:off x="7681655" y="40495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Freeform: Shape 485">
              <a:extLst>
                <a:ext uri="{FF2B5EF4-FFF2-40B4-BE49-F238E27FC236}">
                  <a16:creationId xmlns:a16="http://schemas.microsoft.com/office/drawing/2014/main" id="{66D43604-00E4-4E50-8EA0-5228975DE11F}"/>
                </a:ext>
              </a:extLst>
            </p:cNvPr>
            <p:cNvSpPr/>
            <p:nvPr/>
          </p:nvSpPr>
          <p:spPr>
            <a:xfrm>
              <a:off x="7700705" y="40495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3" name="Freeform: Shape 486">
              <a:extLst>
                <a:ext uri="{FF2B5EF4-FFF2-40B4-BE49-F238E27FC236}">
                  <a16:creationId xmlns:a16="http://schemas.microsoft.com/office/drawing/2014/main" id="{B713B190-5C50-4631-9E3B-973D9B15664A}"/>
                </a:ext>
              </a:extLst>
            </p:cNvPr>
            <p:cNvSpPr/>
            <p:nvPr/>
          </p:nvSpPr>
          <p:spPr>
            <a:xfrm>
              <a:off x="7738805" y="40495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Freeform: Shape 487">
              <a:extLst>
                <a:ext uri="{FF2B5EF4-FFF2-40B4-BE49-F238E27FC236}">
                  <a16:creationId xmlns:a16="http://schemas.microsoft.com/office/drawing/2014/main" id="{0955904F-0E94-4E57-9385-22F10AB2D973}"/>
                </a:ext>
              </a:extLst>
            </p:cNvPr>
            <p:cNvSpPr/>
            <p:nvPr/>
          </p:nvSpPr>
          <p:spPr>
            <a:xfrm>
              <a:off x="7776905" y="40876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5" name="Freeform: Shape 488">
              <a:extLst>
                <a:ext uri="{FF2B5EF4-FFF2-40B4-BE49-F238E27FC236}">
                  <a16:creationId xmlns:a16="http://schemas.microsoft.com/office/drawing/2014/main" id="{0B9ACC7A-D465-4690-BCAB-B5AED686CF82}"/>
                </a:ext>
              </a:extLst>
            </p:cNvPr>
            <p:cNvSpPr/>
            <p:nvPr/>
          </p:nvSpPr>
          <p:spPr>
            <a:xfrm>
              <a:off x="7815005" y="40876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6" name="Freeform: Shape 489">
              <a:extLst>
                <a:ext uri="{FF2B5EF4-FFF2-40B4-BE49-F238E27FC236}">
                  <a16:creationId xmlns:a16="http://schemas.microsoft.com/office/drawing/2014/main" id="{91B96258-24C3-40D3-A31E-670DF5EABA66}"/>
                </a:ext>
              </a:extLst>
            </p:cNvPr>
            <p:cNvSpPr/>
            <p:nvPr/>
          </p:nvSpPr>
          <p:spPr>
            <a:xfrm>
              <a:off x="7910264" y="40876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7" name="Freeform: Shape 490">
              <a:extLst>
                <a:ext uri="{FF2B5EF4-FFF2-40B4-BE49-F238E27FC236}">
                  <a16:creationId xmlns:a16="http://schemas.microsoft.com/office/drawing/2014/main" id="{3C28E5FF-C8FF-489D-B82E-61DA5CFDD7CD}"/>
                </a:ext>
              </a:extLst>
            </p:cNvPr>
            <p:cNvSpPr/>
            <p:nvPr/>
          </p:nvSpPr>
          <p:spPr>
            <a:xfrm>
              <a:off x="7948364" y="40876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8" name="Freeform: Shape 491">
              <a:extLst>
                <a:ext uri="{FF2B5EF4-FFF2-40B4-BE49-F238E27FC236}">
                  <a16:creationId xmlns:a16="http://schemas.microsoft.com/office/drawing/2014/main" id="{42F9D400-79F7-4412-87F1-28D506D1703A}"/>
                </a:ext>
              </a:extLst>
            </p:cNvPr>
            <p:cNvSpPr/>
            <p:nvPr/>
          </p:nvSpPr>
          <p:spPr>
            <a:xfrm>
              <a:off x="810076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9" name="Freeform: Shape 492">
              <a:extLst>
                <a:ext uri="{FF2B5EF4-FFF2-40B4-BE49-F238E27FC236}">
                  <a16:creationId xmlns:a16="http://schemas.microsoft.com/office/drawing/2014/main" id="{6BFA13C7-FE37-434B-A6B4-D1853AFF1DBA}"/>
                </a:ext>
              </a:extLst>
            </p:cNvPr>
            <p:cNvSpPr/>
            <p:nvPr/>
          </p:nvSpPr>
          <p:spPr>
            <a:xfrm>
              <a:off x="813886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Freeform: Shape 493">
              <a:extLst>
                <a:ext uri="{FF2B5EF4-FFF2-40B4-BE49-F238E27FC236}">
                  <a16:creationId xmlns:a16="http://schemas.microsoft.com/office/drawing/2014/main" id="{41BFCFC9-35BB-41C4-A5F6-822E9C6D21BE}"/>
                </a:ext>
              </a:extLst>
            </p:cNvPr>
            <p:cNvSpPr/>
            <p:nvPr/>
          </p:nvSpPr>
          <p:spPr>
            <a:xfrm>
              <a:off x="815791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Freeform: Shape 494">
              <a:extLst>
                <a:ext uri="{FF2B5EF4-FFF2-40B4-BE49-F238E27FC236}">
                  <a16:creationId xmlns:a16="http://schemas.microsoft.com/office/drawing/2014/main" id="{1F7182CD-A4C7-4014-BDE8-3B032ECF0D31}"/>
                </a:ext>
              </a:extLst>
            </p:cNvPr>
            <p:cNvSpPr/>
            <p:nvPr/>
          </p:nvSpPr>
          <p:spPr>
            <a:xfrm>
              <a:off x="819601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2" name="Freeform: Shape 495">
              <a:extLst>
                <a:ext uri="{FF2B5EF4-FFF2-40B4-BE49-F238E27FC236}">
                  <a16:creationId xmlns:a16="http://schemas.microsoft.com/office/drawing/2014/main" id="{55908510-1482-4EE0-BF6C-5E1512747BE9}"/>
                </a:ext>
              </a:extLst>
            </p:cNvPr>
            <p:cNvSpPr/>
            <p:nvPr/>
          </p:nvSpPr>
          <p:spPr>
            <a:xfrm>
              <a:off x="821506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3" name="Freeform: Shape 496">
              <a:extLst>
                <a:ext uri="{FF2B5EF4-FFF2-40B4-BE49-F238E27FC236}">
                  <a16:creationId xmlns:a16="http://schemas.microsoft.com/office/drawing/2014/main" id="{D59A64FB-10EE-4375-A9DE-6492C9FF5C25}"/>
                </a:ext>
              </a:extLst>
            </p:cNvPr>
            <p:cNvSpPr/>
            <p:nvPr/>
          </p:nvSpPr>
          <p:spPr>
            <a:xfrm>
              <a:off x="825316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4" name="Freeform: Shape 497">
              <a:extLst>
                <a:ext uri="{FF2B5EF4-FFF2-40B4-BE49-F238E27FC236}">
                  <a16:creationId xmlns:a16="http://schemas.microsoft.com/office/drawing/2014/main" id="{7C3AF590-3974-4602-B4D8-1818BDBE662D}"/>
                </a:ext>
              </a:extLst>
            </p:cNvPr>
            <p:cNvSpPr/>
            <p:nvPr/>
          </p:nvSpPr>
          <p:spPr>
            <a:xfrm>
              <a:off x="836746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5" name="Freeform: Shape 498">
              <a:extLst>
                <a:ext uri="{FF2B5EF4-FFF2-40B4-BE49-F238E27FC236}">
                  <a16:creationId xmlns:a16="http://schemas.microsoft.com/office/drawing/2014/main" id="{7720F726-9D2B-47C4-B01A-40031530C11D}"/>
                </a:ext>
              </a:extLst>
            </p:cNvPr>
            <p:cNvSpPr/>
            <p:nvPr/>
          </p:nvSpPr>
          <p:spPr>
            <a:xfrm>
              <a:off x="840556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6" name="Freeform: Shape 499">
              <a:extLst>
                <a:ext uri="{FF2B5EF4-FFF2-40B4-BE49-F238E27FC236}">
                  <a16:creationId xmlns:a16="http://schemas.microsoft.com/office/drawing/2014/main" id="{349D0966-48CC-4276-A153-A25D2BE9CE78}"/>
                </a:ext>
              </a:extLst>
            </p:cNvPr>
            <p:cNvSpPr/>
            <p:nvPr/>
          </p:nvSpPr>
          <p:spPr>
            <a:xfrm>
              <a:off x="844366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7" name="Freeform: Shape 500">
              <a:extLst>
                <a:ext uri="{FF2B5EF4-FFF2-40B4-BE49-F238E27FC236}">
                  <a16:creationId xmlns:a16="http://schemas.microsoft.com/office/drawing/2014/main" id="{5EBD7A3D-FADC-48BB-A514-965369993D42}"/>
                </a:ext>
              </a:extLst>
            </p:cNvPr>
            <p:cNvSpPr/>
            <p:nvPr/>
          </p:nvSpPr>
          <p:spPr>
            <a:xfrm>
              <a:off x="853891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8" name="Freeform: Shape 501">
              <a:extLst>
                <a:ext uri="{FF2B5EF4-FFF2-40B4-BE49-F238E27FC236}">
                  <a16:creationId xmlns:a16="http://schemas.microsoft.com/office/drawing/2014/main" id="{DED38F92-DA1A-4EA9-9A59-B02F5B0A2732}"/>
                </a:ext>
              </a:extLst>
            </p:cNvPr>
            <p:cNvSpPr/>
            <p:nvPr/>
          </p:nvSpPr>
          <p:spPr>
            <a:xfrm>
              <a:off x="878656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59" name="Group 358">
            <a:extLst>
              <a:ext uri="{FF2B5EF4-FFF2-40B4-BE49-F238E27FC236}">
                <a16:creationId xmlns:a16="http://schemas.microsoft.com/office/drawing/2014/main" id="{6514351C-C0D5-42F2-ACAA-D475DA8EF903}"/>
              </a:ext>
            </a:extLst>
          </p:cNvPr>
          <p:cNvGrpSpPr/>
          <p:nvPr/>
        </p:nvGrpSpPr>
        <p:grpSpPr>
          <a:xfrm>
            <a:off x="7305643" y="3047515"/>
            <a:ext cx="4036674" cy="1703405"/>
            <a:chOff x="3562350" y="2376487"/>
            <a:chExt cx="5067271" cy="2109310"/>
          </a:xfrm>
        </p:grpSpPr>
        <p:sp>
          <p:nvSpPr>
            <p:cNvPr id="360" name="Freeform: Shape 506">
              <a:extLst>
                <a:ext uri="{FF2B5EF4-FFF2-40B4-BE49-F238E27FC236}">
                  <a16:creationId xmlns:a16="http://schemas.microsoft.com/office/drawing/2014/main" id="{37FE8AA2-353B-4888-B8DD-5808E3B7A32E}"/>
                </a:ext>
              </a:extLst>
            </p:cNvPr>
            <p:cNvSpPr/>
            <p:nvPr/>
          </p:nvSpPr>
          <p:spPr>
            <a:xfrm>
              <a:off x="3562350" y="2416681"/>
              <a:ext cx="5067271" cy="2024311"/>
            </a:xfrm>
            <a:custGeom>
              <a:avLst/>
              <a:gdLst>
                <a:gd name="connsiteX0" fmla="*/ 5067272 w 5067271"/>
                <a:gd name="connsiteY0" fmla="*/ 2024311 h 2024311"/>
                <a:gd name="connsiteX1" fmla="*/ 4876057 w 5067271"/>
                <a:gd name="connsiteY1" fmla="*/ 2024311 h 2024311"/>
                <a:gd name="connsiteX2" fmla="*/ 4876057 w 5067271"/>
                <a:gd name="connsiteY2" fmla="*/ 1906373 h 2024311"/>
                <a:gd name="connsiteX3" fmla="*/ 4833176 w 5067271"/>
                <a:gd name="connsiteY3" fmla="*/ 1906373 h 2024311"/>
                <a:gd name="connsiteX4" fmla="*/ 4833176 w 5067271"/>
                <a:gd name="connsiteY4" fmla="*/ 1817019 h 2024311"/>
                <a:gd name="connsiteX5" fmla="*/ 4461463 w 5067271"/>
                <a:gd name="connsiteY5" fmla="*/ 1817019 h 2024311"/>
                <a:gd name="connsiteX6" fmla="*/ 4461463 w 5067271"/>
                <a:gd name="connsiteY6" fmla="*/ 1779490 h 2024311"/>
                <a:gd name="connsiteX7" fmla="*/ 4343524 w 5067271"/>
                <a:gd name="connsiteY7" fmla="*/ 1779490 h 2024311"/>
                <a:gd name="connsiteX8" fmla="*/ 4343524 w 5067271"/>
                <a:gd name="connsiteY8" fmla="*/ 1756259 h 2024311"/>
                <a:gd name="connsiteX9" fmla="*/ 4291698 w 5067271"/>
                <a:gd name="connsiteY9" fmla="*/ 1756259 h 2024311"/>
                <a:gd name="connsiteX10" fmla="*/ 4291698 w 5067271"/>
                <a:gd name="connsiteY10" fmla="*/ 1725874 h 2024311"/>
                <a:gd name="connsiteX11" fmla="*/ 3896754 w 5067271"/>
                <a:gd name="connsiteY11" fmla="*/ 1725874 h 2024311"/>
                <a:gd name="connsiteX12" fmla="*/ 3896754 w 5067271"/>
                <a:gd name="connsiteY12" fmla="*/ 1699071 h 2024311"/>
                <a:gd name="connsiteX13" fmla="*/ 3469653 w 5067271"/>
                <a:gd name="connsiteY13" fmla="*/ 1699071 h 2024311"/>
                <a:gd name="connsiteX14" fmla="*/ 3469653 w 5067271"/>
                <a:gd name="connsiteY14" fmla="*/ 1666905 h 2024311"/>
                <a:gd name="connsiteX15" fmla="*/ 3444631 w 5067271"/>
                <a:gd name="connsiteY15" fmla="*/ 1666905 h 2024311"/>
                <a:gd name="connsiteX16" fmla="*/ 3444631 w 5067271"/>
                <a:gd name="connsiteY16" fmla="*/ 1645454 h 2024311"/>
                <a:gd name="connsiteX17" fmla="*/ 3305242 w 5067271"/>
                <a:gd name="connsiteY17" fmla="*/ 1645454 h 2024311"/>
                <a:gd name="connsiteX18" fmla="*/ 3305242 w 5067271"/>
                <a:gd name="connsiteY18" fmla="*/ 1611507 h 2024311"/>
                <a:gd name="connsiteX19" fmla="*/ 3201591 w 5067271"/>
                <a:gd name="connsiteY19" fmla="*/ 1611507 h 2024311"/>
                <a:gd name="connsiteX20" fmla="*/ 3201591 w 5067271"/>
                <a:gd name="connsiteY20" fmla="*/ 1570407 h 2024311"/>
                <a:gd name="connsiteX21" fmla="*/ 3065774 w 5067271"/>
                <a:gd name="connsiteY21" fmla="*/ 1570407 h 2024311"/>
                <a:gd name="connsiteX22" fmla="*/ 3065774 w 5067271"/>
                <a:gd name="connsiteY22" fmla="*/ 1566826 h 2024311"/>
                <a:gd name="connsiteX23" fmla="*/ 3013948 w 5067271"/>
                <a:gd name="connsiteY23" fmla="*/ 1566826 h 2024311"/>
                <a:gd name="connsiteX24" fmla="*/ 3013948 w 5067271"/>
                <a:gd name="connsiteY24" fmla="*/ 1541813 h 2024311"/>
                <a:gd name="connsiteX25" fmla="*/ 2994289 w 5067271"/>
                <a:gd name="connsiteY25" fmla="*/ 1541813 h 2024311"/>
                <a:gd name="connsiteX26" fmla="*/ 2994289 w 5067271"/>
                <a:gd name="connsiteY26" fmla="*/ 1529297 h 2024311"/>
                <a:gd name="connsiteX27" fmla="*/ 2913879 w 5067271"/>
                <a:gd name="connsiteY27" fmla="*/ 1529297 h 2024311"/>
                <a:gd name="connsiteX28" fmla="*/ 2913879 w 5067271"/>
                <a:gd name="connsiteY28" fmla="*/ 1509638 h 2024311"/>
                <a:gd name="connsiteX29" fmla="*/ 2878131 w 5067271"/>
                <a:gd name="connsiteY29" fmla="*/ 1509638 h 2024311"/>
                <a:gd name="connsiteX30" fmla="*/ 2878131 w 5067271"/>
                <a:gd name="connsiteY30" fmla="*/ 1477472 h 2024311"/>
                <a:gd name="connsiteX31" fmla="*/ 2865625 w 5067271"/>
                <a:gd name="connsiteY31" fmla="*/ 1477472 h 2024311"/>
                <a:gd name="connsiteX32" fmla="*/ 2865625 w 5067271"/>
                <a:gd name="connsiteY32" fmla="*/ 1445306 h 2024311"/>
                <a:gd name="connsiteX33" fmla="*/ 2804865 w 5067271"/>
                <a:gd name="connsiteY33" fmla="*/ 1445306 h 2024311"/>
                <a:gd name="connsiteX34" fmla="*/ 2804865 w 5067271"/>
                <a:gd name="connsiteY34" fmla="*/ 1397062 h 2024311"/>
                <a:gd name="connsiteX35" fmla="*/ 2711939 w 5067271"/>
                <a:gd name="connsiteY35" fmla="*/ 1397062 h 2024311"/>
                <a:gd name="connsiteX36" fmla="*/ 2711939 w 5067271"/>
                <a:gd name="connsiteY36" fmla="*/ 1377402 h 2024311"/>
                <a:gd name="connsiteX37" fmla="*/ 2670839 w 5067271"/>
                <a:gd name="connsiteY37" fmla="*/ 1377402 h 2024311"/>
                <a:gd name="connsiteX38" fmla="*/ 2670839 w 5067271"/>
                <a:gd name="connsiteY38" fmla="*/ 1336302 h 2024311"/>
                <a:gd name="connsiteX39" fmla="*/ 2610079 w 5067271"/>
                <a:gd name="connsiteY39" fmla="*/ 1336302 h 2024311"/>
                <a:gd name="connsiteX40" fmla="*/ 2610079 w 5067271"/>
                <a:gd name="connsiteY40" fmla="*/ 1314851 h 2024311"/>
                <a:gd name="connsiteX41" fmla="*/ 2526087 w 5067271"/>
                <a:gd name="connsiteY41" fmla="*/ 1314851 h 2024311"/>
                <a:gd name="connsiteX42" fmla="*/ 2526087 w 5067271"/>
                <a:gd name="connsiteY42" fmla="*/ 1296982 h 2024311"/>
                <a:gd name="connsiteX43" fmla="*/ 2504637 w 5067271"/>
                <a:gd name="connsiteY43" fmla="*/ 1296982 h 2024311"/>
                <a:gd name="connsiteX44" fmla="*/ 2504637 w 5067271"/>
                <a:gd name="connsiteY44" fmla="*/ 1268388 h 2024311"/>
                <a:gd name="connsiteX45" fmla="*/ 2431371 w 5067271"/>
                <a:gd name="connsiteY45" fmla="*/ 1268388 h 2024311"/>
                <a:gd name="connsiteX46" fmla="*/ 2431371 w 5067271"/>
                <a:gd name="connsiteY46" fmla="*/ 1246947 h 2024311"/>
                <a:gd name="connsiteX47" fmla="*/ 2400995 w 5067271"/>
                <a:gd name="connsiteY47" fmla="*/ 1246947 h 2024311"/>
                <a:gd name="connsiteX48" fmla="*/ 2400995 w 5067271"/>
                <a:gd name="connsiteY48" fmla="*/ 1218353 h 2024311"/>
                <a:gd name="connsiteX49" fmla="*/ 2347379 w 5067271"/>
                <a:gd name="connsiteY49" fmla="*/ 1218353 h 2024311"/>
                <a:gd name="connsiteX50" fmla="*/ 2347379 w 5067271"/>
                <a:gd name="connsiteY50" fmla="*/ 1207628 h 2024311"/>
                <a:gd name="connsiteX51" fmla="*/ 2295716 w 5067271"/>
                <a:gd name="connsiteY51" fmla="*/ 1207628 h 2024311"/>
                <a:gd name="connsiteX52" fmla="*/ 2295716 w 5067271"/>
                <a:gd name="connsiteY52" fmla="*/ 1192217 h 2024311"/>
                <a:gd name="connsiteX53" fmla="*/ 2256806 w 5067271"/>
                <a:gd name="connsiteY53" fmla="*/ 1192217 h 2024311"/>
                <a:gd name="connsiteX54" fmla="*/ 2256806 w 5067271"/>
                <a:gd name="connsiteY54" fmla="*/ 1143963 h 2024311"/>
                <a:gd name="connsiteX55" fmla="*/ 2227231 w 5067271"/>
                <a:gd name="connsiteY55" fmla="*/ 1143963 h 2024311"/>
                <a:gd name="connsiteX56" fmla="*/ 2227231 w 5067271"/>
                <a:gd name="connsiteY56" fmla="*/ 1101939 h 2024311"/>
                <a:gd name="connsiteX57" fmla="*/ 2135400 w 5067271"/>
                <a:gd name="connsiteY57" fmla="*/ 1101939 h 2024311"/>
                <a:gd name="connsiteX58" fmla="*/ 2135400 w 5067271"/>
                <a:gd name="connsiteY58" fmla="*/ 1049028 h 2024311"/>
                <a:gd name="connsiteX59" fmla="*/ 2094938 w 5067271"/>
                <a:gd name="connsiteY59" fmla="*/ 1049028 h 2024311"/>
                <a:gd name="connsiteX60" fmla="*/ 2094938 w 5067271"/>
                <a:gd name="connsiteY60" fmla="*/ 1000774 h 2024311"/>
                <a:gd name="connsiteX61" fmla="*/ 1954863 w 5067271"/>
                <a:gd name="connsiteY61" fmla="*/ 1000774 h 2024311"/>
                <a:gd name="connsiteX62" fmla="*/ 1954863 w 5067271"/>
                <a:gd name="connsiteY62" fmla="*/ 961864 h 2024311"/>
                <a:gd name="connsiteX63" fmla="*/ 1909724 w 5067271"/>
                <a:gd name="connsiteY63" fmla="*/ 961864 h 2024311"/>
                <a:gd name="connsiteX64" fmla="*/ 1909724 w 5067271"/>
                <a:gd name="connsiteY64" fmla="*/ 940071 h 2024311"/>
                <a:gd name="connsiteX65" fmla="*/ 1873930 w 5067271"/>
                <a:gd name="connsiteY65" fmla="*/ 940071 h 2024311"/>
                <a:gd name="connsiteX66" fmla="*/ 1873930 w 5067271"/>
                <a:gd name="connsiteY66" fmla="*/ 921402 h 2024311"/>
                <a:gd name="connsiteX67" fmla="*/ 1760306 w 5067271"/>
                <a:gd name="connsiteY67" fmla="*/ 921402 h 2024311"/>
                <a:gd name="connsiteX68" fmla="*/ 1760306 w 5067271"/>
                <a:gd name="connsiteY68" fmla="*/ 894940 h 2024311"/>
                <a:gd name="connsiteX69" fmla="*/ 1715167 w 5067271"/>
                <a:gd name="connsiteY69" fmla="*/ 894940 h 2024311"/>
                <a:gd name="connsiteX70" fmla="*/ 1715167 w 5067271"/>
                <a:gd name="connsiteY70" fmla="*/ 894940 h 2024311"/>
                <a:gd name="connsiteX71" fmla="*/ 1690268 w 5067271"/>
                <a:gd name="connsiteY71" fmla="*/ 894940 h 2024311"/>
                <a:gd name="connsiteX72" fmla="*/ 1690268 w 5067271"/>
                <a:gd name="connsiteY72" fmla="*/ 851360 h 2024311"/>
                <a:gd name="connsiteX73" fmla="*/ 1646692 w 5067271"/>
                <a:gd name="connsiteY73" fmla="*/ 851360 h 2024311"/>
                <a:gd name="connsiteX74" fmla="*/ 1646692 w 5067271"/>
                <a:gd name="connsiteY74" fmla="*/ 829571 h 2024311"/>
                <a:gd name="connsiteX75" fmla="*/ 1595323 w 5067271"/>
                <a:gd name="connsiteY75" fmla="*/ 829571 h 2024311"/>
                <a:gd name="connsiteX76" fmla="*/ 1595323 w 5067271"/>
                <a:gd name="connsiteY76" fmla="*/ 799998 h 2024311"/>
                <a:gd name="connsiteX77" fmla="*/ 1497273 w 5067271"/>
                <a:gd name="connsiteY77" fmla="*/ 799998 h 2024311"/>
                <a:gd name="connsiteX78" fmla="*/ 1497273 w 5067271"/>
                <a:gd name="connsiteY78" fmla="*/ 778209 h 2024311"/>
                <a:gd name="connsiteX79" fmla="*/ 1464593 w 5067271"/>
                <a:gd name="connsiteY79" fmla="*/ 778209 h 2024311"/>
                <a:gd name="connsiteX80" fmla="*/ 1464593 w 5067271"/>
                <a:gd name="connsiteY80" fmla="*/ 743967 h 2024311"/>
                <a:gd name="connsiteX81" fmla="*/ 1386764 w 5067271"/>
                <a:gd name="connsiteY81" fmla="*/ 743967 h 2024311"/>
                <a:gd name="connsiteX82" fmla="*/ 1386764 w 5067271"/>
                <a:gd name="connsiteY82" fmla="*/ 694162 h 2024311"/>
                <a:gd name="connsiteX83" fmla="*/ 1316727 w 5067271"/>
                <a:gd name="connsiteY83" fmla="*/ 694162 h 2024311"/>
                <a:gd name="connsiteX84" fmla="*/ 1316727 w 5067271"/>
                <a:gd name="connsiteY84" fmla="*/ 652139 h 2024311"/>
                <a:gd name="connsiteX85" fmla="*/ 1254471 w 5067271"/>
                <a:gd name="connsiteY85" fmla="*/ 652139 h 2024311"/>
                <a:gd name="connsiteX86" fmla="*/ 1254471 w 5067271"/>
                <a:gd name="connsiteY86" fmla="*/ 627236 h 2024311"/>
                <a:gd name="connsiteX87" fmla="*/ 1203112 w 5067271"/>
                <a:gd name="connsiteY87" fmla="*/ 627236 h 2024311"/>
                <a:gd name="connsiteX88" fmla="*/ 1203112 w 5067271"/>
                <a:gd name="connsiteY88" fmla="*/ 589882 h 2024311"/>
                <a:gd name="connsiteX89" fmla="*/ 1175099 w 5067271"/>
                <a:gd name="connsiteY89" fmla="*/ 589882 h 2024311"/>
                <a:gd name="connsiteX90" fmla="*/ 1175099 w 5067271"/>
                <a:gd name="connsiteY90" fmla="*/ 574318 h 2024311"/>
                <a:gd name="connsiteX91" fmla="*/ 1148639 w 5067271"/>
                <a:gd name="connsiteY91" fmla="*/ 574318 h 2024311"/>
                <a:gd name="connsiteX92" fmla="*/ 1148639 w 5067271"/>
                <a:gd name="connsiteY92" fmla="*/ 547859 h 2024311"/>
                <a:gd name="connsiteX93" fmla="*/ 1105052 w 5067271"/>
                <a:gd name="connsiteY93" fmla="*/ 547859 h 2024311"/>
                <a:gd name="connsiteX94" fmla="*/ 1105052 w 5067271"/>
                <a:gd name="connsiteY94" fmla="*/ 526069 h 2024311"/>
                <a:gd name="connsiteX95" fmla="*/ 1094165 w 5067271"/>
                <a:gd name="connsiteY95" fmla="*/ 526069 h 2024311"/>
                <a:gd name="connsiteX96" fmla="*/ 1094165 w 5067271"/>
                <a:gd name="connsiteY96" fmla="*/ 491827 h 2024311"/>
                <a:gd name="connsiteX97" fmla="*/ 1056808 w 5067271"/>
                <a:gd name="connsiteY97" fmla="*/ 491827 h 2024311"/>
                <a:gd name="connsiteX98" fmla="*/ 1056808 w 5067271"/>
                <a:gd name="connsiteY98" fmla="*/ 470038 h 2024311"/>
                <a:gd name="connsiteX99" fmla="*/ 1010117 w 5067271"/>
                <a:gd name="connsiteY99" fmla="*/ 470038 h 2024311"/>
                <a:gd name="connsiteX100" fmla="*/ 1010117 w 5067271"/>
                <a:gd name="connsiteY100" fmla="*/ 452918 h 2024311"/>
                <a:gd name="connsiteX101" fmla="*/ 952529 w 5067271"/>
                <a:gd name="connsiteY101" fmla="*/ 452918 h 2024311"/>
                <a:gd name="connsiteX102" fmla="*/ 952529 w 5067271"/>
                <a:gd name="connsiteY102" fmla="*/ 420233 h 2024311"/>
                <a:gd name="connsiteX103" fmla="*/ 913616 w 5067271"/>
                <a:gd name="connsiteY103" fmla="*/ 420233 h 2024311"/>
                <a:gd name="connsiteX104" fmla="*/ 913616 w 5067271"/>
                <a:gd name="connsiteY104" fmla="*/ 381322 h 2024311"/>
                <a:gd name="connsiteX105" fmla="*/ 880932 w 5067271"/>
                <a:gd name="connsiteY105" fmla="*/ 381322 h 2024311"/>
                <a:gd name="connsiteX106" fmla="*/ 880932 w 5067271"/>
                <a:gd name="connsiteY106" fmla="*/ 357976 h 2024311"/>
                <a:gd name="connsiteX107" fmla="*/ 856029 w 5067271"/>
                <a:gd name="connsiteY107" fmla="*/ 357976 h 2024311"/>
                <a:gd name="connsiteX108" fmla="*/ 856029 w 5067271"/>
                <a:gd name="connsiteY108" fmla="*/ 311283 h 2024311"/>
                <a:gd name="connsiteX109" fmla="*/ 823345 w 5067271"/>
                <a:gd name="connsiteY109" fmla="*/ 311283 h 2024311"/>
                <a:gd name="connsiteX110" fmla="*/ 823345 w 5067271"/>
                <a:gd name="connsiteY110" fmla="*/ 272373 h 2024311"/>
                <a:gd name="connsiteX111" fmla="*/ 764200 w 5067271"/>
                <a:gd name="connsiteY111" fmla="*/ 272373 h 2024311"/>
                <a:gd name="connsiteX112" fmla="*/ 764200 w 5067271"/>
                <a:gd name="connsiteY112" fmla="*/ 249027 h 2024311"/>
                <a:gd name="connsiteX113" fmla="*/ 734629 w 5067271"/>
                <a:gd name="connsiteY113" fmla="*/ 249027 h 2024311"/>
                <a:gd name="connsiteX114" fmla="*/ 734629 w 5067271"/>
                <a:gd name="connsiteY114" fmla="*/ 227237 h 2024311"/>
                <a:gd name="connsiteX115" fmla="*/ 667703 w 5067271"/>
                <a:gd name="connsiteY115" fmla="*/ 227237 h 2024311"/>
                <a:gd name="connsiteX116" fmla="*/ 667703 w 5067271"/>
                <a:gd name="connsiteY116" fmla="*/ 211672 h 2024311"/>
                <a:gd name="connsiteX117" fmla="*/ 613228 w 5067271"/>
                <a:gd name="connsiteY117" fmla="*/ 211672 h 2024311"/>
                <a:gd name="connsiteX118" fmla="*/ 613228 w 5067271"/>
                <a:gd name="connsiteY118" fmla="*/ 196109 h 2024311"/>
                <a:gd name="connsiteX119" fmla="*/ 540077 w 5067271"/>
                <a:gd name="connsiteY119" fmla="*/ 196109 h 2024311"/>
                <a:gd name="connsiteX120" fmla="*/ 540077 w 5067271"/>
                <a:gd name="connsiteY120" fmla="*/ 164981 h 2024311"/>
                <a:gd name="connsiteX121" fmla="*/ 513618 w 5067271"/>
                <a:gd name="connsiteY121" fmla="*/ 164981 h 2024311"/>
                <a:gd name="connsiteX122" fmla="*/ 513618 w 5067271"/>
                <a:gd name="connsiteY122" fmla="*/ 136965 h 2024311"/>
                <a:gd name="connsiteX123" fmla="*/ 474707 w 5067271"/>
                <a:gd name="connsiteY123" fmla="*/ 136965 h 2024311"/>
                <a:gd name="connsiteX124" fmla="*/ 474707 w 5067271"/>
                <a:gd name="connsiteY124" fmla="*/ 127626 h 2024311"/>
                <a:gd name="connsiteX125" fmla="*/ 435796 w 5067271"/>
                <a:gd name="connsiteY125" fmla="*/ 127626 h 2024311"/>
                <a:gd name="connsiteX126" fmla="*/ 435796 w 5067271"/>
                <a:gd name="connsiteY126" fmla="*/ 110505 h 2024311"/>
                <a:gd name="connsiteX127" fmla="*/ 384435 w 5067271"/>
                <a:gd name="connsiteY127" fmla="*/ 110505 h 2024311"/>
                <a:gd name="connsiteX128" fmla="*/ 384435 w 5067271"/>
                <a:gd name="connsiteY128" fmla="*/ 82490 h 2024311"/>
                <a:gd name="connsiteX129" fmla="*/ 319066 w 5067271"/>
                <a:gd name="connsiteY129" fmla="*/ 82490 h 2024311"/>
                <a:gd name="connsiteX130" fmla="*/ 319066 w 5067271"/>
                <a:gd name="connsiteY130" fmla="*/ 57587 h 2024311"/>
                <a:gd name="connsiteX131" fmla="*/ 300388 w 5067271"/>
                <a:gd name="connsiteY131" fmla="*/ 57587 h 2024311"/>
                <a:gd name="connsiteX132" fmla="*/ 300388 w 5067271"/>
                <a:gd name="connsiteY132" fmla="*/ 23346 h 2024311"/>
                <a:gd name="connsiteX133" fmla="*/ 161867 w 5067271"/>
                <a:gd name="connsiteY133" fmla="*/ 23346 h 2024311"/>
                <a:gd name="connsiteX134" fmla="*/ 161867 w 5067271"/>
                <a:gd name="connsiteY134" fmla="*/ 17121 h 2024311"/>
                <a:gd name="connsiteX135" fmla="*/ 98054 w 5067271"/>
                <a:gd name="connsiteY135" fmla="*/ 17121 h 2024311"/>
                <a:gd name="connsiteX136" fmla="*/ 98054 w 5067271"/>
                <a:gd name="connsiteY136" fmla="*/ 0 h 2024311"/>
                <a:gd name="connsiteX137" fmla="*/ 0 w 5067271"/>
                <a:gd name="connsiteY137" fmla="*/ 0 h 202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5067271" h="2024311">
                  <a:moveTo>
                    <a:pt x="5067272" y="2024311"/>
                  </a:moveTo>
                  <a:lnTo>
                    <a:pt x="4876057" y="2024311"/>
                  </a:lnTo>
                  <a:lnTo>
                    <a:pt x="4876057" y="1906373"/>
                  </a:lnTo>
                  <a:lnTo>
                    <a:pt x="4833176" y="1906373"/>
                  </a:lnTo>
                  <a:lnTo>
                    <a:pt x="4833176" y="1817019"/>
                  </a:lnTo>
                  <a:lnTo>
                    <a:pt x="4461463" y="1817019"/>
                  </a:lnTo>
                  <a:lnTo>
                    <a:pt x="4461463" y="1779490"/>
                  </a:lnTo>
                  <a:lnTo>
                    <a:pt x="4343524" y="1779490"/>
                  </a:lnTo>
                  <a:lnTo>
                    <a:pt x="4343524" y="1756259"/>
                  </a:lnTo>
                  <a:lnTo>
                    <a:pt x="4291698" y="1756259"/>
                  </a:lnTo>
                  <a:lnTo>
                    <a:pt x="4291698" y="1725874"/>
                  </a:lnTo>
                  <a:lnTo>
                    <a:pt x="3896754" y="1725874"/>
                  </a:lnTo>
                  <a:lnTo>
                    <a:pt x="3896754" y="1699071"/>
                  </a:lnTo>
                  <a:lnTo>
                    <a:pt x="3469653" y="1699071"/>
                  </a:lnTo>
                  <a:lnTo>
                    <a:pt x="3469653" y="1666905"/>
                  </a:lnTo>
                  <a:lnTo>
                    <a:pt x="3444631" y="1666905"/>
                  </a:lnTo>
                  <a:lnTo>
                    <a:pt x="3444631" y="1645454"/>
                  </a:lnTo>
                  <a:lnTo>
                    <a:pt x="3305242" y="1645454"/>
                  </a:lnTo>
                  <a:lnTo>
                    <a:pt x="3305242" y="1611507"/>
                  </a:lnTo>
                  <a:lnTo>
                    <a:pt x="3201591" y="1611507"/>
                  </a:lnTo>
                  <a:lnTo>
                    <a:pt x="3201591" y="1570407"/>
                  </a:lnTo>
                  <a:lnTo>
                    <a:pt x="3065774" y="1570407"/>
                  </a:lnTo>
                  <a:lnTo>
                    <a:pt x="3065774" y="1566826"/>
                  </a:lnTo>
                  <a:lnTo>
                    <a:pt x="3013948" y="1566826"/>
                  </a:lnTo>
                  <a:lnTo>
                    <a:pt x="3013948" y="1541813"/>
                  </a:lnTo>
                  <a:lnTo>
                    <a:pt x="2994289" y="1541813"/>
                  </a:lnTo>
                  <a:lnTo>
                    <a:pt x="2994289" y="1529297"/>
                  </a:lnTo>
                  <a:lnTo>
                    <a:pt x="2913879" y="1529297"/>
                  </a:lnTo>
                  <a:lnTo>
                    <a:pt x="2913879" y="1509638"/>
                  </a:lnTo>
                  <a:lnTo>
                    <a:pt x="2878131" y="1509638"/>
                  </a:lnTo>
                  <a:lnTo>
                    <a:pt x="2878131" y="1477472"/>
                  </a:lnTo>
                  <a:lnTo>
                    <a:pt x="2865625" y="1477472"/>
                  </a:lnTo>
                  <a:lnTo>
                    <a:pt x="2865625" y="1445306"/>
                  </a:lnTo>
                  <a:lnTo>
                    <a:pt x="2804865" y="1445306"/>
                  </a:lnTo>
                  <a:lnTo>
                    <a:pt x="2804865" y="1397062"/>
                  </a:lnTo>
                  <a:lnTo>
                    <a:pt x="2711939" y="1397062"/>
                  </a:lnTo>
                  <a:lnTo>
                    <a:pt x="2711939" y="1377402"/>
                  </a:lnTo>
                  <a:lnTo>
                    <a:pt x="2670839" y="1377402"/>
                  </a:lnTo>
                  <a:lnTo>
                    <a:pt x="2670839" y="1336302"/>
                  </a:lnTo>
                  <a:lnTo>
                    <a:pt x="2610079" y="1336302"/>
                  </a:lnTo>
                  <a:lnTo>
                    <a:pt x="2610079" y="1314851"/>
                  </a:lnTo>
                  <a:lnTo>
                    <a:pt x="2526087" y="1314851"/>
                  </a:lnTo>
                  <a:lnTo>
                    <a:pt x="2526087" y="1296982"/>
                  </a:lnTo>
                  <a:lnTo>
                    <a:pt x="2504637" y="1296982"/>
                  </a:lnTo>
                  <a:lnTo>
                    <a:pt x="2504637" y="1268388"/>
                  </a:lnTo>
                  <a:lnTo>
                    <a:pt x="2431371" y="1268388"/>
                  </a:lnTo>
                  <a:lnTo>
                    <a:pt x="2431371" y="1246947"/>
                  </a:lnTo>
                  <a:lnTo>
                    <a:pt x="2400995" y="1246947"/>
                  </a:lnTo>
                  <a:lnTo>
                    <a:pt x="2400995" y="1218353"/>
                  </a:lnTo>
                  <a:lnTo>
                    <a:pt x="2347379" y="1218353"/>
                  </a:lnTo>
                  <a:lnTo>
                    <a:pt x="2347379" y="1207628"/>
                  </a:lnTo>
                  <a:lnTo>
                    <a:pt x="2295716" y="1207628"/>
                  </a:lnTo>
                  <a:lnTo>
                    <a:pt x="2295716" y="1192217"/>
                  </a:lnTo>
                  <a:lnTo>
                    <a:pt x="2256806" y="1192217"/>
                  </a:lnTo>
                  <a:lnTo>
                    <a:pt x="2256806" y="1143963"/>
                  </a:lnTo>
                  <a:lnTo>
                    <a:pt x="2227231" y="1143963"/>
                  </a:lnTo>
                  <a:lnTo>
                    <a:pt x="2227231" y="1101939"/>
                  </a:lnTo>
                  <a:lnTo>
                    <a:pt x="2135400" y="1101939"/>
                  </a:lnTo>
                  <a:lnTo>
                    <a:pt x="2135400" y="1049028"/>
                  </a:lnTo>
                  <a:lnTo>
                    <a:pt x="2094938" y="1049028"/>
                  </a:lnTo>
                  <a:lnTo>
                    <a:pt x="2094938" y="1000774"/>
                  </a:lnTo>
                  <a:lnTo>
                    <a:pt x="1954863" y="1000774"/>
                  </a:lnTo>
                  <a:lnTo>
                    <a:pt x="1954863" y="961864"/>
                  </a:lnTo>
                  <a:lnTo>
                    <a:pt x="1909724" y="961864"/>
                  </a:lnTo>
                  <a:lnTo>
                    <a:pt x="1909724" y="940071"/>
                  </a:lnTo>
                  <a:lnTo>
                    <a:pt x="1873930" y="940071"/>
                  </a:lnTo>
                  <a:lnTo>
                    <a:pt x="1873930" y="921402"/>
                  </a:lnTo>
                  <a:lnTo>
                    <a:pt x="1760306" y="921402"/>
                  </a:lnTo>
                  <a:lnTo>
                    <a:pt x="1760306" y="894940"/>
                  </a:lnTo>
                  <a:lnTo>
                    <a:pt x="1715167" y="894940"/>
                  </a:lnTo>
                  <a:lnTo>
                    <a:pt x="1715167" y="894940"/>
                  </a:lnTo>
                  <a:lnTo>
                    <a:pt x="1690268" y="894940"/>
                  </a:lnTo>
                  <a:lnTo>
                    <a:pt x="1690268" y="851360"/>
                  </a:lnTo>
                  <a:lnTo>
                    <a:pt x="1646692" y="851360"/>
                  </a:lnTo>
                  <a:lnTo>
                    <a:pt x="1646692" y="829571"/>
                  </a:lnTo>
                  <a:lnTo>
                    <a:pt x="1595323" y="829571"/>
                  </a:lnTo>
                  <a:lnTo>
                    <a:pt x="1595323" y="799998"/>
                  </a:lnTo>
                  <a:lnTo>
                    <a:pt x="1497273" y="799998"/>
                  </a:lnTo>
                  <a:lnTo>
                    <a:pt x="1497273" y="778209"/>
                  </a:lnTo>
                  <a:lnTo>
                    <a:pt x="1464593" y="778209"/>
                  </a:lnTo>
                  <a:lnTo>
                    <a:pt x="1464593" y="743967"/>
                  </a:lnTo>
                  <a:lnTo>
                    <a:pt x="1386764" y="743967"/>
                  </a:lnTo>
                  <a:lnTo>
                    <a:pt x="1386764" y="694162"/>
                  </a:lnTo>
                  <a:lnTo>
                    <a:pt x="1316727" y="694162"/>
                  </a:lnTo>
                  <a:lnTo>
                    <a:pt x="1316727" y="652139"/>
                  </a:lnTo>
                  <a:lnTo>
                    <a:pt x="1254471" y="652139"/>
                  </a:lnTo>
                  <a:lnTo>
                    <a:pt x="1254471" y="627236"/>
                  </a:lnTo>
                  <a:lnTo>
                    <a:pt x="1203112" y="627236"/>
                  </a:lnTo>
                  <a:lnTo>
                    <a:pt x="1203112" y="589882"/>
                  </a:lnTo>
                  <a:lnTo>
                    <a:pt x="1175099" y="589882"/>
                  </a:lnTo>
                  <a:lnTo>
                    <a:pt x="1175099" y="574318"/>
                  </a:lnTo>
                  <a:lnTo>
                    <a:pt x="1148639" y="574318"/>
                  </a:lnTo>
                  <a:lnTo>
                    <a:pt x="1148639" y="547859"/>
                  </a:lnTo>
                  <a:lnTo>
                    <a:pt x="1105052" y="547859"/>
                  </a:lnTo>
                  <a:lnTo>
                    <a:pt x="1105052" y="526069"/>
                  </a:lnTo>
                  <a:lnTo>
                    <a:pt x="1094165" y="526069"/>
                  </a:lnTo>
                  <a:lnTo>
                    <a:pt x="1094165" y="491827"/>
                  </a:lnTo>
                  <a:lnTo>
                    <a:pt x="1056808" y="491827"/>
                  </a:lnTo>
                  <a:lnTo>
                    <a:pt x="1056808" y="470038"/>
                  </a:lnTo>
                  <a:lnTo>
                    <a:pt x="1010117" y="470038"/>
                  </a:lnTo>
                  <a:lnTo>
                    <a:pt x="1010117" y="452918"/>
                  </a:lnTo>
                  <a:lnTo>
                    <a:pt x="952529" y="452918"/>
                  </a:lnTo>
                  <a:lnTo>
                    <a:pt x="952529" y="420233"/>
                  </a:lnTo>
                  <a:lnTo>
                    <a:pt x="913616" y="420233"/>
                  </a:lnTo>
                  <a:lnTo>
                    <a:pt x="913616" y="381322"/>
                  </a:lnTo>
                  <a:lnTo>
                    <a:pt x="880932" y="381322"/>
                  </a:lnTo>
                  <a:lnTo>
                    <a:pt x="880932" y="357976"/>
                  </a:lnTo>
                  <a:lnTo>
                    <a:pt x="856029" y="357976"/>
                  </a:lnTo>
                  <a:lnTo>
                    <a:pt x="856029" y="311283"/>
                  </a:lnTo>
                  <a:lnTo>
                    <a:pt x="823345" y="311283"/>
                  </a:lnTo>
                  <a:lnTo>
                    <a:pt x="823345" y="272373"/>
                  </a:lnTo>
                  <a:lnTo>
                    <a:pt x="764200" y="272373"/>
                  </a:lnTo>
                  <a:lnTo>
                    <a:pt x="764200" y="249027"/>
                  </a:lnTo>
                  <a:lnTo>
                    <a:pt x="734629" y="249027"/>
                  </a:lnTo>
                  <a:lnTo>
                    <a:pt x="734629" y="227237"/>
                  </a:lnTo>
                  <a:lnTo>
                    <a:pt x="667703" y="227237"/>
                  </a:lnTo>
                  <a:lnTo>
                    <a:pt x="667703" y="211672"/>
                  </a:lnTo>
                  <a:lnTo>
                    <a:pt x="613228" y="211672"/>
                  </a:lnTo>
                  <a:lnTo>
                    <a:pt x="613228" y="196109"/>
                  </a:lnTo>
                  <a:lnTo>
                    <a:pt x="540077" y="196109"/>
                  </a:lnTo>
                  <a:lnTo>
                    <a:pt x="540077" y="164981"/>
                  </a:lnTo>
                  <a:lnTo>
                    <a:pt x="513618" y="164981"/>
                  </a:lnTo>
                  <a:lnTo>
                    <a:pt x="513618" y="136965"/>
                  </a:lnTo>
                  <a:lnTo>
                    <a:pt x="474707" y="136965"/>
                  </a:lnTo>
                  <a:lnTo>
                    <a:pt x="474707" y="127626"/>
                  </a:lnTo>
                  <a:lnTo>
                    <a:pt x="435796" y="127626"/>
                  </a:lnTo>
                  <a:lnTo>
                    <a:pt x="435796" y="110505"/>
                  </a:lnTo>
                  <a:lnTo>
                    <a:pt x="384435" y="110505"/>
                  </a:lnTo>
                  <a:lnTo>
                    <a:pt x="384435" y="82490"/>
                  </a:lnTo>
                  <a:lnTo>
                    <a:pt x="319066" y="82490"/>
                  </a:lnTo>
                  <a:lnTo>
                    <a:pt x="319066" y="57587"/>
                  </a:lnTo>
                  <a:lnTo>
                    <a:pt x="300388" y="57587"/>
                  </a:lnTo>
                  <a:lnTo>
                    <a:pt x="300388" y="23346"/>
                  </a:lnTo>
                  <a:lnTo>
                    <a:pt x="161867" y="23346"/>
                  </a:lnTo>
                  <a:lnTo>
                    <a:pt x="161867" y="17121"/>
                  </a:lnTo>
                  <a:lnTo>
                    <a:pt x="98054" y="17121"/>
                  </a:lnTo>
                  <a:lnTo>
                    <a:pt x="98054" y="0"/>
                  </a:lnTo>
                  <a:lnTo>
                    <a:pt x="0" y="0"/>
                  </a:lnTo>
                </a:path>
              </a:pathLst>
            </a:custGeom>
            <a:noFill/>
            <a:ln w="25400" cap="flat">
              <a:solidFill>
                <a:schemeClr val="accent2"/>
              </a:solidFill>
              <a:prstDash val="solid"/>
              <a:miter/>
            </a:ln>
          </p:spPr>
          <p:txBody>
            <a:bodyPr rtlCol="0" anchor="ctr"/>
            <a:lstStyle/>
            <a:p>
              <a:endParaRPr lang="en-GB"/>
            </a:p>
          </p:txBody>
        </p:sp>
        <p:sp>
          <p:nvSpPr>
            <p:cNvPr id="361" name="Freeform: Shape 507">
              <a:extLst>
                <a:ext uri="{FF2B5EF4-FFF2-40B4-BE49-F238E27FC236}">
                  <a16:creationId xmlns:a16="http://schemas.microsoft.com/office/drawing/2014/main" id="{549CD87D-A9C8-4EC5-9E8F-5C185EC185A5}"/>
                </a:ext>
              </a:extLst>
            </p:cNvPr>
            <p:cNvSpPr/>
            <p:nvPr/>
          </p:nvSpPr>
          <p:spPr>
            <a:xfrm>
              <a:off x="3596591" y="23764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362" name="Freeform: Shape 508">
              <a:extLst>
                <a:ext uri="{FF2B5EF4-FFF2-40B4-BE49-F238E27FC236}">
                  <a16:creationId xmlns:a16="http://schemas.microsoft.com/office/drawing/2014/main" id="{A36136BE-7B9F-45ED-9CE9-3DCA9A3D76AA}"/>
                </a:ext>
              </a:extLst>
            </p:cNvPr>
            <p:cNvSpPr/>
            <p:nvPr/>
          </p:nvSpPr>
          <p:spPr>
            <a:xfrm>
              <a:off x="3977591" y="24907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363" name="Freeform: Shape 509">
              <a:extLst>
                <a:ext uri="{FF2B5EF4-FFF2-40B4-BE49-F238E27FC236}">
                  <a16:creationId xmlns:a16="http://schemas.microsoft.com/office/drawing/2014/main" id="{ECA4B0F4-ABED-4472-A6CF-D511FF411788}"/>
                </a:ext>
              </a:extLst>
            </p:cNvPr>
            <p:cNvSpPr/>
            <p:nvPr/>
          </p:nvSpPr>
          <p:spPr>
            <a:xfrm>
              <a:off x="5558742" y="33670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364" name="Freeform: Shape 510">
              <a:extLst>
                <a:ext uri="{FF2B5EF4-FFF2-40B4-BE49-F238E27FC236}">
                  <a16:creationId xmlns:a16="http://schemas.microsoft.com/office/drawing/2014/main" id="{01006185-221C-4972-B937-9E5B9E123406}"/>
                </a:ext>
              </a:extLst>
            </p:cNvPr>
            <p:cNvSpPr/>
            <p:nvPr/>
          </p:nvSpPr>
          <p:spPr>
            <a:xfrm>
              <a:off x="5596842" y="33670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365" name="Freeform: Shape 511">
              <a:extLst>
                <a:ext uri="{FF2B5EF4-FFF2-40B4-BE49-F238E27FC236}">
                  <a16:creationId xmlns:a16="http://schemas.microsoft.com/office/drawing/2014/main" id="{33F55B44-9F0F-4943-9699-A491945A649D}"/>
                </a:ext>
              </a:extLst>
            </p:cNvPr>
            <p:cNvSpPr/>
            <p:nvPr/>
          </p:nvSpPr>
          <p:spPr>
            <a:xfrm>
              <a:off x="5673042" y="3424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66" name="Freeform: Shape 512">
              <a:extLst>
                <a:ext uri="{FF2B5EF4-FFF2-40B4-BE49-F238E27FC236}">
                  <a16:creationId xmlns:a16="http://schemas.microsoft.com/office/drawing/2014/main" id="{526B795F-8EDC-4E1E-B2BE-DEF9F53121C8}"/>
                </a:ext>
              </a:extLst>
            </p:cNvPr>
            <p:cNvSpPr/>
            <p:nvPr/>
          </p:nvSpPr>
          <p:spPr>
            <a:xfrm>
              <a:off x="5730192" y="3481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67" name="Freeform: Shape 513">
              <a:extLst>
                <a:ext uri="{FF2B5EF4-FFF2-40B4-BE49-F238E27FC236}">
                  <a16:creationId xmlns:a16="http://schemas.microsoft.com/office/drawing/2014/main" id="{F6479251-80DF-43EE-98C8-9085730547A1}"/>
                </a:ext>
              </a:extLst>
            </p:cNvPr>
            <p:cNvSpPr/>
            <p:nvPr/>
          </p:nvSpPr>
          <p:spPr>
            <a:xfrm>
              <a:off x="5749242" y="3481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68" name="Freeform: Shape 514">
              <a:extLst>
                <a:ext uri="{FF2B5EF4-FFF2-40B4-BE49-F238E27FC236}">
                  <a16:creationId xmlns:a16="http://schemas.microsoft.com/office/drawing/2014/main" id="{9602FC03-1510-4417-B7E1-942018A357F3}"/>
                </a:ext>
              </a:extLst>
            </p:cNvPr>
            <p:cNvSpPr/>
            <p:nvPr/>
          </p:nvSpPr>
          <p:spPr>
            <a:xfrm>
              <a:off x="5806392" y="3519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69" name="Freeform: Shape 515">
              <a:extLst>
                <a:ext uri="{FF2B5EF4-FFF2-40B4-BE49-F238E27FC236}">
                  <a16:creationId xmlns:a16="http://schemas.microsoft.com/office/drawing/2014/main" id="{F9F458F8-E5D8-4B29-914C-251E1EDDA9AA}"/>
                </a:ext>
              </a:extLst>
            </p:cNvPr>
            <p:cNvSpPr/>
            <p:nvPr/>
          </p:nvSpPr>
          <p:spPr>
            <a:xfrm>
              <a:off x="5863542" y="3576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0" name="Freeform: Shape 516">
              <a:extLst>
                <a:ext uri="{FF2B5EF4-FFF2-40B4-BE49-F238E27FC236}">
                  <a16:creationId xmlns:a16="http://schemas.microsoft.com/office/drawing/2014/main" id="{568D96E9-3559-4AD9-B0FE-2446553DF7ED}"/>
                </a:ext>
              </a:extLst>
            </p:cNvPr>
            <p:cNvSpPr/>
            <p:nvPr/>
          </p:nvSpPr>
          <p:spPr>
            <a:xfrm>
              <a:off x="5882592" y="3576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1" name="Freeform: Shape 517">
              <a:extLst>
                <a:ext uri="{FF2B5EF4-FFF2-40B4-BE49-F238E27FC236}">
                  <a16:creationId xmlns:a16="http://schemas.microsoft.com/office/drawing/2014/main" id="{718A9E25-225D-4ABE-AE66-B6C16A836FFE}"/>
                </a:ext>
              </a:extLst>
            </p:cNvPr>
            <p:cNvSpPr/>
            <p:nvPr/>
          </p:nvSpPr>
          <p:spPr>
            <a:xfrm>
              <a:off x="5939742" y="3595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2" name="Freeform: Shape 518">
              <a:extLst>
                <a:ext uri="{FF2B5EF4-FFF2-40B4-BE49-F238E27FC236}">
                  <a16:creationId xmlns:a16="http://schemas.microsoft.com/office/drawing/2014/main" id="{FB756366-6246-4729-8E1C-F62ADAF19F14}"/>
                </a:ext>
              </a:extLst>
            </p:cNvPr>
            <p:cNvSpPr/>
            <p:nvPr/>
          </p:nvSpPr>
          <p:spPr>
            <a:xfrm>
              <a:off x="6015942" y="3633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3" name="Freeform: Shape 519">
              <a:extLst>
                <a:ext uri="{FF2B5EF4-FFF2-40B4-BE49-F238E27FC236}">
                  <a16:creationId xmlns:a16="http://schemas.microsoft.com/office/drawing/2014/main" id="{6BAD6D48-245B-4A35-B289-0831EE84884F}"/>
                </a:ext>
              </a:extLst>
            </p:cNvPr>
            <p:cNvSpPr/>
            <p:nvPr/>
          </p:nvSpPr>
          <p:spPr>
            <a:xfrm>
              <a:off x="6054042" y="3633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4" name="Freeform: Shape 520">
              <a:extLst>
                <a:ext uri="{FF2B5EF4-FFF2-40B4-BE49-F238E27FC236}">
                  <a16:creationId xmlns:a16="http://schemas.microsoft.com/office/drawing/2014/main" id="{C363F95F-957F-449B-A7AC-47977937DA77}"/>
                </a:ext>
              </a:extLst>
            </p:cNvPr>
            <p:cNvSpPr/>
            <p:nvPr/>
          </p:nvSpPr>
          <p:spPr>
            <a:xfrm>
              <a:off x="6092142"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5" name="Freeform: Shape 521">
              <a:extLst>
                <a:ext uri="{FF2B5EF4-FFF2-40B4-BE49-F238E27FC236}">
                  <a16:creationId xmlns:a16="http://schemas.microsoft.com/office/drawing/2014/main" id="{B6CAC966-69A1-4057-98DF-BFE81F5553B3}"/>
                </a:ext>
              </a:extLst>
            </p:cNvPr>
            <p:cNvSpPr/>
            <p:nvPr/>
          </p:nvSpPr>
          <p:spPr>
            <a:xfrm>
              <a:off x="6130242"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6" name="Freeform: Shape 522">
              <a:extLst>
                <a:ext uri="{FF2B5EF4-FFF2-40B4-BE49-F238E27FC236}">
                  <a16:creationId xmlns:a16="http://schemas.microsoft.com/office/drawing/2014/main" id="{FE8AAA2B-70B3-4AF1-A7E0-339CAE6AD8FA}"/>
                </a:ext>
              </a:extLst>
            </p:cNvPr>
            <p:cNvSpPr/>
            <p:nvPr/>
          </p:nvSpPr>
          <p:spPr>
            <a:xfrm>
              <a:off x="6149292"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7" name="Freeform: Shape 523">
              <a:extLst>
                <a:ext uri="{FF2B5EF4-FFF2-40B4-BE49-F238E27FC236}">
                  <a16:creationId xmlns:a16="http://schemas.microsoft.com/office/drawing/2014/main" id="{1B11D85A-D9E6-4FAA-9F75-58402A15A5CB}"/>
                </a:ext>
              </a:extLst>
            </p:cNvPr>
            <p:cNvSpPr/>
            <p:nvPr/>
          </p:nvSpPr>
          <p:spPr>
            <a:xfrm>
              <a:off x="616834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8" name="Freeform: Shape 524">
              <a:extLst>
                <a:ext uri="{FF2B5EF4-FFF2-40B4-BE49-F238E27FC236}">
                  <a16:creationId xmlns:a16="http://schemas.microsoft.com/office/drawing/2014/main" id="{FFC5FF2F-2FE7-482B-8349-6432EAB839CD}"/>
                </a:ext>
              </a:extLst>
            </p:cNvPr>
            <p:cNvSpPr/>
            <p:nvPr/>
          </p:nvSpPr>
          <p:spPr>
            <a:xfrm>
              <a:off x="618739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9" name="Freeform: Shape 525">
              <a:extLst>
                <a:ext uri="{FF2B5EF4-FFF2-40B4-BE49-F238E27FC236}">
                  <a16:creationId xmlns:a16="http://schemas.microsoft.com/office/drawing/2014/main" id="{35FE87A3-7F4F-4D59-AFCB-C4F6148EFC1E}"/>
                </a:ext>
              </a:extLst>
            </p:cNvPr>
            <p:cNvSpPr/>
            <p:nvPr/>
          </p:nvSpPr>
          <p:spPr>
            <a:xfrm>
              <a:off x="6244551" y="3748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0" name="Freeform: Shape 526">
              <a:extLst>
                <a:ext uri="{FF2B5EF4-FFF2-40B4-BE49-F238E27FC236}">
                  <a16:creationId xmlns:a16="http://schemas.microsoft.com/office/drawing/2014/main" id="{F0E33C95-82CF-44AF-A962-181D226E7A6C}"/>
                </a:ext>
              </a:extLst>
            </p:cNvPr>
            <p:cNvSpPr/>
            <p:nvPr/>
          </p:nvSpPr>
          <p:spPr>
            <a:xfrm>
              <a:off x="6282651" y="37671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1" name="Freeform: Shape 527">
              <a:extLst>
                <a:ext uri="{FF2B5EF4-FFF2-40B4-BE49-F238E27FC236}">
                  <a16:creationId xmlns:a16="http://schemas.microsoft.com/office/drawing/2014/main" id="{17B5A3B0-6DBE-4781-8E08-F542ACF4BC75}"/>
                </a:ext>
              </a:extLst>
            </p:cNvPr>
            <p:cNvSpPr/>
            <p:nvPr/>
          </p:nvSpPr>
          <p:spPr>
            <a:xfrm>
              <a:off x="6396951"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2" name="Freeform: Shape 528">
              <a:extLst>
                <a:ext uri="{FF2B5EF4-FFF2-40B4-BE49-F238E27FC236}">
                  <a16:creationId xmlns:a16="http://schemas.microsoft.com/office/drawing/2014/main" id="{337942E2-CD7B-491C-AE8A-0FCF074EE3C6}"/>
                </a:ext>
              </a:extLst>
            </p:cNvPr>
            <p:cNvSpPr/>
            <p:nvPr/>
          </p:nvSpPr>
          <p:spPr>
            <a:xfrm>
              <a:off x="653030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3" name="Freeform: Shape 529">
              <a:extLst>
                <a:ext uri="{FF2B5EF4-FFF2-40B4-BE49-F238E27FC236}">
                  <a16:creationId xmlns:a16="http://schemas.microsoft.com/office/drawing/2014/main" id="{1F31FF69-7DC7-4F4F-8836-EDA9844D7DCF}"/>
                </a:ext>
              </a:extLst>
            </p:cNvPr>
            <p:cNvSpPr/>
            <p:nvPr/>
          </p:nvSpPr>
          <p:spPr>
            <a:xfrm>
              <a:off x="6625551"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4" name="Freeform: Shape 530">
              <a:extLst>
                <a:ext uri="{FF2B5EF4-FFF2-40B4-BE49-F238E27FC236}">
                  <a16:creationId xmlns:a16="http://schemas.microsoft.com/office/drawing/2014/main" id="{6B930ED7-9BEB-4CA0-902E-6D2FA9144A52}"/>
                </a:ext>
              </a:extLst>
            </p:cNvPr>
            <p:cNvSpPr/>
            <p:nvPr/>
          </p:nvSpPr>
          <p:spPr>
            <a:xfrm>
              <a:off x="6739851"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5" name="Freeform: Shape 531">
              <a:extLst>
                <a:ext uri="{FF2B5EF4-FFF2-40B4-BE49-F238E27FC236}">
                  <a16:creationId xmlns:a16="http://schemas.microsoft.com/office/drawing/2014/main" id="{0B5F8015-6ECF-4A63-B08C-8E5DD6023331}"/>
                </a:ext>
              </a:extLst>
            </p:cNvPr>
            <p:cNvSpPr/>
            <p:nvPr/>
          </p:nvSpPr>
          <p:spPr>
            <a:xfrm>
              <a:off x="679700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6" name="Freeform: Shape 532">
              <a:extLst>
                <a:ext uri="{FF2B5EF4-FFF2-40B4-BE49-F238E27FC236}">
                  <a16:creationId xmlns:a16="http://schemas.microsoft.com/office/drawing/2014/main" id="{CF0925DF-EE0B-4E15-9521-619FDF675B11}"/>
                </a:ext>
              </a:extLst>
            </p:cNvPr>
            <p:cNvSpPr/>
            <p:nvPr/>
          </p:nvSpPr>
          <p:spPr>
            <a:xfrm>
              <a:off x="681605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7" name="Freeform: Shape 533">
              <a:extLst>
                <a:ext uri="{FF2B5EF4-FFF2-40B4-BE49-F238E27FC236}">
                  <a16:creationId xmlns:a16="http://schemas.microsoft.com/office/drawing/2014/main" id="{20B0E24E-C32E-4640-89DF-851A3413ED2B}"/>
                </a:ext>
              </a:extLst>
            </p:cNvPr>
            <p:cNvSpPr/>
            <p:nvPr/>
          </p:nvSpPr>
          <p:spPr>
            <a:xfrm>
              <a:off x="683510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8" name="Freeform: Shape 534">
              <a:extLst>
                <a:ext uri="{FF2B5EF4-FFF2-40B4-BE49-F238E27FC236}">
                  <a16:creationId xmlns:a16="http://schemas.microsoft.com/office/drawing/2014/main" id="{F988B901-E992-4A8A-B55D-1714DB4B2DCE}"/>
                </a:ext>
              </a:extLst>
            </p:cNvPr>
            <p:cNvSpPr/>
            <p:nvPr/>
          </p:nvSpPr>
          <p:spPr>
            <a:xfrm>
              <a:off x="6873201"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9" name="Freeform: Shape 535">
              <a:extLst>
                <a:ext uri="{FF2B5EF4-FFF2-40B4-BE49-F238E27FC236}">
                  <a16:creationId xmlns:a16="http://schemas.microsoft.com/office/drawing/2014/main" id="{BDEABE77-86F3-4EA8-A65D-6B34FF1F72E7}"/>
                </a:ext>
              </a:extLst>
            </p:cNvPr>
            <p:cNvSpPr/>
            <p:nvPr/>
          </p:nvSpPr>
          <p:spPr>
            <a:xfrm>
              <a:off x="6892251"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0" name="Freeform: Shape 536">
              <a:extLst>
                <a:ext uri="{FF2B5EF4-FFF2-40B4-BE49-F238E27FC236}">
                  <a16:creationId xmlns:a16="http://schemas.microsoft.com/office/drawing/2014/main" id="{39AA16D8-71FF-4971-9A5F-55F06C9C7D14}"/>
                </a:ext>
              </a:extLst>
            </p:cNvPr>
            <p:cNvSpPr/>
            <p:nvPr/>
          </p:nvSpPr>
          <p:spPr>
            <a:xfrm>
              <a:off x="6911301"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1" name="Freeform: Shape 537">
              <a:extLst>
                <a:ext uri="{FF2B5EF4-FFF2-40B4-BE49-F238E27FC236}">
                  <a16:creationId xmlns:a16="http://schemas.microsoft.com/office/drawing/2014/main" id="{E1C6D814-693D-4015-877A-D3CB0BFD1C70}"/>
                </a:ext>
              </a:extLst>
            </p:cNvPr>
            <p:cNvSpPr/>
            <p:nvPr/>
          </p:nvSpPr>
          <p:spPr>
            <a:xfrm>
              <a:off x="6949401"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2" name="Freeform: Shape 538">
              <a:extLst>
                <a:ext uri="{FF2B5EF4-FFF2-40B4-BE49-F238E27FC236}">
                  <a16:creationId xmlns:a16="http://schemas.microsoft.com/office/drawing/2014/main" id="{EC904921-D340-4343-A21E-287A9706B46C}"/>
                </a:ext>
              </a:extLst>
            </p:cNvPr>
            <p:cNvSpPr/>
            <p:nvPr/>
          </p:nvSpPr>
          <p:spPr>
            <a:xfrm>
              <a:off x="6987501"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3" name="Freeform: Shape 539">
              <a:extLst>
                <a:ext uri="{FF2B5EF4-FFF2-40B4-BE49-F238E27FC236}">
                  <a16:creationId xmlns:a16="http://schemas.microsoft.com/office/drawing/2014/main" id="{60C3EDFF-9E27-426F-962C-5690BCE4A944}"/>
                </a:ext>
              </a:extLst>
            </p:cNvPr>
            <p:cNvSpPr/>
            <p:nvPr/>
          </p:nvSpPr>
          <p:spPr>
            <a:xfrm>
              <a:off x="6987501"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4" name="Freeform: Shape 540">
              <a:extLst>
                <a:ext uri="{FF2B5EF4-FFF2-40B4-BE49-F238E27FC236}">
                  <a16:creationId xmlns:a16="http://schemas.microsoft.com/office/drawing/2014/main" id="{33D2CF8C-9028-47E9-ABF4-5B99E87013B2}"/>
                </a:ext>
              </a:extLst>
            </p:cNvPr>
            <p:cNvSpPr/>
            <p:nvPr/>
          </p:nvSpPr>
          <p:spPr>
            <a:xfrm>
              <a:off x="7044651"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5" name="Freeform: Shape 541">
              <a:extLst>
                <a:ext uri="{FF2B5EF4-FFF2-40B4-BE49-F238E27FC236}">
                  <a16:creationId xmlns:a16="http://schemas.microsoft.com/office/drawing/2014/main" id="{EF6CA249-94C3-4031-8B24-12607D136362}"/>
                </a:ext>
              </a:extLst>
            </p:cNvPr>
            <p:cNvSpPr/>
            <p:nvPr/>
          </p:nvSpPr>
          <p:spPr>
            <a:xfrm>
              <a:off x="7063701"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6" name="Freeform: Shape 542">
              <a:extLst>
                <a:ext uri="{FF2B5EF4-FFF2-40B4-BE49-F238E27FC236}">
                  <a16:creationId xmlns:a16="http://schemas.microsoft.com/office/drawing/2014/main" id="{D1B5FCEC-D893-4999-A8F6-FF29AC7D2129}"/>
                </a:ext>
              </a:extLst>
            </p:cNvPr>
            <p:cNvSpPr/>
            <p:nvPr/>
          </p:nvSpPr>
          <p:spPr>
            <a:xfrm>
              <a:off x="7082751"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7" name="Freeform: Shape 543">
              <a:extLst>
                <a:ext uri="{FF2B5EF4-FFF2-40B4-BE49-F238E27FC236}">
                  <a16:creationId xmlns:a16="http://schemas.microsoft.com/office/drawing/2014/main" id="{414F5B5B-8995-401A-A57A-A24AFA55FD38}"/>
                </a:ext>
              </a:extLst>
            </p:cNvPr>
            <p:cNvSpPr/>
            <p:nvPr/>
          </p:nvSpPr>
          <p:spPr>
            <a:xfrm>
              <a:off x="7158951"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8" name="Freeform: Shape 544">
              <a:extLst>
                <a:ext uri="{FF2B5EF4-FFF2-40B4-BE49-F238E27FC236}">
                  <a16:creationId xmlns:a16="http://schemas.microsoft.com/office/drawing/2014/main" id="{8BBF1B19-B902-40A5-8012-D54A41F1ADCA}"/>
                </a:ext>
              </a:extLst>
            </p:cNvPr>
            <p:cNvSpPr/>
            <p:nvPr/>
          </p:nvSpPr>
          <p:spPr>
            <a:xfrm>
              <a:off x="7197051"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9" name="Freeform: Shape 545">
              <a:extLst>
                <a:ext uri="{FF2B5EF4-FFF2-40B4-BE49-F238E27FC236}">
                  <a16:creationId xmlns:a16="http://schemas.microsoft.com/office/drawing/2014/main" id="{9E333E5C-CF4D-452C-BBF4-F60EA0452A57}"/>
                </a:ext>
              </a:extLst>
            </p:cNvPr>
            <p:cNvSpPr/>
            <p:nvPr/>
          </p:nvSpPr>
          <p:spPr>
            <a:xfrm>
              <a:off x="7216101"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0" name="Freeform: Shape 546">
              <a:extLst>
                <a:ext uri="{FF2B5EF4-FFF2-40B4-BE49-F238E27FC236}">
                  <a16:creationId xmlns:a16="http://schemas.microsoft.com/office/drawing/2014/main" id="{41789734-CA0A-411B-BBF5-1A0ADAAFBC01}"/>
                </a:ext>
              </a:extLst>
            </p:cNvPr>
            <p:cNvSpPr/>
            <p:nvPr/>
          </p:nvSpPr>
          <p:spPr>
            <a:xfrm>
              <a:off x="7349451"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1" name="Freeform: Shape 547">
              <a:extLst>
                <a:ext uri="{FF2B5EF4-FFF2-40B4-BE49-F238E27FC236}">
                  <a16:creationId xmlns:a16="http://schemas.microsoft.com/office/drawing/2014/main" id="{7D844B4A-3D81-4E24-B2B3-433EC3581D4A}"/>
                </a:ext>
              </a:extLst>
            </p:cNvPr>
            <p:cNvSpPr/>
            <p:nvPr/>
          </p:nvSpPr>
          <p:spPr>
            <a:xfrm>
              <a:off x="7406601"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2" name="Freeform: Shape 548">
              <a:extLst>
                <a:ext uri="{FF2B5EF4-FFF2-40B4-BE49-F238E27FC236}">
                  <a16:creationId xmlns:a16="http://schemas.microsoft.com/office/drawing/2014/main" id="{F922EE75-FE9B-43C0-A0F1-45BF5437AAAF}"/>
                </a:ext>
              </a:extLst>
            </p:cNvPr>
            <p:cNvSpPr/>
            <p:nvPr/>
          </p:nvSpPr>
          <p:spPr>
            <a:xfrm>
              <a:off x="7463751"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3" name="Freeform: Shape 549">
              <a:extLst>
                <a:ext uri="{FF2B5EF4-FFF2-40B4-BE49-F238E27FC236}">
                  <a16:creationId xmlns:a16="http://schemas.microsoft.com/office/drawing/2014/main" id="{BFD097A9-7D4A-4160-B870-479BC3CD4443}"/>
                </a:ext>
              </a:extLst>
            </p:cNvPr>
            <p:cNvSpPr/>
            <p:nvPr/>
          </p:nvSpPr>
          <p:spPr>
            <a:xfrm>
              <a:off x="7501851"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4" name="Freeform: Shape 550">
              <a:extLst>
                <a:ext uri="{FF2B5EF4-FFF2-40B4-BE49-F238E27FC236}">
                  <a16:creationId xmlns:a16="http://schemas.microsoft.com/office/drawing/2014/main" id="{14F92DC3-5E01-4719-B429-EDA52C37C31B}"/>
                </a:ext>
              </a:extLst>
            </p:cNvPr>
            <p:cNvSpPr/>
            <p:nvPr/>
          </p:nvSpPr>
          <p:spPr>
            <a:xfrm>
              <a:off x="7559001"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5" name="Freeform: Shape 551">
              <a:extLst>
                <a:ext uri="{FF2B5EF4-FFF2-40B4-BE49-F238E27FC236}">
                  <a16:creationId xmlns:a16="http://schemas.microsoft.com/office/drawing/2014/main" id="{81B72BB1-F5C3-4B3F-A287-22C5808745EA}"/>
                </a:ext>
              </a:extLst>
            </p:cNvPr>
            <p:cNvSpPr/>
            <p:nvPr/>
          </p:nvSpPr>
          <p:spPr>
            <a:xfrm>
              <a:off x="7616151"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6" name="Freeform: Shape 552">
              <a:extLst>
                <a:ext uri="{FF2B5EF4-FFF2-40B4-BE49-F238E27FC236}">
                  <a16:creationId xmlns:a16="http://schemas.microsoft.com/office/drawing/2014/main" id="{D3ACF17D-A9B9-4BAB-B9DE-6D03C0FA449D}"/>
                </a:ext>
              </a:extLst>
            </p:cNvPr>
            <p:cNvSpPr/>
            <p:nvPr/>
          </p:nvSpPr>
          <p:spPr>
            <a:xfrm>
              <a:off x="7692351"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7" name="Freeform: Shape 553">
              <a:extLst>
                <a:ext uri="{FF2B5EF4-FFF2-40B4-BE49-F238E27FC236}">
                  <a16:creationId xmlns:a16="http://schemas.microsoft.com/office/drawing/2014/main" id="{C7C77163-D893-4F42-A129-5AD4909CF63F}"/>
                </a:ext>
              </a:extLst>
            </p:cNvPr>
            <p:cNvSpPr/>
            <p:nvPr/>
          </p:nvSpPr>
          <p:spPr>
            <a:xfrm>
              <a:off x="7768561"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8" name="Freeform: Shape 554">
              <a:extLst>
                <a:ext uri="{FF2B5EF4-FFF2-40B4-BE49-F238E27FC236}">
                  <a16:creationId xmlns:a16="http://schemas.microsoft.com/office/drawing/2014/main" id="{116CA462-7CEB-475F-BC77-5421FE038684}"/>
                </a:ext>
              </a:extLst>
            </p:cNvPr>
            <p:cNvSpPr/>
            <p:nvPr/>
          </p:nvSpPr>
          <p:spPr>
            <a:xfrm>
              <a:off x="7863811"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9" name="Freeform: Shape 555">
              <a:extLst>
                <a:ext uri="{FF2B5EF4-FFF2-40B4-BE49-F238E27FC236}">
                  <a16:creationId xmlns:a16="http://schemas.microsoft.com/office/drawing/2014/main" id="{30C27F35-066C-4955-B151-7CBCFA442E15}"/>
                </a:ext>
              </a:extLst>
            </p:cNvPr>
            <p:cNvSpPr/>
            <p:nvPr/>
          </p:nvSpPr>
          <p:spPr>
            <a:xfrm>
              <a:off x="7863811"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0" name="Freeform: Shape 556">
              <a:extLst>
                <a:ext uri="{FF2B5EF4-FFF2-40B4-BE49-F238E27FC236}">
                  <a16:creationId xmlns:a16="http://schemas.microsoft.com/office/drawing/2014/main" id="{1E2AE088-16D8-4ED1-8456-754EA83D186A}"/>
                </a:ext>
              </a:extLst>
            </p:cNvPr>
            <p:cNvSpPr/>
            <p:nvPr/>
          </p:nvSpPr>
          <p:spPr>
            <a:xfrm>
              <a:off x="8092411" y="4186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1" name="Freeform: Shape 557">
              <a:extLst>
                <a:ext uri="{FF2B5EF4-FFF2-40B4-BE49-F238E27FC236}">
                  <a16:creationId xmlns:a16="http://schemas.microsoft.com/office/drawing/2014/main" id="{28D4E6BB-C8EA-4DD3-97D2-D68A1CCF1B63}"/>
                </a:ext>
              </a:extLst>
            </p:cNvPr>
            <p:cNvSpPr/>
            <p:nvPr/>
          </p:nvSpPr>
          <p:spPr>
            <a:xfrm>
              <a:off x="8130511" y="4186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2" name="Freeform: Shape 558">
              <a:extLst>
                <a:ext uri="{FF2B5EF4-FFF2-40B4-BE49-F238E27FC236}">
                  <a16:creationId xmlns:a16="http://schemas.microsoft.com/office/drawing/2014/main" id="{6E9C4B0D-A5E0-44A5-A890-9BC19F676C42}"/>
                </a:ext>
              </a:extLst>
            </p:cNvPr>
            <p:cNvSpPr/>
            <p:nvPr/>
          </p:nvSpPr>
          <p:spPr>
            <a:xfrm>
              <a:off x="8187661" y="4186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3" name="Freeform: Shape 559">
              <a:extLst>
                <a:ext uri="{FF2B5EF4-FFF2-40B4-BE49-F238E27FC236}">
                  <a16:creationId xmlns:a16="http://schemas.microsoft.com/office/drawing/2014/main" id="{67B6F8A0-366C-4B92-ADBC-1AE419CD2D4E}"/>
                </a:ext>
              </a:extLst>
            </p:cNvPr>
            <p:cNvSpPr/>
            <p:nvPr/>
          </p:nvSpPr>
          <p:spPr>
            <a:xfrm>
              <a:off x="8206711" y="4186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4" name="Freeform: Shape 560">
              <a:extLst>
                <a:ext uri="{FF2B5EF4-FFF2-40B4-BE49-F238E27FC236}">
                  <a16:creationId xmlns:a16="http://schemas.microsoft.com/office/drawing/2014/main" id="{1465D04A-9C64-4AC6-A827-1ABD31B52B6D}"/>
                </a:ext>
              </a:extLst>
            </p:cNvPr>
            <p:cNvSpPr/>
            <p:nvPr/>
          </p:nvSpPr>
          <p:spPr>
            <a:xfrm>
              <a:off x="8359111" y="4186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5" name="Freeform: Shape 561">
              <a:extLst>
                <a:ext uri="{FF2B5EF4-FFF2-40B4-BE49-F238E27FC236}">
                  <a16:creationId xmlns:a16="http://schemas.microsoft.com/office/drawing/2014/main" id="{BB162D50-E39D-4A40-B086-2CFEB72B6797}"/>
                </a:ext>
              </a:extLst>
            </p:cNvPr>
            <p:cNvSpPr/>
            <p:nvPr/>
          </p:nvSpPr>
          <p:spPr>
            <a:xfrm>
              <a:off x="8416261"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6" name="Freeform: Shape 562">
              <a:extLst>
                <a:ext uri="{FF2B5EF4-FFF2-40B4-BE49-F238E27FC236}">
                  <a16:creationId xmlns:a16="http://schemas.microsoft.com/office/drawing/2014/main" id="{B7AC9156-1E8C-40F7-83D2-992FEBDF29A1}"/>
                </a:ext>
              </a:extLst>
            </p:cNvPr>
            <p:cNvSpPr/>
            <p:nvPr/>
          </p:nvSpPr>
          <p:spPr>
            <a:xfrm>
              <a:off x="8511511"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7" name="Freeform: Shape 563">
              <a:extLst>
                <a:ext uri="{FF2B5EF4-FFF2-40B4-BE49-F238E27FC236}">
                  <a16:creationId xmlns:a16="http://schemas.microsoft.com/office/drawing/2014/main" id="{83637A04-3CE4-48F3-921B-407737B6EB11}"/>
                </a:ext>
              </a:extLst>
            </p:cNvPr>
            <p:cNvSpPr/>
            <p:nvPr/>
          </p:nvSpPr>
          <p:spPr>
            <a:xfrm>
              <a:off x="8549611"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8" name="Freeform: Shape 564">
              <a:extLst>
                <a:ext uri="{FF2B5EF4-FFF2-40B4-BE49-F238E27FC236}">
                  <a16:creationId xmlns:a16="http://schemas.microsoft.com/office/drawing/2014/main" id="{6D918E4F-126C-4805-92D1-ABC1AD4EDDF6}"/>
                </a:ext>
              </a:extLst>
            </p:cNvPr>
            <p:cNvSpPr/>
            <p:nvPr/>
          </p:nvSpPr>
          <p:spPr>
            <a:xfrm>
              <a:off x="8606761"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grpSp>
      <p:graphicFrame>
        <p:nvGraphicFramePr>
          <p:cNvPr id="419" name="Table 9">
            <a:extLst>
              <a:ext uri="{FF2B5EF4-FFF2-40B4-BE49-F238E27FC236}">
                <a16:creationId xmlns:a16="http://schemas.microsoft.com/office/drawing/2014/main" id="{A66FB6B5-DA6F-41B7-B82B-35D32252BD79}"/>
              </a:ext>
            </a:extLst>
          </p:cNvPr>
          <p:cNvGraphicFramePr>
            <a:graphicFrameLocks noGrp="1"/>
          </p:cNvGraphicFramePr>
          <p:nvPr>
            <p:extLst>
              <p:ext uri="{D42A27DB-BD31-4B8C-83A1-F6EECF244321}">
                <p14:modId xmlns:p14="http://schemas.microsoft.com/office/powerpoint/2010/main" val="135672328"/>
              </p:ext>
            </p:extLst>
          </p:nvPr>
        </p:nvGraphicFramePr>
        <p:xfrm>
          <a:off x="8202544" y="2038162"/>
          <a:ext cx="3929205" cy="1161587"/>
        </p:xfrm>
        <a:graphic>
          <a:graphicData uri="http://schemas.openxmlformats.org/drawingml/2006/table">
            <a:tbl>
              <a:tblPr firstRow="1" bandRow="1">
                <a:tableStyleId>{5C22544A-7EE6-4342-B048-85BDC9FD1C3A}</a:tableStyleId>
              </a:tblPr>
              <a:tblGrid>
                <a:gridCol w="1339702">
                  <a:extLst>
                    <a:ext uri="{9D8B030D-6E8A-4147-A177-3AD203B41FA5}">
                      <a16:colId xmlns:a16="http://schemas.microsoft.com/office/drawing/2014/main" val="2879426271"/>
                    </a:ext>
                  </a:extLst>
                </a:gridCol>
                <a:gridCol w="1236524">
                  <a:extLst>
                    <a:ext uri="{9D8B030D-6E8A-4147-A177-3AD203B41FA5}">
                      <a16:colId xmlns:a16="http://schemas.microsoft.com/office/drawing/2014/main" val="1908911004"/>
                    </a:ext>
                  </a:extLst>
                </a:gridCol>
                <a:gridCol w="1352979">
                  <a:extLst>
                    <a:ext uri="{9D8B030D-6E8A-4147-A177-3AD203B41FA5}">
                      <a16:colId xmlns:a16="http://schemas.microsoft.com/office/drawing/2014/main" val="4213293763"/>
                    </a:ext>
                  </a:extLst>
                </a:gridCol>
              </a:tblGrid>
              <a:tr h="370840">
                <a:tc>
                  <a:txBody>
                    <a:bodyPr/>
                    <a:lstStyle/>
                    <a:p>
                      <a:pPr algn="l"/>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Sintilimab + chemo (n=327)</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Placebo + chemo</a:t>
                      </a:r>
                    </a:p>
                    <a:p>
                      <a:pPr algn="ctr"/>
                      <a:r>
                        <a:rPr lang="en-US" sz="1200" dirty="0">
                          <a:solidFill>
                            <a:schemeClr val="tx1"/>
                          </a:solidFill>
                        </a:rPr>
                        <a:t>(n=323)</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706868"/>
                  </a:ext>
                </a:extLst>
              </a:tr>
              <a:tr h="286067">
                <a:tc>
                  <a:txBody>
                    <a:bodyPr/>
                    <a:lstStyle/>
                    <a:p>
                      <a:pPr algn="l"/>
                      <a:r>
                        <a:rPr lang="en-US" sz="1200" dirty="0">
                          <a:solidFill>
                            <a:schemeClr val="tx1"/>
                          </a:solidFill>
                        </a:rPr>
                        <a:t>mOS, </a:t>
                      </a:r>
                      <a:r>
                        <a:rPr lang="en-US" sz="1200" dirty="0" err="1">
                          <a:solidFill>
                            <a:schemeClr val="tx1"/>
                          </a:solidFill>
                        </a:rPr>
                        <a:t>mo</a:t>
                      </a:r>
                      <a:r>
                        <a:rPr lang="en-US" sz="1200" dirty="0">
                          <a:solidFill>
                            <a:schemeClr val="tx1"/>
                          </a:solidFill>
                        </a:rPr>
                        <a:t> (95%CI)</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15.2 (12.9, 18.4)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12.3 (11.3, 13.8)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7017688"/>
                  </a:ext>
                </a:extLst>
              </a:tr>
              <a:tr h="370840">
                <a:tc>
                  <a:txBody>
                    <a:bodyPr/>
                    <a:lstStyle/>
                    <a:p>
                      <a:pPr algn="l"/>
                      <a:r>
                        <a:rPr lang="en-US" sz="1200" dirty="0">
                          <a:solidFill>
                            <a:schemeClr val="tx1"/>
                          </a:solidFill>
                        </a:rPr>
                        <a:t>HR (95%CI)</a:t>
                      </a:r>
                      <a:br>
                        <a:rPr lang="en-US" sz="1200" dirty="0">
                          <a:solidFill>
                            <a:schemeClr val="tx1"/>
                          </a:solidFill>
                        </a:rPr>
                      </a:br>
                      <a:r>
                        <a:rPr lang="en-US" sz="1200" dirty="0">
                          <a:solidFill>
                            <a:schemeClr val="tx1"/>
                          </a:solidFill>
                        </a:rPr>
                        <a:t>p-value</a:t>
                      </a: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200" dirty="0">
                          <a:solidFill>
                            <a:srgbClr val="4D4D4D"/>
                          </a:solidFill>
                        </a:rPr>
                        <a:t>0.766 (0.626, 0.936)</a:t>
                      </a:r>
                    </a:p>
                    <a:p>
                      <a:pPr algn="ctr"/>
                      <a:r>
                        <a:rPr lang="en-US" sz="1200" dirty="0">
                          <a:solidFill>
                            <a:srgbClr val="4D4D4D"/>
                          </a:solidFill>
                        </a:rPr>
                        <a:t>0.0090</a:t>
                      </a:r>
                      <a:endParaRPr lang="en-GB" sz="12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solidFill>
                          <a:srgbClr val="4D4D4D"/>
                        </a:solidFill>
                      </a:endParaRPr>
                    </a:p>
                  </a:txBody>
                  <a:tcPr marL="36000" marR="36000" marT="36000" marB="36000" anchor="ctr"/>
                </a:tc>
                <a:extLst>
                  <a:ext uri="{0D108BD9-81ED-4DB2-BD59-A6C34878D82A}">
                    <a16:rowId xmlns:a16="http://schemas.microsoft.com/office/drawing/2014/main" val="3120281483"/>
                  </a:ext>
                </a:extLst>
              </a:tr>
            </a:tbl>
          </a:graphicData>
        </a:graphic>
      </p:graphicFrame>
    </p:spTree>
    <p:extLst>
      <p:ext uri="{BB962C8B-B14F-4D97-AF65-F5344CB8AC3E}">
        <p14:creationId xmlns:p14="http://schemas.microsoft.com/office/powerpoint/2010/main" val="4083892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LBA53: Sintilimab plus chemotherapy (chemo) versus chemo as first-line treatment for advanced gastric or gastroesophageal junction (G/GEJ) adenocarcinoma (ORIENT-16): first results of a randomized, double-blind, phase 3 study – Xu J,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5000"/>
              </a:spcBef>
              <a:buNone/>
            </a:pPr>
            <a:r>
              <a:rPr lang="en-GB" b="1" dirty="0"/>
              <a:t>Conclusions</a:t>
            </a:r>
          </a:p>
          <a:p>
            <a:r>
              <a:rPr lang="en-GB" b="1" dirty="0"/>
              <a:t>In patients with advanced gastric or GEJ adenocarcinoma, 1L sintilimab + chemotherapy demonstrated significant survival benefit over chemotherapy alone and had a manageable safety profile</a:t>
            </a:r>
          </a:p>
          <a:p>
            <a:pPr marL="0" indent="0">
              <a:buNone/>
            </a:pPr>
            <a:endParaRPr lang="en-GB" b="1" dirty="0"/>
          </a:p>
        </p:txBody>
      </p:sp>
      <p:sp>
        <p:nvSpPr>
          <p:cNvPr id="5" name="Text Placeholder 4"/>
          <p:cNvSpPr>
            <a:spLocks noGrp="1"/>
          </p:cNvSpPr>
          <p:nvPr>
            <p:ph type="body" sz="quarter" idx="11"/>
          </p:nvPr>
        </p:nvSpPr>
        <p:spPr/>
        <p:txBody>
          <a:bodyPr/>
          <a:lstStyle/>
          <a:p>
            <a:r>
              <a:rPr lang="en-GB" dirty="0"/>
              <a:t>Xu J, et al. Ann </a:t>
            </a:r>
            <a:r>
              <a:rPr lang="en-GB" dirty="0" err="1"/>
              <a:t>Oncol</a:t>
            </a:r>
            <a:r>
              <a:rPr lang="en-GB" dirty="0"/>
              <a:t> 2021;32(</a:t>
            </a:r>
            <a:r>
              <a:rPr lang="en-GB" dirty="0" err="1"/>
              <a:t>suppl</a:t>
            </a:r>
            <a:r>
              <a:rPr lang="en-GB" dirty="0"/>
              <a:t>):</a:t>
            </a:r>
            <a:r>
              <a:rPr lang="en-GB" dirty="0" err="1"/>
              <a:t>abstr</a:t>
            </a:r>
            <a:r>
              <a:rPr lang="en-GB" dirty="0"/>
              <a:t> LBA53</a:t>
            </a:r>
          </a:p>
        </p:txBody>
      </p:sp>
      <p:graphicFrame>
        <p:nvGraphicFramePr>
          <p:cNvPr id="6" name="Group 88"/>
          <p:cNvGraphicFramePr>
            <a:graphicFrameLocks noGrp="1"/>
          </p:cNvGraphicFramePr>
          <p:nvPr>
            <p:extLst>
              <p:ext uri="{D42A27DB-BD31-4B8C-83A1-F6EECF244321}">
                <p14:modId xmlns:p14="http://schemas.microsoft.com/office/powerpoint/2010/main" val="2140532466"/>
              </p:ext>
            </p:extLst>
          </p:nvPr>
        </p:nvGraphicFramePr>
        <p:xfrm>
          <a:off x="349904" y="1590579"/>
          <a:ext cx="6207472" cy="2942640"/>
        </p:xfrm>
        <a:graphic>
          <a:graphicData uri="http://schemas.openxmlformats.org/drawingml/2006/table">
            <a:tbl>
              <a:tblPr firstRow="1" bandRow="1">
                <a:tableStyleId>{5202B0CA-FC54-4496-8BCA-5EF66A818D29}</a:tableStyleId>
              </a:tblPr>
              <a:tblGrid>
                <a:gridCol w="2543609">
                  <a:extLst>
                    <a:ext uri="{9D8B030D-6E8A-4147-A177-3AD203B41FA5}">
                      <a16:colId xmlns:a16="http://schemas.microsoft.com/office/drawing/2014/main" val="20000"/>
                    </a:ext>
                  </a:extLst>
                </a:gridCol>
                <a:gridCol w="1928352">
                  <a:extLst>
                    <a:ext uri="{9D8B030D-6E8A-4147-A177-3AD203B41FA5}">
                      <a16:colId xmlns:a16="http://schemas.microsoft.com/office/drawing/2014/main" val="20001"/>
                    </a:ext>
                  </a:extLst>
                </a:gridCol>
                <a:gridCol w="1735511">
                  <a:extLst>
                    <a:ext uri="{9D8B030D-6E8A-4147-A177-3AD203B41FA5}">
                      <a16:colId xmlns:a16="http://schemas.microsoft.com/office/drawing/2014/main" val="7146447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Sintilimab + chemo </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Placebo + chemo</a:t>
                      </a:r>
                    </a:p>
                  </a:txBody>
                  <a:tcPr marT="18000" marB="18000" anchor="ctr" horzOverflow="overflow"/>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PD-L1 CPS ≥10, n</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197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200</a:t>
                      </a:r>
                    </a:p>
                  </a:txBody>
                  <a:tcPr marT="18000" marB="18000" anchor="ctr"/>
                </a:tc>
                <a:extLst>
                  <a:ext uri="{0D108BD9-81ED-4DB2-BD59-A6C34878D82A}">
                    <a16:rowId xmlns:a16="http://schemas.microsoft.com/office/drawing/2014/main" val="4094055339"/>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mPFS,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7.7 (6.9, 9.7)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5.8 (5.5, 6.9)</a:t>
                      </a:r>
                    </a:p>
                  </a:txBody>
                  <a:tcPr marT="18000" marB="18000" anchor="ctr"/>
                </a:tc>
                <a:extLst>
                  <a:ext uri="{0D108BD9-81ED-4DB2-BD59-A6C34878D82A}">
                    <a16:rowId xmlns:a16="http://schemas.microsoft.com/office/drawing/2014/main" val="3619506884"/>
                  </a:ext>
                </a:extLst>
              </a:tr>
              <a:tr h="27432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HR (95%CI); p-value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0.628 (0.489, 0.805); 0.0002</a:t>
                      </a:r>
                    </a:p>
                  </a:txBody>
                  <a:tcPr marT="18000" marB="18000" anchor="ctr"/>
                </a:tc>
                <a:tc hMerge="1">
                  <a:txBody>
                    <a:bodyPr/>
                    <a:lstStyle/>
                    <a:p>
                      <a:endParaRPr lang="en-GB"/>
                    </a:p>
                  </a:txBody>
                  <a:tcPr/>
                </a:tc>
                <a:extLst>
                  <a:ext uri="{0D108BD9-81ED-4DB2-BD59-A6C34878D82A}">
                    <a16:rowId xmlns:a16="http://schemas.microsoft.com/office/drawing/2014/main" val="411159057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All patients, n</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327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323</a:t>
                      </a:r>
                    </a:p>
                  </a:txBody>
                  <a:tcPr marT="18000" marB="18000" anchor="ctr"/>
                </a:tc>
                <a:extLst>
                  <a:ext uri="{0D108BD9-81ED-4DB2-BD59-A6C34878D82A}">
                    <a16:rowId xmlns:a16="http://schemas.microsoft.com/office/drawing/2014/main" val="2440635064"/>
                  </a:ext>
                </a:extLst>
              </a:tr>
              <a:tr h="27432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mPFS,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7.1 (6.9, 8.5)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5.7 (5.5, 6.9)</a:t>
                      </a:r>
                    </a:p>
                  </a:txBody>
                  <a:tcPr marT="18000" marB="18000" anchor="ctr"/>
                </a:tc>
                <a:extLst>
                  <a:ext uri="{0D108BD9-81ED-4DB2-BD59-A6C34878D82A}">
                    <a16:rowId xmlns:a16="http://schemas.microsoft.com/office/drawing/2014/main" val="2062646813"/>
                  </a:ext>
                </a:extLst>
              </a:tr>
              <a:tr h="220501">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HR (95%CI); p-value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0.636 (0.525, 0.771); &lt;0.0001</a:t>
                      </a:r>
                    </a:p>
                  </a:txBody>
                  <a:tcPr marT="18000" marB="18000" anchor="ctr"/>
                </a:tc>
                <a:tc hMerge="1">
                  <a:txBody>
                    <a:bodyPr/>
                    <a:lstStyle/>
                    <a:p>
                      <a:endParaRPr lang="en-GB"/>
                    </a:p>
                  </a:txBody>
                  <a:tcPr/>
                </a:tc>
                <a:extLst>
                  <a:ext uri="{0D108BD9-81ED-4DB2-BD59-A6C34878D82A}">
                    <a16:rowId xmlns:a16="http://schemas.microsoft.com/office/drawing/2014/main" val="66553339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ORR, %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58.2 (52.3, 64.2)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48.4 (42.3, 54.6)</a:t>
                      </a:r>
                    </a:p>
                  </a:txBody>
                  <a:tcPr marT="18000" marB="18000" anchor="ctr"/>
                </a:tc>
                <a:extLst>
                  <a:ext uri="{0D108BD9-81ED-4DB2-BD59-A6C34878D82A}">
                    <a16:rowId xmlns:a16="http://schemas.microsoft.com/office/drawing/2014/main" val="36657319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Response, n</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152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123</a:t>
                      </a:r>
                    </a:p>
                  </a:txBody>
                  <a:tcPr marT="18000" marB="18000" anchor="ctr"/>
                </a:tc>
                <a:extLst>
                  <a:ext uri="{0D108BD9-81ED-4DB2-BD59-A6C34878D82A}">
                    <a16:rowId xmlns:a16="http://schemas.microsoft.com/office/drawing/2014/main" val="4173363214"/>
                  </a:ext>
                </a:extLst>
              </a:tr>
              <a:tr h="27432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Events, n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75 (49.3)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93 (75.6)</a:t>
                      </a:r>
                    </a:p>
                  </a:txBody>
                  <a:tcPr marT="18000" marB="18000" anchor="ctr"/>
                </a:tc>
                <a:extLst>
                  <a:ext uri="{0D108BD9-81ED-4DB2-BD59-A6C34878D82A}">
                    <a16:rowId xmlns:a16="http://schemas.microsoft.com/office/drawing/2014/main" val="3610219823"/>
                  </a:ext>
                </a:extLst>
              </a:tr>
              <a:tr h="27432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mDoR, mo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9.8 (8.3, 17.4)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7.0 (5.5, 8.3)</a:t>
                      </a:r>
                    </a:p>
                  </a:txBody>
                  <a:tcPr marT="18000" marB="18000" anchor="ctr"/>
                </a:tc>
                <a:extLst>
                  <a:ext uri="{0D108BD9-81ED-4DB2-BD59-A6C34878D82A}">
                    <a16:rowId xmlns:a16="http://schemas.microsoft.com/office/drawing/2014/main" val="2168616243"/>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4106262623"/>
              </p:ext>
            </p:extLst>
          </p:nvPr>
        </p:nvGraphicFramePr>
        <p:xfrm>
          <a:off x="6776986" y="1590579"/>
          <a:ext cx="5085162" cy="2272080"/>
        </p:xfrm>
        <a:graphic>
          <a:graphicData uri="http://schemas.openxmlformats.org/drawingml/2006/table">
            <a:tbl>
              <a:tblPr firstRow="1" bandRow="1">
                <a:tableStyleId>{5202B0CA-FC54-4496-8BCA-5EF66A818D29}</a:tableStyleId>
              </a:tblPr>
              <a:tblGrid>
                <a:gridCol w="1953655">
                  <a:extLst>
                    <a:ext uri="{9D8B030D-6E8A-4147-A177-3AD203B41FA5}">
                      <a16:colId xmlns:a16="http://schemas.microsoft.com/office/drawing/2014/main" val="20000"/>
                    </a:ext>
                  </a:extLst>
                </a:gridCol>
                <a:gridCol w="1578280">
                  <a:extLst>
                    <a:ext uri="{9D8B030D-6E8A-4147-A177-3AD203B41FA5}">
                      <a16:colId xmlns:a16="http://schemas.microsoft.com/office/drawing/2014/main" val="20001"/>
                    </a:ext>
                  </a:extLst>
                </a:gridCol>
                <a:gridCol w="1553227">
                  <a:extLst>
                    <a:ext uri="{9D8B030D-6E8A-4147-A177-3AD203B41FA5}">
                      <a16:colId xmlns:a16="http://schemas.microsoft.com/office/drawing/2014/main" val="253402789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TRAEs, n (%)</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Sintilimab + chemo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(n=328)</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Placebo + chemo</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(n=320)</a:t>
                      </a:r>
                    </a:p>
                  </a:txBody>
                  <a:tcPr marT="18000" marB="18000" anchor="ctr" horzOverflow="overflow"/>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Any</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319 (97.3)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308 (96.3)</a:t>
                      </a:r>
                    </a:p>
                  </a:txBody>
                  <a:tcPr marT="18000" marB="18000" anchor="ctr"/>
                </a:tc>
                <a:extLst>
                  <a:ext uri="{0D108BD9-81ED-4DB2-BD59-A6C34878D82A}">
                    <a16:rowId xmlns:a16="http://schemas.microsoft.com/office/drawing/2014/main" val="40940553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Grade ≥3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196 (59.8)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168 (52.5)</a:t>
                      </a:r>
                    </a:p>
                  </a:txBody>
                  <a:tcPr marT="18000" marB="18000" anchor="ctr"/>
                </a:tc>
                <a:extLst>
                  <a:ext uri="{0D108BD9-81ED-4DB2-BD59-A6C34878D82A}">
                    <a16:rowId xmlns:a16="http://schemas.microsoft.com/office/drawing/2014/main" val="361950688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Serious</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86 (26.2)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70 (21.9)</a:t>
                      </a:r>
                    </a:p>
                  </a:txBody>
                  <a:tcPr marT="18000" marB="18000"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Led to discontinuation</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38 (11.6)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25 (7.8)</a:t>
                      </a:r>
                    </a:p>
                  </a:txBody>
                  <a:tcPr marT="18000" marB="18000" anchor="ctr"/>
                </a:tc>
                <a:extLst>
                  <a:ext uri="{0D108BD9-81ED-4DB2-BD59-A6C34878D82A}">
                    <a16:rowId xmlns:a16="http://schemas.microsoft.com/office/drawing/2014/main" val="36657319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Led to interruption</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245 (74.7)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223 (69.7)</a:t>
                      </a:r>
                    </a:p>
                  </a:txBody>
                  <a:tcPr marT="18000" marB="18000" anchor="ctr"/>
                </a:tc>
                <a:extLst>
                  <a:ext uri="{0D108BD9-81ED-4DB2-BD59-A6C34878D82A}">
                    <a16:rowId xmlns:a16="http://schemas.microsoft.com/office/drawing/2014/main" val="415188212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Led to death</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 (1.8)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2 (0.6)</a:t>
                      </a:r>
                    </a:p>
                  </a:txBody>
                  <a:tcPr marT="18000" marB="18000" anchor="ctr"/>
                </a:tc>
                <a:extLst>
                  <a:ext uri="{0D108BD9-81ED-4DB2-BD59-A6C34878D82A}">
                    <a16:rowId xmlns:a16="http://schemas.microsoft.com/office/drawing/2014/main" val="4173363214"/>
                  </a:ext>
                </a:extLst>
              </a:tr>
            </a:tbl>
          </a:graphicData>
        </a:graphic>
      </p:graphicFrame>
    </p:spTree>
    <p:extLst>
      <p:ext uri="{BB962C8B-B14F-4D97-AF65-F5344CB8AC3E}">
        <p14:creationId xmlns:p14="http://schemas.microsoft.com/office/powerpoint/2010/main" val="2812548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LBA54: Ipilimumab or FOLFOX in combination with nivolumab and trastuzumab in previously untreated HER2 positive locally advanced or metastatic </a:t>
            </a:r>
            <a:r>
              <a:rPr lang="en-GB" dirty="0" err="1"/>
              <a:t>esophagogastric</a:t>
            </a:r>
            <a:r>
              <a:rPr lang="en-GB" dirty="0"/>
              <a:t> adenocarcinoma (EGA) – results of the randomized phase 2 INTEGA trial (AIO STO 0217) </a:t>
            </a:r>
            <a:br>
              <a:rPr lang="en-GB" dirty="0"/>
            </a:br>
            <a:r>
              <a:rPr lang="en-GB" dirty="0"/>
              <a:t>– Stein A,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efficacy and safety of 1L ipilimumab or mFOLFOX6 combined with trastuzumab + nivolumab in patients with HER2+ locally advanced or metastatic oesophagogastric adenocarcinoma in the INTEGA study</a:t>
            </a:r>
          </a:p>
        </p:txBody>
      </p:sp>
      <p:sp>
        <p:nvSpPr>
          <p:cNvPr id="4" name="Text Placeholder 3"/>
          <p:cNvSpPr>
            <a:spLocks noGrp="1"/>
          </p:cNvSpPr>
          <p:nvPr>
            <p:ph type="body" sz="quarter" idx="10"/>
          </p:nvPr>
        </p:nvSpPr>
        <p:spPr>
          <a:xfrm>
            <a:off x="486834" y="6096001"/>
            <a:ext cx="6434961" cy="487363"/>
          </a:xfrm>
        </p:spPr>
        <p:txBody>
          <a:bodyPr/>
          <a:lstStyle/>
          <a:p>
            <a:r>
              <a:rPr lang="en-GB" dirty="0"/>
              <a:t>*Ipilimumab 3 mg/kg + trastuzumab 6 mg/kg (loading dose 8 mg/kg) + nivolumab 1 mg/kg q3w (weeks 1–12) then trastuzumab 4 mg/kg + nivolumab 240 mg q2w; </a:t>
            </a:r>
            <a:r>
              <a:rPr lang="en-GB" baseline="30000" dirty="0"/>
              <a:t>†</a:t>
            </a:r>
            <a:r>
              <a:rPr lang="en-GB" dirty="0"/>
              <a:t>oxaliplatin 85 mg/m</a:t>
            </a:r>
            <a:r>
              <a:rPr lang="en-GB" baseline="30000" dirty="0"/>
              <a:t>2</a:t>
            </a:r>
            <a:r>
              <a:rPr lang="en-GB" dirty="0"/>
              <a:t> + 5FU 400 mg/m</a:t>
            </a:r>
            <a:r>
              <a:rPr lang="en-GB" baseline="30000" dirty="0"/>
              <a:t>2</a:t>
            </a:r>
            <a:r>
              <a:rPr lang="en-GB" dirty="0"/>
              <a:t> iv bolus + folinic acid 400 mg/m</a:t>
            </a:r>
            <a:r>
              <a:rPr lang="en-GB" baseline="30000" dirty="0"/>
              <a:t>2</a:t>
            </a:r>
            <a:r>
              <a:rPr lang="en-GB" dirty="0"/>
              <a:t> + 5FU 2400 mg/m</a:t>
            </a:r>
            <a:r>
              <a:rPr lang="en-GB" baseline="30000" dirty="0"/>
              <a:t>2</a:t>
            </a:r>
            <a:r>
              <a:rPr lang="en-GB" dirty="0"/>
              <a:t> 46 h iv + trastuzumab 4 mg/kg (loading dose 6 mg/kg) + nivolumab 240 mg q2w</a:t>
            </a:r>
          </a:p>
        </p:txBody>
      </p:sp>
      <p:sp>
        <p:nvSpPr>
          <p:cNvPr id="5" name="Text Placeholder 4"/>
          <p:cNvSpPr>
            <a:spLocks noGrp="1"/>
          </p:cNvSpPr>
          <p:nvPr>
            <p:ph type="body" sz="quarter" idx="11"/>
          </p:nvPr>
        </p:nvSpPr>
        <p:spPr/>
        <p:txBody>
          <a:bodyPr/>
          <a:lstStyle/>
          <a:p>
            <a:r>
              <a:rPr lang="en-GB" dirty="0"/>
              <a:t>Stein A, et al. Ann </a:t>
            </a:r>
            <a:r>
              <a:rPr lang="en-GB" dirty="0" err="1"/>
              <a:t>Oncol</a:t>
            </a:r>
            <a:r>
              <a:rPr lang="en-GB" dirty="0"/>
              <a:t> 2021;32(</a:t>
            </a:r>
            <a:r>
              <a:rPr lang="en-GB" dirty="0" err="1"/>
              <a:t>suppl</a:t>
            </a:r>
            <a:r>
              <a:rPr lang="en-GB" dirty="0"/>
              <a:t>):</a:t>
            </a:r>
            <a:r>
              <a:rPr lang="en-GB" dirty="0" err="1"/>
              <a:t>abstr</a:t>
            </a:r>
            <a:r>
              <a:rPr lang="en-GB" dirty="0"/>
              <a:t> LBA54</a:t>
            </a:r>
          </a:p>
        </p:txBody>
      </p:sp>
      <p:sp>
        <p:nvSpPr>
          <p:cNvPr id="6" name="Rectangle 9"/>
          <p:cNvSpPr txBox="1">
            <a:spLocks noChangeArrowheads="1"/>
          </p:cNvSpPr>
          <p:nvPr/>
        </p:nvSpPr>
        <p:spPr bwMode="auto">
          <a:xfrm>
            <a:off x="1838051" y="5074320"/>
            <a:ext cx="4206557"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PRIMARY ENDPOINT</a:t>
            </a:r>
          </a:p>
          <a:p>
            <a:pPr>
              <a:buClr>
                <a:srgbClr val="043882"/>
              </a:buClr>
              <a:defRPr/>
            </a:pPr>
            <a:r>
              <a:rPr lang="en-US" dirty="0"/>
              <a:t>12-month OS rate</a:t>
            </a:r>
          </a:p>
        </p:txBody>
      </p:sp>
      <p:sp>
        <p:nvSpPr>
          <p:cNvPr id="7" name="Oval 14"/>
          <p:cNvSpPr>
            <a:spLocks noChangeArrowheads="1"/>
          </p:cNvSpPr>
          <p:nvPr/>
        </p:nvSpPr>
        <p:spPr bwMode="auto">
          <a:xfrm>
            <a:off x="5200761" y="336139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5359554" y="2854419"/>
            <a:ext cx="639976" cy="373967"/>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9856966" y="2457095"/>
            <a:ext cx="626737"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a:t>
            </a:r>
          </a:p>
        </p:txBody>
      </p:sp>
      <p:sp>
        <p:nvSpPr>
          <p:cNvPr id="10" name="Content Placeholder 26"/>
          <p:cNvSpPr txBox="1">
            <a:spLocks/>
          </p:cNvSpPr>
          <p:nvPr/>
        </p:nvSpPr>
        <p:spPr bwMode="auto">
          <a:xfrm>
            <a:off x="6109976" y="3176855"/>
            <a:ext cx="4273177" cy="892175"/>
          </a:xfrm>
          <a:prstGeom prst="rect">
            <a:avLst/>
          </a:prstGeom>
          <a:noFill/>
          <a:ln w="9525">
            <a:noFill/>
            <a:miter lim="800000"/>
            <a:headEnd/>
            <a:tailEnd/>
          </a:ln>
        </p:spPr>
        <p:txBody>
          <a:bodyPr/>
          <a:lstStyle/>
          <a:p>
            <a:pPr marL="190500" indent="-190500">
              <a:spcAft>
                <a:spcPts val="400"/>
              </a:spcAft>
              <a:defRPr/>
            </a:pPr>
            <a:r>
              <a:rPr lang="en-GB" sz="1400" b="1" dirty="0">
                <a:solidFill>
                  <a:srgbClr val="043882"/>
                </a:solidFill>
              </a:rPr>
              <a:t>Stratification</a:t>
            </a:r>
          </a:p>
          <a:p>
            <a:pPr marL="203200" lvl="0" indent="-203200">
              <a:spcAft>
                <a:spcPts val="400"/>
              </a:spcAft>
              <a:buFont typeface="Arial" pitchFamily="34" charset="0"/>
              <a:buChar char="•"/>
              <a:defRPr/>
            </a:pPr>
            <a:r>
              <a:rPr lang="en-GB" sz="1400" dirty="0">
                <a:solidFill>
                  <a:srgbClr val="4D4D4D"/>
                </a:solidFill>
              </a:rPr>
              <a:t>Prior surgery for primary tumour</a:t>
            </a:r>
          </a:p>
          <a:p>
            <a:pPr marL="203200" lvl="0" indent="-203200">
              <a:spcAft>
                <a:spcPts val="400"/>
              </a:spcAft>
              <a:buFont typeface="Arial" pitchFamily="34" charset="0"/>
              <a:buChar char="•"/>
              <a:defRPr/>
            </a:pPr>
            <a:r>
              <a:rPr lang="en-GB" sz="1400" dirty="0">
                <a:solidFill>
                  <a:srgbClr val="4D4D4D"/>
                </a:solidFill>
              </a:rPr>
              <a:t>HER2 3+ vs. HER2 2+ and ISH amplified</a:t>
            </a:r>
          </a:p>
          <a:p>
            <a:pPr marL="190500" indent="-190500">
              <a:spcAft>
                <a:spcPts val="400"/>
              </a:spcAft>
              <a:defRPr/>
            </a:pPr>
            <a:endParaRPr lang="en-GB" sz="1400" b="1" dirty="0">
              <a:solidFill>
                <a:srgbClr val="043882"/>
              </a:solidFill>
            </a:endParaRPr>
          </a:p>
        </p:txBody>
      </p:sp>
      <p:cxnSp>
        <p:nvCxnSpPr>
          <p:cNvPr id="11" name="AutoShape 19"/>
          <p:cNvCxnSpPr>
            <a:cxnSpLocks noChangeShapeType="1"/>
            <a:stCxn id="14" idx="3"/>
            <a:endCxn id="7" idx="2"/>
          </p:cNvCxnSpPr>
          <p:nvPr/>
        </p:nvCxnSpPr>
        <p:spPr bwMode="auto">
          <a:xfrm>
            <a:off x="5073932" y="3653490"/>
            <a:ext cx="126829"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9500872" y="2721414"/>
            <a:ext cx="356094"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866526" y="2250278"/>
            <a:ext cx="3634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Ipilimumab + trastuzumab + nivolumab*</a:t>
            </a:r>
            <a:br>
              <a:rPr lang="en-US" altLang="zh-CN" dirty="0">
                <a:solidFill>
                  <a:srgbClr val="FFFFFF"/>
                </a:solidFill>
                <a:ea typeface="SimSun" pitchFamily="2" charset="-122"/>
              </a:rPr>
            </a:br>
            <a:r>
              <a:rPr lang="en-US" altLang="zh-CN" dirty="0">
                <a:solidFill>
                  <a:srgbClr val="FFFFFF"/>
                </a:solidFill>
                <a:ea typeface="SimSun" pitchFamily="2" charset="-122"/>
              </a:rPr>
              <a:t>(n=44)</a:t>
            </a:r>
          </a:p>
        </p:txBody>
      </p:sp>
      <p:sp>
        <p:nvSpPr>
          <p:cNvPr id="14" name="AutoShape 9"/>
          <p:cNvSpPr>
            <a:spLocks noChangeArrowheads="1"/>
          </p:cNvSpPr>
          <p:nvPr/>
        </p:nvSpPr>
        <p:spPr bwMode="auto">
          <a:xfrm>
            <a:off x="1376917" y="2882253"/>
            <a:ext cx="3697015"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Locally advanced or metastatic oesophagogastric adenocarcinoma</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Treatment naïve</a:t>
            </a:r>
          </a:p>
          <a:p>
            <a:pPr defTabSz="892175" eaLnBrk="0" hangingPunct="0">
              <a:spcAft>
                <a:spcPct val="30000"/>
              </a:spcAft>
              <a:defRPr/>
            </a:pPr>
            <a:r>
              <a:rPr lang="en-US" altLang="zh-CN" sz="1600" dirty="0">
                <a:solidFill>
                  <a:srgbClr val="FFFFFF"/>
                </a:solidFill>
                <a:ea typeface="SimSun" pitchFamily="2" charset="-122"/>
              </a:rPr>
              <a:t>(n=88)</a:t>
            </a:r>
          </a:p>
        </p:txBody>
      </p:sp>
      <p:cxnSp>
        <p:nvCxnSpPr>
          <p:cNvPr id="15" name="AutoShape 16"/>
          <p:cNvCxnSpPr>
            <a:cxnSpLocks noChangeShapeType="1"/>
            <a:stCxn id="7" idx="4"/>
            <a:endCxn id="18" idx="1"/>
          </p:cNvCxnSpPr>
          <p:nvPr/>
        </p:nvCxnSpPr>
        <p:spPr bwMode="auto">
          <a:xfrm rot="16200000" flipH="1">
            <a:off x="5389855" y="4048293"/>
            <a:ext cx="579375" cy="373967"/>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9856966" y="4260645"/>
            <a:ext cx="626737"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a:t>
            </a:r>
          </a:p>
        </p:txBody>
      </p:sp>
      <p:cxnSp>
        <p:nvCxnSpPr>
          <p:cNvPr id="17" name="AutoShape 20"/>
          <p:cNvCxnSpPr>
            <a:cxnSpLocks noChangeShapeType="1"/>
            <a:stCxn id="18" idx="3"/>
            <a:endCxn id="16" idx="1"/>
          </p:cNvCxnSpPr>
          <p:nvPr/>
        </p:nvCxnSpPr>
        <p:spPr bwMode="auto">
          <a:xfrm flipV="1">
            <a:off x="9498729" y="4524964"/>
            <a:ext cx="358237"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5866526" y="4053785"/>
            <a:ext cx="3632203"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mFOLFOX6 + trastuzumab + nivolumab</a:t>
            </a:r>
            <a:r>
              <a:rPr lang="en-US" altLang="zh-CN" baseline="30000" dirty="0">
                <a:solidFill>
                  <a:srgbClr val="4D4D4D"/>
                </a:solidFill>
                <a:ea typeface="SimSun" pitchFamily="2" charset="-122"/>
              </a:rPr>
              <a:t>†</a:t>
            </a:r>
            <a:br>
              <a:rPr lang="en-US" altLang="zh-CN" dirty="0">
                <a:solidFill>
                  <a:srgbClr val="4D4D4D"/>
                </a:solidFill>
                <a:ea typeface="SimSun" pitchFamily="2" charset="-122"/>
              </a:rPr>
            </a:br>
            <a:r>
              <a:rPr lang="en-US" altLang="zh-CN" dirty="0">
                <a:solidFill>
                  <a:srgbClr val="4D4D4D"/>
                </a:solidFill>
                <a:ea typeface="SimSun" pitchFamily="2" charset="-122"/>
              </a:rPr>
              <a:t>(n=44)</a:t>
            </a:r>
          </a:p>
        </p:txBody>
      </p:sp>
      <p:sp>
        <p:nvSpPr>
          <p:cNvPr id="19" name="Content Placeholder 26"/>
          <p:cNvSpPr txBox="1">
            <a:spLocks/>
          </p:cNvSpPr>
          <p:nvPr/>
        </p:nvSpPr>
        <p:spPr>
          <a:xfrm>
            <a:off x="6121128" y="5074320"/>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PFS, ORR, DoR, QoL, safety</a:t>
            </a:r>
          </a:p>
        </p:txBody>
      </p:sp>
    </p:spTree>
    <p:extLst>
      <p:ext uri="{BB962C8B-B14F-4D97-AF65-F5344CB8AC3E}">
        <p14:creationId xmlns:p14="http://schemas.microsoft.com/office/powerpoint/2010/main" val="79459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486833" y="1371601"/>
            <a:ext cx="9881323" cy="4492869"/>
          </a:xfrm>
          <a:ln>
            <a:noFill/>
          </a:ln>
        </p:spPr>
        <p:txBody>
          <a:bodyPr vert="horz" wrap="square" lIns="0" tIns="45720" rIns="0" bIns="45720" numCol="1" anchor="t" anchorCtr="0" compatLnSpc="1">
            <a:prstTxWarp prst="textNoShape">
              <a:avLst/>
            </a:prstTxWarp>
          </a:bodyPr>
          <a:lstStyle/>
          <a:p>
            <a:pPr marL="0" indent="0">
              <a:buNone/>
              <a:tabLst>
                <a:tab pos="441325" algn="l"/>
              </a:tabLst>
              <a:defRPr/>
            </a:pPr>
            <a:r>
              <a:rPr lang="en-US" sz="1400" b="1" dirty="0">
                <a:solidFill>
                  <a:schemeClr val="bg2"/>
                </a:solidFill>
              </a:rPr>
              <a:t>DEAR COLLEAGUES</a:t>
            </a:r>
          </a:p>
          <a:p>
            <a:pPr marL="0" indent="0">
              <a:buNone/>
              <a:tabLst>
                <a:tab pos="441325" algn="l"/>
              </a:tabLst>
              <a:defRPr/>
            </a:pPr>
            <a:r>
              <a:rPr lang="en-US" sz="1400" dirty="0"/>
              <a:t>It is our pleasure to present this ESDO slide set which has been designed to highlight and summarize key findings in digestive cancers from the major congresses in 2021. This slide set specifically focuses on the </a:t>
            </a:r>
            <a:r>
              <a:rPr lang="en-US" sz="1400" b="1" dirty="0"/>
              <a:t>ESMO</a:t>
            </a:r>
            <a:r>
              <a:rPr lang="en-US" sz="1400" dirty="0"/>
              <a:t> </a:t>
            </a:r>
            <a:r>
              <a:rPr lang="en-GB" sz="1400" b="1" dirty="0"/>
              <a:t>World Congress on Gastrointestinal Cancer 2021 Virtual Meeting </a:t>
            </a:r>
            <a:r>
              <a:rPr lang="en-US" sz="1400" dirty="0"/>
              <a:t>and </a:t>
            </a:r>
            <a:r>
              <a:rPr lang="en-US" sz="1400" b="1" dirty="0"/>
              <a:t>ESMO Congress 2021 </a:t>
            </a:r>
            <a:r>
              <a:rPr lang="en-US" sz="1400" dirty="0"/>
              <a:t>and is available in English and Japanese.</a:t>
            </a:r>
          </a:p>
          <a:p>
            <a:pPr marL="0" indent="0">
              <a:buNone/>
              <a:tabLst>
                <a:tab pos="441325" algn="l"/>
              </a:tabLst>
              <a:defRPr/>
            </a:pPr>
            <a:r>
              <a:rPr lang="en-US"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US" sz="1400" dirty="0">
                <a:hlinkClick r:id="rId3"/>
              </a:rPr>
              <a:t>info@esdo.eu</a:t>
            </a:r>
            <a:r>
              <a:rPr lang="en-US" sz="1400" dirty="0">
                <a:solidFill>
                  <a:schemeClr val="bg1"/>
                </a:solidFill>
              </a:rPr>
              <a:t>.</a:t>
            </a:r>
            <a:endParaRPr lang="en-US" sz="1400" dirty="0">
              <a:solidFill>
                <a:srgbClr val="FF0000"/>
              </a:solidFill>
            </a:endParaRPr>
          </a:p>
          <a:p>
            <a:pPr marL="0" indent="0">
              <a:spcAft>
                <a:spcPts val="1200"/>
              </a:spcAft>
              <a:buNone/>
              <a:tabLst>
                <a:tab pos="441325" algn="l"/>
              </a:tabLst>
              <a:defRPr/>
            </a:pPr>
            <a:r>
              <a:rPr lang="en-US" sz="1400" dirty="0"/>
              <a:t>Finally, we are also very grateful to Lilly Oncology for their financial, administrative and logistical support in the realization of this activity.</a:t>
            </a:r>
          </a:p>
          <a:p>
            <a:pPr marL="0" indent="0">
              <a:buNone/>
              <a:tabLst>
                <a:tab pos="441325" algn="l"/>
              </a:tabLst>
              <a:defRPr/>
            </a:pPr>
            <a:r>
              <a:rPr lang="en-US" sz="1400" dirty="0">
                <a:solidFill>
                  <a:schemeClr val="tx1"/>
                </a:solidFill>
              </a:rPr>
              <a:t>Yours sincerely, </a:t>
            </a:r>
          </a:p>
          <a:p>
            <a:pPr marL="0" indent="0">
              <a:buNone/>
              <a:tabLst>
                <a:tab pos="441325" algn="l"/>
              </a:tabLst>
              <a:defRPr/>
            </a:pPr>
            <a:endParaRPr lang="en-US" sz="1400" dirty="0">
              <a:solidFill>
                <a:schemeClr val="tx1"/>
              </a:solidFill>
            </a:endParaRPr>
          </a:p>
          <a:p>
            <a:pPr marL="0" indent="0">
              <a:buNone/>
              <a:tabLst>
                <a:tab pos="441325" algn="l"/>
                <a:tab pos="2511425" algn="l"/>
                <a:tab pos="5381625" algn="l"/>
              </a:tabLst>
              <a:defRPr/>
            </a:pPr>
            <a:r>
              <a:rPr lang="en-US" sz="1400" b="1" dirty="0">
                <a:solidFill>
                  <a:schemeClr val="tx1"/>
                </a:solidFill>
              </a:rPr>
              <a:t>Eric Van Cutsem	Tamara </a:t>
            </a:r>
            <a:r>
              <a:rPr lang="en-US" sz="1400" b="1" dirty="0" err="1">
                <a:solidFill>
                  <a:schemeClr val="tx1"/>
                </a:solidFill>
              </a:rPr>
              <a:t>Matysiak-Budnik</a:t>
            </a:r>
            <a:r>
              <a:rPr lang="en-US" sz="1400" b="1" dirty="0">
                <a:solidFill>
                  <a:schemeClr val="tx1"/>
                </a:solidFill>
              </a:rPr>
              <a:t>	Jean-Luc Van Laethem</a:t>
            </a:r>
            <a:br>
              <a:rPr lang="en-US" sz="1400" b="1" dirty="0">
                <a:solidFill>
                  <a:schemeClr val="tx1"/>
                </a:solidFill>
              </a:rPr>
            </a:br>
            <a:r>
              <a:rPr lang="en-US" sz="1400" b="1" dirty="0">
                <a:solidFill>
                  <a:schemeClr val="tx1"/>
                </a:solidFill>
              </a:rPr>
              <a:t>Thomas Seufferlein 	</a:t>
            </a:r>
            <a:r>
              <a:rPr lang="en-US" sz="1400" b="1" dirty="0" err="1">
                <a:solidFill>
                  <a:schemeClr val="tx1"/>
                </a:solidFill>
              </a:rPr>
              <a:t>Jaroslaw</a:t>
            </a:r>
            <a:r>
              <a:rPr lang="en-US" sz="1400" b="1" dirty="0">
                <a:solidFill>
                  <a:schemeClr val="tx1"/>
                </a:solidFill>
              </a:rPr>
              <a:t> Regula	Ana-Maria Bucalau </a:t>
            </a:r>
            <a:r>
              <a:rPr lang="en-US" sz="1400" dirty="0">
                <a:solidFill>
                  <a:schemeClr val="tx1"/>
                </a:solidFill>
              </a:rPr>
              <a:t>(Young Group)</a:t>
            </a:r>
            <a:br>
              <a:rPr lang="en-US" sz="1400" b="1" dirty="0">
                <a:solidFill>
                  <a:schemeClr val="tx1"/>
                </a:solidFill>
              </a:rPr>
            </a:br>
            <a:r>
              <a:rPr lang="en-US" sz="1400" b="1" dirty="0" err="1">
                <a:solidFill>
                  <a:schemeClr val="tx1"/>
                </a:solidFill>
              </a:rPr>
              <a:t>Côme</a:t>
            </a:r>
            <a:r>
              <a:rPr lang="en-US" sz="1400" b="1" dirty="0">
                <a:solidFill>
                  <a:schemeClr val="tx1"/>
                </a:solidFill>
              </a:rPr>
              <a:t> Lepage	Thomas </a:t>
            </a:r>
            <a:r>
              <a:rPr lang="en-US" sz="1400" b="1" dirty="0" err="1">
                <a:solidFill>
                  <a:schemeClr val="tx1"/>
                </a:solidFill>
              </a:rPr>
              <a:t>Gruenberger</a:t>
            </a:r>
            <a:r>
              <a:rPr lang="en-US" sz="1400" b="1" dirty="0">
                <a:solidFill>
                  <a:schemeClr val="tx1"/>
                </a:solidFill>
              </a:rPr>
              <a:t>	Pieter-Jan Cuyle </a:t>
            </a:r>
            <a:r>
              <a:rPr lang="en-US" sz="1400" dirty="0">
                <a:solidFill>
                  <a:schemeClr val="tx1"/>
                </a:solidFill>
              </a:rPr>
              <a:t>(Young Group)</a:t>
            </a:r>
            <a:br>
              <a:rPr lang="en-US" sz="1400" b="1" dirty="0">
                <a:solidFill>
                  <a:schemeClr val="tx1"/>
                </a:solidFill>
              </a:rPr>
            </a:br>
            <a:r>
              <a:rPr lang="en-US" sz="1400" dirty="0">
                <a:solidFill>
                  <a:schemeClr val="tx1"/>
                </a:solidFill>
              </a:rPr>
              <a:t>	</a:t>
            </a:r>
            <a:endParaRPr lang="en-US" sz="1400" b="1" dirty="0">
              <a:solidFill>
                <a:schemeClr val="tx1"/>
              </a:solidFill>
            </a:endParaRPr>
          </a:p>
          <a:p>
            <a:pPr marL="0" indent="0">
              <a:buNone/>
              <a:tabLst>
                <a:tab pos="441325" algn="l"/>
              </a:tabLst>
              <a:defRPr/>
            </a:pPr>
            <a:r>
              <a:rPr lang="en-US" sz="1400" dirty="0">
                <a:solidFill>
                  <a:schemeClr val="tx1"/>
                </a:solidFill>
              </a:rPr>
              <a:t>(ESDO Governing Board)</a:t>
            </a:r>
            <a:endParaRPr lang="en-US"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8097" y="4492544"/>
            <a:ext cx="1500059" cy="1403328"/>
          </a:xfrm>
          <a:prstGeom prst="rect">
            <a:avLst/>
          </a:prstGeom>
        </p:spPr>
      </p:pic>
    </p:spTree>
    <p:custDataLst>
      <p:tags r:id="rId1"/>
    </p:custDataLst>
    <p:extLst>
      <p:ext uri="{BB962C8B-B14F-4D97-AF65-F5344CB8AC3E}">
        <p14:creationId xmlns:p14="http://schemas.microsoft.com/office/powerpoint/2010/main" val="3911899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LBA54: Ipilimumab or FOLFOX in combination with nivolumab and trastuzumab in previously untreated HER2 positive locally advanced or metastatic </a:t>
            </a:r>
            <a:r>
              <a:rPr lang="en-GB" dirty="0" err="1"/>
              <a:t>esophagogastric</a:t>
            </a:r>
            <a:r>
              <a:rPr lang="en-GB" dirty="0"/>
              <a:t> adenocarcinoma (EGA) – results of the randomized phase 2 INTEGA trial (AIO STO 0217) </a:t>
            </a:r>
            <a:br>
              <a:rPr lang="en-GB" dirty="0"/>
            </a:br>
            <a:r>
              <a:rPr lang="en-GB" dirty="0"/>
              <a:t>– Stein A,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Stein A, et al. Ann </a:t>
            </a:r>
            <a:r>
              <a:rPr lang="en-GB" dirty="0" err="1"/>
              <a:t>Oncol</a:t>
            </a:r>
            <a:r>
              <a:rPr lang="en-GB" dirty="0"/>
              <a:t> 2021;32(</a:t>
            </a:r>
            <a:r>
              <a:rPr lang="en-GB" dirty="0" err="1"/>
              <a:t>suppl</a:t>
            </a:r>
            <a:r>
              <a:rPr lang="en-GB" dirty="0"/>
              <a:t>):</a:t>
            </a:r>
            <a:r>
              <a:rPr lang="en-GB" dirty="0" err="1"/>
              <a:t>abstr</a:t>
            </a:r>
            <a:r>
              <a:rPr lang="en-GB" dirty="0"/>
              <a:t> LBA54</a:t>
            </a:r>
          </a:p>
        </p:txBody>
      </p:sp>
      <p:sp>
        <p:nvSpPr>
          <p:cNvPr id="7" name="TextBox 6">
            <a:extLst>
              <a:ext uri="{FF2B5EF4-FFF2-40B4-BE49-F238E27FC236}">
                <a16:creationId xmlns:a16="http://schemas.microsoft.com/office/drawing/2014/main" id="{B9CC9B11-A461-4744-B5BF-B538D0AC885F}"/>
              </a:ext>
            </a:extLst>
          </p:cNvPr>
          <p:cNvSpPr txBox="1"/>
          <p:nvPr/>
        </p:nvSpPr>
        <p:spPr>
          <a:xfrm>
            <a:off x="2363837" y="1426181"/>
            <a:ext cx="1633318" cy="338554"/>
          </a:xfrm>
          <a:prstGeom prst="rect">
            <a:avLst/>
          </a:prstGeom>
          <a:noFill/>
        </p:spPr>
        <p:txBody>
          <a:bodyPr wrap="none" rtlCol="0">
            <a:spAutoFit/>
          </a:bodyPr>
          <a:lstStyle/>
          <a:p>
            <a:pPr algn="ctr"/>
            <a:r>
              <a:rPr lang="en-US" sz="1600" b="1" dirty="0">
                <a:solidFill>
                  <a:srgbClr val="4D4D4D"/>
                </a:solidFill>
              </a:rPr>
              <a:t>Overall survival</a:t>
            </a:r>
            <a:endParaRPr lang="en-GB" sz="1600" b="1" dirty="0">
              <a:solidFill>
                <a:srgbClr val="4D4D4D"/>
              </a:solidFill>
            </a:endParaRPr>
          </a:p>
        </p:txBody>
      </p:sp>
      <p:sp>
        <p:nvSpPr>
          <p:cNvPr id="8" name="Freeform 21">
            <a:extLst>
              <a:ext uri="{FF2B5EF4-FFF2-40B4-BE49-F238E27FC236}">
                <a16:creationId xmlns:a16="http://schemas.microsoft.com/office/drawing/2014/main" id="{0F2C7F1B-C8C3-4B05-AC97-76C3BF88A668}"/>
              </a:ext>
            </a:extLst>
          </p:cNvPr>
          <p:cNvSpPr>
            <a:spLocks/>
          </p:cNvSpPr>
          <p:nvPr/>
        </p:nvSpPr>
        <p:spPr bwMode="auto">
          <a:xfrm>
            <a:off x="1394832" y="2772440"/>
            <a:ext cx="4901285" cy="162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E3D1F31D-7762-4E1F-9BD6-1C32FD293DC6}"/>
              </a:ext>
            </a:extLst>
          </p:cNvPr>
          <p:cNvGrpSpPr/>
          <p:nvPr/>
        </p:nvGrpSpPr>
        <p:grpSpPr>
          <a:xfrm>
            <a:off x="680274" y="2672865"/>
            <a:ext cx="725702" cy="1861610"/>
            <a:chOff x="4203228" y="1239008"/>
            <a:chExt cx="762232" cy="2948092"/>
          </a:xfrm>
        </p:grpSpPr>
        <p:sp>
          <p:nvSpPr>
            <p:cNvPr id="10" name="Line 6">
              <a:extLst>
                <a:ext uri="{FF2B5EF4-FFF2-40B4-BE49-F238E27FC236}">
                  <a16:creationId xmlns:a16="http://schemas.microsoft.com/office/drawing/2014/main" id="{235B8027-9141-440D-BF16-2DFF63552A87}"/>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F2018EAA-F37D-4DED-A9FB-6548FCA1478C}"/>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84E912D3-4F6B-4CCB-9C8A-110ED49382FE}"/>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BDE0B3C5-4263-4DEF-9222-43FD90DE15F1}"/>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86C89BB3-FC8A-44E3-B950-F448960F4264}"/>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id="{25A41159-DD2A-4F33-AE25-7AE31F528D16}"/>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id="{DCA7483A-2636-4176-B2B8-A657CF57ECF4}"/>
                </a:ext>
              </a:extLst>
            </p:cNvPr>
            <p:cNvSpPr txBox="1"/>
            <p:nvPr/>
          </p:nvSpPr>
          <p:spPr>
            <a:xfrm rot="16200000">
              <a:off x="3020312" y="2542535"/>
              <a:ext cx="2673609"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Survival probability</a:t>
              </a:r>
            </a:p>
          </p:txBody>
        </p:sp>
        <p:sp>
          <p:nvSpPr>
            <p:cNvPr id="17" name="TextBox 16">
              <a:extLst>
                <a:ext uri="{FF2B5EF4-FFF2-40B4-BE49-F238E27FC236}">
                  <a16:creationId xmlns:a16="http://schemas.microsoft.com/office/drawing/2014/main" id="{C9FEE965-A977-47DD-B33C-A33D426A48F5}"/>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18" name="TextBox 17">
              <a:extLst>
                <a:ext uri="{FF2B5EF4-FFF2-40B4-BE49-F238E27FC236}">
                  <a16:creationId xmlns:a16="http://schemas.microsoft.com/office/drawing/2014/main" id="{48E010F2-1CFA-40F0-9A3A-BFD584E6230A}"/>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19" name="TextBox 18">
              <a:extLst>
                <a:ext uri="{FF2B5EF4-FFF2-40B4-BE49-F238E27FC236}">
                  <a16:creationId xmlns:a16="http://schemas.microsoft.com/office/drawing/2014/main" id="{0BE4A4FD-1E7E-4BE9-921B-305F35FA86E8}"/>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20" name="TextBox 19">
              <a:extLst>
                <a:ext uri="{FF2B5EF4-FFF2-40B4-BE49-F238E27FC236}">
                  <a16:creationId xmlns:a16="http://schemas.microsoft.com/office/drawing/2014/main" id="{B62296AA-E0B0-4939-8210-1B07CFEC7A36}"/>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21" name="TextBox 20">
              <a:extLst>
                <a:ext uri="{FF2B5EF4-FFF2-40B4-BE49-F238E27FC236}">
                  <a16:creationId xmlns:a16="http://schemas.microsoft.com/office/drawing/2014/main" id="{B599E782-A449-4DCD-956B-398814C8F392}"/>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22" name="TextBox 21">
              <a:extLst>
                <a:ext uri="{FF2B5EF4-FFF2-40B4-BE49-F238E27FC236}">
                  <a16:creationId xmlns:a16="http://schemas.microsoft.com/office/drawing/2014/main" id="{3CD6CE34-B8B3-4964-A327-44B6A2D853BB}"/>
                </a:ext>
              </a:extLst>
            </p:cNvPr>
            <p:cNvSpPr txBox="1"/>
            <p:nvPr/>
          </p:nvSpPr>
          <p:spPr>
            <a:xfrm>
              <a:off x="4623691" y="3699697"/>
              <a:ext cx="298350" cy="48740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23" name="Group 22">
            <a:extLst>
              <a:ext uri="{FF2B5EF4-FFF2-40B4-BE49-F238E27FC236}">
                <a16:creationId xmlns:a16="http://schemas.microsoft.com/office/drawing/2014/main" id="{EEDE57A2-8B0B-4AD3-A97C-6B5E527AEFA6}"/>
              </a:ext>
            </a:extLst>
          </p:cNvPr>
          <p:cNvGrpSpPr/>
          <p:nvPr/>
        </p:nvGrpSpPr>
        <p:grpSpPr>
          <a:xfrm>
            <a:off x="1411967" y="4391989"/>
            <a:ext cx="4833697" cy="360147"/>
            <a:chOff x="1513339" y="4188565"/>
            <a:chExt cx="2059612" cy="360147"/>
          </a:xfrm>
        </p:grpSpPr>
        <p:sp>
          <p:nvSpPr>
            <p:cNvPr id="24" name="Line 21">
              <a:extLst>
                <a:ext uri="{FF2B5EF4-FFF2-40B4-BE49-F238E27FC236}">
                  <a16:creationId xmlns:a16="http://schemas.microsoft.com/office/drawing/2014/main" id="{D9A00C0C-26BD-4564-85D7-9BA9583785C1}"/>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E8316EE-F6CD-4D92-BADE-382F5A58F1B6}"/>
                </a:ext>
              </a:extLst>
            </p:cNvPr>
            <p:cNvSpPr txBox="1"/>
            <p:nvPr/>
          </p:nvSpPr>
          <p:spPr>
            <a:xfrm>
              <a:off x="3382184" y="4260565"/>
              <a:ext cx="19076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1000</a:t>
              </a:r>
            </a:p>
          </p:txBody>
        </p:sp>
        <p:sp>
          <p:nvSpPr>
            <p:cNvPr id="26" name="Line 21">
              <a:extLst>
                <a:ext uri="{FF2B5EF4-FFF2-40B4-BE49-F238E27FC236}">
                  <a16:creationId xmlns:a16="http://schemas.microsoft.com/office/drawing/2014/main" id="{54F4D406-D677-4D3A-BF70-318138BAFF8A}"/>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EF76D9A-59CB-4BA7-9541-5706D39E7781}"/>
                </a:ext>
              </a:extLst>
            </p:cNvPr>
            <p:cNvSpPr txBox="1"/>
            <p:nvPr/>
          </p:nvSpPr>
          <p:spPr>
            <a:xfrm>
              <a:off x="3026706" y="4260565"/>
              <a:ext cx="1504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800</a:t>
              </a:r>
            </a:p>
          </p:txBody>
        </p:sp>
        <p:sp>
          <p:nvSpPr>
            <p:cNvPr id="28" name="Line 21">
              <a:extLst>
                <a:ext uri="{FF2B5EF4-FFF2-40B4-BE49-F238E27FC236}">
                  <a16:creationId xmlns:a16="http://schemas.microsoft.com/office/drawing/2014/main" id="{BB2ECEE1-62FE-483B-A6DE-A462499ECBA5}"/>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62A03F1-E8A4-48CC-8A75-75980E1368B5}"/>
                </a:ext>
              </a:extLst>
            </p:cNvPr>
            <p:cNvSpPr txBox="1"/>
            <p:nvPr/>
          </p:nvSpPr>
          <p:spPr>
            <a:xfrm>
              <a:off x="2651069" y="4260565"/>
              <a:ext cx="1504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600</a:t>
              </a:r>
            </a:p>
          </p:txBody>
        </p:sp>
        <p:sp>
          <p:nvSpPr>
            <p:cNvPr id="30" name="Line 21">
              <a:extLst>
                <a:ext uri="{FF2B5EF4-FFF2-40B4-BE49-F238E27FC236}">
                  <a16:creationId xmlns:a16="http://schemas.microsoft.com/office/drawing/2014/main" id="{9045B231-827B-4F0B-8E6B-333E2820CA9C}"/>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90705C1-4B47-4EE9-838B-E400FB540537}"/>
                </a:ext>
              </a:extLst>
            </p:cNvPr>
            <p:cNvSpPr txBox="1"/>
            <p:nvPr/>
          </p:nvSpPr>
          <p:spPr>
            <a:xfrm>
              <a:off x="2275432" y="4260565"/>
              <a:ext cx="1504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400</a:t>
              </a:r>
            </a:p>
          </p:txBody>
        </p:sp>
        <p:sp>
          <p:nvSpPr>
            <p:cNvPr id="32" name="Line 21">
              <a:extLst>
                <a:ext uri="{FF2B5EF4-FFF2-40B4-BE49-F238E27FC236}">
                  <a16:creationId xmlns:a16="http://schemas.microsoft.com/office/drawing/2014/main" id="{BC83C4F3-B459-4564-BA18-B70CCA9D4501}"/>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64D982B-5663-4A2E-9A09-C6A488B0FA42}"/>
                </a:ext>
              </a:extLst>
            </p:cNvPr>
            <p:cNvSpPr txBox="1"/>
            <p:nvPr/>
          </p:nvSpPr>
          <p:spPr>
            <a:xfrm>
              <a:off x="1899795" y="4260565"/>
              <a:ext cx="1504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200</a:t>
              </a:r>
            </a:p>
          </p:txBody>
        </p:sp>
        <p:sp>
          <p:nvSpPr>
            <p:cNvPr id="34" name="Line 21">
              <a:extLst>
                <a:ext uri="{FF2B5EF4-FFF2-40B4-BE49-F238E27FC236}">
                  <a16:creationId xmlns:a16="http://schemas.microsoft.com/office/drawing/2014/main" id="{F4198A25-1C92-4307-B6B0-9A42EF8A9544}"/>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6B77B62-5810-43C7-A321-E8B12937A959}"/>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36" name="TextBox 35">
            <a:extLst>
              <a:ext uri="{FF2B5EF4-FFF2-40B4-BE49-F238E27FC236}">
                <a16:creationId xmlns:a16="http://schemas.microsoft.com/office/drawing/2014/main" id="{95CCC408-2B36-475C-9872-EE9A4E128AA4}"/>
              </a:ext>
            </a:extLst>
          </p:cNvPr>
          <p:cNvSpPr txBox="1"/>
          <p:nvPr/>
        </p:nvSpPr>
        <p:spPr>
          <a:xfrm>
            <a:off x="3279001" y="4711485"/>
            <a:ext cx="105323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days</a:t>
            </a:r>
          </a:p>
        </p:txBody>
      </p:sp>
      <p:grpSp>
        <p:nvGrpSpPr>
          <p:cNvPr id="37" name="Group 36">
            <a:extLst>
              <a:ext uri="{FF2B5EF4-FFF2-40B4-BE49-F238E27FC236}">
                <a16:creationId xmlns:a16="http://schemas.microsoft.com/office/drawing/2014/main" id="{A5328D48-482F-4DDB-A37D-FCE015B2BD77}"/>
              </a:ext>
            </a:extLst>
          </p:cNvPr>
          <p:cNvGrpSpPr/>
          <p:nvPr/>
        </p:nvGrpSpPr>
        <p:grpSpPr>
          <a:xfrm>
            <a:off x="1478168" y="5470375"/>
            <a:ext cx="4629685" cy="288147"/>
            <a:chOff x="1325138" y="5421074"/>
            <a:chExt cx="4862729" cy="288147"/>
          </a:xfrm>
        </p:grpSpPr>
        <p:sp>
          <p:nvSpPr>
            <p:cNvPr id="38" name="TextBox 37">
              <a:extLst>
                <a:ext uri="{FF2B5EF4-FFF2-40B4-BE49-F238E27FC236}">
                  <a16:creationId xmlns:a16="http://schemas.microsoft.com/office/drawing/2014/main" id="{BB25D68D-7527-4B30-9798-C0324BC2E468}"/>
                </a:ext>
              </a:extLst>
            </p:cNvPr>
            <p:cNvSpPr txBox="1"/>
            <p:nvPr/>
          </p:nvSpPr>
          <p:spPr>
            <a:xfrm>
              <a:off x="6007116" y="5421074"/>
              <a:ext cx="180751"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39" name="TextBox 38">
              <a:extLst>
                <a:ext uri="{FF2B5EF4-FFF2-40B4-BE49-F238E27FC236}">
                  <a16:creationId xmlns:a16="http://schemas.microsoft.com/office/drawing/2014/main" id="{84511535-A109-4AB8-9233-BBA761E675D4}"/>
                </a:ext>
              </a:extLst>
            </p:cNvPr>
            <p:cNvSpPr txBox="1"/>
            <p:nvPr/>
          </p:nvSpPr>
          <p:spPr>
            <a:xfrm>
              <a:off x="5081158" y="5421074"/>
              <a:ext cx="180751"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6</a:t>
              </a:r>
            </a:p>
          </p:txBody>
        </p:sp>
        <p:sp>
          <p:nvSpPr>
            <p:cNvPr id="40" name="TextBox 39">
              <a:extLst>
                <a:ext uri="{FF2B5EF4-FFF2-40B4-BE49-F238E27FC236}">
                  <a16:creationId xmlns:a16="http://schemas.microsoft.com/office/drawing/2014/main" id="{37E61248-46C6-4BA6-935C-C803202FC8AB}"/>
                </a:ext>
              </a:extLst>
            </p:cNvPr>
            <p:cNvSpPr txBox="1"/>
            <p:nvPr/>
          </p:nvSpPr>
          <p:spPr>
            <a:xfrm>
              <a:off x="4103007" y="5421074"/>
              <a:ext cx="285141"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13</a:t>
              </a:r>
            </a:p>
          </p:txBody>
        </p:sp>
        <p:sp>
          <p:nvSpPr>
            <p:cNvPr id="41" name="TextBox 40">
              <a:extLst>
                <a:ext uri="{FF2B5EF4-FFF2-40B4-BE49-F238E27FC236}">
                  <a16:creationId xmlns:a16="http://schemas.microsoft.com/office/drawing/2014/main" id="{2C470EEA-9C2A-434E-AA7C-A791CF9086A8}"/>
                </a:ext>
              </a:extLst>
            </p:cNvPr>
            <p:cNvSpPr txBox="1"/>
            <p:nvPr/>
          </p:nvSpPr>
          <p:spPr>
            <a:xfrm>
              <a:off x="3177050" y="5421074"/>
              <a:ext cx="285141"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24</a:t>
              </a:r>
            </a:p>
          </p:txBody>
        </p:sp>
        <p:sp>
          <p:nvSpPr>
            <p:cNvPr id="42" name="TextBox 41">
              <a:extLst>
                <a:ext uri="{FF2B5EF4-FFF2-40B4-BE49-F238E27FC236}">
                  <a16:creationId xmlns:a16="http://schemas.microsoft.com/office/drawing/2014/main" id="{EC40A117-725A-4590-8479-F0B560CF4532}"/>
                </a:ext>
              </a:extLst>
            </p:cNvPr>
            <p:cNvSpPr txBox="1"/>
            <p:nvPr/>
          </p:nvSpPr>
          <p:spPr>
            <a:xfrm>
              <a:off x="2251093" y="5421074"/>
              <a:ext cx="285141"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38</a:t>
              </a:r>
            </a:p>
          </p:txBody>
        </p:sp>
        <p:sp>
          <p:nvSpPr>
            <p:cNvPr id="43" name="TextBox 42">
              <a:extLst>
                <a:ext uri="{FF2B5EF4-FFF2-40B4-BE49-F238E27FC236}">
                  <a16:creationId xmlns:a16="http://schemas.microsoft.com/office/drawing/2014/main" id="{2C081B9B-DCE6-4378-AD2D-8B65E5CDACD6}"/>
                </a:ext>
              </a:extLst>
            </p:cNvPr>
            <p:cNvSpPr txBox="1"/>
            <p:nvPr/>
          </p:nvSpPr>
          <p:spPr>
            <a:xfrm>
              <a:off x="1325138" y="5421074"/>
              <a:ext cx="285141"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44</a:t>
              </a:r>
            </a:p>
          </p:txBody>
        </p:sp>
      </p:grpSp>
      <p:grpSp>
        <p:nvGrpSpPr>
          <p:cNvPr id="44" name="Group 43">
            <a:extLst>
              <a:ext uri="{FF2B5EF4-FFF2-40B4-BE49-F238E27FC236}">
                <a16:creationId xmlns:a16="http://schemas.microsoft.com/office/drawing/2014/main" id="{73DB5DC5-7B67-40E1-BF05-DE17D40F5439}"/>
              </a:ext>
            </a:extLst>
          </p:cNvPr>
          <p:cNvGrpSpPr/>
          <p:nvPr/>
        </p:nvGrpSpPr>
        <p:grpSpPr>
          <a:xfrm>
            <a:off x="1478168" y="5043005"/>
            <a:ext cx="4629685" cy="288147"/>
            <a:chOff x="1325138" y="5421074"/>
            <a:chExt cx="4862729" cy="288147"/>
          </a:xfrm>
        </p:grpSpPr>
        <p:sp>
          <p:nvSpPr>
            <p:cNvPr id="45" name="TextBox 44">
              <a:extLst>
                <a:ext uri="{FF2B5EF4-FFF2-40B4-BE49-F238E27FC236}">
                  <a16:creationId xmlns:a16="http://schemas.microsoft.com/office/drawing/2014/main" id="{8A879562-E158-4BAE-B1E3-D208959F6E58}"/>
                </a:ext>
              </a:extLst>
            </p:cNvPr>
            <p:cNvSpPr txBox="1"/>
            <p:nvPr/>
          </p:nvSpPr>
          <p:spPr>
            <a:xfrm>
              <a:off x="6007116" y="5421074"/>
              <a:ext cx="18075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a:t>
              </a:r>
            </a:p>
          </p:txBody>
        </p:sp>
        <p:sp>
          <p:nvSpPr>
            <p:cNvPr id="46" name="TextBox 45">
              <a:extLst>
                <a:ext uri="{FF2B5EF4-FFF2-40B4-BE49-F238E27FC236}">
                  <a16:creationId xmlns:a16="http://schemas.microsoft.com/office/drawing/2014/main" id="{EE26C482-3D14-47FF-9054-47F4CDB0B655}"/>
                </a:ext>
              </a:extLst>
            </p:cNvPr>
            <p:cNvSpPr txBox="1"/>
            <p:nvPr/>
          </p:nvSpPr>
          <p:spPr>
            <a:xfrm>
              <a:off x="5081159" y="5421074"/>
              <a:ext cx="18075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a:t>
              </a:r>
            </a:p>
          </p:txBody>
        </p:sp>
        <p:sp>
          <p:nvSpPr>
            <p:cNvPr id="47" name="TextBox 46">
              <a:extLst>
                <a:ext uri="{FF2B5EF4-FFF2-40B4-BE49-F238E27FC236}">
                  <a16:creationId xmlns:a16="http://schemas.microsoft.com/office/drawing/2014/main" id="{E94502AE-2EC0-4012-AB68-15596D6120C5}"/>
                </a:ext>
              </a:extLst>
            </p:cNvPr>
            <p:cNvSpPr txBox="1"/>
            <p:nvPr/>
          </p:nvSpPr>
          <p:spPr>
            <a:xfrm>
              <a:off x="4103007" y="5421074"/>
              <a:ext cx="28514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14</a:t>
              </a:r>
            </a:p>
          </p:txBody>
        </p:sp>
        <p:sp>
          <p:nvSpPr>
            <p:cNvPr id="48" name="TextBox 47">
              <a:extLst>
                <a:ext uri="{FF2B5EF4-FFF2-40B4-BE49-F238E27FC236}">
                  <a16:creationId xmlns:a16="http://schemas.microsoft.com/office/drawing/2014/main" id="{61F41A8B-00DA-4FD6-94D7-58667EC7EDFD}"/>
                </a:ext>
              </a:extLst>
            </p:cNvPr>
            <p:cNvSpPr txBox="1"/>
            <p:nvPr/>
          </p:nvSpPr>
          <p:spPr>
            <a:xfrm>
              <a:off x="3177050" y="5421074"/>
              <a:ext cx="28514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19</a:t>
              </a:r>
            </a:p>
          </p:txBody>
        </p:sp>
        <p:sp>
          <p:nvSpPr>
            <p:cNvPr id="49" name="TextBox 48">
              <a:extLst>
                <a:ext uri="{FF2B5EF4-FFF2-40B4-BE49-F238E27FC236}">
                  <a16:creationId xmlns:a16="http://schemas.microsoft.com/office/drawing/2014/main" id="{0FCB942E-21E0-4BA5-BD91-6D0D9D88051B}"/>
                </a:ext>
              </a:extLst>
            </p:cNvPr>
            <p:cNvSpPr txBox="1"/>
            <p:nvPr/>
          </p:nvSpPr>
          <p:spPr>
            <a:xfrm>
              <a:off x="2251093" y="5421074"/>
              <a:ext cx="28514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33</a:t>
              </a:r>
            </a:p>
          </p:txBody>
        </p:sp>
        <p:sp>
          <p:nvSpPr>
            <p:cNvPr id="50" name="TextBox 49">
              <a:extLst>
                <a:ext uri="{FF2B5EF4-FFF2-40B4-BE49-F238E27FC236}">
                  <a16:creationId xmlns:a16="http://schemas.microsoft.com/office/drawing/2014/main" id="{4F7B9F13-E27D-48B9-9EB4-9CA58D171CBD}"/>
                </a:ext>
              </a:extLst>
            </p:cNvPr>
            <p:cNvSpPr txBox="1"/>
            <p:nvPr/>
          </p:nvSpPr>
          <p:spPr>
            <a:xfrm>
              <a:off x="1325138" y="5421074"/>
              <a:ext cx="28514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44</a:t>
              </a:r>
            </a:p>
          </p:txBody>
        </p:sp>
      </p:grpSp>
      <p:sp>
        <p:nvSpPr>
          <p:cNvPr id="51" name="TextBox 50">
            <a:extLst>
              <a:ext uri="{FF2B5EF4-FFF2-40B4-BE49-F238E27FC236}">
                <a16:creationId xmlns:a16="http://schemas.microsoft.com/office/drawing/2014/main" id="{2FF984D7-F851-4D3C-BAD6-FC4FEF780DA9}"/>
              </a:ext>
            </a:extLst>
          </p:cNvPr>
          <p:cNvSpPr txBox="1"/>
          <p:nvPr/>
        </p:nvSpPr>
        <p:spPr>
          <a:xfrm>
            <a:off x="267560" y="5352838"/>
            <a:ext cx="1227965" cy="523220"/>
          </a:xfrm>
          <a:prstGeom prst="rect">
            <a:avLst/>
          </a:prstGeom>
          <a:noFill/>
        </p:spPr>
        <p:txBody>
          <a:bodyPr wrap="none" rtlCol="0">
            <a:spAutoFit/>
          </a:bodyPr>
          <a:lstStyle/>
          <a:p>
            <a:pPr algn="r"/>
            <a:r>
              <a:rPr lang="en-US" sz="1400" dirty="0">
                <a:solidFill>
                  <a:schemeClr val="accent2"/>
                </a:solidFill>
              </a:rPr>
              <a:t>FOLFOX +</a:t>
            </a:r>
            <a:br>
              <a:rPr lang="en-US" sz="1400" dirty="0">
                <a:solidFill>
                  <a:schemeClr val="accent2"/>
                </a:solidFill>
              </a:rPr>
            </a:br>
            <a:r>
              <a:rPr lang="en-US" sz="1400" dirty="0" err="1">
                <a:solidFill>
                  <a:schemeClr val="accent2"/>
                </a:solidFill>
              </a:rPr>
              <a:t>Trast</a:t>
            </a:r>
            <a:r>
              <a:rPr lang="en-US" sz="1400" dirty="0">
                <a:solidFill>
                  <a:schemeClr val="accent2"/>
                </a:solidFill>
              </a:rPr>
              <a:t> + NIVO</a:t>
            </a:r>
          </a:p>
        </p:txBody>
      </p:sp>
      <p:sp>
        <p:nvSpPr>
          <p:cNvPr id="52" name="TextBox 51">
            <a:extLst>
              <a:ext uri="{FF2B5EF4-FFF2-40B4-BE49-F238E27FC236}">
                <a16:creationId xmlns:a16="http://schemas.microsoft.com/office/drawing/2014/main" id="{DDC3BC26-1434-45FB-A5D8-B547D1E0C67F}"/>
              </a:ext>
            </a:extLst>
          </p:cNvPr>
          <p:cNvSpPr txBox="1"/>
          <p:nvPr/>
        </p:nvSpPr>
        <p:spPr>
          <a:xfrm>
            <a:off x="237077" y="4925468"/>
            <a:ext cx="1227965" cy="523220"/>
          </a:xfrm>
          <a:prstGeom prst="rect">
            <a:avLst/>
          </a:prstGeom>
          <a:noFill/>
        </p:spPr>
        <p:txBody>
          <a:bodyPr wrap="none" rtlCol="0">
            <a:spAutoFit/>
          </a:bodyPr>
          <a:lstStyle/>
          <a:p>
            <a:pPr algn="r"/>
            <a:r>
              <a:rPr lang="en-US" sz="1400" dirty="0">
                <a:solidFill>
                  <a:schemeClr val="accent3"/>
                </a:solidFill>
              </a:rPr>
              <a:t>IPI +</a:t>
            </a:r>
            <a:br>
              <a:rPr lang="en-US" sz="1400" dirty="0">
                <a:solidFill>
                  <a:schemeClr val="accent3"/>
                </a:solidFill>
              </a:rPr>
            </a:br>
            <a:r>
              <a:rPr lang="en-US" sz="1400" dirty="0" err="1">
                <a:solidFill>
                  <a:schemeClr val="accent3"/>
                </a:solidFill>
              </a:rPr>
              <a:t>Trast</a:t>
            </a:r>
            <a:r>
              <a:rPr lang="en-US" sz="1400" dirty="0">
                <a:solidFill>
                  <a:schemeClr val="accent3"/>
                </a:solidFill>
              </a:rPr>
              <a:t> + NIVO</a:t>
            </a:r>
          </a:p>
        </p:txBody>
      </p:sp>
      <p:grpSp>
        <p:nvGrpSpPr>
          <p:cNvPr id="53" name="Group 52">
            <a:extLst>
              <a:ext uri="{FF2B5EF4-FFF2-40B4-BE49-F238E27FC236}">
                <a16:creationId xmlns:a16="http://schemas.microsoft.com/office/drawing/2014/main" id="{E68A77A9-18C9-4C2D-AFCF-5E223FB25AD9}"/>
              </a:ext>
            </a:extLst>
          </p:cNvPr>
          <p:cNvGrpSpPr/>
          <p:nvPr/>
        </p:nvGrpSpPr>
        <p:grpSpPr>
          <a:xfrm>
            <a:off x="1625047" y="2833149"/>
            <a:ext cx="4404056" cy="1439346"/>
            <a:chOff x="3200400" y="2538412"/>
            <a:chExt cx="5791352" cy="1785461"/>
          </a:xfrm>
        </p:grpSpPr>
        <p:sp>
          <p:nvSpPr>
            <p:cNvPr id="54" name="Freeform: Shape 67">
              <a:extLst>
                <a:ext uri="{FF2B5EF4-FFF2-40B4-BE49-F238E27FC236}">
                  <a16:creationId xmlns:a16="http://schemas.microsoft.com/office/drawing/2014/main" id="{BC958944-5F2D-40E8-8456-208617B513DE}"/>
                </a:ext>
              </a:extLst>
            </p:cNvPr>
            <p:cNvSpPr/>
            <p:nvPr/>
          </p:nvSpPr>
          <p:spPr>
            <a:xfrm>
              <a:off x="3200400" y="2538412"/>
              <a:ext cx="5791352" cy="1747999"/>
            </a:xfrm>
            <a:custGeom>
              <a:avLst/>
              <a:gdLst>
                <a:gd name="connsiteX0" fmla="*/ 5791353 w 5791352"/>
                <a:gd name="connsiteY0" fmla="*/ 1747999 h 1747999"/>
                <a:gd name="connsiteX1" fmla="*/ 5694245 w 5791352"/>
                <a:gd name="connsiteY1" fmla="*/ 1747999 h 1747999"/>
                <a:gd name="connsiteX2" fmla="*/ 5694245 w 5791352"/>
                <a:gd name="connsiteY2" fmla="*/ 1500807 h 1747999"/>
                <a:gd name="connsiteX3" fmla="*/ 5402913 w 5791352"/>
                <a:gd name="connsiteY3" fmla="*/ 1500807 h 1747999"/>
                <a:gd name="connsiteX4" fmla="*/ 5402913 w 5791352"/>
                <a:gd name="connsiteY4" fmla="*/ 1327185 h 1747999"/>
                <a:gd name="connsiteX5" fmla="*/ 4449452 w 5791352"/>
                <a:gd name="connsiteY5" fmla="*/ 1327185 h 1747999"/>
                <a:gd name="connsiteX6" fmla="*/ 4449452 w 5791352"/>
                <a:gd name="connsiteY6" fmla="*/ 1194759 h 1747999"/>
                <a:gd name="connsiteX7" fmla="*/ 3913870 w 5791352"/>
                <a:gd name="connsiteY7" fmla="*/ 1194759 h 1747999"/>
                <a:gd name="connsiteX8" fmla="*/ 3913870 w 5791352"/>
                <a:gd name="connsiteY8" fmla="*/ 1091765 h 1747999"/>
                <a:gd name="connsiteX9" fmla="*/ 3828536 w 5791352"/>
                <a:gd name="connsiteY9" fmla="*/ 1091765 h 1747999"/>
                <a:gd name="connsiteX10" fmla="*/ 3828536 w 5791352"/>
                <a:gd name="connsiteY10" fmla="*/ 865172 h 1747999"/>
                <a:gd name="connsiteX11" fmla="*/ 2866254 w 5791352"/>
                <a:gd name="connsiteY11" fmla="*/ 865172 h 1747999"/>
                <a:gd name="connsiteX12" fmla="*/ 2866254 w 5791352"/>
                <a:gd name="connsiteY12" fmla="*/ 779832 h 1747999"/>
                <a:gd name="connsiteX13" fmla="*/ 2477805 w 5791352"/>
                <a:gd name="connsiteY13" fmla="*/ 779832 h 1747999"/>
                <a:gd name="connsiteX14" fmla="*/ 2477805 w 5791352"/>
                <a:gd name="connsiteY14" fmla="*/ 729805 h 1747999"/>
                <a:gd name="connsiteX15" fmla="*/ 2218839 w 5791352"/>
                <a:gd name="connsiteY15" fmla="*/ 729805 h 1747999"/>
                <a:gd name="connsiteX16" fmla="*/ 2218839 w 5791352"/>
                <a:gd name="connsiteY16" fmla="*/ 620922 h 1747999"/>
                <a:gd name="connsiteX17" fmla="*/ 1939281 w 5791352"/>
                <a:gd name="connsiteY17" fmla="*/ 620922 h 1747999"/>
                <a:gd name="connsiteX18" fmla="*/ 1939281 w 5791352"/>
                <a:gd name="connsiteY18" fmla="*/ 506155 h 1747999"/>
                <a:gd name="connsiteX19" fmla="*/ 1918678 w 5791352"/>
                <a:gd name="connsiteY19" fmla="*/ 506155 h 1747999"/>
                <a:gd name="connsiteX20" fmla="*/ 1918678 w 5791352"/>
                <a:gd name="connsiteY20" fmla="*/ 459071 h 1747999"/>
                <a:gd name="connsiteX21" fmla="*/ 1903962 w 5791352"/>
                <a:gd name="connsiteY21" fmla="*/ 459071 h 1747999"/>
                <a:gd name="connsiteX22" fmla="*/ 1903962 w 5791352"/>
                <a:gd name="connsiteY22" fmla="*/ 406101 h 1747999"/>
                <a:gd name="connsiteX23" fmla="*/ 1453725 w 5791352"/>
                <a:gd name="connsiteY23" fmla="*/ 406101 h 1747999"/>
                <a:gd name="connsiteX24" fmla="*/ 1453725 w 5791352"/>
                <a:gd name="connsiteY24" fmla="*/ 364903 h 1747999"/>
                <a:gd name="connsiteX25" fmla="*/ 1268330 w 5791352"/>
                <a:gd name="connsiteY25" fmla="*/ 364903 h 1747999"/>
                <a:gd name="connsiteX26" fmla="*/ 1268330 w 5791352"/>
                <a:gd name="connsiteY26" fmla="*/ 320761 h 1747999"/>
                <a:gd name="connsiteX27" fmla="*/ 1203589 w 5791352"/>
                <a:gd name="connsiteY27" fmla="*/ 320761 h 1747999"/>
                <a:gd name="connsiteX28" fmla="*/ 1203589 w 5791352"/>
                <a:gd name="connsiteY28" fmla="*/ 276619 h 1747999"/>
                <a:gd name="connsiteX29" fmla="*/ 797488 w 5791352"/>
                <a:gd name="connsiteY29" fmla="*/ 276619 h 1747999"/>
                <a:gd name="connsiteX30" fmla="*/ 797488 w 5791352"/>
                <a:gd name="connsiteY30" fmla="*/ 223650 h 1747999"/>
                <a:gd name="connsiteX31" fmla="*/ 462014 w 5791352"/>
                <a:gd name="connsiteY31" fmla="*/ 223650 h 1747999"/>
                <a:gd name="connsiteX32" fmla="*/ 462014 w 5791352"/>
                <a:gd name="connsiteY32" fmla="*/ 182451 h 1747999"/>
                <a:gd name="connsiteX33" fmla="*/ 411987 w 5791352"/>
                <a:gd name="connsiteY33" fmla="*/ 182451 h 1747999"/>
                <a:gd name="connsiteX34" fmla="*/ 411987 w 5791352"/>
                <a:gd name="connsiteY34" fmla="*/ 155966 h 1747999"/>
                <a:gd name="connsiteX35" fmla="*/ 291334 w 5791352"/>
                <a:gd name="connsiteY35" fmla="*/ 155966 h 1747999"/>
                <a:gd name="connsiteX36" fmla="*/ 291334 w 5791352"/>
                <a:gd name="connsiteY36" fmla="*/ 55913 h 1747999"/>
                <a:gd name="connsiteX37" fmla="*/ 158909 w 5791352"/>
                <a:gd name="connsiteY37" fmla="*/ 55913 h 1747999"/>
                <a:gd name="connsiteX38" fmla="*/ 158909 w 5791352"/>
                <a:gd name="connsiteY38" fmla="*/ 0 h 1747999"/>
                <a:gd name="connsiteX39" fmla="*/ 0 w 5791352"/>
                <a:gd name="connsiteY39" fmla="*/ 0 h 17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791352" h="1747999">
                  <a:moveTo>
                    <a:pt x="5791353" y="1747999"/>
                  </a:moveTo>
                  <a:lnTo>
                    <a:pt x="5694245" y="1747999"/>
                  </a:lnTo>
                  <a:lnTo>
                    <a:pt x="5694245" y="1500807"/>
                  </a:lnTo>
                  <a:lnTo>
                    <a:pt x="5402913" y="1500807"/>
                  </a:lnTo>
                  <a:lnTo>
                    <a:pt x="5402913" y="1327185"/>
                  </a:lnTo>
                  <a:lnTo>
                    <a:pt x="4449452" y="1327185"/>
                  </a:lnTo>
                  <a:lnTo>
                    <a:pt x="4449452" y="1194759"/>
                  </a:lnTo>
                  <a:lnTo>
                    <a:pt x="3913870" y="1194759"/>
                  </a:lnTo>
                  <a:lnTo>
                    <a:pt x="3913870" y="1091765"/>
                  </a:lnTo>
                  <a:lnTo>
                    <a:pt x="3828536" y="1091765"/>
                  </a:lnTo>
                  <a:lnTo>
                    <a:pt x="3828536" y="865172"/>
                  </a:lnTo>
                  <a:lnTo>
                    <a:pt x="2866254" y="865172"/>
                  </a:lnTo>
                  <a:lnTo>
                    <a:pt x="2866254" y="779832"/>
                  </a:lnTo>
                  <a:lnTo>
                    <a:pt x="2477805" y="779832"/>
                  </a:lnTo>
                  <a:lnTo>
                    <a:pt x="2477805" y="729805"/>
                  </a:lnTo>
                  <a:lnTo>
                    <a:pt x="2218839" y="729805"/>
                  </a:lnTo>
                  <a:lnTo>
                    <a:pt x="2218839" y="620922"/>
                  </a:lnTo>
                  <a:lnTo>
                    <a:pt x="1939281" y="620922"/>
                  </a:lnTo>
                  <a:lnTo>
                    <a:pt x="1939281" y="506155"/>
                  </a:lnTo>
                  <a:lnTo>
                    <a:pt x="1918678" y="506155"/>
                  </a:lnTo>
                  <a:lnTo>
                    <a:pt x="1918678" y="459071"/>
                  </a:lnTo>
                  <a:lnTo>
                    <a:pt x="1903962" y="459071"/>
                  </a:lnTo>
                  <a:lnTo>
                    <a:pt x="1903962" y="406101"/>
                  </a:lnTo>
                  <a:lnTo>
                    <a:pt x="1453725" y="406101"/>
                  </a:lnTo>
                  <a:lnTo>
                    <a:pt x="1453725" y="364903"/>
                  </a:lnTo>
                  <a:lnTo>
                    <a:pt x="1268330" y="364903"/>
                  </a:lnTo>
                  <a:lnTo>
                    <a:pt x="1268330" y="320761"/>
                  </a:lnTo>
                  <a:lnTo>
                    <a:pt x="1203589" y="320761"/>
                  </a:lnTo>
                  <a:lnTo>
                    <a:pt x="1203589" y="276619"/>
                  </a:lnTo>
                  <a:lnTo>
                    <a:pt x="797488" y="276619"/>
                  </a:lnTo>
                  <a:lnTo>
                    <a:pt x="797488" y="223650"/>
                  </a:lnTo>
                  <a:lnTo>
                    <a:pt x="462014" y="223650"/>
                  </a:lnTo>
                  <a:lnTo>
                    <a:pt x="462014" y="182451"/>
                  </a:lnTo>
                  <a:lnTo>
                    <a:pt x="411987" y="182451"/>
                  </a:lnTo>
                  <a:lnTo>
                    <a:pt x="411987" y="155966"/>
                  </a:lnTo>
                  <a:lnTo>
                    <a:pt x="291334" y="155966"/>
                  </a:lnTo>
                  <a:lnTo>
                    <a:pt x="291334" y="55913"/>
                  </a:lnTo>
                  <a:lnTo>
                    <a:pt x="158909" y="55913"/>
                  </a:lnTo>
                  <a:lnTo>
                    <a:pt x="158909" y="0"/>
                  </a:lnTo>
                  <a:lnTo>
                    <a:pt x="0" y="0"/>
                  </a:lnTo>
                </a:path>
              </a:pathLst>
            </a:custGeom>
            <a:noFill/>
            <a:ln w="25400" cap="flat">
              <a:solidFill>
                <a:schemeClr val="accent2"/>
              </a:solidFill>
              <a:prstDash val="solid"/>
              <a:miter/>
            </a:ln>
          </p:spPr>
          <p:txBody>
            <a:bodyPr rtlCol="0" anchor="ctr"/>
            <a:lstStyle/>
            <a:p>
              <a:endParaRPr lang="en-GB"/>
            </a:p>
          </p:txBody>
        </p:sp>
        <p:sp>
          <p:nvSpPr>
            <p:cNvPr id="55" name="Freeform: Shape 68">
              <a:extLst>
                <a:ext uri="{FF2B5EF4-FFF2-40B4-BE49-F238E27FC236}">
                  <a16:creationId xmlns:a16="http://schemas.microsoft.com/office/drawing/2014/main" id="{58F52E06-F94F-44A3-9B10-FB8FC313B787}"/>
                </a:ext>
              </a:extLst>
            </p:cNvPr>
            <p:cNvSpPr/>
            <p:nvPr/>
          </p:nvSpPr>
          <p:spPr>
            <a:xfrm>
              <a:off x="3397409" y="25384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56" name="Freeform: Shape 69">
              <a:extLst>
                <a:ext uri="{FF2B5EF4-FFF2-40B4-BE49-F238E27FC236}">
                  <a16:creationId xmlns:a16="http://schemas.microsoft.com/office/drawing/2014/main" id="{1616BF5E-EA4F-4130-87BF-30C8DEA5A543}"/>
                </a:ext>
              </a:extLst>
            </p:cNvPr>
            <p:cNvSpPr/>
            <p:nvPr/>
          </p:nvSpPr>
          <p:spPr>
            <a:xfrm>
              <a:off x="4921415" y="2900364"/>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57" name="Freeform: Shape 70">
              <a:extLst>
                <a:ext uri="{FF2B5EF4-FFF2-40B4-BE49-F238E27FC236}">
                  <a16:creationId xmlns:a16="http://schemas.microsoft.com/office/drawing/2014/main" id="{139CF23E-CDCB-460C-8FAB-36F2617BC5F0}"/>
                </a:ext>
              </a:extLst>
            </p:cNvPr>
            <p:cNvSpPr/>
            <p:nvPr/>
          </p:nvSpPr>
          <p:spPr>
            <a:xfrm>
              <a:off x="5092874" y="2900364"/>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58" name="Freeform: Shape 71">
              <a:extLst>
                <a:ext uri="{FF2B5EF4-FFF2-40B4-BE49-F238E27FC236}">
                  <a16:creationId xmlns:a16="http://schemas.microsoft.com/office/drawing/2014/main" id="{D86B531D-623B-4DB1-8B73-4E972233816C}"/>
                </a:ext>
              </a:extLst>
            </p:cNvPr>
            <p:cNvSpPr/>
            <p:nvPr/>
          </p:nvSpPr>
          <p:spPr>
            <a:xfrm>
              <a:off x="5302424" y="31099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59" name="Freeform: Shape 72">
              <a:extLst>
                <a:ext uri="{FF2B5EF4-FFF2-40B4-BE49-F238E27FC236}">
                  <a16:creationId xmlns:a16="http://schemas.microsoft.com/office/drawing/2014/main" id="{E58B6746-0F1E-4AF8-9385-DC205B78DA0D}"/>
                </a:ext>
              </a:extLst>
            </p:cNvPr>
            <p:cNvSpPr/>
            <p:nvPr/>
          </p:nvSpPr>
          <p:spPr>
            <a:xfrm>
              <a:off x="5321474" y="31099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60" name="Freeform: Shape 73">
              <a:extLst>
                <a:ext uri="{FF2B5EF4-FFF2-40B4-BE49-F238E27FC236}">
                  <a16:creationId xmlns:a16="http://schemas.microsoft.com/office/drawing/2014/main" id="{82CCFE0C-5EB8-41EF-9C17-3505CD2FD902}"/>
                </a:ext>
              </a:extLst>
            </p:cNvPr>
            <p:cNvSpPr/>
            <p:nvPr/>
          </p:nvSpPr>
          <p:spPr>
            <a:xfrm>
              <a:off x="5645324" y="322421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61" name="Freeform: Shape 74">
              <a:extLst>
                <a:ext uri="{FF2B5EF4-FFF2-40B4-BE49-F238E27FC236}">
                  <a16:creationId xmlns:a16="http://schemas.microsoft.com/office/drawing/2014/main" id="{805B31EC-FAF2-4045-BB1D-8E7AB3C3D4ED}"/>
                </a:ext>
              </a:extLst>
            </p:cNvPr>
            <p:cNvSpPr/>
            <p:nvPr/>
          </p:nvSpPr>
          <p:spPr>
            <a:xfrm>
              <a:off x="5683424" y="322421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62" name="Freeform: Shape 75">
              <a:extLst>
                <a:ext uri="{FF2B5EF4-FFF2-40B4-BE49-F238E27FC236}">
                  <a16:creationId xmlns:a16="http://schemas.microsoft.com/office/drawing/2014/main" id="{E6F7D32E-2A5C-49AE-9203-8CB7B5854E33}"/>
                </a:ext>
              </a:extLst>
            </p:cNvPr>
            <p:cNvSpPr/>
            <p:nvPr/>
          </p:nvSpPr>
          <p:spPr>
            <a:xfrm>
              <a:off x="5721524" y="32813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63" name="Freeform: Shape 76">
              <a:extLst>
                <a:ext uri="{FF2B5EF4-FFF2-40B4-BE49-F238E27FC236}">
                  <a16:creationId xmlns:a16="http://schemas.microsoft.com/office/drawing/2014/main" id="{877274A1-67DD-44FD-A9D3-B6543B97797C}"/>
                </a:ext>
              </a:extLst>
            </p:cNvPr>
            <p:cNvSpPr/>
            <p:nvPr/>
          </p:nvSpPr>
          <p:spPr>
            <a:xfrm>
              <a:off x="5797724" y="32813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64" name="Freeform: Shape 77">
              <a:extLst>
                <a:ext uri="{FF2B5EF4-FFF2-40B4-BE49-F238E27FC236}">
                  <a16:creationId xmlns:a16="http://schemas.microsoft.com/office/drawing/2014/main" id="{96C0C218-1ADB-4BCE-9233-115C63D0C833}"/>
                </a:ext>
              </a:extLst>
            </p:cNvPr>
            <p:cNvSpPr/>
            <p:nvPr/>
          </p:nvSpPr>
          <p:spPr>
            <a:xfrm>
              <a:off x="5854874" y="32813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65" name="Freeform: Shape 78">
              <a:extLst>
                <a:ext uri="{FF2B5EF4-FFF2-40B4-BE49-F238E27FC236}">
                  <a16:creationId xmlns:a16="http://schemas.microsoft.com/office/drawing/2014/main" id="{C97C2BBA-B180-4314-A5E9-E7CF509A39AD}"/>
                </a:ext>
              </a:extLst>
            </p:cNvPr>
            <p:cNvSpPr/>
            <p:nvPr/>
          </p:nvSpPr>
          <p:spPr>
            <a:xfrm>
              <a:off x="5873924" y="32813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66" name="Freeform: Shape 79">
              <a:extLst>
                <a:ext uri="{FF2B5EF4-FFF2-40B4-BE49-F238E27FC236}">
                  <a16:creationId xmlns:a16="http://schemas.microsoft.com/office/drawing/2014/main" id="{E6E6EA8C-7352-4B9D-B485-3F61F879A08F}"/>
                </a:ext>
              </a:extLst>
            </p:cNvPr>
            <p:cNvSpPr/>
            <p:nvPr/>
          </p:nvSpPr>
          <p:spPr>
            <a:xfrm>
              <a:off x="6007274" y="32813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67" name="Freeform: Shape 80">
              <a:extLst>
                <a:ext uri="{FF2B5EF4-FFF2-40B4-BE49-F238E27FC236}">
                  <a16:creationId xmlns:a16="http://schemas.microsoft.com/office/drawing/2014/main" id="{2A74B15B-68E0-4DB2-9594-C75F94FE5C22}"/>
                </a:ext>
              </a:extLst>
            </p:cNvPr>
            <p:cNvSpPr/>
            <p:nvPr/>
          </p:nvSpPr>
          <p:spPr>
            <a:xfrm>
              <a:off x="6464474" y="335756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68" name="Freeform: Shape 81">
              <a:extLst>
                <a:ext uri="{FF2B5EF4-FFF2-40B4-BE49-F238E27FC236}">
                  <a16:creationId xmlns:a16="http://schemas.microsoft.com/office/drawing/2014/main" id="{A05FA96A-922C-435F-8450-2CA89F3DA91F}"/>
                </a:ext>
              </a:extLst>
            </p:cNvPr>
            <p:cNvSpPr/>
            <p:nvPr/>
          </p:nvSpPr>
          <p:spPr>
            <a:xfrm>
              <a:off x="6712134" y="335756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69" name="Freeform: Shape 82">
              <a:extLst>
                <a:ext uri="{FF2B5EF4-FFF2-40B4-BE49-F238E27FC236}">
                  <a16:creationId xmlns:a16="http://schemas.microsoft.com/office/drawing/2014/main" id="{D8A2B65A-3FC3-465B-AF54-D18C66239DDC}"/>
                </a:ext>
              </a:extLst>
            </p:cNvPr>
            <p:cNvSpPr/>
            <p:nvPr/>
          </p:nvSpPr>
          <p:spPr>
            <a:xfrm>
              <a:off x="6978834" y="335756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70" name="Freeform: Shape 83">
              <a:extLst>
                <a:ext uri="{FF2B5EF4-FFF2-40B4-BE49-F238E27FC236}">
                  <a16:creationId xmlns:a16="http://schemas.microsoft.com/office/drawing/2014/main" id="{A2243CE0-DEB8-4AD1-BA18-052D1AC5D2DB}"/>
                </a:ext>
              </a:extLst>
            </p:cNvPr>
            <p:cNvSpPr/>
            <p:nvPr/>
          </p:nvSpPr>
          <p:spPr>
            <a:xfrm>
              <a:off x="7074084" y="35861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1" name="Freeform: Shape 84">
              <a:extLst>
                <a:ext uri="{FF2B5EF4-FFF2-40B4-BE49-F238E27FC236}">
                  <a16:creationId xmlns:a16="http://schemas.microsoft.com/office/drawing/2014/main" id="{2F54F2BA-B1CE-4C3C-A95F-1EA5442A2863}"/>
                </a:ext>
              </a:extLst>
            </p:cNvPr>
            <p:cNvSpPr/>
            <p:nvPr/>
          </p:nvSpPr>
          <p:spPr>
            <a:xfrm>
              <a:off x="7188384" y="36814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2" name="Freeform: Shape 85">
              <a:extLst>
                <a:ext uri="{FF2B5EF4-FFF2-40B4-BE49-F238E27FC236}">
                  <a16:creationId xmlns:a16="http://schemas.microsoft.com/office/drawing/2014/main" id="{169F9DC7-FB09-4D66-B309-ABC41F77C0AB}"/>
                </a:ext>
              </a:extLst>
            </p:cNvPr>
            <p:cNvSpPr/>
            <p:nvPr/>
          </p:nvSpPr>
          <p:spPr>
            <a:xfrm>
              <a:off x="8312343" y="38147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3" name="Freeform: Shape 86">
              <a:extLst>
                <a:ext uri="{FF2B5EF4-FFF2-40B4-BE49-F238E27FC236}">
                  <a16:creationId xmlns:a16="http://schemas.microsoft.com/office/drawing/2014/main" id="{E9C9E22B-EE3D-47AB-AF47-4F4ED3D58D45}"/>
                </a:ext>
              </a:extLst>
            </p:cNvPr>
            <p:cNvSpPr/>
            <p:nvPr/>
          </p:nvSpPr>
          <p:spPr>
            <a:xfrm>
              <a:off x="8655243" y="39862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4" name="Freeform: Shape 87">
              <a:extLst>
                <a:ext uri="{FF2B5EF4-FFF2-40B4-BE49-F238E27FC236}">
                  <a16:creationId xmlns:a16="http://schemas.microsoft.com/office/drawing/2014/main" id="{24F8CE3B-B9BA-45FC-8BEB-D9C306A9AD71}"/>
                </a:ext>
              </a:extLst>
            </p:cNvPr>
            <p:cNvSpPr/>
            <p:nvPr/>
          </p:nvSpPr>
          <p:spPr>
            <a:xfrm>
              <a:off x="8960043" y="42338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grpSp>
      <p:grpSp>
        <p:nvGrpSpPr>
          <p:cNvPr id="75" name="Group 74">
            <a:extLst>
              <a:ext uri="{FF2B5EF4-FFF2-40B4-BE49-F238E27FC236}">
                <a16:creationId xmlns:a16="http://schemas.microsoft.com/office/drawing/2014/main" id="{C76C4A86-1B22-4ECC-ADFE-27BF11B060AA}"/>
              </a:ext>
            </a:extLst>
          </p:cNvPr>
          <p:cNvGrpSpPr/>
          <p:nvPr/>
        </p:nvGrpSpPr>
        <p:grpSpPr>
          <a:xfrm>
            <a:off x="1625047" y="2843123"/>
            <a:ext cx="4620614" cy="1206674"/>
            <a:chOff x="3086100" y="2690812"/>
            <a:chExt cx="6022924" cy="1478185"/>
          </a:xfrm>
        </p:grpSpPr>
        <p:sp>
          <p:nvSpPr>
            <p:cNvPr id="76" name="Freeform: Shape 93">
              <a:extLst>
                <a:ext uri="{FF2B5EF4-FFF2-40B4-BE49-F238E27FC236}">
                  <a16:creationId xmlns:a16="http://schemas.microsoft.com/office/drawing/2014/main" id="{0FAB1E95-E70F-4AB0-86C7-731393F935DB}"/>
                </a:ext>
              </a:extLst>
            </p:cNvPr>
            <p:cNvSpPr/>
            <p:nvPr/>
          </p:nvSpPr>
          <p:spPr>
            <a:xfrm>
              <a:off x="3086100" y="2690812"/>
              <a:ext cx="6022924" cy="1445171"/>
            </a:xfrm>
            <a:custGeom>
              <a:avLst/>
              <a:gdLst>
                <a:gd name="connsiteX0" fmla="*/ 6022924 w 6022924"/>
                <a:gd name="connsiteY0" fmla="*/ 1445171 h 1445171"/>
                <a:gd name="connsiteX1" fmla="*/ 4507954 w 6022924"/>
                <a:gd name="connsiteY1" fmla="*/ 1445171 h 1445171"/>
                <a:gd name="connsiteX2" fmla="*/ 4507954 w 6022924"/>
                <a:gd name="connsiteY2" fmla="*/ 1354846 h 1445171"/>
                <a:gd name="connsiteX3" fmla="*/ 4392997 w 6022924"/>
                <a:gd name="connsiteY3" fmla="*/ 1354846 h 1445171"/>
                <a:gd name="connsiteX4" fmla="*/ 4392997 w 6022924"/>
                <a:gd name="connsiteY4" fmla="*/ 1235783 h 1445171"/>
                <a:gd name="connsiteX5" fmla="*/ 4171293 w 6022924"/>
                <a:gd name="connsiteY5" fmla="*/ 1235783 h 1445171"/>
                <a:gd name="connsiteX6" fmla="*/ 4171293 w 6022924"/>
                <a:gd name="connsiteY6" fmla="*/ 1100299 h 1445171"/>
                <a:gd name="connsiteX7" fmla="*/ 4011178 w 6022924"/>
                <a:gd name="connsiteY7" fmla="*/ 1100299 h 1445171"/>
                <a:gd name="connsiteX8" fmla="*/ 4011178 w 6022924"/>
                <a:gd name="connsiteY8" fmla="*/ 1034615 h 1445171"/>
                <a:gd name="connsiteX9" fmla="*/ 2832868 w 6022924"/>
                <a:gd name="connsiteY9" fmla="*/ 1034615 h 1445171"/>
                <a:gd name="connsiteX10" fmla="*/ 2832868 w 6022924"/>
                <a:gd name="connsiteY10" fmla="*/ 981237 h 1445171"/>
                <a:gd name="connsiteX11" fmla="*/ 2245767 w 6022924"/>
                <a:gd name="connsiteY11" fmla="*/ 981237 h 1445171"/>
                <a:gd name="connsiteX12" fmla="*/ 2245767 w 6022924"/>
                <a:gd name="connsiteY12" fmla="*/ 919655 h 1445171"/>
                <a:gd name="connsiteX13" fmla="*/ 2163651 w 6022924"/>
                <a:gd name="connsiteY13" fmla="*/ 919655 h 1445171"/>
                <a:gd name="connsiteX14" fmla="*/ 2163651 w 6022924"/>
                <a:gd name="connsiteY14" fmla="*/ 858071 h 1445171"/>
                <a:gd name="connsiteX15" fmla="*/ 1950158 w 6022924"/>
                <a:gd name="connsiteY15" fmla="*/ 858071 h 1445171"/>
                <a:gd name="connsiteX16" fmla="*/ 1950158 w 6022924"/>
                <a:gd name="connsiteY16" fmla="*/ 817015 h 1445171"/>
                <a:gd name="connsiteX17" fmla="*/ 1732569 w 6022924"/>
                <a:gd name="connsiteY17" fmla="*/ 817015 h 1445171"/>
                <a:gd name="connsiteX18" fmla="*/ 1732569 w 6022924"/>
                <a:gd name="connsiteY18" fmla="*/ 767747 h 1445171"/>
                <a:gd name="connsiteX19" fmla="*/ 1695612 w 6022924"/>
                <a:gd name="connsiteY19" fmla="*/ 767747 h 1445171"/>
                <a:gd name="connsiteX20" fmla="*/ 1695612 w 6022924"/>
                <a:gd name="connsiteY20" fmla="*/ 726692 h 1445171"/>
                <a:gd name="connsiteX21" fmla="*/ 1432855 w 6022924"/>
                <a:gd name="connsiteY21" fmla="*/ 726692 h 1445171"/>
                <a:gd name="connsiteX22" fmla="*/ 1432855 w 6022924"/>
                <a:gd name="connsiteY22" fmla="*/ 665108 h 1445171"/>
                <a:gd name="connsiteX23" fmla="*/ 1404118 w 6022924"/>
                <a:gd name="connsiteY23" fmla="*/ 665108 h 1445171"/>
                <a:gd name="connsiteX24" fmla="*/ 1404118 w 6022924"/>
                <a:gd name="connsiteY24" fmla="*/ 624051 h 1445171"/>
                <a:gd name="connsiteX25" fmla="*/ 1350740 w 6022924"/>
                <a:gd name="connsiteY25" fmla="*/ 624051 h 1445171"/>
                <a:gd name="connsiteX26" fmla="*/ 1350740 w 6022924"/>
                <a:gd name="connsiteY26" fmla="*/ 570679 h 1445171"/>
                <a:gd name="connsiteX27" fmla="*/ 1305582 w 6022924"/>
                <a:gd name="connsiteY27" fmla="*/ 570679 h 1445171"/>
                <a:gd name="connsiteX28" fmla="*/ 1305582 w 6022924"/>
                <a:gd name="connsiteY28" fmla="*/ 525517 h 1445171"/>
                <a:gd name="connsiteX29" fmla="*/ 1207046 w 6022924"/>
                <a:gd name="connsiteY29" fmla="*/ 525517 h 1445171"/>
                <a:gd name="connsiteX30" fmla="*/ 1207046 w 6022924"/>
                <a:gd name="connsiteY30" fmla="*/ 426983 h 1445171"/>
                <a:gd name="connsiteX31" fmla="*/ 1116721 w 6022924"/>
                <a:gd name="connsiteY31" fmla="*/ 426983 h 1445171"/>
                <a:gd name="connsiteX32" fmla="*/ 1116721 w 6022924"/>
                <a:gd name="connsiteY32" fmla="*/ 373610 h 1445171"/>
                <a:gd name="connsiteX33" fmla="*/ 1075668 w 6022924"/>
                <a:gd name="connsiteY33" fmla="*/ 373610 h 1445171"/>
                <a:gd name="connsiteX34" fmla="*/ 1075668 w 6022924"/>
                <a:gd name="connsiteY34" fmla="*/ 340764 h 1445171"/>
                <a:gd name="connsiteX35" fmla="*/ 1046931 w 6022924"/>
                <a:gd name="connsiteY35" fmla="*/ 340764 h 1445171"/>
                <a:gd name="connsiteX36" fmla="*/ 1046931 w 6022924"/>
                <a:gd name="connsiteY36" fmla="*/ 258652 h 1445171"/>
                <a:gd name="connsiteX37" fmla="*/ 775959 w 6022924"/>
                <a:gd name="connsiteY37" fmla="*/ 258652 h 1445171"/>
                <a:gd name="connsiteX38" fmla="*/ 775959 w 6022924"/>
                <a:gd name="connsiteY38" fmla="*/ 234019 h 1445171"/>
                <a:gd name="connsiteX39" fmla="*/ 550151 w 6022924"/>
                <a:gd name="connsiteY39" fmla="*/ 234019 h 1445171"/>
                <a:gd name="connsiteX40" fmla="*/ 550151 w 6022924"/>
                <a:gd name="connsiteY40" fmla="*/ 184752 h 1445171"/>
                <a:gd name="connsiteX41" fmla="*/ 509095 w 6022924"/>
                <a:gd name="connsiteY41" fmla="*/ 184752 h 1445171"/>
                <a:gd name="connsiteX42" fmla="*/ 509095 w 6022924"/>
                <a:gd name="connsiteY42" fmla="*/ 143696 h 1445171"/>
                <a:gd name="connsiteX43" fmla="*/ 320237 w 6022924"/>
                <a:gd name="connsiteY43" fmla="*/ 143696 h 1445171"/>
                <a:gd name="connsiteX44" fmla="*/ 320237 w 6022924"/>
                <a:gd name="connsiteY44" fmla="*/ 102639 h 1445171"/>
                <a:gd name="connsiteX45" fmla="*/ 254547 w 6022924"/>
                <a:gd name="connsiteY45" fmla="*/ 102639 h 1445171"/>
                <a:gd name="connsiteX46" fmla="*/ 254547 w 6022924"/>
                <a:gd name="connsiteY46" fmla="*/ 41056 h 1445171"/>
                <a:gd name="connsiteX47" fmla="*/ 172435 w 6022924"/>
                <a:gd name="connsiteY47" fmla="*/ 41056 h 1445171"/>
                <a:gd name="connsiteX48" fmla="*/ 172435 w 6022924"/>
                <a:gd name="connsiteY48" fmla="*/ 0 h 1445171"/>
                <a:gd name="connsiteX49" fmla="*/ 0 w 6022924"/>
                <a:gd name="connsiteY49" fmla="*/ 0 h 144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22924" h="1445171">
                  <a:moveTo>
                    <a:pt x="6022924" y="1445171"/>
                  </a:moveTo>
                  <a:lnTo>
                    <a:pt x="4507954" y="1445171"/>
                  </a:lnTo>
                  <a:lnTo>
                    <a:pt x="4507954" y="1354846"/>
                  </a:lnTo>
                  <a:lnTo>
                    <a:pt x="4392997" y="1354846"/>
                  </a:lnTo>
                  <a:lnTo>
                    <a:pt x="4392997" y="1235783"/>
                  </a:lnTo>
                  <a:lnTo>
                    <a:pt x="4171293" y="1235783"/>
                  </a:lnTo>
                  <a:lnTo>
                    <a:pt x="4171293" y="1100299"/>
                  </a:lnTo>
                  <a:lnTo>
                    <a:pt x="4011178" y="1100299"/>
                  </a:lnTo>
                  <a:lnTo>
                    <a:pt x="4011178" y="1034615"/>
                  </a:lnTo>
                  <a:lnTo>
                    <a:pt x="2832868" y="1034615"/>
                  </a:lnTo>
                  <a:lnTo>
                    <a:pt x="2832868" y="981237"/>
                  </a:lnTo>
                  <a:lnTo>
                    <a:pt x="2245767" y="981237"/>
                  </a:lnTo>
                  <a:lnTo>
                    <a:pt x="2245767" y="919655"/>
                  </a:lnTo>
                  <a:lnTo>
                    <a:pt x="2163651" y="919655"/>
                  </a:lnTo>
                  <a:lnTo>
                    <a:pt x="2163651" y="858071"/>
                  </a:lnTo>
                  <a:lnTo>
                    <a:pt x="1950158" y="858071"/>
                  </a:lnTo>
                  <a:lnTo>
                    <a:pt x="1950158" y="817015"/>
                  </a:lnTo>
                  <a:lnTo>
                    <a:pt x="1732569" y="817015"/>
                  </a:lnTo>
                  <a:lnTo>
                    <a:pt x="1732569" y="767747"/>
                  </a:lnTo>
                  <a:lnTo>
                    <a:pt x="1695612" y="767747"/>
                  </a:lnTo>
                  <a:lnTo>
                    <a:pt x="1695612" y="726692"/>
                  </a:lnTo>
                  <a:lnTo>
                    <a:pt x="1432855" y="726692"/>
                  </a:lnTo>
                  <a:lnTo>
                    <a:pt x="1432855" y="665108"/>
                  </a:lnTo>
                  <a:lnTo>
                    <a:pt x="1404118" y="665108"/>
                  </a:lnTo>
                  <a:lnTo>
                    <a:pt x="1404118" y="624051"/>
                  </a:lnTo>
                  <a:lnTo>
                    <a:pt x="1350740" y="624051"/>
                  </a:lnTo>
                  <a:lnTo>
                    <a:pt x="1350740" y="570679"/>
                  </a:lnTo>
                  <a:lnTo>
                    <a:pt x="1305582" y="570679"/>
                  </a:lnTo>
                  <a:lnTo>
                    <a:pt x="1305582" y="525517"/>
                  </a:lnTo>
                  <a:lnTo>
                    <a:pt x="1207046" y="525517"/>
                  </a:lnTo>
                  <a:lnTo>
                    <a:pt x="1207046" y="426983"/>
                  </a:lnTo>
                  <a:lnTo>
                    <a:pt x="1116721" y="426983"/>
                  </a:lnTo>
                  <a:lnTo>
                    <a:pt x="1116721" y="373610"/>
                  </a:lnTo>
                  <a:lnTo>
                    <a:pt x="1075668" y="373610"/>
                  </a:lnTo>
                  <a:lnTo>
                    <a:pt x="1075668" y="340764"/>
                  </a:lnTo>
                  <a:lnTo>
                    <a:pt x="1046931" y="340764"/>
                  </a:lnTo>
                  <a:lnTo>
                    <a:pt x="1046931" y="258652"/>
                  </a:lnTo>
                  <a:lnTo>
                    <a:pt x="775959" y="258652"/>
                  </a:lnTo>
                  <a:lnTo>
                    <a:pt x="775959" y="234019"/>
                  </a:lnTo>
                  <a:lnTo>
                    <a:pt x="550151" y="234019"/>
                  </a:lnTo>
                  <a:lnTo>
                    <a:pt x="550151" y="184752"/>
                  </a:lnTo>
                  <a:lnTo>
                    <a:pt x="509095" y="184752"/>
                  </a:lnTo>
                  <a:lnTo>
                    <a:pt x="509095" y="143696"/>
                  </a:lnTo>
                  <a:lnTo>
                    <a:pt x="320237" y="143696"/>
                  </a:lnTo>
                  <a:lnTo>
                    <a:pt x="320237" y="102639"/>
                  </a:lnTo>
                  <a:lnTo>
                    <a:pt x="254547" y="102639"/>
                  </a:lnTo>
                  <a:lnTo>
                    <a:pt x="254547" y="41056"/>
                  </a:lnTo>
                  <a:lnTo>
                    <a:pt x="172435" y="41056"/>
                  </a:lnTo>
                  <a:lnTo>
                    <a:pt x="172435" y="0"/>
                  </a:lnTo>
                  <a:lnTo>
                    <a:pt x="0" y="0"/>
                  </a:lnTo>
                </a:path>
              </a:pathLst>
            </a:custGeom>
            <a:noFill/>
            <a:ln w="22225" cap="flat">
              <a:solidFill>
                <a:schemeClr val="accent3"/>
              </a:solidFill>
              <a:prstDash val="solid"/>
              <a:miter/>
            </a:ln>
          </p:spPr>
          <p:txBody>
            <a:bodyPr rtlCol="0" anchor="ctr"/>
            <a:lstStyle/>
            <a:p>
              <a:endParaRPr lang="en-GB"/>
            </a:p>
          </p:txBody>
        </p:sp>
        <p:sp>
          <p:nvSpPr>
            <p:cNvPr id="77" name="Freeform: Shape 94">
              <a:extLst>
                <a:ext uri="{FF2B5EF4-FFF2-40B4-BE49-F238E27FC236}">
                  <a16:creationId xmlns:a16="http://schemas.microsoft.com/office/drawing/2014/main" id="{4A700E5E-3E6D-4E9F-B8FE-7D18A5E58E99}"/>
                </a:ext>
              </a:extLst>
            </p:cNvPr>
            <p:cNvSpPr/>
            <p:nvPr/>
          </p:nvSpPr>
          <p:spPr>
            <a:xfrm>
              <a:off x="3960593" y="291694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a:p>
          </p:txBody>
        </p:sp>
        <p:sp>
          <p:nvSpPr>
            <p:cNvPr id="78" name="Freeform: Shape 95">
              <a:extLst>
                <a:ext uri="{FF2B5EF4-FFF2-40B4-BE49-F238E27FC236}">
                  <a16:creationId xmlns:a16="http://schemas.microsoft.com/office/drawing/2014/main" id="{6D5D6D7D-FDA4-4306-9848-D3EFFA409118}"/>
                </a:ext>
              </a:extLst>
            </p:cNvPr>
            <p:cNvSpPr/>
            <p:nvPr/>
          </p:nvSpPr>
          <p:spPr>
            <a:xfrm>
              <a:off x="4551149" y="335509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a:p>
          </p:txBody>
        </p:sp>
        <p:sp>
          <p:nvSpPr>
            <p:cNvPr id="79" name="Freeform: Shape 96">
              <a:extLst>
                <a:ext uri="{FF2B5EF4-FFF2-40B4-BE49-F238E27FC236}">
                  <a16:creationId xmlns:a16="http://schemas.microsoft.com/office/drawing/2014/main" id="{FCEC28ED-3F12-4029-97A6-6B1732371859}"/>
                </a:ext>
              </a:extLst>
            </p:cNvPr>
            <p:cNvSpPr/>
            <p:nvPr/>
          </p:nvSpPr>
          <p:spPr>
            <a:xfrm>
              <a:off x="5160749" y="350749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a:p>
          </p:txBody>
        </p:sp>
        <p:sp>
          <p:nvSpPr>
            <p:cNvPr id="80" name="Freeform: Shape 97">
              <a:extLst>
                <a:ext uri="{FF2B5EF4-FFF2-40B4-BE49-F238E27FC236}">
                  <a16:creationId xmlns:a16="http://schemas.microsoft.com/office/drawing/2014/main" id="{94899F46-6BF3-4273-B63F-FE569B815CA2}"/>
                </a:ext>
              </a:extLst>
            </p:cNvPr>
            <p:cNvSpPr/>
            <p:nvPr/>
          </p:nvSpPr>
          <p:spPr>
            <a:xfrm>
              <a:off x="5408399" y="3621798"/>
              <a:ext cx="9525" cy="89998"/>
            </a:xfrm>
            <a:custGeom>
              <a:avLst/>
              <a:gdLst>
                <a:gd name="connsiteX0" fmla="*/ 0 w 9525"/>
                <a:gd name="connsiteY0" fmla="*/ 0 h 89998"/>
                <a:gd name="connsiteX1" fmla="*/ 0 w 9525"/>
                <a:gd name="connsiteY1" fmla="*/ 89999 h 89998"/>
              </a:gdLst>
              <a:ahLst/>
              <a:cxnLst>
                <a:cxn ang="0">
                  <a:pos x="connsiteX0" y="connsiteY0"/>
                </a:cxn>
                <a:cxn ang="0">
                  <a:pos x="connsiteX1" y="connsiteY1"/>
                </a:cxn>
              </a:cxnLst>
              <a:rect l="l" t="t" r="r" b="b"/>
              <a:pathLst>
                <a:path w="9525" h="89998">
                  <a:moveTo>
                    <a:pt x="0" y="0"/>
                  </a:moveTo>
                  <a:lnTo>
                    <a:pt x="0" y="89999"/>
                  </a:lnTo>
                </a:path>
              </a:pathLst>
            </a:custGeom>
            <a:noFill/>
            <a:ln w="22225" cap="flat">
              <a:solidFill>
                <a:schemeClr val="accent3"/>
              </a:solidFill>
              <a:prstDash val="solid"/>
              <a:miter/>
            </a:ln>
          </p:spPr>
          <p:txBody>
            <a:bodyPr rtlCol="0" anchor="ctr"/>
            <a:lstStyle/>
            <a:p>
              <a:endParaRPr lang="en-GB"/>
            </a:p>
          </p:txBody>
        </p:sp>
        <p:sp>
          <p:nvSpPr>
            <p:cNvPr id="81" name="Freeform: Shape 98">
              <a:extLst>
                <a:ext uri="{FF2B5EF4-FFF2-40B4-BE49-F238E27FC236}">
                  <a16:creationId xmlns:a16="http://schemas.microsoft.com/office/drawing/2014/main" id="{2EFE61E4-E6C4-4FBC-9768-1B33B27BEFEB}"/>
                </a:ext>
              </a:extLst>
            </p:cNvPr>
            <p:cNvSpPr/>
            <p:nvPr/>
          </p:nvSpPr>
          <p:spPr>
            <a:xfrm>
              <a:off x="5865609" y="3621798"/>
              <a:ext cx="9525" cy="89998"/>
            </a:xfrm>
            <a:custGeom>
              <a:avLst/>
              <a:gdLst>
                <a:gd name="connsiteX0" fmla="*/ 0 w 9525"/>
                <a:gd name="connsiteY0" fmla="*/ 0 h 89998"/>
                <a:gd name="connsiteX1" fmla="*/ 0 w 9525"/>
                <a:gd name="connsiteY1" fmla="*/ 89999 h 89998"/>
              </a:gdLst>
              <a:ahLst/>
              <a:cxnLst>
                <a:cxn ang="0">
                  <a:pos x="connsiteX0" y="connsiteY0"/>
                </a:cxn>
                <a:cxn ang="0">
                  <a:pos x="connsiteX1" y="connsiteY1"/>
                </a:cxn>
              </a:cxnLst>
              <a:rect l="l" t="t" r="r" b="b"/>
              <a:pathLst>
                <a:path w="9525" h="89998">
                  <a:moveTo>
                    <a:pt x="0" y="0"/>
                  </a:moveTo>
                  <a:lnTo>
                    <a:pt x="0" y="89999"/>
                  </a:lnTo>
                </a:path>
              </a:pathLst>
            </a:custGeom>
            <a:noFill/>
            <a:ln w="22225" cap="flat">
              <a:solidFill>
                <a:schemeClr val="accent3"/>
              </a:solidFill>
              <a:prstDash val="solid"/>
              <a:miter/>
            </a:ln>
          </p:spPr>
          <p:txBody>
            <a:bodyPr rtlCol="0" anchor="ctr"/>
            <a:lstStyle/>
            <a:p>
              <a:endParaRPr lang="en-GB"/>
            </a:p>
          </p:txBody>
        </p:sp>
        <p:sp>
          <p:nvSpPr>
            <p:cNvPr id="82" name="Freeform: Shape 99">
              <a:extLst>
                <a:ext uri="{FF2B5EF4-FFF2-40B4-BE49-F238E27FC236}">
                  <a16:creationId xmlns:a16="http://schemas.microsoft.com/office/drawing/2014/main" id="{CFE55725-5074-4EC5-9FC3-A0C593574D44}"/>
                </a:ext>
              </a:extLst>
            </p:cNvPr>
            <p:cNvSpPr/>
            <p:nvPr/>
          </p:nvSpPr>
          <p:spPr>
            <a:xfrm>
              <a:off x="6170409" y="367894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83" name="Freeform: Shape 100">
              <a:extLst>
                <a:ext uri="{FF2B5EF4-FFF2-40B4-BE49-F238E27FC236}">
                  <a16:creationId xmlns:a16="http://schemas.microsoft.com/office/drawing/2014/main" id="{588136BB-62E3-4489-9AA9-888C8032C1BD}"/>
                </a:ext>
              </a:extLst>
            </p:cNvPr>
            <p:cNvSpPr/>
            <p:nvPr/>
          </p:nvSpPr>
          <p:spPr>
            <a:xfrm>
              <a:off x="6513309" y="367894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84" name="Freeform: Shape 101">
              <a:extLst>
                <a:ext uri="{FF2B5EF4-FFF2-40B4-BE49-F238E27FC236}">
                  <a16:creationId xmlns:a16="http://schemas.microsoft.com/office/drawing/2014/main" id="{4F331367-D40B-4BD5-82BE-627921A60F1F}"/>
                </a:ext>
              </a:extLst>
            </p:cNvPr>
            <p:cNvSpPr/>
            <p:nvPr/>
          </p:nvSpPr>
          <p:spPr>
            <a:xfrm>
              <a:off x="6837159" y="367894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85" name="Freeform: Shape 102">
              <a:extLst>
                <a:ext uri="{FF2B5EF4-FFF2-40B4-BE49-F238E27FC236}">
                  <a16:creationId xmlns:a16="http://schemas.microsoft.com/office/drawing/2014/main" id="{8EB236E0-C430-4E11-A2AB-EEA94C3732F2}"/>
                </a:ext>
              </a:extLst>
            </p:cNvPr>
            <p:cNvSpPr/>
            <p:nvPr/>
          </p:nvSpPr>
          <p:spPr>
            <a:xfrm>
              <a:off x="6970509" y="367894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86" name="Freeform: Shape 103">
              <a:extLst>
                <a:ext uri="{FF2B5EF4-FFF2-40B4-BE49-F238E27FC236}">
                  <a16:creationId xmlns:a16="http://schemas.microsoft.com/office/drawing/2014/main" id="{F47ABF53-3FED-4731-B312-95C9246DE9CF}"/>
                </a:ext>
              </a:extLst>
            </p:cNvPr>
            <p:cNvSpPr/>
            <p:nvPr/>
          </p:nvSpPr>
          <p:spPr>
            <a:xfrm>
              <a:off x="7141959" y="373609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87" name="Freeform: Shape 104">
              <a:extLst>
                <a:ext uri="{FF2B5EF4-FFF2-40B4-BE49-F238E27FC236}">
                  <a16:creationId xmlns:a16="http://schemas.microsoft.com/office/drawing/2014/main" id="{5AC36D1D-2C81-4754-B141-0D2A5153F905}"/>
                </a:ext>
              </a:extLst>
            </p:cNvPr>
            <p:cNvSpPr/>
            <p:nvPr/>
          </p:nvSpPr>
          <p:spPr>
            <a:xfrm>
              <a:off x="7199109" y="373609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88" name="Freeform: Shape 105">
              <a:extLst>
                <a:ext uri="{FF2B5EF4-FFF2-40B4-BE49-F238E27FC236}">
                  <a16:creationId xmlns:a16="http://schemas.microsoft.com/office/drawing/2014/main" id="{55DD2810-13F8-46AC-A277-694BBC3CCE8A}"/>
                </a:ext>
              </a:extLst>
            </p:cNvPr>
            <p:cNvSpPr/>
            <p:nvPr/>
          </p:nvSpPr>
          <p:spPr>
            <a:xfrm>
              <a:off x="7903968" y="407900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89" name="Freeform: Shape 106">
              <a:extLst>
                <a:ext uri="{FF2B5EF4-FFF2-40B4-BE49-F238E27FC236}">
                  <a16:creationId xmlns:a16="http://schemas.microsoft.com/office/drawing/2014/main" id="{26A0BE63-1011-40C9-9D2C-DC3D401416DD}"/>
                </a:ext>
              </a:extLst>
            </p:cNvPr>
            <p:cNvSpPr/>
            <p:nvPr/>
          </p:nvSpPr>
          <p:spPr>
            <a:xfrm>
              <a:off x="8151618" y="407900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90" name="Freeform: Shape 107">
              <a:extLst>
                <a:ext uri="{FF2B5EF4-FFF2-40B4-BE49-F238E27FC236}">
                  <a16:creationId xmlns:a16="http://schemas.microsoft.com/office/drawing/2014/main" id="{DF44F51F-AEDA-42E7-B39F-7A2272B8B3A2}"/>
                </a:ext>
              </a:extLst>
            </p:cNvPr>
            <p:cNvSpPr/>
            <p:nvPr/>
          </p:nvSpPr>
          <p:spPr>
            <a:xfrm>
              <a:off x="9085078" y="407900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grpSp>
      <p:cxnSp>
        <p:nvCxnSpPr>
          <p:cNvPr id="91" name="Straight Connector 90">
            <a:extLst>
              <a:ext uri="{FF2B5EF4-FFF2-40B4-BE49-F238E27FC236}">
                <a16:creationId xmlns:a16="http://schemas.microsoft.com/office/drawing/2014/main" id="{B1A2DE24-E5C7-4F60-83EE-E60566AA02C3}"/>
              </a:ext>
            </a:extLst>
          </p:cNvPr>
          <p:cNvCxnSpPr>
            <a:cxnSpLocks/>
          </p:cNvCxnSpPr>
          <p:nvPr/>
        </p:nvCxnSpPr>
        <p:spPr>
          <a:xfrm>
            <a:off x="1656623" y="4257604"/>
            <a:ext cx="205648" cy="0"/>
          </a:xfrm>
          <a:prstGeom prst="line">
            <a:avLst/>
          </a:prstGeom>
          <a:noFill/>
          <a:ln w="25400" cap="flat">
            <a:solidFill>
              <a:schemeClr val="accent2"/>
            </a:solidFill>
            <a:prstDash val="solid"/>
            <a:miter/>
          </a:ln>
        </p:spPr>
      </p:cxnSp>
      <p:cxnSp>
        <p:nvCxnSpPr>
          <p:cNvPr id="92" name="Straight Connector 91">
            <a:extLst>
              <a:ext uri="{FF2B5EF4-FFF2-40B4-BE49-F238E27FC236}">
                <a16:creationId xmlns:a16="http://schemas.microsoft.com/office/drawing/2014/main" id="{429C91B6-341B-462E-879F-6F438793F830}"/>
              </a:ext>
            </a:extLst>
          </p:cNvPr>
          <p:cNvCxnSpPr>
            <a:cxnSpLocks/>
          </p:cNvCxnSpPr>
          <p:nvPr/>
        </p:nvCxnSpPr>
        <p:spPr>
          <a:xfrm>
            <a:off x="1656623" y="4054732"/>
            <a:ext cx="205648" cy="0"/>
          </a:xfrm>
          <a:prstGeom prst="line">
            <a:avLst/>
          </a:prstGeom>
          <a:noFill/>
          <a:ln w="25400" cap="flat">
            <a:solidFill>
              <a:schemeClr val="accent3"/>
            </a:solidFill>
            <a:prstDash val="solid"/>
            <a:miter/>
          </a:ln>
        </p:spPr>
      </p:cxnSp>
      <p:cxnSp>
        <p:nvCxnSpPr>
          <p:cNvPr id="93" name="Straight Connector 92">
            <a:extLst>
              <a:ext uri="{FF2B5EF4-FFF2-40B4-BE49-F238E27FC236}">
                <a16:creationId xmlns:a16="http://schemas.microsoft.com/office/drawing/2014/main" id="{6DF8F1A2-FB9D-4D91-B1E0-F59F9E62F71B}"/>
              </a:ext>
            </a:extLst>
          </p:cNvPr>
          <p:cNvCxnSpPr>
            <a:cxnSpLocks/>
          </p:cNvCxnSpPr>
          <p:nvPr/>
        </p:nvCxnSpPr>
        <p:spPr>
          <a:xfrm>
            <a:off x="1759447" y="4000732"/>
            <a:ext cx="0" cy="108000"/>
          </a:xfrm>
          <a:prstGeom prst="line">
            <a:avLst/>
          </a:prstGeom>
          <a:noFill/>
          <a:ln w="25400" cap="flat">
            <a:solidFill>
              <a:schemeClr val="accent3"/>
            </a:solidFill>
            <a:prstDash val="solid"/>
            <a:miter/>
          </a:ln>
        </p:spPr>
      </p:cxnSp>
      <p:cxnSp>
        <p:nvCxnSpPr>
          <p:cNvPr id="94" name="Straight Connector 93">
            <a:extLst>
              <a:ext uri="{FF2B5EF4-FFF2-40B4-BE49-F238E27FC236}">
                <a16:creationId xmlns:a16="http://schemas.microsoft.com/office/drawing/2014/main" id="{FEA0C015-37B7-427C-9D82-B6CE0306153B}"/>
              </a:ext>
            </a:extLst>
          </p:cNvPr>
          <p:cNvCxnSpPr>
            <a:cxnSpLocks/>
          </p:cNvCxnSpPr>
          <p:nvPr/>
        </p:nvCxnSpPr>
        <p:spPr>
          <a:xfrm>
            <a:off x="1759447" y="4203604"/>
            <a:ext cx="0" cy="108000"/>
          </a:xfrm>
          <a:prstGeom prst="line">
            <a:avLst/>
          </a:prstGeom>
          <a:noFill/>
          <a:ln w="25400" cap="flat">
            <a:solidFill>
              <a:schemeClr val="accent2"/>
            </a:solidFill>
            <a:prstDash val="solid"/>
            <a:miter/>
          </a:ln>
        </p:spPr>
      </p:cxnSp>
      <p:sp>
        <p:nvSpPr>
          <p:cNvPr id="95" name="TextBox 94">
            <a:extLst>
              <a:ext uri="{FF2B5EF4-FFF2-40B4-BE49-F238E27FC236}">
                <a16:creationId xmlns:a16="http://schemas.microsoft.com/office/drawing/2014/main" id="{5E931140-0042-4943-893D-326CE8F21436}"/>
              </a:ext>
            </a:extLst>
          </p:cNvPr>
          <p:cNvSpPr txBox="1"/>
          <p:nvPr/>
        </p:nvSpPr>
        <p:spPr>
          <a:xfrm>
            <a:off x="1865913" y="4087821"/>
            <a:ext cx="2198691" cy="307777"/>
          </a:xfrm>
          <a:prstGeom prst="rect">
            <a:avLst/>
          </a:prstGeom>
          <a:noFill/>
        </p:spPr>
        <p:txBody>
          <a:bodyPr wrap="square">
            <a:spAutoFit/>
          </a:bodyPr>
          <a:lstStyle/>
          <a:p>
            <a:r>
              <a:rPr lang="en-US" sz="1400" dirty="0"/>
              <a:t>FOLFOX + </a:t>
            </a:r>
            <a:r>
              <a:rPr lang="en-US" sz="1400" dirty="0" err="1"/>
              <a:t>Trast</a:t>
            </a:r>
            <a:r>
              <a:rPr lang="en-US" sz="1400" dirty="0"/>
              <a:t> + NIVO</a:t>
            </a:r>
            <a:endParaRPr lang="en-GB" sz="1400" dirty="0"/>
          </a:p>
        </p:txBody>
      </p:sp>
      <p:sp>
        <p:nvSpPr>
          <p:cNvPr id="96" name="TextBox 95">
            <a:extLst>
              <a:ext uri="{FF2B5EF4-FFF2-40B4-BE49-F238E27FC236}">
                <a16:creationId xmlns:a16="http://schemas.microsoft.com/office/drawing/2014/main" id="{B48C1338-0059-48B0-88CF-A5CBEAC99AA2}"/>
              </a:ext>
            </a:extLst>
          </p:cNvPr>
          <p:cNvSpPr txBox="1"/>
          <p:nvPr/>
        </p:nvSpPr>
        <p:spPr>
          <a:xfrm>
            <a:off x="1865913" y="3885591"/>
            <a:ext cx="1939707" cy="307777"/>
          </a:xfrm>
          <a:prstGeom prst="rect">
            <a:avLst/>
          </a:prstGeom>
          <a:noFill/>
        </p:spPr>
        <p:txBody>
          <a:bodyPr wrap="square">
            <a:spAutoFit/>
          </a:bodyPr>
          <a:lstStyle/>
          <a:p>
            <a:r>
              <a:rPr lang="en-US" sz="1400" dirty="0"/>
              <a:t>IPI + </a:t>
            </a:r>
            <a:r>
              <a:rPr lang="en-US" sz="1400" dirty="0" err="1"/>
              <a:t>Trast</a:t>
            </a:r>
            <a:r>
              <a:rPr lang="en-US" sz="1400" dirty="0"/>
              <a:t> + NIVO</a:t>
            </a:r>
            <a:endParaRPr lang="en-GB" sz="1400" dirty="0"/>
          </a:p>
        </p:txBody>
      </p:sp>
      <p:sp>
        <p:nvSpPr>
          <p:cNvPr id="97" name="TextBox 96">
            <a:extLst>
              <a:ext uri="{FF2B5EF4-FFF2-40B4-BE49-F238E27FC236}">
                <a16:creationId xmlns:a16="http://schemas.microsoft.com/office/drawing/2014/main" id="{FC75BA9F-5FFC-48D6-9B40-E327956268F8}"/>
              </a:ext>
            </a:extLst>
          </p:cNvPr>
          <p:cNvSpPr txBox="1"/>
          <p:nvPr/>
        </p:nvSpPr>
        <p:spPr>
          <a:xfrm>
            <a:off x="8049730" y="1426181"/>
            <a:ext cx="2648482" cy="338554"/>
          </a:xfrm>
          <a:prstGeom prst="rect">
            <a:avLst/>
          </a:prstGeom>
          <a:noFill/>
        </p:spPr>
        <p:txBody>
          <a:bodyPr wrap="none" rtlCol="0">
            <a:spAutoFit/>
          </a:bodyPr>
          <a:lstStyle/>
          <a:p>
            <a:pPr algn="ctr"/>
            <a:r>
              <a:rPr lang="en-US" sz="1600" b="1" dirty="0">
                <a:solidFill>
                  <a:srgbClr val="4D4D4D"/>
                </a:solidFill>
              </a:rPr>
              <a:t>Progression free survival</a:t>
            </a:r>
            <a:endParaRPr lang="en-GB" sz="1600" b="1" dirty="0">
              <a:solidFill>
                <a:srgbClr val="4D4D4D"/>
              </a:solidFill>
            </a:endParaRPr>
          </a:p>
        </p:txBody>
      </p:sp>
      <p:sp>
        <p:nvSpPr>
          <p:cNvPr id="98" name="Freeform 21">
            <a:extLst>
              <a:ext uri="{FF2B5EF4-FFF2-40B4-BE49-F238E27FC236}">
                <a16:creationId xmlns:a16="http://schemas.microsoft.com/office/drawing/2014/main" id="{8C5BDC63-AAEE-40B5-B108-CE586887E5AD}"/>
              </a:ext>
            </a:extLst>
          </p:cNvPr>
          <p:cNvSpPr>
            <a:spLocks/>
          </p:cNvSpPr>
          <p:nvPr/>
        </p:nvSpPr>
        <p:spPr bwMode="auto">
          <a:xfrm>
            <a:off x="6999026" y="2772440"/>
            <a:ext cx="4901286" cy="162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9" name="Group 98">
            <a:extLst>
              <a:ext uri="{FF2B5EF4-FFF2-40B4-BE49-F238E27FC236}">
                <a16:creationId xmlns:a16="http://schemas.microsoft.com/office/drawing/2014/main" id="{687EA4CD-BF13-4E19-8F6D-A4155F34B0EA}"/>
              </a:ext>
            </a:extLst>
          </p:cNvPr>
          <p:cNvGrpSpPr/>
          <p:nvPr/>
        </p:nvGrpSpPr>
        <p:grpSpPr>
          <a:xfrm>
            <a:off x="6284467" y="2672865"/>
            <a:ext cx="725703" cy="1861610"/>
            <a:chOff x="4203228" y="1239008"/>
            <a:chExt cx="762232" cy="2948092"/>
          </a:xfrm>
        </p:grpSpPr>
        <p:sp>
          <p:nvSpPr>
            <p:cNvPr id="100" name="Line 6">
              <a:extLst>
                <a:ext uri="{FF2B5EF4-FFF2-40B4-BE49-F238E27FC236}">
                  <a16:creationId xmlns:a16="http://schemas.microsoft.com/office/drawing/2014/main" id="{CDC53119-B0AD-4850-9A02-6E54C1B789DC}"/>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1" name="Line 7">
              <a:extLst>
                <a:ext uri="{FF2B5EF4-FFF2-40B4-BE49-F238E27FC236}">
                  <a16:creationId xmlns:a16="http://schemas.microsoft.com/office/drawing/2014/main" id="{3C10D3D7-E769-4AD6-9E2C-262D1FC2F622}"/>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2" name="Line 8">
              <a:extLst>
                <a:ext uri="{FF2B5EF4-FFF2-40B4-BE49-F238E27FC236}">
                  <a16:creationId xmlns:a16="http://schemas.microsoft.com/office/drawing/2014/main" id="{6690882F-35B8-461A-AB8D-D264F173CD4F}"/>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3" name="Line 9">
              <a:extLst>
                <a:ext uri="{FF2B5EF4-FFF2-40B4-BE49-F238E27FC236}">
                  <a16:creationId xmlns:a16="http://schemas.microsoft.com/office/drawing/2014/main" id="{EC94B46B-FE37-4BCE-8788-4997BAEEA09B}"/>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4" name="Line 10">
              <a:extLst>
                <a:ext uri="{FF2B5EF4-FFF2-40B4-BE49-F238E27FC236}">
                  <a16:creationId xmlns:a16="http://schemas.microsoft.com/office/drawing/2014/main" id="{7F86707F-84C7-4BED-8286-BEA355ADF202}"/>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5" name="Line 11">
              <a:extLst>
                <a:ext uri="{FF2B5EF4-FFF2-40B4-BE49-F238E27FC236}">
                  <a16:creationId xmlns:a16="http://schemas.microsoft.com/office/drawing/2014/main" id="{BB34BDCB-6176-4BFA-AFB3-EBE07AE570BB}"/>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6" name="TextBox 105">
              <a:extLst>
                <a:ext uri="{FF2B5EF4-FFF2-40B4-BE49-F238E27FC236}">
                  <a16:creationId xmlns:a16="http://schemas.microsoft.com/office/drawing/2014/main" id="{367E996D-A825-49F6-BCF5-8ADFEB1D8195}"/>
                </a:ext>
              </a:extLst>
            </p:cNvPr>
            <p:cNvSpPr txBox="1"/>
            <p:nvPr/>
          </p:nvSpPr>
          <p:spPr>
            <a:xfrm rot="16200000">
              <a:off x="3020312" y="2542535"/>
              <a:ext cx="2673609"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Survival probability</a:t>
              </a:r>
            </a:p>
          </p:txBody>
        </p:sp>
        <p:sp>
          <p:nvSpPr>
            <p:cNvPr id="107" name="TextBox 106">
              <a:extLst>
                <a:ext uri="{FF2B5EF4-FFF2-40B4-BE49-F238E27FC236}">
                  <a16:creationId xmlns:a16="http://schemas.microsoft.com/office/drawing/2014/main" id="{CFADF669-7D35-482A-B8DE-B3091BF90AB5}"/>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108" name="TextBox 107">
              <a:extLst>
                <a:ext uri="{FF2B5EF4-FFF2-40B4-BE49-F238E27FC236}">
                  <a16:creationId xmlns:a16="http://schemas.microsoft.com/office/drawing/2014/main" id="{88DC9E59-AE40-43A2-968C-A2AB2AB73810}"/>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109" name="TextBox 108">
              <a:extLst>
                <a:ext uri="{FF2B5EF4-FFF2-40B4-BE49-F238E27FC236}">
                  <a16:creationId xmlns:a16="http://schemas.microsoft.com/office/drawing/2014/main" id="{C96D93E6-FE0E-4C6D-BEC5-1CD7FAE50DAC}"/>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110" name="TextBox 109">
              <a:extLst>
                <a:ext uri="{FF2B5EF4-FFF2-40B4-BE49-F238E27FC236}">
                  <a16:creationId xmlns:a16="http://schemas.microsoft.com/office/drawing/2014/main" id="{EE055BA6-BDCA-404F-AA71-E16FD4A7A0D6}"/>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111" name="TextBox 110">
              <a:extLst>
                <a:ext uri="{FF2B5EF4-FFF2-40B4-BE49-F238E27FC236}">
                  <a16:creationId xmlns:a16="http://schemas.microsoft.com/office/drawing/2014/main" id="{1EC0EA33-EF73-4837-AF62-73ADA954FB4C}"/>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112" name="TextBox 111">
              <a:extLst>
                <a:ext uri="{FF2B5EF4-FFF2-40B4-BE49-F238E27FC236}">
                  <a16:creationId xmlns:a16="http://schemas.microsoft.com/office/drawing/2014/main" id="{3CF3822E-CA8A-4AB8-B890-271903CBDF45}"/>
                </a:ext>
              </a:extLst>
            </p:cNvPr>
            <p:cNvSpPr txBox="1"/>
            <p:nvPr/>
          </p:nvSpPr>
          <p:spPr>
            <a:xfrm>
              <a:off x="4623691" y="3699697"/>
              <a:ext cx="298350" cy="48740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113" name="Group 112">
            <a:extLst>
              <a:ext uri="{FF2B5EF4-FFF2-40B4-BE49-F238E27FC236}">
                <a16:creationId xmlns:a16="http://schemas.microsoft.com/office/drawing/2014/main" id="{582B6651-A47F-4C5D-8FB9-40FC95332E6F}"/>
              </a:ext>
            </a:extLst>
          </p:cNvPr>
          <p:cNvGrpSpPr/>
          <p:nvPr/>
        </p:nvGrpSpPr>
        <p:grpSpPr>
          <a:xfrm>
            <a:off x="7016160" y="4391989"/>
            <a:ext cx="4833699" cy="360147"/>
            <a:chOff x="1513339" y="4188565"/>
            <a:chExt cx="2059612" cy="360147"/>
          </a:xfrm>
        </p:grpSpPr>
        <p:sp>
          <p:nvSpPr>
            <p:cNvPr id="114" name="Line 21">
              <a:extLst>
                <a:ext uri="{FF2B5EF4-FFF2-40B4-BE49-F238E27FC236}">
                  <a16:creationId xmlns:a16="http://schemas.microsoft.com/office/drawing/2014/main" id="{02954062-FDD9-44F2-B293-3C613C2B02E7}"/>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890C2707-264A-4AD3-9E4D-0F8F967D1E64}"/>
                </a:ext>
              </a:extLst>
            </p:cNvPr>
            <p:cNvSpPr txBox="1"/>
            <p:nvPr/>
          </p:nvSpPr>
          <p:spPr>
            <a:xfrm>
              <a:off x="3382184" y="4260565"/>
              <a:ext cx="19076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1000</a:t>
              </a:r>
            </a:p>
          </p:txBody>
        </p:sp>
        <p:sp>
          <p:nvSpPr>
            <p:cNvPr id="116" name="Line 21">
              <a:extLst>
                <a:ext uri="{FF2B5EF4-FFF2-40B4-BE49-F238E27FC236}">
                  <a16:creationId xmlns:a16="http://schemas.microsoft.com/office/drawing/2014/main" id="{B04D278F-3C81-4C58-89C5-5A87A7248A85}"/>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0518B335-E61D-4901-9F75-FD1CF62924C7}"/>
                </a:ext>
              </a:extLst>
            </p:cNvPr>
            <p:cNvSpPr txBox="1"/>
            <p:nvPr/>
          </p:nvSpPr>
          <p:spPr>
            <a:xfrm>
              <a:off x="3026706" y="4260565"/>
              <a:ext cx="1504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800</a:t>
              </a:r>
            </a:p>
          </p:txBody>
        </p:sp>
        <p:sp>
          <p:nvSpPr>
            <p:cNvPr id="118" name="Line 21">
              <a:extLst>
                <a:ext uri="{FF2B5EF4-FFF2-40B4-BE49-F238E27FC236}">
                  <a16:creationId xmlns:a16="http://schemas.microsoft.com/office/drawing/2014/main" id="{71BF8258-2A3F-467F-9DF3-458D71E70677}"/>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631A0991-5FD5-4A9D-B996-3811B93EEAEA}"/>
                </a:ext>
              </a:extLst>
            </p:cNvPr>
            <p:cNvSpPr txBox="1"/>
            <p:nvPr/>
          </p:nvSpPr>
          <p:spPr>
            <a:xfrm>
              <a:off x="2651069" y="4260565"/>
              <a:ext cx="1504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600</a:t>
              </a:r>
            </a:p>
          </p:txBody>
        </p:sp>
        <p:sp>
          <p:nvSpPr>
            <p:cNvPr id="120" name="Line 21">
              <a:extLst>
                <a:ext uri="{FF2B5EF4-FFF2-40B4-BE49-F238E27FC236}">
                  <a16:creationId xmlns:a16="http://schemas.microsoft.com/office/drawing/2014/main" id="{6600F79D-7DC9-49DC-9E20-DDAEC7008BBC}"/>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0413F83B-5E09-45BB-B09A-34D47AFA1D9A}"/>
                </a:ext>
              </a:extLst>
            </p:cNvPr>
            <p:cNvSpPr txBox="1"/>
            <p:nvPr/>
          </p:nvSpPr>
          <p:spPr>
            <a:xfrm>
              <a:off x="2275432" y="4260565"/>
              <a:ext cx="1504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400</a:t>
              </a:r>
            </a:p>
          </p:txBody>
        </p:sp>
        <p:sp>
          <p:nvSpPr>
            <p:cNvPr id="122" name="Line 21">
              <a:extLst>
                <a:ext uri="{FF2B5EF4-FFF2-40B4-BE49-F238E27FC236}">
                  <a16:creationId xmlns:a16="http://schemas.microsoft.com/office/drawing/2014/main" id="{9897E27B-D1E0-460B-9A08-F59CA137A3D4}"/>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5C664FCA-19B9-47A5-84C4-7F15897128CA}"/>
                </a:ext>
              </a:extLst>
            </p:cNvPr>
            <p:cNvSpPr txBox="1"/>
            <p:nvPr/>
          </p:nvSpPr>
          <p:spPr>
            <a:xfrm>
              <a:off x="1899795" y="4260565"/>
              <a:ext cx="1504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200</a:t>
              </a:r>
            </a:p>
          </p:txBody>
        </p:sp>
        <p:sp>
          <p:nvSpPr>
            <p:cNvPr id="124" name="Line 21">
              <a:extLst>
                <a:ext uri="{FF2B5EF4-FFF2-40B4-BE49-F238E27FC236}">
                  <a16:creationId xmlns:a16="http://schemas.microsoft.com/office/drawing/2014/main" id="{5531B15A-AADD-4593-99CF-23BDC05B6E6A}"/>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8D1A7354-C934-48C2-A303-E551C1AEABB4}"/>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26" name="TextBox 125">
            <a:extLst>
              <a:ext uri="{FF2B5EF4-FFF2-40B4-BE49-F238E27FC236}">
                <a16:creationId xmlns:a16="http://schemas.microsoft.com/office/drawing/2014/main" id="{321607B4-89BC-468B-BE07-81115736E553}"/>
              </a:ext>
            </a:extLst>
          </p:cNvPr>
          <p:cNvSpPr txBox="1"/>
          <p:nvPr/>
        </p:nvSpPr>
        <p:spPr>
          <a:xfrm>
            <a:off x="8969343" y="4698520"/>
            <a:ext cx="105323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days</a:t>
            </a:r>
          </a:p>
        </p:txBody>
      </p:sp>
      <p:grpSp>
        <p:nvGrpSpPr>
          <p:cNvPr id="127" name="Group 126">
            <a:extLst>
              <a:ext uri="{FF2B5EF4-FFF2-40B4-BE49-F238E27FC236}">
                <a16:creationId xmlns:a16="http://schemas.microsoft.com/office/drawing/2014/main" id="{0FE7680B-2957-4C19-AE1F-65AACEF85EFB}"/>
              </a:ext>
            </a:extLst>
          </p:cNvPr>
          <p:cNvGrpSpPr/>
          <p:nvPr/>
        </p:nvGrpSpPr>
        <p:grpSpPr>
          <a:xfrm>
            <a:off x="7082360" y="5470375"/>
            <a:ext cx="4629687" cy="288147"/>
            <a:chOff x="1325138" y="5421074"/>
            <a:chExt cx="4862729" cy="288147"/>
          </a:xfrm>
        </p:grpSpPr>
        <p:sp>
          <p:nvSpPr>
            <p:cNvPr id="128" name="TextBox 127">
              <a:extLst>
                <a:ext uri="{FF2B5EF4-FFF2-40B4-BE49-F238E27FC236}">
                  <a16:creationId xmlns:a16="http://schemas.microsoft.com/office/drawing/2014/main" id="{F474393F-8697-430D-9651-8B8C23C36726}"/>
                </a:ext>
              </a:extLst>
            </p:cNvPr>
            <p:cNvSpPr txBox="1"/>
            <p:nvPr/>
          </p:nvSpPr>
          <p:spPr>
            <a:xfrm>
              <a:off x="6007116" y="5421074"/>
              <a:ext cx="180751"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29" name="TextBox 128">
              <a:extLst>
                <a:ext uri="{FF2B5EF4-FFF2-40B4-BE49-F238E27FC236}">
                  <a16:creationId xmlns:a16="http://schemas.microsoft.com/office/drawing/2014/main" id="{0E34C7A5-31C0-4950-A301-5446E30169D0}"/>
                </a:ext>
              </a:extLst>
            </p:cNvPr>
            <p:cNvSpPr txBox="1"/>
            <p:nvPr/>
          </p:nvSpPr>
          <p:spPr>
            <a:xfrm>
              <a:off x="5081158" y="5421074"/>
              <a:ext cx="180751"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130" name="TextBox 129">
              <a:extLst>
                <a:ext uri="{FF2B5EF4-FFF2-40B4-BE49-F238E27FC236}">
                  <a16:creationId xmlns:a16="http://schemas.microsoft.com/office/drawing/2014/main" id="{05D172F8-1153-46EB-BF57-4EBB54385B66}"/>
                </a:ext>
              </a:extLst>
            </p:cNvPr>
            <p:cNvSpPr txBox="1"/>
            <p:nvPr/>
          </p:nvSpPr>
          <p:spPr>
            <a:xfrm>
              <a:off x="4155201" y="5421074"/>
              <a:ext cx="180751"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a:t>
              </a:r>
            </a:p>
          </p:txBody>
        </p:sp>
        <p:sp>
          <p:nvSpPr>
            <p:cNvPr id="131" name="TextBox 130">
              <a:extLst>
                <a:ext uri="{FF2B5EF4-FFF2-40B4-BE49-F238E27FC236}">
                  <a16:creationId xmlns:a16="http://schemas.microsoft.com/office/drawing/2014/main" id="{A20AF03F-1B0A-4FD5-999B-A9467939D2F6}"/>
                </a:ext>
              </a:extLst>
            </p:cNvPr>
            <p:cNvSpPr txBox="1"/>
            <p:nvPr/>
          </p:nvSpPr>
          <p:spPr>
            <a:xfrm>
              <a:off x="3177050" y="5421074"/>
              <a:ext cx="28514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12</a:t>
              </a:r>
            </a:p>
          </p:txBody>
        </p:sp>
        <p:sp>
          <p:nvSpPr>
            <p:cNvPr id="132" name="TextBox 131">
              <a:extLst>
                <a:ext uri="{FF2B5EF4-FFF2-40B4-BE49-F238E27FC236}">
                  <a16:creationId xmlns:a16="http://schemas.microsoft.com/office/drawing/2014/main" id="{7D443369-E836-45FB-A27A-854C76ECDE71}"/>
                </a:ext>
              </a:extLst>
            </p:cNvPr>
            <p:cNvSpPr txBox="1"/>
            <p:nvPr/>
          </p:nvSpPr>
          <p:spPr>
            <a:xfrm>
              <a:off x="2251092" y="5421074"/>
              <a:ext cx="28514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29</a:t>
              </a:r>
            </a:p>
          </p:txBody>
        </p:sp>
        <p:sp>
          <p:nvSpPr>
            <p:cNvPr id="133" name="TextBox 132">
              <a:extLst>
                <a:ext uri="{FF2B5EF4-FFF2-40B4-BE49-F238E27FC236}">
                  <a16:creationId xmlns:a16="http://schemas.microsoft.com/office/drawing/2014/main" id="{A4C94C5D-5F9A-48B0-B55A-325E89C18693}"/>
                </a:ext>
              </a:extLst>
            </p:cNvPr>
            <p:cNvSpPr txBox="1"/>
            <p:nvPr/>
          </p:nvSpPr>
          <p:spPr>
            <a:xfrm>
              <a:off x="1325138" y="5421074"/>
              <a:ext cx="28514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43</a:t>
              </a:r>
            </a:p>
          </p:txBody>
        </p:sp>
      </p:grpSp>
      <p:grpSp>
        <p:nvGrpSpPr>
          <p:cNvPr id="134" name="Group 133">
            <a:extLst>
              <a:ext uri="{FF2B5EF4-FFF2-40B4-BE49-F238E27FC236}">
                <a16:creationId xmlns:a16="http://schemas.microsoft.com/office/drawing/2014/main" id="{67DE7130-7319-4CE9-ADAC-89D84739D9CA}"/>
              </a:ext>
            </a:extLst>
          </p:cNvPr>
          <p:cNvGrpSpPr/>
          <p:nvPr/>
        </p:nvGrpSpPr>
        <p:grpSpPr>
          <a:xfrm>
            <a:off x="7082360" y="5043005"/>
            <a:ext cx="3748106" cy="288147"/>
            <a:chOff x="1325138" y="5421074"/>
            <a:chExt cx="3936772" cy="288147"/>
          </a:xfrm>
        </p:grpSpPr>
        <p:sp>
          <p:nvSpPr>
            <p:cNvPr id="135" name="TextBox 134">
              <a:extLst>
                <a:ext uri="{FF2B5EF4-FFF2-40B4-BE49-F238E27FC236}">
                  <a16:creationId xmlns:a16="http://schemas.microsoft.com/office/drawing/2014/main" id="{4CCC11A9-D5E4-4C0B-9D1E-D19C60A2F160}"/>
                </a:ext>
              </a:extLst>
            </p:cNvPr>
            <p:cNvSpPr txBox="1"/>
            <p:nvPr/>
          </p:nvSpPr>
          <p:spPr>
            <a:xfrm>
              <a:off x="5081159" y="5421074"/>
              <a:ext cx="18075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136" name="TextBox 135">
              <a:extLst>
                <a:ext uri="{FF2B5EF4-FFF2-40B4-BE49-F238E27FC236}">
                  <a16:creationId xmlns:a16="http://schemas.microsoft.com/office/drawing/2014/main" id="{8C8EE593-C6CB-42AC-943A-5D43A5789CF6}"/>
                </a:ext>
              </a:extLst>
            </p:cNvPr>
            <p:cNvSpPr txBox="1"/>
            <p:nvPr/>
          </p:nvSpPr>
          <p:spPr>
            <a:xfrm>
              <a:off x="4155201" y="5421074"/>
              <a:ext cx="18075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a:t>
              </a:r>
            </a:p>
          </p:txBody>
        </p:sp>
        <p:sp>
          <p:nvSpPr>
            <p:cNvPr id="137" name="TextBox 136">
              <a:extLst>
                <a:ext uri="{FF2B5EF4-FFF2-40B4-BE49-F238E27FC236}">
                  <a16:creationId xmlns:a16="http://schemas.microsoft.com/office/drawing/2014/main" id="{D24D4685-4286-4548-B539-3E1EB0F3A698}"/>
                </a:ext>
              </a:extLst>
            </p:cNvPr>
            <p:cNvSpPr txBox="1"/>
            <p:nvPr/>
          </p:nvSpPr>
          <p:spPr>
            <a:xfrm>
              <a:off x="3229244" y="5421074"/>
              <a:ext cx="18075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a:t>
              </a:r>
            </a:p>
          </p:txBody>
        </p:sp>
        <p:sp>
          <p:nvSpPr>
            <p:cNvPr id="138" name="TextBox 137">
              <a:extLst>
                <a:ext uri="{FF2B5EF4-FFF2-40B4-BE49-F238E27FC236}">
                  <a16:creationId xmlns:a16="http://schemas.microsoft.com/office/drawing/2014/main" id="{98963638-ADF9-4265-BD16-91E854C73C47}"/>
                </a:ext>
              </a:extLst>
            </p:cNvPr>
            <p:cNvSpPr txBox="1"/>
            <p:nvPr/>
          </p:nvSpPr>
          <p:spPr>
            <a:xfrm>
              <a:off x="2251092" y="5421074"/>
              <a:ext cx="28514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13</a:t>
              </a:r>
            </a:p>
          </p:txBody>
        </p:sp>
        <p:sp>
          <p:nvSpPr>
            <p:cNvPr id="139" name="TextBox 138">
              <a:extLst>
                <a:ext uri="{FF2B5EF4-FFF2-40B4-BE49-F238E27FC236}">
                  <a16:creationId xmlns:a16="http://schemas.microsoft.com/office/drawing/2014/main" id="{355D6E16-23A9-4F23-9614-15A288D50C10}"/>
                </a:ext>
              </a:extLst>
            </p:cNvPr>
            <p:cNvSpPr txBox="1"/>
            <p:nvPr/>
          </p:nvSpPr>
          <p:spPr>
            <a:xfrm>
              <a:off x="1325138" y="5421074"/>
              <a:ext cx="28514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42</a:t>
              </a:r>
            </a:p>
          </p:txBody>
        </p:sp>
      </p:grpSp>
      <p:grpSp>
        <p:nvGrpSpPr>
          <p:cNvPr id="140" name="Group 139">
            <a:extLst>
              <a:ext uri="{FF2B5EF4-FFF2-40B4-BE49-F238E27FC236}">
                <a16:creationId xmlns:a16="http://schemas.microsoft.com/office/drawing/2014/main" id="{7FA37B09-3D16-4ED7-804B-7CD0746F8BE6}"/>
              </a:ext>
            </a:extLst>
          </p:cNvPr>
          <p:cNvGrpSpPr/>
          <p:nvPr/>
        </p:nvGrpSpPr>
        <p:grpSpPr>
          <a:xfrm>
            <a:off x="9393348" y="3369351"/>
            <a:ext cx="2342013" cy="531884"/>
            <a:chOff x="7260816" y="3508283"/>
            <a:chExt cx="2342013" cy="531884"/>
          </a:xfrm>
        </p:grpSpPr>
        <p:cxnSp>
          <p:nvCxnSpPr>
            <p:cNvPr id="141" name="Straight Connector 140">
              <a:extLst>
                <a:ext uri="{FF2B5EF4-FFF2-40B4-BE49-F238E27FC236}">
                  <a16:creationId xmlns:a16="http://schemas.microsoft.com/office/drawing/2014/main" id="{C436E96B-EC3D-48CB-8759-F7BC8A65718D}"/>
                </a:ext>
              </a:extLst>
            </p:cNvPr>
            <p:cNvCxnSpPr>
              <a:cxnSpLocks/>
            </p:cNvCxnSpPr>
            <p:nvPr/>
          </p:nvCxnSpPr>
          <p:spPr>
            <a:xfrm>
              <a:off x="7260816" y="3902173"/>
              <a:ext cx="205648" cy="0"/>
            </a:xfrm>
            <a:prstGeom prst="line">
              <a:avLst/>
            </a:prstGeom>
            <a:noFill/>
            <a:ln w="25400" cap="flat">
              <a:solidFill>
                <a:schemeClr val="accent2"/>
              </a:solidFill>
              <a:prstDash val="solid"/>
              <a:miter/>
            </a:ln>
          </p:spPr>
        </p:cxnSp>
        <p:cxnSp>
          <p:nvCxnSpPr>
            <p:cNvPr id="142" name="Straight Connector 141">
              <a:extLst>
                <a:ext uri="{FF2B5EF4-FFF2-40B4-BE49-F238E27FC236}">
                  <a16:creationId xmlns:a16="http://schemas.microsoft.com/office/drawing/2014/main" id="{2C9FB6DA-FD7A-48AD-9F6E-37B363124B73}"/>
                </a:ext>
              </a:extLst>
            </p:cNvPr>
            <p:cNvCxnSpPr>
              <a:cxnSpLocks/>
            </p:cNvCxnSpPr>
            <p:nvPr/>
          </p:nvCxnSpPr>
          <p:spPr>
            <a:xfrm>
              <a:off x="7260816" y="3677424"/>
              <a:ext cx="205648" cy="0"/>
            </a:xfrm>
            <a:prstGeom prst="line">
              <a:avLst/>
            </a:prstGeom>
            <a:noFill/>
            <a:ln w="25400" cap="flat">
              <a:solidFill>
                <a:schemeClr val="accent3"/>
              </a:solidFill>
              <a:prstDash val="solid"/>
              <a:miter/>
            </a:ln>
          </p:spPr>
        </p:cxnSp>
        <p:cxnSp>
          <p:nvCxnSpPr>
            <p:cNvPr id="143" name="Straight Connector 142">
              <a:extLst>
                <a:ext uri="{FF2B5EF4-FFF2-40B4-BE49-F238E27FC236}">
                  <a16:creationId xmlns:a16="http://schemas.microsoft.com/office/drawing/2014/main" id="{1CCA0AFF-0733-404C-8534-410775A8FC58}"/>
                </a:ext>
              </a:extLst>
            </p:cNvPr>
            <p:cNvCxnSpPr>
              <a:cxnSpLocks/>
            </p:cNvCxnSpPr>
            <p:nvPr/>
          </p:nvCxnSpPr>
          <p:spPr>
            <a:xfrm>
              <a:off x="7363640" y="3623424"/>
              <a:ext cx="0" cy="108000"/>
            </a:xfrm>
            <a:prstGeom prst="line">
              <a:avLst/>
            </a:prstGeom>
            <a:noFill/>
            <a:ln w="25400" cap="flat">
              <a:solidFill>
                <a:schemeClr val="accent3"/>
              </a:solidFill>
              <a:prstDash val="solid"/>
              <a:miter/>
            </a:ln>
          </p:spPr>
        </p:cxnSp>
        <p:cxnSp>
          <p:nvCxnSpPr>
            <p:cNvPr id="144" name="Straight Connector 143">
              <a:extLst>
                <a:ext uri="{FF2B5EF4-FFF2-40B4-BE49-F238E27FC236}">
                  <a16:creationId xmlns:a16="http://schemas.microsoft.com/office/drawing/2014/main" id="{5240126E-495F-4EEB-9A88-8FC5F636FC73}"/>
                </a:ext>
              </a:extLst>
            </p:cNvPr>
            <p:cNvCxnSpPr>
              <a:cxnSpLocks/>
            </p:cNvCxnSpPr>
            <p:nvPr/>
          </p:nvCxnSpPr>
          <p:spPr>
            <a:xfrm>
              <a:off x="7363640" y="3848173"/>
              <a:ext cx="0" cy="108000"/>
            </a:xfrm>
            <a:prstGeom prst="line">
              <a:avLst/>
            </a:prstGeom>
            <a:noFill/>
            <a:ln w="25400" cap="flat">
              <a:solidFill>
                <a:schemeClr val="accent2"/>
              </a:solidFill>
              <a:prstDash val="solid"/>
              <a:miter/>
            </a:ln>
          </p:spPr>
        </p:cxnSp>
        <p:sp>
          <p:nvSpPr>
            <p:cNvPr id="145" name="TextBox 144">
              <a:extLst>
                <a:ext uri="{FF2B5EF4-FFF2-40B4-BE49-F238E27FC236}">
                  <a16:creationId xmlns:a16="http://schemas.microsoft.com/office/drawing/2014/main" id="{6942E407-8642-4ACE-A6AC-A101B23AC8BC}"/>
                </a:ext>
              </a:extLst>
            </p:cNvPr>
            <p:cNvSpPr txBox="1"/>
            <p:nvPr/>
          </p:nvSpPr>
          <p:spPr>
            <a:xfrm>
              <a:off x="7470106" y="3732390"/>
              <a:ext cx="2132723" cy="307777"/>
            </a:xfrm>
            <a:prstGeom prst="rect">
              <a:avLst/>
            </a:prstGeom>
            <a:noFill/>
          </p:spPr>
          <p:txBody>
            <a:bodyPr wrap="square">
              <a:spAutoFit/>
            </a:bodyPr>
            <a:lstStyle/>
            <a:p>
              <a:r>
                <a:rPr lang="en-US" sz="1400" dirty="0"/>
                <a:t>FOLFOX + </a:t>
              </a:r>
              <a:r>
                <a:rPr lang="en-US" sz="1400" dirty="0" err="1"/>
                <a:t>Trast</a:t>
              </a:r>
              <a:r>
                <a:rPr lang="en-US" sz="1400" dirty="0"/>
                <a:t> + NIVO</a:t>
              </a:r>
              <a:endParaRPr lang="en-GB" sz="1400" dirty="0"/>
            </a:p>
          </p:txBody>
        </p:sp>
        <p:sp>
          <p:nvSpPr>
            <p:cNvPr id="146" name="TextBox 145">
              <a:extLst>
                <a:ext uri="{FF2B5EF4-FFF2-40B4-BE49-F238E27FC236}">
                  <a16:creationId xmlns:a16="http://schemas.microsoft.com/office/drawing/2014/main" id="{E7CF4227-6B71-429D-8921-25EA8A5BEFEB}"/>
                </a:ext>
              </a:extLst>
            </p:cNvPr>
            <p:cNvSpPr txBox="1"/>
            <p:nvPr/>
          </p:nvSpPr>
          <p:spPr>
            <a:xfrm>
              <a:off x="7470107" y="3508283"/>
              <a:ext cx="1939708" cy="307777"/>
            </a:xfrm>
            <a:prstGeom prst="rect">
              <a:avLst/>
            </a:prstGeom>
            <a:noFill/>
          </p:spPr>
          <p:txBody>
            <a:bodyPr wrap="square">
              <a:spAutoFit/>
            </a:bodyPr>
            <a:lstStyle/>
            <a:p>
              <a:r>
                <a:rPr lang="en-US" sz="1400" dirty="0"/>
                <a:t>IPI + </a:t>
              </a:r>
              <a:r>
                <a:rPr lang="en-US" sz="1400" dirty="0" err="1"/>
                <a:t>Trast</a:t>
              </a:r>
              <a:r>
                <a:rPr lang="en-US" sz="1400" dirty="0"/>
                <a:t> + NIVO</a:t>
              </a:r>
              <a:endParaRPr lang="en-GB" sz="1400" dirty="0"/>
            </a:p>
          </p:txBody>
        </p:sp>
      </p:grpSp>
      <p:graphicFrame>
        <p:nvGraphicFramePr>
          <p:cNvPr id="147" name="Table 302">
            <a:extLst>
              <a:ext uri="{FF2B5EF4-FFF2-40B4-BE49-F238E27FC236}">
                <a16:creationId xmlns:a16="http://schemas.microsoft.com/office/drawing/2014/main" id="{00FEABE3-4857-43AC-B1AF-13736A2FA32D}"/>
              </a:ext>
            </a:extLst>
          </p:cNvPr>
          <p:cNvGraphicFramePr>
            <a:graphicFrameLocks noGrp="1"/>
          </p:cNvGraphicFramePr>
          <p:nvPr>
            <p:extLst>
              <p:ext uri="{D42A27DB-BD31-4B8C-83A1-F6EECF244321}">
                <p14:modId xmlns:p14="http://schemas.microsoft.com/office/powerpoint/2010/main" val="1752721383"/>
              </p:ext>
            </p:extLst>
          </p:nvPr>
        </p:nvGraphicFramePr>
        <p:xfrm>
          <a:off x="1830053" y="1918536"/>
          <a:ext cx="4338083" cy="764640"/>
        </p:xfrm>
        <a:graphic>
          <a:graphicData uri="http://schemas.openxmlformats.org/drawingml/2006/table">
            <a:tbl>
              <a:tblPr firstRow="1" bandRow="1">
                <a:tableStyleId>{5C22544A-7EE6-4342-B048-85BDC9FD1C3A}</a:tableStyleId>
              </a:tblPr>
              <a:tblGrid>
                <a:gridCol w="1860388">
                  <a:extLst>
                    <a:ext uri="{9D8B030D-6E8A-4147-A177-3AD203B41FA5}">
                      <a16:colId xmlns:a16="http://schemas.microsoft.com/office/drawing/2014/main" val="1034780071"/>
                    </a:ext>
                  </a:extLst>
                </a:gridCol>
                <a:gridCol w="1706880">
                  <a:extLst>
                    <a:ext uri="{9D8B030D-6E8A-4147-A177-3AD203B41FA5}">
                      <a16:colId xmlns:a16="http://schemas.microsoft.com/office/drawing/2014/main" val="3507691004"/>
                    </a:ext>
                  </a:extLst>
                </a:gridCol>
                <a:gridCol w="770815">
                  <a:extLst>
                    <a:ext uri="{9D8B030D-6E8A-4147-A177-3AD203B41FA5}">
                      <a16:colId xmlns:a16="http://schemas.microsoft.com/office/drawing/2014/main" val="4136272478"/>
                    </a:ext>
                  </a:extLst>
                </a:gridCol>
              </a:tblGrid>
              <a:tr h="177395">
                <a:tc>
                  <a:txBody>
                    <a:bodyPr/>
                    <a:lstStyle/>
                    <a:p>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12-mo OS rate, %</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err="1">
                          <a:solidFill>
                            <a:schemeClr val="tx1"/>
                          </a:solidFill>
                        </a:rPr>
                        <a:t>mO</a:t>
                      </a:r>
                      <a:r>
                        <a:rPr lang="en-US" sz="1200" dirty="0">
                          <a:solidFill>
                            <a:schemeClr val="tx1"/>
                          </a:solidFill>
                        </a:rPr>
                        <a:t>,</a:t>
                      </a:r>
                      <a:r>
                        <a:rPr lang="en-US" sz="1200" baseline="0" dirty="0">
                          <a:solidFill>
                            <a:schemeClr val="tx1"/>
                          </a:solidFill>
                        </a:rPr>
                        <a:t> </a:t>
                      </a:r>
                      <a:r>
                        <a:rPr lang="en-US" sz="1200" dirty="0" err="1">
                          <a:solidFill>
                            <a:schemeClr val="tx1"/>
                          </a:solidFill>
                        </a:rPr>
                        <a:t>mo</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6322"/>
                  </a:ext>
                </a:extLst>
              </a:tr>
              <a:tr h="177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IPI + </a:t>
                      </a:r>
                      <a:r>
                        <a:rPr lang="en-US" sz="1200" dirty="0" err="1">
                          <a:solidFill>
                            <a:schemeClr val="tx1"/>
                          </a:solidFill>
                        </a:rPr>
                        <a:t>Trast</a:t>
                      </a:r>
                      <a:r>
                        <a:rPr lang="en-US" sz="1200" dirty="0">
                          <a:solidFill>
                            <a:schemeClr val="tx1"/>
                          </a:solidFill>
                        </a:rPr>
                        <a:t> + NIVO</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57%</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16.4</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9463657"/>
                  </a:ext>
                </a:extLst>
              </a:tr>
              <a:tr h="22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FOLFOX + </a:t>
                      </a:r>
                      <a:r>
                        <a:rPr lang="en-US" sz="1200" dirty="0" err="1">
                          <a:solidFill>
                            <a:schemeClr val="tx1"/>
                          </a:solidFill>
                        </a:rPr>
                        <a:t>Trast</a:t>
                      </a:r>
                      <a:r>
                        <a:rPr lang="en-US" sz="1200" dirty="0">
                          <a:solidFill>
                            <a:schemeClr val="tx1"/>
                          </a:solidFill>
                        </a:rPr>
                        <a:t> + NIVO</a:t>
                      </a:r>
                      <a:endParaRPr lang="en-GB" sz="1200" dirty="0">
                        <a:solidFill>
                          <a:schemeClr val="tx1"/>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70%</a:t>
                      </a:r>
                      <a:endParaRPr lang="en-GB" sz="1200" dirty="0">
                        <a:solidFill>
                          <a:schemeClr val="tx1"/>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21.8</a:t>
                      </a:r>
                      <a:endParaRPr lang="en-GB" sz="1200" dirty="0">
                        <a:solidFill>
                          <a:schemeClr val="tx1"/>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31135"/>
                  </a:ext>
                </a:extLst>
              </a:tr>
            </a:tbl>
          </a:graphicData>
        </a:graphic>
      </p:graphicFrame>
      <p:sp>
        <p:nvSpPr>
          <p:cNvPr id="148" name="TextBox 147">
            <a:extLst>
              <a:ext uri="{FF2B5EF4-FFF2-40B4-BE49-F238E27FC236}">
                <a16:creationId xmlns:a16="http://schemas.microsoft.com/office/drawing/2014/main" id="{E7CFED5C-8112-483D-B17B-B7B572D75BAC}"/>
              </a:ext>
            </a:extLst>
          </p:cNvPr>
          <p:cNvSpPr txBox="1"/>
          <p:nvPr/>
        </p:nvSpPr>
        <p:spPr>
          <a:xfrm>
            <a:off x="9545216" y="2535487"/>
            <a:ext cx="1972494" cy="307777"/>
          </a:xfrm>
          <a:prstGeom prst="rect">
            <a:avLst/>
          </a:prstGeom>
          <a:noFill/>
        </p:spPr>
        <p:txBody>
          <a:bodyPr wrap="square">
            <a:spAutoFit/>
          </a:bodyPr>
          <a:lstStyle/>
          <a:p>
            <a:pPr algn="ctr"/>
            <a:r>
              <a:rPr lang="en-US" sz="1400" dirty="0">
                <a:solidFill>
                  <a:srgbClr val="4D4D4D"/>
                </a:solidFill>
              </a:rPr>
              <a:t>mPFS 3.2 vs. 10.7 </a:t>
            </a:r>
            <a:r>
              <a:rPr lang="en-US" sz="1400" dirty="0" err="1">
                <a:solidFill>
                  <a:srgbClr val="4D4D4D"/>
                </a:solidFill>
              </a:rPr>
              <a:t>mo</a:t>
            </a:r>
            <a:endParaRPr lang="en-GB" sz="1400" dirty="0">
              <a:solidFill>
                <a:srgbClr val="4D4D4D"/>
              </a:solidFill>
            </a:endParaRPr>
          </a:p>
        </p:txBody>
      </p:sp>
      <p:grpSp>
        <p:nvGrpSpPr>
          <p:cNvPr id="149" name="Group 148">
            <a:extLst>
              <a:ext uri="{FF2B5EF4-FFF2-40B4-BE49-F238E27FC236}">
                <a16:creationId xmlns:a16="http://schemas.microsoft.com/office/drawing/2014/main" id="{5A9E9C75-99BD-441A-89D2-F05EAC0494E2}"/>
              </a:ext>
            </a:extLst>
          </p:cNvPr>
          <p:cNvGrpSpPr/>
          <p:nvPr/>
        </p:nvGrpSpPr>
        <p:grpSpPr>
          <a:xfrm>
            <a:off x="7238660" y="2783897"/>
            <a:ext cx="3917019" cy="1539398"/>
            <a:chOff x="4191000" y="2752724"/>
            <a:chExt cx="3815676" cy="1359274"/>
          </a:xfrm>
        </p:grpSpPr>
        <p:sp>
          <p:nvSpPr>
            <p:cNvPr id="150" name="Freeform: Shape 306">
              <a:extLst>
                <a:ext uri="{FF2B5EF4-FFF2-40B4-BE49-F238E27FC236}">
                  <a16:creationId xmlns:a16="http://schemas.microsoft.com/office/drawing/2014/main" id="{4BFF74F4-B269-474F-93EB-FB1561D368A0}"/>
                </a:ext>
              </a:extLst>
            </p:cNvPr>
            <p:cNvSpPr/>
            <p:nvPr/>
          </p:nvSpPr>
          <p:spPr>
            <a:xfrm>
              <a:off x="4191000" y="2752724"/>
              <a:ext cx="3813333" cy="1338824"/>
            </a:xfrm>
            <a:custGeom>
              <a:avLst/>
              <a:gdLst>
                <a:gd name="connsiteX0" fmla="*/ 3813334 w 3813333"/>
                <a:gd name="connsiteY0" fmla="*/ 1338825 h 1338824"/>
                <a:gd name="connsiteX1" fmla="*/ 2407892 w 3813333"/>
                <a:gd name="connsiteY1" fmla="*/ 1338825 h 1338824"/>
                <a:gd name="connsiteX2" fmla="*/ 2407892 w 3813333"/>
                <a:gd name="connsiteY2" fmla="*/ 1285542 h 1338824"/>
                <a:gd name="connsiteX3" fmla="*/ 2347941 w 3813333"/>
                <a:gd name="connsiteY3" fmla="*/ 1285542 h 1338824"/>
                <a:gd name="connsiteX4" fmla="*/ 2347941 w 3813333"/>
                <a:gd name="connsiteY4" fmla="*/ 1232259 h 1338824"/>
                <a:gd name="connsiteX5" fmla="*/ 2261359 w 3813333"/>
                <a:gd name="connsiteY5" fmla="*/ 1232259 h 1338824"/>
                <a:gd name="connsiteX6" fmla="*/ 2261359 w 3813333"/>
                <a:gd name="connsiteY6" fmla="*/ 1172309 h 1338824"/>
                <a:gd name="connsiteX7" fmla="*/ 2134800 w 3813333"/>
                <a:gd name="connsiteY7" fmla="*/ 1172309 h 1338824"/>
                <a:gd name="connsiteX8" fmla="*/ 2134800 w 3813333"/>
                <a:gd name="connsiteY8" fmla="*/ 1135675 h 1338824"/>
                <a:gd name="connsiteX9" fmla="*/ 1901666 w 3813333"/>
                <a:gd name="connsiteY9" fmla="*/ 1135675 h 1338824"/>
                <a:gd name="connsiteX10" fmla="*/ 1901666 w 3813333"/>
                <a:gd name="connsiteY10" fmla="*/ 1089050 h 1338824"/>
                <a:gd name="connsiteX11" fmla="*/ 1785109 w 3813333"/>
                <a:gd name="connsiteY11" fmla="*/ 1089050 h 1338824"/>
                <a:gd name="connsiteX12" fmla="*/ 1785109 w 3813333"/>
                <a:gd name="connsiteY12" fmla="*/ 959158 h 1338824"/>
                <a:gd name="connsiteX13" fmla="*/ 1715167 w 3813333"/>
                <a:gd name="connsiteY13" fmla="*/ 959158 h 1338824"/>
                <a:gd name="connsiteX14" fmla="*/ 1715167 w 3813333"/>
                <a:gd name="connsiteY14" fmla="*/ 902543 h 1338824"/>
                <a:gd name="connsiteX15" fmla="*/ 1482033 w 3813333"/>
                <a:gd name="connsiteY15" fmla="*/ 902543 h 1338824"/>
                <a:gd name="connsiteX16" fmla="*/ 1482033 w 3813333"/>
                <a:gd name="connsiteY16" fmla="*/ 859248 h 1338824"/>
                <a:gd name="connsiteX17" fmla="*/ 1458725 w 3813333"/>
                <a:gd name="connsiteY17" fmla="*/ 859248 h 1338824"/>
                <a:gd name="connsiteX18" fmla="*/ 1458725 w 3813333"/>
                <a:gd name="connsiteY18" fmla="*/ 746013 h 1338824"/>
                <a:gd name="connsiteX19" fmla="*/ 1328833 w 3813333"/>
                <a:gd name="connsiteY19" fmla="*/ 746013 h 1338824"/>
                <a:gd name="connsiteX20" fmla="*/ 1328833 w 3813333"/>
                <a:gd name="connsiteY20" fmla="*/ 706049 h 1338824"/>
                <a:gd name="connsiteX21" fmla="*/ 1292200 w 3813333"/>
                <a:gd name="connsiteY21" fmla="*/ 706049 h 1338824"/>
                <a:gd name="connsiteX22" fmla="*/ 1292200 w 3813333"/>
                <a:gd name="connsiteY22" fmla="*/ 679405 h 1338824"/>
                <a:gd name="connsiteX23" fmla="*/ 1235583 w 3813333"/>
                <a:gd name="connsiteY23" fmla="*/ 679405 h 1338824"/>
                <a:gd name="connsiteX24" fmla="*/ 1235583 w 3813333"/>
                <a:gd name="connsiteY24" fmla="*/ 636110 h 1338824"/>
                <a:gd name="connsiteX25" fmla="*/ 1158983 w 3813333"/>
                <a:gd name="connsiteY25" fmla="*/ 636110 h 1338824"/>
                <a:gd name="connsiteX26" fmla="*/ 1158983 w 3813333"/>
                <a:gd name="connsiteY26" fmla="*/ 602806 h 1338824"/>
                <a:gd name="connsiteX27" fmla="*/ 1045750 w 3813333"/>
                <a:gd name="connsiteY27" fmla="*/ 602806 h 1338824"/>
                <a:gd name="connsiteX28" fmla="*/ 1045750 w 3813333"/>
                <a:gd name="connsiteY28" fmla="*/ 576163 h 1338824"/>
                <a:gd name="connsiteX29" fmla="*/ 1005783 w 3813333"/>
                <a:gd name="connsiteY29" fmla="*/ 576163 h 1338824"/>
                <a:gd name="connsiteX30" fmla="*/ 1005783 w 3813333"/>
                <a:gd name="connsiteY30" fmla="*/ 506223 h 1338824"/>
                <a:gd name="connsiteX31" fmla="*/ 872570 w 3813333"/>
                <a:gd name="connsiteY31" fmla="*/ 506223 h 1338824"/>
                <a:gd name="connsiteX32" fmla="*/ 872570 w 3813333"/>
                <a:gd name="connsiteY32" fmla="*/ 476250 h 1338824"/>
                <a:gd name="connsiteX33" fmla="*/ 686067 w 3813333"/>
                <a:gd name="connsiteY33" fmla="*/ 476250 h 1338824"/>
                <a:gd name="connsiteX34" fmla="*/ 686067 w 3813333"/>
                <a:gd name="connsiteY34" fmla="*/ 442946 h 1338824"/>
                <a:gd name="connsiteX35" fmla="*/ 642771 w 3813333"/>
                <a:gd name="connsiteY35" fmla="*/ 442946 h 1338824"/>
                <a:gd name="connsiteX36" fmla="*/ 642771 w 3813333"/>
                <a:gd name="connsiteY36" fmla="*/ 399650 h 1338824"/>
                <a:gd name="connsiteX37" fmla="*/ 559510 w 3813333"/>
                <a:gd name="connsiteY37" fmla="*/ 399650 h 1338824"/>
                <a:gd name="connsiteX38" fmla="*/ 559510 w 3813333"/>
                <a:gd name="connsiteY38" fmla="*/ 379667 h 1338824"/>
                <a:gd name="connsiteX39" fmla="*/ 529537 w 3813333"/>
                <a:gd name="connsiteY39" fmla="*/ 379667 h 1338824"/>
                <a:gd name="connsiteX40" fmla="*/ 529537 w 3813333"/>
                <a:gd name="connsiteY40" fmla="*/ 349694 h 1338824"/>
                <a:gd name="connsiteX41" fmla="*/ 469589 w 3813333"/>
                <a:gd name="connsiteY41" fmla="*/ 349694 h 1338824"/>
                <a:gd name="connsiteX42" fmla="*/ 469589 w 3813333"/>
                <a:gd name="connsiteY42" fmla="*/ 279755 h 1338824"/>
                <a:gd name="connsiteX43" fmla="*/ 422963 w 3813333"/>
                <a:gd name="connsiteY43" fmla="*/ 279755 h 1338824"/>
                <a:gd name="connsiteX44" fmla="*/ 422963 w 3813333"/>
                <a:gd name="connsiteY44" fmla="*/ 243121 h 1338824"/>
                <a:gd name="connsiteX45" fmla="*/ 283086 w 3813333"/>
                <a:gd name="connsiteY45" fmla="*/ 243121 h 1338824"/>
                <a:gd name="connsiteX46" fmla="*/ 283086 w 3813333"/>
                <a:gd name="connsiteY46" fmla="*/ 173182 h 1338824"/>
                <a:gd name="connsiteX47" fmla="*/ 203156 w 3813333"/>
                <a:gd name="connsiteY47" fmla="*/ 173182 h 1338824"/>
                <a:gd name="connsiteX48" fmla="*/ 203156 w 3813333"/>
                <a:gd name="connsiteY48" fmla="*/ 109903 h 1338824"/>
                <a:gd name="connsiteX49" fmla="*/ 143208 w 3813333"/>
                <a:gd name="connsiteY49" fmla="*/ 109903 h 1338824"/>
                <a:gd name="connsiteX50" fmla="*/ 143208 w 3813333"/>
                <a:gd name="connsiteY50" fmla="*/ 49956 h 1338824"/>
                <a:gd name="connsiteX51" fmla="*/ 103243 w 3813333"/>
                <a:gd name="connsiteY51" fmla="*/ 49956 h 1338824"/>
                <a:gd name="connsiteX52" fmla="*/ 103243 w 3813333"/>
                <a:gd name="connsiteY52" fmla="*/ 0 h 1338824"/>
                <a:gd name="connsiteX53" fmla="*/ 0 w 3813333"/>
                <a:gd name="connsiteY53" fmla="*/ 0 h 133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13333" h="1338824">
                  <a:moveTo>
                    <a:pt x="3813334" y="1338825"/>
                  </a:moveTo>
                  <a:lnTo>
                    <a:pt x="2407892" y="1338825"/>
                  </a:lnTo>
                  <a:lnTo>
                    <a:pt x="2407892" y="1285542"/>
                  </a:lnTo>
                  <a:lnTo>
                    <a:pt x="2347941" y="1285542"/>
                  </a:lnTo>
                  <a:lnTo>
                    <a:pt x="2347941" y="1232259"/>
                  </a:lnTo>
                  <a:lnTo>
                    <a:pt x="2261359" y="1232259"/>
                  </a:lnTo>
                  <a:lnTo>
                    <a:pt x="2261359" y="1172309"/>
                  </a:lnTo>
                  <a:lnTo>
                    <a:pt x="2134800" y="1172309"/>
                  </a:lnTo>
                  <a:lnTo>
                    <a:pt x="2134800" y="1135675"/>
                  </a:lnTo>
                  <a:lnTo>
                    <a:pt x="1901666" y="1135675"/>
                  </a:lnTo>
                  <a:lnTo>
                    <a:pt x="1901666" y="1089050"/>
                  </a:lnTo>
                  <a:lnTo>
                    <a:pt x="1785109" y="1089050"/>
                  </a:lnTo>
                  <a:lnTo>
                    <a:pt x="1785109" y="959158"/>
                  </a:lnTo>
                  <a:lnTo>
                    <a:pt x="1715167" y="959158"/>
                  </a:lnTo>
                  <a:lnTo>
                    <a:pt x="1715167" y="902543"/>
                  </a:lnTo>
                  <a:lnTo>
                    <a:pt x="1482033" y="902543"/>
                  </a:lnTo>
                  <a:lnTo>
                    <a:pt x="1482033" y="859248"/>
                  </a:lnTo>
                  <a:lnTo>
                    <a:pt x="1458725" y="859248"/>
                  </a:lnTo>
                  <a:lnTo>
                    <a:pt x="1458725" y="746013"/>
                  </a:lnTo>
                  <a:lnTo>
                    <a:pt x="1328833" y="746013"/>
                  </a:lnTo>
                  <a:lnTo>
                    <a:pt x="1328833" y="706049"/>
                  </a:lnTo>
                  <a:lnTo>
                    <a:pt x="1292200" y="706049"/>
                  </a:lnTo>
                  <a:lnTo>
                    <a:pt x="1292200" y="679405"/>
                  </a:lnTo>
                  <a:lnTo>
                    <a:pt x="1235583" y="679405"/>
                  </a:lnTo>
                  <a:lnTo>
                    <a:pt x="1235583" y="636110"/>
                  </a:lnTo>
                  <a:lnTo>
                    <a:pt x="1158983" y="636110"/>
                  </a:lnTo>
                  <a:lnTo>
                    <a:pt x="1158983" y="602806"/>
                  </a:lnTo>
                  <a:lnTo>
                    <a:pt x="1045750" y="602806"/>
                  </a:lnTo>
                  <a:lnTo>
                    <a:pt x="1045750" y="576163"/>
                  </a:lnTo>
                  <a:lnTo>
                    <a:pt x="1005783" y="576163"/>
                  </a:lnTo>
                  <a:lnTo>
                    <a:pt x="1005783" y="506223"/>
                  </a:lnTo>
                  <a:lnTo>
                    <a:pt x="872570" y="506223"/>
                  </a:lnTo>
                  <a:lnTo>
                    <a:pt x="872570" y="476250"/>
                  </a:lnTo>
                  <a:lnTo>
                    <a:pt x="686067" y="476250"/>
                  </a:lnTo>
                  <a:lnTo>
                    <a:pt x="686067" y="442946"/>
                  </a:lnTo>
                  <a:lnTo>
                    <a:pt x="642771" y="442946"/>
                  </a:lnTo>
                  <a:lnTo>
                    <a:pt x="642771" y="399650"/>
                  </a:lnTo>
                  <a:lnTo>
                    <a:pt x="559510" y="399650"/>
                  </a:lnTo>
                  <a:lnTo>
                    <a:pt x="559510" y="379667"/>
                  </a:lnTo>
                  <a:lnTo>
                    <a:pt x="529537" y="379667"/>
                  </a:lnTo>
                  <a:lnTo>
                    <a:pt x="529537" y="349694"/>
                  </a:lnTo>
                  <a:lnTo>
                    <a:pt x="469589" y="349694"/>
                  </a:lnTo>
                  <a:lnTo>
                    <a:pt x="469589" y="279755"/>
                  </a:lnTo>
                  <a:lnTo>
                    <a:pt x="422963" y="279755"/>
                  </a:lnTo>
                  <a:lnTo>
                    <a:pt x="422963" y="243121"/>
                  </a:lnTo>
                  <a:lnTo>
                    <a:pt x="283086" y="243121"/>
                  </a:lnTo>
                  <a:lnTo>
                    <a:pt x="283086" y="173182"/>
                  </a:lnTo>
                  <a:lnTo>
                    <a:pt x="203156" y="173182"/>
                  </a:lnTo>
                  <a:lnTo>
                    <a:pt x="203156" y="109903"/>
                  </a:lnTo>
                  <a:lnTo>
                    <a:pt x="143208" y="109903"/>
                  </a:lnTo>
                  <a:lnTo>
                    <a:pt x="143208" y="49956"/>
                  </a:lnTo>
                  <a:lnTo>
                    <a:pt x="103243" y="49956"/>
                  </a:lnTo>
                  <a:lnTo>
                    <a:pt x="103243"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307">
              <a:extLst>
                <a:ext uri="{FF2B5EF4-FFF2-40B4-BE49-F238E27FC236}">
                  <a16:creationId xmlns:a16="http://schemas.microsoft.com/office/drawing/2014/main" id="{2C8FA9F8-7FCA-4318-BD8E-A341175DEC95}"/>
                </a:ext>
              </a:extLst>
            </p:cNvPr>
            <p:cNvSpPr/>
            <p:nvPr/>
          </p:nvSpPr>
          <p:spPr>
            <a:xfrm>
              <a:off x="5215832" y="32970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308">
              <a:extLst>
                <a:ext uri="{FF2B5EF4-FFF2-40B4-BE49-F238E27FC236}">
                  <a16:creationId xmlns:a16="http://schemas.microsoft.com/office/drawing/2014/main" id="{CCC4A529-5F32-4850-8889-EBC9BBDA4F76}"/>
                </a:ext>
              </a:extLst>
            </p:cNvPr>
            <p:cNvSpPr/>
            <p:nvPr/>
          </p:nvSpPr>
          <p:spPr>
            <a:xfrm>
              <a:off x="5577792" y="346849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309">
              <a:extLst>
                <a:ext uri="{FF2B5EF4-FFF2-40B4-BE49-F238E27FC236}">
                  <a16:creationId xmlns:a16="http://schemas.microsoft.com/office/drawing/2014/main" id="{F8DB8772-E83F-4410-8D3F-DF23C54E3053}"/>
                </a:ext>
              </a:extLst>
            </p:cNvPr>
            <p:cNvSpPr/>
            <p:nvPr/>
          </p:nvSpPr>
          <p:spPr>
            <a:xfrm>
              <a:off x="6034992" y="381139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310">
              <a:extLst>
                <a:ext uri="{FF2B5EF4-FFF2-40B4-BE49-F238E27FC236}">
                  <a16:creationId xmlns:a16="http://schemas.microsoft.com/office/drawing/2014/main" id="{A337D8B9-BDF2-45C2-9389-24E36ED6AE86}"/>
                </a:ext>
              </a:extLst>
            </p:cNvPr>
            <p:cNvSpPr/>
            <p:nvPr/>
          </p:nvSpPr>
          <p:spPr>
            <a:xfrm>
              <a:off x="6377892" y="388759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311">
              <a:extLst>
                <a:ext uri="{FF2B5EF4-FFF2-40B4-BE49-F238E27FC236}">
                  <a16:creationId xmlns:a16="http://schemas.microsoft.com/office/drawing/2014/main" id="{74F97AFD-D840-4A2A-B44D-C6FF6AC111F9}"/>
                </a:ext>
              </a:extLst>
            </p:cNvPr>
            <p:cNvSpPr/>
            <p:nvPr/>
          </p:nvSpPr>
          <p:spPr>
            <a:xfrm>
              <a:off x="6777942" y="403999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312">
              <a:extLst>
                <a:ext uri="{FF2B5EF4-FFF2-40B4-BE49-F238E27FC236}">
                  <a16:creationId xmlns:a16="http://schemas.microsoft.com/office/drawing/2014/main" id="{036C102A-FC45-419E-B004-DD8E704FF649}"/>
                </a:ext>
              </a:extLst>
            </p:cNvPr>
            <p:cNvSpPr/>
            <p:nvPr/>
          </p:nvSpPr>
          <p:spPr>
            <a:xfrm>
              <a:off x="6854142" y="403999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313">
              <a:extLst>
                <a:ext uri="{FF2B5EF4-FFF2-40B4-BE49-F238E27FC236}">
                  <a16:creationId xmlns:a16="http://schemas.microsoft.com/office/drawing/2014/main" id="{DBE948F2-EAFF-4CEF-8D9C-F17079F88839}"/>
                </a:ext>
              </a:extLst>
            </p:cNvPr>
            <p:cNvSpPr/>
            <p:nvPr/>
          </p:nvSpPr>
          <p:spPr>
            <a:xfrm>
              <a:off x="7997151" y="403999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58" name="Group 157">
            <a:extLst>
              <a:ext uri="{FF2B5EF4-FFF2-40B4-BE49-F238E27FC236}">
                <a16:creationId xmlns:a16="http://schemas.microsoft.com/office/drawing/2014/main" id="{3AB17490-866F-459D-8EB3-61D42CC6F8F5}"/>
              </a:ext>
            </a:extLst>
          </p:cNvPr>
          <p:cNvGrpSpPr/>
          <p:nvPr/>
        </p:nvGrpSpPr>
        <p:grpSpPr>
          <a:xfrm>
            <a:off x="7238659" y="2783897"/>
            <a:ext cx="2665423" cy="1539398"/>
            <a:chOff x="4786312" y="2747962"/>
            <a:chExt cx="2634586" cy="1366942"/>
          </a:xfrm>
        </p:grpSpPr>
        <p:sp>
          <p:nvSpPr>
            <p:cNvPr id="159" name="Freeform: Shape 319">
              <a:extLst>
                <a:ext uri="{FF2B5EF4-FFF2-40B4-BE49-F238E27FC236}">
                  <a16:creationId xmlns:a16="http://schemas.microsoft.com/office/drawing/2014/main" id="{969ABEE2-9BB5-42DA-8B7E-99E65E91F7AF}"/>
                </a:ext>
              </a:extLst>
            </p:cNvPr>
            <p:cNvSpPr/>
            <p:nvPr/>
          </p:nvSpPr>
          <p:spPr>
            <a:xfrm>
              <a:off x="4786312" y="2747962"/>
              <a:ext cx="2620003" cy="1326422"/>
            </a:xfrm>
            <a:custGeom>
              <a:avLst/>
              <a:gdLst>
                <a:gd name="connsiteX0" fmla="*/ 2620004 w 2620003"/>
                <a:gd name="connsiteY0" fmla="*/ 1326423 h 1326422"/>
                <a:gd name="connsiteX1" fmla="*/ 2109645 w 2620003"/>
                <a:gd name="connsiteY1" fmla="*/ 1326423 h 1326422"/>
                <a:gd name="connsiteX2" fmla="*/ 2109645 w 2620003"/>
                <a:gd name="connsiteY2" fmla="*/ 1275893 h 1326422"/>
                <a:gd name="connsiteX3" fmla="*/ 1672561 w 2620003"/>
                <a:gd name="connsiteY3" fmla="*/ 1275893 h 1326422"/>
                <a:gd name="connsiteX4" fmla="*/ 1672561 w 2620003"/>
                <a:gd name="connsiteY4" fmla="*/ 1230420 h 1326422"/>
                <a:gd name="connsiteX5" fmla="*/ 1493177 w 2620003"/>
                <a:gd name="connsiteY5" fmla="*/ 1230420 h 1326422"/>
                <a:gd name="connsiteX6" fmla="*/ 1493177 w 2620003"/>
                <a:gd name="connsiteY6" fmla="*/ 1179890 h 1326422"/>
                <a:gd name="connsiteX7" fmla="*/ 1215257 w 2620003"/>
                <a:gd name="connsiteY7" fmla="*/ 1179890 h 1326422"/>
                <a:gd name="connsiteX8" fmla="*/ 1215257 w 2620003"/>
                <a:gd name="connsiteY8" fmla="*/ 1147039 h 1326422"/>
                <a:gd name="connsiteX9" fmla="*/ 1114196 w 2620003"/>
                <a:gd name="connsiteY9" fmla="*/ 1147039 h 1326422"/>
                <a:gd name="connsiteX10" fmla="*/ 1114196 w 2620003"/>
                <a:gd name="connsiteY10" fmla="*/ 1086402 h 1326422"/>
                <a:gd name="connsiteX11" fmla="*/ 1010612 w 2620003"/>
                <a:gd name="connsiteY11" fmla="*/ 1086402 h 1326422"/>
                <a:gd name="connsiteX12" fmla="*/ 1010612 w 2620003"/>
                <a:gd name="connsiteY12" fmla="*/ 1068724 h 1326422"/>
                <a:gd name="connsiteX13" fmla="*/ 962606 w 2620003"/>
                <a:gd name="connsiteY13" fmla="*/ 1068724 h 1326422"/>
                <a:gd name="connsiteX14" fmla="*/ 962606 w 2620003"/>
                <a:gd name="connsiteY14" fmla="*/ 972712 h 1326422"/>
                <a:gd name="connsiteX15" fmla="*/ 912076 w 2620003"/>
                <a:gd name="connsiteY15" fmla="*/ 972712 h 1326422"/>
                <a:gd name="connsiteX16" fmla="*/ 912076 w 2620003"/>
                <a:gd name="connsiteY16" fmla="*/ 939867 h 1326422"/>
                <a:gd name="connsiteX17" fmla="*/ 874178 w 2620003"/>
                <a:gd name="connsiteY17" fmla="*/ 939867 h 1326422"/>
                <a:gd name="connsiteX18" fmla="*/ 874178 w 2620003"/>
                <a:gd name="connsiteY18" fmla="*/ 909549 h 1326422"/>
                <a:gd name="connsiteX19" fmla="*/ 818595 w 2620003"/>
                <a:gd name="connsiteY19" fmla="*/ 909549 h 1326422"/>
                <a:gd name="connsiteX20" fmla="*/ 818595 w 2620003"/>
                <a:gd name="connsiteY20" fmla="*/ 871651 h 1326422"/>
                <a:gd name="connsiteX21" fmla="*/ 747852 w 2620003"/>
                <a:gd name="connsiteY21" fmla="*/ 871651 h 1326422"/>
                <a:gd name="connsiteX22" fmla="*/ 747852 w 2620003"/>
                <a:gd name="connsiteY22" fmla="*/ 836280 h 1326422"/>
                <a:gd name="connsiteX23" fmla="*/ 588680 w 2620003"/>
                <a:gd name="connsiteY23" fmla="*/ 836280 h 1326422"/>
                <a:gd name="connsiteX24" fmla="*/ 588680 w 2620003"/>
                <a:gd name="connsiteY24" fmla="*/ 798382 h 1326422"/>
                <a:gd name="connsiteX25" fmla="*/ 555836 w 2620003"/>
                <a:gd name="connsiteY25" fmla="*/ 798382 h 1326422"/>
                <a:gd name="connsiteX26" fmla="*/ 555836 w 2620003"/>
                <a:gd name="connsiteY26" fmla="*/ 768064 h 1326422"/>
                <a:gd name="connsiteX27" fmla="*/ 472460 w 2620003"/>
                <a:gd name="connsiteY27" fmla="*/ 768064 h 1326422"/>
                <a:gd name="connsiteX28" fmla="*/ 472460 w 2620003"/>
                <a:gd name="connsiteY28" fmla="*/ 732693 h 1326422"/>
                <a:gd name="connsiteX29" fmla="*/ 442142 w 2620003"/>
                <a:gd name="connsiteY29" fmla="*/ 732693 h 1326422"/>
                <a:gd name="connsiteX30" fmla="*/ 442142 w 2620003"/>
                <a:gd name="connsiteY30" fmla="*/ 699848 h 1326422"/>
                <a:gd name="connsiteX31" fmla="*/ 298130 w 2620003"/>
                <a:gd name="connsiteY31" fmla="*/ 699848 h 1326422"/>
                <a:gd name="connsiteX32" fmla="*/ 298130 w 2620003"/>
                <a:gd name="connsiteY32" fmla="*/ 656896 h 1326422"/>
                <a:gd name="connsiteX33" fmla="*/ 282971 w 2620003"/>
                <a:gd name="connsiteY33" fmla="*/ 656896 h 1326422"/>
                <a:gd name="connsiteX34" fmla="*/ 282971 w 2620003"/>
                <a:gd name="connsiteY34" fmla="*/ 480040 h 1326422"/>
                <a:gd name="connsiteX35" fmla="*/ 247600 w 2620003"/>
                <a:gd name="connsiteY35" fmla="*/ 480040 h 1326422"/>
                <a:gd name="connsiteX36" fmla="*/ 247600 w 2620003"/>
                <a:gd name="connsiteY36" fmla="*/ 429509 h 1326422"/>
                <a:gd name="connsiteX37" fmla="*/ 212227 w 2620003"/>
                <a:gd name="connsiteY37" fmla="*/ 429509 h 1326422"/>
                <a:gd name="connsiteX38" fmla="*/ 212227 w 2620003"/>
                <a:gd name="connsiteY38" fmla="*/ 341081 h 1326422"/>
                <a:gd name="connsiteX39" fmla="*/ 194542 w 2620003"/>
                <a:gd name="connsiteY39" fmla="*/ 341081 h 1326422"/>
                <a:gd name="connsiteX40" fmla="*/ 194542 w 2620003"/>
                <a:gd name="connsiteY40" fmla="*/ 242547 h 1326422"/>
                <a:gd name="connsiteX41" fmla="*/ 166750 w 2620003"/>
                <a:gd name="connsiteY41" fmla="*/ 242547 h 1326422"/>
                <a:gd name="connsiteX42" fmla="*/ 166750 w 2620003"/>
                <a:gd name="connsiteY42" fmla="*/ 78322 h 1326422"/>
                <a:gd name="connsiteX43" fmla="*/ 136432 w 2620003"/>
                <a:gd name="connsiteY43" fmla="*/ 78322 h 1326422"/>
                <a:gd name="connsiteX44" fmla="*/ 136432 w 2620003"/>
                <a:gd name="connsiteY44" fmla="*/ 40424 h 1326422"/>
                <a:gd name="connsiteX45" fmla="*/ 106114 w 2620003"/>
                <a:gd name="connsiteY45" fmla="*/ 40424 h 1326422"/>
                <a:gd name="connsiteX46" fmla="*/ 106114 w 2620003"/>
                <a:gd name="connsiteY46" fmla="*/ 0 h 1326422"/>
                <a:gd name="connsiteX47" fmla="*/ 0 w 2620003"/>
                <a:gd name="connsiteY47" fmla="*/ 0 h 1326422"/>
                <a:gd name="connsiteX48" fmla="*/ 0 w 2620003"/>
                <a:gd name="connsiteY48" fmla="*/ 2527 h 1326422"/>
                <a:gd name="connsiteX49" fmla="*/ 10106 w 2620003"/>
                <a:gd name="connsiteY49" fmla="*/ 2527 h 13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620003" h="1326422">
                  <a:moveTo>
                    <a:pt x="2620004" y="1326423"/>
                  </a:moveTo>
                  <a:lnTo>
                    <a:pt x="2109645" y="1326423"/>
                  </a:lnTo>
                  <a:lnTo>
                    <a:pt x="2109645" y="1275893"/>
                  </a:lnTo>
                  <a:lnTo>
                    <a:pt x="1672561" y="1275893"/>
                  </a:lnTo>
                  <a:lnTo>
                    <a:pt x="1672561" y="1230420"/>
                  </a:lnTo>
                  <a:lnTo>
                    <a:pt x="1493177" y="1230420"/>
                  </a:lnTo>
                  <a:lnTo>
                    <a:pt x="1493177" y="1179890"/>
                  </a:lnTo>
                  <a:lnTo>
                    <a:pt x="1215257" y="1179890"/>
                  </a:lnTo>
                  <a:lnTo>
                    <a:pt x="1215257" y="1147039"/>
                  </a:lnTo>
                  <a:lnTo>
                    <a:pt x="1114196" y="1147039"/>
                  </a:lnTo>
                  <a:lnTo>
                    <a:pt x="1114196" y="1086402"/>
                  </a:lnTo>
                  <a:lnTo>
                    <a:pt x="1010612" y="1086402"/>
                  </a:lnTo>
                  <a:lnTo>
                    <a:pt x="1010612" y="1068724"/>
                  </a:lnTo>
                  <a:lnTo>
                    <a:pt x="962606" y="1068724"/>
                  </a:lnTo>
                  <a:lnTo>
                    <a:pt x="962606" y="972712"/>
                  </a:lnTo>
                  <a:lnTo>
                    <a:pt x="912076" y="972712"/>
                  </a:lnTo>
                  <a:lnTo>
                    <a:pt x="912076" y="939867"/>
                  </a:lnTo>
                  <a:lnTo>
                    <a:pt x="874178" y="939867"/>
                  </a:lnTo>
                  <a:lnTo>
                    <a:pt x="874178" y="909549"/>
                  </a:lnTo>
                  <a:lnTo>
                    <a:pt x="818595" y="909549"/>
                  </a:lnTo>
                  <a:lnTo>
                    <a:pt x="818595" y="871651"/>
                  </a:lnTo>
                  <a:lnTo>
                    <a:pt x="747852" y="871651"/>
                  </a:lnTo>
                  <a:lnTo>
                    <a:pt x="747852" y="836280"/>
                  </a:lnTo>
                  <a:lnTo>
                    <a:pt x="588680" y="836280"/>
                  </a:lnTo>
                  <a:lnTo>
                    <a:pt x="588680" y="798382"/>
                  </a:lnTo>
                  <a:lnTo>
                    <a:pt x="555836" y="798382"/>
                  </a:lnTo>
                  <a:lnTo>
                    <a:pt x="555836" y="768064"/>
                  </a:lnTo>
                  <a:lnTo>
                    <a:pt x="472460" y="768064"/>
                  </a:lnTo>
                  <a:lnTo>
                    <a:pt x="472460" y="732693"/>
                  </a:lnTo>
                  <a:lnTo>
                    <a:pt x="442142" y="732693"/>
                  </a:lnTo>
                  <a:lnTo>
                    <a:pt x="442142" y="699848"/>
                  </a:lnTo>
                  <a:lnTo>
                    <a:pt x="298130" y="699848"/>
                  </a:lnTo>
                  <a:lnTo>
                    <a:pt x="298130" y="656896"/>
                  </a:lnTo>
                  <a:lnTo>
                    <a:pt x="282971" y="656896"/>
                  </a:lnTo>
                  <a:lnTo>
                    <a:pt x="282971" y="480040"/>
                  </a:lnTo>
                  <a:lnTo>
                    <a:pt x="247600" y="480040"/>
                  </a:lnTo>
                  <a:lnTo>
                    <a:pt x="247600" y="429509"/>
                  </a:lnTo>
                  <a:lnTo>
                    <a:pt x="212227" y="429509"/>
                  </a:lnTo>
                  <a:lnTo>
                    <a:pt x="212227" y="341081"/>
                  </a:lnTo>
                  <a:lnTo>
                    <a:pt x="194542" y="341081"/>
                  </a:lnTo>
                  <a:lnTo>
                    <a:pt x="194542" y="242547"/>
                  </a:lnTo>
                  <a:lnTo>
                    <a:pt x="166750" y="242547"/>
                  </a:lnTo>
                  <a:lnTo>
                    <a:pt x="166750" y="78322"/>
                  </a:lnTo>
                  <a:lnTo>
                    <a:pt x="136432" y="78322"/>
                  </a:lnTo>
                  <a:lnTo>
                    <a:pt x="136432" y="40424"/>
                  </a:lnTo>
                  <a:lnTo>
                    <a:pt x="106114" y="40424"/>
                  </a:lnTo>
                  <a:lnTo>
                    <a:pt x="106114" y="0"/>
                  </a:lnTo>
                  <a:lnTo>
                    <a:pt x="0" y="0"/>
                  </a:lnTo>
                  <a:lnTo>
                    <a:pt x="0" y="2527"/>
                  </a:lnTo>
                  <a:lnTo>
                    <a:pt x="10106" y="2527"/>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320">
              <a:extLst>
                <a:ext uri="{FF2B5EF4-FFF2-40B4-BE49-F238E27FC236}">
                  <a16:creationId xmlns:a16="http://schemas.microsoft.com/office/drawing/2014/main" id="{BC61840A-B21B-499C-9913-4392D9B952DE}"/>
                </a:ext>
              </a:extLst>
            </p:cNvPr>
            <p:cNvSpPr/>
            <p:nvPr/>
          </p:nvSpPr>
          <p:spPr>
            <a:xfrm>
              <a:off x="6496973" y="398575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321">
              <a:extLst>
                <a:ext uri="{FF2B5EF4-FFF2-40B4-BE49-F238E27FC236}">
                  <a16:creationId xmlns:a16="http://schemas.microsoft.com/office/drawing/2014/main" id="{C426C3B1-93F5-49C9-82DB-F1CBFD14A4F8}"/>
                </a:ext>
              </a:extLst>
            </p:cNvPr>
            <p:cNvSpPr/>
            <p:nvPr/>
          </p:nvSpPr>
          <p:spPr>
            <a:xfrm>
              <a:off x="6916073" y="404290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Freeform: Shape 322">
              <a:extLst>
                <a:ext uri="{FF2B5EF4-FFF2-40B4-BE49-F238E27FC236}">
                  <a16:creationId xmlns:a16="http://schemas.microsoft.com/office/drawing/2014/main" id="{99AE97E5-53CC-4B3E-A0C5-2EF7049DA3A2}"/>
                </a:ext>
              </a:extLst>
            </p:cNvPr>
            <p:cNvSpPr/>
            <p:nvPr/>
          </p:nvSpPr>
          <p:spPr>
            <a:xfrm>
              <a:off x="7411373" y="404290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63" name="TextBox 162">
            <a:extLst>
              <a:ext uri="{FF2B5EF4-FFF2-40B4-BE49-F238E27FC236}">
                <a16:creationId xmlns:a16="http://schemas.microsoft.com/office/drawing/2014/main" id="{C8A749AA-6093-4896-95FF-99A1F9D6A92D}"/>
              </a:ext>
            </a:extLst>
          </p:cNvPr>
          <p:cNvSpPr txBox="1"/>
          <p:nvPr/>
        </p:nvSpPr>
        <p:spPr>
          <a:xfrm>
            <a:off x="485913" y="4708698"/>
            <a:ext cx="990977" cy="307777"/>
          </a:xfrm>
          <a:prstGeom prst="rect">
            <a:avLst/>
          </a:prstGeom>
          <a:noFill/>
        </p:spPr>
        <p:txBody>
          <a:bodyPr wrap="none" rtlCol="0">
            <a:spAutoFit/>
          </a:bodyPr>
          <a:lstStyle/>
          <a:p>
            <a:pPr algn="r"/>
            <a:r>
              <a:rPr lang="en-GB" sz="1400" dirty="0"/>
              <a:t>No. at risk</a:t>
            </a:r>
          </a:p>
        </p:txBody>
      </p:sp>
    </p:spTree>
    <p:extLst>
      <p:ext uri="{BB962C8B-B14F-4D97-AF65-F5344CB8AC3E}">
        <p14:creationId xmlns:p14="http://schemas.microsoft.com/office/powerpoint/2010/main" val="615605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LBA54: Ipilimumab or FOLFOX in combination with nivolumab and trastuzumab in previously untreated HER2 positive locally advanced or metastatic </a:t>
            </a:r>
            <a:r>
              <a:rPr lang="en-GB" dirty="0" err="1"/>
              <a:t>esophagogastric</a:t>
            </a:r>
            <a:r>
              <a:rPr lang="en-GB" dirty="0"/>
              <a:t> adenocarcinoma (EGA) – results of the randomized phase 2 INTEGA trial (AIO STO 0217) </a:t>
            </a:r>
            <a:br>
              <a:rPr lang="en-GB" dirty="0"/>
            </a:br>
            <a:r>
              <a:rPr lang="en-GB" dirty="0"/>
              <a:t>– Stein A,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0400"/>
              </a:spcBef>
              <a:buNone/>
            </a:pPr>
            <a:r>
              <a:rPr lang="en-GB" b="1" dirty="0"/>
              <a:t>Conclusions</a:t>
            </a:r>
          </a:p>
          <a:p>
            <a:r>
              <a:rPr lang="en-GB" b="1" dirty="0"/>
              <a:t>In patients with HER2+ locally advanced or metastatic oesophagogastric adenocarcinoma, both 1L ipilimumab or FOLFOX combined with trastuzumab + nivolumab were feasible, although the FOLFOX arm demonstrated a higher 12-month OS rate than the ipilimumab arm</a:t>
            </a:r>
          </a:p>
        </p:txBody>
      </p:sp>
      <p:sp>
        <p:nvSpPr>
          <p:cNvPr id="5" name="Text Placeholder 4"/>
          <p:cNvSpPr>
            <a:spLocks noGrp="1"/>
          </p:cNvSpPr>
          <p:nvPr>
            <p:ph type="body" sz="quarter" idx="11"/>
          </p:nvPr>
        </p:nvSpPr>
        <p:spPr/>
        <p:txBody>
          <a:bodyPr/>
          <a:lstStyle/>
          <a:p>
            <a:r>
              <a:rPr lang="en-GB" dirty="0"/>
              <a:t>Stein A, et al. Ann </a:t>
            </a:r>
            <a:r>
              <a:rPr lang="en-GB" dirty="0" err="1"/>
              <a:t>Oncol</a:t>
            </a:r>
            <a:r>
              <a:rPr lang="en-GB" dirty="0"/>
              <a:t> 2021;32(</a:t>
            </a:r>
            <a:r>
              <a:rPr lang="en-GB" dirty="0" err="1"/>
              <a:t>suppl</a:t>
            </a:r>
            <a:r>
              <a:rPr lang="en-GB" dirty="0"/>
              <a:t>):</a:t>
            </a:r>
            <a:r>
              <a:rPr lang="en-GB" dirty="0" err="1"/>
              <a:t>abstr</a:t>
            </a:r>
            <a:r>
              <a:rPr lang="en-GB" dirty="0"/>
              <a:t> LBA54</a:t>
            </a:r>
          </a:p>
        </p:txBody>
      </p:sp>
      <p:graphicFrame>
        <p:nvGraphicFramePr>
          <p:cNvPr id="6" name="Group 88"/>
          <p:cNvGraphicFramePr>
            <a:graphicFrameLocks noGrp="1"/>
          </p:cNvGraphicFramePr>
          <p:nvPr>
            <p:extLst>
              <p:ext uri="{D42A27DB-BD31-4B8C-83A1-F6EECF244321}">
                <p14:modId xmlns:p14="http://schemas.microsoft.com/office/powerpoint/2010/main" val="544943262"/>
              </p:ext>
            </p:extLst>
          </p:nvPr>
        </p:nvGraphicFramePr>
        <p:xfrm>
          <a:off x="101257" y="1590579"/>
          <a:ext cx="7617981" cy="1954980"/>
        </p:xfrm>
        <a:graphic>
          <a:graphicData uri="http://schemas.openxmlformats.org/drawingml/2006/table">
            <a:tbl>
              <a:tblPr firstRow="1" bandRow="1">
                <a:tableStyleId>{5202B0CA-FC54-4496-8BCA-5EF66A818D29}</a:tableStyleId>
              </a:tblPr>
              <a:tblGrid>
                <a:gridCol w="1376669">
                  <a:extLst>
                    <a:ext uri="{9D8B030D-6E8A-4147-A177-3AD203B41FA5}">
                      <a16:colId xmlns:a16="http://schemas.microsoft.com/office/drawing/2014/main" val="20000"/>
                    </a:ext>
                  </a:extLst>
                </a:gridCol>
                <a:gridCol w="780164">
                  <a:extLst>
                    <a:ext uri="{9D8B030D-6E8A-4147-A177-3AD203B41FA5}">
                      <a16:colId xmlns:a16="http://schemas.microsoft.com/office/drawing/2014/main" val="20001"/>
                    </a:ext>
                  </a:extLst>
                </a:gridCol>
                <a:gridCol w="780164">
                  <a:extLst>
                    <a:ext uri="{9D8B030D-6E8A-4147-A177-3AD203B41FA5}">
                      <a16:colId xmlns:a16="http://schemas.microsoft.com/office/drawing/2014/main" val="3749668881"/>
                    </a:ext>
                  </a:extLst>
                </a:gridCol>
                <a:gridCol w="780164">
                  <a:extLst>
                    <a:ext uri="{9D8B030D-6E8A-4147-A177-3AD203B41FA5}">
                      <a16:colId xmlns:a16="http://schemas.microsoft.com/office/drawing/2014/main" val="2650747834"/>
                    </a:ext>
                  </a:extLst>
                </a:gridCol>
                <a:gridCol w="780164">
                  <a:extLst>
                    <a:ext uri="{9D8B030D-6E8A-4147-A177-3AD203B41FA5}">
                      <a16:colId xmlns:a16="http://schemas.microsoft.com/office/drawing/2014/main" val="2124386039"/>
                    </a:ext>
                  </a:extLst>
                </a:gridCol>
                <a:gridCol w="780164">
                  <a:extLst>
                    <a:ext uri="{9D8B030D-6E8A-4147-A177-3AD203B41FA5}">
                      <a16:colId xmlns:a16="http://schemas.microsoft.com/office/drawing/2014/main" val="2534027890"/>
                    </a:ext>
                  </a:extLst>
                </a:gridCol>
                <a:gridCol w="780164">
                  <a:extLst>
                    <a:ext uri="{9D8B030D-6E8A-4147-A177-3AD203B41FA5}">
                      <a16:colId xmlns:a16="http://schemas.microsoft.com/office/drawing/2014/main" val="1186823633"/>
                    </a:ext>
                  </a:extLst>
                </a:gridCol>
                <a:gridCol w="780164">
                  <a:extLst>
                    <a:ext uri="{9D8B030D-6E8A-4147-A177-3AD203B41FA5}">
                      <a16:colId xmlns:a16="http://schemas.microsoft.com/office/drawing/2014/main" val="25396305"/>
                    </a:ext>
                  </a:extLst>
                </a:gridCol>
                <a:gridCol w="780164">
                  <a:extLst>
                    <a:ext uri="{9D8B030D-6E8A-4147-A177-3AD203B41FA5}">
                      <a16:colId xmlns:a16="http://schemas.microsoft.com/office/drawing/2014/main" val="1458366241"/>
                    </a:ext>
                  </a:extLst>
                </a:gridCol>
              </a:tblGrid>
              <a:tr h="27432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mn-lt"/>
                        <a:cs typeface="Arial" charset="0"/>
                      </a:endParaRPr>
                    </a:p>
                  </a:txBody>
                  <a:tcPr marT="18000" marB="18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1" i="0" u="none" strike="noStrike" cap="none" normalizeH="0" baseline="0" dirty="0">
                          <a:ln>
                            <a:noFill/>
                          </a:ln>
                          <a:solidFill>
                            <a:schemeClr val="tx2"/>
                          </a:solidFill>
                          <a:effectLst/>
                          <a:latin typeface="+mn-lt"/>
                          <a:cs typeface="Arial" charset="0"/>
                        </a:rPr>
                        <a:t>ITT</a:t>
                      </a:r>
                    </a:p>
                  </a:txBody>
                  <a:tcPr marT="18000" marB="18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1" i="0" u="none" strike="noStrike" cap="none" normalizeH="0" baseline="0" dirty="0">
                          <a:ln>
                            <a:noFill/>
                          </a:ln>
                          <a:solidFill>
                            <a:schemeClr val="tx2"/>
                          </a:solidFill>
                          <a:effectLst/>
                          <a:latin typeface="+mn-lt"/>
                          <a:cs typeface="Arial" charset="0"/>
                        </a:rPr>
                        <a:t>CPS ≥1</a:t>
                      </a:r>
                    </a:p>
                  </a:txBody>
                  <a:tcPr marT="18000" marB="18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1" i="0" u="none" strike="noStrike" cap="none" normalizeH="0" baseline="0" dirty="0">
                          <a:ln>
                            <a:noFill/>
                          </a:ln>
                          <a:solidFill>
                            <a:schemeClr val="tx2"/>
                          </a:solidFill>
                          <a:effectLst/>
                          <a:latin typeface="+mn-lt"/>
                          <a:cs typeface="Arial" charset="0"/>
                        </a:rPr>
                        <a:t>CPS ≥5</a:t>
                      </a:r>
                    </a:p>
                  </a:txBody>
                  <a:tcPr marT="18000" marB="18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1" i="0" u="none" strike="noStrike" cap="none" normalizeH="0" baseline="0" dirty="0">
                          <a:ln>
                            <a:noFill/>
                          </a:ln>
                          <a:solidFill>
                            <a:schemeClr val="tx2"/>
                          </a:solidFill>
                          <a:effectLst/>
                          <a:latin typeface="+mn-lt"/>
                          <a:cs typeface="Arial" charset="0"/>
                        </a:rPr>
                        <a:t>HER2+ central</a:t>
                      </a:r>
                    </a:p>
                  </a:txBody>
                  <a:tcPr marT="18000" marB="18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extLst>
                  <a:ext uri="{0D108BD9-81ED-4DB2-BD59-A6C34878D82A}">
                    <a16:rowId xmlns:a16="http://schemas.microsoft.com/office/drawing/2014/main" val="10000"/>
                  </a:ext>
                </a:extLst>
              </a:tr>
              <a:tr h="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normalizeH="0" baseline="0" dirty="0">
                          <a:ln>
                            <a:noFill/>
                          </a:ln>
                          <a:solidFill>
                            <a:schemeClr val="tx2"/>
                          </a:solidFill>
                          <a:effectLst/>
                          <a:latin typeface="+mn-lt"/>
                          <a:ea typeface="+mn-ea"/>
                          <a:cs typeface="Arial" charset="0"/>
                        </a:rPr>
                        <a:t>IPI</a:t>
                      </a:r>
                      <a:br>
                        <a:rPr kumimoji="0" lang="it-IT" sz="1100" b="1" i="0" u="none" strike="noStrike" kern="1200" cap="none" normalizeH="0" baseline="0" dirty="0">
                          <a:ln>
                            <a:noFill/>
                          </a:ln>
                          <a:solidFill>
                            <a:schemeClr val="tx2"/>
                          </a:solidFill>
                          <a:effectLst/>
                          <a:latin typeface="+mn-lt"/>
                          <a:ea typeface="+mn-ea"/>
                          <a:cs typeface="Arial" charset="0"/>
                        </a:rPr>
                      </a:br>
                      <a:r>
                        <a:rPr kumimoji="0" lang="it-IT" sz="1100" b="1" i="0" u="none" strike="noStrike" kern="1200" cap="none" normalizeH="0" baseline="0" dirty="0">
                          <a:ln>
                            <a:noFill/>
                          </a:ln>
                          <a:solidFill>
                            <a:schemeClr val="tx2"/>
                          </a:solidFill>
                          <a:effectLst/>
                          <a:latin typeface="+mn-lt"/>
                          <a:ea typeface="+mn-ea"/>
                          <a:cs typeface="Arial" charset="0"/>
                        </a:rPr>
                        <a:t>(n=44)</a:t>
                      </a:r>
                    </a:p>
                  </a:txBody>
                  <a:tcPr marT="18000" marB="1800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normalizeH="0" baseline="0" dirty="0">
                          <a:ln>
                            <a:noFill/>
                          </a:ln>
                          <a:solidFill>
                            <a:schemeClr val="tx2"/>
                          </a:solidFill>
                          <a:effectLst/>
                          <a:latin typeface="+mn-lt"/>
                          <a:ea typeface="+mn-ea"/>
                          <a:cs typeface="Arial" charset="0"/>
                        </a:rPr>
                        <a:t>FOLFOX (n=44)</a:t>
                      </a:r>
                    </a:p>
                  </a:txBody>
                  <a:tcPr marT="18000" marB="1800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normalizeH="0" baseline="0" dirty="0">
                          <a:ln>
                            <a:noFill/>
                          </a:ln>
                          <a:solidFill>
                            <a:schemeClr val="tx2"/>
                          </a:solidFill>
                          <a:effectLst/>
                          <a:latin typeface="+mn-lt"/>
                          <a:ea typeface="+mn-ea"/>
                          <a:cs typeface="Arial" charset="0"/>
                        </a:rPr>
                        <a:t>IPI</a:t>
                      </a:r>
                      <a:br>
                        <a:rPr kumimoji="0" lang="it-IT" sz="1100" b="1" i="0" u="none" strike="noStrike" kern="1200" cap="none" normalizeH="0" baseline="0" dirty="0">
                          <a:ln>
                            <a:noFill/>
                          </a:ln>
                          <a:solidFill>
                            <a:schemeClr val="tx2"/>
                          </a:solidFill>
                          <a:effectLst/>
                          <a:latin typeface="+mn-lt"/>
                          <a:ea typeface="+mn-ea"/>
                          <a:cs typeface="Arial" charset="0"/>
                        </a:rPr>
                      </a:br>
                      <a:r>
                        <a:rPr kumimoji="0" lang="it-IT" sz="1100" b="1" i="0" u="none" strike="noStrike" kern="1200" cap="none" normalizeH="0" baseline="0" dirty="0">
                          <a:ln>
                            <a:noFill/>
                          </a:ln>
                          <a:solidFill>
                            <a:schemeClr val="tx2"/>
                          </a:solidFill>
                          <a:effectLst/>
                          <a:latin typeface="+mn-lt"/>
                          <a:ea typeface="+mn-ea"/>
                          <a:cs typeface="Arial" charset="0"/>
                        </a:rPr>
                        <a:t>(n=31)</a:t>
                      </a:r>
                    </a:p>
                  </a:txBody>
                  <a:tcPr marT="18000" marB="1800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normalizeH="0" baseline="0" dirty="0">
                          <a:ln>
                            <a:noFill/>
                          </a:ln>
                          <a:solidFill>
                            <a:schemeClr val="tx2"/>
                          </a:solidFill>
                          <a:effectLst/>
                          <a:latin typeface="+mn-lt"/>
                          <a:ea typeface="+mn-ea"/>
                          <a:cs typeface="Arial" charset="0"/>
                        </a:rPr>
                        <a:t>FOLFOX</a:t>
                      </a:r>
                      <a:br>
                        <a:rPr kumimoji="0" lang="it-IT" sz="1100" b="1" i="0" u="none" strike="noStrike" kern="1200" cap="none" normalizeH="0" baseline="0" dirty="0">
                          <a:ln>
                            <a:noFill/>
                          </a:ln>
                          <a:solidFill>
                            <a:schemeClr val="tx2"/>
                          </a:solidFill>
                          <a:effectLst/>
                          <a:latin typeface="+mn-lt"/>
                          <a:ea typeface="+mn-ea"/>
                          <a:cs typeface="Arial" charset="0"/>
                        </a:rPr>
                      </a:br>
                      <a:r>
                        <a:rPr kumimoji="0" lang="it-IT" sz="1100" b="1" i="0" u="none" strike="noStrike" kern="1200" cap="none" normalizeH="0" baseline="0" dirty="0">
                          <a:ln>
                            <a:noFill/>
                          </a:ln>
                          <a:solidFill>
                            <a:schemeClr val="tx2"/>
                          </a:solidFill>
                          <a:effectLst/>
                          <a:latin typeface="+mn-lt"/>
                          <a:ea typeface="+mn-ea"/>
                          <a:cs typeface="Arial" charset="0"/>
                        </a:rPr>
                        <a:t>(n=28)</a:t>
                      </a:r>
                    </a:p>
                  </a:txBody>
                  <a:tcPr marT="18000" marB="1800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normalizeH="0" baseline="0" dirty="0">
                          <a:ln>
                            <a:noFill/>
                          </a:ln>
                          <a:solidFill>
                            <a:schemeClr val="tx2"/>
                          </a:solidFill>
                          <a:effectLst/>
                          <a:latin typeface="+mn-lt"/>
                          <a:ea typeface="+mn-ea"/>
                          <a:cs typeface="Arial" charset="0"/>
                        </a:rPr>
                        <a:t>IPI</a:t>
                      </a:r>
                      <a:br>
                        <a:rPr kumimoji="0" lang="it-IT" sz="1100" b="1" i="0" u="none" strike="noStrike" kern="1200" cap="none" normalizeH="0" baseline="0" dirty="0">
                          <a:ln>
                            <a:noFill/>
                          </a:ln>
                          <a:solidFill>
                            <a:schemeClr val="tx2"/>
                          </a:solidFill>
                          <a:effectLst/>
                          <a:latin typeface="+mn-lt"/>
                          <a:ea typeface="+mn-ea"/>
                          <a:cs typeface="Arial" charset="0"/>
                        </a:rPr>
                      </a:br>
                      <a:r>
                        <a:rPr kumimoji="0" lang="it-IT" sz="1100" b="1" i="0" u="none" strike="noStrike" kern="1200" cap="none" normalizeH="0" baseline="0" dirty="0">
                          <a:ln>
                            <a:noFill/>
                          </a:ln>
                          <a:solidFill>
                            <a:schemeClr val="tx2"/>
                          </a:solidFill>
                          <a:effectLst/>
                          <a:latin typeface="+mn-lt"/>
                          <a:ea typeface="+mn-ea"/>
                          <a:cs typeface="Arial" charset="0"/>
                        </a:rPr>
                        <a:t>(n=24)</a:t>
                      </a:r>
                    </a:p>
                  </a:txBody>
                  <a:tcPr marT="18000" marB="1800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normalizeH="0" baseline="0" dirty="0">
                          <a:ln>
                            <a:noFill/>
                          </a:ln>
                          <a:solidFill>
                            <a:schemeClr val="tx2"/>
                          </a:solidFill>
                          <a:effectLst/>
                          <a:latin typeface="+mn-lt"/>
                          <a:ea typeface="+mn-ea"/>
                          <a:cs typeface="Arial" charset="0"/>
                        </a:rPr>
                        <a:t>FOLFOX</a:t>
                      </a:r>
                      <a:br>
                        <a:rPr kumimoji="0" lang="it-IT" sz="1100" b="1" i="0" u="none" strike="noStrike" kern="1200" cap="none" normalizeH="0" baseline="0" dirty="0">
                          <a:ln>
                            <a:noFill/>
                          </a:ln>
                          <a:solidFill>
                            <a:schemeClr val="tx2"/>
                          </a:solidFill>
                          <a:effectLst/>
                          <a:latin typeface="+mn-lt"/>
                          <a:ea typeface="+mn-ea"/>
                          <a:cs typeface="Arial" charset="0"/>
                        </a:rPr>
                      </a:br>
                      <a:r>
                        <a:rPr kumimoji="0" lang="it-IT" sz="1100" b="1" i="0" u="none" strike="noStrike" kern="1200" cap="none" normalizeH="0" baseline="0" dirty="0">
                          <a:ln>
                            <a:noFill/>
                          </a:ln>
                          <a:solidFill>
                            <a:schemeClr val="tx2"/>
                          </a:solidFill>
                          <a:effectLst/>
                          <a:latin typeface="+mn-lt"/>
                          <a:ea typeface="+mn-ea"/>
                          <a:cs typeface="Arial" charset="0"/>
                        </a:rPr>
                        <a:t>(n=22)</a:t>
                      </a:r>
                    </a:p>
                  </a:txBody>
                  <a:tcPr marT="18000" marB="1800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normalizeH="0" baseline="0" dirty="0">
                          <a:ln>
                            <a:noFill/>
                          </a:ln>
                          <a:solidFill>
                            <a:schemeClr val="tx2"/>
                          </a:solidFill>
                          <a:effectLst/>
                          <a:latin typeface="+mn-lt"/>
                          <a:ea typeface="+mn-ea"/>
                          <a:cs typeface="Arial" charset="0"/>
                        </a:rPr>
                        <a:t>IPI</a:t>
                      </a:r>
                      <a:br>
                        <a:rPr kumimoji="0" lang="it-IT" sz="1100" b="1" i="0" u="none" strike="noStrike" kern="1200" cap="none" normalizeH="0" baseline="0" dirty="0">
                          <a:ln>
                            <a:noFill/>
                          </a:ln>
                          <a:solidFill>
                            <a:schemeClr val="tx2"/>
                          </a:solidFill>
                          <a:effectLst/>
                          <a:latin typeface="+mn-lt"/>
                          <a:ea typeface="+mn-ea"/>
                          <a:cs typeface="Arial" charset="0"/>
                        </a:rPr>
                      </a:br>
                      <a:r>
                        <a:rPr kumimoji="0" lang="it-IT" sz="1100" b="1" i="0" u="none" strike="noStrike" kern="1200" cap="none" normalizeH="0" baseline="0" dirty="0">
                          <a:ln>
                            <a:noFill/>
                          </a:ln>
                          <a:solidFill>
                            <a:schemeClr val="tx2"/>
                          </a:solidFill>
                          <a:effectLst/>
                          <a:latin typeface="+mn-lt"/>
                          <a:ea typeface="+mn-ea"/>
                          <a:cs typeface="Arial" charset="0"/>
                        </a:rPr>
                        <a:t>(n=40)</a:t>
                      </a:r>
                    </a:p>
                  </a:txBody>
                  <a:tcPr marT="18000" marB="1800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normalizeH="0" baseline="0" dirty="0">
                          <a:ln>
                            <a:noFill/>
                          </a:ln>
                          <a:solidFill>
                            <a:schemeClr val="tx2"/>
                          </a:solidFill>
                          <a:effectLst/>
                          <a:latin typeface="+mn-lt"/>
                          <a:ea typeface="+mn-ea"/>
                          <a:cs typeface="Arial" charset="0"/>
                        </a:rPr>
                        <a:t>FOLFOX</a:t>
                      </a:r>
                      <a:br>
                        <a:rPr kumimoji="0" lang="it-IT" sz="1100" b="1" i="0" u="none" strike="noStrike" kern="1200" cap="none" normalizeH="0" baseline="0" dirty="0">
                          <a:ln>
                            <a:noFill/>
                          </a:ln>
                          <a:solidFill>
                            <a:schemeClr val="tx2"/>
                          </a:solidFill>
                          <a:effectLst/>
                          <a:latin typeface="+mn-lt"/>
                          <a:ea typeface="+mn-ea"/>
                          <a:cs typeface="Arial" charset="0"/>
                        </a:rPr>
                      </a:br>
                      <a:r>
                        <a:rPr kumimoji="0" lang="it-IT" sz="1100" b="1" i="0" u="none" strike="noStrike" kern="1200" cap="none" normalizeH="0" baseline="0" dirty="0">
                          <a:ln>
                            <a:noFill/>
                          </a:ln>
                          <a:solidFill>
                            <a:schemeClr val="tx2"/>
                          </a:solidFill>
                          <a:effectLst/>
                          <a:latin typeface="+mn-lt"/>
                          <a:ea typeface="+mn-ea"/>
                          <a:cs typeface="Arial" charset="0"/>
                        </a:rPr>
                        <a:t>(n=36)</a:t>
                      </a:r>
                    </a:p>
                  </a:txBody>
                  <a:tcPr marT="18000" marB="18000" anchor="ctr">
                    <a:solidFill>
                      <a:schemeClr val="bg2"/>
                    </a:solidFill>
                  </a:tcPr>
                </a:tc>
                <a:extLst>
                  <a:ext uri="{0D108BD9-81ED-4DB2-BD59-A6C34878D82A}">
                    <a16:rowId xmlns:a16="http://schemas.microsoft.com/office/drawing/2014/main" val="2672827357"/>
                  </a:ext>
                </a:extLst>
              </a:tr>
              <a:tr h="2182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100" u="none" strike="noStrike" kern="1200" cap="none" normalizeH="0" baseline="0" dirty="0">
                          <a:ln>
                            <a:noFill/>
                          </a:ln>
                          <a:solidFill>
                            <a:schemeClr val="tx1"/>
                          </a:solidFill>
                          <a:effectLst/>
                        </a:rPr>
                        <a:t>ORR, %</a:t>
                      </a:r>
                      <a:endParaRPr kumimoji="0" lang="it-IT" sz="11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32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56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36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63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33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67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35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63</a:t>
                      </a:r>
                    </a:p>
                  </a:txBody>
                  <a:tcPr marT="18000" marB="18000" anchor="ctr"/>
                </a:tc>
                <a:extLst>
                  <a:ext uri="{0D108BD9-81ED-4DB2-BD59-A6C34878D82A}">
                    <a16:rowId xmlns:a16="http://schemas.microsoft.com/office/drawing/2014/main" val="4094055339"/>
                  </a:ext>
                </a:extLst>
              </a:tr>
              <a:tr h="218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u="none" strike="noStrike" kern="1200" cap="none" normalizeH="0" baseline="0" dirty="0">
                          <a:ln>
                            <a:noFill/>
                          </a:ln>
                          <a:solidFill>
                            <a:schemeClr val="tx1"/>
                          </a:solidFill>
                          <a:effectLst/>
                        </a:rPr>
                        <a:t>mPFS, mo</a:t>
                      </a:r>
                      <a:endParaRPr kumimoji="0" lang="it-IT" sz="11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3.2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10.7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2.2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10.7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2.2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normalizeH="0" baseline="0" dirty="0">
                          <a:ln>
                            <a:noFill/>
                          </a:ln>
                          <a:solidFill>
                            <a:schemeClr val="tx1"/>
                          </a:solidFill>
                          <a:effectLst/>
                          <a:latin typeface="+mn-lt"/>
                          <a:ea typeface="+mn-ea"/>
                          <a:cs typeface="Arial" charset="0"/>
                        </a:rPr>
                        <a:t>11.0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normalizeH="0" baseline="0" dirty="0">
                          <a:ln>
                            <a:noFill/>
                          </a:ln>
                          <a:solidFill>
                            <a:schemeClr val="tx1"/>
                          </a:solidFill>
                          <a:effectLst/>
                          <a:latin typeface="+mn-lt"/>
                          <a:ea typeface="+mn-ea"/>
                          <a:cs typeface="Arial" charset="0"/>
                        </a:rPr>
                        <a:t>3.4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normalizeH="0" baseline="0" dirty="0">
                          <a:ln>
                            <a:noFill/>
                          </a:ln>
                          <a:solidFill>
                            <a:schemeClr val="tx1"/>
                          </a:solidFill>
                          <a:effectLst/>
                          <a:latin typeface="+mn-lt"/>
                          <a:ea typeface="+mn-ea"/>
                          <a:cs typeface="Arial" charset="0"/>
                        </a:rPr>
                        <a:t>10.7</a:t>
                      </a:r>
                    </a:p>
                  </a:txBody>
                  <a:tcPr marT="18000" marB="18000" anchor="ctr"/>
                </a:tc>
                <a:extLst>
                  <a:ext uri="{0D108BD9-81ED-4DB2-BD59-A6C34878D82A}">
                    <a16:rowId xmlns:a16="http://schemas.microsoft.com/office/drawing/2014/main" val="3619506884"/>
                  </a:ext>
                </a:extLst>
              </a:tr>
              <a:tr h="218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u="none" strike="noStrike" kern="1200" cap="none" normalizeH="0" baseline="0" dirty="0">
                          <a:ln>
                            <a:noFill/>
                          </a:ln>
                          <a:solidFill>
                            <a:schemeClr val="tx1"/>
                          </a:solidFill>
                          <a:effectLst/>
                        </a:rPr>
                        <a:t>12-mo PFS rate, %</a:t>
                      </a:r>
                      <a:endParaRPr kumimoji="0" lang="it-IT" sz="11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15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37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14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33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38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17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36</a:t>
                      </a:r>
                    </a:p>
                  </a:txBody>
                  <a:tcPr marT="18000" marB="18000" anchor="ctr"/>
                </a:tc>
                <a:extLst>
                  <a:ext uri="{0D108BD9-81ED-4DB2-BD59-A6C34878D82A}">
                    <a16:rowId xmlns:a16="http://schemas.microsoft.com/office/drawing/2014/main" val="4111590578"/>
                  </a:ext>
                </a:extLst>
              </a:tr>
              <a:tr h="2182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100" u="none" strike="noStrike" kern="1200" cap="none" normalizeH="0" baseline="0" dirty="0">
                          <a:ln>
                            <a:noFill/>
                          </a:ln>
                          <a:solidFill>
                            <a:schemeClr val="tx1"/>
                          </a:solidFill>
                          <a:effectLst/>
                        </a:rPr>
                        <a:t>mDoR, mo</a:t>
                      </a:r>
                      <a:endParaRPr kumimoji="0" lang="it-IT" sz="11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5.8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9.2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a:t>
                      </a:r>
                    </a:p>
                  </a:txBody>
                  <a:tcPr marT="18000" marB="18000" anchor="ctr"/>
                </a:tc>
                <a:extLst>
                  <a:ext uri="{0D108BD9-81ED-4DB2-BD59-A6C34878D82A}">
                    <a16:rowId xmlns:a16="http://schemas.microsoft.com/office/drawing/2014/main" val="2440635064"/>
                  </a:ext>
                </a:extLst>
              </a:tr>
              <a:tr h="218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u="none" strike="noStrike" kern="1200" cap="none" normalizeH="0" baseline="0" dirty="0">
                          <a:ln>
                            <a:noFill/>
                          </a:ln>
                          <a:solidFill>
                            <a:schemeClr val="tx1"/>
                          </a:solidFill>
                          <a:effectLst/>
                        </a:rPr>
                        <a:t>mOS, mo</a:t>
                      </a:r>
                      <a:endParaRPr kumimoji="0" lang="it-IT" sz="11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16.4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21.8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16.4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21.6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12.5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21.6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16.4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22.4</a:t>
                      </a:r>
                    </a:p>
                  </a:txBody>
                  <a:tcPr marT="18000" marB="18000" anchor="ctr"/>
                </a:tc>
                <a:extLst>
                  <a:ext uri="{0D108BD9-81ED-4DB2-BD59-A6C34878D82A}">
                    <a16:rowId xmlns:a16="http://schemas.microsoft.com/office/drawing/2014/main" val="2062646813"/>
                  </a:ext>
                </a:extLst>
              </a:tr>
              <a:tr h="218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u="none" strike="noStrike" kern="1200" cap="none" normalizeH="0" baseline="0" dirty="0">
                          <a:ln>
                            <a:noFill/>
                          </a:ln>
                          <a:solidFill>
                            <a:schemeClr val="tx1"/>
                          </a:solidFill>
                          <a:effectLst/>
                        </a:rPr>
                        <a:t>12-mo OS rate, %</a:t>
                      </a:r>
                      <a:endParaRPr kumimoji="0" lang="it-IT" sz="11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57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70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54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71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53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72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58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normalizeH="0" baseline="0" dirty="0">
                          <a:ln>
                            <a:noFill/>
                          </a:ln>
                          <a:solidFill>
                            <a:schemeClr val="tx1"/>
                          </a:solidFill>
                          <a:effectLst/>
                          <a:latin typeface="+mn-lt"/>
                          <a:ea typeface="+mn-ea"/>
                          <a:cs typeface="Arial" charset="0"/>
                        </a:rPr>
                        <a:t>74</a:t>
                      </a:r>
                    </a:p>
                  </a:txBody>
                  <a:tcPr marT="18000" marB="18000" anchor="ctr"/>
                </a:tc>
                <a:extLst>
                  <a:ext uri="{0D108BD9-81ED-4DB2-BD59-A6C34878D82A}">
                    <a16:rowId xmlns:a16="http://schemas.microsoft.com/office/drawing/2014/main" val="665533390"/>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579238205"/>
              </p:ext>
            </p:extLst>
          </p:nvPr>
        </p:nvGraphicFramePr>
        <p:xfrm>
          <a:off x="7862777" y="1590579"/>
          <a:ext cx="4227967" cy="2394000"/>
        </p:xfrm>
        <a:graphic>
          <a:graphicData uri="http://schemas.openxmlformats.org/drawingml/2006/table">
            <a:tbl>
              <a:tblPr firstRow="1" bandRow="1">
                <a:tableStyleId>{5202B0CA-FC54-4496-8BCA-5EF66A818D29}</a:tableStyleId>
              </a:tblPr>
              <a:tblGrid>
                <a:gridCol w="1578935">
                  <a:extLst>
                    <a:ext uri="{9D8B030D-6E8A-4147-A177-3AD203B41FA5}">
                      <a16:colId xmlns:a16="http://schemas.microsoft.com/office/drawing/2014/main" val="20000"/>
                    </a:ext>
                  </a:extLst>
                </a:gridCol>
                <a:gridCol w="1324516">
                  <a:extLst>
                    <a:ext uri="{9D8B030D-6E8A-4147-A177-3AD203B41FA5}">
                      <a16:colId xmlns:a16="http://schemas.microsoft.com/office/drawing/2014/main" val="20001"/>
                    </a:ext>
                  </a:extLst>
                </a:gridCol>
                <a:gridCol w="1324516">
                  <a:extLst>
                    <a:ext uri="{9D8B030D-6E8A-4147-A177-3AD203B41FA5}">
                      <a16:colId xmlns:a16="http://schemas.microsoft.com/office/drawing/2014/main" val="253402789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a:ln>
                            <a:noFill/>
                          </a:ln>
                          <a:solidFill>
                            <a:schemeClr val="tx2"/>
                          </a:solidFill>
                          <a:effectLst/>
                          <a:latin typeface="+mn-lt"/>
                          <a:cs typeface="Arial" charset="0"/>
                        </a:rPr>
                        <a:t>Grade ≥3 TRAEs occurring in ≥10%, n (%)</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Ipilimumab + </a:t>
                      </a:r>
                      <a:r>
                        <a:rPr kumimoji="0" lang="en-GB" sz="1200" b="1" i="0" u="none" strike="noStrike" cap="none" normalizeH="0" baseline="0" dirty="0" err="1">
                          <a:ln>
                            <a:noFill/>
                          </a:ln>
                          <a:solidFill>
                            <a:schemeClr val="tx2"/>
                          </a:solidFill>
                          <a:effectLst/>
                          <a:latin typeface="+mn-lt"/>
                          <a:cs typeface="Arial" charset="0"/>
                        </a:rPr>
                        <a:t>Trast</a:t>
                      </a:r>
                      <a:r>
                        <a:rPr kumimoji="0" lang="en-GB" sz="1200" b="1" i="0" u="none" strike="noStrike" cap="none" normalizeH="0" baseline="0" dirty="0">
                          <a:ln>
                            <a:noFill/>
                          </a:ln>
                          <a:solidFill>
                            <a:schemeClr val="tx2"/>
                          </a:solidFill>
                          <a:effectLst/>
                          <a:latin typeface="+mn-lt"/>
                          <a:cs typeface="Arial" charset="0"/>
                        </a:rPr>
                        <a:t> + NIVO</a:t>
                      </a:r>
                      <a:br>
                        <a:rPr kumimoji="0" lang="en-GB" sz="1200" b="1" i="0" u="none" strike="noStrike" cap="none" normalizeH="0" baseline="0" dirty="0">
                          <a:ln>
                            <a:noFill/>
                          </a:ln>
                          <a:solidFill>
                            <a:schemeClr val="tx2"/>
                          </a:solidFill>
                          <a:effectLst/>
                          <a:latin typeface="+mn-lt"/>
                          <a:cs typeface="Arial" charset="0"/>
                        </a:rPr>
                      </a:br>
                      <a:r>
                        <a:rPr kumimoji="0" lang="en-GB" sz="1200" b="1" i="0" u="none" strike="noStrike" cap="none" normalizeH="0" baseline="0" dirty="0">
                          <a:ln>
                            <a:noFill/>
                          </a:ln>
                          <a:solidFill>
                            <a:schemeClr val="tx2"/>
                          </a:solidFill>
                          <a:effectLst/>
                          <a:latin typeface="+mn-lt"/>
                          <a:cs typeface="Arial" charset="0"/>
                        </a:rPr>
                        <a:t>(n=44)</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FOLFOX + </a:t>
                      </a:r>
                      <a:r>
                        <a:rPr kumimoji="0" lang="en-GB" sz="1200" b="1" i="0" u="none" strike="noStrike" cap="none" normalizeH="0" baseline="0" dirty="0" err="1">
                          <a:ln>
                            <a:noFill/>
                          </a:ln>
                          <a:solidFill>
                            <a:schemeClr val="tx2"/>
                          </a:solidFill>
                          <a:effectLst/>
                          <a:latin typeface="+mn-lt"/>
                          <a:cs typeface="Arial" charset="0"/>
                        </a:rPr>
                        <a:t>Trast</a:t>
                      </a:r>
                      <a:r>
                        <a:rPr kumimoji="0" lang="en-GB" sz="1200" b="1" i="0" u="none" strike="noStrike" cap="none" normalizeH="0" baseline="0" dirty="0">
                          <a:ln>
                            <a:noFill/>
                          </a:ln>
                          <a:solidFill>
                            <a:schemeClr val="tx2"/>
                          </a:solidFill>
                          <a:effectLst/>
                          <a:latin typeface="+mn-lt"/>
                          <a:cs typeface="Arial" charset="0"/>
                        </a:rPr>
                        <a:t> + NIVO</a:t>
                      </a:r>
                      <a:br>
                        <a:rPr kumimoji="0" lang="en-GB" sz="1200" b="1" i="0" u="none" strike="noStrike" cap="none" normalizeH="0" baseline="0" dirty="0">
                          <a:ln>
                            <a:noFill/>
                          </a:ln>
                          <a:solidFill>
                            <a:schemeClr val="tx2"/>
                          </a:solidFill>
                          <a:effectLst/>
                          <a:latin typeface="+mn-lt"/>
                          <a:cs typeface="Arial" charset="0"/>
                        </a:rPr>
                      </a:br>
                      <a:r>
                        <a:rPr kumimoji="0" lang="en-GB" sz="1200" b="1" i="0" u="none" strike="noStrike" cap="none" normalizeH="0" baseline="0" dirty="0">
                          <a:ln>
                            <a:noFill/>
                          </a:ln>
                          <a:solidFill>
                            <a:schemeClr val="tx2"/>
                          </a:solidFill>
                          <a:effectLst/>
                          <a:latin typeface="+mn-lt"/>
                          <a:cs typeface="Arial" charset="0"/>
                        </a:rPr>
                        <a:t>(n=43)</a:t>
                      </a:r>
                    </a:p>
                  </a:txBody>
                  <a:tcPr marT="18000" marB="18000" anchor="ctr" horzOverflow="overflow"/>
                </a:tc>
                <a:extLst>
                  <a:ext uri="{0D108BD9-81ED-4DB2-BD59-A6C34878D82A}">
                    <a16:rowId xmlns:a16="http://schemas.microsoft.com/office/drawing/2014/main" val="10000"/>
                  </a:ext>
                </a:extLst>
              </a:tr>
              <a:tr h="2584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Any</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20 (46)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29 (67)</a:t>
                      </a:r>
                    </a:p>
                  </a:txBody>
                  <a:tcPr marT="18000" marB="18000" anchor="ctr"/>
                </a:tc>
                <a:extLst>
                  <a:ext uri="{0D108BD9-81ED-4DB2-BD59-A6C34878D82A}">
                    <a16:rowId xmlns:a16="http://schemas.microsoft.com/office/drawing/2014/main" val="4094055339"/>
                  </a:ext>
                </a:extLst>
              </a:tr>
              <a:tr h="258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Diarrhoea</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6 (14)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normalizeH="0" baseline="0" dirty="0">
                          <a:ln>
                            <a:noFill/>
                          </a:ln>
                          <a:solidFill>
                            <a:schemeClr val="tx1"/>
                          </a:solidFill>
                          <a:effectLst/>
                          <a:latin typeface="+mn-lt"/>
                          <a:ea typeface="+mn-ea"/>
                          <a:cs typeface="Arial" charset="0"/>
                        </a:rPr>
                        <a:t>2 (5)</a:t>
                      </a:r>
                    </a:p>
                  </a:txBody>
                  <a:tcPr marT="18000" marB="18000" anchor="ctr"/>
                </a:tc>
                <a:extLst>
                  <a:ext uri="{0D108BD9-81ED-4DB2-BD59-A6C34878D82A}">
                    <a16:rowId xmlns:a16="http://schemas.microsoft.com/office/drawing/2014/main" val="2361387289"/>
                  </a:ext>
                </a:extLst>
              </a:tr>
              <a:tr h="2584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Anaemia</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5 (11)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 (7)</a:t>
                      </a:r>
                    </a:p>
                  </a:txBody>
                  <a:tcPr marT="18000" marB="18000" anchor="ctr"/>
                </a:tc>
                <a:extLst>
                  <a:ext uri="{0D108BD9-81ED-4DB2-BD59-A6C34878D82A}">
                    <a16:rowId xmlns:a16="http://schemas.microsoft.com/office/drawing/2014/main" val="2440635064"/>
                  </a:ext>
                </a:extLst>
              </a:tr>
              <a:tr h="258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Infection</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5 (11)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normalizeH="0" baseline="0" dirty="0">
                          <a:ln>
                            <a:noFill/>
                          </a:ln>
                          <a:solidFill>
                            <a:schemeClr val="tx1"/>
                          </a:solidFill>
                          <a:effectLst/>
                          <a:latin typeface="+mn-lt"/>
                          <a:ea typeface="+mn-ea"/>
                          <a:cs typeface="Arial" charset="0"/>
                        </a:rPr>
                        <a:t>7 (16)</a:t>
                      </a:r>
                    </a:p>
                  </a:txBody>
                  <a:tcPr marT="18000" marB="18000" anchor="ctr"/>
                </a:tc>
                <a:extLst>
                  <a:ext uri="{0D108BD9-81ED-4DB2-BD59-A6C34878D82A}">
                    <a16:rowId xmlns:a16="http://schemas.microsoft.com/office/drawing/2014/main" val="3665731939"/>
                  </a:ext>
                </a:extLst>
              </a:tr>
              <a:tr h="258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Fatigue</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 (7)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normalizeH="0" baseline="0" dirty="0">
                          <a:ln>
                            <a:noFill/>
                          </a:ln>
                          <a:solidFill>
                            <a:schemeClr val="tx1"/>
                          </a:solidFill>
                          <a:effectLst/>
                          <a:latin typeface="+mn-lt"/>
                          <a:ea typeface="+mn-ea"/>
                          <a:cs typeface="Arial" charset="0"/>
                        </a:rPr>
                        <a:t>6 (14)</a:t>
                      </a:r>
                    </a:p>
                  </a:txBody>
                  <a:tcPr marT="18000" marB="18000" anchor="ctr"/>
                </a:tc>
                <a:extLst>
                  <a:ext uri="{0D108BD9-81ED-4DB2-BD59-A6C34878D82A}">
                    <a16:rowId xmlns:a16="http://schemas.microsoft.com/office/drawing/2014/main" val="4151882126"/>
                  </a:ext>
                </a:extLst>
              </a:tr>
              <a:tr h="258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u="none" strike="noStrike" kern="1200" cap="none" normalizeH="0" baseline="0" dirty="0">
                          <a:ln>
                            <a:noFill/>
                          </a:ln>
                          <a:solidFill>
                            <a:schemeClr val="tx1"/>
                          </a:solidFill>
                          <a:effectLst/>
                        </a:rPr>
                        <a:t>Leukopenia</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 (5)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normalizeH="0" baseline="0" dirty="0">
                          <a:ln>
                            <a:noFill/>
                          </a:ln>
                          <a:solidFill>
                            <a:schemeClr val="tx1"/>
                          </a:solidFill>
                          <a:effectLst/>
                          <a:latin typeface="+mn-lt"/>
                          <a:ea typeface="+mn-ea"/>
                          <a:cs typeface="Arial" charset="0"/>
                        </a:rPr>
                        <a:t>10 (23)</a:t>
                      </a:r>
                    </a:p>
                  </a:txBody>
                  <a:tcPr marT="18000" marB="18000" anchor="ctr"/>
                </a:tc>
                <a:extLst>
                  <a:ext uri="{0D108BD9-81ED-4DB2-BD59-A6C34878D82A}">
                    <a16:rowId xmlns:a16="http://schemas.microsoft.com/office/drawing/2014/main" val="4173363214"/>
                  </a:ext>
                </a:extLst>
              </a:tr>
              <a:tr h="258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Neuropathy</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normalizeH="0" baseline="0" dirty="0">
                          <a:ln>
                            <a:noFill/>
                          </a:ln>
                          <a:solidFill>
                            <a:schemeClr val="tx1"/>
                          </a:solidFill>
                          <a:effectLst/>
                          <a:latin typeface="+mn-lt"/>
                          <a:ea typeface="+mn-ea"/>
                          <a:cs typeface="Arial" charset="0"/>
                        </a:rPr>
                        <a:t>5 (11)</a:t>
                      </a:r>
                    </a:p>
                  </a:txBody>
                  <a:tcPr marT="18000" marB="18000" anchor="ctr"/>
                </a:tc>
                <a:extLst>
                  <a:ext uri="{0D108BD9-81ED-4DB2-BD59-A6C34878D82A}">
                    <a16:rowId xmlns:a16="http://schemas.microsoft.com/office/drawing/2014/main" val="3801373884"/>
                  </a:ext>
                </a:extLst>
              </a:tr>
            </a:tbl>
          </a:graphicData>
        </a:graphic>
      </p:graphicFrame>
    </p:spTree>
    <p:extLst>
      <p:ext uri="{BB962C8B-B14F-4D97-AF65-F5344CB8AC3E}">
        <p14:creationId xmlns:p14="http://schemas.microsoft.com/office/powerpoint/2010/main" val="128253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LBA55: Primary analysis of a phase 2 single-arm trial of trastuzumab deruxtecan (T-</a:t>
            </a:r>
            <a:r>
              <a:rPr lang="en-GB" dirty="0" err="1"/>
              <a:t>DXd</a:t>
            </a:r>
            <a:r>
              <a:rPr lang="en-GB" dirty="0"/>
              <a:t>) in Western patients (pts) with HER2-positive (HER2+) unresectable or metastatic gastric or gastroesophageal junction (GEJ) cancer who progressed on or after a trastuzumab-containing regimen – Van Cutsem E,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efficacy and safety of trastuzumab deruxtecan in patients with HER2+ unresectable or metastatic gastric or GEJ cancer who had progressed on or after a trastuzumab-containing regimen in the DESTINY-Gastric02 study</a:t>
            </a:r>
          </a:p>
        </p:txBody>
      </p:sp>
      <p:sp>
        <p:nvSpPr>
          <p:cNvPr id="5" name="Text Placeholder 4"/>
          <p:cNvSpPr>
            <a:spLocks noGrp="1"/>
          </p:cNvSpPr>
          <p:nvPr>
            <p:ph type="body" sz="quarter" idx="11"/>
          </p:nvPr>
        </p:nvSpPr>
        <p:spPr/>
        <p:txBody>
          <a:bodyPr/>
          <a:lstStyle/>
          <a:p>
            <a:r>
              <a:rPr lang="en-GB" dirty="0"/>
              <a:t>Van Cutsem E, et al. Ann </a:t>
            </a:r>
            <a:r>
              <a:rPr lang="en-GB" dirty="0" err="1"/>
              <a:t>Oncol</a:t>
            </a:r>
            <a:r>
              <a:rPr lang="en-GB" dirty="0"/>
              <a:t> 2021;32(</a:t>
            </a:r>
            <a:r>
              <a:rPr lang="en-GB" dirty="0" err="1"/>
              <a:t>suppl</a:t>
            </a:r>
            <a:r>
              <a:rPr lang="en-GB" dirty="0"/>
              <a:t>):</a:t>
            </a:r>
            <a:r>
              <a:rPr lang="en-GB" dirty="0" err="1"/>
              <a:t>abstr</a:t>
            </a:r>
            <a:r>
              <a:rPr lang="en-GB" dirty="0"/>
              <a:t> LBA55</a:t>
            </a:r>
          </a:p>
        </p:txBody>
      </p:sp>
      <p:sp>
        <p:nvSpPr>
          <p:cNvPr id="6" name="Rectangle 9"/>
          <p:cNvSpPr txBox="1">
            <a:spLocks noChangeArrowheads="1"/>
          </p:cNvSpPr>
          <p:nvPr/>
        </p:nvSpPr>
        <p:spPr bwMode="auto">
          <a:xfrm>
            <a:off x="1838052" y="5177728"/>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PRIMARY ENDPOINT</a:t>
            </a:r>
          </a:p>
          <a:p>
            <a:pPr>
              <a:buClr>
                <a:srgbClr val="043882"/>
              </a:buClr>
              <a:defRPr/>
            </a:pPr>
            <a:r>
              <a:rPr lang="en-US" dirty="0"/>
              <a:t>ORR (ICR)</a:t>
            </a:r>
          </a:p>
        </p:txBody>
      </p:sp>
      <p:cxnSp>
        <p:nvCxnSpPr>
          <p:cNvPr id="11" name="AutoShape 19"/>
          <p:cNvCxnSpPr>
            <a:cxnSpLocks noChangeShapeType="1"/>
            <a:stCxn id="14" idx="3"/>
            <a:endCxn id="13" idx="1"/>
          </p:cNvCxnSpPr>
          <p:nvPr/>
        </p:nvCxnSpPr>
        <p:spPr bwMode="auto">
          <a:xfrm>
            <a:off x="5318481" y="3624592"/>
            <a:ext cx="792594" cy="1"/>
          </a:xfrm>
          <a:prstGeom prst="straightConnector1">
            <a:avLst/>
          </a:prstGeom>
          <a:noFill/>
          <a:ln w="57150">
            <a:solidFill>
              <a:schemeClr val="bg2">
                <a:lumMod val="60000"/>
                <a:lumOff val="40000"/>
              </a:schemeClr>
            </a:solidFill>
            <a:round/>
            <a:headEnd type="none" w="med" len="med"/>
            <a:tailEnd type="triangle" w="med" len="med"/>
          </a:ln>
        </p:spPr>
      </p:cxnSp>
      <p:sp>
        <p:nvSpPr>
          <p:cNvPr id="13" name="AutoShape 8"/>
          <p:cNvSpPr>
            <a:spLocks noChangeArrowheads="1"/>
          </p:cNvSpPr>
          <p:nvPr/>
        </p:nvSpPr>
        <p:spPr bwMode="auto">
          <a:xfrm>
            <a:off x="6111075" y="3153457"/>
            <a:ext cx="3634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T-</a:t>
            </a:r>
            <a:r>
              <a:rPr lang="en-US" altLang="zh-CN" dirty="0" err="1">
                <a:solidFill>
                  <a:srgbClr val="FFFFFF"/>
                </a:solidFill>
                <a:ea typeface="SimSun" pitchFamily="2" charset="-122"/>
              </a:rPr>
              <a:t>DXd</a:t>
            </a:r>
            <a:r>
              <a:rPr lang="en-US" altLang="zh-CN" dirty="0">
                <a:solidFill>
                  <a:srgbClr val="FFFFFF"/>
                </a:solidFill>
                <a:ea typeface="SimSun" pitchFamily="2" charset="-122"/>
              </a:rPr>
              <a:t> 6.4 mg/kg q3w</a:t>
            </a:r>
          </a:p>
        </p:txBody>
      </p:sp>
      <p:sp>
        <p:nvSpPr>
          <p:cNvPr id="14" name="AutoShape 9"/>
          <p:cNvSpPr>
            <a:spLocks noChangeArrowheads="1"/>
          </p:cNvSpPr>
          <p:nvPr/>
        </p:nvSpPr>
        <p:spPr bwMode="auto">
          <a:xfrm>
            <a:off x="1711842" y="2447090"/>
            <a:ext cx="3606639"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Unresectable or metastatic gastric or GEJ cancer</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HER2+ (IHC3+ or IHC2+/ISH+) after progression on 1L trastuzumab-containing regimen</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ECOG PS 0–1</a:t>
            </a:r>
          </a:p>
          <a:p>
            <a:pPr defTabSz="892175" eaLnBrk="0" hangingPunct="0">
              <a:spcAft>
                <a:spcPct val="30000"/>
              </a:spcAft>
              <a:defRPr/>
            </a:pPr>
            <a:r>
              <a:rPr lang="en-US" altLang="zh-CN" sz="1600" dirty="0">
                <a:solidFill>
                  <a:srgbClr val="FFFFFF"/>
                </a:solidFill>
                <a:ea typeface="SimSun" pitchFamily="2" charset="-122"/>
              </a:rPr>
              <a:t>(n=79)</a:t>
            </a:r>
          </a:p>
        </p:txBody>
      </p:sp>
      <p:sp>
        <p:nvSpPr>
          <p:cNvPr id="19" name="Content Placeholder 26"/>
          <p:cNvSpPr txBox="1">
            <a:spLocks/>
          </p:cNvSpPr>
          <p:nvPr/>
        </p:nvSpPr>
        <p:spPr>
          <a:xfrm>
            <a:off x="6121128" y="5177728"/>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PFS, OS, DoR, safety</a:t>
            </a:r>
          </a:p>
        </p:txBody>
      </p:sp>
    </p:spTree>
    <p:extLst>
      <p:ext uri="{BB962C8B-B14F-4D97-AF65-F5344CB8AC3E}">
        <p14:creationId xmlns:p14="http://schemas.microsoft.com/office/powerpoint/2010/main" val="2393652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LBA55: Primary analysis of a phase 2 single-arm trial of trastuzumab deruxtecan (T-</a:t>
            </a:r>
            <a:r>
              <a:rPr lang="en-GB" dirty="0" err="1"/>
              <a:t>DXd</a:t>
            </a:r>
            <a:r>
              <a:rPr lang="en-GB" dirty="0"/>
              <a:t>) in Western patients (pts) with HER2-positive (HER2+) unresectable or metastatic gastric or gastroesophageal junction (GEJ) cancer who progressed on or after a trastuzumab-containing regimen – Van Cutsem E, et al</a:t>
            </a:r>
          </a:p>
        </p:txBody>
      </p:sp>
      <p:sp>
        <p:nvSpPr>
          <p:cNvPr id="3" name="Content Placeholder 2"/>
          <p:cNvSpPr>
            <a:spLocks noGrp="1"/>
          </p:cNvSpPr>
          <p:nvPr>
            <p:ph idx="1"/>
          </p:nvPr>
        </p:nvSpPr>
        <p:spPr>
          <a:xfrm>
            <a:off x="486833" y="1254035"/>
            <a:ext cx="11288725" cy="4746172"/>
          </a:xfrm>
        </p:spPr>
        <p:txBody>
          <a:bodyPr/>
          <a:lstStyle/>
          <a:p>
            <a:pPr marL="0" indent="0">
              <a:buNone/>
            </a:pPr>
            <a:r>
              <a:rPr lang="en-GB" b="1" dirty="0"/>
              <a:t>Key results</a:t>
            </a:r>
          </a:p>
          <a:p>
            <a:pPr marL="0" indent="0">
              <a:spcBef>
                <a:spcPts val="27000"/>
              </a:spcBef>
              <a:buNone/>
            </a:pPr>
            <a:r>
              <a:rPr lang="en-GB" b="1" dirty="0"/>
              <a:t>Conclusions</a:t>
            </a:r>
          </a:p>
          <a:p>
            <a:r>
              <a:rPr lang="en-GB" b="1" dirty="0"/>
              <a:t>In patients with HER2+ unresectable or metastatic gastric or GEJ cancer, 2L trastuzumab deruxtecan demonstrated encouraging activity with durable responses and a safety profile comparable with previous findings</a:t>
            </a:r>
          </a:p>
        </p:txBody>
      </p:sp>
      <p:sp>
        <p:nvSpPr>
          <p:cNvPr id="5" name="Text Placeholder 4"/>
          <p:cNvSpPr>
            <a:spLocks noGrp="1"/>
          </p:cNvSpPr>
          <p:nvPr>
            <p:ph type="body" sz="quarter" idx="11"/>
          </p:nvPr>
        </p:nvSpPr>
        <p:spPr/>
        <p:txBody>
          <a:bodyPr/>
          <a:lstStyle/>
          <a:p>
            <a:r>
              <a:rPr lang="en-GB" dirty="0"/>
              <a:t>Van Cutsem E, et al. Ann </a:t>
            </a:r>
            <a:r>
              <a:rPr lang="en-GB" dirty="0" err="1"/>
              <a:t>Oncol</a:t>
            </a:r>
            <a:r>
              <a:rPr lang="en-GB" dirty="0"/>
              <a:t> 2021;32(</a:t>
            </a:r>
            <a:r>
              <a:rPr lang="en-GB" dirty="0" err="1"/>
              <a:t>suppl</a:t>
            </a:r>
            <a:r>
              <a:rPr lang="en-GB" dirty="0"/>
              <a:t>):</a:t>
            </a:r>
            <a:r>
              <a:rPr lang="en-GB" dirty="0" err="1"/>
              <a:t>abstr</a:t>
            </a:r>
            <a:r>
              <a:rPr lang="en-GB" dirty="0"/>
              <a:t> LBA55</a:t>
            </a:r>
          </a:p>
        </p:txBody>
      </p:sp>
      <p:graphicFrame>
        <p:nvGraphicFramePr>
          <p:cNvPr id="6" name="Group 88"/>
          <p:cNvGraphicFramePr>
            <a:graphicFrameLocks noGrp="1"/>
          </p:cNvGraphicFramePr>
          <p:nvPr>
            <p:extLst>
              <p:ext uri="{D42A27DB-BD31-4B8C-83A1-F6EECF244321}">
                <p14:modId xmlns:p14="http://schemas.microsoft.com/office/powerpoint/2010/main" val="692215341"/>
              </p:ext>
            </p:extLst>
          </p:nvPr>
        </p:nvGraphicFramePr>
        <p:xfrm>
          <a:off x="1004777" y="1622476"/>
          <a:ext cx="4763385" cy="3211440"/>
        </p:xfrm>
        <a:graphic>
          <a:graphicData uri="http://schemas.openxmlformats.org/drawingml/2006/table">
            <a:tbl>
              <a:tblPr firstRow="1" bandRow="1">
                <a:tableStyleId>{5202B0CA-FC54-4496-8BCA-5EF66A818D29}</a:tableStyleId>
              </a:tblPr>
              <a:tblGrid>
                <a:gridCol w="2567762">
                  <a:extLst>
                    <a:ext uri="{9D8B030D-6E8A-4147-A177-3AD203B41FA5}">
                      <a16:colId xmlns:a16="http://schemas.microsoft.com/office/drawing/2014/main" val="20000"/>
                    </a:ext>
                  </a:extLst>
                </a:gridCol>
                <a:gridCol w="2195623">
                  <a:extLst>
                    <a:ext uri="{9D8B030D-6E8A-4147-A177-3AD203B41FA5}">
                      <a16:colId xmlns:a16="http://schemas.microsoft.com/office/drawing/2014/main" val="2000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n=79</a:t>
                      </a:r>
                    </a:p>
                  </a:txBody>
                  <a:tcPr marT="18000" marB="18000" anchor="ctr" horzOverflow="overflow"/>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ORR, n (%)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30 (38) [27.3, 49.6]</a:t>
                      </a:r>
                    </a:p>
                  </a:txBody>
                  <a:tcPr marT="18000" marB="18000" anchor="ctr"/>
                </a:tc>
                <a:extLst>
                  <a:ext uri="{0D108BD9-81ED-4DB2-BD59-A6C34878D82A}">
                    <a16:rowId xmlns:a16="http://schemas.microsoft.com/office/drawing/2014/main" val="40940553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BOR, n (%)</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CR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SD</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PD</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NE</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 (3.8)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27 (34.2)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34 (43.0)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13 (16.5)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 (2.5)</a:t>
                      </a:r>
                    </a:p>
                  </a:txBody>
                  <a:tcPr marT="18000" marB="18000" anchor="ctr"/>
                </a:tc>
                <a:extLst>
                  <a:ext uri="{0D108BD9-81ED-4DB2-BD59-A6C34878D82A}">
                    <a16:rowId xmlns:a16="http://schemas.microsoft.com/office/drawing/2014/main" val="236138728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mDoR,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8.1 (4.1, NE)</a:t>
                      </a:r>
                    </a:p>
                  </a:txBody>
                  <a:tcPr marT="18000" marB="18000"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DCR, n (%)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64 (81.0) [70.6, 89.0]</a:t>
                      </a:r>
                    </a:p>
                  </a:txBody>
                  <a:tcPr marT="18000" marB="18000" anchor="ctr"/>
                </a:tc>
                <a:extLst>
                  <a:ext uri="{0D108BD9-81ED-4DB2-BD59-A6C34878D82A}">
                    <a16:rowId xmlns:a16="http://schemas.microsoft.com/office/drawing/2014/main" val="36657319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mTTR, mo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1.4 (1.4, 2.6)</a:t>
                      </a:r>
                    </a:p>
                  </a:txBody>
                  <a:tcPr marT="18000" marB="18000" anchor="ctr"/>
                </a:tc>
                <a:extLst>
                  <a:ext uri="{0D108BD9-81ED-4DB2-BD59-A6C34878D82A}">
                    <a16:rowId xmlns:a16="http://schemas.microsoft.com/office/drawing/2014/main" val="415188212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mPFS,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5.5 (4.2, 7.3)</a:t>
                      </a:r>
                    </a:p>
                  </a:txBody>
                  <a:tcPr marT="18000" marB="18000" anchor="ctr"/>
                </a:tc>
                <a:extLst>
                  <a:ext uri="{0D108BD9-81ED-4DB2-BD59-A6C34878D82A}">
                    <a16:rowId xmlns:a16="http://schemas.microsoft.com/office/drawing/2014/main" val="417336321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Median follow-up, mo (range)</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5.7 (0.7–15.2)</a:t>
                      </a:r>
                    </a:p>
                  </a:txBody>
                  <a:tcPr marT="18000" marB="18000" anchor="ctr"/>
                </a:tc>
                <a:extLst>
                  <a:ext uri="{0D108BD9-81ED-4DB2-BD59-A6C34878D82A}">
                    <a16:rowId xmlns:a16="http://schemas.microsoft.com/office/drawing/2014/main" val="3801373884"/>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222095660"/>
              </p:ext>
            </p:extLst>
          </p:nvPr>
        </p:nvGraphicFramePr>
        <p:xfrm>
          <a:off x="6064102" y="1622476"/>
          <a:ext cx="4396562" cy="1809360"/>
        </p:xfrm>
        <a:graphic>
          <a:graphicData uri="http://schemas.openxmlformats.org/drawingml/2006/table">
            <a:tbl>
              <a:tblPr firstRow="1" bandRow="1">
                <a:tableStyleId>{5202B0CA-FC54-4496-8BCA-5EF66A818D29}</a:tableStyleId>
              </a:tblPr>
              <a:tblGrid>
                <a:gridCol w="2200939">
                  <a:extLst>
                    <a:ext uri="{9D8B030D-6E8A-4147-A177-3AD203B41FA5}">
                      <a16:colId xmlns:a16="http://schemas.microsoft.com/office/drawing/2014/main" val="20000"/>
                    </a:ext>
                  </a:extLst>
                </a:gridCol>
                <a:gridCol w="2195623">
                  <a:extLst>
                    <a:ext uri="{9D8B030D-6E8A-4147-A177-3AD203B41FA5}">
                      <a16:colId xmlns:a16="http://schemas.microsoft.com/office/drawing/2014/main" val="2000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a:ln>
                            <a:noFill/>
                          </a:ln>
                          <a:solidFill>
                            <a:schemeClr val="tx2"/>
                          </a:solidFill>
                          <a:effectLst/>
                          <a:latin typeface="+mn-lt"/>
                          <a:cs typeface="Arial" charset="0"/>
                        </a:rPr>
                        <a:t>TRAEs, n (%)</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n=79</a:t>
                      </a:r>
                    </a:p>
                  </a:txBody>
                  <a:tcPr marT="18000" marB="18000" anchor="ctr" horzOverflow="overflow"/>
                </a:tc>
                <a:extLst>
                  <a:ext uri="{0D108BD9-81ED-4DB2-BD59-A6C34878D82A}">
                    <a16:rowId xmlns:a16="http://schemas.microsoft.com/office/drawing/2014/main" val="10000"/>
                  </a:ext>
                </a:extLst>
              </a:tr>
              <a:tr h="255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Any</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74 (93.7)</a:t>
                      </a:r>
                    </a:p>
                  </a:txBody>
                  <a:tcPr marT="18000" marB="18000" anchor="ctr"/>
                </a:tc>
                <a:extLst>
                  <a:ext uri="{0D108BD9-81ED-4DB2-BD59-A6C34878D82A}">
                    <a16:rowId xmlns:a16="http://schemas.microsoft.com/office/drawing/2014/main" val="4094055339"/>
                  </a:ext>
                </a:extLst>
              </a:tr>
              <a:tr h="255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Grade ≥3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21 (26.6)</a:t>
                      </a:r>
                    </a:p>
                  </a:txBody>
                  <a:tcPr marT="18000" marB="18000" anchor="ctr"/>
                </a:tc>
                <a:extLst>
                  <a:ext uri="{0D108BD9-81ED-4DB2-BD59-A6C34878D82A}">
                    <a16:rowId xmlns:a16="http://schemas.microsoft.com/office/drawing/2014/main" val="2361387289"/>
                  </a:ext>
                </a:extLst>
              </a:tr>
              <a:tr h="255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Serious</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8 (10.1)</a:t>
                      </a:r>
                    </a:p>
                  </a:txBody>
                  <a:tcPr marT="18000" marB="18000" anchor="ctr"/>
                </a:tc>
                <a:extLst>
                  <a:ext uri="{0D108BD9-81ED-4DB2-BD59-A6C34878D82A}">
                    <a16:rowId xmlns:a16="http://schemas.microsoft.com/office/drawing/2014/main" val="2440635064"/>
                  </a:ext>
                </a:extLst>
              </a:tr>
              <a:tr h="255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Led to discontinuation</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 (8.9)</a:t>
                      </a:r>
                    </a:p>
                  </a:txBody>
                  <a:tcPr marT="18000" marB="18000" anchor="ctr"/>
                </a:tc>
                <a:extLst>
                  <a:ext uri="{0D108BD9-81ED-4DB2-BD59-A6C34878D82A}">
                    <a16:rowId xmlns:a16="http://schemas.microsoft.com/office/drawing/2014/main" val="3665731939"/>
                  </a:ext>
                </a:extLst>
              </a:tr>
              <a:tr h="255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Led to dose reduction</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15 (19.0)</a:t>
                      </a:r>
                    </a:p>
                  </a:txBody>
                  <a:tcPr marT="18000" marB="18000" anchor="ctr"/>
                </a:tc>
                <a:extLst>
                  <a:ext uri="{0D108BD9-81ED-4DB2-BD59-A6C34878D82A}">
                    <a16:rowId xmlns:a16="http://schemas.microsoft.com/office/drawing/2014/main" val="4151882126"/>
                  </a:ext>
                </a:extLst>
              </a:tr>
              <a:tr h="255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Led to death</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 (1.3)</a:t>
                      </a:r>
                    </a:p>
                  </a:txBody>
                  <a:tcPr marT="18000" marB="18000" anchor="ctr"/>
                </a:tc>
                <a:extLst>
                  <a:ext uri="{0D108BD9-81ED-4DB2-BD59-A6C34878D82A}">
                    <a16:rowId xmlns:a16="http://schemas.microsoft.com/office/drawing/2014/main" val="4173363214"/>
                  </a:ext>
                </a:extLst>
              </a:tr>
            </a:tbl>
          </a:graphicData>
        </a:graphic>
      </p:graphicFrame>
    </p:spTree>
    <p:extLst>
      <p:ext uri="{BB962C8B-B14F-4D97-AF65-F5344CB8AC3E}">
        <p14:creationId xmlns:p14="http://schemas.microsoft.com/office/powerpoint/2010/main" val="2382378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O-15: Randomized, phase 3 study of second-line tislelizumab vs chemotherapy in advanced or metastatic </a:t>
            </a:r>
            <a:r>
              <a:rPr lang="en-GB" dirty="0" err="1"/>
              <a:t>esophageal</a:t>
            </a:r>
            <a:r>
              <a:rPr lang="en-GB" dirty="0"/>
              <a:t> squamous cell carcinoma (RATIONALE 302) in the overall population and Europe/North America subgroup – Ajani J, et al</a:t>
            </a:r>
          </a:p>
        </p:txBody>
      </p:sp>
      <p:sp>
        <p:nvSpPr>
          <p:cNvPr id="8" name="Content Placeholder 7"/>
          <p:cNvSpPr>
            <a:spLocks noGrp="1"/>
          </p:cNvSpPr>
          <p:nvPr>
            <p:ph idx="1"/>
          </p:nvPr>
        </p:nvSpPr>
        <p:spPr/>
        <p:txBody>
          <a:bodyPr/>
          <a:lstStyle/>
          <a:p>
            <a:pPr marL="0" indent="0">
              <a:buNone/>
            </a:pPr>
            <a:r>
              <a:rPr lang="en-GB" b="1" dirty="0"/>
              <a:t>Study objective</a:t>
            </a:r>
          </a:p>
          <a:p>
            <a:r>
              <a:rPr lang="en-GB" dirty="0"/>
              <a:t>To evaluate the efficacy and safety of 2L tislelizumab, an anti-PD-1, in patients with advanced or metastatic oesophageal squamous cell carcinoma in the RATIONALE 302 study</a:t>
            </a:r>
          </a:p>
        </p:txBody>
      </p:sp>
      <p:sp>
        <p:nvSpPr>
          <p:cNvPr id="9" name="Text Placeholder 8"/>
          <p:cNvSpPr>
            <a:spLocks noGrp="1"/>
          </p:cNvSpPr>
          <p:nvPr>
            <p:ph type="body" sz="quarter" idx="10"/>
          </p:nvPr>
        </p:nvSpPr>
        <p:spPr>
          <a:xfrm>
            <a:off x="486834" y="6096001"/>
            <a:ext cx="5887385" cy="487363"/>
          </a:xfrm>
        </p:spPr>
        <p:txBody>
          <a:bodyPr/>
          <a:lstStyle/>
          <a:p>
            <a:r>
              <a:rPr lang="en-GB" dirty="0"/>
              <a:t>*Paclitaxel 135–175 mg/m</a:t>
            </a:r>
            <a:r>
              <a:rPr lang="en-GB" baseline="30000" dirty="0"/>
              <a:t>2</a:t>
            </a:r>
            <a:r>
              <a:rPr lang="en-GB" dirty="0"/>
              <a:t> iv q3w or 80–100 mg/m</a:t>
            </a:r>
            <a:r>
              <a:rPr lang="en-GB" baseline="30000" dirty="0"/>
              <a:t>2</a:t>
            </a:r>
            <a:r>
              <a:rPr lang="en-GB" dirty="0"/>
              <a:t> iv </a:t>
            </a:r>
            <a:r>
              <a:rPr lang="en-GB" dirty="0" err="1"/>
              <a:t>qw</a:t>
            </a:r>
            <a:r>
              <a:rPr lang="en-GB" dirty="0"/>
              <a:t>; docetaxel 75 mg/m</a:t>
            </a:r>
            <a:r>
              <a:rPr lang="en-GB" baseline="30000" dirty="0"/>
              <a:t>2</a:t>
            </a:r>
            <a:r>
              <a:rPr lang="en-GB" dirty="0"/>
              <a:t> iv q3w; irinotecan 125 mg/m</a:t>
            </a:r>
            <a:r>
              <a:rPr lang="en-GB" baseline="30000" dirty="0"/>
              <a:t>2</a:t>
            </a:r>
            <a:r>
              <a:rPr lang="en-GB" dirty="0"/>
              <a:t> D1, 8 q3w</a:t>
            </a:r>
          </a:p>
        </p:txBody>
      </p:sp>
      <p:sp>
        <p:nvSpPr>
          <p:cNvPr id="5" name="Text Placeholder 4"/>
          <p:cNvSpPr>
            <a:spLocks noGrp="1"/>
          </p:cNvSpPr>
          <p:nvPr>
            <p:ph type="body" sz="quarter" idx="11"/>
          </p:nvPr>
        </p:nvSpPr>
        <p:spPr/>
        <p:txBody>
          <a:bodyPr/>
          <a:lstStyle/>
          <a:p>
            <a:r>
              <a:rPr lang="en-GB" dirty="0"/>
              <a:t>Ajani J, et al. Ann </a:t>
            </a:r>
            <a:r>
              <a:rPr lang="en-GB" dirty="0" err="1"/>
              <a:t>Oncol</a:t>
            </a:r>
            <a:r>
              <a:rPr lang="en-GB" dirty="0"/>
              <a:t> 2021;32(</a:t>
            </a:r>
            <a:r>
              <a:rPr lang="en-GB" dirty="0" err="1"/>
              <a:t>suppl</a:t>
            </a:r>
            <a:r>
              <a:rPr lang="en-GB" dirty="0"/>
              <a:t>):</a:t>
            </a:r>
            <a:r>
              <a:rPr lang="en-GB" dirty="0" err="1"/>
              <a:t>abstr</a:t>
            </a:r>
            <a:r>
              <a:rPr lang="en-GB" dirty="0"/>
              <a:t> O-15</a:t>
            </a:r>
          </a:p>
        </p:txBody>
      </p:sp>
      <p:sp>
        <p:nvSpPr>
          <p:cNvPr id="6"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PRIMARY ENDPOINT</a:t>
            </a:r>
          </a:p>
          <a:p>
            <a:pPr>
              <a:buClr>
                <a:srgbClr val="043882"/>
              </a:buClr>
              <a:defRPr/>
            </a:pPr>
            <a:r>
              <a:rPr lang="en-US" dirty="0"/>
              <a:t>OS</a:t>
            </a:r>
          </a:p>
        </p:txBody>
      </p:sp>
      <p:sp>
        <p:nvSpPr>
          <p:cNvPr id="7" name="Oval 14"/>
          <p:cNvSpPr>
            <a:spLocks noChangeArrowheads="1"/>
          </p:cNvSpPr>
          <p:nvPr/>
        </p:nvSpPr>
        <p:spPr bwMode="auto">
          <a:xfrm>
            <a:off x="4382054" y="358847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10" name="AutoShape 15"/>
          <p:cNvCxnSpPr>
            <a:cxnSpLocks noChangeShapeType="1"/>
            <a:stCxn id="7" idx="0"/>
            <a:endCxn id="15" idx="1"/>
          </p:cNvCxnSpPr>
          <p:nvPr/>
        </p:nvCxnSpPr>
        <p:spPr bwMode="auto">
          <a:xfrm rot="5400000" flipH="1" flipV="1">
            <a:off x="4479282" y="3019942"/>
            <a:ext cx="763107" cy="373967"/>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9484241" y="2561052"/>
            <a:ext cx="1536405"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PD/toxicity</a:t>
            </a:r>
          </a:p>
        </p:txBody>
      </p:sp>
      <p:sp>
        <p:nvSpPr>
          <p:cNvPr id="12" name="Content Placeholder 26"/>
          <p:cNvSpPr txBox="1">
            <a:spLocks/>
          </p:cNvSpPr>
          <p:nvPr/>
        </p:nvSpPr>
        <p:spPr bwMode="auto">
          <a:xfrm>
            <a:off x="5092478" y="3280812"/>
            <a:ext cx="6665043" cy="892175"/>
          </a:xfrm>
          <a:prstGeom prst="rect">
            <a:avLst/>
          </a:prstGeom>
          <a:noFill/>
          <a:ln w="9525">
            <a:noFill/>
            <a:miter lim="800000"/>
            <a:headEnd/>
            <a:tailEnd/>
          </a:ln>
        </p:spPr>
        <p:txBody>
          <a:bodyPr/>
          <a:lstStyle/>
          <a:p>
            <a:pPr marL="190500" indent="-190500">
              <a:spcAft>
                <a:spcPts val="400"/>
              </a:spcAft>
              <a:defRPr/>
            </a:pPr>
            <a:r>
              <a:rPr lang="en-US" sz="1400" b="1" dirty="0">
                <a:solidFill>
                  <a:srgbClr val="043882"/>
                </a:solidFill>
              </a:rPr>
              <a:t>Stratification</a:t>
            </a:r>
          </a:p>
          <a:p>
            <a:pPr marL="203200" indent="-203200">
              <a:spcAft>
                <a:spcPts val="400"/>
              </a:spcAft>
              <a:buFont typeface="Arial" pitchFamily="34" charset="0"/>
              <a:buChar char="•"/>
              <a:defRPr/>
            </a:pPr>
            <a:r>
              <a:rPr lang="en-US" sz="1400" dirty="0">
                <a:solidFill>
                  <a:srgbClr val="4D4D4D"/>
                </a:solidFill>
              </a:rPr>
              <a:t>Geographic region (Asia [excluding Japan] vs. Japan vs. Europe/North America)</a:t>
            </a:r>
          </a:p>
          <a:p>
            <a:pPr marL="203200" indent="-203200">
              <a:spcAft>
                <a:spcPts val="400"/>
              </a:spcAft>
              <a:buFont typeface="Arial" pitchFamily="34" charset="0"/>
              <a:buChar char="•"/>
              <a:defRPr/>
            </a:pPr>
            <a:r>
              <a:rPr lang="en-US" sz="1400" dirty="0">
                <a:solidFill>
                  <a:srgbClr val="4D4D4D"/>
                </a:solidFill>
              </a:rPr>
              <a:t>ECOG PS (0 vs. 1)</a:t>
            </a:r>
          </a:p>
          <a:p>
            <a:pPr marL="203200" indent="-203200">
              <a:spcAft>
                <a:spcPts val="400"/>
              </a:spcAft>
              <a:buFont typeface="Arial" pitchFamily="34" charset="0"/>
              <a:buChar char="•"/>
              <a:defRPr/>
            </a:pPr>
            <a:r>
              <a:rPr lang="en-US" sz="1400" dirty="0">
                <a:solidFill>
                  <a:srgbClr val="4D4D4D"/>
                </a:solidFill>
              </a:rPr>
              <a:t>Chemotherapy choice (paclitaxel vs. docetaxel vs. irinotecan)</a:t>
            </a:r>
          </a:p>
        </p:txBody>
      </p:sp>
      <p:cxnSp>
        <p:nvCxnSpPr>
          <p:cNvPr id="13" name="AutoShape 19"/>
          <p:cNvCxnSpPr>
            <a:cxnSpLocks noChangeShapeType="1"/>
            <a:stCxn id="16" idx="3"/>
            <a:endCxn id="7" idx="2"/>
          </p:cNvCxnSpPr>
          <p:nvPr/>
        </p:nvCxnSpPr>
        <p:spPr bwMode="auto">
          <a:xfrm flipV="1">
            <a:off x="4255225" y="3880578"/>
            <a:ext cx="126829" cy="1"/>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a:endCxn id="11" idx="1"/>
          </p:cNvCxnSpPr>
          <p:nvPr/>
        </p:nvCxnSpPr>
        <p:spPr bwMode="auto">
          <a:xfrm>
            <a:off x="9024071" y="2825371"/>
            <a:ext cx="460170"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5047819" y="2354235"/>
            <a:ext cx="3976252"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Tislelizumab 200 mg iv q3w</a:t>
            </a:r>
            <a:br>
              <a:rPr lang="en-US" altLang="zh-CN" dirty="0">
                <a:solidFill>
                  <a:srgbClr val="FFFFFF"/>
                </a:solidFill>
                <a:ea typeface="SimSun" pitchFamily="2" charset="-122"/>
              </a:rPr>
            </a:br>
            <a:r>
              <a:rPr lang="en-US" altLang="zh-CN" dirty="0">
                <a:solidFill>
                  <a:srgbClr val="FFFFFF"/>
                </a:solidFill>
                <a:ea typeface="SimSun" pitchFamily="2" charset="-122"/>
              </a:rPr>
              <a:t>(n=217)</a:t>
            </a:r>
          </a:p>
        </p:txBody>
      </p:sp>
      <p:sp>
        <p:nvSpPr>
          <p:cNvPr id="16" name="AutoShape 9"/>
          <p:cNvSpPr>
            <a:spLocks noChangeArrowheads="1"/>
          </p:cNvSpPr>
          <p:nvPr/>
        </p:nvSpPr>
        <p:spPr bwMode="auto">
          <a:xfrm>
            <a:off x="648586" y="2949298"/>
            <a:ext cx="3606639"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Advanced or metastatic ESCC</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Progressed on or after 1L systemic therapy</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ECOG PS 0–1</a:t>
            </a:r>
          </a:p>
          <a:p>
            <a:pPr defTabSz="892175" eaLnBrk="0" hangingPunct="0">
              <a:spcAft>
                <a:spcPct val="30000"/>
              </a:spcAft>
              <a:defRPr/>
            </a:pPr>
            <a:r>
              <a:rPr lang="en-US" altLang="zh-CN" sz="1600" dirty="0">
                <a:solidFill>
                  <a:srgbClr val="FFFFFF"/>
                </a:solidFill>
                <a:ea typeface="SimSun" pitchFamily="2" charset="-122"/>
              </a:rPr>
              <a:t>(n=512)</a:t>
            </a:r>
          </a:p>
        </p:txBody>
      </p:sp>
      <p:cxnSp>
        <p:nvCxnSpPr>
          <p:cNvPr id="17" name="AutoShape 16"/>
          <p:cNvCxnSpPr>
            <a:cxnSpLocks noChangeShapeType="1"/>
            <a:stCxn id="7" idx="4"/>
            <a:endCxn id="20" idx="1"/>
          </p:cNvCxnSpPr>
          <p:nvPr/>
        </p:nvCxnSpPr>
        <p:spPr bwMode="auto">
          <a:xfrm rot="16200000" flipH="1">
            <a:off x="4499806" y="4346723"/>
            <a:ext cx="722058" cy="373967"/>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9484241" y="4630416"/>
            <a:ext cx="1536405"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PD/toxicity</a:t>
            </a:r>
          </a:p>
        </p:txBody>
      </p:sp>
      <p:cxnSp>
        <p:nvCxnSpPr>
          <p:cNvPr id="19" name="AutoShape 20"/>
          <p:cNvCxnSpPr>
            <a:cxnSpLocks noChangeShapeType="1"/>
            <a:stCxn id="20" idx="3"/>
            <a:endCxn id="18" idx="1"/>
          </p:cNvCxnSpPr>
          <p:nvPr/>
        </p:nvCxnSpPr>
        <p:spPr bwMode="auto">
          <a:xfrm flipV="1">
            <a:off x="9021726" y="4894735"/>
            <a:ext cx="462515" cy="1"/>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5047819" y="4423556"/>
            <a:ext cx="3973907"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Chemotherapy (investigator choice)* </a:t>
            </a:r>
            <a:br>
              <a:rPr lang="en-US" altLang="zh-CN" dirty="0">
                <a:solidFill>
                  <a:srgbClr val="4D4D4D"/>
                </a:solidFill>
                <a:ea typeface="SimSun" pitchFamily="2" charset="-122"/>
              </a:rPr>
            </a:br>
            <a:r>
              <a:rPr lang="en-US" altLang="zh-CN" dirty="0">
                <a:solidFill>
                  <a:srgbClr val="4D4D4D"/>
                </a:solidFill>
                <a:ea typeface="SimSun" pitchFamily="2" charset="-122"/>
              </a:rPr>
              <a:t>(n=217)</a:t>
            </a:r>
          </a:p>
        </p:txBody>
      </p:sp>
      <p:sp>
        <p:nvSpPr>
          <p:cNvPr id="2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PFS, ORR, DoR, HRQoL, safety</a:t>
            </a:r>
          </a:p>
        </p:txBody>
      </p:sp>
    </p:spTree>
    <p:extLst>
      <p:ext uri="{BB962C8B-B14F-4D97-AF65-F5344CB8AC3E}">
        <p14:creationId xmlns:p14="http://schemas.microsoft.com/office/powerpoint/2010/main" val="1837255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O-15: Randomized, phase 3 study of second-line tislelizumab vs chemotherapy in advanced or metastatic </a:t>
            </a:r>
            <a:r>
              <a:rPr lang="en-GB" dirty="0" err="1"/>
              <a:t>esophageal</a:t>
            </a:r>
            <a:r>
              <a:rPr lang="en-GB" dirty="0"/>
              <a:t> squamous cell carcinoma (RATIONALE 302) in the overall population and Europe/North America subgroup – Ajani J, et al</a:t>
            </a:r>
          </a:p>
        </p:txBody>
      </p:sp>
      <p:sp>
        <p:nvSpPr>
          <p:cNvPr id="8" name="Content Placeholder 7"/>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Ajani J, et al. Ann </a:t>
            </a:r>
            <a:r>
              <a:rPr lang="en-GB" dirty="0" err="1"/>
              <a:t>Oncol</a:t>
            </a:r>
            <a:r>
              <a:rPr lang="en-GB" dirty="0"/>
              <a:t> 2021;32(</a:t>
            </a:r>
            <a:r>
              <a:rPr lang="en-GB" dirty="0" err="1"/>
              <a:t>suppl</a:t>
            </a:r>
            <a:r>
              <a:rPr lang="en-GB" dirty="0"/>
              <a:t>):</a:t>
            </a:r>
            <a:r>
              <a:rPr lang="en-GB" dirty="0" err="1"/>
              <a:t>abstr</a:t>
            </a:r>
            <a:r>
              <a:rPr lang="en-GB" dirty="0"/>
              <a:t> O-15</a:t>
            </a:r>
          </a:p>
        </p:txBody>
      </p:sp>
      <p:sp>
        <p:nvSpPr>
          <p:cNvPr id="7" name="TextBox 6"/>
          <p:cNvSpPr txBox="1"/>
          <p:nvPr/>
        </p:nvSpPr>
        <p:spPr>
          <a:xfrm>
            <a:off x="5238233" y="1375278"/>
            <a:ext cx="1715534" cy="338554"/>
          </a:xfrm>
          <a:prstGeom prst="rect">
            <a:avLst/>
          </a:prstGeom>
          <a:noFill/>
        </p:spPr>
        <p:txBody>
          <a:bodyPr wrap="none" rtlCol="0">
            <a:spAutoFit/>
          </a:bodyPr>
          <a:lstStyle/>
          <a:p>
            <a:pPr algn="ctr"/>
            <a:r>
              <a:rPr lang="en-GB" sz="1600" b="1" dirty="0"/>
              <a:t>Overall survival</a:t>
            </a:r>
          </a:p>
        </p:txBody>
      </p:sp>
      <p:graphicFrame>
        <p:nvGraphicFramePr>
          <p:cNvPr id="10" name="Table 5">
            <a:extLst>
              <a:ext uri="{FF2B5EF4-FFF2-40B4-BE49-F238E27FC236}">
                <a16:creationId xmlns:a16="http://schemas.microsoft.com/office/drawing/2014/main" id="{F7746B51-16C8-4BA2-96AE-8BAFB24B3BC8}"/>
              </a:ext>
            </a:extLst>
          </p:cNvPr>
          <p:cNvGraphicFramePr>
            <a:graphicFrameLocks noGrp="1"/>
          </p:cNvGraphicFramePr>
          <p:nvPr>
            <p:extLst>
              <p:ext uri="{D42A27DB-BD31-4B8C-83A1-F6EECF244321}">
                <p14:modId xmlns:p14="http://schemas.microsoft.com/office/powerpoint/2010/main" val="1518009173"/>
              </p:ext>
            </p:extLst>
          </p:nvPr>
        </p:nvGraphicFramePr>
        <p:xfrm>
          <a:off x="5689918" y="1841200"/>
          <a:ext cx="6116320" cy="987480"/>
        </p:xfrm>
        <a:graphic>
          <a:graphicData uri="http://schemas.openxmlformats.org/drawingml/2006/table">
            <a:tbl>
              <a:tblPr firstRow="1" bandRow="1">
                <a:tableStyleId>{5C22544A-7EE6-4342-B048-85BDC9FD1C3A}</a:tableStyleId>
              </a:tblPr>
              <a:tblGrid>
                <a:gridCol w="1087120">
                  <a:extLst>
                    <a:ext uri="{9D8B030D-6E8A-4147-A177-3AD203B41FA5}">
                      <a16:colId xmlns:a16="http://schemas.microsoft.com/office/drawing/2014/main" val="4180540953"/>
                    </a:ext>
                  </a:extLst>
                </a:gridCol>
                <a:gridCol w="579120">
                  <a:extLst>
                    <a:ext uri="{9D8B030D-6E8A-4147-A177-3AD203B41FA5}">
                      <a16:colId xmlns:a16="http://schemas.microsoft.com/office/drawing/2014/main" val="3791349874"/>
                    </a:ext>
                  </a:extLst>
                </a:gridCol>
                <a:gridCol w="822960">
                  <a:extLst>
                    <a:ext uri="{9D8B030D-6E8A-4147-A177-3AD203B41FA5}">
                      <a16:colId xmlns:a16="http://schemas.microsoft.com/office/drawing/2014/main" val="4164770387"/>
                    </a:ext>
                  </a:extLst>
                </a:gridCol>
                <a:gridCol w="1178560">
                  <a:extLst>
                    <a:ext uri="{9D8B030D-6E8A-4147-A177-3AD203B41FA5}">
                      <a16:colId xmlns:a16="http://schemas.microsoft.com/office/drawing/2014/main" val="2823255980"/>
                    </a:ext>
                  </a:extLst>
                </a:gridCol>
                <a:gridCol w="1237666">
                  <a:extLst>
                    <a:ext uri="{9D8B030D-6E8A-4147-A177-3AD203B41FA5}">
                      <a16:colId xmlns:a16="http://schemas.microsoft.com/office/drawing/2014/main" val="714268732"/>
                    </a:ext>
                  </a:extLst>
                </a:gridCol>
                <a:gridCol w="1210894">
                  <a:extLst>
                    <a:ext uri="{9D8B030D-6E8A-4147-A177-3AD203B41FA5}">
                      <a16:colId xmlns:a16="http://schemas.microsoft.com/office/drawing/2014/main" val="754535036"/>
                    </a:ext>
                  </a:extLst>
                </a:gridCol>
              </a:tblGrid>
              <a:tr h="348045">
                <a:tc>
                  <a:txBody>
                    <a:bodyPr/>
                    <a:lstStyle/>
                    <a:p>
                      <a:r>
                        <a:rPr lang="en-GB" sz="1200" b="1" dirty="0">
                          <a:solidFill>
                            <a:srgbClr val="4D4D4D"/>
                          </a:solidFill>
                        </a:rPr>
                        <a:t>Treatment</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rgbClr val="4D4D4D"/>
                          </a:solidFill>
                        </a:rPr>
                        <a:t>n</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rgbClr val="4D4D4D"/>
                          </a:solidFill>
                        </a:rPr>
                        <a:t>Events, </a:t>
                      </a:r>
                      <a:br>
                        <a:rPr lang="en-GB" sz="1200" b="1" dirty="0">
                          <a:solidFill>
                            <a:srgbClr val="4D4D4D"/>
                          </a:solidFill>
                        </a:rPr>
                      </a:br>
                      <a:r>
                        <a:rPr lang="en-GB" sz="1200" b="1" dirty="0">
                          <a:solidFill>
                            <a:srgbClr val="4D4D4D"/>
                          </a:solidFill>
                        </a:rPr>
                        <a:t>n (%)</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rgbClr val="4D4D4D"/>
                          </a:solidFill>
                        </a:rPr>
                        <a:t>mOS, </a:t>
                      </a:r>
                      <a:r>
                        <a:rPr lang="en-GB" sz="1200" b="1" dirty="0" err="1">
                          <a:solidFill>
                            <a:srgbClr val="4D4D4D"/>
                          </a:solidFill>
                        </a:rPr>
                        <a:t>mo</a:t>
                      </a:r>
                      <a:r>
                        <a:rPr lang="en-GB" sz="1200" b="1" baseline="0" dirty="0">
                          <a:solidFill>
                            <a:srgbClr val="4D4D4D"/>
                          </a:solidFill>
                        </a:rPr>
                        <a:t> </a:t>
                      </a:r>
                      <a:r>
                        <a:rPr lang="en-GB" sz="1200" b="1" dirty="0">
                          <a:solidFill>
                            <a:srgbClr val="4D4D4D"/>
                          </a:solidFill>
                        </a:rPr>
                        <a:t>(95%CI)</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rgbClr val="4D4D4D"/>
                          </a:solidFill>
                        </a:rPr>
                        <a:t>HR</a:t>
                      </a:r>
                      <a:r>
                        <a:rPr lang="en-GB" sz="1200" b="1" baseline="0" dirty="0">
                          <a:solidFill>
                            <a:srgbClr val="4D4D4D"/>
                          </a:solidFill>
                        </a:rPr>
                        <a:t> </a:t>
                      </a:r>
                      <a:r>
                        <a:rPr lang="en-GB" sz="1200" b="1" dirty="0">
                          <a:solidFill>
                            <a:srgbClr val="4D4D4D"/>
                          </a:solidFill>
                        </a:rPr>
                        <a:t>(95%CI)</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i="0" dirty="0">
                          <a:solidFill>
                            <a:srgbClr val="4D4D4D"/>
                          </a:solidFill>
                        </a:rPr>
                        <a:t>p-</a:t>
                      </a:r>
                      <a:r>
                        <a:rPr lang="en-GB" sz="1200" b="1" dirty="0">
                          <a:solidFill>
                            <a:srgbClr val="4D4D4D"/>
                          </a:solidFill>
                        </a:rPr>
                        <a:t>value</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1932003"/>
                  </a:ext>
                </a:extLst>
              </a:tr>
              <a:tr h="202645">
                <a:tc>
                  <a:txBody>
                    <a:bodyPr/>
                    <a:lstStyle/>
                    <a:p>
                      <a:r>
                        <a:rPr lang="en-GB" sz="1200" dirty="0">
                          <a:solidFill>
                            <a:srgbClr val="4D4D4D"/>
                          </a:solidFill>
                        </a:rPr>
                        <a:t>Tislelizumab</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256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197 (77.0)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8.6 (7.5, 10.4)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0.70 (0.57, 0.85)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200" dirty="0">
                          <a:solidFill>
                            <a:srgbClr val="4D4D4D"/>
                          </a:solidFill>
                        </a:rPr>
                        <a:t>0.0001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0237096"/>
                  </a:ext>
                </a:extLst>
              </a:tr>
              <a:tr h="294840">
                <a:tc>
                  <a:txBody>
                    <a:bodyPr/>
                    <a:lstStyle/>
                    <a:p>
                      <a:r>
                        <a:rPr lang="en-GB" sz="1200" dirty="0">
                          <a:solidFill>
                            <a:srgbClr val="4D4D4D"/>
                          </a:solidFill>
                        </a:rPr>
                        <a:t>Chemotherapy</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256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213 (83.2)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6.3 (5.3, 7.0)</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200" dirty="0">
                        <a:solidFill>
                          <a:srgbClr val="4D4D4D"/>
                        </a:solidFill>
                      </a:endParaRPr>
                    </a:p>
                  </a:txBody>
                  <a:tcPr/>
                </a:tc>
                <a:tc vMerge="1">
                  <a:txBody>
                    <a:bodyPr/>
                    <a:lstStyle/>
                    <a:p>
                      <a:pPr algn="ctr"/>
                      <a:endParaRPr lang="en-GB" sz="1200" dirty="0">
                        <a:solidFill>
                          <a:srgbClr val="4D4D4D"/>
                        </a:solidFill>
                      </a:endParaRPr>
                    </a:p>
                  </a:txBody>
                  <a:tcPr/>
                </a:tc>
                <a:extLst>
                  <a:ext uri="{0D108BD9-81ED-4DB2-BD59-A6C34878D82A}">
                    <a16:rowId xmlns:a16="http://schemas.microsoft.com/office/drawing/2014/main" val="79477874"/>
                  </a:ext>
                </a:extLst>
              </a:tr>
            </a:tbl>
          </a:graphicData>
        </a:graphic>
      </p:graphicFrame>
      <p:cxnSp>
        <p:nvCxnSpPr>
          <p:cNvPr id="11" name="Straight Connector 10">
            <a:extLst>
              <a:ext uri="{FF2B5EF4-FFF2-40B4-BE49-F238E27FC236}">
                <a16:creationId xmlns:a16="http://schemas.microsoft.com/office/drawing/2014/main" id="{AF37A969-45C9-4FF5-8273-F13A15EECA5A}"/>
              </a:ext>
            </a:extLst>
          </p:cNvPr>
          <p:cNvCxnSpPr>
            <a:cxnSpLocks/>
          </p:cNvCxnSpPr>
          <p:nvPr/>
        </p:nvCxnSpPr>
        <p:spPr>
          <a:xfrm>
            <a:off x="5161280" y="2407422"/>
            <a:ext cx="4572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0D0284-3108-4F2C-A97C-42DA5049B132}"/>
              </a:ext>
            </a:extLst>
          </p:cNvPr>
          <p:cNvCxnSpPr>
            <a:cxnSpLocks/>
          </p:cNvCxnSpPr>
          <p:nvPr/>
        </p:nvCxnSpPr>
        <p:spPr>
          <a:xfrm>
            <a:off x="5161280" y="2661422"/>
            <a:ext cx="4572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5D17212-D233-47AB-B730-1C9C1BA887D4}"/>
              </a:ext>
            </a:extLst>
          </p:cNvPr>
          <p:cNvSpPr txBox="1"/>
          <p:nvPr/>
        </p:nvSpPr>
        <p:spPr>
          <a:xfrm>
            <a:off x="-7" y="5671890"/>
            <a:ext cx="1388334" cy="276999"/>
          </a:xfrm>
          <a:prstGeom prst="rect">
            <a:avLst/>
          </a:prstGeom>
          <a:noFill/>
        </p:spPr>
        <p:txBody>
          <a:bodyPr wrap="square">
            <a:spAutoFit/>
          </a:bodyPr>
          <a:lstStyle/>
          <a:p>
            <a:pPr algn="r"/>
            <a:r>
              <a:rPr lang="en-GB" sz="1200" dirty="0">
                <a:solidFill>
                  <a:schemeClr val="accent2"/>
                </a:solidFill>
              </a:rPr>
              <a:t>Chemo</a:t>
            </a:r>
          </a:p>
        </p:txBody>
      </p:sp>
      <p:grpSp>
        <p:nvGrpSpPr>
          <p:cNvPr id="14" name="Group 13">
            <a:extLst>
              <a:ext uri="{FF2B5EF4-FFF2-40B4-BE49-F238E27FC236}">
                <a16:creationId xmlns:a16="http://schemas.microsoft.com/office/drawing/2014/main" id="{75BA7641-BE4C-421E-8E7A-344AC7815811}"/>
              </a:ext>
            </a:extLst>
          </p:cNvPr>
          <p:cNvGrpSpPr/>
          <p:nvPr/>
        </p:nvGrpSpPr>
        <p:grpSpPr>
          <a:xfrm>
            <a:off x="189447" y="1959219"/>
            <a:ext cx="11902814" cy="4082957"/>
            <a:chOff x="189447" y="1959219"/>
            <a:chExt cx="11452084" cy="4082957"/>
          </a:xfrm>
        </p:grpSpPr>
        <p:sp>
          <p:nvSpPr>
            <p:cNvPr id="16" name="Freeform 21">
              <a:extLst>
                <a:ext uri="{FF2B5EF4-FFF2-40B4-BE49-F238E27FC236}">
                  <a16:creationId xmlns:a16="http://schemas.microsoft.com/office/drawing/2014/main" id="{679A431B-D886-4F3E-AADE-9361F19DCB38}"/>
                </a:ext>
              </a:extLst>
            </p:cNvPr>
            <p:cNvSpPr>
              <a:spLocks/>
            </p:cNvSpPr>
            <p:nvPr/>
          </p:nvSpPr>
          <p:spPr bwMode="auto">
            <a:xfrm>
              <a:off x="1506976" y="2135897"/>
              <a:ext cx="9902704"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7" name="Group 16">
              <a:extLst>
                <a:ext uri="{FF2B5EF4-FFF2-40B4-BE49-F238E27FC236}">
                  <a16:creationId xmlns:a16="http://schemas.microsoft.com/office/drawing/2014/main" id="{2EDD4213-40A8-4808-8B25-F686904642BC}"/>
                </a:ext>
              </a:extLst>
            </p:cNvPr>
            <p:cNvGrpSpPr/>
            <p:nvPr/>
          </p:nvGrpSpPr>
          <p:grpSpPr>
            <a:xfrm>
              <a:off x="744499" y="1959219"/>
              <a:ext cx="756401" cy="2912892"/>
              <a:chOff x="4209059" y="1239008"/>
              <a:chExt cx="756401" cy="2855233"/>
            </a:xfrm>
          </p:grpSpPr>
          <p:sp>
            <p:nvSpPr>
              <p:cNvPr id="226" name="Line 6">
                <a:extLst>
                  <a:ext uri="{FF2B5EF4-FFF2-40B4-BE49-F238E27FC236}">
                    <a16:creationId xmlns:a16="http://schemas.microsoft.com/office/drawing/2014/main" id="{E6BAFCDC-CC94-4D84-BCDD-7A7BA749FB7B}"/>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7" name="Line 7">
                <a:extLst>
                  <a:ext uri="{FF2B5EF4-FFF2-40B4-BE49-F238E27FC236}">
                    <a16:creationId xmlns:a16="http://schemas.microsoft.com/office/drawing/2014/main" id="{A621B59D-F2CC-4232-B064-BA8942094650}"/>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8" name="Line 8">
                <a:extLst>
                  <a:ext uri="{FF2B5EF4-FFF2-40B4-BE49-F238E27FC236}">
                    <a16:creationId xmlns:a16="http://schemas.microsoft.com/office/drawing/2014/main" id="{89F050A3-0482-46E5-B032-3A5EBE77BE53}"/>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9" name="Line 9">
                <a:extLst>
                  <a:ext uri="{FF2B5EF4-FFF2-40B4-BE49-F238E27FC236}">
                    <a16:creationId xmlns:a16="http://schemas.microsoft.com/office/drawing/2014/main" id="{D0EF5EF8-2122-4D2D-A653-54AB3AAB31AC}"/>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30" name="Line 10">
                <a:extLst>
                  <a:ext uri="{FF2B5EF4-FFF2-40B4-BE49-F238E27FC236}">
                    <a16:creationId xmlns:a16="http://schemas.microsoft.com/office/drawing/2014/main" id="{000DB33B-5030-487F-9F27-ED1DC28A314B}"/>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31" name="Line 11">
                <a:extLst>
                  <a:ext uri="{FF2B5EF4-FFF2-40B4-BE49-F238E27FC236}">
                    <a16:creationId xmlns:a16="http://schemas.microsoft.com/office/drawing/2014/main" id="{5BE93517-19A8-46AC-83FE-E310A1845A44}"/>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32" name="TextBox 231">
                <a:extLst>
                  <a:ext uri="{FF2B5EF4-FFF2-40B4-BE49-F238E27FC236}">
                    <a16:creationId xmlns:a16="http://schemas.microsoft.com/office/drawing/2014/main" id="{34354D3D-BFB3-4D70-A47D-2ABB84BB02C2}"/>
                  </a:ext>
                </a:extLst>
              </p:cNvPr>
              <p:cNvSpPr txBox="1"/>
              <p:nvPr/>
            </p:nvSpPr>
            <p:spPr>
              <a:xfrm rot="16200000">
                <a:off x="3578397" y="2548363"/>
                <a:ext cx="1557445" cy="296122"/>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Probability of OS</a:t>
                </a:r>
              </a:p>
            </p:txBody>
          </p:sp>
          <p:sp>
            <p:nvSpPr>
              <p:cNvPr id="233" name="TextBox 232">
                <a:extLst>
                  <a:ext uri="{FF2B5EF4-FFF2-40B4-BE49-F238E27FC236}">
                    <a16:creationId xmlns:a16="http://schemas.microsoft.com/office/drawing/2014/main" id="{230D72D4-B3DB-45E6-865A-0EDF2007E124}"/>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234" name="TextBox 233">
                <a:extLst>
                  <a:ext uri="{FF2B5EF4-FFF2-40B4-BE49-F238E27FC236}">
                    <a16:creationId xmlns:a16="http://schemas.microsoft.com/office/drawing/2014/main" id="{EB9E5086-1AA3-447B-B61C-3386C7152EF3}"/>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235" name="TextBox 234">
                <a:extLst>
                  <a:ext uri="{FF2B5EF4-FFF2-40B4-BE49-F238E27FC236}">
                    <a16:creationId xmlns:a16="http://schemas.microsoft.com/office/drawing/2014/main" id="{DBCB0C3F-C572-45B1-849F-D86D763E5334}"/>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236" name="TextBox 235">
                <a:extLst>
                  <a:ext uri="{FF2B5EF4-FFF2-40B4-BE49-F238E27FC236}">
                    <a16:creationId xmlns:a16="http://schemas.microsoft.com/office/drawing/2014/main" id="{1CA30420-E0B9-4A44-BA53-EA3224B20F90}"/>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237" name="TextBox 236">
                <a:extLst>
                  <a:ext uri="{FF2B5EF4-FFF2-40B4-BE49-F238E27FC236}">
                    <a16:creationId xmlns:a16="http://schemas.microsoft.com/office/drawing/2014/main" id="{B38D71D3-3152-465C-8F1B-14AC58932007}"/>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238" name="TextBox 237">
                <a:extLst>
                  <a:ext uri="{FF2B5EF4-FFF2-40B4-BE49-F238E27FC236}">
                    <a16:creationId xmlns:a16="http://schemas.microsoft.com/office/drawing/2014/main" id="{9F8D42CA-B995-4069-9BBB-28111E4E327F}"/>
                  </a:ext>
                </a:extLst>
              </p:cNvPr>
              <p:cNvSpPr txBox="1"/>
              <p:nvPr/>
            </p:nvSpPr>
            <p:spPr>
              <a:xfrm>
                <a:off x="4648745" y="3792556"/>
                <a:ext cx="273296" cy="301685"/>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18" name="Group 17">
              <a:extLst>
                <a:ext uri="{FF2B5EF4-FFF2-40B4-BE49-F238E27FC236}">
                  <a16:creationId xmlns:a16="http://schemas.microsoft.com/office/drawing/2014/main" id="{E9DBE255-A031-4672-ABFB-656D6D12D3E0}"/>
                </a:ext>
              </a:extLst>
            </p:cNvPr>
            <p:cNvGrpSpPr/>
            <p:nvPr/>
          </p:nvGrpSpPr>
          <p:grpSpPr>
            <a:xfrm>
              <a:off x="1424396" y="4720376"/>
              <a:ext cx="10012494" cy="360147"/>
              <a:chOff x="1555898" y="4771176"/>
              <a:chExt cx="6146336" cy="360147"/>
            </a:xfrm>
          </p:grpSpPr>
          <p:sp>
            <p:nvSpPr>
              <p:cNvPr id="192" name="Line 21">
                <a:extLst>
                  <a:ext uri="{FF2B5EF4-FFF2-40B4-BE49-F238E27FC236}">
                    <a16:creationId xmlns:a16="http://schemas.microsoft.com/office/drawing/2014/main" id="{D6F94810-42C2-4D15-A715-27EBAB7CAD85}"/>
                  </a:ext>
                </a:extLst>
              </p:cNvPr>
              <p:cNvSpPr>
                <a:spLocks noChangeShapeType="1"/>
              </p:cNvSpPr>
              <p:nvPr/>
            </p:nvSpPr>
            <p:spPr bwMode="auto">
              <a:xfrm>
                <a:off x="762202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3" name="TextBox 192">
                <a:extLst>
                  <a:ext uri="{FF2B5EF4-FFF2-40B4-BE49-F238E27FC236}">
                    <a16:creationId xmlns:a16="http://schemas.microsoft.com/office/drawing/2014/main" id="{B4567E9D-4830-47FA-A5A8-9C952187B90A}"/>
                  </a:ext>
                </a:extLst>
              </p:cNvPr>
              <p:cNvSpPr txBox="1"/>
              <p:nvPr/>
            </p:nvSpPr>
            <p:spPr>
              <a:xfrm>
                <a:off x="7535585" y="4843176"/>
                <a:ext cx="1666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32</a:t>
                </a:r>
              </a:p>
            </p:txBody>
          </p:sp>
          <p:sp>
            <p:nvSpPr>
              <p:cNvPr id="194" name="Line 21">
                <a:extLst>
                  <a:ext uri="{FF2B5EF4-FFF2-40B4-BE49-F238E27FC236}">
                    <a16:creationId xmlns:a16="http://schemas.microsoft.com/office/drawing/2014/main" id="{57F5803C-B057-4D90-AF6C-94B1ED2D091C}"/>
                  </a:ext>
                </a:extLst>
              </p:cNvPr>
              <p:cNvSpPr>
                <a:spLocks noChangeShapeType="1"/>
              </p:cNvSpPr>
              <p:nvPr/>
            </p:nvSpPr>
            <p:spPr bwMode="auto">
              <a:xfrm>
                <a:off x="724638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5" name="TextBox 194">
                <a:extLst>
                  <a:ext uri="{FF2B5EF4-FFF2-40B4-BE49-F238E27FC236}">
                    <a16:creationId xmlns:a16="http://schemas.microsoft.com/office/drawing/2014/main" id="{FBD272D4-9CCB-459C-B081-F88CA6619DBA}"/>
                  </a:ext>
                </a:extLst>
              </p:cNvPr>
              <p:cNvSpPr txBox="1"/>
              <p:nvPr/>
            </p:nvSpPr>
            <p:spPr>
              <a:xfrm>
                <a:off x="7159949" y="4843176"/>
                <a:ext cx="1666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96" name="Line 21">
                <a:extLst>
                  <a:ext uri="{FF2B5EF4-FFF2-40B4-BE49-F238E27FC236}">
                    <a16:creationId xmlns:a16="http://schemas.microsoft.com/office/drawing/2014/main" id="{EB770ED9-EB60-4293-8505-6E728D67FE36}"/>
                  </a:ext>
                </a:extLst>
              </p:cNvPr>
              <p:cNvSpPr>
                <a:spLocks noChangeShapeType="1"/>
              </p:cNvSpPr>
              <p:nvPr/>
            </p:nvSpPr>
            <p:spPr bwMode="auto">
              <a:xfrm>
                <a:off x="687074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7" name="TextBox 196">
                <a:extLst>
                  <a:ext uri="{FF2B5EF4-FFF2-40B4-BE49-F238E27FC236}">
                    <a16:creationId xmlns:a16="http://schemas.microsoft.com/office/drawing/2014/main" id="{3B54483F-7A70-4F3F-A85D-37B229E41CB4}"/>
                  </a:ext>
                </a:extLst>
              </p:cNvPr>
              <p:cNvSpPr txBox="1"/>
              <p:nvPr/>
            </p:nvSpPr>
            <p:spPr>
              <a:xfrm>
                <a:off x="6784311" y="4843176"/>
                <a:ext cx="1666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28</a:t>
                </a:r>
              </a:p>
            </p:txBody>
          </p:sp>
          <p:sp>
            <p:nvSpPr>
              <p:cNvPr id="198" name="Line 21">
                <a:extLst>
                  <a:ext uri="{FF2B5EF4-FFF2-40B4-BE49-F238E27FC236}">
                    <a16:creationId xmlns:a16="http://schemas.microsoft.com/office/drawing/2014/main" id="{D06F83DA-3CFE-4F00-ADCE-CCE8E7DD09BF}"/>
                  </a:ext>
                </a:extLst>
              </p:cNvPr>
              <p:cNvSpPr>
                <a:spLocks noChangeShapeType="1"/>
              </p:cNvSpPr>
              <p:nvPr/>
            </p:nvSpPr>
            <p:spPr bwMode="auto">
              <a:xfrm>
                <a:off x="649511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BAE020A7-D3CE-48C4-ADEB-640E93202D93}"/>
                  </a:ext>
                </a:extLst>
              </p:cNvPr>
              <p:cNvSpPr txBox="1"/>
              <p:nvPr/>
            </p:nvSpPr>
            <p:spPr>
              <a:xfrm>
                <a:off x="6408675" y="4843176"/>
                <a:ext cx="1666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26</a:t>
                </a:r>
              </a:p>
            </p:txBody>
          </p:sp>
          <p:sp>
            <p:nvSpPr>
              <p:cNvPr id="200" name="Line 21">
                <a:extLst>
                  <a:ext uri="{FF2B5EF4-FFF2-40B4-BE49-F238E27FC236}">
                    <a16:creationId xmlns:a16="http://schemas.microsoft.com/office/drawing/2014/main" id="{7A9B385C-B5A1-477C-96AD-23957584D901}"/>
                  </a:ext>
                </a:extLst>
              </p:cNvPr>
              <p:cNvSpPr>
                <a:spLocks noChangeShapeType="1"/>
              </p:cNvSpPr>
              <p:nvPr/>
            </p:nvSpPr>
            <p:spPr bwMode="auto">
              <a:xfrm>
                <a:off x="611947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id="{1E9CE7E9-A072-4C24-9F59-B3B22C652FD6}"/>
                  </a:ext>
                </a:extLst>
              </p:cNvPr>
              <p:cNvSpPr txBox="1"/>
              <p:nvPr/>
            </p:nvSpPr>
            <p:spPr>
              <a:xfrm>
                <a:off x="6033037" y="4843176"/>
                <a:ext cx="1666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202" name="Line 21">
                <a:extLst>
                  <a:ext uri="{FF2B5EF4-FFF2-40B4-BE49-F238E27FC236}">
                    <a16:creationId xmlns:a16="http://schemas.microsoft.com/office/drawing/2014/main" id="{408A6D95-2F3E-44BE-B5F9-F2581FA220EF}"/>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3" name="TextBox 202">
                <a:extLst>
                  <a:ext uri="{FF2B5EF4-FFF2-40B4-BE49-F238E27FC236}">
                    <a16:creationId xmlns:a16="http://schemas.microsoft.com/office/drawing/2014/main" id="{1B79985A-725B-4792-B3BE-FFC1E621CC95}"/>
                  </a:ext>
                </a:extLst>
              </p:cNvPr>
              <p:cNvSpPr txBox="1"/>
              <p:nvPr/>
            </p:nvSpPr>
            <p:spPr>
              <a:xfrm>
                <a:off x="5657401" y="4843176"/>
                <a:ext cx="1666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22</a:t>
                </a:r>
              </a:p>
            </p:txBody>
          </p:sp>
          <p:sp>
            <p:nvSpPr>
              <p:cNvPr id="204" name="Line 21">
                <a:extLst>
                  <a:ext uri="{FF2B5EF4-FFF2-40B4-BE49-F238E27FC236}">
                    <a16:creationId xmlns:a16="http://schemas.microsoft.com/office/drawing/2014/main" id="{76A0E8F2-1C7E-4124-9CAF-BBBACACC20AC}"/>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9F1BF855-E436-4437-9AC4-F4114CCA8947}"/>
                  </a:ext>
                </a:extLst>
              </p:cNvPr>
              <p:cNvSpPr txBox="1"/>
              <p:nvPr/>
            </p:nvSpPr>
            <p:spPr>
              <a:xfrm>
                <a:off x="5281764" y="4843176"/>
                <a:ext cx="1666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206" name="Line 21">
                <a:extLst>
                  <a:ext uri="{FF2B5EF4-FFF2-40B4-BE49-F238E27FC236}">
                    <a16:creationId xmlns:a16="http://schemas.microsoft.com/office/drawing/2014/main" id="{4C81B3EF-07DB-4640-9261-8EB8058A8326}"/>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7" name="TextBox 206">
                <a:extLst>
                  <a:ext uri="{FF2B5EF4-FFF2-40B4-BE49-F238E27FC236}">
                    <a16:creationId xmlns:a16="http://schemas.microsoft.com/office/drawing/2014/main" id="{9B729B32-49DD-42A8-9FD6-410D936A8403}"/>
                  </a:ext>
                </a:extLst>
              </p:cNvPr>
              <p:cNvSpPr txBox="1"/>
              <p:nvPr/>
            </p:nvSpPr>
            <p:spPr>
              <a:xfrm>
                <a:off x="4906126" y="4843176"/>
                <a:ext cx="1666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208" name="Line 21">
                <a:extLst>
                  <a:ext uri="{FF2B5EF4-FFF2-40B4-BE49-F238E27FC236}">
                    <a16:creationId xmlns:a16="http://schemas.microsoft.com/office/drawing/2014/main" id="{B9F9CADE-4886-4064-A010-9A33C07F8D5F}"/>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9" name="TextBox 208">
                <a:extLst>
                  <a:ext uri="{FF2B5EF4-FFF2-40B4-BE49-F238E27FC236}">
                    <a16:creationId xmlns:a16="http://schemas.microsoft.com/office/drawing/2014/main" id="{15836A1F-F254-47D9-A51D-93E9E2DDECAF}"/>
                  </a:ext>
                </a:extLst>
              </p:cNvPr>
              <p:cNvSpPr txBox="1"/>
              <p:nvPr/>
            </p:nvSpPr>
            <p:spPr>
              <a:xfrm>
                <a:off x="4530490" y="4843176"/>
                <a:ext cx="1666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a:t>
                </a:r>
              </a:p>
            </p:txBody>
          </p:sp>
          <p:sp>
            <p:nvSpPr>
              <p:cNvPr id="210" name="Line 21">
                <a:extLst>
                  <a:ext uri="{FF2B5EF4-FFF2-40B4-BE49-F238E27FC236}">
                    <a16:creationId xmlns:a16="http://schemas.microsoft.com/office/drawing/2014/main" id="{E142E8A5-01D9-41AE-B3D7-7B3FABEC48BA}"/>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1" name="TextBox 210">
                <a:extLst>
                  <a:ext uri="{FF2B5EF4-FFF2-40B4-BE49-F238E27FC236}">
                    <a16:creationId xmlns:a16="http://schemas.microsoft.com/office/drawing/2014/main" id="{56802386-A9F5-41DF-AE8A-13C7761E6021}"/>
                  </a:ext>
                </a:extLst>
              </p:cNvPr>
              <p:cNvSpPr txBox="1"/>
              <p:nvPr/>
            </p:nvSpPr>
            <p:spPr>
              <a:xfrm>
                <a:off x="4154852" y="4843176"/>
                <a:ext cx="1666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a:t>
                </a:r>
              </a:p>
            </p:txBody>
          </p:sp>
          <p:sp>
            <p:nvSpPr>
              <p:cNvPr id="212" name="Line 21">
                <a:extLst>
                  <a:ext uri="{FF2B5EF4-FFF2-40B4-BE49-F238E27FC236}">
                    <a16:creationId xmlns:a16="http://schemas.microsoft.com/office/drawing/2014/main" id="{192E0727-9A6E-45FE-8423-CCE393E55289}"/>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3" name="TextBox 212">
                <a:extLst>
                  <a:ext uri="{FF2B5EF4-FFF2-40B4-BE49-F238E27FC236}">
                    <a16:creationId xmlns:a16="http://schemas.microsoft.com/office/drawing/2014/main" id="{EA9DED88-9B8C-4C98-98FA-F6AEB91D0A11}"/>
                  </a:ext>
                </a:extLst>
              </p:cNvPr>
              <p:cNvSpPr txBox="1"/>
              <p:nvPr/>
            </p:nvSpPr>
            <p:spPr>
              <a:xfrm>
                <a:off x="3779216" y="4843176"/>
                <a:ext cx="1666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214" name="Line 21">
                <a:extLst>
                  <a:ext uri="{FF2B5EF4-FFF2-40B4-BE49-F238E27FC236}">
                    <a16:creationId xmlns:a16="http://schemas.microsoft.com/office/drawing/2014/main" id="{B6B228FC-CFF0-43B5-B4B9-D55B25E05994}"/>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5" name="TextBox 214">
                <a:extLst>
                  <a:ext uri="{FF2B5EF4-FFF2-40B4-BE49-F238E27FC236}">
                    <a16:creationId xmlns:a16="http://schemas.microsoft.com/office/drawing/2014/main" id="{2C14A6B9-9754-43EA-8271-6D5A1515FF3A}"/>
                  </a:ext>
                </a:extLst>
              </p:cNvPr>
              <p:cNvSpPr txBox="1"/>
              <p:nvPr/>
            </p:nvSpPr>
            <p:spPr>
              <a:xfrm>
                <a:off x="3403578" y="4843176"/>
                <a:ext cx="1666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216" name="Line 21">
                <a:extLst>
                  <a:ext uri="{FF2B5EF4-FFF2-40B4-BE49-F238E27FC236}">
                    <a16:creationId xmlns:a16="http://schemas.microsoft.com/office/drawing/2014/main" id="{DFF5A086-0EC6-400C-89EE-C9BA96196D12}"/>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7" name="TextBox 216">
                <a:extLst>
                  <a:ext uri="{FF2B5EF4-FFF2-40B4-BE49-F238E27FC236}">
                    <a16:creationId xmlns:a16="http://schemas.microsoft.com/office/drawing/2014/main" id="{0DB43733-79AC-4CC6-A2AA-C6820339B5F6}"/>
                  </a:ext>
                </a:extLst>
              </p:cNvPr>
              <p:cNvSpPr txBox="1"/>
              <p:nvPr/>
            </p:nvSpPr>
            <p:spPr>
              <a:xfrm>
                <a:off x="3058446" y="4843176"/>
                <a:ext cx="10564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218" name="Line 21">
                <a:extLst>
                  <a:ext uri="{FF2B5EF4-FFF2-40B4-BE49-F238E27FC236}">
                    <a16:creationId xmlns:a16="http://schemas.microsoft.com/office/drawing/2014/main" id="{B35CE907-0179-423B-A1D6-EFBDEF77BB1E}"/>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9" name="TextBox 218">
                <a:extLst>
                  <a:ext uri="{FF2B5EF4-FFF2-40B4-BE49-F238E27FC236}">
                    <a16:creationId xmlns:a16="http://schemas.microsoft.com/office/drawing/2014/main" id="{0F4AA12A-5CA2-4C87-B02A-CE2B47F68F33}"/>
                  </a:ext>
                </a:extLst>
              </p:cNvPr>
              <p:cNvSpPr txBox="1"/>
              <p:nvPr/>
            </p:nvSpPr>
            <p:spPr>
              <a:xfrm>
                <a:off x="2682809" y="4843176"/>
                <a:ext cx="10564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220" name="Line 21">
                <a:extLst>
                  <a:ext uri="{FF2B5EF4-FFF2-40B4-BE49-F238E27FC236}">
                    <a16:creationId xmlns:a16="http://schemas.microsoft.com/office/drawing/2014/main" id="{C719FD6B-41F2-44A7-AB41-F17A46EBE514}"/>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21" name="TextBox 220">
                <a:extLst>
                  <a:ext uri="{FF2B5EF4-FFF2-40B4-BE49-F238E27FC236}">
                    <a16:creationId xmlns:a16="http://schemas.microsoft.com/office/drawing/2014/main" id="{0BC7E9C5-917D-4F8D-BD7B-FC8952ECB5E5}"/>
                  </a:ext>
                </a:extLst>
              </p:cNvPr>
              <p:cNvSpPr txBox="1"/>
              <p:nvPr/>
            </p:nvSpPr>
            <p:spPr>
              <a:xfrm>
                <a:off x="2307172" y="4843176"/>
                <a:ext cx="10564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222" name="Line 21">
                <a:extLst>
                  <a:ext uri="{FF2B5EF4-FFF2-40B4-BE49-F238E27FC236}">
                    <a16:creationId xmlns:a16="http://schemas.microsoft.com/office/drawing/2014/main" id="{F6BCD9E4-117A-4C2E-BFC0-8592026A5588}"/>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23" name="TextBox 222">
                <a:extLst>
                  <a:ext uri="{FF2B5EF4-FFF2-40B4-BE49-F238E27FC236}">
                    <a16:creationId xmlns:a16="http://schemas.microsoft.com/office/drawing/2014/main" id="{7F2CE2A2-E4A1-4D21-A582-66EED70A3883}"/>
                  </a:ext>
                </a:extLst>
              </p:cNvPr>
              <p:cNvSpPr txBox="1"/>
              <p:nvPr/>
            </p:nvSpPr>
            <p:spPr>
              <a:xfrm>
                <a:off x="1931536" y="4843176"/>
                <a:ext cx="10564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224" name="Line 21">
                <a:extLst>
                  <a:ext uri="{FF2B5EF4-FFF2-40B4-BE49-F238E27FC236}">
                    <a16:creationId xmlns:a16="http://schemas.microsoft.com/office/drawing/2014/main" id="{33A79A25-90B8-4BBD-AD4E-A0A2D304E62C}"/>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25" name="TextBox 224">
                <a:extLst>
                  <a:ext uri="{FF2B5EF4-FFF2-40B4-BE49-F238E27FC236}">
                    <a16:creationId xmlns:a16="http://schemas.microsoft.com/office/drawing/2014/main" id="{FB4C3C15-413D-435A-B351-624FE1093EBE}"/>
                  </a:ext>
                </a:extLst>
              </p:cNvPr>
              <p:cNvSpPr txBox="1"/>
              <p:nvPr/>
            </p:nvSpPr>
            <p:spPr>
              <a:xfrm>
                <a:off x="1555898" y="4843176"/>
                <a:ext cx="10564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9" name="TextBox 18">
              <a:extLst>
                <a:ext uri="{FF2B5EF4-FFF2-40B4-BE49-F238E27FC236}">
                  <a16:creationId xmlns:a16="http://schemas.microsoft.com/office/drawing/2014/main" id="{CC5CC8FE-B3F3-4C81-BAEB-0968D58AE4F8}"/>
                </a:ext>
              </a:extLst>
            </p:cNvPr>
            <p:cNvSpPr txBox="1"/>
            <p:nvPr/>
          </p:nvSpPr>
          <p:spPr>
            <a:xfrm>
              <a:off x="5786721" y="5068280"/>
              <a:ext cx="1213852"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grpSp>
          <p:nvGrpSpPr>
            <p:cNvPr id="20" name="Group 19">
              <a:extLst>
                <a:ext uri="{FF2B5EF4-FFF2-40B4-BE49-F238E27FC236}">
                  <a16:creationId xmlns:a16="http://schemas.microsoft.com/office/drawing/2014/main" id="{593CBA52-E630-431B-9F17-1C4F7FAAB283}"/>
                </a:ext>
              </a:extLst>
            </p:cNvPr>
            <p:cNvGrpSpPr/>
            <p:nvPr/>
          </p:nvGrpSpPr>
          <p:grpSpPr>
            <a:xfrm>
              <a:off x="1352853" y="5389694"/>
              <a:ext cx="10024146" cy="257369"/>
              <a:chOff x="1620601" y="6011576"/>
              <a:chExt cx="10024146" cy="257369"/>
            </a:xfrm>
          </p:grpSpPr>
          <p:sp>
            <p:nvSpPr>
              <p:cNvPr id="175" name="TextBox 174">
                <a:extLst>
                  <a:ext uri="{FF2B5EF4-FFF2-40B4-BE49-F238E27FC236}">
                    <a16:creationId xmlns:a16="http://schemas.microsoft.com/office/drawing/2014/main" id="{799A9E19-6D91-4BFA-B835-85AFBDB89A48}"/>
                  </a:ext>
                </a:extLst>
              </p:cNvPr>
              <p:cNvSpPr txBox="1"/>
              <p:nvPr/>
            </p:nvSpPr>
            <p:spPr>
              <a:xfrm>
                <a:off x="11493055" y="6011576"/>
                <a:ext cx="151692"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0</a:t>
                </a:r>
              </a:p>
            </p:txBody>
          </p:sp>
          <p:sp>
            <p:nvSpPr>
              <p:cNvPr id="176" name="TextBox 175">
                <a:extLst>
                  <a:ext uri="{FF2B5EF4-FFF2-40B4-BE49-F238E27FC236}">
                    <a16:creationId xmlns:a16="http://schemas.microsoft.com/office/drawing/2014/main" id="{145ABF06-C1A0-496C-8B00-79CD144B9EB0}"/>
                  </a:ext>
                </a:extLst>
              </p:cNvPr>
              <p:cNvSpPr txBox="1"/>
              <p:nvPr/>
            </p:nvSpPr>
            <p:spPr>
              <a:xfrm>
                <a:off x="10881137" y="6011576"/>
                <a:ext cx="151692"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a:t>
                </a:r>
              </a:p>
            </p:txBody>
          </p:sp>
          <p:sp>
            <p:nvSpPr>
              <p:cNvPr id="177" name="TextBox 176">
                <a:extLst>
                  <a:ext uri="{FF2B5EF4-FFF2-40B4-BE49-F238E27FC236}">
                    <a16:creationId xmlns:a16="http://schemas.microsoft.com/office/drawing/2014/main" id="{4939AE54-0FC4-4396-8A83-E6750DE1B84D}"/>
                  </a:ext>
                </a:extLst>
              </p:cNvPr>
              <p:cNvSpPr txBox="1"/>
              <p:nvPr/>
            </p:nvSpPr>
            <p:spPr>
              <a:xfrm>
                <a:off x="10269215" y="6011576"/>
                <a:ext cx="151692"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8</a:t>
                </a:r>
              </a:p>
            </p:txBody>
          </p:sp>
          <p:sp>
            <p:nvSpPr>
              <p:cNvPr id="178" name="TextBox 177">
                <a:extLst>
                  <a:ext uri="{FF2B5EF4-FFF2-40B4-BE49-F238E27FC236}">
                    <a16:creationId xmlns:a16="http://schemas.microsoft.com/office/drawing/2014/main" id="{EBACB1C0-4D3B-4610-8AA4-C6E126CA4E7C}"/>
                  </a:ext>
                </a:extLst>
              </p:cNvPr>
              <p:cNvSpPr txBox="1"/>
              <p:nvPr/>
            </p:nvSpPr>
            <p:spPr>
              <a:xfrm>
                <a:off x="9657297" y="6011576"/>
                <a:ext cx="151692"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8</a:t>
                </a:r>
              </a:p>
            </p:txBody>
          </p:sp>
          <p:sp>
            <p:nvSpPr>
              <p:cNvPr id="179" name="TextBox 178">
                <a:extLst>
                  <a:ext uri="{FF2B5EF4-FFF2-40B4-BE49-F238E27FC236}">
                    <a16:creationId xmlns:a16="http://schemas.microsoft.com/office/drawing/2014/main" id="{B4622454-CE2B-40C0-ACC1-C58A6BEB9D1D}"/>
                  </a:ext>
                </a:extLst>
              </p:cNvPr>
              <p:cNvSpPr txBox="1"/>
              <p:nvPr/>
            </p:nvSpPr>
            <p:spPr>
              <a:xfrm>
                <a:off x="9004505" y="6011576"/>
                <a:ext cx="233434"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13</a:t>
                </a:r>
              </a:p>
            </p:txBody>
          </p:sp>
          <p:sp>
            <p:nvSpPr>
              <p:cNvPr id="180" name="TextBox 179">
                <a:extLst>
                  <a:ext uri="{FF2B5EF4-FFF2-40B4-BE49-F238E27FC236}">
                    <a16:creationId xmlns:a16="http://schemas.microsoft.com/office/drawing/2014/main" id="{ADEA9C58-0CD5-427E-9679-D88059E52CB6}"/>
                  </a:ext>
                </a:extLst>
              </p:cNvPr>
              <p:cNvSpPr txBox="1"/>
              <p:nvPr/>
            </p:nvSpPr>
            <p:spPr>
              <a:xfrm>
                <a:off x="8392588" y="6011576"/>
                <a:ext cx="233434"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20</a:t>
                </a:r>
              </a:p>
            </p:txBody>
          </p:sp>
          <p:sp>
            <p:nvSpPr>
              <p:cNvPr id="181" name="TextBox 180">
                <a:extLst>
                  <a:ext uri="{FF2B5EF4-FFF2-40B4-BE49-F238E27FC236}">
                    <a16:creationId xmlns:a16="http://schemas.microsoft.com/office/drawing/2014/main" id="{FF13A1CE-D3CF-44C8-A3E1-71251241B88B}"/>
                  </a:ext>
                </a:extLst>
              </p:cNvPr>
              <p:cNvSpPr txBox="1"/>
              <p:nvPr/>
            </p:nvSpPr>
            <p:spPr>
              <a:xfrm>
                <a:off x="7780668" y="6011576"/>
                <a:ext cx="233434"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30</a:t>
                </a:r>
              </a:p>
            </p:txBody>
          </p:sp>
          <p:sp>
            <p:nvSpPr>
              <p:cNvPr id="182" name="TextBox 181">
                <a:extLst>
                  <a:ext uri="{FF2B5EF4-FFF2-40B4-BE49-F238E27FC236}">
                    <a16:creationId xmlns:a16="http://schemas.microsoft.com/office/drawing/2014/main" id="{B99585F2-DC1F-42D5-8DAC-C07C39269349}"/>
                  </a:ext>
                </a:extLst>
              </p:cNvPr>
              <p:cNvSpPr txBox="1"/>
              <p:nvPr/>
            </p:nvSpPr>
            <p:spPr>
              <a:xfrm>
                <a:off x="7168746" y="6011576"/>
                <a:ext cx="233434"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44</a:t>
                </a:r>
              </a:p>
            </p:txBody>
          </p:sp>
          <p:sp>
            <p:nvSpPr>
              <p:cNvPr id="183" name="TextBox 182">
                <a:extLst>
                  <a:ext uri="{FF2B5EF4-FFF2-40B4-BE49-F238E27FC236}">
                    <a16:creationId xmlns:a16="http://schemas.microsoft.com/office/drawing/2014/main" id="{8B453B51-D08E-4A59-9D91-F809661BD1BF}"/>
                  </a:ext>
                </a:extLst>
              </p:cNvPr>
              <p:cNvSpPr txBox="1"/>
              <p:nvPr/>
            </p:nvSpPr>
            <p:spPr>
              <a:xfrm>
                <a:off x="6556828" y="6011576"/>
                <a:ext cx="233434"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59</a:t>
                </a:r>
              </a:p>
            </p:txBody>
          </p:sp>
          <p:sp>
            <p:nvSpPr>
              <p:cNvPr id="184" name="TextBox 183">
                <a:extLst>
                  <a:ext uri="{FF2B5EF4-FFF2-40B4-BE49-F238E27FC236}">
                    <a16:creationId xmlns:a16="http://schemas.microsoft.com/office/drawing/2014/main" id="{2611C74E-D84E-4460-A89E-E0CC6FC72D44}"/>
                  </a:ext>
                </a:extLst>
              </p:cNvPr>
              <p:cNvSpPr txBox="1"/>
              <p:nvPr/>
            </p:nvSpPr>
            <p:spPr>
              <a:xfrm>
                <a:off x="5944907" y="6011576"/>
                <a:ext cx="233434"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73</a:t>
                </a:r>
              </a:p>
            </p:txBody>
          </p:sp>
          <p:sp>
            <p:nvSpPr>
              <p:cNvPr id="185" name="TextBox 184">
                <a:extLst>
                  <a:ext uri="{FF2B5EF4-FFF2-40B4-BE49-F238E27FC236}">
                    <a16:creationId xmlns:a16="http://schemas.microsoft.com/office/drawing/2014/main" id="{59FCB8C2-52E6-409D-BF30-14C734A860DA}"/>
                  </a:ext>
                </a:extLst>
              </p:cNvPr>
              <p:cNvSpPr txBox="1"/>
              <p:nvPr/>
            </p:nvSpPr>
            <p:spPr>
              <a:xfrm>
                <a:off x="5332989" y="6011576"/>
                <a:ext cx="233434"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88</a:t>
                </a:r>
              </a:p>
            </p:txBody>
          </p:sp>
          <p:sp>
            <p:nvSpPr>
              <p:cNvPr id="186" name="TextBox 185">
                <a:extLst>
                  <a:ext uri="{FF2B5EF4-FFF2-40B4-BE49-F238E27FC236}">
                    <a16:creationId xmlns:a16="http://schemas.microsoft.com/office/drawing/2014/main" id="{0BE95024-B7CC-496A-A283-E691F1A44A15}"/>
                  </a:ext>
                </a:extLst>
              </p:cNvPr>
              <p:cNvSpPr txBox="1"/>
              <p:nvPr/>
            </p:nvSpPr>
            <p:spPr>
              <a:xfrm>
                <a:off x="4685688" y="6011576"/>
                <a:ext cx="304195"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110</a:t>
                </a:r>
              </a:p>
            </p:txBody>
          </p:sp>
          <p:sp>
            <p:nvSpPr>
              <p:cNvPr id="187" name="TextBox 186">
                <a:extLst>
                  <a:ext uri="{FF2B5EF4-FFF2-40B4-BE49-F238E27FC236}">
                    <a16:creationId xmlns:a16="http://schemas.microsoft.com/office/drawing/2014/main" id="{CCCDDAEA-6555-40BD-A1B4-B64995EA1362}"/>
                  </a:ext>
                </a:extLst>
              </p:cNvPr>
              <p:cNvSpPr txBox="1"/>
              <p:nvPr/>
            </p:nvSpPr>
            <p:spPr>
              <a:xfrm>
                <a:off x="4068279" y="6011576"/>
                <a:ext cx="315175"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134</a:t>
                </a:r>
              </a:p>
            </p:txBody>
          </p:sp>
          <p:sp>
            <p:nvSpPr>
              <p:cNvPr id="188" name="TextBox 187">
                <a:extLst>
                  <a:ext uri="{FF2B5EF4-FFF2-40B4-BE49-F238E27FC236}">
                    <a16:creationId xmlns:a16="http://schemas.microsoft.com/office/drawing/2014/main" id="{9A2ED871-3C44-44E5-87DD-4B6A8032A082}"/>
                  </a:ext>
                </a:extLst>
              </p:cNvPr>
              <p:cNvSpPr txBox="1"/>
              <p:nvPr/>
            </p:nvSpPr>
            <p:spPr>
              <a:xfrm>
                <a:off x="3456360" y="6011576"/>
                <a:ext cx="315175"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157</a:t>
                </a:r>
              </a:p>
            </p:txBody>
          </p:sp>
          <p:sp>
            <p:nvSpPr>
              <p:cNvPr id="189" name="TextBox 188">
                <a:extLst>
                  <a:ext uri="{FF2B5EF4-FFF2-40B4-BE49-F238E27FC236}">
                    <a16:creationId xmlns:a16="http://schemas.microsoft.com/office/drawing/2014/main" id="{9D614A16-7D71-46AA-A068-72C2D3379A4C}"/>
                  </a:ext>
                </a:extLst>
              </p:cNvPr>
              <p:cNvSpPr txBox="1"/>
              <p:nvPr/>
            </p:nvSpPr>
            <p:spPr>
              <a:xfrm>
                <a:off x="2844440" y="6011576"/>
                <a:ext cx="315175"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191</a:t>
                </a:r>
              </a:p>
            </p:txBody>
          </p:sp>
          <p:sp>
            <p:nvSpPr>
              <p:cNvPr id="190" name="TextBox 189">
                <a:extLst>
                  <a:ext uri="{FF2B5EF4-FFF2-40B4-BE49-F238E27FC236}">
                    <a16:creationId xmlns:a16="http://schemas.microsoft.com/office/drawing/2014/main" id="{77B9FC92-0992-41E0-AE21-2A24723F7749}"/>
                  </a:ext>
                </a:extLst>
              </p:cNvPr>
              <p:cNvSpPr txBox="1"/>
              <p:nvPr/>
            </p:nvSpPr>
            <p:spPr>
              <a:xfrm>
                <a:off x="2232522" y="6011576"/>
                <a:ext cx="315175"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226</a:t>
                </a:r>
              </a:p>
            </p:txBody>
          </p:sp>
          <p:sp>
            <p:nvSpPr>
              <p:cNvPr id="191" name="TextBox 190">
                <a:extLst>
                  <a:ext uri="{FF2B5EF4-FFF2-40B4-BE49-F238E27FC236}">
                    <a16:creationId xmlns:a16="http://schemas.microsoft.com/office/drawing/2014/main" id="{6E031CD6-6B4C-4000-A7B6-1E86704AB5B3}"/>
                  </a:ext>
                </a:extLst>
              </p:cNvPr>
              <p:cNvSpPr txBox="1"/>
              <p:nvPr/>
            </p:nvSpPr>
            <p:spPr>
              <a:xfrm>
                <a:off x="1620601" y="6011576"/>
                <a:ext cx="315175"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256</a:t>
                </a:r>
              </a:p>
            </p:txBody>
          </p:sp>
        </p:grpSp>
        <p:sp>
          <p:nvSpPr>
            <p:cNvPr id="21" name="TextBox 20">
              <a:extLst>
                <a:ext uri="{FF2B5EF4-FFF2-40B4-BE49-F238E27FC236}">
                  <a16:creationId xmlns:a16="http://schemas.microsoft.com/office/drawing/2014/main" id="{8FD179AB-5E89-4BC2-AE0E-8063CE0F0B23}"/>
                </a:ext>
              </a:extLst>
            </p:cNvPr>
            <p:cNvSpPr txBox="1"/>
            <p:nvPr/>
          </p:nvSpPr>
          <p:spPr>
            <a:xfrm>
              <a:off x="441352" y="5108902"/>
              <a:ext cx="953451" cy="307777"/>
            </a:xfrm>
            <a:prstGeom prst="rect">
              <a:avLst/>
            </a:prstGeom>
            <a:noFill/>
          </p:spPr>
          <p:txBody>
            <a:bodyPr wrap="none" rtlCol="0">
              <a:spAutoFit/>
            </a:bodyPr>
            <a:lstStyle/>
            <a:p>
              <a:pPr algn="r"/>
              <a:r>
                <a:rPr lang="en-GB" sz="1400" dirty="0"/>
                <a:t>No. at risk</a:t>
              </a:r>
            </a:p>
          </p:txBody>
        </p:sp>
        <p:sp>
          <p:nvSpPr>
            <p:cNvPr id="22" name="TextBox 21">
              <a:extLst>
                <a:ext uri="{FF2B5EF4-FFF2-40B4-BE49-F238E27FC236}">
                  <a16:creationId xmlns:a16="http://schemas.microsoft.com/office/drawing/2014/main" id="{F7A63BF6-BF97-41BA-8697-EB6D2CF7E9D5}"/>
                </a:ext>
              </a:extLst>
            </p:cNvPr>
            <p:cNvSpPr txBox="1"/>
            <p:nvPr/>
          </p:nvSpPr>
          <p:spPr>
            <a:xfrm>
              <a:off x="189447" y="5377934"/>
              <a:ext cx="1198880" cy="276999"/>
            </a:xfrm>
            <a:prstGeom prst="rect">
              <a:avLst/>
            </a:prstGeom>
            <a:noFill/>
          </p:spPr>
          <p:txBody>
            <a:bodyPr wrap="square">
              <a:spAutoFit/>
            </a:bodyPr>
            <a:lstStyle/>
            <a:p>
              <a:pPr algn="r"/>
              <a:r>
                <a:rPr lang="en-GB" sz="1200" dirty="0">
                  <a:solidFill>
                    <a:srgbClr val="B60D27"/>
                  </a:solidFill>
                </a:rPr>
                <a:t>Tislelizumab</a:t>
              </a:r>
            </a:p>
          </p:txBody>
        </p:sp>
        <p:grpSp>
          <p:nvGrpSpPr>
            <p:cNvPr id="23" name="Group 22">
              <a:extLst>
                <a:ext uri="{FF2B5EF4-FFF2-40B4-BE49-F238E27FC236}">
                  <a16:creationId xmlns:a16="http://schemas.microsoft.com/office/drawing/2014/main" id="{409288A5-1AF3-42B4-B793-62406104102D}"/>
                </a:ext>
              </a:extLst>
            </p:cNvPr>
            <p:cNvGrpSpPr/>
            <p:nvPr/>
          </p:nvGrpSpPr>
          <p:grpSpPr>
            <a:xfrm>
              <a:off x="1352853" y="5684921"/>
              <a:ext cx="10024146" cy="257369"/>
              <a:chOff x="1620601" y="5942468"/>
              <a:chExt cx="10024146" cy="257369"/>
            </a:xfrm>
          </p:grpSpPr>
          <p:sp>
            <p:nvSpPr>
              <p:cNvPr id="158" name="TextBox 157">
                <a:extLst>
                  <a:ext uri="{FF2B5EF4-FFF2-40B4-BE49-F238E27FC236}">
                    <a16:creationId xmlns:a16="http://schemas.microsoft.com/office/drawing/2014/main" id="{FBC0740B-BFBA-49C4-B179-6E20B246330C}"/>
                  </a:ext>
                </a:extLst>
              </p:cNvPr>
              <p:cNvSpPr txBox="1"/>
              <p:nvPr/>
            </p:nvSpPr>
            <p:spPr>
              <a:xfrm>
                <a:off x="11493055" y="5942468"/>
                <a:ext cx="15169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0</a:t>
                </a:r>
              </a:p>
            </p:txBody>
          </p:sp>
          <p:sp>
            <p:nvSpPr>
              <p:cNvPr id="159" name="TextBox 158">
                <a:extLst>
                  <a:ext uri="{FF2B5EF4-FFF2-40B4-BE49-F238E27FC236}">
                    <a16:creationId xmlns:a16="http://schemas.microsoft.com/office/drawing/2014/main" id="{9A2CA2B3-D3C5-4362-8C61-53DBCBE399F0}"/>
                  </a:ext>
                </a:extLst>
              </p:cNvPr>
              <p:cNvSpPr txBox="1"/>
              <p:nvPr/>
            </p:nvSpPr>
            <p:spPr>
              <a:xfrm>
                <a:off x="10881137" y="5942468"/>
                <a:ext cx="15169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a:t>
                </a:r>
              </a:p>
            </p:txBody>
          </p:sp>
          <p:sp>
            <p:nvSpPr>
              <p:cNvPr id="160" name="TextBox 159">
                <a:extLst>
                  <a:ext uri="{FF2B5EF4-FFF2-40B4-BE49-F238E27FC236}">
                    <a16:creationId xmlns:a16="http://schemas.microsoft.com/office/drawing/2014/main" id="{A44428C3-7BA0-4186-837D-09EB33EDEFEC}"/>
                  </a:ext>
                </a:extLst>
              </p:cNvPr>
              <p:cNvSpPr txBox="1"/>
              <p:nvPr/>
            </p:nvSpPr>
            <p:spPr>
              <a:xfrm>
                <a:off x="10269215" y="5942468"/>
                <a:ext cx="15169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2</a:t>
                </a:r>
              </a:p>
            </p:txBody>
          </p:sp>
          <p:sp>
            <p:nvSpPr>
              <p:cNvPr id="161" name="TextBox 160">
                <a:extLst>
                  <a:ext uri="{FF2B5EF4-FFF2-40B4-BE49-F238E27FC236}">
                    <a16:creationId xmlns:a16="http://schemas.microsoft.com/office/drawing/2014/main" id="{72DD1B92-5F42-4C6B-8954-35192C5B5A6B}"/>
                  </a:ext>
                </a:extLst>
              </p:cNvPr>
              <p:cNvSpPr txBox="1"/>
              <p:nvPr/>
            </p:nvSpPr>
            <p:spPr>
              <a:xfrm>
                <a:off x="9657297" y="5942468"/>
                <a:ext cx="15169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4</a:t>
                </a:r>
              </a:p>
            </p:txBody>
          </p:sp>
          <p:sp>
            <p:nvSpPr>
              <p:cNvPr id="162" name="TextBox 161">
                <a:extLst>
                  <a:ext uri="{FF2B5EF4-FFF2-40B4-BE49-F238E27FC236}">
                    <a16:creationId xmlns:a16="http://schemas.microsoft.com/office/drawing/2014/main" id="{F9B799B6-9725-437B-924A-D25C57447DF4}"/>
                  </a:ext>
                </a:extLst>
              </p:cNvPr>
              <p:cNvSpPr txBox="1"/>
              <p:nvPr/>
            </p:nvSpPr>
            <p:spPr>
              <a:xfrm>
                <a:off x="9045375" y="5942468"/>
                <a:ext cx="15169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5</a:t>
                </a:r>
              </a:p>
            </p:txBody>
          </p:sp>
          <p:sp>
            <p:nvSpPr>
              <p:cNvPr id="163" name="TextBox 162">
                <a:extLst>
                  <a:ext uri="{FF2B5EF4-FFF2-40B4-BE49-F238E27FC236}">
                    <a16:creationId xmlns:a16="http://schemas.microsoft.com/office/drawing/2014/main" id="{F70BA111-05C6-4250-A1B1-9E1FCEE5EB9C}"/>
                  </a:ext>
                </a:extLst>
              </p:cNvPr>
              <p:cNvSpPr txBox="1"/>
              <p:nvPr/>
            </p:nvSpPr>
            <p:spPr>
              <a:xfrm>
                <a:off x="8433459" y="5942468"/>
                <a:ext cx="15169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7</a:t>
                </a:r>
              </a:p>
            </p:txBody>
          </p:sp>
          <p:sp>
            <p:nvSpPr>
              <p:cNvPr id="164" name="TextBox 163">
                <a:extLst>
                  <a:ext uri="{FF2B5EF4-FFF2-40B4-BE49-F238E27FC236}">
                    <a16:creationId xmlns:a16="http://schemas.microsoft.com/office/drawing/2014/main" id="{5FEBA929-60BD-4818-A7D6-96D70B8357F8}"/>
                  </a:ext>
                </a:extLst>
              </p:cNvPr>
              <p:cNvSpPr txBox="1"/>
              <p:nvPr/>
            </p:nvSpPr>
            <p:spPr>
              <a:xfrm>
                <a:off x="7780668" y="5942468"/>
                <a:ext cx="23343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15</a:t>
                </a:r>
              </a:p>
            </p:txBody>
          </p:sp>
          <p:sp>
            <p:nvSpPr>
              <p:cNvPr id="165" name="TextBox 164">
                <a:extLst>
                  <a:ext uri="{FF2B5EF4-FFF2-40B4-BE49-F238E27FC236}">
                    <a16:creationId xmlns:a16="http://schemas.microsoft.com/office/drawing/2014/main" id="{3754ADFE-073B-4052-8582-F1CDE15FE437}"/>
                  </a:ext>
                </a:extLst>
              </p:cNvPr>
              <p:cNvSpPr txBox="1"/>
              <p:nvPr/>
            </p:nvSpPr>
            <p:spPr>
              <a:xfrm>
                <a:off x="7168746" y="5942468"/>
                <a:ext cx="23343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21</a:t>
                </a:r>
              </a:p>
            </p:txBody>
          </p:sp>
          <p:sp>
            <p:nvSpPr>
              <p:cNvPr id="166" name="TextBox 165">
                <a:extLst>
                  <a:ext uri="{FF2B5EF4-FFF2-40B4-BE49-F238E27FC236}">
                    <a16:creationId xmlns:a16="http://schemas.microsoft.com/office/drawing/2014/main" id="{16741158-CFA0-4561-8BAF-57F873CD1FE0}"/>
                  </a:ext>
                </a:extLst>
              </p:cNvPr>
              <p:cNvSpPr txBox="1"/>
              <p:nvPr/>
            </p:nvSpPr>
            <p:spPr>
              <a:xfrm>
                <a:off x="6556828" y="5942468"/>
                <a:ext cx="23343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29</a:t>
                </a:r>
              </a:p>
            </p:txBody>
          </p:sp>
          <p:sp>
            <p:nvSpPr>
              <p:cNvPr id="167" name="TextBox 166">
                <a:extLst>
                  <a:ext uri="{FF2B5EF4-FFF2-40B4-BE49-F238E27FC236}">
                    <a16:creationId xmlns:a16="http://schemas.microsoft.com/office/drawing/2014/main" id="{27894758-56D3-493C-9D08-BE5DEAEFE05E}"/>
                  </a:ext>
                </a:extLst>
              </p:cNvPr>
              <p:cNvSpPr txBox="1"/>
              <p:nvPr/>
            </p:nvSpPr>
            <p:spPr>
              <a:xfrm>
                <a:off x="5944907" y="5942468"/>
                <a:ext cx="23343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36</a:t>
                </a:r>
              </a:p>
            </p:txBody>
          </p:sp>
          <p:sp>
            <p:nvSpPr>
              <p:cNvPr id="168" name="TextBox 167">
                <a:extLst>
                  <a:ext uri="{FF2B5EF4-FFF2-40B4-BE49-F238E27FC236}">
                    <a16:creationId xmlns:a16="http://schemas.microsoft.com/office/drawing/2014/main" id="{95054AD7-6C9B-4405-8677-58B7EF059C94}"/>
                  </a:ext>
                </a:extLst>
              </p:cNvPr>
              <p:cNvSpPr txBox="1"/>
              <p:nvPr/>
            </p:nvSpPr>
            <p:spPr>
              <a:xfrm>
                <a:off x="5332989" y="5942468"/>
                <a:ext cx="23343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51</a:t>
                </a:r>
              </a:p>
            </p:txBody>
          </p:sp>
          <p:sp>
            <p:nvSpPr>
              <p:cNvPr id="169" name="TextBox 168">
                <a:extLst>
                  <a:ext uri="{FF2B5EF4-FFF2-40B4-BE49-F238E27FC236}">
                    <a16:creationId xmlns:a16="http://schemas.microsoft.com/office/drawing/2014/main" id="{A511ECAB-BC99-47DC-AF5F-D1C2FFBFD466}"/>
                  </a:ext>
                </a:extLst>
              </p:cNvPr>
              <p:cNvSpPr txBox="1"/>
              <p:nvPr/>
            </p:nvSpPr>
            <p:spPr>
              <a:xfrm>
                <a:off x="4721068" y="5942468"/>
                <a:ext cx="23343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77</a:t>
                </a:r>
              </a:p>
            </p:txBody>
          </p:sp>
          <p:sp>
            <p:nvSpPr>
              <p:cNvPr id="170" name="TextBox 169">
                <a:extLst>
                  <a:ext uri="{FF2B5EF4-FFF2-40B4-BE49-F238E27FC236}">
                    <a16:creationId xmlns:a16="http://schemas.microsoft.com/office/drawing/2014/main" id="{38B06852-3EC0-465C-BF51-12AEB20B62AB}"/>
                  </a:ext>
                </a:extLst>
              </p:cNvPr>
              <p:cNvSpPr txBox="1"/>
              <p:nvPr/>
            </p:nvSpPr>
            <p:spPr>
              <a:xfrm>
                <a:off x="4109150" y="5942468"/>
                <a:ext cx="23343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93</a:t>
                </a:r>
              </a:p>
            </p:txBody>
          </p:sp>
          <p:sp>
            <p:nvSpPr>
              <p:cNvPr id="171" name="TextBox 170">
                <a:extLst>
                  <a:ext uri="{FF2B5EF4-FFF2-40B4-BE49-F238E27FC236}">
                    <a16:creationId xmlns:a16="http://schemas.microsoft.com/office/drawing/2014/main" id="{388F3152-39EE-41C7-A4BC-99D221C2858C}"/>
                  </a:ext>
                </a:extLst>
              </p:cNvPr>
              <p:cNvSpPr txBox="1"/>
              <p:nvPr/>
            </p:nvSpPr>
            <p:spPr>
              <a:xfrm>
                <a:off x="3456360" y="5942468"/>
                <a:ext cx="315175"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124</a:t>
                </a:r>
              </a:p>
            </p:txBody>
          </p:sp>
          <p:sp>
            <p:nvSpPr>
              <p:cNvPr id="172" name="TextBox 171">
                <a:extLst>
                  <a:ext uri="{FF2B5EF4-FFF2-40B4-BE49-F238E27FC236}">
                    <a16:creationId xmlns:a16="http://schemas.microsoft.com/office/drawing/2014/main" id="{F3E09DB4-6E1D-44CD-9AAC-7CEF4C8178D0}"/>
                  </a:ext>
                </a:extLst>
              </p:cNvPr>
              <p:cNvSpPr txBox="1"/>
              <p:nvPr/>
            </p:nvSpPr>
            <p:spPr>
              <a:xfrm>
                <a:off x="2844440" y="5942468"/>
                <a:ext cx="315175"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167</a:t>
                </a:r>
              </a:p>
            </p:txBody>
          </p:sp>
          <p:sp>
            <p:nvSpPr>
              <p:cNvPr id="173" name="TextBox 172">
                <a:extLst>
                  <a:ext uri="{FF2B5EF4-FFF2-40B4-BE49-F238E27FC236}">
                    <a16:creationId xmlns:a16="http://schemas.microsoft.com/office/drawing/2014/main" id="{8BA5BCBF-5AA9-40A7-9E94-8EF94AB82D02}"/>
                  </a:ext>
                </a:extLst>
              </p:cNvPr>
              <p:cNvSpPr txBox="1"/>
              <p:nvPr/>
            </p:nvSpPr>
            <p:spPr>
              <a:xfrm>
                <a:off x="2232522" y="5942468"/>
                <a:ext cx="315175"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219</a:t>
                </a:r>
              </a:p>
            </p:txBody>
          </p:sp>
          <p:sp>
            <p:nvSpPr>
              <p:cNvPr id="174" name="TextBox 173">
                <a:extLst>
                  <a:ext uri="{FF2B5EF4-FFF2-40B4-BE49-F238E27FC236}">
                    <a16:creationId xmlns:a16="http://schemas.microsoft.com/office/drawing/2014/main" id="{A91E6532-2B46-4DF1-B214-B5BB802E54DA}"/>
                  </a:ext>
                </a:extLst>
              </p:cNvPr>
              <p:cNvSpPr txBox="1"/>
              <p:nvPr/>
            </p:nvSpPr>
            <p:spPr>
              <a:xfrm>
                <a:off x="1620601" y="5942468"/>
                <a:ext cx="315175"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256</a:t>
                </a:r>
              </a:p>
            </p:txBody>
          </p:sp>
        </p:grpSp>
        <p:grpSp>
          <p:nvGrpSpPr>
            <p:cNvPr id="24" name="Group 23">
              <a:extLst>
                <a:ext uri="{FF2B5EF4-FFF2-40B4-BE49-F238E27FC236}">
                  <a16:creationId xmlns:a16="http://schemas.microsoft.com/office/drawing/2014/main" id="{60ACC84A-57D5-4D6B-B733-1164179B3DB1}"/>
                </a:ext>
              </a:extLst>
            </p:cNvPr>
            <p:cNvGrpSpPr/>
            <p:nvPr/>
          </p:nvGrpSpPr>
          <p:grpSpPr>
            <a:xfrm>
              <a:off x="1656848" y="5389694"/>
              <a:ext cx="9984683" cy="288147"/>
              <a:chOff x="1620601" y="6011576"/>
              <a:chExt cx="9984683" cy="288147"/>
            </a:xfrm>
          </p:grpSpPr>
          <p:sp>
            <p:nvSpPr>
              <p:cNvPr id="141" name="TextBox 140">
                <a:extLst>
                  <a:ext uri="{FF2B5EF4-FFF2-40B4-BE49-F238E27FC236}">
                    <a16:creationId xmlns:a16="http://schemas.microsoft.com/office/drawing/2014/main" id="{175FFBF2-2B07-44FF-B4E6-BDAC531F48D0}"/>
                  </a:ext>
                </a:extLst>
              </p:cNvPr>
              <p:cNvSpPr txBox="1"/>
              <p:nvPr/>
            </p:nvSpPr>
            <p:spPr>
              <a:xfrm>
                <a:off x="11532517" y="6011576"/>
                <a:ext cx="72767" cy="288147"/>
              </a:xfrm>
              <a:prstGeom prst="rect">
                <a:avLst/>
              </a:prstGeom>
              <a:noFill/>
            </p:spPr>
            <p:txBody>
              <a:bodyPr wrap="none" lIns="36000" tIns="36000" rIns="36000" bIns="36000" rtlCol="0" anchor="t" anchorCtr="0">
                <a:spAutoFit/>
              </a:bodyPr>
              <a:lstStyle/>
              <a:p>
                <a:pPr algn="ctr"/>
                <a:endParaRPr lang="en-GB" sz="1400" dirty="0">
                  <a:solidFill>
                    <a:srgbClr val="B60D27"/>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F3072DFE-CD85-48AA-987E-BE5CC664270A}"/>
                  </a:ext>
                </a:extLst>
              </p:cNvPr>
              <p:cNvSpPr txBox="1"/>
              <p:nvPr/>
            </p:nvSpPr>
            <p:spPr>
              <a:xfrm>
                <a:off x="10881137" y="6011576"/>
                <a:ext cx="151692"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a:t>
                </a:r>
              </a:p>
            </p:txBody>
          </p:sp>
          <p:sp>
            <p:nvSpPr>
              <p:cNvPr id="143" name="TextBox 142">
                <a:extLst>
                  <a:ext uri="{FF2B5EF4-FFF2-40B4-BE49-F238E27FC236}">
                    <a16:creationId xmlns:a16="http://schemas.microsoft.com/office/drawing/2014/main" id="{222A0290-158F-4EFA-AE00-8B79852C00F2}"/>
                  </a:ext>
                </a:extLst>
              </p:cNvPr>
              <p:cNvSpPr txBox="1"/>
              <p:nvPr/>
            </p:nvSpPr>
            <p:spPr>
              <a:xfrm>
                <a:off x="10269216" y="6011576"/>
                <a:ext cx="151692"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3</a:t>
                </a:r>
              </a:p>
            </p:txBody>
          </p:sp>
          <p:sp>
            <p:nvSpPr>
              <p:cNvPr id="144" name="TextBox 143">
                <a:extLst>
                  <a:ext uri="{FF2B5EF4-FFF2-40B4-BE49-F238E27FC236}">
                    <a16:creationId xmlns:a16="http://schemas.microsoft.com/office/drawing/2014/main" id="{AEE8C2DC-1DF6-452D-8089-C38DF6A0C2BD}"/>
                  </a:ext>
                </a:extLst>
              </p:cNvPr>
              <p:cNvSpPr txBox="1"/>
              <p:nvPr/>
            </p:nvSpPr>
            <p:spPr>
              <a:xfrm>
                <a:off x="9657298" y="6011576"/>
                <a:ext cx="151692"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8</a:t>
                </a:r>
              </a:p>
            </p:txBody>
          </p:sp>
          <p:sp>
            <p:nvSpPr>
              <p:cNvPr id="145" name="TextBox 144">
                <a:extLst>
                  <a:ext uri="{FF2B5EF4-FFF2-40B4-BE49-F238E27FC236}">
                    <a16:creationId xmlns:a16="http://schemas.microsoft.com/office/drawing/2014/main" id="{9B838A05-37BB-445C-8AD8-E8CBA5BB110C}"/>
                  </a:ext>
                </a:extLst>
              </p:cNvPr>
              <p:cNvSpPr txBox="1"/>
              <p:nvPr/>
            </p:nvSpPr>
            <p:spPr>
              <a:xfrm>
                <a:off x="9009995" y="6011576"/>
                <a:ext cx="222453"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11</a:t>
                </a:r>
              </a:p>
            </p:txBody>
          </p:sp>
          <p:sp>
            <p:nvSpPr>
              <p:cNvPr id="146" name="TextBox 145">
                <a:extLst>
                  <a:ext uri="{FF2B5EF4-FFF2-40B4-BE49-F238E27FC236}">
                    <a16:creationId xmlns:a16="http://schemas.microsoft.com/office/drawing/2014/main" id="{2BF4F335-E4DE-4830-AE50-CB87A9C84C6A}"/>
                  </a:ext>
                </a:extLst>
              </p:cNvPr>
              <p:cNvSpPr txBox="1"/>
              <p:nvPr/>
            </p:nvSpPr>
            <p:spPr>
              <a:xfrm>
                <a:off x="8392587" y="6011576"/>
                <a:ext cx="233434"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18</a:t>
                </a:r>
              </a:p>
            </p:txBody>
          </p:sp>
          <p:sp>
            <p:nvSpPr>
              <p:cNvPr id="147" name="TextBox 146">
                <a:extLst>
                  <a:ext uri="{FF2B5EF4-FFF2-40B4-BE49-F238E27FC236}">
                    <a16:creationId xmlns:a16="http://schemas.microsoft.com/office/drawing/2014/main" id="{056507CD-ACBA-47E5-AD7C-08B157E6128C}"/>
                  </a:ext>
                </a:extLst>
              </p:cNvPr>
              <p:cNvSpPr txBox="1"/>
              <p:nvPr/>
            </p:nvSpPr>
            <p:spPr>
              <a:xfrm>
                <a:off x="7780668" y="6011576"/>
                <a:ext cx="233434"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25</a:t>
                </a:r>
              </a:p>
            </p:txBody>
          </p:sp>
          <p:sp>
            <p:nvSpPr>
              <p:cNvPr id="148" name="TextBox 147">
                <a:extLst>
                  <a:ext uri="{FF2B5EF4-FFF2-40B4-BE49-F238E27FC236}">
                    <a16:creationId xmlns:a16="http://schemas.microsoft.com/office/drawing/2014/main" id="{4D44E8BF-43B2-4925-A8EA-95FC23198AA1}"/>
                  </a:ext>
                </a:extLst>
              </p:cNvPr>
              <p:cNvSpPr txBox="1"/>
              <p:nvPr/>
            </p:nvSpPr>
            <p:spPr>
              <a:xfrm>
                <a:off x="7168747" y="6011576"/>
                <a:ext cx="233434"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35</a:t>
                </a:r>
              </a:p>
            </p:txBody>
          </p:sp>
          <p:sp>
            <p:nvSpPr>
              <p:cNvPr id="149" name="TextBox 148">
                <a:extLst>
                  <a:ext uri="{FF2B5EF4-FFF2-40B4-BE49-F238E27FC236}">
                    <a16:creationId xmlns:a16="http://schemas.microsoft.com/office/drawing/2014/main" id="{E544969B-8419-467C-8530-F9D84C23E770}"/>
                  </a:ext>
                </a:extLst>
              </p:cNvPr>
              <p:cNvSpPr txBox="1"/>
              <p:nvPr/>
            </p:nvSpPr>
            <p:spPr>
              <a:xfrm>
                <a:off x="6556829" y="6011576"/>
                <a:ext cx="233434"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52</a:t>
                </a:r>
              </a:p>
            </p:txBody>
          </p:sp>
          <p:sp>
            <p:nvSpPr>
              <p:cNvPr id="150" name="TextBox 149">
                <a:extLst>
                  <a:ext uri="{FF2B5EF4-FFF2-40B4-BE49-F238E27FC236}">
                    <a16:creationId xmlns:a16="http://schemas.microsoft.com/office/drawing/2014/main" id="{738A6512-C356-43ED-B044-964512FF1851}"/>
                  </a:ext>
                </a:extLst>
              </p:cNvPr>
              <p:cNvSpPr txBox="1"/>
              <p:nvPr/>
            </p:nvSpPr>
            <p:spPr>
              <a:xfrm>
                <a:off x="5944907" y="6011576"/>
                <a:ext cx="233434"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63</a:t>
                </a:r>
              </a:p>
            </p:txBody>
          </p:sp>
          <p:sp>
            <p:nvSpPr>
              <p:cNvPr id="151" name="TextBox 150">
                <a:extLst>
                  <a:ext uri="{FF2B5EF4-FFF2-40B4-BE49-F238E27FC236}">
                    <a16:creationId xmlns:a16="http://schemas.microsoft.com/office/drawing/2014/main" id="{ABD98423-9C26-4379-AFFC-97016ABAA859}"/>
                  </a:ext>
                </a:extLst>
              </p:cNvPr>
              <p:cNvSpPr txBox="1"/>
              <p:nvPr/>
            </p:nvSpPr>
            <p:spPr>
              <a:xfrm>
                <a:off x="5332989" y="6011576"/>
                <a:ext cx="233434"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81</a:t>
                </a:r>
              </a:p>
            </p:txBody>
          </p:sp>
          <p:sp>
            <p:nvSpPr>
              <p:cNvPr id="152" name="TextBox 151">
                <a:extLst>
                  <a:ext uri="{FF2B5EF4-FFF2-40B4-BE49-F238E27FC236}">
                    <a16:creationId xmlns:a16="http://schemas.microsoft.com/office/drawing/2014/main" id="{F06F8809-0C19-45D5-A4FC-EC20A606238B}"/>
                  </a:ext>
                </a:extLst>
              </p:cNvPr>
              <p:cNvSpPr txBox="1"/>
              <p:nvPr/>
            </p:nvSpPr>
            <p:spPr>
              <a:xfrm>
                <a:off x="4721068" y="6011576"/>
                <a:ext cx="233434"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96</a:t>
                </a:r>
              </a:p>
            </p:txBody>
          </p:sp>
          <p:sp>
            <p:nvSpPr>
              <p:cNvPr id="153" name="TextBox 152">
                <a:extLst>
                  <a:ext uri="{FF2B5EF4-FFF2-40B4-BE49-F238E27FC236}">
                    <a16:creationId xmlns:a16="http://schemas.microsoft.com/office/drawing/2014/main" id="{0A28D687-941E-443D-B144-3E1C74F4C02D}"/>
                  </a:ext>
                </a:extLst>
              </p:cNvPr>
              <p:cNvSpPr txBox="1"/>
              <p:nvPr/>
            </p:nvSpPr>
            <p:spPr>
              <a:xfrm>
                <a:off x="4068280" y="6011576"/>
                <a:ext cx="315175"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122</a:t>
                </a:r>
              </a:p>
            </p:txBody>
          </p:sp>
          <p:sp>
            <p:nvSpPr>
              <p:cNvPr id="154" name="TextBox 153">
                <a:extLst>
                  <a:ext uri="{FF2B5EF4-FFF2-40B4-BE49-F238E27FC236}">
                    <a16:creationId xmlns:a16="http://schemas.microsoft.com/office/drawing/2014/main" id="{D98F4088-266D-4AC6-A913-E4E2345E0319}"/>
                  </a:ext>
                </a:extLst>
              </p:cNvPr>
              <p:cNvSpPr txBox="1"/>
              <p:nvPr/>
            </p:nvSpPr>
            <p:spPr>
              <a:xfrm>
                <a:off x="3456360" y="6011576"/>
                <a:ext cx="315175"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144</a:t>
                </a:r>
              </a:p>
            </p:txBody>
          </p:sp>
          <p:sp>
            <p:nvSpPr>
              <p:cNvPr id="155" name="TextBox 154">
                <a:extLst>
                  <a:ext uri="{FF2B5EF4-FFF2-40B4-BE49-F238E27FC236}">
                    <a16:creationId xmlns:a16="http://schemas.microsoft.com/office/drawing/2014/main" id="{3963F802-FE3D-4315-B386-D3D48FB34F2A}"/>
                  </a:ext>
                </a:extLst>
              </p:cNvPr>
              <p:cNvSpPr txBox="1"/>
              <p:nvPr/>
            </p:nvSpPr>
            <p:spPr>
              <a:xfrm>
                <a:off x="2844440" y="6011576"/>
                <a:ext cx="315175"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172</a:t>
                </a:r>
              </a:p>
            </p:txBody>
          </p:sp>
          <p:sp>
            <p:nvSpPr>
              <p:cNvPr id="156" name="TextBox 155">
                <a:extLst>
                  <a:ext uri="{FF2B5EF4-FFF2-40B4-BE49-F238E27FC236}">
                    <a16:creationId xmlns:a16="http://schemas.microsoft.com/office/drawing/2014/main" id="{B541FC5F-9345-4387-B898-B975CCC32539}"/>
                  </a:ext>
                </a:extLst>
              </p:cNvPr>
              <p:cNvSpPr txBox="1"/>
              <p:nvPr/>
            </p:nvSpPr>
            <p:spPr>
              <a:xfrm>
                <a:off x="2232522" y="6011576"/>
                <a:ext cx="315175"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214</a:t>
                </a:r>
              </a:p>
            </p:txBody>
          </p:sp>
          <p:sp>
            <p:nvSpPr>
              <p:cNvPr id="157" name="TextBox 156">
                <a:extLst>
                  <a:ext uri="{FF2B5EF4-FFF2-40B4-BE49-F238E27FC236}">
                    <a16:creationId xmlns:a16="http://schemas.microsoft.com/office/drawing/2014/main" id="{D6F91C0D-6C9C-4FD1-BF98-A594D03C8D1E}"/>
                  </a:ext>
                </a:extLst>
              </p:cNvPr>
              <p:cNvSpPr txBox="1"/>
              <p:nvPr/>
            </p:nvSpPr>
            <p:spPr>
              <a:xfrm>
                <a:off x="1620601" y="6011576"/>
                <a:ext cx="315175"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245</a:t>
                </a:r>
              </a:p>
            </p:txBody>
          </p:sp>
        </p:grpSp>
        <p:grpSp>
          <p:nvGrpSpPr>
            <p:cNvPr id="25" name="Group 24">
              <a:extLst>
                <a:ext uri="{FF2B5EF4-FFF2-40B4-BE49-F238E27FC236}">
                  <a16:creationId xmlns:a16="http://schemas.microsoft.com/office/drawing/2014/main" id="{4C9E3E0B-686D-44FE-A230-AC5EA4995D79}"/>
                </a:ext>
              </a:extLst>
            </p:cNvPr>
            <p:cNvGrpSpPr/>
            <p:nvPr/>
          </p:nvGrpSpPr>
          <p:grpSpPr>
            <a:xfrm>
              <a:off x="1656848" y="5684921"/>
              <a:ext cx="9984683" cy="357255"/>
              <a:chOff x="1620601" y="5942468"/>
              <a:chExt cx="9984683" cy="357255"/>
            </a:xfrm>
          </p:grpSpPr>
          <p:sp>
            <p:nvSpPr>
              <p:cNvPr id="124" name="TextBox 123">
                <a:extLst>
                  <a:ext uri="{FF2B5EF4-FFF2-40B4-BE49-F238E27FC236}">
                    <a16:creationId xmlns:a16="http://schemas.microsoft.com/office/drawing/2014/main" id="{E3DFBDAC-26E9-4711-BF01-59B20A9FDD6D}"/>
                  </a:ext>
                </a:extLst>
              </p:cNvPr>
              <p:cNvSpPr txBox="1"/>
              <p:nvPr/>
            </p:nvSpPr>
            <p:spPr>
              <a:xfrm>
                <a:off x="11532517" y="6011576"/>
                <a:ext cx="72767" cy="288147"/>
              </a:xfrm>
              <a:prstGeom prst="rect">
                <a:avLst/>
              </a:prstGeom>
              <a:noFill/>
            </p:spPr>
            <p:txBody>
              <a:bodyPr wrap="none" lIns="36000" tIns="36000" rIns="36000" bIns="36000" rtlCol="0" anchor="t" anchorCtr="0">
                <a:spAutoFit/>
              </a:bodyPr>
              <a:lstStyle/>
              <a:p>
                <a:pPr algn="ctr"/>
                <a:endParaRPr lang="en-GB" sz="1400" dirty="0">
                  <a:solidFill>
                    <a:srgbClr val="043882"/>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B17A83B4-DB3C-405F-B1D5-C878F065661C}"/>
                  </a:ext>
                </a:extLst>
              </p:cNvPr>
              <p:cNvSpPr txBox="1"/>
              <p:nvPr/>
            </p:nvSpPr>
            <p:spPr>
              <a:xfrm>
                <a:off x="10881137" y="5942468"/>
                <a:ext cx="15169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0</a:t>
                </a:r>
              </a:p>
            </p:txBody>
          </p:sp>
          <p:sp>
            <p:nvSpPr>
              <p:cNvPr id="126" name="TextBox 125">
                <a:extLst>
                  <a:ext uri="{FF2B5EF4-FFF2-40B4-BE49-F238E27FC236}">
                    <a16:creationId xmlns:a16="http://schemas.microsoft.com/office/drawing/2014/main" id="{3B9DF563-A2B5-4276-8C99-94A836C771ED}"/>
                  </a:ext>
                </a:extLst>
              </p:cNvPr>
              <p:cNvSpPr txBox="1"/>
              <p:nvPr/>
            </p:nvSpPr>
            <p:spPr>
              <a:xfrm>
                <a:off x="10269216" y="5942468"/>
                <a:ext cx="15169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a:t>
                </a:r>
              </a:p>
            </p:txBody>
          </p:sp>
          <p:sp>
            <p:nvSpPr>
              <p:cNvPr id="127" name="TextBox 126">
                <a:extLst>
                  <a:ext uri="{FF2B5EF4-FFF2-40B4-BE49-F238E27FC236}">
                    <a16:creationId xmlns:a16="http://schemas.microsoft.com/office/drawing/2014/main" id="{11D0411A-45AD-42C7-B09E-589034839273}"/>
                  </a:ext>
                </a:extLst>
              </p:cNvPr>
              <p:cNvSpPr txBox="1"/>
              <p:nvPr/>
            </p:nvSpPr>
            <p:spPr>
              <a:xfrm>
                <a:off x="9657298" y="5942468"/>
                <a:ext cx="15169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2</a:t>
                </a:r>
              </a:p>
            </p:txBody>
          </p:sp>
          <p:sp>
            <p:nvSpPr>
              <p:cNvPr id="128" name="TextBox 127">
                <a:extLst>
                  <a:ext uri="{FF2B5EF4-FFF2-40B4-BE49-F238E27FC236}">
                    <a16:creationId xmlns:a16="http://schemas.microsoft.com/office/drawing/2014/main" id="{4D984C1F-65E2-4ADB-A95D-17C5F998CB1D}"/>
                  </a:ext>
                </a:extLst>
              </p:cNvPr>
              <p:cNvSpPr txBox="1"/>
              <p:nvPr/>
            </p:nvSpPr>
            <p:spPr>
              <a:xfrm>
                <a:off x="9045376" y="5942468"/>
                <a:ext cx="15169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4</a:t>
                </a:r>
              </a:p>
            </p:txBody>
          </p:sp>
          <p:sp>
            <p:nvSpPr>
              <p:cNvPr id="129" name="TextBox 128">
                <a:extLst>
                  <a:ext uri="{FF2B5EF4-FFF2-40B4-BE49-F238E27FC236}">
                    <a16:creationId xmlns:a16="http://schemas.microsoft.com/office/drawing/2014/main" id="{134BD6AE-3F0B-475D-87B0-D201405231E2}"/>
                  </a:ext>
                </a:extLst>
              </p:cNvPr>
              <p:cNvSpPr txBox="1"/>
              <p:nvPr/>
            </p:nvSpPr>
            <p:spPr>
              <a:xfrm>
                <a:off x="8433458" y="5942468"/>
                <a:ext cx="15169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6</a:t>
                </a:r>
              </a:p>
            </p:txBody>
          </p:sp>
          <p:sp>
            <p:nvSpPr>
              <p:cNvPr id="130" name="TextBox 129">
                <a:extLst>
                  <a:ext uri="{FF2B5EF4-FFF2-40B4-BE49-F238E27FC236}">
                    <a16:creationId xmlns:a16="http://schemas.microsoft.com/office/drawing/2014/main" id="{6693D5BF-4445-40AC-92DF-F2659AF6118F}"/>
                  </a:ext>
                </a:extLst>
              </p:cNvPr>
              <p:cNvSpPr txBox="1"/>
              <p:nvPr/>
            </p:nvSpPr>
            <p:spPr>
              <a:xfrm>
                <a:off x="7786158" y="5942468"/>
                <a:ext cx="222453"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11</a:t>
                </a:r>
              </a:p>
            </p:txBody>
          </p:sp>
          <p:sp>
            <p:nvSpPr>
              <p:cNvPr id="131" name="TextBox 130">
                <a:extLst>
                  <a:ext uri="{FF2B5EF4-FFF2-40B4-BE49-F238E27FC236}">
                    <a16:creationId xmlns:a16="http://schemas.microsoft.com/office/drawing/2014/main" id="{C4EE65AF-D4F4-4457-AF1E-7B34AD09200D}"/>
                  </a:ext>
                </a:extLst>
              </p:cNvPr>
              <p:cNvSpPr txBox="1"/>
              <p:nvPr/>
            </p:nvSpPr>
            <p:spPr>
              <a:xfrm>
                <a:off x="7168747" y="5942468"/>
                <a:ext cx="23343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19</a:t>
                </a:r>
              </a:p>
            </p:txBody>
          </p:sp>
          <p:sp>
            <p:nvSpPr>
              <p:cNvPr id="132" name="TextBox 131">
                <a:extLst>
                  <a:ext uri="{FF2B5EF4-FFF2-40B4-BE49-F238E27FC236}">
                    <a16:creationId xmlns:a16="http://schemas.microsoft.com/office/drawing/2014/main" id="{E6104F56-823E-4DCC-AD53-06426BD86477}"/>
                  </a:ext>
                </a:extLst>
              </p:cNvPr>
              <p:cNvSpPr txBox="1"/>
              <p:nvPr/>
            </p:nvSpPr>
            <p:spPr>
              <a:xfrm>
                <a:off x="6556829" y="5942468"/>
                <a:ext cx="23343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26</a:t>
                </a:r>
              </a:p>
            </p:txBody>
          </p:sp>
          <p:sp>
            <p:nvSpPr>
              <p:cNvPr id="133" name="TextBox 132">
                <a:extLst>
                  <a:ext uri="{FF2B5EF4-FFF2-40B4-BE49-F238E27FC236}">
                    <a16:creationId xmlns:a16="http://schemas.microsoft.com/office/drawing/2014/main" id="{4E8A2AEA-BEFA-48D2-91B5-9F5F5B656141}"/>
                  </a:ext>
                </a:extLst>
              </p:cNvPr>
              <p:cNvSpPr txBox="1"/>
              <p:nvPr/>
            </p:nvSpPr>
            <p:spPr>
              <a:xfrm>
                <a:off x="5944907" y="5942468"/>
                <a:ext cx="23343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34</a:t>
                </a:r>
              </a:p>
            </p:txBody>
          </p:sp>
          <p:sp>
            <p:nvSpPr>
              <p:cNvPr id="134" name="TextBox 133">
                <a:extLst>
                  <a:ext uri="{FF2B5EF4-FFF2-40B4-BE49-F238E27FC236}">
                    <a16:creationId xmlns:a16="http://schemas.microsoft.com/office/drawing/2014/main" id="{F80E35D0-642D-4C2C-8120-D838B2A2086C}"/>
                  </a:ext>
                </a:extLst>
              </p:cNvPr>
              <p:cNvSpPr txBox="1"/>
              <p:nvPr/>
            </p:nvSpPr>
            <p:spPr>
              <a:xfrm>
                <a:off x="5332989" y="5942468"/>
                <a:ext cx="23343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42</a:t>
                </a:r>
              </a:p>
            </p:txBody>
          </p:sp>
          <p:sp>
            <p:nvSpPr>
              <p:cNvPr id="135" name="TextBox 134">
                <a:extLst>
                  <a:ext uri="{FF2B5EF4-FFF2-40B4-BE49-F238E27FC236}">
                    <a16:creationId xmlns:a16="http://schemas.microsoft.com/office/drawing/2014/main" id="{5D577CA1-DE4D-47BA-A295-C5FB224D3256}"/>
                  </a:ext>
                </a:extLst>
              </p:cNvPr>
              <p:cNvSpPr txBox="1"/>
              <p:nvPr/>
            </p:nvSpPr>
            <p:spPr>
              <a:xfrm>
                <a:off x="4721068" y="5942468"/>
                <a:ext cx="23343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59</a:t>
                </a:r>
              </a:p>
            </p:txBody>
          </p:sp>
          <p:sp>
            <p:nvSpPr>
              <p:cNvPr id="136" name="TextBox 135">
                <a:extLst>
                  <a:ext uri="{FF2B5EF4-FFF2-40B4-BE49-F238E27FC236}">
                    <a16:creationId xmlns:a16="http://schemas.microsoft.com/office/drawing/2014/main" id="{D42BEC99-9324-46E4-9759-9684C818C809}"/>
                  </a:ext>
                </a:extLst>
              </p:cNvPr>
              <p:cNvSpPr txBox="1"/>
              <p:nvPr/>
            </p:nvSpPr>
            <p:spPr>
              <a:xfrm>
                <a:off x="4109149" y="5942468"/>
                <a:ext cx="23343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83</a:t>
                </a:r>
              </a:p>
            </p:txBody>
          </p:sp>
          <p:sp>
            <p:nvSpPr>
              <p:cNvPr id="137" name="TextBox 136">
                <a:extLst>
                  <a:ext uri="{FF2B5EF4-FFF2-40B4-BE49-F238E27FC236}">
                    <a16:creationId xmlns:a16="http://schemas.microsoft.com/office/drawing/2014/main" id="{D5321384-76CF-4572-B517-A77F03FC5716}"/>
                  </a:ext>
                </a:extLst>
              </p:cNvPr>
              <p:cNvSpPr txBox="1"/>
              <p:nvPr/>
            </p:nvSpPr>
            <p:spPr>
              <a:xfrm>
                <a:off x="3456360" y="5942468"/>
                <a:ext cx="315175"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105</a:t>
                </a:r>
              </a:p>
            </p:txBody>
          </p:sp>
          <p:sp>
            <p:nvSpPr>
              <p:cNvPr id="138" name="TextBox 137">
                <a:extLst>
                  <a:ext uri="{FF2B5EF4-FFF2-40B4-BE49-F238E27FC236}">
                    <a16:creationId xmlns:a16="http://schemas.microsoft.com/office/drawing/2014/main" id="{5D771595-D6CB-45C6-87D7-011C1C03E0F0}"/>
                  </a:ext>
                </a:extLst>
              </p:cNvPr>
              <p:cNvSpPr txBox="1"/>
              <p:nvPr/>
            </p:nvSpPr>
            <p:spPr>
              <a:xfrm>
                <a:off x="2844440" y="5942468"/>
                <a:ext cx="315175"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143</a:t>
                </a:r>
              </a:p>
            </p:txBody>
          </p:sp>
          <p:sp>
            <p:nvSpPr>
              <p:cNvPr id="139" name="TextBox 138">
                <a:extLst>
                  <a:ext uri="{FF2B5EF4-FFF2-40B4-BE49-F238E27FC236}">
                    <a16:creationId xmlns:a16="http://schemas.microsoft.com/office/drawing/2014/main" id="{B9A08ECD-7554-4499-A215-7E2B7CA4BCCB}"/>
                  </a:ext>
                </a:extLst>
              </p:cNvPr>
              <p:cNvSpPr txBox="1"/>
              <p:nvPr/>
            </p:nvSpPr>
            <p:spPr>
              <a:xfrm>
                <a:off x="2232522" y="5942468"/>
                <a:ext cx="315175"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191</a:t>
                </a:r>
              </a:p>
            </p:txBody>
          </p:sp>
          <p:sp>
            <p:nvSpPr>
              <p:cNvPr id="140" name="TextBox 139">
                <a:extLst>
                  <a:ext uri="{FF2B5EF4-FFF2-40B4-BE49-F238E27FC236}">
                    <a16:creationId xmlns:a16="http://schemas.microsoft.com/office/drawing/2014/main" id="{B4704FFF-2170-43D7-90E9-B042DE3298DF}"/>
                  </a:ext>
                </a:extLst>
              </p:cNvPr>
              <p:cNvSpPr txBox="1"/>
              <p:nvPr/>
            </p:nvSpPr>
            <p:spPr>
              <a:xfrm>
                <a:off x="1620601" y="5942468"/>
                <a:ext cx="315175"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235</a:t>
                </a:r>
              </a:p>
            </p:txBody>
          </p:sp>
        </p:grpSp>
        <p:cxnSp>
          <p:nvCxnSpPr>
            <p:cNvPr id="26" name="Straight Connector 25">
              <a:extLst>
                <a:ext uri="{FF2B5EF4-FFF2-40B4-BE49-F238E27FC236}">
                  <a16:creationId xmlns:a16="http://schemas.microsoft.com/office/drawing/2014/main" id="{6CB3AC85-ADEF-4B9F-AFDB-CB70CDE316C5}"/>
                </a:ext>
              </a:extLst>
            </p:cNvPr>
            <p:cNvCxnSpPr>
              <a:cxnSpLocks/>
            </p:cNvCxnSpPr>
            <p:nvPr/>
          </p:nvCxnSpPr>
          <p:spPr>
            <a:xfrm flipV="1">
              <a:off x="3322320" y="3007360"/>
              <a:ext cx="0" cy="171704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E2A9440-415F-435C-B156-B094478715F3}"/>
                </a:ext>
              </a:extLst>
            </p:cNvPr>
            <p:cNvCxnSpPr>
              <a:cxnSpLocks/>
            </p:cNvCxnSpPr>
            <p:nvPr/>
          </p:nvCxnSpPr>
          <p:spPr>
            <a:xfrm flipV="1">
              <a:off x="5191760" y="3545840"/>
              <a:ext cx="0" cy="12192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D2DC4DC-E864-4886-BDB6-9EBAD62D6208}"/>
                </a:ext>
              </a:extLst>
            </p:cNvPr>
            <p:cNvSpPr txBox="1"/>
            <p:nvPr/>
          </p:nvSpPr>
          <p:spPr>
            <a:xfrm>
              <a:off x="2869341" y="2580640"/>
              <a:ext cx="1197764" cy="307777"/>
            </a:xfrm>
            <a:prstGeom prst="rect">
              <a:avLst/>
            </a:prstGeom>
            <a:noFill/>
          </p:spPr>
          <p:txBody>
            <a:bodyPr wrap="none" rtlCol="0">
              <a:spAutoFit/>
            </a:bodyPr>
            <a:lstStyle/>
            <a:p>
              <a:pPr algn="ctr"/>
              <a:r>
                <a:rPr lang="en-GB" sz="1400" dirty="0"/>
                <a:t>6-month rate</a:t>
              </a:r>
            </a:p>
          </p:txBody>
        </p:sp>
        <p:sp>
          <p:nvSpPr>
            <p:cNvPr id="29" name="TextBox 28">
              <a:extLst>
                <a:ext uri="{FF2B5EF4-FFF2-40B4-BE49-F238E27FC236}">
                  <a16:creationId xmlns:a16="http://schemas.microsoft.com/office/drawing/2014/main" id="{AEB1828D-48C2-414C-A0F2-2FAFBC7A6A1F}"/>
                </a:ext>
              </a:extLst>
            </p:cNvPr>
            <p:cNvSpPr txBox="1"/>
            <p:nvPr/>
          </p:nvSpPr>
          <p:spPr>
            <a:xfrm>
              <a:off x="4668768" y="3275111"/>
              <a:ext cx="1297151" cy="307777"/>
            </a:xfrm>
            <a:prstGeom prst="rect">
              <a:avLst/>
            </a:prstGeom>
            <a:noFill/>
          </p:spPr>
          <p:txBody>
            <a:bodyPr wrap="none" rtlCol="0">
              <a:spAutoFit/>
            </a:bodyPr>
            <a:lstStyle/>
            <a:p>
              <a:pPr algn="ctr"/>
              <a:r>
                <a:rPr lang="en-GB" sz="1400" dirty="0"/>
                <a:t>12-month rate</a:t>
              </a:r>
            </a:p>
          </p:txBody>
        </p:sp>
        <p:sp>
          <p:nvSpPr>
            <p:cNvPr id="30" name="TextBox 29">
              <a:extLst>
                <a:ext uri="{FF2B5EF4-FFF2-40B4-BE49-F238E27FC236}">
                  <a16:creationId xmlns:a16="http://schemas.microsoft.com/office/drawing/2014/main" id="{B4FEF531-9083-497B-864C-404EE2EB6EB9}"/>
                </a:ext>
              </a:extLst>
            </p:cNvPr>
            <p:cNvSpPr txBox="1"/>
            <p:nvPr/>
          </p:nvSpPr>
          <p:spPr>
            <a:xfrm>
              <a:off x="2647528" y="3429000"/>
              <a:ext cx="692818" cy="523220"/>
            </a:xfrm>
            <a:prstGeom prst="rect">
              <a:avLst/>
            </a:prstGeom>
            <a:noFill/>
          </p:spPr>
          <p:txBody>
            <a:bodyPr wrap="none" rtlCol="0">
              <a:spAutoFit/>
            </a:bodyPr>
            <a:lstStyle/>
            <a:p>
              <a:r>
                <a:rPr lang="en-GB" sz="1400" dirty="0">
                  <a:solidFill>
                    <a:srgbClr val="B60D27"/>
                  </a:solidFill>
                </a:rPr>
                <a:t>62.3%</a:t>
              </a:r>
            </a:p>
            <a:p>
              <a:r>
                <a:rPr lang="en-GB" sz="1400" dirty="0">
                  <a:solidFill>
                    <a:schemeClr val="accent2"/>
                  </a:solidFill>
                </a:rPr>
                <a:t>51.8%</a:t>
              </a:r>
            </a:p>
          </p:txBody>
        </p:sp>
        <p:sp>
          <p:nvSpPr>
            <p:cNvPr id="31" name="TextBox 30">
              <a:extLst>
                <a:ext uri="{FF2B5EF4-FFF2-40B4-BE49-F238E27FC236}">
                  <a16:creationId xmlns:a16="http://schemas.microsoft.com/office/drawing/2014/main" id="{1421A8D7-8F38-408E-9660-D849F660ACB3}"/>
                </a:ext>
              </a:extLst>
            </p:cNvPr>
            <p:cNvSpPr txBox="1"/>
            <p:nvPr/>
          </p:nvSpPr>
          <p:spPr>
            <a:xfrm>
              <a:off x="4486103" y="4191000"/>
              <a:ext cx="692818" cy="523220"/>
            </a:xfrm>
            <a:prstGeom prst="rect">
              <a:avLst/>
            </a:prstGeom>
            <a:noFill/>
          </p:spPr>
          <p:txBody>
            <a:bodyPr wrap="none" rtlCol="0">
              <a:spAutoFit/>
            </a:bodyPr>
            <a:lstStyle/>
            <a:p>
              <a:r>
                <a:rPr lang="en-GB" sz="1400" dirty="0">
                  <a:solidFill>
                    <a:srgbClr val="B60D27"/>
                  </a:solidFill>
                </a:rPr>
                <a:t>37.4%</a:t>
              </a:r>
            </a:p>
            <a:p>
              <a:r>
                <a:rPr lang="en-GB" sz="1400" dirty="0">
                  <a:solidFill>
                    <a:schemeClr val="accent2"/>
                  </a:solidFill>
                </a:rPr>
                <a:t>23.7%</a:t>
              </a:r>
            </a:p>
          </p:txBody>
        </p:sp>
        <p:grpSp>
          <p:nvGrpSpPr>
            <p:cNvPr id="32" name="Group 31">
              <a:extLst>
                <a:ext uri="{FF2B5EF4-FFF2-40B4-BE49-F238E27FC236}">
                  <a16:creationId xmlns:a16="http://schemas.microsoft.com/office/drawing/2014/main" id="{AA9A7A82-53B5-46FB-A5CA-1867A2B034E8}"/>
                </a:ext>
              </a:extLst>
            </p:cNvPr>
            <p:cNvGrpSpPr/>
            <p:nvPr/>
          </p:nvGrpSpPr>
          <p:grpSpPr>
            <a:xfrm>
              <a:off x="1505267" y="2094230"/>
              <a:ext cx="9691053" cy="2355850"/>
              <a:chOff x="52387" y="1962150"/>
              <a:chExt cx="12087034" cy="2929518"/>
            </a:xfrm>
          </p:grpSpPr>
          <p:sp>
            <p:nvSpPr>
              <p:cNvPr id="70" name="Graphic 171">
                <a:extLst>
                  <a:ext uri="{FF2B5EF4-FFF2-40B4-BE49-F238E27FC236}">
                    <a16:creationId xmlns:a16="http://schemas.microsoft.com/office/drawing/2014/main" id="{53435D84-BD2D-4DF9-9C8C-A47E2033D0A8}"/>
                  </a:ext>
                </a:extLst>
              </p:cNvPr>
              <p:cNvSpPr/>
              <p:nvPr/>
            </p:nvSpPr>
            <p:spPr>
              <a:xfrm>
                <a:off x="52387" y="1999434"/>
                <a:ext cx="12087034" cy="2861906"/>
              </a:xfrm>
              <a:custGeom>
                <a:avLst/>
                <a:gdLst>
                  <a:gd name="connsiteX0" fmla="*/ 12087034 w 12087034"/>
                  <a:gd name="connsiteY0" fmla="*/ 2861907 h 2861906"/>
                  <a:gd name="connsiteX1" fmla="*/ 10984611 w 12087034"/>
                  <a:gd name="connsiteY1" fmla="*/ 2861907 h 2861906"/>
                  <a:gd name="connsiteX2" fmla="*/ 10984611 w 12087034"/>
                  <a:gd name="connsiteY2" fmla="*/ 2747255 h 2861906"/>
                  <a:gd name="connsiteX3" fmla="*/ 10927270 w 12087034"/>
                  <a:gd name="connsiteY3" fmla="*/ 2747255 h 2861906"/>
                  <a:gd name="connsiteX4" fmla="*/ 10927270 w 12087034"/>
                  <a:gd name="connsiteY4" fmla="*/ 2654653 h 2861906"/>
                  <a:gd name="connsiteX5" fmla="*/ 8854726 w 12087034"/>
                  <a:gd name="connsiteY5" fmla="*/ 2654653 h 2861906"/>
                  <a:gd name="connsiteX6" fmla="*/ 8854726 w 12087034"/>
                  <a:gd name="connsiteY6" fmla="*/ 2601732 h 2861906"/>
                  <a:gd name="connsiteX7" fmla="*/ 7981598 w 12087034"/>
                  <a:gd name="connsiteY7" fmla="*/ 2601732 h 2861906"/>
                  <a:gd name="connsiteX8" fmla="*/ 7981598 w 12087034"/>
                  <a:gd name="connsiteY8" fmla="*/ 2579691 h 2861906"/>
                  <a:gd name="connsiteX9" fmla="*/ 7809614 w 12087034"/>
                  <a:gd name="connsiteY9" fmla="*/ 2579691 h 2861906"/>
                  <a:gd name="connsiteX10" fmla="*/ 7809614 w 12087034"/>
                  <a:gd name="connsiteY10" fmla="*/ 2540000 h 2861906"/>
                  <a:gd name="connsiteX11" fmla="*/ 7183441 w 12087034"/>
                  <a:gd name="connsiteY11" fmla="*/ 2540000 h 2861906"/>
                  <a:gd name="connsiteX12" fmla="*/ 7183441 w 12087034"/>
                  <a:gd name="connsiteY12" fmla="*/ 2513540 h 2861906"/>
                  <a:gd name="connsiteX13" fmla="*/ 7112879 w 12087034"/>
                  <a:gd name="connsiteY13" fmla="*/ 2513540 h 2861906"/>
                  <a:gd name="connsiteX14" fmla="*/ 7112879 w 12087034"/>
                  <a:gd name="connsiteY14" fmla="*/ 2495899 h 2861906"/>
                  <a:gd name="connsiteX15" fmla="*/ 7011458 w 12087034"/>
                  <a:gd name="connsiteY15" fmla="*/ 2495899 h 2861906"/>
                  <a:gd name="connsiteX16" fmla="*/ 7011458 w 12087034"/>
                  <a:gd name="connsiteY16" fmla="*/ 2460628 h 2861906"/>
                  <a:gd name="connsiteX17" fmla="*/ 6971767 w 12087034"/>
                  <a:gd name="connsiteY17" fmla="*/ 2460628 h 2861906"/>
                  <a:gd name="connsiteX18" fmla="*/ 6971767 w 12087034"/>
                  <a:gd name="connsiteY18" fmla="*/ 2429758 h 2861906"/>
                  <a:gd name="connsiteX19" fmla="*/ 6835074 w 12087034"/>
                  <a:gd name="connsiteY19" fmla="*/ 2429758 h 2861906"/>
                  <a:gd name="connsiteX20" fmla="*/ 6835074 w 12087034"/>
                  <a:gd name="connsiteY20" fmla="*/ 2385657 h 2861906"/>
                  <a:gd name="connsiteX21" fmla="*/ 6460246 w 12087034"/>
                  <a:gd name="connsiteY21" fmla="*/ 2385657 h 2861906"/>
                  <a:gd name="connsiteX22" fmla="*/ 6460246 w 12087034"/>
                  <a:gd name="connsiteY22" fmla="*/ 2368017 h 2861906"/>
                  <a:gd name="connsiteX23" fmla="*/ 6341184 w 12087034"/>
                  <a:gd name="connsiteY23" fmla="*/ 2368017 h 2861906"/>
                  <a:gd name="connsiteX24" fmla="*/ 6341184 w 12087034"/>
                  <a:gd name="connsiteY24" fmla="*/ 2328335 h 2861906"/>
                  <a:gd name="connsiteX25" fmla="*/ 5820833 w 12087034"/>
                  <a:gd name="connsiteY25" fmla="*/ 2328335 h 2861906"/>
                  <a:gd name="connsiteX26" fmla="*/ 5820833 w 12087034"/>
                  <a:gd name="connsiteY26" fmla="*/ 2297465 h 2861906"/>
                  <a:gd name="connsiteX27" fmla="*/ 5688540 w 12087034"/>
                  <a:gd name="connsiteY27" fmla="*/ 2297465 h 2861906"/>
                  <a:gd name="connsiteX28" fmla="*/ 5688540 w 12087034"/>
                  <a:gd name="connsiteY28" fmla="*/ 2257774 h 2861906"/>
                  <a:gd name="connsiteX29" fmla="*/ 5609168 w 12087034"/>
                  <a:gd name="connsiteY29" fmla="*/ 2257774 h 2861906"/>
                  <a:gd name="connsiteX30" fmla="*/ 5609168 w 12087034"/>
                  <a:gd name="connsiteY30" fmla="*/ 2231323 h 2861906"/>
                  <a:gd name="connsiteX31" fmla="*/ 5551837 w 12087034"/>
                  <a:gd name="connsiteY31" fmla="*/ 2231323 h 2861906"/>
                  <a:gd name="connsiteX32" fmla="*/ 5551837 w 12087034"/>
                  <a:gd name="connsiteY32" fmla="*/ 2200453 h 2861906"/>
                  <a:gd name="connsiteX33" fmla="*/ 5357813 w 12087034"/>
                  <a:gd name="connsiteY33" fmla="*/ 2200453 h 2861906"/>
                  <a:gd name="connsiteX34" fmla="*/ 5357813 w 12087034"/>
                  <a:gd name="connsiteY34" fmla="*/ 2178402 h 2861906"/>
                  <a:gd name="connsiteX35" fmla="*/ 5031496 w 12087034"/>
                  <a:gd name="connsiteY35" fmla="*/ 2178402 h 2861906"/>
                  <a:gd name="connsiteX36" fmla="*/ 5031496 w 12087034"/>
                  <a:gd name="connsiteY36" fmla="*/ 2116671 h 2861906"/>
                  <a:gd name="connsiteX37" fmla="*/ 4934484 w 12087034"/>
                  <a:gd name="connsiteY37" fmla="*/ 2116671 h 2861906"/>
                  <a:gd name="connsiteX38" fmla="*/ 4934484 w 12087034"/>
                  <a:gd name="connsiteY38" fmla="*/ 2076980 h 2861906"/>
                  <a:gd name="connsiteX39" fmla="*/ 4819831 w 12087034"/>
                  <a:gd name="connsiteY39" fmla="*/ 2076980 h 2861906"/>
                  <a:gd name="connsiteX40" fmla="*/ 4819831 w 12087034"/>
                  <a:gd name="connsiteY40" fmla="*/ 2054930 h 2861906"/>
                  <a:gd name="connsiteX41" fmla="*/ 4740450 w 12087034"/>
                  <a:gd name="connsiteY41" fmla="*/ 2054930 h 2861906"/>
                  <a:gd name="connsiteX42" fmla="*/ 4740450 w 12087034"/>
                  <a:gd name="connsiteY42" fmla="*/ 2019649 h 2861906"/>
                  <a:gd name="connsiteX43" fmla="*/ 4537606 w 12087034"/>
                  <a:gd name="connsiteY43" fmla="*/ 2019649 h 2861906"/>
                  <a:gd name="connsiteX44" fmla="*/ 4537606 w 12087034"/>
                  <a:gd name="connsiteY44" fmla="*/ 1979968 h 2861906"/>
                  <a:gd name="connsiteX45" fmla="*/ 4453823 w 12087034"/>
                  <a:gd name="connsiteY45" fmla="*/ 1979968 h 2861906"/>
                  <a:gd name="connsiteX46" fmla="*/ 4453823 w 12087034"/>
                  <a:gd name="connsiteY46" fmla="*/ 1953508 h 2861906"/>
                  <a:gd name="connsiteX47" fmla="*/ 4339171 w 12087034"/>
                  <a:gd name="connsiteY47" fmla="*/ 1953508 h 2861906"/>
                  <a:gd name="connsiteX48" fmla="*/ 4339171 w 12087034"/>
                  <a:gd name="connsiteY48" fmla="*/ 1922637 h 2861906"/>
                  <a:gd name="connsiteX49" fmla="*/ 4224519 w 12087034"/>
                  <a:gd name="connsiteY49" fmla="*/ 1922637 h 2861906"/>
                  <a:gd name="connsiteX50" fmla="*/ 4224519 w 12087034"/>
                  <a:gd name="connsiteY50" fmla="*/ 1909407 h 2861906"/>
                  <a:gd name="connsiteX51" fmla="*/ 4171598 w 12087034"/>
                  <a:gd name="connsiteY51" fmla="*/ 1909407 h 2861906"/>
                  <a:gd name="connsiteX52" fmla="*/ 4171598 w 12087034"/>
                  <a:gd name="connsiteY52" fmla="*/ 1874136 h 2861906"/>
                  <a:gd name="connsiteX53" fmla="*/ 4004024 w 12087034"/>
                  <a:gd name="connsiteY53" fmla="*/ 1874136 h 2861906"/>
                  <a:gd name="connsiteX54" fmla="*/ 4004024 w 12087034"/>
                  <a:gd name="connsiteY54" fmla="*/ 1847675 h 2861906"/>
                  <a:gd name="connsiteX55" fmla="*/ 3968753 w 12087034"/>
                  <a:gd name="connsiteY55" fmla="*/ 1847675 h 2861906"/>
                  <a:gd name="connsiteX56" fmla="*/ 3968753 w 12087034"/>
                  <a:gd name="connsiteY56" fmla="*/ 1803575 h 2861906"/>
                  <a:gd name="connsiteX57" fmla="*/ 3924652 w 12087034"/>
                  <a:gd name="connsiteY57" fmla="*/ 1803575 h 2861906"/>
                  <a:gd name="connsiteX58" fmla="*/ 3924652 w 12087034"/>
                  <a:gd name="connsiteY58" fmla="*/ 1763894 h 2861906"/>
                  <a:gd name="connsiteX59" fmla="*/ 3787950 w 12087034"/>
                  <a:gd name="connsiteY59" fmla="*/ 1763894 h 2861906"/>
                  <a:gd name="connsiteX60" fmla="*/ 3787950 w 12087034"/>
                  <a:gd name="connsiteY60" fmla="*/ 1741843 h 2861906"/>
                  <a:gd name="connsiteX61" fmla="*/ 3757079 w 12087034"/>
                  <a:gd name="connsiteY61" fmla="*/ 1741843 h 2861906"/>
                  <a:gd name="connsiteX62" fmla="*/ 3757079 w 12087034"/>
                  <a:gd name="connsiteY62" fmla="*/ 1697742 h 2861906"/>
                  <a:gd name="connsiteX63" fmla="*/ 3673297 w 12087034"/>
                  <a:gd name="connsiteY63" fmla="*/ 1697742 h 2861906"/>
                  <a:gd name="connsiteX64" fmla="*/ 3673297 w 12087034"/>
                  <a:gd name="connsiteY64" fmla="*/ 1658052 h 2861906"/>
                  <a:gd name="connsiteX65" fmla="*/ 3563055 w 12087034"/>
                  <a:gd name="connsiteY65" fmla="*/ 1658052 h 2861906"/>
                  <a:gd name="connsiteX66" fmla="*/ 3563055 w 12087034"/>
                  <a:gd name="connsiteY66" fmla="*/ 1640421 h 2861906"/>
                  <a:gd name="connsiteX67" fmla="*/ 3364621 w 12087034"/>
                  <a:gd name="connsiteY67" fmla="*/ 1640421 h 2861906"/>
                  <a:gd name="connsiteX68" fmla="*/ 3364621 w 12087034"/>
                  <a:gd name="connsiteY68" fmla="*/ 1622781 h 2861906"/>
                  <a:gd name="connsiteX69" fmla="*/ 3276419 w 12087034"/>
                  <a:gd name="connsiteY69" fmla="*/ 1622781 h 2861906"/>
                  <a:gd name="connsiteX70" fmla="*/ 3276419 w 12087034"/>
                  <a:gd name="connsiteY70" fmla="*/ 1596320 h 2861906"/>
                  <a:gd name="connsiteX71" fmla="*/ 3241148 w 12087034"/>
                  <a:gd name="connsiteY71" fmla="*/ 1596320 h 2861906"/>
                  <a:gd name="connsiteX72" fmla="*/ 3241148 w 12087034"/>
                  <a:gd name="connsiteY72" fmla="*/ 1543399 h 2861906"/>
                  <a:gd name="connsiteX73" fmla="*/ 3077985 w 12087034"/>
                  <a:gd name="connsiteY73" fmla="*/ 1543399 h 2861906"/>
                  <a:gd name="connsiteX74" fmla="*/ 3077985 w 12087034"/>
                  <a:gd name="connsiteY74" fmla="*/ 1486078 h 2861906"/>
                  <a:gd name="connsiteX75" fmla="*/ 2976563 w 12087034"/>
                  <a:gd name="connsiteY75" fmla="*/ 1486078 h 2861906"/>
                  <a:gd name="connsiteX76" fmla="*/ 2976563 w 12087034"/>
                  <a:gd name="connsiteY76" fmla="*/ 1468437 h 2861906"/>
                  <a:gd name="connsiteX77" fmla="*/ 2923642 w 12087034"/>
                  <a:gd name="connsiteY77" fmla="*/ 1468437 h 2861906"/>
                  <a:gd name="connsiteX78" fmla="*/ 2923642 w 12087034"/>
                  <a:gd name="connsiteY78" fmla="*/ 1437567 h 2861906"/>
                  <a:gd name="connsiteX79" fmla="*/ 2848680 w 12087034"/>
                  <a:gd name="connsiteY79" fmla="*/ 1437567 h 2861906"/>
                  <a:gd name="connsiteX80" fmla="*/ 2848680 w 12087034"/>
                  <a:gd name="connsiteY80" fmla="*/ 1384656 h 2861906"/>
                  <a:gd name="connsiteX81" fmla="*/ 2703157 w 12087034"/>
                  <a:gd name="connsiteY81" fmla="*/ 1384656 h 2861906"/>
                  <a:gd name="connsiteX82" fmla="*/ 2703157 w 12087034"/>
                  <a:gd name="connsiteY82" fmla="*/ 1353785 h 2861906"/>
                  <a:gd name="connsiteX83" fmla="*/ 2588505 w 12087034"/>
                  <a:gd name="connsiteY83" fmla="*/ 1353785 h 2861906"/>
                  <a:gd name="connsiteX84" fmla="*/ 2588505 w 12087034"/>
                  <a:gd name="connsiteY84" fmla="*/ 1314094 h 2861906"/>
                  <a:gd name="connsiteX85" fmla="*/ 2456212 w 12087034"/>
                  <a:gd name="connsiteY85" fmla="*/ 1314094 h 2861906"/>
                  <a:gd name="connsiteX86" fmla="*/ 2456212 w 12087034"/>
                  <a:gd name="connsiteY86" fmla="*/ 1287644 h 2861906"/>
                  <a:gd name="connsiteX87" fmla="*/ 2359200 w 12087034"/>
                  <a:gd name="connsiteY87" fmla="*/ 1287644 h 2861906"/>
                  <a:gd name="connsiteX88" fmla="*/ 2359200 w 12087034"/>
                  <a:gd name="connsiteY88" fmla="*/ 1265593 h 2861906"/>
                  <a:gd name="connsiteX89" fmla="*/ 2288648 w 12087034"/>
                  <a:gd name="connsiteY89" fmla="*/ 1265593 h 2861906"/>
                  <a:gd name="connsiteX90" fmla="*/ 2288648 w 12087034"/>
                  <a:gd name="connsiteY90" fmla="*/ 1221492 h 2861906"/>
                  <a:gd name="connsiteX91" fmla="*/ 2266598 w 12087034"/>
                  <a:gd name="connsiteY91" fmla="*/ 1221492 h 2861906"/>
                  <a:gd name="connsiteX92" fmla="*/ 2266598 w 12087034"/>
                  <a:gd name="connsiteY92" fmla="*/ 1186212 h 2861906"/>
                  <a:gd name="connsiteX93" fmla="*/ 2209267 w 12087034"/>
                  <a:gd name="connsiteY93" fmla="*/ 1186212 h 2861906"/>
                  <a:gd name="connsiteX94" fmla="*/ 2209267 w 12087034"/>
                  <a:gd name="connsiteY94" fmla="*/ 1155351 h 2861906"/>
                  <a:gd name="connsiteX95" fmla="*/ 2138715 w 12087034"/>
                  <a:gd name="connsiteY95" fmla="*/ 1155351 h 2861906"/>
                  <a:gd name="connsiteX96" fmla="*/ 2138715 w 12087034"/>
                  <a:gd name="connsiteY96" fmla="*/ 1124480 h 2861906"/>
                  <a:gd name="connsiteX97" fmla="*/ 2063753 w 12087034"/>
                  <a:gd name="connsiteY97" fmla="*/ 1124480 h 2861906"/>
                  <a:gd name="connsiteX98" fmla="*/ 2063753 w 12087034"/>
                  <a:gd name="connsiteY98" fmla="*/ 1071559 h 2861906"/>
                  <a:gd name="connsiteX99" fmla="*/ 2002012 w 12087034"/>
                  <a:gd name="connsiteY99" fmla="*/ 1071559 h 2861906"/>
                  <a:gd name="connsiteX100" fmla="*/ 2002012 w 12087034"/>
                  <a:gd name="connsiteY100" fmla="*/ 1058329 h 2861906"/>
                  <a:gd name="connsiteX101" fmla="*/ 1949101 w 12087034"/>
                  <a:gd name="connsiteY101" fmla="*/ 1058329 h 2861906"/>
                  <a:gd name="connsiteX102" fmla="*/ 1949101 w 12087034"/>
                  <a:gd name="connsiteY102" fmla="*/ 1018648 h 2861906"/>
                  <a:gd name="connsiteX103" fmla="*/ 1781528 w 12087034"/>
                  <a:gd name="connsiteY103" fmla="*/ 1018648 h 2861906"/>
                  <a:gd name="connsiteX104" fmla="*/ 1781528 w 12087034"/>
                  <a:gd name="connsiteY104" fmla="*/ 996598 h 2861906"/>
                  <a:gd name="connsiteX105" fmla="*/ 1710976 w 12087034"/>
                  <a:gd name="connsiteY105" fmla="*/ 996598 h 2861906"/>
                  <a:gd name="connsiteX106" fmla="*/ 1710976 w 12087034"/>
                  <a:gd name="connsiteY106" fmla="*/ 956907 h 2861906"/>
                  <a:gd name="connsiteX107" fmla="*/ 1688925 w 12087034"/>
                  <a:gd name="connsiteY107" fmla="*/ 956907 h 2861906"/>
                  <a:gd name="connsiteX108" fmla="*/ 1688925 w 12087034"/>
                  <a:gd name="connsiteY108" fmla="*/ 912813 h 2861906"/>
                  <a:gd name="connsiteX109" fmla="*/ 1640415 w 12087034"/>
                  <a:gd name="connsiteY109" fmla="*/ 912813 h 2861906"/>
                  <a:gd name="connsiteX110" fmla="*/ 1640415 w 12087034"/>
                  <a:gd name="connsiteY110" fmla="*/ 868715 h 2861906"/>
                  <a:gd name="connsiteX111" fmla="*/ 1605144 w 12087034"/>
                  <a:gd name="connsiteY111" fmla="*/ 868715 h 2861906"/>
                  <a:gd name="connsiteX112" fmla="*/ 1605144 w 12087034"/>
                  <a:gd name="connsiteY112" fmla="*/ 846666 h 2861906"/>
                  <a:gd name="connsiteX113" fmla="*/ 1587503 w 12087034"/>
                  <a:gd name="connsiteY113" fmla="*/ 846666 h 2861906"/>
                  <a:gd name="connsiteX114" fmla="*/ 1587503 w 12087034"/>
                  <a:gd name="connsiteY114" fmla="*/ 802569 h 2861906"/>
                  <a:gd name="connsiteX115" fmla="*/ 1556633 w 12087034"/>
                  <a:gd name="connsiteY115" fmla="*/ 802569 h 2861906"/>
                  <a:gd name="connsiteX116" fmla="*/ 1556633 w 12087034"/>
                  <a:gd name="connsiteY116" fmla="*/ 784931 h 2861906"/>
                  <a:gd name="connsiteX117" fmla="*/ 1481671 w 12087034"/>
                  <a:gd name="connsiteY117" fmla="*/ 784931 h 2861906"/>
                  <a:gd name="connsiteX118" fmla="*/ 1481671 w 12087034"/>
                  <a:gd name="connsiteY118" fmla="*/ 740833 h 2861906"/>
                  <a:gd name="connsiteX119" fmla="*/ 1446390 w 12087034"/>
                  <a:gd name="connsiteY119" fmla="*/ 740833 h 2861906"/>
                  <a:gd name="connsiteX120" fmla="*/ 1446390 w 12087034"/>
                  <a:gd name="connsiteY120" fmla="*/ 718785 h 2861906"/>
                  <a:gd name="connsiteX121" fmla="*/ 1415520 w 12087034"/>
                  <a:gd name="connsiteY121" fmla="*/ 718785 h 2861906"/>
                  <a:gd name="connsiteX122" fmla="*/ 1415520 w 12087034"/>
                  <a:gd name="connsiteY122" fmla="*/ 696736 h 2861906"/>
                  <a:gd name="connsiteX123" fmla="*/ 1393470 w 12087034"/>
                  <a:gd name="connsiteY123" fmla="*/ 696736 h 2861906"/>
                  <a:gd name="connsiteX124" fmla="*/ 1393470 w 12087034"/>
                  <a:gd name="connsiteY124" fmla="*/ 670278 h 2861906"/>
                  <a:gd name="connsiteX125" fmla="*/ 1318508 w 12087034"/>
                  <a:gd name="connsiteY125" fmla="*/ 670278 h 2861906"/>
                  <a:gd name="connsiteX126" fmla="*/ 1318508 w 12087034"/>
                  <a:gd name="connsiteY126" fmla="*/ 608542 h 2861906"/>
                  <a:gd name="connsiteX127" fmla="*/ 1300867 w 12087034"/>
                  <a:gd name="connsiteY127" fmla="*/ 608542 h 2861906"/>
                  <a:gd name="connsiteX128" fmla="*/ 1300867 w 12087034"/>
                  <a:gd name="connsiteY128" fmla="*/ 582084 h 2861906"/>
                  <a:gd name="connsiteX129" fmla="*/ 1177395 w 12087034"/>
                  <a:gd name="connsiteY129" fmla="*/ 582084 h 2861906"/>
                  <a:gd name="connsiteX130" fmla="*/ 1177395 w 12087034"/>
                  <a:gd name="connsiteY130" fmla="*/ 498299 h 2861906"/>
                  <a:gd name="connsiteX131" fmla="*/ 1115663 w 12087034"/>
                  <a:gd name="connsiteY131" fmla="*/ 498299 h 2861906"/>
                  <a:gd name="connsiteX132" fmla="*/ 1115663 w 12087034"/>
                  <a:gd name="connsiteY132" fmla="*/ 463021 h 2861906"/>
                  <a:gd name="connsiteX133" fmla="*/ 1031872 w 12087034"/>
                  <a:gd name="connsiteY133" fmla="*/ 463021 h 2861906"/>
                  <a:gd name="connsiteX134" fmla="*/ 1031872 w 12087034"/>
                  <a:gd name="connsiteY134" fmla="*/ 445382 h 2861906"/>
                  <a:gd name="connsiteX135" fmla="*/ 921632 w 12087034"/>
                  <a:gd name="connsiteY135" fmla="*/ 445382 h 2861906"/>
                  <a:gd name="connsiteX136" fmla="*/ 921632 w 12087034"/>
                  <a:gd name="connsiteY136" fmla="*/ 418923 h 2861906"/>
                  <a:gd name="connsiteX137" fmla="*/ 864306 w 12087034"/>
                  <a:gd name="connsiteY137" fmla="*/ 418923 h 2861906"/>
                  <a:gd name="connsiteX138" fmla="*/ 864306 w 12087034"/>
                  <a:gd name="connsiteY138" fmla="*/ 383646 h 2861906"/>
                  <a:gd name="connsiteX139" fmla="*/ 784931 w 12087034"/>
                  <a:gd name="connsiteY139" fmla="*/ 383646 h 2861906"/>
                  <a:gd name="connsiteX140" fmla="*/ 784931 w 12087034"/>
                  <a:gd name="connsiteY140" fmla="*/ 374826 h 2861906"/>
                  <a:gd name="connsiteX141" fmla="*/ 754063 w 12087034"/>
                  <a:gd name="connsiteY141" fmla="*/ 374826 h 2861906"/>
                  <a:gd name="connsiteX142" fmla="*/ 754063 w 12087034"/>
                  <a:gd name="connsiteY142" fmla="*/ 352778 h 2861906"/>
                  <a:gd name="connsiteX143" fmla="*/ 732014 w 12087034"/>
                  <a:gd name="connsiteY143" fmla="*/ 352778 h 2861906"/>
                  <a:gd name="connsiteX144" fmla="*/ 732014 w 12087034"/>
                  <a:gd name="connsiteY144" fmla="*/ 321910 h 2861906"/>
                  <a:gd name="connsiteX145" fmla="*/ 714375 w 12087034"/>
                  <a:gd name="connsiteY145" fmla="*/ 321910 h 2861906"/>
                  <a:gd name="connsiteX146" fmla="*/ 714375 w 12087034"/>
                  <a:gd name="connsiteY146" fmla="*/ 313090 h 2861906"/>
                  <a:gd name="connsiteX147" fmla="*/ 679097 w 12087034"/>
                  <a:gd name="connsiteY147" fmla="*/ 313090 h 2861906"/>
                  <a:gd name="connsiteX148" fmla="*/ 679097 w 12087034"/>
                  <a:gd name="connsiteY148" fmla="*/ 268993 h 2861906"/>
                  <a:gd name="connsiteX149" fmla="*/ 599723 w 12087034"/>
                  <a:gd name="connsiteY149" fmla="*/ 268993 h 2861906"/>
                  <a:gd name="connsiteX150" fmla="*/ 599723 w 12087034"/>
                  <a:gd name="connsiteY150" fmla="*/ 242535 h 2861906"/>
                  <a:gd name="connsiteX151" fmla="*/ 586493 w 12087034"/>
                  <a:gd name="connsiteY151" fmla="*/ 242535 h 2861906"/>
                  <a:gd name="connsiteX152" fmla="*/ 586493 w 12087034"/>
                  <a:gd name="connsiteY152" fmla="*/ 207257 h 2861906"/>
                  <a:gd name="connsiteX153" fmla="*/ 533576 w 12087034"/>
                  <a:gd name="connsiteY153" fmla="*/ 207257 h 2861906"/>
                  <a:gd name="connsiteX154" fmla="*/ 533576 w 12087034"/>
                  <a:gd name="connsiteY154" fmla="*/ 194028 h 2861906"/>
                  <a:gd name="connsiteX155" fmla="*/ 449791 w 12087034"/>
                  <a:gd name="connsiteY155" fmla="*/ 194028 h 2861906"/>
                  <a:gd name="connsiteX156" fmla="*/ 449791 w 12087034"/>
                  <a:gd name="connsiteY156" fmla="*/ 154340 h 2861906"/>
                  <a:gd name="connsiteX157" fmla="*/ 370417 w 12087034"/>
                  <a:gd name="connsiteY157" fmla="*/ 154340 h 2861906"/>
                  <a:gd name="connsiteX158" fmla="*/ 370417 w 12087034"/>
                  <a:gd name="connsiteY158" fmla="*/ 114653 h 2861906"/>
                  <a:gd name="connsiteX159" fmla="*/ 277813 w 12087034"/>
                  <a:gd name="connsiteY159" fmla="*/ 114653 h 2861906"/>
                  <a:gd name="connsiteX160" fmla="*/ 277813 w 12087034"/>
                  <a:gd name="connsiteY160" fmla="*/ 70556 h 2861906"/>
                  <a:gd name="connsiteX161" fmla="*/ 242534 w 12087034"/>
                  <a:gd name="connsiteY161" fmla="*/ 70556 h 2861906"/>
                  <a:gd name="connsiteX162" fmla="*/ 242534 w 12087034"/>
                  <a:gd name="connsiteY162" fmla="*/ 52917 h 2861906"/>
                  <a:gd name="connsiteX163" fmla="*/ 198437 w 12087034"/>
                  <a:gd name="connsiteY163" fmla="*/ 52917 h 2861906"/>
                  <a:gd name="connsiteX164" fmla="*/ 198437 w 12087034"/>
                  <a:gd name="connsiteY164" fmla="*/ 30868 h 2861906"/>
                  <a:gd name="connsiteX165" fmla="*/ 167570 w 12087034"/>
                  <a:gd name="connsiteY165" fmla="*/ 30868 h 2861906"/>
                  <a:gd name="connsiteX166" fmla="*/ 167570 w 12087034"/>
                  <a:gd name="connsiteY166" fmla="*/ 0 h 2861906"/>
                  <a:gd name="connsiteX167" fmla="*/ 0 w 12087034"/>
                  <a:gd name="connsiteY167" fmla="*/ 0 h 286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087034" h="2861906">
                    <a:moveTo>
                      <a:pt x="12087034" y="2861907"/>
                    </a:moveTo>
                    <a:lnTo>
                      <a:pt x="10984611" y="2861907"/>
                    </a:lnTo>
                    <a:lnTo>
                      <a:pt x="10984611" y="2747255"/>
                    </a:lnTo>
                    <a:lnTo>
                      <a:pt x="10927270" y="2747255"/>
                    </a:lnTo>
                    <a:lnTo>
                      <a:pt x="10927270" y="2654653"/>
                    </a:lnTo>
                    <a:lnTo>
                      <a:pt x="8854726" y="2654653"/>
                    </a:lnTo>
                    <a:lnTo>
                      <a:pt x="8854726" y="2601732"/>
                    </a:lnTo>
                    <a:lnTo>
                      <a:pt x="7981598" y="2601732"/>
                    </a:lnTo>
                    <a:lnTo>
                      <a:pt x="7981598" y="2579691"/>
                    </a:lnTo>
                    <a:lnTo>
                      <a:pt x="7809614" y="2579691"/>
                    </a:lnTo>
                    <a:lnTo>
                      <a:pt x="7809614" y="2540000"/>
                    </a:lnTo>
                    <a:lnTo>
                      <a:pt x="7183441" y="2540000"/>
                    </a:lnTo>
                    <a:lnTo>
                      <a:pt x="7183441" y="2513540"/>
                    </a:lnTo>
                    <a:lnTo>
                      <a:pt x="7112879" y="2513540"/>
                    </a:lnTo>
                    <a:lnTo>
                      <a:pt x="7112879" y="2495899"/>
                    </a:lnTo>
                    <a:lnTo>
                      <a:pt x="7011458" y="2495899"/>
                    </a:lnTo>
                    <a:lnTo>
                      <a:pt x="7011458" y="2460628"/>
                    </a:lnTo>
                    <a:lnTo>
                      <a:pt x="6971767" y="2460628"/>
                    </a:lnTo>
                    <a:lnTo>
                      <a:pt x="6971767" y="2429758"/>
                    </a:lnTo>
                    <a:lnTo>
                      <a:pt x="6835074" y="2429758"/>
                    </a:lnTo>
                    <a:lnTo>
                      <a:pt x="6835074" y="2385657"/>
                    </a:lnTo>
                    <a:lnTo>
                      <a:pt x="6460246" y="2385657"/>
                    </a:lnTo>
                    <a:lnTo>
                      <a:pt x="6460246" y="2368017"/>
                    </a:lnTo>
                    <a:lnTo>
                      <a:pt x="6341184" y="2368017"/>
                    </a:lnTo>
                    <a:lnTo>
                      <a:pt x="6341184" y="2328335"/>
                    </a:lnTo>
                    <a:lnTo>
                      <a:pt x="5820833" y="2328335"/>
                    </a:lnTo>
                    <a:lnTo>
                      <a:pt x="5820833" y="2297465"/>
                    </a:lnTo>
                    <a:lnTo>
                      <a:pt x="5688540" y="2297465"/>
                    </a:lnTo>
                    <a:lnTo>
                      <a:pt x="5688540" y="2257774"/>
                    </a:lnTo>
                    <a:lnTo>
                      <a:pt x="5609168" y="2257774"/>
                    </a:lnTo>
                    <a:lnTo>
                      <a:pt x="5609168" y="2231323"/>
                    </a:lnTo>
                    <a:lnTo>
                      <a:pt x="5551837" y="2231323"/>
                    </a:lnTo>
                    <a:lnTo>
                      <a:pt x="5551837" y="2200453"/>
                    </a:lnTo>
                    <a:lnTo>
                      <a:pt x="5357813" y="2200453"/>
                    </a:lnTo>
                    <a:lnTo>
                      <a:pt x="5357813" y="2178402"/>
                    </a:lnTo>
                    <a:lnTo>
                      <a:pt x="5031496" y="2178402"/>
                    </a:lnTo>
                    <a:lnTo>
                      <a:pt x="5031496" y="2116671"/>
                    </a:lnTo>
                    <a:lnTo>
                      <a:pt x="4934484" y="2116671"/>
                    </a:lnTo>
                    <a:lnTo>
                      <a:pt x="4934484" y="2076980"/>
                    </a:lnTo>
                    <a:lnTo>
                      <a:pt x="4819831" y="2076980"/>
                    </a:lnTo>
                    <a:lnTo>
                      <a:pt x="4819831" y="2054930"/>
                    </a:lnTo>
                    <a:lnTo>
                      <a:pt x="4740450" y="2054930"/>
                    </a:lnTo>
                    <a:lnTo>
                      <a:pt x="4740450" y="2019649"/>
                    </a:lnTo>
                    <a:lnTo>
                      <a:pt x="4537606" y="2019649"/>
                    </a:lnTo>
                    <a:lnTo>
                      <a:pt x="4537606" y="1979968"/>
                    </a:lnTo>
                    <a:lnTo>
                      <a:pt x="4453823" y="1979968"/>
                    </a:lnTo>
                    <a:lnTo>
                      <a:pt x="4453823" y="1953508"/>
                    </a:lnTo>
                    <a:lnTo>
                      <a:pt x="4339171" y="1953508"/>
                    </a:lnTo>
                    <a:lnTo>
                      <a:pt x="4339171" y="1922637"/>
                    </a:lnTo>
                    <a:lnTo>
                      <a:pt x="4224519" y="1922637"/>
                    </a:lnTo>
                    <a:lnTo>
                      <a:pt x="4224519" y="1909407"/>
                    </a:lnTo>
                    <a:lnTo>
                      <a:pt x="4171598" y="1909407"/>
                    </a:lnTo>
                    <a:lnTo>
                      <a:pt x="4171598" y="1874136"/>
                    </a:lnTo>
                    <a:lnTo>
                      <a:pt x="4004024" y="1874136"/>
                    </a:lnTo>
                    <a:lnTo>
                      <a:pt x="4004024" y="1847675"/>
                    </a:lnTo>
                    <a:lnTo>
                      <a:pt x="3968753" y="1847675"/>
                    </a:lnTo>
                    <a:lnTo>
                      <a:pt x="3968753" y="1803575"/>
                    </a:lnTo>
                    <a:lnTo>
                      <a:pt x="3924652" y="1803575"/>
                    </a:lnTo>
                    <a:lnTo>
                      <a:pt x="3924652" y="1763894"/>
                    </a:lnTo>
                    <a:lnTo>
                      <a:pt x="3787950" y="1763894"/>
                    </a:lnTo>
                    <a:lnTo>
                      <a:pt x="3787950" y="1741843"/>
                    </a:lnTo>
                    <a:lnTo>
                      <a:pt x="3757079" y="1741843"/>
                    </a:lnTo>
                    <a:lnTo>
                      <a:pt x="3757079" y="1697742"/>
                    </a:lnTo>
                    <a:lnTo>
                      <a:pt x="3673297" y="1697742"/>
                    </a:lnTo>
                    <a:lnTo>
                      <a:pt x="3673297" y="1658052"/>
                    </a:lnTo>
                    <a:lnTo>
                      <a:pt x="3563055" y="1658052"/>
                    </a:lnTo>
                    <a:lnTo>
                      <a:pt x="3563055" y="1640421"/>
                    </a:lnTo>
                    <a:lnTo>
                      <a:pt x="3364621" y="1640421"/>
                    </a:lnTo>
                    <a:lnTo>
                      <a:pt x="3364621" y="1622781"/>
                    </a:lnTo>
                    <a:lnTo>
                      <a:pt x="3276419" y="1622781"/>
                    </a:lnTo>
                    <a:lnTo>
                      <a:pt x="3276419" y="1596320"/>
                    </a:lnTo>
                    <a:lnTo>
                      <a:pt x="3241148" y="1596320"/>
                    </a:lnTo>
                    <a:lnTo>
                      <a:pt x="3241148" y="1543399"/>
                    </a:lnTo>
                    <a:lnTo>
                      <a:pt x="3077985" y="1543399"/>
                    </a:lnTo>
                    <a:lnTo>
                      <a:pt x="3077985" y="1486078"/>
                    </a:lnTo>
                    <a:lnTo>
                      <a:pt x="2976563" y="1486078"/>
                    </a:lnTo>
                    <a:lnTo>
                      <a:pt x="2976563" y="1468437"/>
                    </a:lnTo>
                    <a:lnTo>
                      <a:pt x="2923642" y="1468437"/>
                    </a:lnTo>
                    <a:lnTo>
                      <a:pt x="2923642" y="1437567"/>
                    </a:lnTo>
                    <a:lnTo>
                      <a:pt x="2848680" y="1437567"/>
                    </a:lnTo>
                    <a:lnTo>
                      <a:pt x="2848680" y="1384656"/>
                    </a:lnTo>
                    <a:lnTo>
                      <a:pt x="2703157" y="1384656"/>
                    </a:lnTo>
                    <a:lnTo>
                      <a:pt x="2703157" y="1353785"/>
                    </a:lnTo>
                    <a:lnTo>
                      <a:pt x="2588505" y="1353785"/>
                    </a:lnTo>
                    <a:lnTo>
                      <a:pt x="2588505" y="1314094"/>
                    </a:lnTo>
                    <a:lnTo>
                      <a:pt x="2456212" y="1314094"/>
                    </a:lnTo>
                    <a:lnTo>
                      <a:pt x="2456212" y="1287644"/>
                    </a:lnTo>
                    <a:lnTo>
                      <a:pt x="2359200" y="1287644"/>
                    </a:lnTo>
                    <a:lnTo>
                      <a:pt x="2359200" y="1265593"/>
                    </a:lnTo>
                    <a:lnTo>
                      <a:pt x="2288648" y="1265593"/>
                    </a:lnTo>
                    <a:lnTo>
                      <a:pt x="2288648" y="1221492"/>
                    </a:lnTo>
                    <a:lnTo>
                      <a:pt x="2266598" y="1221492"/>
                    </a:lnTo>
                    <a:lnTo>
                      <a:pt x="2266598" y="1186212"/>
                    </a:lnTo>
                    <a:lnTo>
                      <a:pt x="2209267" y="1186212"/>
                    </a:lnTo>
                    <a:lnTo>
                      <a:pt x="2209267" y="1155351"/>
                    </a:lnTo>
                    <a:lnTo>
                      <a:pt x="2138715" y="1155351"/>
                    </a:lnTo>
                    <a:lnTo>
                      <a:pt x="2138715" y="1124480"/>
                    </a:lnTo>
                    <a:lnTo>
                      <a:pt x="2063753" y="1124480"/>
                    </a:lnTo>
                    <a:lnTo>
                      <a:pt x="2063753" y="1071559"/>
                    </a:lnTo>
                    <a:lnTo>
                      <a:pt x="2002012" y="1071559"/>
                    </a:lnTo>
                    <a:lnTo>
                      <a:pt x="2002012" y="1058329"/>
                    </a:lnTo>
                    <a:lnTo>
                      <a:pt x="1949101" y="1058329"/>
                    </a:lnTo>
                    <a:lnTo>
                      <a:pt x="1949101" y="1018648"/>
                    </a:lnTo>
                    <a:lnTo>
                      <a:pt x="1781528" y="1018648"/>
                    </a:lnTo>
                    <a:lnTo>
                      <a:pt x="1781528" y="996598"/>
                    </a:lnTo>
                    <a:lnTo>
                      <a:pt x="1710976" y="996598"/>
                    </a:lnTo>
                    <a:lnTo>
                      <a:pt x="1710976" y="956907"/>
                    </a:lnTo>
                    <a:lnTo>
                      <a:pt x="1688925" y="956907"/>
                    </a:lnTo>
                    <a:lnTo>
                      <a:pt x="1688925" y="912813"/>
                    </a:lnTo>
                    <a:lnTo>
                      <a:pt x="1640415" y="912813"/>
                    </a:lnTo>
                    <a:lnTo>
                      <a:pt x="1640415" y="868715"/>
                    </a:lnTo>
                    <a:lnTo>
                      <a:pt x="1605144" y="868715"/>
                    </a:lnTo>
                    <a:lnTo>
                      <a:pt x="1605144" y="846666"/>
                    </a:lnTo>
                    <a:lnTo>
                      <a:pt x="1587503" y="846666"/>
                    </a:lnTo>
                    <a:lnTo>
                      <a:pt x="1587503" y="802569"/>
                    </a:lnTo>
                    <a:lnTo>
                      <a:pt x="1556633" y="802569"/>
                    </a:lnTo>
                    <a:lnTo>
                      <a:pt x="1556633" y="784931"/>
                    </a:lnTo>
                    <a:lnTo>
                      <a:pt x="1481671" y="784931"/>
                    </a:lnTo>
                    <a:lnTo>
                      <a:pt x="1481671" y="740833"/>
                    </a:lnTo>
                    <a:lnTo>
                      <a:pt x="1446390" y="740833"/>
                    </a:lnTo>
                    <a:lnTo>
                      <a:pt x="1446390" y="718785"/>
                    </a:lnTo>
                    <a:lnTo>
                      <a:pt x="1415520" y="718785"/>
                    </a:lnTo>
                    <a:lnTo>
                      <a:pt x="1415520" y="696736"/>
                    </a:lnTo>
                    <a:lnTo>
                      <a:pt x="1393470" y="696736"/>
                    </a:lnTo>
                    <a:lnTo>
                      <a:pt x="1393470" y="670278"/>
                    </a:lnTo>
                    <a:lnTo>
                      <a:pt x="1318508" y="670278"/>
                    </a:lnTo>
                    <a:lnTo>
                      <a:pt x="1318508" y="608542"/>
                    </a:lnTo>
                    <a:lnTo>
                      <a:pt x="1300867" y="608542"/>
                    </a:lnTo>
                    <a:lnTo>
                      <a:pt x="1300867" y="582084"/>
                    </a:lnTo>
                    <a:lnTo>
                      <a:pt x="1177395" y="582084"/>
                    </a:lnTo>
                    <a:lnTo>
                      <a:pt x="1177395" y="498299"/>
                    </a:lnTo>
                    <a:lnTo>
                      <a:pt x="1115663" y="498299"/>
                    </a:lnTo>
                    <a:lnTo>
                      <a:pt x="1115663" y="463021"/>
                    </a:lnTo>
                    <a:lnTo>
                      <a:pt x="1031872" y="463021"/>
                    </a:lnTo>
                    <a:lnTo>
                      <a:pt x="1031872" y="445382"/>
                    </a:lnTo>
                    <a:lnTo>
                      <a:pt x="921632" y="445382"/>
                    </a:lnTo>
                    <a:lnTo>
                      <a:pt x="921632" y="418923"/>
                    </a:lnTo>
                    <a:lnTo>
                      <a:pt x="864306" y="418923"/>
                    </a:lnTo>
                    <a:lnTo>
                      <a:pt x="864306" y="383646"/>
                    </a:lnTo>
                    <a:lnTo>
                      <a:pt x="784931" y="383646"/>
                    </a:lnTo>
                    <a:lnTo>
                      <a:pt x="784931" y="374826"/>
                    </a:lnTo>
                    <a:lnTo>
                      <a:pt x="754063" y="374826"/>
                    </a:lnTo>
                    <a:lnTo>
                      <a:pt x="754063" y="352778"/>
                    </a:lnTo>
                    <a:lnTo>
                      <a:pt x="732014" y="352778"/>
                    </a:lnTo>
                    <a:lnTo>
                      <a:pt x="732014" y="321910"/>
                    </a:lnTo>
                    <a:lnTo>
                      <a:pt x="714375" y="321910"/>
                    </a:lnTo>
                    <a:lnTo>
                      <a:pt x="714375" y="313090"/>
                    </a:lnTo>
                    <a:lnTo>
                      <a:pt x="679097" y="313090"/>
                    </a:lnTo>
                    <a:lnTo>
                      <a:pt x="679097" y="268993"/>
                    </a:lnTo>
                    <a:lnTo>
                      <a:pt x="599723" y="268993"/>
                    </a:lnTo>
                    <a:lnTo>
                      <a:pt x="599723" y="242535"/>
                    </a:lnTo>
                    <a:lnTo>
                      <a:pt x="586493" y="242535"/>
                    </a:lnTo>
                    <a:lnTo>
                      <a:pt x="586493" y="207257"/>
                    </a:lnTo>
                    <a:lnTo>
                      <a:pt x="533576" y="207257"/>
                    </a:lnTo>
                    <a:lnTo>
                      <a:pt x="533576" y="194028"/>
                    </a:lnTo>
                    <a:lnTo>
                      <a:pt x="449791" y="194028"/>
                    </a:lnTo>
                    <a:lnTo>
                      <a:pt x="449791" y="154340"/>
                    </a:lnTo>
                    <a:lnTo>
                      <a:pt x="370417" y="154340"/>
                    </a:lnTo>
                    <a:lnTo>
                      <a:pt x="370417" y="114653"/>
                    </a:lnTo>
                    <a:lnTo>
                      <a:pt x="277813" y="114653"/>
                    </a:lnTo>
                    <a:lnTo>
                      <a:pt x="277813" y="70556"/>
                    </a:lnTo>
                    <a:lnTo>
                      <a:pt x="242534" y="70556"/>
                    </a:lnTo>
                    <a:lnTo>
                      <a:pt x="242534" y="52917"/>
                    </a:lnTo>
                    <a:lnTo>
                      <a:pt x="198437" y="52917"/>
                    </a:lnTo>
                    <a:lnTo>
                      <a:pt x="198437" y="30868"/>
                    </a:lnTo>
                    <a:lnTo>
                      <a:pt x="167570" y="30868"/>
                    </a:lnTo>
                    <a:lnTo>
                      <a:pt x="167570"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Graphic 171">
                <a:extLst>
                  <a:ext uri="{FF2B5EF4-FFF2-40B4-BE49-F238E27FC236}">
                    <a16:creationId xmlns:a16="http://schemas.microsoft.com/office/drawing/2014/main" id="{53435D84-BD2D-4DF9-9C8C-A47E2033D0A8}"/>
                  </a:ext>
                </a:extLst>
              </p:cNvPr>
              <p:cNvSpPr/>
              <p:nvPr/>
            </p:nvSpPr>
            <p:spPr>
              <a:xfrm>
                <a:off x="168282" y="1962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Graphic 171">
                <a:extLst>
                  <a:ext uri="{FF2B5EF4-FFF2-40B4-BE49-F238E27FC236}">
                    <a16:creationId xmlns:a16="http://schemas.microsoft.com/office/drawing/2014/main" id="{53435D84-BD2D-4DF9-9C8C-A47E2033D0A8}"/>
                  </a:ext>
                </a:extLst>
              </p:cNvPr>
              <p:cNvSpPr/>
              <p:nvPr/>
            </p:nvSpPr>
            <p:spPr>
              <a:xfrm>
                <a:off x="682636" y="22288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Graphic 171">
                <a:extLst>
                  <a:ext uri="{FF2B5EF4-FFF2-40B4-BE49-F238E27FC236}">
                    <a16:creationId xmlns:a16="http://schemas.microsoft.com/office/drawing/2014/main" id="{53435D84-BD2D-4DF9-9C8C-A47E2033D0A8}"/>
                  </a:ext>
                </a:extLst>
              </p:cNvPr>
              <p:cNvSpPr/>
              <p:nvPr/>
            </p:nvSpPr>
            <p:spPr>
              <a:xfrm>
                <a:off x="1406537" y="262890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Graphic 171">
                <a:extLst>
                  <a:ext uri="{FF2B5EF4-FFF2-40B4-BE49-F238E27FC236}">
                    <a16:creationId xmlns:a16="http://schemas.microsoft.com/office/drawing/2014/main" id="{53435D84-BD2D-4DF9-9C8C-A47E2033D0A8}"/>
                  </a:ext>
                </a:extLst>
              </p:cNvPr>
              <p:cNvSpPr/>
              <p:nvPr/>
            </p:nvSpPr>
            <p:spPr>
              <a:xfrm>
                <a:off x="2092346" y="3048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Graphic 171">
                <a:extLst>
                  <a:ext uri="{FF2B5EF4-FFF2-40B4-BE49-F238E27FC236}">
                    <a16:creationId xmlns:a16="http://schemas.microsoft.com/office/drawing/2014/main" id="{53435D84-BD2D-4DF9-9C8C-A47E2033D0A8}"/>
                  </a:ext>
                </a:extLst>
              </p:cNvPr>
              <p:cNvSpPr/>
              <p:nvPr/>
            </p:nvSpPr>
            <p:spPr>
              <a:xfrm>
                <a:off x="2492396" y="32575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Graphic 171">
                <a:extLst>
                  <a:ext uri="{FF2B5EF4-FFF2-40B4-BE49-F238E27FC236}">
                    <a16:creationId xmlns:a16="http://schemas.microsoft.com/office/drawing/2014/main" id="{53435D84-BD2D-4DF9-9C8C-A47E2033D0A8}"/>
                  </a:ext>
                </a:extLst>
              </p:cNvPr>
              <p:cNvSpPr/>
              <p:nvPr/>
            </p:nvSpPr>
            <p:spPr>
              <a:xfrm>
                <a:off x="3559196" y="3600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Graphic 171">
                <a:extLst>
                  <a:ext uri="{FF2B5EF4-FFF2-40B4-BE49-F238E27FC236}">
                    <a16:creationId xmlns:a16="http://schemas.microsoft.com/office/drawing/2014/main" id="{53435D84-BD2D-4DF9-9C8C-A47E2033D0A8}"/>
                  </a:ext>
                </a:extLst>
              </p:cNvPr>
              <p:cNvSpPr/>
              <p:nvPr/>
            </p:nvSpPr>
            <p:spPr>
              <a:xfrm>
                <a:off x="3692546" y="3619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Graphic 171">
                <a:extLst>
                  <a:ext uri="{FF2B5EF4-FFF2-40B4-BE49-F238E27FC236}">
                    <a16:creationId xmlns:a16="http://schemas.microsoft.com/office/drawing/2014/main" id="{53435D84-BD2D-4DF9-9C8C-A47E2033D0A8}"/>
                  </a:ext>
                </a:extLst>
              </p:cNvPr>
              <p:cNvSpPr/>
              <p:nvPr/>
            </p:nvSpPr>
            <p:spPr>
              <a:xfrm>
                <a:off x="3749696" y="36576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Graphic 171">
                <a:extLst>
                  <a:ext uri="{FF2B5EF4-FFF2-40B4-BE49-F238E27FC236}">
                    <a16:creationId xmlns:a16="http://schemas.microsoft.com/office/drawing/2014/main" id="{53435D84-BD2D-4DF9-9C8C-A47E2033D0A8}"/>
                  </a:ext>
                </a:extLst>
              </p:cNvPr>
              <p:cNvSpPr/>
              <p:nvPr/>
            </p:nvSpPr>
            <p:spPr>
              <a:xfrm>
                <a:off x="3902096" y="37338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Graphic 171">
                <a:extLst>
                  <a:ext uri="{FF2B5EF4-FFF2-40B4-BE49-F238E27FC236}">
                    <a16:creationId xmlns:a16="http://schemas.microsoft.com/office/drawing/2014/main" id="{53435D84-BD2D-4DF9-9C8C-A47E2033D0A8}"/>
                  </a:ext>
                </a:extLst>
              </p:cNvPr>
              <p:cNvSpPr/>
              <p:nvPr/>
            </p:nvSpPr>
            <p:spPr>
              <a:xfrm>
                <a:off x="3997346" y="3771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Graphic 171">
                <a:extLst>
                  <a:ext uri="{FF2B5EF4-FFF2-40B4-BE49-F238E27FC236}">
                    <a16:creationId xmlns:a16="http://schemas.microsoft.com/office/drawing/2014/main" id="{53435D84-BD2D-4DF9-9C8C-A47E2033D0A8}"/>
                  </a:ext>
                </a:extLst>
              </p:cNvPr>
              <p:cNvSpPr/>
              <p:nvPr/>
            </p:nvSpPr>
            <p:spPr>
              <a:xfrm>
                <a:off x="4835546" y="40195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Graphic 171">
                <a:extLst>
                  <a:ext uri="{FF2B5EF4-FFF2-40B4-BE49-F238E27FC236}">
                    <a16:creationId xmlns:a16="http://schemas.microsoft.com/office/drawing/2014/main" id="{53435D84-BD2D-4DF9-9C8C-A47E2033D0A8}"/>
                  </a:ext>
                </a:extLst>
              </p:cNvPr>
              <p:cNvSpPr/>
              <p:nvPr/>
            </p:nvSpPr>
            <p:spPr>
              <a:xfrm>
                <a:off x="5045096" y="40767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Graphic 171">
                <a:extLst>
                  <a:ext uri="{FF2B5EF4-FFF2-40B4-BE49-F238E27FC236}">
                    <a16:creationId xmlns:a16="http://schemas.microsoft.com/office/drawing/2014/main" id="{53435D84-BD2D-4DF9-9C8C-A47E2033D0A8}"/>
                  </a:ext>
                </a:extLst>
              </p:cNvPr>
              <p:cNvSpPr/>
              <p:nvPr/>
            </p:nvSpPr>
            <p:spPr>
              <a:xfrm>
                <a:off x="5311796" y="41338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171">
                <a:extLst>
                  <a:ext uri="{FF2B5EF4-FFF2-40B4-BE49-F238E27FC236}">
                    <a16:creationId xmlns:a16="http://schemas.microsoft.com/office/drawing/2014/main" id="{53435D84-BD2D-4DF9-9C8C-A47E2033D0A8}"/>
                  </a:ext>
                </a:extLst>
              </p:cNvPr>
              <p:cNvSpPr/>
              <p:nvPr/>
            </p:nvSpPr>
            <p:spPr>
              <a:xfrm>
                <a:off x="5445146" y="41719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Graphic 171">
                <a:extLst>
                  <a:ext uri="{FF2B5EF4-FFF2-40B4-BE49-F238E27FC236}">
                    <a16:creationId xmlns:a16="http://schemas.microsoft.com/office/drawing/2014/main" id="{53435D84-BD2D-4DF9-9C8C-A47E2033D0A8}"/>
                  </a:ext>
                </a:extLst>
              </p:cNvPr>
              <p:cNvSpPr/>
              <p:nvPr/>
            </p:nvSpPr>
            <p:spPr>
              <a:xfrm>
                <a:off x="5502296" y="41719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171">
                <a:extLst>
                  <a:ext uri="{FF2B5EF4-FFF2-40B4-BE49-F238E27FC236}">
                    <a16:creationId xmlns:a16="http://schemas.microsoft.com/office/drawing/2014/main" id="{53435D84-BD2D-4DF9-9C8C-A47E2033D0A8}"/>
                  </a:ext>
                </a:extLst>
              </p:cNvPr>
              <p:cNvSpPr/>
              <p:nvPr/>
            </p:nvSpPr>
            <p:spPr>
              <a:xfrm>
                <a:off x="5788046" y="42672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Graphic 171">
                <a:extLst>
                  <a:ext uri="{FF2B5EF4-FFF2-40B4-BE49-F238E27FC236}">
                    <a16:creationId xmlns:a16="http://schemas.microsoft.com/office/drawing/2014/main" id="{53435D84-BD2D-4DF9-9C8C-A47E2033D0A8}"/>
                  </a:ext>
                </a:extLst>
              </p:cNvPr>
              <p:cNvSpPr/>
              <p:nvPr/>
            </p:nvSpPr>
            <p:spPr>
              <a:xfrm>
                <a:off x="6149996" y="42862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Graphic 171">
                <a:extLst>
                  <a:ext uri="{FF2B5EF4-FFF2-40B4-BE49-F238E27FC236}">
                    <a16:creationId xmlns:a16="http://schemas.microsoft.com/office/drawing/2014/main" id="{53435D84-BD2D-4DF9-9C8C-A47E2033D0A8}"/>
                  </a:ext>
                </a:extLst>
              </p:cNvPr>
              <p:cNvSpPr/>
              <p:nvPr/>
            </p:nvSpPr>
            <p:spPr>
              <a:xfrm>
                <a:off x="6264296" y="42862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Graphic 171">
                <a:extLst>
                  <a:ext uri="{FF2B5EF4-FFF2-40B4-BE49-F238E27FC236}">
                    <a16:creationId xmlns:a16="http://schemas.microsoft.com/office/drawing/2014/main" id="{53435D84-BD2D-4DF9-9C8C-A47E2033D0A8}"/>
                  </a:ext>
                </a:extLst>
              </p:cNvPr>
              <p:cNvSpPr/>
              <p:nvPr/>
            </p:nvSpPr>
            <p:spPr>
              <a:xfrm>
                <a:off x="6416696" y="43243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171">
                <a:extLst>
                  <a:ext uri="{FF2B5EF4-FFF2-40B4-BE49-F238E27FC236}">
                    <a16:creationId xmlns:a16="http://schemas.microsoft.com/office/drawing/2014/main" id="{53435D84-BD2D-4DF9-9C8C-A47E2033D0A8}"/>
                  </a:ext>
                </a:extLst>
              </p:cNvPr>
              <p:cNvSpPr/>
              <p:nvPr/>
            </p:nvSpPr>
            <p:spPr>
              <a:xfrm>
                <a:off x="6492896" y="43243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Graphic 171">
                <a:extLst>
                  <a:ext uri="{FF2B5EF4-FFF2-40B4-BE49-F238E27FC236}">
                    <a16:creationId xmlns:a16="http://schemas.microsoft.com/office/drawing/2014/main" id="{53435D84-BD2D-4DF9-9C8C-A47E2033D0A8}"/>
                  </a:ext>
                </a:extLst>
              </p:cNvPr>
              <p:cNvSpPr/>
              <p:nvPr/>
            </p:nvSpPr>
            <p:spPr>
              <a:xfrm>
                <a:off x="6530996" y="43434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171">
                <a:extLst>
                  <a:ext uri="{FF2B5EF4-FFF2-40B4-BE49-F238E27FC236}">
                    <a16:creationId xmlns:a16="http://schemas.microsoft.com/office/drawing/2014/main" id="{53435D84-BD2D-4DF9-9C8C-A47E2033D0A8}"/>
                  </a:ext>
                </a:extLst>
              </p:cNvPr>
              <p:cNvSpPr/>
              <p:nvPr/>
            </p:nvSpPr>
            <p:spPr>
              <a:xfrm>
                <a:off x="6664346" y="43434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171">
                <a:extLst>
                  <a:ext uri="{FF2B5EF4-FFF2-40B4-BE49-F238E27FC236}">
                    <a16:creationId xmlns:a16="http://schemas.microsoft.com/office/drawing/2014/main" id="{53435D84-BD2D-4DF9-9C8C-A47E2033D0A8}"/>
                  </a:ext>
                </a:extLst>
              </p:cNvPr>
              <p:cNvSpPr/>
              <p:nvPr/>
            </p:nvSpPr>
            <p:spPr>
              <a:xfrm>
                <a:off x="6854846" y="43434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171">
                <a:extLst>
                  <a:ext uri="{FF2B5EF4-FFF2-40B4-BE49-F238E27FC236}">
                    <a16:creationId xmlns:a16="http://schemas.microsoft.com/office/drawing/2014/main" id="{53435D84-BD2D-4DF9-9C8C-A47E2033D0A8}"/>
                  </a:ext>
                </a:extLst>
              </p:cNvPr>
              <p:cNvSpPr/>
              <p:nvPr/>
            </p:nvSpPr>
            <p:spPr>
              <a:xfrm>
                <a:off x="7102496" y="44577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Graphic 171">
                <a:extLst>
                  <a:ext uri="{FF2B5EF4-FFF2-40B4-BE49-F238E27FC236}">
                    <a16:creationId xmlns:a16="http://schemas.microsoft.com/office/drawing/2014/main" id="{53435D84-BD2D-4DF9-9C8C-A47E2033D0A8}"/>
                  </a:ext>
                </a:extLst>
              </p:cNvPr>
              <p:cNvSpPr/>
              <p:nvPr/>
            </p:nvSpPr>
            <p:spPr>
              <a:xfrm>
                <a:off x="7273946" y="4495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171">
                <a:extLst>
                  <a:ext uri="{FF2B5EF4-FFF2-40B4-BE49-F238E27FC236}">
                    <a16:creationId xmlns:a16="http://schemas.microsoft.com/office/drawing/2014/main" id="{53435D84-BD2D-4DF9-9C8C-A47E2033D0A8}"/>
                  </a:ext>
                </a:extLst>
              </p:cNvPr>
              <p:cNvSpPr/>
              <p:nvPr/>
            </p:nvSpPr>
            <p:spPr>
              <a:xfrm>
                <a:off x="7369196" y="4495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171">
                <a:extLst>
                  <a:ext uri="{FF2B5EF4-FFF2-40B4-BE49-F238E27FC236}">
                    <a16:creationId xmlns:a16="http://schemas.microsoft.com/office/drawing/2014/main" id="{53435D84-BD2D-4DF9-9C8C-A47E2033D0A8}"/>
                  </a:ext>
                </a:extLst>
              </p:cNvPr>
              <p:cNvSpPr/>
              <p:nvPr/>
            </p:nvSpPr>
            <p:spPr>
              <a:xfrm>
                <a:off x="7483496" y="4495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171">
                <a:extLst>
                  <a:ext uri="{FF2B5EF4-FFF2-40B4-BE49-F238E27FC236}">
                    <a16:creationId xmlns:a16="http://schemas.microsoft.com/office/drawing/2014/main" id="{53435D84-BD2D-4DF9-9C8C-A47E2033D0A8}"/>
                  </a:ext>
                </a:extLst>
              </p:cNvPr>
              <p:cNvSpPr/>
              <p:nvPr/>
            </p:nvSpPr>
            <p:spPr>
              <a:xfrm>
                <a:off x="7521596" y="4495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171">
                <a:extLst>
                  <a:ext uri="{FF2B5EF4-FFF2-40B4-BE49-F238E27FC236}">
                    <a16:creationId xmlns:a16="http://schemas.microsoft.com/office/drawing/2014/main" id="{53435D84-BD2D-4DF9-9C8C-A47E2033D0A8}"/>
                  </a:ext>
                </a:extLst>
              </p:cNvPr>
              <p:cNvSpPr/>
              <p:nvPr/>
            </p:nvSpPr>
            <p:spPr>
              <a:xfrm>
                <a:off x="7578746" y="4495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171">
                <a:extLst>
                  <a:ext uri="{FF2B5EF4-FFF2-40B4-BE49-F238E27FC236}">
                    <a16:creationId xmlns:a16="http://schemas.microsoft.com/office/drawing/2014/main" id="{53435D84-BD2D-4DF9-9C8C-A47E2033D0A8}"/>
                  </a:ext>
                </a:extLst>
              </p:cNvPr>
              <p:cNvSpPr/>
              <p:nvPr/>
            </p:nvSpPr>
            <p:spPr>
              <a:xfrm>
                <a:off x="7597796" y="4495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171">
                <a:extLst>
                  <a:ext uri="{FF2B5EF4-FFF2-40B4-BE49-F238E27FC236}">
                    <a16:creationId xmlns:a16="http://schemas.microsoft.com/office/drawing/2014/main" id="{53435D84-BD2D-4DF9-9C8C-A47E2033D0A8}"/>
                  </a:ext>
                </a:extLst>
              </p:cNvPr>
              <p:cNvSpPr/>
              <p:nvPr/>
            </p:nvSpPr>
            <p:spPr>
              <a:xfrm>
                <a:off x="7673996" y="4495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Graphic 171">
                <a:extLst>
                  <a:ext uri="{FF2B5EF4-FFF2-40B4-BE49-F238E27FC236}">
                    <a16:creationId xmlns:a16="http://schemas.microsoft.com/office/drawing/2014/main" id="{53435D84-BD2D-4DF9-9C8C-A47E2033D0A8}"/>
                  </a:ext>
                </a:extLst>
              </p:cNvPr>
              <p:cNvSpPr/>
              <p:nvPr/>
            </p:nvSpPr>
            <p:spPr>
              <a:xfrm>
                <a:off x="7769246" y="4495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171">
                <a:extLst>
                  <a:ext uri="{FF2B5EF4-FFF2-40B4-BE49-F238E27FC236}">
                    <a16:creationId xmlns:a16="http://schemas.microsoft.com/office/drawing/2014/main" id="{53435D84-BD2D-4DF9-9C8C-A47E2033D0A8}"/>
                  </a:ext>
                </a:extLst>
              </p:cNvPr>
              <p:cNvSpPr/>
              <p:nvPr/>
            </p:nvSpPr>
            <p:spPr>
              <a:xfrm>
                <a:off x="7940696" y="45529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171">
                <a:extLst>
                  <a:ext uri="{FF2B5EF4-FFF2-40B4-BE49-F238E27FC236}">
                    <a16:creationId xmlns:a16="http://schemas.microsoft.com/office/drawing/2014/main" id="{53435D84-BD2D-4DF9-9C8C-A47E2033D0A8}"/>
                  </a:ext>
                </a:extLst>
              </p:cNvPr>
              <p:cNvSpPr/>
              <p:nvPr/>
            </p:nvSpPr>
            <p:spPr>
              <a:xfrm>
                <a:off x="8150246" y="45720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171">
                <a:extLst>
                  <a:ext uri="{FF2B5EF4-FFF2-40B4-BE49-F238E27FC236}">
                    <a16:creationId xmlns:a16="http://schemas.microsoft.com/office/drawing/2014/main" id="{53435D84-BD2D-4DF9-9C8C-A47E2033D0A8}"/>
                  </a:ext>
                </a:extLst>
              </p:cNvPr>
              <p:cNvSpPr/>
              <p:nvPr/>
            </p:nvSpPr>
            <p:spPr>
              <a:xfrm>
                <a:off x="8188346" y="45720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171">
                <a:extLst>
                  <a:ext uri="{FF2B5EF4-FFF2-40B4-BE49-F238E27FC236}">
                    <a16:creationId xmlns:a16="http://schemas.microsoft.com/office/drawing/2014/main" id="{53435D84-BD2D-4DF9-9C8C-A47E2033D0A8}"/>
                  </a:ext>
                </a:extLst>
              </p:cNvPr>
              <p:cNvSpPr/>
              <p:nvPr/>
            </p:nvSpPr>
            <p:spPr>
              <a:xfrm>
                <a:off x="8283596" y="45720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171">
                <a:extLst>
                  <a:ext uri="{FF2B5EF4-FFF2-40B4-BE49-F238E27FC236}">
                    <a16:creationId xmlns:a16="http://schemas.microsoft.com/office/drawing/2014/main" id="{53435D84-BD2D-4DF9-9C8C-A47E2033D0A8}"/>
                  </a:ext>
                </a:extLst>
              </p:cNvPr>
              <p:cNvSpPr/>
              <p:nvPr/>
            </p:nvSpPr>
            <p:spPr>
              <a:xfrm>
                <a:off x="8359796" y="45720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171">
                <a:extLst>
                  <a:ext uri="{FF2B5EF4-FFF2-40B4-BE49-F238E27FC236}">
                    <a16:creationId xmlns:a16="http://schemas.microsoft.com/office/drawing/2014/main" id="{53435D84-BD2D-4DF9-9C8C-A47E2033D0A8}"/>
                  </a:ext>
                </a:extLst>
              </p:cNvPr>
              <p:cNvSpPr/>
              <p:nvPr/>
            </p:nvSpPr>
            <p:spPr>
              <a:xfrm>
                <a:off x="8416946" y="45720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Graphic 171">
                <a:extLst>
                  <a:ext uri="{FF2B5EF4-FFF2-40B4-BE49-F238E27FC236}">
                    <a16:creationId xmlns:a16="http://schemas.microsoft.com/office/drawing/2014/main" id="{53435D84-BD2D-4DF9-9C8C-A47E2033D0A8}"/>
                  </a:ext>
                </a:extLst>
              </p:cNvPr>
              <p:cNvSpPr/>
              <p:nvPr/>
            </p:nvSpPr>
            <p:spPr>
              <a:xfrm>
                <a:off x="8550296" y="45720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Graphic 171">
                <a:extLst>
                  <a:ext uri="{FF2B5EF4-FFF2-40B4-BE49-F238E27FC236}">
                    <a16:creationId xmlns:a16="http://schemas.microsoft.com/office/drawing/2014/main" id="{53435D84-BD2D-4DF9-9C8C-A47E2033D0A8}"/>
                  </a:ext>
                </a:extLst>
              </p:cNvPr>
              <p:cNvSpPr/>
              <p:nvPr/>
            </p:nvSpPr>
            <p:spPr>
              <a:xfrm>
                <a:off x="8893196" y="45720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Graphic 171">
                <a:extLst>
                  <a:ext uri="{FF2B5EF4-FFF2-40B4-BE49-F238E27FC236}">
                    <a16:creationId xmlns:a16="http://schemas.microsoft.com/office/drawing/2014/main" id="{53435D84-BD2D-4DF9-9C8C-A47E2033D0A8}"/>
                  </a:ext>
                </a:extLst>
              </p:cNvPr>
              <p:cNvSpPr/>
              <p:nvPr/>
            </p:nvSpPr>
            <p:spPr>
              <a:xfrm>
                <a:off x="9064646" y="4610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171">
                <a:extLst>
                  <a:ext uri="{FF2B5EF4-FFF2-40B4-BE49-F238E27FC236}">
                    <a16:creationId xmlns:a16="http://schemas.microsoft.com/office/drawing/2014/main" id="{53435D84-BD2D-4DF9-9C8C-A47E2033D0A8}"/>
                  </a:ext>
                </a:extLst>
              </p:cNvPr>
              <p:cNvSpPr/>
              <p:nvPr/>
            </p:nvSpPr>
            <p:spPr>
              <a:xfrm>
                <a:off x="9159896" y="46291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171">
                <a:extLst>
                  <a:ext uri="{FF2B5EF4-FFF2-40B4-BE49-F238E27FC236}">
                    <a16:creationId xmlns:a16="http://schemas.microsoft.com/office/drawing/2014/main" id="{53435D84-BD2D-4DF9-9C8C-A47E2033D0A8}"/>
                  </a:ext>
                </a:extLst>
              </p:cNvPr>
              <p:cNvSpPr/>
              <p:nvPr/>
            </p:nvSpPr>
            <p:spPr>
              <a:xfrm>
                <a:off x="9159896" y="4610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171">
                <a:extLst>
                  <a:ext uri="{FF2B5EF4-FFF2-40B4-BE49-F238E27FC236}">
                    <a16:creationId xmlns:a16="http://schemas.microsoft.com/office/drawing/2014/main" id="{53435D84-BD2D-4DF9-9C8C-A47E2033D0A8}"/>
                  </a:ext>
                </a:extLst>
              </p:cNvPr>
              <p:cNvSpPr/>
              <p:nvPr/>
            </p:nvSpPr>
            <p:spPr>
              <a:xfrm>
                <a:off x="9312296" y="4610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171">
                <a:extLst>
                  <a:ext uri="{FF2B5EF4-FFF2-40B4-BE49-F238E27FC236}">
                    <a16:creationId xmlns:a16="http://schemas.microsoft.com/office/drawing/2014/main" id="{53435D84-BD2D-4DF9-9C8C-A47E2033D0A8}"/>
                  </a:ext>
                </a:extLst>
              </p:cNvPr>
              <p:cNvSpPr/>
              <p:nvPr/>
            </p:nvSpPr>
            <p:spPr>
              <a:xfrm>
                <a:off x="9350396" y="4610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171">
                <a:extLst>
                  <a:ext uri="{FF2B5EF4-FFF2-40B4-BE49-F238E27FC236}">
                    <a16:creationId xmlns:a16="http://schemas.microsoft.com/office/drawing/2014/main" id="{53435D84-BD2D-4DF9-9C8C-A47E2033D0A8}"/>
                  </a:ext>
                </a:extLst>
              </p:cNvPr>
              <p:cNvSpPr/>
              <p:nvPr/>
            </p:nvSpPr>
            <p:spPr>
              <a:xfrm>
                <a:off x="9769506" y="4610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171">
                <a:extLst>
                  <a:ext uri="{FF2B5EF4-FFF2-40B4-BE49-F238E27FC236}">
                    <a16:creationId xmlns:a16="http://schemas.microsoft.com/office/drawing/2014/main" id="{53435D84-BD2D-4DF9-9C8C-A47E2033D0A8}"/>
                  </a:ext>
                </a:extLst>
              </p:cNvPr>
              <p:cNvSpPr/>
              <p:nvPr/>
            </p:nvSpPr>
            <p:spPr>
              <a:xfrm>
                <a:off x="9788556" y="4610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171">
                <a:extLst>
                  <a:ext uri="{FF2B5EF4-FFF2-40B4-BE49-F238E27FC236}">
                    <a16:creationId xmlns:a16="http://schemas.microsoft.com/office/drawing/2014/main" id="{53435D84-BD2D-4DF9-9C8C-A47E2033D0A8}"/>
                  </a:ext>
                </a:extLst>
              </p:cNvPr>
              <p:cNvSpPr/>
              <p:nvPr/>
            </p:nvSpPr>
            <p:spPr>
              <a:xfrm>
                <a:off x="9845706" y="4610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Graphic 171">
                <a:extLst>
                  <a:ext uri="{FF2B5EF4-FFF2-40B4-BE49-F238E27FC236}">
                    <a16:creationId xmlns:a16="http://schemas.microsoft.com/office/drawing/2014/main" id="{53435D84-BD2D-4DF9-9C8C-A47E2033D0A8}"/>
                  </a:ext>
                </a:extLst>
              </p:cNvPr>
              <p:cNvSpPr/>
              <p:nvPr/>
            </p:nvSpPr>
            <p:spPr>
              <a:xfrm>
                <a:off x="10893456" y="4610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Graphic 171">
                <a:extLst>
                  <a:ext uri="{FF2B5EF4-FFF2-40B4-BE49-F238E27FC236}">
                    <a16:creationId xmlns:a16="http://schemas.microsoft.com/office/drawing/2014/main" id="{53435D84-BD2D-4DF9-9C8C-A47E2033D0A8}"/>
                  </a:ext>
                </a:extLst>
              </p:cNvPr>
              <p:cNvSpPr/>
              <p:nvPr/>
            </p:nvSpPr>
            <p:spPr>
              <a:xfrm>
                <a:off x="11007756" y="47053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171">
                <a:extLst>
                  <a:ext uri="{FF2B5EF4-FFF2-40B4-BE49-F238E27FC236}">
                    <a16:creationId xmlns:a16="http://schemas.microsoft.com/office/drawing/2014/main" id="{53435D84-BD2D-4DF9-9C8C-A47E2033D0A8}"/>
                  </a:ext>
                </a:extLst>
              </p:cNvPr>
              <p:cNvSpPr/>
              <p:nvPr/>
            </p:nvSpPr>
            <p:spPr>
              <a:xfrm>
                <a:off x="11217306" y="48196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Graphic 171">
                <a:extLst>
                  <a:ext uri="{FF2B5EF4-FFF2-40B4-BE49-F238E27FC236}">
                    <a16:creationId xmlns:a16="http://schemas.microsoft.com/office/drawing/2014/main" id="{53435D84-BD2D-4DF9-9C8C-A47E2033D0A8}"/>
                  </a:ext>
                </a:extLst>
              </p:cNvPr>
              <p:cNvSpPr/>
              <p:nvPr/>
            </p:nvSpPr>
            <p:spPr>
              <a:xfrm>
                <a:off x="11636406" y="48196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Graphic 171">
                <a:extLst>
                  <a:ext uri="{FF2B5EF4-FFF2-40B4-BE49-F238E27FC236}">
                    <a16:creationId xmlns:a16="http://schemas.microsoft.com/office/drawing/2014/main" id="{53435D84-BD2D-4DF9-9C8C-A47E2033D0A8}"/>
                  </a:ext>
                </a:extLst>
              </p:cNvPr>
              <p:cNvSpPr/>
              <p:nvPr/>
            </p:nvSpPr>
            <p:spPr>
              <a:xfrm>
                <a:off x="12093606" y="48196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3" name="Group 32">
              <a:extLst>
                <a:ext uri="{FF2B5EF4-FFF2-40B4-BE49-F238E27FC236}">
                  <a16:creationId xmlns:a16="http://schemas.microsoft.com/office/drawing/2014/main" id="{363EF1ED-6528-438E-9805-A949742486AB}"/>
                </a:ext>
              </a:extLst>
            </p:cNvPr>
            <p:cNvGrpSpPr/>
            <p:nvPr/>
          </p:nvGrpSpPr>
          <p:grpSpPr>
            <a:xfrm>
              <a:off x="1505267" y="2089150"/>
              <a:ext cx="9426893" cy="2447290"/>
              <a:chOff x="214312" y="1905000"/>
              <a:chExt cx="11759278" cy="3043818"/>
            </a:xfrm>
          </p:grpSpPr>
          <p:sp>
            <p:nvSpPr>
              <p:cNvPr id="34" name="Graphic 228">
                <a:extLst>
                  <a:ext uri="{FF2B5EF4-FFF2-40B4-BE49-F238E27FC236}">
                    <a16:creationId xmlns:a16="http://schemas.microsoft.com/office/drawing/2014/main" id="{70390015-E4A3-4D12-A6A6-F6B0CCE1870C}"/>
                  </a:ext>
                </a:extLst>
              </p:cNvPr>
              <p:cNvSpPr/>
              <p:nvPr/>
            </p:nvSpPr>
            <p:spPr>
              <a:xfrm>
                <a:off x="214312" y="1950849"/>
                <a:ext cx="11759278" cy="2968965"/>
              </a:xfrm>
              <a:custGeom>
                <a:avLst/>
                <a:gdLst>
                  <a:gd name="connsiteX0" fmla="*/ 11759279 w 11759278"/>
                  <a:gd name="connsiteY0" fmla="*/ 2968966 h 2968965"/>
                  <a:gd name="connsiteX1" fmla="*/ 7893587 w 11759278"/>
                  <a:gd name="connsiteY1" fmla="*/ 2968966 h 2968965"/>
                  <a:gd name="connsiteX2" fmla="*/ 7893587 w 11759278"/>
                  <a:gd name="connsiteY2" fmla="*/ 2968966 h 2968965"/>
                  <a:gd name="connsiteX3" fmla="*/ 7761865 w 11759278"/>
                  <a:gd name="connsiteY3" fmla="*/ 2968966 h 2968965"/>
                  <a:gd name="connsiteX4" fmla="*/ 7761865 w 11759278"/>
                  <a:gd name="connsiteY4" fmla="*/ 2933495 h 2968965"/>
                  <a:gd name="connsiteX5" fmla="*/ 7579471 w 11759278"/>
                  <a:gd name="connsiteY5" fmla="*/ 2933495 h 2968965"/>
                  <a:gd name="connsiteX6" fmla="*/ 7579471 w 11759278"/>
                  <a:gd name="connsiteY6" fmla="*/ 2908168 h 2968965"/>
                  <a:gd name="connsiteX7" fmla="*/ 7027221 w 11759278"/>
                  <a:gd name="connsiteY7" fmla="*/ 2908168 h 2968965"/>
                  <a:gd name="connsiteX8" fmla="*/ 7027221 w 11759278"/>
                  <a:gd name="connsiteY8" fmla="*/ 2887899 h 2968965"/>
                  <a:gd name="connsiteX9" fmla="*/ 6956288 w 11759278"/>
                  <a:gd name="connsiteY9" fmla="*/ 2887899 h 2968965"/>
                  <a:gd name="connsiteX10" fmla="*/ 6956288 w 11759278"/>
                  <a:gd name="connsiteY10" fmla="*/ 2862562 h 2968965"/>
                  <a:gd name="connsiteX11" fmla="*/ 6596567 w 11759278"/>
                  <a:gd name="connsiteY11" fmla="*/ 2862562 h 2968965"/>
                  <a:gd name="connsiteX12" fmla="*/ 6596567 w 11759278"/>
                  <a:gd name="connsiteY12" fmla="*/ 2827101 h 2968965"/>
                  <a:gd name="connsiteX13" fmla="*/ 6530702 w 11759278"/>
                  <a:gd name="connsiteY13" fmla="*/ 2827101 h 2968965"/>
                  <a:gd name="connsiteX14" fmla="*/ 6530702 w 11759278"/>
                  <a:gd name="connsiteY14" fmla="*/ 2811899 h 2968965"/>
                  <a:gd name="connsiteX15" fmla="*/ 5897394 w 11759278"/>
                  <a:gd name="connsiteY15" fmla="*/ 2811899 h 2968965"/>
                  <a:gd name="connsiteX16" fmla="*/ 5897394 w 11759278"/>
                  <a:gd name="connsiteY16" fmla="*/ 2766302 h 2968965"/>
                  <a:gd name="connsiteX17" fmla="*/ 5785933 w 11759278"/>
                  <a:gd name="connsiteY17" fmla="*/ 2766302 h 2968965"/>
                  <a:gd name="connsiteX18" fmla="*/ 5785933 w 11759278"/>
                  <a:gd name="connsiteY18" fmla="*/ 2735908 h 2968965"/>
                  <a:gd name="connsiteX19" fmla="*/ 5623808 w 11759278"/>
                  <a:gd name="connsiteY19" fmla="*/ 2735908 h 2968965"/>
                  <a:gd name="connsiteX20" fmla="*/ 5623808 w 11759278"/>
                  <a:gd name="connsiteY20" fmla="*/ 2730841 h 2968965"/>
                  <a:gd name="connsiteX21" fmla="*/ 5274212 w 11759278"/>
                  <a:gd name="connsiteY21" fmla="*/ 2730841 h 2968965"/>
                  <a:gd name="connsiteX22" fmla="*/ 5274212 w 11759278"/>
                  <a:gd name="connsiteY22" fmla="*/ 2680177 h 2968965"/>
                  <a:gd name="connsiteX23" fmla="*/ 5071558 w 11759278"/>
                  <a:gd name="connsiteY23" fmla="*/ 2680177 h 2968965"/>
                  <a:gd name="connsiteX24" fmla="*/ 5071558 w 11759278"/>
                  <a:gd name="connsiteY24" fmla="*/ 2649774 h 2968965"/>
                  <a:gd name="connsiteX25" fmla="*/ 4975289 w 11759278"/>
                  <a:gd name="connsiteY25" fmla="*/ 2649774 h 2968965"/>
                  <a:gd name="connsiteX26" fmla="*/ 4975289 w 11759278"/>
                  <a:gd name="connsiteY26" fmla="*/ 2604177 h 2968965"/>
                  <a:gd name="connsiteX27" fmla="*/ 4873962 w 11759278"/>
                  <a:gd name="connsiteY27" fmla="*/ 2604177 h 2968965"/>
                  <a:gd name="connsiteX28" fmla="*/ 4873962 w 11759278"/>
                  <a:gd name="connsiteY28" fmla="*/ 2578841 h 2968965"/>
                  <a:gd name="connsiteX29" fmla="*/ 4813164 w 11759278"/>
                  <a:gd name="connsiteY29" fmla="*/ 2578841 h 2968965"/>
                  <a:gd name="connsiteX30" fmla="*/ 4813164 w 11759278"/>
                  <a:gd name="connsiteY30" fmla="*/ 2518043 h 2968965"/>
                  <a:gd name="connsiteX31" fmla="*/ 4671308 w 11759278"/>
                  <a:gd name="connsiteY31" fmla="*/ 2518043 h 2968965"/>
                  <a:gd name="connsiteX32" fmla="*/ 4671308 w 11759278"/>
                  <a:gd name="connsiteY32" fmla="*/ 2487649 h 2968965"/>
                  <a:gd name="connsiteX33" fmla="*/ 4458510 w 11759278"/>
                  <a:gd name="connsiteY33" fmla="*/ 2487649 h 2968965"/>
                  <a:gd name="connsiteX34" fmla="*/ 4458510 w 11759278"/>
                  <a:gd name="connsiteY34" fmla="*/ 2452177 h 2968965"/>
                  <a:gd name="connsiteX35" fmla="*/ 4331846 w 11759278"/>
                  <a:gd name="connsiteY35" fmla="*/ 2452177 h 2968965"/>
                  <a:gd name="connsiteX36" fmla="*/ 4331846 w 11759278"/>
                  <a:gd name="connsiteY36" fmla="*/ 2436985 h 2968965"/>
                  <a:gd name="connsiteX37" fmla="*/ 4296385 w 11759278"/>
                  <a:gd name="connsiteY37" fmla="*/ 2436985 h 2968965"/>
                  <a:gd name="connsiteX38" fmla="*/ 4296385 w 11759278"/>
                  <a:gd name="connsiteY38" fmla="*/ 2411649 h 2968965"/>
                  <a:gd name="connsiteX39" fmla="*/ 4189991 w 11759278"/>
                  <a:gd name="connsiteY39" fmla="*/ 2411649 h 2968965"/>
                  <a:gd name="connsiteX40" fmla="*/ 4189991 w 11759278"/>
                  <a:gd name="connsiteY40" fmla="*/ 2360985 h 2968965"/>
                  <a:gd name="connsiteX41" fmla="*/ 4134260 w 11759278"/>
                  <a:gd name="connsiteY41" fmla="*/ 2360985 h 2968965"/>
                  <a:gd name="connsiteX42" fmla="*/ 4134260 w 11759278"/>
                  <a:gd name="connsiteY42" fmla="*/ 2330581 h 2968965"/>
                  <a:gd name="connsiteX43" fmla="*/ 4088654 w 11759278"/>
                  <a:gd name="connsiteY43" fmla="*/ 2330581 h 2968965"/>
                  <a:gd name="connsiteX44" fmla="*/ 4088654 w 11759278"/>
                  <a:gd name="connsiteY44" fmla="*/ 2295120 h 2968965"/>
                  <a:gd name="connsiteX45" fmla="*/ 4058260 w 11759278"/>
                  <a:gd name="connsiteY45" fmla="*/ 2295120 h 2968965"/>
                  <a:gd name="connsiteX46" fmla="*/ 4058260 w 11759278"/>
                  <a:gd name="connsiteY46" fmla="*/ 2229254 h 2968965"/>
                  <a:gd name="connsiteX47" fmla="*/ 3992394 w 11759278"/>
                  <a:gd name="connsiteY47" fmla="*/ 2229254 h 2968965"/>
                  <a:gd name="connsiteX48" fmla="*/ 3992394 w 11759278"/>
                  <a:gd name="connsiteY48" fmla="*/ 2188725 h 2968965"/>
                  <a:gd name="connsiteX49" fmla="*/ 3891067 w 11759278"/>
                  <a:gd name="connsiteY49" fmla="*/ 2188725 h 2968965"/>
                  <a:gd name="connsiteX50" fmla="*/ 3891067 w 11759278"/>
                  <a:gd name="connsiteY50" fmla="*/ 2168456 h 2968965"/>
                  <a:gd name="connsiteX51" fmla="*/ 3830269 w 11759278"/>
                  <a:gd name="connsiteY51" fmla="*/ 2168456 h 2968965"/>
                  <a:gd name="connsiteX52" fmla="*/ 3830269 w 11759278"/>
                  <a:gd name="connsiteY52" fmla="*/ 2158322 h 2968965"/>
                  <a:gd name="connsiteX53" fmla="*/ 3531346 w 11759278"/>
                  <a:gd name="connsiteY53" fmla="*/ 2158322 h 2968965"/>
                  <a:gd name="connsiteX54" fmla="*/ 3531346 w 11759278"/>
                  <a:gd name="connsiteY54" fmla="*/ 2132995 h 2968965"/>
                  <a:gd name="connsiteX55" fmla="*/ 3409750 w 11759278"/>
                  <a:gd name="connsiteY55" fmla="*/ 2132995 h 2968965"/>
                  <a:gd name="connsiteX56" fmla="*/ 3409750 w 11759278"/>
                  <a:gd name="connsiteY56" fmla="*/ 2082331 h 2968965"/>
                  <a:gd name="connsiteX57" fmla="*/ 3298289 w 11759278"/>
                  <a:gd name="connsiteY57" fmla="*/ 2082331 h 2968965"/>
                  <a:gd name="connsiteX58" fmla="*/ 3298289 w 11759278"/>
                  <a:gd name="connsiteY58" fmla="*/ 2021533 h 2968965"/>
                  <a:gd name="connsiteX59" fmla="*/ 3166558 w 11759278"/>
                  <a:gd name="connsiteY59" fmla="*/ 2021533 h 2968965"/>
                  <a:gd name="connsiteX60" fmla="*/ 3166558 w 11759278"/>
                  <a:gd name="connsiteY60" fmla="*/ 1970860 h 2968965"/>
                  <a:gd name="connsiteX61" fmla="*/ 2908164 w 11759278"/>
                  <a:gd name="connsiteY61" fmla="*/ 1970860 h 2968965"/>
                  <a:gd name="connsiteX62" fmla="*/ 2908164 w 11759278"/>
                  <a:gd name="connsiteY62" fmla="*/ 1920197 h 2968965"/>
                  <a:gd name="connsiteX63" fmla="*/ 2816971 w 11759278"/>
                  <a:gd name="connsiteY63" fmla="*/ 1920197 h 2968965"/>
                  <a:gd name="connsiteX64" fmla="*/ 2816971 w 11759278"/>
                  <a:gd name="connsiteY64" fmla="*/ 1818870 h 2968965"/>
                  <a:gd name="connsiteX65" fmla="*/ 2675106 w 11759278"/>
                  <a:gd name="connsiteY65" fmla="*/ 1818870 h 2968965"/>
                  <a:gd name="connsiteX66" fmla="*/ 2675106 w 11759278"/>
                  <a:gd name="connsiteY66" fmla="*/ 1768206 h 2968965"/>
                  <a:gd name="connsiteX67" fmla="*/ 2594039 w 11759278"/>
                  <a:gd name="connsiteY67" fmla="*/ 1768206 h 2968965"/>
                  <a:gd name="connsiteX68" fmla="*/ 2594039 w 11759278"/>
                  <a:gd name="connsiteY68" fmla="*/ 1677004 h 2968965"/>
                  <a:gd name="connsiteX69" fmla="*/ 2487645 w 11759278"/>
                  <a:gd name="connsiteY69" fmla="*/ 1677004 h 2968965"/>
                  <a:gd name="connsiteX70" fmla="*/ 2487645 w 11759278"/>
                  <a:gd name="connsiteY70" fmla="*/ 1656745 h 2968965"/>
                  <a:gd name="connsiteX71" fmla="*/ 2401519 w 11759278"/>
                  <a:gd name="connsiteY71" fmla="*/ 1656745 h 2968965"/>
                  <a:gd name="connsiteX72" fmla="*/ 2401519 w 11759278"/>
                  <a:gd name="connsiteY72" fmla="*/ 1606081 h 2968965"/>
                  <a:gd name="connsiteX73" fmla="*/ 2330587 w 11759278"/>
                  <a:gd name="connsiteY73" fmla="*/ 1606081 h 2968965"/>
                  <a:gd name="connsiteX74" fmla="*/ 2330587 w 11759278"/>
                  <a:gd name="connsiteY74" fmla="*/ 1570610 h 2968965"/>
                  <a:gd name="connsiteX75" fmla="*/ 2229260 w 11759278"/>
                  <a:gd name="connsiteY75" fmla="*/ 1570610 h 2968965"/>
                  <a:gd name="connsiteX76" fmla="*/ 2229260 w 11759278"/>
                  <a:gd name="connsiteY76" fmla="*/ 1509812 h 2968965"/>
                  <a:gd name="connsiteX77" fmla="*/ 2117789 w 11759278"/>
                  <a:gd name="connsiteY77" fmla="*/ 1509812 h 2968965"/>
                  <a:gd name="connsiteX78" fmla="*/ 2117789 w 11759278"/>
                  <a:gd name="connsiteY78" fmla="*/ 1454081 h 2968965"/>
                  <a:gd name="connsiteX79" fmla="*/ 2062058 w 11759278"/>
                  <a:gd name="connsiteY79" fmla="*/ 1454081 h 2968965"/>
                  <a:gd name="connsiteX80" fmla="*/ 2062058 w 11759278"/>
                  <a:gd name="connsiteY80" fmla="*/ 1408485 h 2968965"/>
                  <a:gd name="connsiteX81" fmla="*/ 1955664 w 11759278"/>
                  <a:gd name="connsiteY81" fmla="*/ 1408485 h 2968965"/>
                  <a:gd name="connsiteX82" fmla="*/ 1955664 w 11759278"/>
                  <a:gd name="connsiteY82" fmla="*/ 1342620 h 2968965"/>
                  <a:gd name="connsiteX83" fmla="*/ 1930337 w 11759278"/>
                  <a:gd name="connsiteY83" fmla="*/ 1342620 h 2968965"/>
                  <a:gd name="connsiteX84" fmla="*/ 1930337 w 11759278"/>
                  <a:gd name="connsiteY84" fmla="*/ 1286889 h 2968965"/>
                  <a:gd name="connsiteX85" fmla="*/ 1849269 w 11759278"/>
                  <a:gd name="connsiteY85" fmla="*/ 1286889 h 2968965"/>
                  <a:gd name="connsiteX86" fmla="*/ 1849269 w 11759278"/>
                  <a:gd name="connsiteY86" fmla="*/ 1236225 h 2968965"/>
                  <a:gd name="connsiteX87" fmla="*/ 1803673 w 11759278"/>
                  <a:gd name="connsiteY87" fmla="*/ 1236225 h 2968965"/>
                  <a:gd name="connsiteX88" fmla="*/ 1803673 w 11759278"/>
                  <a:gd name="connsiteY88" fmla="*/ 1175427 h 2968965"/>
                  <a:gd name="connsiteX89" fmla="*/ 1747942 w 11759278"/>
                  <a:gd name="connsiteY89" fmla="*/ 1175427 h 2968965"/>
                  <a:gd name="connsiteX90" fmla="*/ 1747942 w 11759278"/>
                  <a:gd name="connsiteY90" fmla="*/ 1089293 h 2968965"/>
                  <a:gd name="connsiteX91" fmla="*/ 1707404 w 11759278"/>
                  <a:gd name="connsiteY91" fmla="*/ 1089293 h 2968965"/>
                  <a:gd name="connsiteX92" fmla="*/ 1707404 w 11759278"/>
                  <a:gd name="connsiteY92" fmla="*/ 1063966 h 2968965"/>
                  <a:gd name="connsiteX93" fmla="*/ 1611144 w 11759278"/>
                  <a:gd name="connsiteY93" fmla="*/ 1063966 h 2968965"/>
                  <a:gd name="connsiteX94" fmla="*/ 1611144 w 11759278"/>
                  <a:gd name="connsiteY94" fmla="*/ 1043696 h 2968965"/>
                  <a:gd name="connsiteX95" fmla="*/ 1555414 w 11759278"/>
                  <a:gd name="connsiteY95" fmla="*/ 1043696 h 2968965"/>
                  <a:gd name="connsiteX96" fmla="*/ 1555414 w 11759278"/>
                  <a:gd name="connsiteY96" fmla="*/ 962629 h 2968965"/>
                  <a:gd name="connsiteX97" fmla="*/ 1454087 w 11759278"/>
                  <a:gd name="connsiteY97" fmla="*/ 962629 h 2968965"/>
                  <a:gd name="connsiteX98" fmla="*/ 1454087 w 11759278"/>
                  <a:gd name="connsiteY98" fmla="*/ 942370 h 2968965"/>
                  <a:gd name="connsiteX99" fmla="*/ 1378087 w 11759278"/>
                  <a:gd name="connsiteY99" fmla="*/ 942370 h 2968965"/>
                  <a:gd name="connsiteX100" fmla="*/ 1378087 w 11759278"/>
                  <a:gd name="connsiteY100" fmla="*/ 896769 h 2968965"/>
                  <a:gd name="connsiteX101" fmla="*/ 1307154 w 11759278"/>
                  <a:gd name="connsiteY101" fmla="*/ 896769 h 2968965"/>
                  <a:gd name="connsiteX102" fmla="*/ 1307154 w 11759278"/>
                  <a:gd name="connsiteY102" fmla="*/ 841038 h 2968965"/>
                  <a:gd name="connsiteX103" fmla="*/ 1261558 w 11759278"/>
                  <a:gd name="connsiteY103" fmla="*/ 841038 h 2968965"/>
                  <a:gd name="connsiteX104" fmla="*/ 1261558 w 11759278"/>
                  <a:gd name="connsiteY104" fmla="*/ 810639 h 2968965"/>
                  <a:gd name="connsiteX105" fmla="*/ 1251423 w 11759278"/>
                  <a:gd name="connsiteY105" fmla="*/ 810639 h 2968965"/>
                  <a:gd name="connsiteX106" fmla="*/ 1251423 w 11759278"/>
                  <a:gd name="connsiteY106" fmla="*/ 770107 h 2968965"/>
                  <a:gd name="connsiteX107" fmla="*/ 1210894 w 11759278"/>
                  <a:gd name="connsiteY107" fmla="*/ 770107 h 2968965"/>
                  <a:gd name="connsiteX108" fmla="*/ 1210894 w 11759278"/>
                  <a:gd name="connsiteY108" fmla="*/ 744774 h 2968965"/>
                  <a:gd name="connsiteX109" fmla="*/ 1160231 w 11759278"/>
                  <a:gd name="connsiteY109" fmla="*/ 744774 h 2968965"/>
                  <a:gd name="connsiteX110" fmla="*/ 1160231 w 11759278"/>
                  <a:gd name="connsiteY110" fmla="*/ 699175 h 2968965"/>
                  <a:gd name="connsiteX111" fmla="*/ 1058894 w 11759278"/>
                  <a:gd name="connsiteY111" fmla="*/ 699175 h 2968965"/>
                  <a:gd name="connsiteX112" fmla="*/ 1058894 w 11759278"/>
                  <a:gd name="connsiteY112" fmla="*/ 633311 h 2968965"/>
                  <a:gd name="connsiteX113" fmla="*/ 998096 w 11759278"/>
                  <a:gd name="connsiteY113" fmla="*/ 633311 h 2968965"/>
                  <a:gd name="connsiteX114" fmla="*/ 998096 w 11759278"/>
                  <a:gd name="connsiteY114" fmla="*/ 531981 h 2968965"/>
                  <a:gd name="connsiteX115" fmla="*/ 942367 w 11759278"/>
                  <a:gd name="connsiteY115" fmla="*/ 531981 h 2968965"/>
                  <a:gd name="connsiteX116" fmla="*/ 942367 w 11759278"/>
                  <a:gd name="connsiteY116" fmla="*/ 471184 h 2968965"/>
                  <a:gd name="connsiteX117" fmla="*/ 901836 w 11759278"/>
                  <a:gd name="connsiteY117" fmla="*/ 471184 h 2968965"/>
                  <a:gd name="connsiteX118" fmla="*/ 901836 w 11759278"/>
                  <a:gd name="connsiteY118" fmla="*/ 395187 h 2968965"/>
                  <a:gd name="connsiteX119" fmla="*/ 805572 w 11759278"/>
                  <a:gd name="connsiteY119" fmla="*/ 395187 h 2968965"/>
                  <a:gd name="connsiteX120" fmla="*/ 805572 w 11759278"/>
                  <a:gd name="connsiteY120" fmla="*/ 319189 h 2968965"/>
                  <a:gd name="connsiteX121" fmla="*/ 714375 w 11759278"/>
                  <a:gd name="connsiteY121" fmla="*/ 319189 h 2968965"/>
                  <a:gd name="connsiteX122" fmla="*/ 714375 w 11759278"/>
                  <a:gd name="connsiteY122" fmla="*/ 303990 h 2968965"/>
                  <a:gd name="connsiteX123" fmla="*/ 658643 w 11759278"/>
                  <a:gd name="connsiteY123" fmla="*/ 303990 h 2968965"/>
                  <a:gd name="connsiteX124" fmla="*/ 658643 w 11759278"/>
                  <a:gd name="connsiteY124" fmla="*/ 233059 h 2968965"/>
                  <a:gd name="connsiteX125" fmla="*/ 552247 w 11759278"/>
                  <a:gd name="connsiteY125" fmla="*/ 233059 h 2968965"/>
                  <a:gd name="connsiteX126" fmla="*/ 552247 w 11759278"/>
                  <a:gd name="connsiteY126" fmla="*/ 172261 h 2968965"/>
                  <a:gd name="connsiteX127" fmla="*/ 455985 w 11759278"/>
                  <a:gd name="connsiteY127" fmla="*/ 172261 h 2968965"/>
                  <a:gd name="connsiteX128" fmla="*/ 455985 w 11759278"/>
                  <a:gd name="connsiteY128" fmla="*/ 126663 h 2968965"/>
                  <a:gd name="connsiteX129" fmla="*/ 364788 w 11759278"/>
                  <a:gd name="connsiteY129" fmla="*/ 126663 h 2968965"/>
                  <a:gd name="connsiteX130" fmla="*/ 364788 w 11759278"/>
                  <a:gd name="connsiteY130" fmla="*/ 96263 h 2968965"/>
                  <a:gd name="connsiteX131" fmla="*/ 293857 w 11759278"/>
                  <a:gd name="connsiteY131" fmla="*/ 96263 h 2968965"/>
                  <a:gd name="connsiteX132" fmla="*/ 293857 w 11759278"/>
                  <a:gd name="connsiteY132" fmla="*/ 60797 h 2968965"/>
                  <a:gd name="connsiteX133" fmla="*/ 243191 w 11759278"/>
                  <a:gd name="connsiteY133" fmla="*/ 60797 h 2968965"/>
                  <a:gd name="connsiteX134" fmla="*/ 243191 w 11759278"/>
                  <a:gd name="connsiteY134" fmla="*/ 20266 h 2968965"/>
                  <a:gd name="connsiteX135" fmla="*/ 151995 w 11759278"/>
                  <a:gd name="connsiteY135" fmla="*/ 20266 h 2968965"/>
                  <a:gd name="connsiteX136" fmla="*/ 151995 w 11759278"/>
                  <a:gd name="connsiteY136" fmla="*/ 0 h 2968965"/>
                  <a:gd name="connsiteX137" fmla="*/ 0 w 11759278"/>
                  <a:gd name="connsiteY137" fmla="*/ 0 h 296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759278" h="2968965">
                    <a:moveTo>
                      <a:pt x="11759279" y="2968966"/>
                    </a:moveTo>
                    <a:lnTo>
                      <a:pt x="7893587" y="2968966"/>
                    </a:lnTo>
                    <a:lnTo>
                      <a:pt x="7893587" y="2968966"/>
                    </a:lnTo>
                    <a:lnTo>
                      <a:pt x="7761865" y="2968966"/>
                    </a:lnTo>
                    <a:lnTo>
                      <a:pt x="7761865" y="2933495"/>
                    </a:lnTo>
                    <a:lnTo>
                      <a:pt x="7579471" y="2933495"/>
                    </a:lnTo>
                    <a:lnTo>
                      <a:pt x="7579471" y="2908168"/>
                    </a:lnTo>
                    <a:lnTo>
                      <a:pt x="7027221" y="2908168"/>
                    </a:lnTo>
                    <a:lnTo>
                      <a:pt x="7027221" y="2887899"/>
                    </a:lnTo>
                    <a:lnTo>
                      <a:pt x="6956288" y="2887899"/>
                    </a:lnTo>
                    <a:lnTo>
                      <a:pt x="6956288" y="2862562"/>
                    </a:lnTo>
                    <a:lnTo>
                      <a:pt x="6596567" y="2862562"/>
                    </a:lnTo>
                    <a:lnTo>
                      <a:pt x="6596567" y="2827101"/>
                    </a:lnTo>
                    <a:lnTo>
                      <a:pt x="6530702" y="2827101"/>
                    </a:lnTo>
                    <a:lnTo>
                      <a:pt x="6530702" y="2811899"/>
                    </a:lnTo>
                    <a:lnTo>
                      <a:pt x="5897394" y="2811899"/>
                    </a:lnTo>
                    <a:lnTo>
                      <a:pt x="5897394" y="2766302"/>
                    </a:lnTo>
                    <a:lnTo>
                      <a:pt x="5785933" y="2766302"/>
                    </a:lnTo>
                    <a:lnTo>
                      <a:pt x="5785933" y="2735908"/>
                    </a:lnTo>
                    <a:lnTo>
                      <a:pt x="5623808" y="2735908"/>
                    </a:lnTo>
                    <a:lnTo>
                      <a:pt x="5623808" y="2730841"/>
                    </a:lnTo>
                    <a:lnTo>
                      <a:pt x="5274212" y="2730841"/>
                    </a:lnTo>
                    <a:lnTo>
                      <a:pt x="5274212" y="2680177"/>
                    </a:lnTo>
                    <a:lnTo>
                      <a:pt x="5071558" y="2680177"/>
                    </a:lnTo>
                    <a:lnTo>
                      <a:pt x="5071558" y="2649774"/>
                    </a:lnTo>
                    <a:lnTo>
                      <a:pt x="4975289" y="2649774"/>
                    </a:lnTo>
                    <a:lnTo>
                      <a:pt x="4975289" y="2604177"/>
                    </a:lnTo>
                    <a:lnTo>
                      <a:pt x="4873962" y="2604177"/>
                    </a:lnTo>
                    <a:lnTo>
                      <a:pt x="4873962" y="2578841"/>
                    </a:lnTo>
                    <a:lnTo>
                      <a:pt x="4813164" y="2578841"/>
                    </a:lnTo>
                    <a:lnTo>
                      <a:pt x="4813164" y="2518043"/>
                    </a:lnTo>
                    <a:lnTo>
                      <a:pt x="4671308" y="2518043"/>
                    </a:lnTo>
                    <a:lnTo>
                      <a:pt x="4671308" y="2487649"/>
                    </a:lnTo>
                    <a:lnTo>
                      <a:pt x="4458510" y="2487649"/>
                    </a:lnTo>
                    <a:lnTo>
                      <a:pt x="4458510" y="2452177"/>
                    </a:lnTo>
                    <a:lnTo>
                      <a:pt x="4331846" y="2452177"/>
                    </a:lnTo>
                    <a:lnTo>
                      <a:pt x="4331846" y="2436985"/>
                    </a:lnTo>
                    <a:lnTo>
                      <a:pt x="4296385" y="2436985"/>
                    </a:lnTo>
                    <a:lnTo>
                      <a:pt x="4296385" y="2411649"/>
                    </a:lnTo>
                    <a:lnTo>
                      <a:pt x="4189991" y="2411649"/>
                    </a:lnTo>
                    <a:lnTo>
                      <a:pt x="4189991" y="2360985"/>
                    </a:lnTo>
                    <a:lnTo>
                      <a:pt x="4134260" y="2360985"/>
                    </a:lnTo>
                    <a:lnTo>
                      <a:pt x="4134260" y="2330581"/>
                    </a:lnTo>
                    <a:lnTo>
                      <a:pt x="4088654" y="2330581"/>
                    </a:lnTo>
                    <a:lnTo>
                      <a:pt x="4088654" y="2295120"/>
                    </a:lnTo>
                    <a:lnTo>
                      <a:pt x="4058260" y="2295120"/>
                    </a:lnTo>
                    <a:lnTo>
                      <a:pt x="4058260" y="2229254"/>
                    </a:lnTo>
                    <a:lnTo>
                      <a:pt x="3992394" y="2229254"/>
                    </a:lnTo>
                    <a:lnTo>
                      <a:pt x="3992394" y="2188725"/>
                    </a:lnTo>
                    <a:lnTo>
                      <a:pt x="3891067" y="2188725"/>
                    </a:lnTo>
                    <a:lnTo>
                      <a:pt x="3891067" y="2168456"/>
                    </a:lnTo>
                    <a:lnTo>
                      <a:pt x="3830269" y="2168456"/>
                    </a:lnTo>
                    <a:lnTo>
                      <a:pt x="3830269" y="2158322"/>
                    </a:lnTo>
                    <a:lnTo>
                      <a:pt x="3531346" y="2158322"/>
                    </a:lnTo>
                    <a:lnTo>
                      <a:pt x="3531346" y="2132995"/>
                    </a:lnTo>
                    <a:lnTo>
                      <a:pt x="3409750" y="2132995"/>
                    </a:lnTo>
                    <a:lnTo>
                      <a:pt x="3409750" y="2082331"/>
                    </a:lnTo>
                    <a:lnTo>
                      <a:pt x="3298289" y="2082331"/>
                    </a:lnTo>
                    <a:lnTo>
                      <a:pt x="3298289" y="2021533"/>
                    </a:lnTo>
                    <a:lnTo>
                      <a:pt x="3166558" y="2021533"/>
                    </a:lnTo>
                    <a:lnTo>
                      <a:pt x="3166558" y="1970860"/>
                    </a:lnTo>
                    <a:lnTo>
                      <a:pt x="2908164" y="1970860"/>
                    </a:lnTo>
                    <a:lnTo>
                      <a:pt x="2908164" y="1920197"/>
                    </a:lnTo>
                    <a:lnTo>
                      <a:pt x="2816971" y="1920197"/>
                    </a:lnTo>
                    <a:lnTo>
                      <a:pt x="2816971" y="1818870"/>
                    </a:lnTo>
                    <a:lnTo>
                      <a:pt x="2675106" y="1818870"/>
                    </a:lnTo>
                    <a:lnTo>
                      <a:pt x="2675106" y="1768206"/>
                    </a:lnTo>
                    <a:lnTo>
                      <a:pt x="2594039" y="1768206"/>
                    </a:lnTo>
                    <a:lnTo>
                      <a:pt x="2594039" y="1677004"/>
                    </a:lnTo>
                    <a:lnTo>
                      <a:pt x="2487645" y="1677004"/>
                    </a:lnTo>
                    <a:lnTo>
                      <a:pt x="2487645" y="1656745"/>
                    </a:lnTo>
                    <a:lnTo>
                      <a:pt x="2401519" y="1656745"/>
                    </a:lnTo>
                    <a:lnTo>
                      <a:pt x="2401519" y="1606081"/>
                    </a:lnTo>
                    <a:lnTo>
                      <a:pt x="2330587" y="1606081"/>
                    </a:lnTo>
                    <a:lnTo>
                      <a:pt x="2330587" y="1570610"/>
                    </a:lnTo>
                    <a:lnTo>
                      <a:pt x="2229260" y="1570610"/>
                    </a:lnTo>
                    <a:lnTo>
                      <a:pt x="2229260" y="1509812"/>
                    </a:lnTo>
                    <a:lnTo>
                      <a:pt x="2117789" y="1509812"/>
                    </a:lnTo>
                    <a:lnTo>
                      <a:pt x="2117789" y="1454081"/>
                    </a:lnTo>
                    <a:lnTo>
                      <a:pt x="2062058" y="1454081"/>
                    </a:lnTo>
                    <a:lnTo>
                      <a:pt x="2062058" y="1408485"/>
                    </a:lnTo>
                    <a:lnTo>
                      <a:pt x="1955664" y="1408485"/>
                    </a:lnTo>
                    <a:lnTo>
                      <a:pt x="1955664" y="1342620"/>
                    </a:lnTo>
                    <a:lnTo>
                      <a:pt x="1930337" y="1342620"/>
                    </a:lnTo>
                    <a:lnTo>
                      <a:pt x="1930337" y="1286889"/>
                    </a:lnTo>
                    <a:lnTo>
                      <a:pt x="1849269" y="1286889"/>
                    </a:lnTo>
                    <a:lnTo>
                      <a:pt x="1849269" y="1236225"/>
                    </a:lnTo>
                    <a:lnTo>
                      <a:pt x="1803673" y="1236225"/>
                    </a:lnTo>
                    <a:lnTo>
                      <a:pt x="1803673" y="1175427"/>
                    </a:lnTo>
                    <a:lnTo>
                      <a:pt x="1747942" y="1175427"/>
                    </a:lnTo>
                    <a:lnTo>
                      <a:pt x="1747942" y="1089293"/>
                    </a:lnTo>
                    <a:lnTo>
                      <a:pt x="1707404" y="1089293"/>
                    </a:lnTo>
                    <a:lnTo>
                      <a:pt x="1707404" y="1063966"/>
                    </a:lnTo>
                    <a:lnTo>
                      <a:pt x="1611144" y="1063966"/>
                    </a:lnTo>
                    <a:lnTo>
                      <a:pt x="1611144" y="1043696"/>
                    </a:lnTo>
                    <a:lnTo>
                      <a:pt x="1555414" y="1043696"/>
                    </a:lnTo>
                    <a:lnTo>
                      <a:pt x="1555414" y="962629"/>
                    </a:lnTo>
                    <a:lnTo>
                      <a:pt x="1454087" y="962629"/>
                    </a:lnTo>
                    <a:lnTo>
                      <a:pt x="1454087" y="942370"/>
                    </a:lnTo>
                    <a:lnTo>
                      <a:pt x="1378087" y="942370"/>
                    </a:lnTo>
                    <a:lnTo>
                      <a:pt x="1378087" y="896769"/>
                    </a:lnTo>
                    <a:lnTo>
                      <a:pt x="1307154" y="896769"/>
                    </a:lnTo>
                    <a:lnTo>
                      <a:pt x="1307154" y="841038"/>
                    </a:lnTo>
                    <a:lnTo>
                      <a:pt x="1261558" y="841038"/>
                    </a:lnTo>
                    <a:lnTo>
                      <a:pt x="1261558" y="810639"/>
                    </a:lnTo>
                    <a:lnTo>
                      <a:pt x="1251423" y="810639"/>
                    </a:lnTo>
                    <a:lnTo>
                      <a:pt x="1251423" y="770107"/>
                    </a:lnTo>
                    <a:lnTo>
                      <a:pt x="1210894" y="770107"/>
                    </a:lnTo>
                    <a:lnTo>
                      <a:pt x="1210894" y="744774"/>
                    </a:lnTo>
                    <a:lnTo>
                      <a:pt x="1160231" y="744774"/>
                    </a:lnTo>
                    <a:lnTo>
                      <a:pt x="1160231" y="699175"/>
                    </a:lnTo>
                    <a:lnTo>
                      <a:pt x="1058894" y="699175"/>
                    </a:lnTo>
                    <a:lnTo>
                      <a:pt x="1058894" y="633311"/>
                    </a:lnTo>
                    <a:lnTo>
                      <a:pt x="998096" y="633311"/>
                    </a:lnTo>
                    <a:lnTo>
                      <a:pt x="998096" y="531981"/>
                    </a:lnTo>
                    <a:lnTo>
                      <a:pt x="942367" y="531981"/>
                    </a:lnTo>
                    <a:lnTo>
                      <a:pt x="942367" y="471184"/>
                    </a:lnTo>
                    <a:lnTo>
                      <a:pt x="901836" y="471184"/>
                    </a:lnTo>
                    <a:lnTo>
                      <a:pt x="901836" y="395187"/>
                    </a:lnTo>
                    <a:lnTo>
                      <a:pt x="805572" y="395187"/>
                    </a:lnTo>
                    <a:lnTo>
                      <a:pt x="805572" y="319189"/>
                    </a:lnTo>
                    <a:lnTo>
                      <a:pt x="714375" y="319189"/>
                    </a:lnTo>
                    <a:lnTo>
                      <a:pt x="714375" y="303990"/>
                    </a:lnTo>
                    <a:lnTo>
                      <a:pt x="658643" y="303990"/>
                    </a:lnTo>
                    <a:lnTo>
                      <a:pt x="658643" y="233059"/>
                    </a:lnTo>
                    <a:lnTo>
                      <a:pt x="552247" y="233059"/>
                    </a:lnTo>
                    <a:lnTo>
                      <a:pt x="552247" y="172261"/>
                    </a:lnTo>
                    <a:lnTo>
                      <a:pt x="455985" y="172261"/>
                    </a:lnTo>
                    <a:lnTo>
                      <a:pt x="455985" y="126663"/>
                    </a:lnTo>
                    <a:lnTo>
                      <a:pt x="364788" y="126663"/>
                    </a:lnTo>
                    <a:lnTo>
                      <a:pt x="364788" y="96263"/>
                    </a:lnTo>
                    <a:lnTo>
                      <a:pt x="293857" y="96263"/>
                    </a:lnTo>
                    <a:lnTo>
                      <a:pt x="293857" y="60797"/>
                    </a:lnTo>
                    <a:lnTo>
                      <a:pt x="243191" y="60797"/>
                    </a:lnTo>
                    <a:lnTo>
                      <a:pt x="243191" y="20266"/>
                    </a:lnTo>
                    <a:lnTo>
                      <a:pt x="151995" y="20266"/>
                    </a:lnTo>
                    <a:lnTo>
                      <a:pt x="151995"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 name="Graphic 228">
                <a:extLst>
                  <a:ext uri="{FF2B5EF4-FFF2-40B4-BE49-F238E27FC236}">
                    <a16:creationId xmlns:a16="http://schemas.microsoft.com/office/drawing/2014/main" id="{70390015-E4A3-4D12-A6A6-F6B0CCE1870C}"/>
                  </a:ext>
                </a:extLst>
              </p:cNvPr>
              <p:cNvSpPr/>
              <p:nvPr/>
            </p:nvSpPr>
            <p:spPr>
              <a:xfrm>
                <a:off x="275606" y="1905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 name="Graphic 228">
                <a:extLst>
                  <a:ext uri="{FF2B5EF4-FFF2-40B4-BE49-F238E27FC236}">
                    <a16:creationId xmlns:a16="http://schemas.microsoft.com/office/drawing/2014/main" id="{70390015-E4A3-4D12-A6A6-F6B0CCE1870C}"/>
                  </a:ext>
                </a:extLst>
              </p:cNvPr>
              <p:cNvSpPr/>
              <p:nvPr/>
            </p:nvSpPr>
            <p:spPr>
              <a:xfrm>
                <a:off x="332757" y="19240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 name="Graphic 228">
                <a:extLst>
                  <a:ext uri="{FF2B5EF4-FFF2-40B4-BE49-F238E27FC236}">
                    <a16:creationId xmlns:a16="http://schemas.microsoft.com/office/drawing/2014/main" id="{70390015-E4A3-4D12-A6A6-F6B0CCE1870C}"/>
                  </a:ext>
                </a:extLst>
              </p:cNvPr>
              <p:cNvSpPr/>
              <p:nvPr/>
            </p:nvSpPr>
            <p:spPr>
              <a:xfrm>
                <a:off x="389907" y="19431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 name="Graphic 228">
                <a:extLst>
                  <a:ext uri="{FF2B5EF4-FFF2-40B4-BE49-F238E27FC236}">
                    <a16:creationId xmlns:a16="http://schemas.microsoft.com/office/drawing/2014/main" id="{70390015-E4A3-4D12-A6A6-F6B0CCE1870C}"/>
                  </a:ext>
                </a:extLst>
              </p:cNvPr>
              <p:cNvSpPr/>
              <p:nvPr/>
            </p:nvSpPr>
            <p:spPr>
              <a:xfrm>
                <a:off x="504208" y="198120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 name="Graphic 228">
                <a:extLst>
                  <a:ext uri="{FF2B5EF4-FFF2-40B4-BE49-F238E27FC236}">
                    <a16:creationId xmlns:a16="http://schemas.microsoft.com/office/drawing/2014/main" id="{70390015-E4A3-4D12-A6A6-F6B0CCE1870C}"/>
                  </a:ext>
                </a:extLst>
              </p:cNvPr>
              <p:cNvSpPr/>
              <p:nvPr/>
            </p:nvSpPr>
            <p:spPr>
              <a:xfrm>
                <a:off x="542308" y="200025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 name="Graphic 228">
                <a:extLst>
                  <a:ext uri="{FF2B5EF4-FFF2-40B4-BE49-F238E27FC236}">
                    <a16:creationId xmlns:a16="http://schemas.microsoft.com/office/drawing/2014/main" id="{70390015-E4A3-4D12-A6A6-F6B0CCE1870C}"/>
                  </a:ext>
                </a:extLst>
              </p:cNvPr>
              <p:cNvSpPr/>
              <p:nvPr/>
            </p:nvSpPr>
            <p:spPr>
              <a:xfrm>
                <a:off x="732809" y="20955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1" name="Graphic 228">
                <a:extLst>
                  <a:ext uri="{FF2B5EF4-FFF2-40B4-BE49-F238E27FC236}">
                    <a16:creationId xmlns:a16="http://schemas.microsoft.com/office/drawing/2014/main" id="{70390015-E4A3-4D12-A6A6-F6B0CCE1870C}"/>
                  </a:ext>
                </a:extLst>
              </p:cNvPr>
              <p:cNvSpPr/>
              <p:nvPr/>
            </p:nvSpPr>
            <p:spPr>
              <a:xfrm>
                <a:off x="980461" y="22288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2" name="Graphic 228">
                <a:extLst>
                  <a:ext uri="{FF2B5EF4-FFF2-40B4-BE49-F238E27FC236}">
                    <a16:creationId xmlns:a16="http://schemas.microsoft.com/office/drawing/2014/main" id="{70390015-E4A3-4D12-A6A6-F6B0CCE1870C}"/>
                  </a:ext>
                </a:extLst>
              </p:cNvPr>
              <p:cNvSpPr/>
              <p:nvPr/>
            </p:nvSpPr>
            <p:spPr>
              <a:xfrm>
                <a:off x="1456714" y="26479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 name="Graphic 228">
                <a:extLst>
                  <a:ext uri="{FF2B5EF4-FFF2-40B4-BE49-F238E27FC236}">
                    <a16:creationId xmlns:a16="http://schemas.microsoft.com/office/drawing/2014/main" id="{70390015-E4A3-4D12-A6A6-F6B0CCE1870C}"/>
                  </a:ext>
                </a:extLst>
              </p:cNvPr>
              <p:cNvSpPr/>
              <p:nvPr/>
            </p:nvSpPr>
            <p:spPr>
              <a:xfrm>
                <a:off x="1647214" y="2857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 name="Graphic 228">
                <a:extLst>
                  <a:ext uri="{FF2B5EF4-FFF2-40B4-BE49-F238E27FC236}">
                    <a16:creationId xmlns:a16="http://schemas.microsoft.com/office/drawing/2014/main" id="{70390015-E4A3-4D12-A6A6-F6B0CCE1870C}"/>
                  </a:ext>
                </a:extLst>
              </p:cNvPr>
              <p:cNvSpPr/>
              <p:nvPr/>
            </p:nvSpPr>
            <p:spPr>
              <a:xfrm>
                <a:off x="3075974" y="3829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 name="Graphic 228">
                <a:extLst>
                  <a:ext uri="{FF2B5EF4-FFF2-40B4-BE49-F238E27FC236}">
                    <a16:creationId xmlns:a16="http://schemas.microsoft.com/office/drawing/2014/main" id="{70390015-E4A3-4D12-A6A6-F6B0CCE1870C}"/>
                  </a:ext>
                </a:extLst>
              </p:cNvPr>
              <p:cNvSpPr/>
              <p:nvPr/>
            </p:nvSpPr>
            <p:spPr>
              <a:xfrm>
                <a:off x="3780824" y="40767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Graphic 228">
                <a:extLst>
                  <a:ext uri="{FF2B5EF4-FFF2-40B4-BE49-F238E27FC236}">
                    <a16:creationId xmlns:a16="http://schemas.microsoft.com/office/drawing/2014/main" id="{70390015-E4A3-4D12-A6A6-F6B0CCE1870C}"/>
                  </a:ext>
                </a:extLst>
              </p:cNvPr>
              <p:cNvSpPr/>
              <p:nvPr/>
            </p:nvSpPr>
            <p:spPr>
              <a:xfrm>
                <a:off x="3857024" y="40767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Graphic 228">
                <a:extLst>
                  <a:ext uri="{FF2B5EF4-FFF2-40B4-BE49-F238E27FC236}">
                    <a16:creationId xmlns:a16="http://schemas.microsoft.com/office/drawing/2014/main" id="{70390015-E4A3-4D12-A6A6-F6B0CCE1870C}"/>
                  </a:ext>
                </a:extLst>
              </p:cNvPr>
              <p:cNvSpPr/>
              <p:nvPr/>
            </p:nvSpPr>
            <p:spPr>
              <a:xfrm>
                <a:off x="4142774" y="40957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Graphic 228">
                <a:extLst>
                  <a:ext uri="{FF2B5EF4-FFF2-40B4-BE49-F238E27FC236}">
                    <a16:creationId xmlns:a16="http://schemas.microsoft.com/office/drawing/2014/main" id="{70390015-E4A3-4D12-A6A6-F6B0CCE1870C}"/>
                  </a:ext>
                </a:extLst>
              </p:cNvPr>
              <p:cNvSpPr/>
              <p:nvPr/>
            </p:nvSpPr>
            <p:spPr>
              <a:xfrm>
                <a:off x="4733324" y="44005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Graphic 228">
                <a:extLst>
                  <a:ext uri="{FF2B5EF4-FFF2-40B4-BE49-F238E27FC236}">
                    <a16:creationId xmlns:a16="http://schemas.microsoft.com/office/drawing/2014/main" id="{70390015-E4A3-4D12-A6A6-F6B0CCE1870C}"/>
                  </a:ext>
                </a:extLst>
              </p:cNvPr>
              <p:cNvSpPr/>
              <p:nvPr/>
            </p:nvSpPr>
            <p:spPr>
              <a:xfrm>
                <a:off x="4771424" y="44005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Graphic 228">
                <a:extLst>
                  <a:ext uri="{FF2B5EF4-FFF2-40B4-BE49-F238E27FC236}">
                    <a16:creationId xmlns:a16="http://schemas.microsoft.com/office/drawing/2014/main" id="{70390015-E4A3-4D12-A6A6-F6B0CCE1870C}"/>
                  </a:ext>
                </a:extLst>
              </p:cNvPr>
              <p:cNvSpPr/>
              <p:nvPr/>
            </p:nvSpPr>
            <p:spPr>
              <a:xfrm>
                <a:off x="4809524" y="44005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Graphic 228">
                <a:extLst>
                  <a:ext uri="{FF2B5EF4-FFF2-40B4-BE49-F238E27FC236}">
                    <a16:creationId xmlns:a16="http://schemas.microsoft.com/office/drawing/2014/main" id="{70390015-E4A3-4D12-A6A6-F6B0CCE1870C}"/>
                  </a:ext>
                </a:extLst>
              </p:cNvPr>
              <p:cNvSpPr/>
              <p:nvPr/>
            </p:nvSpPr>
            <p:spPr>
              <a:xfrm>
                <a:off x="6200174" y="47244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Graphic 228">
                <a:extLst>
                  <a:ext uri="{FF2B5EF4-FFF2-40B4-BE49-F238E27FC236}">
                    <a16:creationId xmlns:a16="http://schemas.microsoft.com/office/drawing/2014/main" id="{70390015-E4A3-4D12-A6A6-F6B0CCE1870C}"/>
                  </a:ext>
                </a:extLst>
              </p:cNvPr>
              <p:cNvSpPr/>
              <p:nvPr/>
            </p:nvSpPr>
            <p:spPr>
              <a:xfrm>
                <a:off x="6371624" y="47244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Graphic 228">
                <a:extLst>
                  <a:ext uri="{FF2B5EF4-FFF2-40B4-BE49-F238E27FC236}">
                    <a16:creationId xmlns:a16="http://schemas.microsoft.com/office/drawing/2014/main" id="{70390015-E4A3-4D12-A6A6-F6B0CCE1870C}"/>
                  </a:ext>
                </a:extLst>
              </p:cNvPr>
              <p:cNvSpPr/>
              <p:nvPr/>
            </p:nvSpPr>
            <p:spPr>
              <a:xfrm>
                <a:off x="6447824" y="47244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Graphic 228">
                <a:extLst>
                  <a:ext uri="{FF2B5EF4-FFF2-40B4-BE49-F238E27FC236}">
                    <a16:creationId xmlns:a16="http://schemas.microsoft.com/office/drawing/2014/main" id="{70390015-E4A3-4D12-A6A6-F6B0CCE1870C}"/>
                  </a:ext>
                </a:extLst>
              </p:cNvPr>
              <p:cNvSpPr/>
              <p:nvPr/>
            </p:nvSpPr>
            <p:spPr>
              <a:xfrm>
                <a:off x="7057424" y="47815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Graphic 228">
                <a:extLst>
                  <a:ext uri="{FF2B5EF4-FFF2-40B4-BE49-F238E27FC236}">
                    <a16:creationId xmlns:a16="http://schemas.microsoft.com/office/drawing/2014/main" id="{70390015-E4A3-4D12-A6A6-F6B0CCE1870C}"/>
                  </a:ext>
                </a:extLst>
              </p:cNvPr>
              <p:cNvSpPr/>
              <p:nvPr/>
            </p:nvSpPr>
            <p:spPr>
              <a:xfrm>
                <a:off x="7552724" y="48196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Graphic 228">
                <a:extLst>
                  <a:ext uri="{FF2B5EF4-FFF2-40B4-BE49-F238E27FC236}">
                    <a16:creationId xmlns:a16="http://schemas.microsoft.com/office/drawing/2014/main" id="{70390015-E4A3-4D12-A6A6-F6B0CCE1870C}"/>
                  </a:ext>
                </a:extLst>
              </p:cNvPr>
              <p:cNvSpPr/>
              <p:nvPr/>
            </p:nvSpPr>
            <p:spPr>
              <a:xfrm>
                <a:off x="7609874" y="48196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Graphic 228">
                <a:extLst>
                  <a:ext uri="{FF2B5EF4-FFF2-40B4-BE49-F238E27FC236}">
                    <a16:creationId xmlns:a16="http://schemas.microsoft.com/office/drawing/2014/main" id="{70390015-E4A3-4D12-A6A6-F6B0CCE1870C}"/>
                  </a:ext>
                </a:extLst>
              </p:cNvPr>
              <p:cNvSpPr/>
              <p:nvPr/>
            </p:nvSpPr>
            <p:spPr>
              <a:xfrm>
                <a:off x="7705124" y="48196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Graphic 228">
                <a:extLst>
                  <a:ext uri="{FF2B5EF4-FFF2-40B4-BE49-F238E27FC236}">
                    <a16:creationId xmlns:a16="http://schemas.microsoft.com/office/drawing/2014/main" id="{70390015-E4A3-4D12-A6A6-F6B0CCE1870C}"/>
                  </a:ext>
                </a:extLst>
              </p:cNvPr>
              <p:cNvSpPr/>
              <p:nvPr/>
            </p:nvSpPr>
            <p:spPr>
              <a:xfrm>
                <a:off x="7933733" y="48387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Graphic 228">
                <a:extLst>
                  <a:ext uri="{FF2B5EF4-FFF2-40B4-BE49-F238E27FC236}">
                    <a16:creationId xmlns:a16="http://schemas.microsoft.com/office/drawing/2014/main" id="{70390015-E4A3-4D12-A6A6-F6B0CCE1870C}"/>
                  </a:ext>
                </a:extLst>
              </p:cNvPr>
              <p:cNvSpPr/>
              <p:nvPr/>
            </p:nvSpPr>
            <p:spPr>
              <a:xfrm>
                <a:off x="8086133"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Graphic 228">
                <a:extLst>
                  <a:ext uri="{FF2B5EF4-FFF2-40B4-BE49-F238E27FC236}">
                    <a16:creationId xmlns:a16="http://schemas.microsoft.com/office/drawing/2014/main" id="{70390015-E4A3-4D12-A6A6-F6B0CCE1870C}"/>
                  </a:ext>
                </a:extLst>
              </p:cNvPr>
              <p:cNvSpPr/>
              <p:nvPr/>
            </p:nvSpPr>
            <p:spPr>
              <a:xfrm>
                <a:off x="8276633"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Graphic 228">
                <a:extLst>
                  <a:ext uri="{FF2B5EF4-FFF2-40B4-BE49-F238E27FC236}">
                    <a16:creationId xmlns:a16="http://schemas.microsoft.com/office/drawing/2014/main" id="{70390015-E4A3-4D12-A6A6-F6B0CCE1870C}"/>
                  </a:ext>
                </a:extLst>
              </p:cNvPr>
              <p:cNvSpPr/>
              <p:nvPr/>
            </p:nvSpPr>
            <p:spPr>
              <a:xfrm>
                <a:off x="8467133"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Graphic 228">
                <a:extLst>
                  <a:ext uri="{FF2B5EF4-FFF2-40B4-BE49-F238E27FC236}">
                    <a16:creationId xmlns:a16="http://schemas.microsoft.com/office/drawing/2014/main" id="{70390015-E4A3-4D12-A6A6-F6B0CCE1870C}"/>
                  </a:ext>
                </a:extLst>
              </p:cNvPr>
              <p:cNvSpPr/>
              <p:nvPr/>
            </p:nvSpPr>
            <p:spPr>
              <a:xfrm>
                <a:off x="8467133"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Graphic 228">
                <a:extLst>
                  <a:ext uri="{FF2B5EF4-FFF2-40B4-BE49-F238E27FC236}">
                    <a16:creationId xmlns:a16="http://schemas.microsoft.com/office/drawing/2014/main" id="{70390015-E4A3-4D12-A6A6-F6B0CCE1870C}"/>
                  </a:ext>
                </a:extLst>
              </p:cNvPr>
              <p:cNvSpPr/>
              <p:nvPr/>
            </p:nvSpPr>
            <p:spPr>
              <a:xfrm>
                <a:off x="8886233"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Graphic 228">
                <a:extLst>
                  <a:ext uri="{FF2B5EF4-FFF2-40B4-BE49-F238E27FC236}">
                    <a16:creationId xmlns:a16="http://schemas.microsoft.com/office/drawing/2014/main" id="{70390015-E4A3-4D12-A6A6-F6B0CCE1870C}"/>
                  </a:ext>
                </a:extLst>
              </p:cNvPr>
              <p:cNvSpPr/>
              <p:nvPr/>
            </p:nvSpPr>
            <p:spPr>
              <a:xfrm>
                <a:off x="9267233"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Graphic 228">
                <a:extLst>
                  <a:ext uri="{FF2B5EF4-FFF2-40B4-BE49-F238E27FC236}">
                    <a16:creationId xmlns:a16="http://schemas.microsoft.com/office/drawing/2014/main" id="{70390015-E4A3-4D12-A6A6-F6B0CCE1870C}"/>
                  </a:ext>
                </a:extLst>
              </p:cNvPr>
              <p:cNvSpPr/>
              <p:nvPr/>
            </p:nvSpPr>
            <p:spPr>
              <a:xfrm>
                <a:off x="9438683"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Graphic 228">
                <a:extLst>
                  <a:ext uri="{FF2B5EF4-FFF2-40B4-BE49-F238E27FC236}">
                    <a16:creationId xmlns:a16="http://schemas.microsoft.com/office/drawing/2014/main" id="{70390015-E4A3-4D12-A6A6-F6B0CCE1870C}"/>
                  </a:ext>
                </a:extLst>
              </p:cNvPr>
              <p:cNvSpPr/>
              <p:nvPr/>
            </p:nvSpPr>
            <p:spPr>
              <a:xfrm>
                <a:off x="10238802"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Graphic 228">
                <a:extLst>
                  <a:ext uri="{FF2B5EF4-FFF2-40B4-BE49-F238E27FC236}">
                    <a16:creationId xmlns:a16="http://schemas.microsoft.com/office/drawing/2014/main" id="{70390015-E4A3-4D12-A6A6-F6B0CCE1870C}"/>
                  </a:ext>
                </a:extLst>
              </p:cNvPr>
              <p:cNvSpPr/>
              <p:nvPr/>
            </p:nvSpPr>
            <p:spPr>
              <a:xfrm>
                <a:off x="10372152"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Graphic 228">
                <a:extLst>
                  <a:ext uri="{FF2B5EF4-FFF2-40B4-BE49-F238E27FC236}">
                    <a16:creationId xmlns:a16="http://schemas.microsoft.com/office/drawing/2014/main" id="{70390015-E4A3-4D12-A6A6-F6B0CCE1870C}"/>
                  </a:ext>
                </a:extLst>
              </p:cNvPr>
              <p:cNvSpPr/>
              <p:nvPr/>
            </p:nvSpPr>
            <p:spPr>
              <a:xfrm>
                <a:off x="11096052"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Graphic 228">
                <a:extLst>
                  <a:ext uri="{FF2B5EF4-FFF2-40B4-BE49-F238E27FC236}">
                    <a16:creationId xmlns:a16="http://schemas.microsoft.com/office/drawing/2014/main" id="{70390015-E4A3-4D12-A6A6-F6B0CCE1870C}"/>
                  </a:ext>
                </a:extLst>
              </p:cNvPr>
              <p:cNvSpPr/>
              <p:nvPr/>
            </p:nvSpPr>
            <p:spPr>
              <a:xfrm>
                <a:off x="11934252"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Tree>
    <p:extLst>
      <p:ext uri="{BB962C8B-B14F-4D97-AF65-F5344CB8AC3E}">
        <p14:creationId xmlns:p14="http://schemas.microsoft.com/office/powerpoint/2010/main" val="275440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O-15: Randomized, phase 3 study of second-line tislelizumab vs chemotherapy in advanced or metastatic </a:t>
            </a:r>
            <a:r>
              <a:rPr lang="en-GB" dirty="0" err="1"/>
              <a:t>esophageal</a:t>
            </a:r>
            <a:r>
              <a:rPr lang="en-GB" dirty="0"/>
              <a:t> squamous cell carcinoma (RATIONALE 302) in the overall population and Europe/North America subgroup – Ajani J, et al</a:t>
            </a:r>
          </a:p>
        </p:txBody>
      </p:sp>
      <p:sp>
        <p:nvSpPr>
          <p:cNvPr id="8" name="Content Placeholder 7"/>
          <p:cNvSpPr>
            <a:spLocks noGrp="1"/>
          </p:cNvSpPr>
          <p:nvPr>
            <p:ph idx="1"/>
          </p:nvPr>
        </p:nvSpPr>
        <p:spPr/>
        <p:txBody>
          <a:bodyPr/>
          <a:lstStyle/>
          <a:p>
            <a:pPr marL="0" indent="0">
              <a:buNone/>
            </a:pPr>
            <a:r>
              <a:rPr lang="en-GB" b="1" dirty="0"/>
              <a:t>Key results (cont.)</a:t>
            </a:r>
          </a:p>
          <a:p>
            <a:pPr marL="0" indent="0">
              <a:spcBef>
                <a:spcPts val="29400"/>
              </a:spcBef>
              <a:buNone/>
            </a:pPr>
            <a:r>
              <a:rPr lang="en-GB" b="1" dirty="0"/>
              <a:t>Conclusions</a:t>
            </a:r>
          </a:p>
          <a:p>
            <a:r>
              <a:rPr lang="en-GB" b="1" dirty="0"/>
              <a:t>In patients with advanced or metastatic ESCC, 2L tislelizumab demonstrated significant improvement in OS compared with chemotherapy in the overall and EU/North American populations with a manageable safety profile </a:t>
            </a:r>
          </a:p>
        </p:txBody>
      </p:sp>
      <p:sp>
        <p:nvSpPr>
          <p:cNvPr id="5" name="Text Placeholder 4"/>
          <p:cNvSpPr>
            <a:spLocks noGrp="1"/>
          </p:cNvSpPr>
          <p:nvPr>
            <p:ph type="body" sz="quarter" idx="11"/>
          </p:nvPr>
        </p:nvSpPr>
        <p:spPr/>
        <p:txBody>
          <a:bodyPr/>
          <a:lstStyle/>
          <a:p>
            <a:r>
              <a:rPr lang="en-GB" dirty="0"/>
              <a:t>Ajani J, et al. Ann </a:t>
            </a:r>
            <a:r>
              <a:rPr lang="en-GB" dirty="0" err="1"/>
              <a:t>Oncol</a:t>
            </a:r>
            <a:r>
              <a:rPr lang="en-GB" dirty="0"/>
              <a:t> 2021;32(</a:t>
            </a:r>
            <a:r>
              <a:rPr lang="en-GB" dirty="0" err="1"/>
              <a:t>suppl</a:t>
            </a:r>
            <a:r>
              <a:rPr lang="en-GB" dirty="0"/>
              <a:t>):</a:t>
            </a:r>
            <a:r>
              <a:rPr lang="en-GB" dirty="0" err="1"/>
              <a:t>abstr</a:t>
            </a:r>
            <a:r>
              <a:rPr lang="en-GB" dirty="0"/>
              <a:t> O-15</a:t>
            </a:r>
          </a:p>
        </p:txBody>
      </p:sp>
      <p:graphicFrame>
        <p:nvGraphicFramePr>
          <p:cNvPr id="10" name="Group 88"/>
          <p:cNvGraphicFramePr>
            <a:graphicFrameLocks noGrp="1"/>
          </p:cNvGraphicFramePr>
          <p:nvPr>
            <p:extLst>
              <p:ext uri="{D42A27DB-BD31-4B8C-83A1-F6EECF244321}">
                <p14:modId xmlns:p14="http://schemas.microsoft.com/office/powerpoint/2010/main" val="1510359090"/>
              </p:ext>
            </p:extLst>
          </p:nvPr>
        </p:nvGraphicFramePr>
        <p:xfrm>
          <a:off x="169998" y="1574634"/>
          <a:ext cx="6976100" cy="3710952"/>
        </p:xfrm>
        <a:graphic>
          <a:graphicData uri="http://schemas.openxmlformats.org/drawingml/2006/table">
            <a:tbl>
              <a:tblPr firstRow="1" bandRow="1">
                <a:tableStyleId>{5202B0CA-FC54-4496-8BCA-5EF66A818D29}</a:tableStyleId>
              </a:tblPr>
              <a:tblGrid>
                <a:gridCol w="1746484">
                  <a:extLst>
                    <a:ext uri="{9D8B030D-6E8A-4147-A177-3AD203B41FA5}">
                      <a16:colId xmlns:a16="http://schemas.microsoft.com/office/drawing/2014/main" val="20000"/>
                    </a:ext>
                  </a:extLst>
                </a:gridCol>
                <a:gridCol w="1307404">
                  <a:extLst>
                    <a:ext uri="{9D8B030D-6E8A-4147-A177-3AD203B41FA5}">
                      <a16:colId xmlns:a16="http://schemas.microsoft.com/office/drawing/2014/main" val="20001"/>
                    </a:ext>
                  </a:extLst>
                </a:gridCol>
                <a:gridCol w="1307404">
                  <a:extLst>
                    <a:ext uri="{9D8B030D-6E8A-4147-A177-3AD203B41FA5}">
                      <a16:colId xmlns:a16="http://schemas.microsoft.com/office/drawing/2014/main" val="3261666089"/>
                    </a:ext>
                  </a:extLst>
                </a:gridCol>
                <a:gridCol w="1307404">
                  <a:extLst>
                    <a:ext uri="{9D8B030D-6E8A-4147-A177-3AD203B41FA5}">
                      <a16:colId xmlns:a16="http://schemas.microsoft.com/office/drawing/2014/main" val="1912828434"/>
                    </a:ext>
                  </a:extLst>
                </a:gridCol>
                <a:gridCol w="1307404">
                  <a:extLst>
                    <a:ext uri="{9D8B030D-6E8A-4147-A177-3AD203B41FA5}">
                      <a16:colId xmlns:a16="http://schemas.microsoft.com/office/drawing/2014/main" val="83901594"/>
                    </a:ext>
                  </a:extLst>
                </a:gridCol>
              </a:tblGrid>
              <a:tr h="242286">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T="18000" marB="18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Overall population</a:t>
                      </a:r>
                    </a:p>
                  </a:txBody>
                  <a:tcPr marT="18000" marB="18000" anchor="ctr" horzOverflow="overflow">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b="1" i="0" u="none" strike="noStrike" cap="none" normalizeH="0" baseline="0" dirty="0">
                          <a:ln>
                            <a:noFill/>
                          </a:ln>
                          <a:solidFill>
                            <a:schemeClr val="tx2"/>
                          </a:solidFill>
                          <a:effectLst/>
                          <a:latin typeface="+mn-lt"/>
                          <a:cs typeface="Arial" charset="0"/>
                        </a:rPr>
                        <a:t>EU/N American population</a:t>
                      </a:r>
                    </a:p>
                  </a:txBody>
                  <a:tcPr marT="18000" marB="18000" anchor="ctr" horzOverflow="overflow">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197842954"/>
                  </a:ext>
                </a:extLst>
              </a:tr>
              <a:tr h="242286">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Tislelizumab (n=256)</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b="1" i="0" u="none" strike="noStrike" cap="none" normalizeH="0" baseline="0" dirty="0">
                          <a:ln>
                            <a:noFill/>
                          </a:ln>
                          <a:solidFill>
                            <a:schemeClr val="tx2"/>
                          </a:solidFill>
                          <a:effectLst/>
                          <a:latin typeface="+mn-lt"/>
                          <a:cs typeface="Arial" charset="0"/>
                        </a:rPr>
                        <a:t>Chemotherapy (n=256)</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b="1" i="0" u="none" strike="noStrike" cap="none" normalizeH="0" baseline="0" dirty="0">
                          <a:ln>
                            <a:noFill/>
                          </a:ln>
                          <a:solidFill>
                            <a:schemeClr val="tx2"/>
                          </a:solidFill>
                          <a:effectLst/>
                          <a:latin typeface="+mn-lt"/>
                          <a:cs typeface="Arial" charset="0"/>
                        </a:rPr>
                        <a:t>Tislelizumab (n=55)</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b="1" i="0" u="none" strike="noStrike" cap="none" normalizeH="0" baseline="0" dirty="0">
                          <a:ln>
                            <a:noFill/>
                          </a:ln>
                          <a:solidFill>
                            <a:schemeClr val="tx2"/>
                          </a:solidFill>
                          <a:effectLst/>
                          <a:latin typeface="+mn-lt"/>
                          <a:cs typeface="Arial" charset="0"/>
                        </a:rPr>
                        <a:t>Chemotherapy (n=53)</a:t>
                      </a:r>
                    </a:p>
                  </a:txBody>
                  <a:tcPr marT="18000" marB="18000" anchor="ctr" horzOverflow="overflow">
                    <a:solidFill>
                      <a:schemeClr val="bg2"/>
                    </a:solidFill>
                  </a:tcPr>
                </a:tc>
                <a:extLst>
                  <a:ext uri="{0D108BD9-81ED-4DB2-BD59-A6C34878D82A}">
                    <a16:rowId xmlns:a16="http://schemas.microsoft.com/office/drawing/2014/main" val="10000"/>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mOS, mo (95%CI)</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8.6 (7.5, 10.4)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6. (5.3, 7.0)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11.2 (5.9, 14.8)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6.3 (4.6, 7.7)</a:t>
                      </a:r>
                    </a:p>
                  </a:txBody>
                  <a:tcPr marT="18000" marB="18000" anchor="ctr"/>
                </a:tc>
                <a:extLst>
                  <a:ext uri="{0D108BD9-81ED-4DB2-BD59-A6C34878D82A}">
                    <a16:rowId xmlns:a16="http://schemas.microsoft.com/office/drawing/2014/main" val="4094055339"/>
                  </a:ext>
                </a:extLst>
              </a:tr>
              <a:tr h="242286">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200" b="0" u="none" strike="noStrike" kern="1200" cap="none" normalizeH="0" baseline="0" dirty="0">
                          <a:ln>
                            <a:noFill/>
                          </a:ln>
                          <a:solidFill>
                            <a:schemeClr val="tx1"/>
                          </a:solidFill>
                          <a:effectLst/>
                        </a:rPr>
                        <a:t>HR (95%CI)</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0.70 (0.57, 0.85)</a:t>
                      </a:r>
                    </a:p>
                  </a:txBody>
                  <a:tcPr marT="18000" marB="18000" anchor="ct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0.55 (0.35, 0.87)</a:t>
                      </a:r>
                    </a:p>
                  </a:txBody>
                  <a:tcPr marT="18000" marB="1800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619506884"/>
                  </a:ext>
                </a:extLst>
              </a:tr>
              <a:tr h="242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mPFS, mo (95%CI)</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1.6 (1.4, 2.7)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2.1 (1.5, 1.7)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a:t>
                      </a:r>
                    </a:p>
                  </a:txBody>
                  <a:tcPr marT="18000" marB="18000" anchor="ctr"/>
                </a:tc>
                <a:extLst>
                  <a:ext uri="{0D108BD9-81ED-4DB2-BD59-A6C34878D82A}">
                    <a16:rowId xmlns:a16="http://schemas.microsoft.com/office/drawing/2014/main" val="4111590578"/>
                  </a:ext>
                </a:extLst>
              </a:tr>
              <a:tr h="242286">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200" b="0" u="none" strike="noStrike" kern="1200" cap="none" normalizeH="0" baseline="0" dirty="0">
                          <a:ln>
                            <a:noFill/>
                          </a:ln>
                          <a:solidFill>
                            <a:schemeClr val="tx1"/>
                          </a:solidFill>
                          <a:effectLst/>
                        </a:rPr>
                        <a:t>HR (95%CI)</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0.83 (0.67, 1.01)</a:t>
                      </a:r>
                    </a:p>
                  </a:txBody>
                  <a:tcPr marT="18000" marB="18000" anchor="ct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0.97 (0.64, 1.47)</a:t>
                      </a:r>
                    </a:p>
                  </a:txBody>
                  <a:tcPr marT="18000" marB="1800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440635064"/>
                  </a:ext>
                </a:extLst>
              </a:tr>
              <a:tr h="242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ORR, n (%)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52 (20.3) </a:t>
                      </a:r>
                      <a:br>
                        <a:rPr kumimoji="0" lang="it-IT" sz="1200" b="0" i="0" u="none" strike="noStrike" kern="1200" cap="none" normalizeH="0" baseline="0" dirty="0">
                          <a:ln>
                            <a:noFill/>
                          </a:ln>
                          <a:solidFill>
                            <a:schemeClr val="tx1"/>
                          </a:solidFill>
                          <a:effectLst/>
                          <a:latin typeface="+mn-lt"/>
                          <a:ea typeface="+mn-ea"/>
                          <a:cs typeface="Arial" charset="0"/>
                        </a:rPr>
                      </a:br>
                      <a:r>
                        <a:rPr kumimoji="0" lang="it-IT" sz="1200" b="0" i="0" u="none" strike="noStrike" kern="1200" cap="none" normalizeH="0" baseline="0" dirty="0">
                          <a:ln>
                            <a:noFill/>
                          </a:ln>
                          <a:solidFill>
                            <a:schemeClr val="tx1"/>
                          </a:solidFill>
                          <a:effectLst/>
                          <a:latin typeface="+mn-lt"/>
                          <a:ea typeface="+mn-ea"/>
                          <a:cs typeface="Arial" charset="0"/>
                        </a:rPr>
                        <a:t>[15.6, 25.8]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25 (9.8) </a:t>
                      </a:r>
                      <a:br>
                        <a:rPr kumimoji="0" lang="it-IT" sz="1200" b="0" i="0" u="none" strike="noStrike" kern="1200" cap="none" normalizeH="0" baseline="0" dirty="0">
                          <a:ln>
                            <a:noFill/>
                          </a:ln>
                          <a:solidFill>
                            <a:schemeClr val="tx1"/>
                          </a:solidFill>
                          <a:effectLst/>
                          <a:latin typeface="+mn-lt"/>
                          <a:ea typeface="+mn-ea"/>
                          <a:cs typeface="Arial" charset="0"/>
                        </a:rPr>
                      </a:br>
                      <a:r>
                        <a:rPr kumimoji="0" lang="it-IT" sz="1200" b="0" i="0" u="none" strike="noStrike" kern="1200" cap="none" normalizeH="0" baseline="0" dirty="0">
                          <a:ln>
                            <a:noFill/>
                          </a:ln>
                          <a:solidFill>
                            <a:schemeClr val="tx1"/>
                          </a:solidFill>
                          <a:effectLst/>
                          <a:latin typeface="+mn-lt"/>
                          <a:ea typeface="+mn-ea"/>
                          <a:cs typeface="Arial" charset="0"/>
                        </a:rPr>
                        <a:t>[6.4, 14.1]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11 (20)</a:t>
                      </a:r>
                      <a:br>
                        <a:rPr kumimoji="0" lang="it-IT" sz="1200" b="0" i="0" u="none" strike="noStrike" kern="1200" cap="none" normalizeH="0" baseline="0" dirty="0">
                          <a:ln>
                            <a:noFill/>
                          </a:ln>
                          <a:solidFill>
                            <a:schemeClr val="tx1"/>
                          </a:solidFill>
                          <a:effectLst/>
                          <a:latin typeface="+mn-lt"/>
                          <a:ea typeface="+mn-ea"/>
                          <a:cs typeface="Arial" charset="0"/>
                        </a:rPr>
                      </a:br>
                      <a:r>
                        <a:rPr kumimoji="0" lang="it-IT" sz="1200" b="0" i="0" u="none" strike="noStrike" kern="1200" cap="none" normalizeH="0" baseline="0" dirty="0">
                          <a:ln>
                            <a:noFill/>
                          </a:ln>
                          <a:solidFill>
                            <a:schemeClr val="tx1"/>
                          </a:solidFill>
                          <a:effectLst/>
                          <a:latin typeface="+mn-lt"/>
                          <a:ea typeface="+mn-ea"/>
                          <a:cs typeface="Arial" charset="0"/>
                        </a:rPr>
                        <a:t>[10.4, 33.0]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6 (11.3)</a:t>
                      </a:r>
                      <a:br>
                        <a:rPr kumimoji="0" lang="it-IT" sz="1200" b="0" i="0" u="none" strike="noStrike" kern="1200" cap="none" normalizeH="0" baseline="0" dirty="0">
                          <a:ln>
                            <a:noFill/>
                          </a:ln>
                          <a:solidFill>
                            <a:schemeClr val="tx1"/>
                          </a:solidFill>
                          <a:effectLst/>
                          <a:latin typeface="+mn-lt"/>
                          <a:ea typeface="+mn-ea"/>
                          <a:cs typeface="Arial" charset="0"/>
                        </a:rPr>
                      </a:br>
                      <a:r>
                        <a:rPr kumimoji="0" lang="it-IT" sz="1200" b="0" i="0" u="none" strike="noStrike" kern="1200" cap="none" normalizeH="0" baseline="0" dirty="0">
                          <a:ln>
                            <a:noFill/>
                          </a:ln>
                          <a:solidFill>
                            <a:schemeClr val="tx1"/>
                          </a:solidFill>
                          <a:effectLst/>
                          <a:latin typeface="+mn-lt"/>
                          <a:ea typeface="+mn-ea"/>
                          <a:cs typeface="Arial" charset="0"/>
                        </a:rPr>
                        <a:t>[4.3, 23.0]</a:t>
                      </a:r>
                    </a:p>
                  </a:txBody>
                  <a:tcPr marT="18000" marB="18000" anchor="ctr"/>
                </a:tc>
                <a:extLst>
                  <a:ext uri="{0D108BD9-81ED-4DB2-BD59-A6C34878D82A}">
                    <a16:rowId xmlns:a16="http://schemas.microsoft.com/office/drawing/2014/main" val="923767683"/>
                  </a:ext>
                </a:extLst>
              </a:tr>
              <a:tr h="242286">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OR (95%CI)</a:t>
                      </a: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2.4 (1.4, 4.0)</a:t>
                      </a:r>
                    </a:p>
                  </a:txBody>
                  <a:tcPr marT="18000" marB="18000" anchor="ct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 (0.7, 5.8)</a:t>
                      </a:r>
                    </a:p>
                  </a:txBody>
                  <a:tcPr marT="18000" marB="1800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088012237"/>
                  </a:ext>
                </a:extLst>
              </a:tr>
              <a:tr h="242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BOR, n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119097129"/>
                  </a:ext>
                </a:extLst>
              </a:tr>
              <a:tr h="242286">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CR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5 (2.0)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 (0.4)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 (3.6)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0</a:t>
                      </a:r>
                    </a:p>
                  </a:txBody>
                  <a:tcPr marT="18000" marB="18000" anchor="ctr"/>
                </a:tc>
                <a:extLst>
                  <a:ext uri="{0D108BD9-81ED-4DB2-BD59-A6C34878D82A}">
                    <a16:rowId xmlns:a16="http://schemas.microsoft.com/office/drawing/2014/main" val="153726961"/>
                  </a:ext>
                </a:extLst>
              </a:tr>
              <a:tr h="242286">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PR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47 (18.4)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24 (9.4)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9 (16.4)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6 (11.3)</a:t>
                      </a:r>
                    </a:p>
                  </a:txBody>
                  <a:tcPr marT="18000" marB="18000" anchor="ctr"/>
                </a:tc>
                <a:extLst>
                  <a:ext uri="{0D108BD9-81ED-4DB2-BD59-A6C34878D82A}">
                    <a16:rowId xmlns:a16="http://schemas.microsoft.com/office/drawing/2014/main" val="4111294265"/>
                  </a:ext>
                </a:extLst>
              </a:tr>
              <a:tr h="242286">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SD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68 (26.6)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82 (32.0)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17 (30.9)</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20 (37.7)</a:t>
                      </a:r>
                    </a:p>
                  </a:txBody>
                  <a:tcPr marT="18000" marB="18000" anchor="ctr"/>
                </a:tc>
                <a:extLst>
                  <a:ext uri="{0D108BD9-81ED-4DB2-BD59-A6C34878D82A}">
                    <a16:rowId xmlns:a16="http://schemas.microsoft.com/office/drawing/2014/main" val="3171841310"/>
                  </a:ext>
                </a:extLst>
              </a:tr>
              <a:tr h="242286">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PD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116 (45.3)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86 (33.6)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23 (41.8)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16 (30.2)</a:t>
                      </a:r>
                    </a:p>
                  </a:txBody>
                  <a:tcPr marT="18000" marB="18000" anchor="ctr"/>
                </a:tc>
                <a:extLst>
                  <a:ext uri="{0D108BD9-81ED-4DB2-BD59-A6C34878D82A}">
                    <a16:rowId xmlns:a16="http://schemas.microsoft.com/office/drawing/2014/main" val="3839645631"/>
                  </a:ext>
                </a:extLst>
              </a:tr>
              <a:tr h="242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mDoR, mo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7.1 (4.1, 11.3)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4.0 (2.1, 8.2)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5.1 (1.6, NE)</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2.1 (1.3, 6.3)</a:t>
                      </a:r>
                    </a:p>
                  </a:txBody>
                  <a:tcPr marT="18000" marB="18000" anchor="ctr"/>
                </a:tc>
                <a:extLst>
                  <a:ext uri="{0D108BD9-81ED-4DB2-BD59-A6C34878D82A}">
                    <a16:rowId xmlns:a16="http://schemas.microsoft.com/office/drawing/2014/main" val="2963961958"/>
                  </a:ext>
                </a:extLst>
              </a:tr>
            </a:tbl>
          </a:graphicData>
        </a:graphic>
      </p:graphicFrame>
      <p:graphicFrame>
        <p:nvGraphicFramePr>
          <p:cNvPr id="11" name="Group 88"/>
          <p:cNvGraphicFramePr>
            <a:graphicFrameLocks noGrp="1"/>
          </p:cNvGraphicFramePr>
          <p:nvPr>
            <p:extLst>
              <p:ext uri="{D42A27DB-BD31-4B8C-83A1-F6EECF244321}">
                <p14:modId xmlns:p14="http://schemas.microsoft.com/office/powerpoint/2010/main" val="2242897824"/>
              </p:ext>
            </p:extLst>
          </p:nvPr>
        </p:nvGraphicFramePr>
        <p:xfrm>
          <a:off x="7236765" y="1574634"/>
          <a:ext cx="4800747" cy="3551478"/>
        </p:xfrm>
        <a:graphic>
          <a:graphicData uri="http://schemas.openxmlformats.org/drawingml/2006/table">
            <a:tbl>
              <a:tblPr firstRow="1" bandRow="1">
                <a:tableStyleId>{5202B0CA-FC54-4496-8BCA-5EF66A818D29}</a:tableStyleId>
              </a:tblPr>
              <a:tblGrid>
                <a:gridCol w="2308068">
                  <a:extLst>
                    <a:ext uri="{9D8B030D-6E8A-4147-A177-3AD203B41FA5}">
                      <a16:colId xmlns:a16="http://schemas.microsoft.com/office/drawing/2014/main" val="20000"/>
                    </a:ext>
                  </a:extLst>
                </a:gridCol>
                <a:gridCol w="1196235">
                  <a:extLst>
                    <a:ext uri="{9D8B030D-6E8A-4147-A177-3AD203B41FA5}">
                      <a16:colId xmlns:a16="http://schemas.microsoft.com/office/drawing/2014/main" val="20001"/>
                    </a:ext>
                  </a:extLst>
                </a:gridCol>
                <a:gridCol w="1296444">
                  <a:extLst>
                    <a:ext uri="{9D8B030D-6E8A-4147-A177-3AD203B41FA5}">
                      <a16:colId xmlns:a16="http://schemas.microsoft.com/office/drawing/2014/main" val="3261666089"/>
                    </a:ext>
                  </a:extLst>
                </a:gridCol>
              </a:tblGrid>
              <a:tr h="242286">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a:ln>
                            <a:noFill/>
                          </a:ln>
                          <a:solidFill>
                            <a:schemeClr val="tx2"/>
                          </a:solidFill>
                          <a:effectLst/>
                          <a:latin typeface="+mn-lt"/>
                          <a:cs typeface="Arial" charset="0"/>
                        </a:rPr>
                        <a:t>AEs, n (%)</a:t>
                      </a:r>
                    </a:p>
                  </a:txBody>
                  <a:tcPr marT="18000" marB="18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Overall population</a:t>
                      </a:r>
                    </a:p>
                  </a:txBody>
                  <a:tcPr marT="18000" marB="18000" anchor="ctr" horzOverflow="overflow">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197842954"/>
                  </a:ext>
                </a:extLst>
              </a:tr>
              <a:tr h="242286">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Tislelizumab (n=255)</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b="1" i="0" u="none" strike="noStrike" cap="none" normalizeH="0" baseline="0" dirty="0">
                          <a:ln>
                            <a:noFill/>
                          </a:ln>
                          <a:solidFill>
                            <a:schemeClr val="tx2"/>
                          </a:solidFill>
                          <a:effectLst/>
                          <a:latin typeface="+mn-lt"/>
                          <a:cs typeface="Arial" charset="0"/>
                        </a:rPr>
                        <a:t>Chemotherapy (n=240)</a:t>
                      </a:r>
                    </a:p>
                  </a:txBody>
                  <a:tcPr marT="18000" marB="18000" anchor="ctr" horzOverflow="overflow">
                    <a:solidFill>
                      <a:schemeClr val="bg2"/>
                    </a:solidFill>
                  </a:tcPr>
                </a:tc>
                <a:extLst>
                  <a:ext uri="{0D108BD9-81ED-4DB2-BD59-A6C34878D82A}">
                    <a16:rowId xmlns:a16="http://schemas.microsoft.com/office/drawing/2014/main" val="10000"/>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≥1 TEAE</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244 (95.7)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236 (98.3)</a:t>
                      </a:r>
                    </a:p>
                  </a:txBody>
                  <a:tcPr marT="18000" marB="18000" anchor="ctr"/>
                </a:tc>
                <a:extLst>
                  <a:ext uri="{0D108BD9-81ED-4DB2-BD59-A6C34878D82A}">
                    <a16:rowId xmlns:a16="http://schemas.microsoft.com/office/drawing/2014/main" val="4094055339"/>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Grade 3–5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118 (46.3)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163 (67.9)</a:t>
                      </a:r>
                    </a:p>
                  </a:txBody>
                  <a:tcPr marT="18000" marB="18000" anchor="ctr"/>
                </a:tc>
                <a:extLst>
                  <a:ext uri="{0D108BD9-81ED-4DB2-BD59-A6C34878D82A}">
                    <a16:rowId xmlns:a16="http://schemas.microsoft.com/office/drawing/2014/main" val="1790793904"/>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Serious</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105 (41.2)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105 (43.8)</a:t>
                      </a:r>
                    </a:p>
                  </a:txBody>
                  <a:tcPr marT="18000" marB="18000" anchor="ctr"/>
                </a:tc>
                <a:extLst>
                  <a:ext uri="{0D108BD9-81ED-4DB2-BD59-A6C34878D82A}">
                    <a16:rowId xmlns:a16="http://schemas.microsoft.com/office/drawing/2014/main" val="2167088071"/>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Led to discontinuation</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49 (19.2)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64 (26.7)</a:t>
                      </a:r>
                    </a:p>
                  </a:txBody>
                  <a:tcPr marT="18000" marB="18000" anchor="ctr"/>
                </a:tc>
                <a:extLst>
                  <a:ext uri="{0D108BD9-81ED-4DB2-BD59-A6C34878D82A}">
                    <a16:rowId xmlns:a16="http://schemas.microsoft.com/office/drawing/2014/main" val="2370966057"/>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Led to death</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14 (5.5)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14 (5.8)</a:t>
                      </a:r>
                    </a:p>
                  </a:txBody>
                  <a:tcPr marT="18000" marB="18000" anchor="ctr"/>
                </a:tc>
                <a:extLst>
                  <a:ext uri="{0D108BD9-81ED-4DB2-BD59-A6C34878D82A}">
                    <a16:rowId xmlns:a16="http://schemas.microsoft.com/office/drawing/2014/main" val="3700075265"/>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TRAEs occuring in ≥20%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4228113110"/>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Anaemia</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28 (11.0)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83 (34.6)</a:t>
                      </a:r>
                    </a:p>
                  </a:txBody>
                  <a:tcPr marT="18000" marB="18000" anchor="ctr"/>
                </a:tc>
                <a:extLst>
                  <a:ext uri="{0D108BD9-81ED-4DB2-BD59-A6C34878D82A}">
                    <a16:rowId xmlns:a16="http://schemas.microsoft.com/office/drawing/2014/main" val="2874936426"/>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Appetite decreased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16 (6.3)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75 (31.3)</a:t>
                      </a:r>
                    </a:p>
                  </a:txBody>
                  <a:tcPr marT="18000" marB="18000" anchor="ctr"/>
                </a:tc>
                <a:extLst>
                  <a:ext uri="{0D108BD9-81ED-4DB2-BD59-A6C34878D82A}">
                    <a16:rowId xmlns:a16="http://schemas.microsoft.com/office/drawing/2014/main" val="1196741839"/>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Diarrhoea</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14 (5.5)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66 (27.5)</a:t>
                      </a:r>
                    </a:p>
                  </a:txBody>
                  <a:tcPr marT="18000" marB="18000" anchor="ctr"/>
                </a:tc>
                <a:extLst>
                  <a:ext uri="{0D108BD9-81ED-4DB2-BD59-A6C34878D82A}">
                    <a16:rowId xmlns:a16="http://schemas.microsoft.com/office/drawing/2014/main" val="710647517"/>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Nausea</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7 (2.7)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66 (27.5)</a:t>
                      </a:r>
                    </a:p>
                  </a:txBody>
                  <a:tcPr marT="18000" marB="18000" anchor="ctr"/>
                </a:tc>
                <a:extLst>
                  <a:ext uri="{0D108BD9-81ED-4DB2-BD59-A6C34878D82A}">
                    <a16:rowId xmlns:a16="http://schemas.microsoft.com/office/drawing/2014/main" val="3446121834"/>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WBC count decresed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5 (2.0)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98 (40.8)</a:t>
                      </a:r>
                    </a:p>
                  </a:txBody>
                  <a:tcPr marT="18000" marB="18000" anchor="ctr"/>
                </a:tc>
                <a:extLst>
                  <a:ext uri="{0D108BD9-81ED-4DB2-BD59-A6C34878D82A}">
                    <a16:rowId xmlns:a16="http://schemas.microsoft.com/office/drawing/2014/main" val="3514768800"/>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Neutrophil count decreased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 (1.2)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94 (39.2)</a:t>
                      </a:r>
                    </a:p>
                  </a:txBody>
                  <a:tcPr marT="18000" marB="18000" anchor="ctr"/>
                </a:tc>
                <a:extLst>
                  <a:ext uri="{0D108BD9-81ED-4DB2-BD59-A6C34878D82A}">
                    <a16:rowId xmlns:a16="http://schemas.microsoft.com/office/drawing/2014/main" val="1936675431"/>
                  </a:ext>
                </a:extLst>
              </a:tr>
            </a:tbl>
          </a:graphicData>
        </a:graphic>
      </p:graphicFrame>
    </p:spTree>
    <p:extLst>
      <p:ext uri="{BB962C8B-B14F-4D97-AF65-F5344CB8AC3E}">
        <p14:creationId xmlns:p14="http://schemas.microsoft.com/office/powerpoint/2010/main" val="3037511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1376O: The effect of </a:t>
            </a:r>
            <a:r>
              <a:rPr lang="en-GB" dirty="0" err="1"/>
              <a:t>hyperthermic</a:t>
            </a:r>
            <a:r>
              <a:rPr lang="en-GB" dirty="0"/>
              <a:t> intraperitoneal chemotherapy (HIPEC) upon </a:t>
            </a:r>
            <a:r>
              <a:rPr lang="en-GB" dirty="0" err="1"/>
              <a:t>cytoreductive</a:t>
            </a:r>
            <a:r>
              <a:rPr lang="en-GB" dirty="0"/>
              <a:t> surgery (CRS) in gastric cancer (GC) with synchronous peritoneal metastasis (PM): a randomized multicentre phase III trial (GASTRIPEC-I-trial) – Rau B,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impact of HIPEC upon CRS in patients with gastric cancer and synchronous peritoneal metastases in the GASTRIPEC-I study*</a:t>
            </a:r>
          </a:p>
        </p:txBody>
      </p:sp>
      <p:sp>
        <p:nvSpPr>
          <p:cNvPr id="4" name="Text Placeholder 3"/>
          <p:cNvSpPr>
            <a:spLocks noGrp="1"/>
          </p:cNvSpPr>
          <p:nvPr>
            <p:ph type="body" sz="quarter" idx="10"/>
          </p:nvPr>
        </p:nvSpPr>
        <p:spPr>
          <a:xfrm>
            <a:off x="486834" y="6096001"/>
            <a:ext cx="6791152" cy="487363"/>
          </a:xfrm>
        </p:spPr>
        <p:txBody>
          <a:bodyPr/>
          <a:lstStyle/>
          <a:p>
            <a:r>
              <a:rPr lang="en-GB" dirty="0"/>
              <a:t>HER2-, epirubicin 50 mg/m</a:t>
            </a:r>
            <a:r>
              <a:rPr lang="en-GB" baseline="30000" dirty="0"/>
              <a:t>2</a:t>
            </a:r>
            <a:r>
              <a:rPr lang="en-GB" dirty="0"/>
              <a:t> + oxaliplatin 130 mg/m</a:t>
            </a:r>
            <a:r>
              <a:rPr lang="en-GB" baseline="30000" dirty="0"/>
              <a:t>2</a:t>
            </a:r>
            <a:r>
              <a:rPr lang="en-GB" dirty="0"/>
              <a:t> + capecitabine 635 mg/m</a:t>
            </a:r>
            <a:r>
              <a:rPr lang="en-GB" baseline="30000" dirty="0"/>
              <a:t>2</a:t>
            </a:r>
            <a:r>
              <a:rPr lang="en-GB" dirty="0"/>
              <a:t> q3w</a:t>
            </a:r>
            <a:br>
              <a:rPr lang="en-GB" dirty="0"/>
            </a:br>
            <a:r>
              <a:rPr lang="en-GB" dirty="0"/>
              <a:t>HER2+, cisplatin 80 mgm</a:t>
            </a:r>
            <a:r>
              <a:rPr lang="en-GB" baseline="30000" dirty="0"/>
              <a:t>2</a:t>
            </a:r>
            <a:r>
              <a:rPr lang="en-GB" dirty="0"/>
              <a:t> + capecitabine 1000 mg/m</a:t>
            </a:r>
            <a:r>
              <a:rPr lang="en-GB" baseline="30000" dirty="0"/>
              <a:t>2</a:t>
            </a:r>
            <a:r>
              <a:rPr lang="en-GB" dirty="0"/>
              <a:t> + trastuzumab 8, 6, 6 mg/kg (3 cycles) q3w</a:t>
            </a:r>
            <a:br>
              <a:rPr lang="en-GB" dirty="0"/>
            </a:br>
            <a:r>
              <a:rPr lang="en-GB" dirty="0"/>
              <a:t>HIPEC, cisplatin 75 mg/m</a:t>
            </a:r>
            <a:r>
              <a:rPr lang="en-GB" baseline="30000" dirty="0"/>
              <a:t>2</a:t>
            </a:r>
            <a:r>
              <a:rPr lang="en-GB" dirty="0"/>
              <a:t> </a:t>
            </a:r>
            <a:r>
              <a:rPr lang="en-GB" dirty="0" err="1"/>
              <a:t>ip</a:t>
            </a:r>
            <a:r>
              <a:rPr lang="en-GB" dirty="0"/>
              <a:t> + </a:t>
            </a:r>
            <a:r>
              <a:rPr lang="en-GB" dirty="0" err="1"/>
              <a:t>mitomycin</a:t>
            </a:r>
            <a:r>
              <a:rPr lang="en-GB" dirty="0"/>
              <a:t> 15 mg/m</a:t>
            </a:r>
            <a:r>
              <a:rPr lang="en-GB" baseline="30000" dirty="0"/>
              <a:t>2</a:t>
            </a:r>
            <a:r>
              <a:rPr lang="en-GB" dirty="0"/>
              <a:t> </a:t>
            </a:r>
            <a:r>
              <a:rPr lang="en-GB" dirty="0" err="1"/>
              <a:t>ip</a:t>
            </a:r>
            <a:r>
              <a:rPr lang="en-GB" dirty="0"/>
              <a:t>, 60 min &gt;41°C </a:t>
            </a:r>
            <a:br>
              <a:rPr lang="en-GB" dirty="0"/>
            </a:br>
            <a:r>
              <a:rPr lang="en-GB" dirty="0"/>
              <a:t>*Study was terminated early due to slow accrual</a:t>
            </a:r>
          </a:p>
        </p:txBody>
      </p:sp>
      <p:sp>
        <p:nvSpPr>
          <p:cNvPr id="5" name="Text Placeholder 4"/>
          <p:cNvSpPr>
            <a:spLocks noGrp="1"/>
          </p:cNvSpPr>
          <p:nvPr>
            <p:ph type="body" sz="quarter" idx="11"/>
          </p:nvPr>
        </p:nvSpPr>
        <p:spPr/>
        <p:txBody>
          <a:bodyPr/>
          <a:lstStyle/>
          <a:p>
            <a:r>
              <a:rPr lang="en-GB" dirty="0"/>
              <a:t>Rau B, et al. Ann </a:t>
            </a:r>
            <a:r>
              <a:rPr lang="en-GB" dirty="0" err="1"/>
              <a:t>Oncol</a:t>
            </a:r>
            <a:r>
              <a:rPr lang="en-GB" dirty="0"/>
              <a:t> 2021;32(</a:t>
            </a:r>
            <a:r>
              <a:rPr lang="en-GB" dirty="0" err="1"/>
              <a:t>suppl</a:t>
            </a:r>
            <a:r>
              <a:rPr lang="en-GB" dirty="0"/>
              <a:t>):</a:t>
            </a:r>
            <a:r>
              <a:rPr lang="en-GB" dirty="0" err="1"/>
              <a:t>abstr</a:t>
            </a:r>
            <a:r>
              <a:rPr lang="en-GB" dirty="0"/>
              <a:t> 1376O</a:t>
            </a:r>
          </a:p>
        </p:txBody>
      </p:sp>
      <p:sp>
        <p:nvSpPr>
          <p:cNvPr id="6" name="Rectangle 9"/>
          <p:cNvSpPr txBox="1">
            <a:spLocks noChangeArrowheads="1"/>
          </p:cNvSpPr>
          <p:nvPr/>
        </p:nvSpPr>
        <p:spPr bwMode="auto">
          <a:xfrm>
            <a:off x="1838052" y="5106862"/>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PRIMARY ENDPOINT</a:t>
            </a:r>
          </a:p>
          <a:p>
            <a:pPr>
              <a:buClr>
                <a:srgbClr val="043882"/>
              </a:buClr>
              <a:defRPr/>
            </a:pPr>
            <a:r>
              <a:rPr lang="en-US" dirty="0"/>
              <a:t>OS</a:t>
            </a:r>
          </a:p>
        </p:txBody>
      </p:sp>
      <p:sp>
        <p:nvSpPr>
          <p:cNvPr id="7" name="Oval 14"/>
          <p:cNvSpPr>
            <a:spLocks noChangeArrowheads="1"/>
          </p:cNvSpPr>
          <p:nvPr/>
        </p:nvSpPr>
        <p:spPr bwMode="auto">
          <a:xfrm>
            <a:off x="3839793" y="335913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8" name="AutoShape 15"/>
          <p:cNvCxnSpPr>
            <a:cxnSpLocks noChangeShapeType="1"/>
            <a:stCxn id="7" idx="0"/>
            <a:endCxn id="29" idx="1"/>
          </p:cNvCxnSpPr>
          <p:nvPr/>
        </p:nvCxnSpPr>
        <p:spPr bwMode="auto">
          <a:xfrm rot="5400000" flipH="1" flipV="1">
            <a:off x="4002877" y="2753161"/>
            <a:ext cx="734692" cy="47726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10123080" y="2360128"/>
            <a:ext cx="102545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3x EOX</a:t>
            </a:r>
          </a:p>
        </p:txBody>
      </p:sp>
      <p:sp>
        <p:nvSpPr>
          <p:cNvPr id="10" name="Content Placeholder 26"/>
          <p:cNvSpPr txBox="1">
            <a:spLocks/>
          </p:cNvSpPr>
          <p:nvPr/>
        </p:nvSpPr>
        <p:spPr bwMode="auto">
          <a:xfrm>
            <a:off x="4521540" y="3110171"/>
            <a:ext cx="1670859" cy="892175"/>
          </a:xfrm>
          <a:prstGeom prst="rect">
            <a:avLst/>
          </a:prstGeom>
          <a:noFill/>
          <a:ln w="9525">
            <a:noFill/>
            <a:miter lim="800000"/>
            <a:headEnd/>
            <a:tailEnd/>
          </a:ln>
        </p:spPr>
        <p:txBody>
          <a:bodyPr/>
          <a:lstStyle/>
          <a:p>
            <a:pPr marL="190500" indent="-190500">
              <a:spcAft>
                <a:spcPts val="400"/>
              </a:spcAft>
              <a:defRPr/>
            </a:pPr>
            <a:r>
              <a:rPr lang="en-US" sz="1400" b="1" dirty="0">
                <a:solidFill>
                  <a:srgbClr val="043882"/>
                </a:solidFill>
              </a:rPr>
              <a:t>Stratification</a:t>
            </a:r>
          </a:p>
          <a:p>
            <a:pPr marL="203200" lvl="0" indent="-203200">
              <a:spcAft>
                <a:spcPts val="400"/>
              </a:spcAft>
              <a:buFont typeface="Arial" pitchFamily="34" charset="0"/>
              <a:buChar char="•"/>
              <a:defRPr/>
            </a:pPr>
            <a:r>
              <a:rPr lang="en-US" sz="1400" dirty="0">
                <a:solidFill>
                  <a:srgbClr val="4D4D4D"/>
                </a:solidFill>
              </a:rPr>
              <a:t>Centre</a:t>
            </a:r>
          </a:p>
          <a:p>
            <a:pPr marL="203200" lvl="0" indent="-203200">
              <a:spcAft>
                <a:spcPts val="400"/>
              </a:spcAft>
              <a:buFont typeface="Arial" pitchFamily="34" charset="0"/>
              <a:buChar char="•"/>
              <a:defRPr/>
            </a:pPr>
            <a:r>
              <a:rPr lang="en-US" sz="1400" dirty="0">
                <a:solidFill>
                  <a:srgbClr val="4D4D4D"/>
                </a:solidFill>
              </a:rPr>
              <a:t>HER2 status</a:t>
            </a:r>
          </a:p>
          <a:p>
            <a:pPr marL="203200" lvl="0" indent="-203200">
              <a:spcAft>
                <a:spcPts val="400"/>
              </a:spcAft>
              <a:buFont typeface="Arial" pitchFamily="34" charset="0"/>
              <a:buChar char="•"/>
              <a:defRPr/>
            </a:pPr>
            <a:r>
              <a:rPr lang="en-US" sz="1400" dirty="0">
                <a:solidFill>
                  <a:srgbClr val="4D4D4D"/>
                </a:solidFill>
              </a:rPr>
              <a:t>PCI</a:t>
            </a:r>
          </a:p>
          <a:p>
            <a:pPr marL="190500" indent="-190500">
              <a:spcAft>
                <a:spcPts val="400"/>
              </a:spcAft>
              <a:defRPr/>
            </a:pPr>
            <a:endParaRPr lang="en-US" sz="1400" b="1" dirty="0">
              <a:solidFill>
                <a:srgbClr val="043882"/>
              </a:solidFill>
            </a:endParaRPr>
          </a:p>
        </p:txBody>
      </p:sp>
      <p:cxnSp>
        <p:nvCxnSpPr>
          <p:cNvPr id="11" name="AutoShape 19"/>
          <p:cNvCxnSpPr>
            <a:cxnSpLocks noChangeShapeType="1"/>
            <a:stCxn id="14" idx="3"/>
            <a:endCxn id="7" idx="2"/>
          </p:cNvCxnSpPr>
          <p:nvPr/>
        </p:nvCxnSpPr>
        <p:spPr bwMode="auto">
          <a:xfrm flipV="1">
            <a:off x="3661252" y="3651239"/>
            <a:ext cx="178541"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9671092" y="2624446"/>
            <a:ext cx="451988"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7233730" y="2248197"/>
            <a:ext cx="2437362" cy="75249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HIPEC</a:t>
            </a:r>
            <a:br>
              <a:rPr lang="en-US" altLang="zh-CN" dirty="0">
                <a:solidFill>
                  <a:srgbClr val="FFFFFF"/>
                </a:solidFill>
                <a:ea typeface="SimSun" pitchFamily="2" charset="-122"/>
              </a:rPr>
            </a:br>
            <a:r>
              <a:rPr lang="en-US" altLang="zh-CN" dirty="0">
                <a:solidFill>
                  <a:srgbClr val="FFFFFF"/>
                </a:solidFill>
                <a:ea typeface="SimSun" pitchFamily="2" charset="-122"/>
              </a:rPr>
              <a:t>(n=52)</a:t>
            </a:r>
          </a:p>
        </p:txBody>
      </p:sp>
      <p:sp>
        <p:nvSpPr>
          <p:cNvPr id="14" name="AutoShape 9"/>
          <p:cNvSpPr>
            <a:spLocks noChangeArrowheads="1"/>
          </p:cNvSpPr>
          <p:nvPr/>
        </p:nvSpPr>
        <p:spPr bwMode="auto">
          <a:xfrm>
            <a:off x="733648" y="2719959"/>
            <a:ext cx="2927604"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Gastric or GEJ cancer with peritoneal metastases </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Staging laparoscopy</a:t>
            </a:r>
          </a:p>
          <a:p>
            <a:pPr marL="265113" indent="-265113" defTabSz="892175" eaLnBrk="0" hangingPunct="0">
              <a:spcAft>
                <a:spcPct val="30000"/>
              </a:spcAft>
              <a:buFont typeface="Arial" panose="020B0604020202020204" pitchFamily="34" charset="0"/>
              <a:buChar char="•"/>
              <a:defRPr/>
            </a:pPr>
            <a:r>
              <a:rPr lang="en-US" altLang="zh-CN" sz="1600" dirty="0" err="1">
                <a:solidFill>
                  <a:srgbClr val="FFFFFF"/>
                </a:solidFill>
                <a:ea typeface="SimSun" pitchFamily="2" charset="-122"/>
              </a:rPr>
              <a:t>Karnofsky</a:t>
            </a:r>
            <a:r>
              <a:rPr lang="en-US" altLang="zh-CN" sz="1600" dirty="0">
                <a:solidFill>
                  <a:srgbClr val="FFFFFF"/>
                </a:solidFill>
                <a:ea typeface="SimSun" pitchFamily="2" charset="-122"/>
              </a:rPr>
              <a:t> Index ≥70%</a:t>
            </a:r>
          </a:p>
          <a:p>
            <a:pPr defTabSz="892175" eaLnBrk="0" hangingPunct="0">
              <a:spcAft>
                <a:spcPct val="30000"/>
              </a:spcAft>
              <a:defRPr/>
            </a:pPr>
            <a:r>
              <a:rPr lang="en-US" altLang="zh-CN" sz="1600" dirty="0">
                <a:solidFill>
                  <a:srgbClr val="FFFFFF"/>
                </a:solidFill>
                <a:ea typeface="SimSun" pitchFamily="2" charset="-122"/>
              </a:rPr>
              <a:t>(n=105)</a:t>
            </a:r>
          </a:p>
        </p:txBody>
      </p:sp>
      <p:cxnSp>
        <p:nvCxnSpPr>
          <p:cNvPr id="15" name="AutoShape 16"/>
          <p:cNvCxnSpPr>
            <a:cxnSpLocks noChangeShapeType="1"/>
            <a:stCxn id="7" idx="4"/>
            <a:endCxn id="30" idx="1"/>
          </p:cNvCxnSpPr>
          <p:nvPr/>
        </p:nvCxnSpPr>
        <p:spPr bwMode="auto">
          <a:xfrm rot="16200000" flipH="1">
            <a:off x="3994987" y="4079942"/>
            <a:ext cx="750472" cy="477265"/>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10123080" y="4412449"/>
            <a:ext cx="102545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3x EOX</a:t>
            </a:r>
          </a:p>
        </p:txBody>
      </p:sp>
      <p:cxnSp>
        <p:nvCxnSpPr>
          <p:cNvPr id="17" name="AutoShape 20"/>
          <p:cNvCxnSpPr>
            <a:cxnSpLocks noChangeShapeType="1"/>
            <a:stCxn id="30" idx="3"/>
            <a:endCxn id="16" idx="1"/>
          </p:cNvCxnSpPr>
          <p:nvPr/>
        </p:nvCxnSpPr>
        <p:spPr bwMode="auto">
          <a:xfrm flipV="1">
            <a:off x="5634314" y="4676768"/>
            <a:ext cx="4488766" cy="17043"/>
          </a:xfrm>
          <a:prstGeom prst="straightConnector1">
            <a:avLst/>
          </a:prstGeom>
          <a:noFill/>
          <a:ln w="57150">
            <a:solidFill>
              <a:schemeClr val="bg2">
                <a:lumMod val="60000"/>
                <a:lumOff val="40000"/>
              </a:schemeClr>
            </a:solidFill>
            <a:prstDash val="sysDot"/>
            <a:round/>
            <a:headEnd/>
            <a:tailEnd type="triangle" w="med" len="med"/>
          </a:ln>
        </p:spPr>
      </p:cxnSp>
      <p:sp>
        <p:nvSpPr>
          <p:cNvPr id="19" name="Content Placeholder 26"/>
          <p:cNvSpPr txBox="1">
            <a:spLocks/>
          </p:cNvSpPr>
          <p:nvPr/>
        </p:nvSpPr>
        <p:spPr>
          <a:xfrm>
            <a:off x="6121128" y="5106862"/>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PFS, DFS, QoL, safety</a:t>
            </a:r>
          </a:p>
        </p:txBody>
      </p:sp>
      <p:sp>
        <p:nvSpPr>
          <p:cNvPr id="29" name="AutoShape 12"/>
          <p:cNvSpPr>
            <a:spLocks noChangeArrowheads="1"/>
          </p:cNvSpPr>
          <p:nvPr/>
        </p:nvSpPr>
        <p:spPr bwMode="auto">
          <a:xfrm>
            <a:off x="4608856" y="2360128"/>
            <a:ext cx="102545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3x EOX</a:t>
            </a:r>
          </a:p>
        </p:txBody>
      </p:sp>
      <p:sp>
        <p:nvSpPr>
          <p:cNvPr id="30" name="AutoShape 12"/>
          <p:cNvSpPr>
            <a:spLocks noChangeArrowheads="1"/>
          </p:cNvSpPr>
          <p:nvPr/>
        </p:nvSpPr>
        <p:spPr bwMode="auto">
          <a:xfrm>
            <a:off x="4608856" y="4429492"/>
            <a:ext cx="102545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3x EOX</a:t>
            </a:r>
          </a:p>
        </p:txBody>
      </p:sp>
      <p:cxnSp>
        <p:nvCxnSpPr>
          <p:cNvPr id="40" name="AutoShape 21"/>
          <p:cNvCxnSpPr>
            <a:cxnSpLocks noChangeShapeType="1"/>
            <a:stCxn id="29" idx="3"/>
            <a:endCxn id="13" idx="1"/>
          </p:cNvCxnSpPr>
          <p:nvPr/>
        </p:nvCxnSpPr>
        <p:spPr bwMode="auto">
          <a:xfrm flipV="1">
            <a:off x="5634314" y="2624446"/>
            <a:ext cx="1599416" cy="1"/>
          </a:xfrm>
          <a:prstGeom prst="straightConnector1">
            <a:avLst/>
          </a:prstGeom>
          <a:noFill/>
          <a:ln w="57150">
            <a:solidFill>
              <a:schemeClr val="bg2">
                <a:lumMod val="60000"/>
                <a:lumOff val="40000"/>
              </a:schemeClr>
            </a:solidFill>
            <a:round/>
            <a:headEnd/>
            <a:tailEnd type="triangle" w="med" len="med"/>
          </a:ln>
        </p:spPr>
      </p:cxnSp>
      <p:sp>
        <p:nvSpPr>
          <p:cNvPr id="36" name="AutoShape 12"/>
          <p:cNvSpPr>
            <a:spLocks noChangeArrowheads="1"/>
          </p:cNvSpPr>
          <p:nvPr/>
        </p:nvSpPr>
        <p:spPr bwMode="auto">
          <a:xfrm>
            <a:off x="6171867" y="2360128"/>
            <a:ext cx="490871" cy="2650940"/>
          </a:xfrm>
          <a:prstGeom prst="rect">
            <a:avLst/>
          </a:prstGeom>
          <a:solidFill>
            <a:schemeClr val="tx1"/>
          </a:solidFill>
          <a:ln w="9525" algn="ctr">
            <a:noFill/>
            <a:round/>
            <a:headEnd/>
            <a:tailEnd/>
          </a:ln>
        </p:spPr>
        <p:txBody>
          <a:bodyPr vert="wordArtVert" lIns="90488" tIns="0" rIns="90488" bIns="0" anchor="ctr"/>
          <a:lstStyle/>
          <a:p>
            <a:pPr algn="ctr" defTabSz="892175" eaLnBrk="0" hangingPunct="0">
              <a:defRPr/>
            </a:pPr>
            <a:r>
              <a:rPr lang="en-US" altLang="zh-CN" sz="1600" dirty="0">
                <a:solidFill>
                  <a:srgbClr val="FFFFFF"/>
                </a:solidFill>
                <a:ea typeface="SimSun" pitchFamily="2" charset="-122"/>
              </a:rPr>
              <a:t>LASC &amp; CRS</a:t>
            </a:r>
          </a:p>
        </p:txBody>
      </p:sp>
    </p:spTree>
    <p:extLst>
      <p:ext uri="{BB962C8B-B14F-4D97-AF65-F5344CB8AC3E}">
        <p14:creationId xmlns:p14="http://schemas.microsoft.com/office/powerpoint/2010/main" val="91950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6" cy="807720"/>
          </a:xfrm>
        </p:spPr>
        <p:txBody>
          <a:bodyPr/>
          <a:lstStyle/>
          <a:p>
            <a:r>
              <a:rPr lang="en-GB" dirty="0"/>
              <a:t>1376O: The effect of </a:t>
            </a:r>
            <a:r>
              <a:rPr lang="en-GB" dirty="0" err="1"/>
              <a:t>hyperthermic</a:t>
            </a:r>
            <a:r>
              <a:rPr lang="en-GB" dirty="0"/>
              <a:t> intraperitoneal chemotherapy (HIPEC) upon </a:t>
            </a:r>
            <a:r>
              <a:rPr lang="en-GB" dirty="0" err="1"/>
              <a:t>cytoreductive</a:t>
            </a:r>
            <a:r>
              <a:rPr lang="en-GB" dirty="0"/>
              <a:t> surgery (CRS) in gastric cancer (GC) with synchronous peritoneal metastasis (PM): a randomized multicentre phase III trial (GASTRIPEC-I-trial) – Rau B,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Rau B, et al. Ann </a:t>
            </a:r>
            <a:r>
              <a:rPr lang="en-GB" dirty="0" err="1"/>
              <a:t>Oncol</a:t>
            </a:r>
            <a:r>
              <a:rPr lang="en-GB" dirty="0"/>
              <a:t> 2021;32(</a:t>
            </a:r>
            <a:r>
              <a:rPr lang="en-GB" dirty="0" err="1"/>
              <a:t>suppl</a:t>
            </a:r>
            <a:r>
              <a:rPr lang="en-GB" dirty="0"/>
              <a:t>):</a:t>
            </a:r>
            <a:r>
              <a:rPr lang="en-GB" dirty="0" err="1"/>
              <a:t>abstr</a:t>
            </a:r>
            <a:r>
              <a:rPr lang="en-GB" dirty="0"/>
              <a:t> 1376O</a:t>
            </a:r>
          </a:p>
        </p:txBody>
      </p:sp>
      <p:grpSp>
        <p:nvGrpSpPr>
          <p:cNvPr id="7" name="Group 6">
            <a:extLst>
              <a:ext uri="{FF2B5EF4-FFF2-40B4-BE49-F238E27FC236}">
                <a16:creationId xmlns:a16="http://schemas.microsoft.com/office/drawing/2014/main" id="{3446F7E2-FA20-4106-915A-20D978A8E9B4}"/>
              </a:ext>
            </a:extLst>
          </p:cNvPr>
          <p:cNvGrpSpPr/>
          <p:nvPr/>
        </p:nvGrpSpPr>
        <p:grpSpPr>
          <a:xfrm>
            <a:off x="706729" y="1777493"/>
            <a:ext cx="4983883" cy="4042600"/>
            <a:chOff x="855584" y="1660535"/>
            <a:chExt cx="4983883" cy="4042600"/>
          </a:xfrm>
        </p:grpSpPr>
        <p:sp>
          <p:nvSpPr>
            <p:cNvPr id="8" name="TextBox 7">
              <a:extLst>
                <a:ext uri="{FF2B5EF4-FFF2-40B4-BE49-F238E27FC236}">
                  <a16:creationId xmlns:a16="http://schemas.microsoft.com/office/drawing/2014/main" id="{C59F7C50-8098-4572-8143-14BAF909B75D}"/>
                </a:ext>
              </a:extLst>
            </p:cNvPr>
            <p:cNvSpPr txBox="1"/>
            <p:nvPr/>
          </p:nvSpPr>
          <p:spPr>
            <a:xfrm>
              <a:off x="3467986" y="1660535"/>
              <a:ext cx="582082" cy="338554"/>
            </a:xfrm>
            <a:prstGeom prst="rect">
              <a:avLst/>
            </a:prstGeom>
            <a:noFill/>
          </p:spPr>
          <p:txBody>
            <a:bodyPr wrap="none" rtlCol="0">
              <a:spAutoFit/>
            </a:bodyPr>
            <a:lstStyle/>
            <a:p>
              <a:pPr algn="ctr"/>
              <a:r>
                <a:rPr lang="en-US" sz="1600" b="1" dirty="0"/>
                <a:t>FAS</a:t>
              </a:r>
              <a:endParaRPr lang="en-GB" sz="1600" b="1" dirty="0"/>
            </a:p>
          </p:txBody>
        </p:sp>
        <p:sp>
          <p:nvSpPr>
            <p:cNvPr id="9" name="TextBox 8">
              <a:extLst>
                <a:ext uri="{FF2B5EF4-FFF2-40B4-BE49-F238E27FC236}">
                  <a16:creationId xmlns:a16="http://schemas.microsoft.com/office/drawing/2014/main" id="{78C897A2-8170-4AE7-811B-9AE57C790512}"/>
                </a:ext>
              </a:extLst>
            </p:cNvPr>
            <p:cNvSpPr txBox="1"/>
            <p:nvPr/>
          </p:nvSpPr>
          <p:spPr>
            <a:xfrm>
              <a:off x="2865120" y="2026744"/>
              <a:ext cx="2953053" cy="307777"/>
            </a:xfrm>
            <a:prstGeom prst="rect">
              <a:avLst/>
            </a:prstGeom>
            <a:noFill/>
          </p:spPr>
          <p:txBody>
            <a:bodyPr wrap="none" rtlCol="0">
              <a:spAutoFit/>
            </a:bodyPr>
            <a:lstStyle/>
            <a:p>
              <a:r>
                <a:rPr lang="en-US" sz="1400" dirty="0">
                  <a:solidFill>
                    <a:srgbClr val="4D4D4D"/>
                  </a:solidFill>
                </a:rPr>
                <a:t>Fleming-Harrington test p=0.1647</a:t>
              </a:r>
              <a:endParaRPr lang="en-GB" sz="1400" dirty="0">
                <a:solidFill>
                  <a:srgbClr val="4D4D4D"/>
                </a:solidFill>
              </a:endParaRPr>
            </a:p>
          </p:txBody>
        </p:sp>
        <p:sp>
          <p:nvSpPr>
            <p:cNvPr id="10" name="TextBox 9">
              <a:extLst>
                <a:ext uri="{FF2B5EF4-FFF2-40B4-BE49-F238E27FC236}">
                  <a16:creationId xmlns:a16="http://schemas.microsoft.com/office/drawing/2014/main" id="{56A9D202-5258-42CF-A3CD-36CB58C166C9}"/>
                </a:ext>
              </a:extLst>
            </p:cNvPr>
            <p:cNvSpPr txBox="1"/>
            <p:nvPr/>
          </p:nvSpPr>
          <p:spPr>
            <a:xfrm>
              <a:off x="3315572" y="2435586"/>
              <a:ext cx="734496" cy="307777"/>
            </a:xfrm>
            <a:prstGeom prst="rect">
              <a:avLst/>
            </a:prstGeom>
            <a:noFill/>
          </p:spPr>
          <p:txBody>
            <a:bodyPr wrap="none" rtlCol="0">
              <a:spAutoFit/>
            </a:bodyPr>
            <a:lstStyle/>
            <a:p>
              <a:r>
                <a:rPr lang="en-US" sz="1400" dirty="0">
                  <a:solidFill>
                    <a:srgbClr val="B60D27"/>
                  </a:solidFill>
                </a:rPr>
                <a:t>HIPEC</a:t>
              </a:r>
              <a:endParaRPr lang="en-GB" sz="1400" dirty="0">
                <a:solidFill>
                  <a:srgbClr val="B60D27"/>
                </a:solidFill>
              </a:endParaRPr>
            </a:p>
          </p:txBody>
        </p:sp>
        <p:sp>
          <p:nvSpPr>
            <p:cNvPr id="11" name="TextBox 10">
              <a:extLst>
                <a:ext uri="{FF2B5EF4-FFF2-40B4-BE49-F238E27FC236}">
                  <a16:creationId xmlns:a16="http://schemas.microsoft.com/office/drawing/2014/main" id="{FA8FBC62-3DAC-43D5-86C3-5BA0DACCFEFC}"/>
                </a:ext>
              </a:extLst>
            </p:cNvPr>
            <p:cNvSpPr txBox="1"/>
            <p:nvPr/>
          </p:nvSpPr>
          <p:spPr>
            <a:xfrm>
              <a:off x="3315572" y="2747024"/>
              <a:ext cx="1122423" cy="307777"/>
            </a:xfrm>
            <a:prstGeom prst="rect">
              <a:avLst/>
            </a:prstGeom>
            <a:noFill/>
          </p:spPr>
          <p:txBody>
            <a:bodyPr wrap="none" rtlCol="0">
              <a:spAutoFit/>
            </a:bodyPr>
            <a:lstStyle/>
            <a:p>
              <a:r>
                <a:rPr lang="en-US" sz="1400" dirty="0">
                  <a:solidFill>
                    <a:schemeClr val="accent2"/>
                  </a:solidFill>
                </a:rPr>
                <a:t>Non-HIPEC</a:t>
              </a:r>
              <a:endParaRPr lang="en-GB" sz="1400" dirty="0">
                <a:solidFill>
                  <a:schemeClr val="accent2"/>
                </a:solidFill>
              </a:endParaRPr>
            </a:p>
          </p:txBody>
        </p:sp>
        <p:cxnSp>
          <p:nvCxnSpPr>
            <p:cNvPr id="12" name="Straight Connector 11">
              <a:extLst>
                <a:ext uri="{FF2B5EF4-FFF2-40B4-BE49-F238E27FC236}">
                  <a16:creationId xmlns:a16="http://schemas.microsoft.com/office/drawing/2014/main" id="{D03C9AB8-DEFF-4565-B5BC-6EF32C4C934B}"/>
                </a:ext>
              </a:extLst>
            </p:cNvPr>
            <p:cNvCxnSpPr>
              <a:cxnSpLocks/>
            </p:cNvCxnSpPr>
            <p:nvPr/>
          </p:nvCxnSpPr>
          <p:spPr>
            <a:xfrm>
              <a:off x="2966720" y="2589474"/>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863347-E21D-4162-AE17-73C77E350D07}"/>
                </a:ext>
              </a:extLst>
            </p:cNvPr>
            <p:cNvCxnSpPr>
              <a:cxnSpLocks/>
            </p:cNvCxnSpPr>
            <p:nvPr/>
          </p:nvCxnSpPr>
          <p:spPr>
            <a:xfrm>
              <a:off x="2966720" y="2900912"/>
              <a:ext cx="252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7AA190D-51D5-49ED-972E-85668CC2C805}"/>
                </a:ext>
              </a:extLst>
            </p:cNvPr>
            <p:cNvSpPr txBox="1"/>
            <p:nvPr/>
          </p:nvSpPr>
          <p:spPr>
            <a:xfrm>
              <a:off x="4386825" y="2404808"/>
              <a:ext cx="1452642" cy="338554"/>
            </a:xfrm>
            <a:prstGeom prst="rect">
              <a:avLst/>
            </a:prstGeom>
            <a:noFill/>
          </p:spPr>
          <p:txBody>
            <a:bodyPr wrap="none" rtlCol="0">
              <a:spAutoFit/>
            </a:bodyPr>
            <a:lstStyle/>
            <a:p>
              <a:r>
                <a:rPr lang="en-US" sz="1600" dirty="0" err="1">
                  <a:solidFill>
                    <a:srgbClr val="B60D27"/>
                  </a:solidFill>
                </a:rPr>
                <a:t>mOS</a:t>
              </a:r>
              <a:r>
                <a:rPr lang="en-US" sz="1600" dirty="0">
                  <a:solidFill>
                    <a:srgbClr val="B60D27"/>
                  </a:solidFill>
                </a:rPr>
                <a:t> 14.9 </a:t>
              </a:r>
              <a:r>
                <a:rPr lang="en-US" sz="1600" dirty="0" err="1">
                  <a:solidFill>
                    <a:srgbClr val="B60D27"/>
                  </a:solidFill>
                </a:rPr>
                <a:t>mo</a:t>
              </a:r>
              <a:endParaRPr lang="en-GB" sz="1600" dirty="0">
                <a:solidFill>
                  <a:srgbClr val="B60D27"/>
                </a:solidFill>
              </a:endParaRPr>
            </a:p>
          </p:txBody>
        </p:sp>
        <p:sp>
          <p:nvSpPr>
            <p:cNvPr id="15" name="TextBox 14">
              <a:extLst>
                <a:ext uri="{FF2B5EF4-FFF2-40B4-BE49-F238E27FC236}">
                  <a16:creationId xmlns:a16="http://schemas.microsoft.com/office/drawing/2014/main" id="{337D8D58-92CF-4BED-8044-E67ADC4C1F60}"/>
                </a:ext>
              </a:extLst>
            </p:cNvPr>
            <p:cNvSpPr txBox="1"/>
            <p:nvPr/>
          </p:nvSpPr>
          <p:spPr>
            <a:xfrm>
              <a:off x="4386825" y="2716246"/>
              <a:ext cx="1452642" cy="338554"/>
            </a:xfrm>
            <a:prstGeom prst="rect">
              <a:avLst/>
            </a:prstGeom>
            <a:noFill/>
          </p:spPr>
          <p:txBody>
            <a:bodyPr wrap="none" rtlCol="0">
              <a:spAutoFit/>
            </a:bodyPr>
            <a:lstStyle/>
            <a:p>
              <a:r>
                <a:rPr lang="en-US" sz="1600" dirty="0" err="1">
                  <a:solidFill>
                    <a:schemeClr val="accent2"/>
                  </a:solidFill>
                </a:rPr>
                <a:t>mOS</a:t>
              </a:r>
              <a:r>
                <a:rPr lang="en-US" sz="1600" dirty="0">
                  <a:solidFill>
                    <a:schemeClr val="accent2"/>
                  </a:solidFill>
                </a:rPr>
                <a:t> 14.9 </a:t>
              </a:r>
              <a:r>
                <a:rPr lang="en-US" sz="1600" dirty="0" err="1">
                  <a:solidFill>
                    <a:schemeClr val="accent2"/>
                  </a:solidFill>
                </a:rPr>
                <a:t>mo</a:t>
              </a:r>
              <a:endParaRPr lang="en-GB" sz="1600" dirty="0">
                <a:solidFill>
                  <a:schemeClr val="accent2"/>
                </a:solidFill>
              </a:endParaRPr>
            </a:p>
          </p:txBody>
        </p:sp>
        <p:sp>
          <p:nvSpPr>
            <p:cNvPr id="16" name="Freeform 21">
              <a:extLst>
                <a:ext uri="{FF2B5EF4-FFF2-40B4-BE49-F238E27FC236}">
                  <a16:creationId xmlns:a16="http://schemas.microsoft.com/office/drawing/2014/main" id="{5F7FE930-D7BB-4459-8DDF-BE6170C63DA6}"/>
                </a:ext>
              </a:extLst>
            </p:cNvPr>
            <p:cNvSpPr>
              <a:spLocks/>
            </p:cNvSpPr>
            <p:nvPr/>
          </p:nvSpPr>
          <p:spPr bwMode="auto">
            <a:xfrm>
              <a:off x="2106416" y="2381233"/>
              <a:ext cx="3564000" cy="205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7" name="Group 16">
              <a:extLst>
                <a:ext uri="{FF2B5EF4-FFF2-40B4-BE49-F238E27FC236}">
                  <a16:creationId xmlns:a16="http://schemas.microsoft.com/office/drawing/2014/main" id="{AC371D24-1904-40A6-9A20-84ADF571693D}"/>
                </a:ext>
              </a:extLst>
            </p:cNvPr>
            <p:cNvGrpSpPr/>
            <p:nvPr/>
          </p:nvGrpSpPr>
          <p:grpSpPr>
            <a:xfrm>
              <a:off x="1391864" y="2240848"/>
              <a:ext cx="713736" cy="2304000"/>
              <a:chOff x="1270619" y="1265887"/>
              <a:chExt cx="713736" cy="2858279"/>
            </a:xfrm>
          </p:grpSpPr>
          <p:sp>
            <p:nvSpPr>
              <p:cNvPr id="77" name="Line 6">
                <a:extLst>
                  <a:ext uri="{FF2B5EF4-FFF2-40B4-BE49-F238E27FC236}">
                    <a16:creationId xmlns:a16="http://schemas.microsoft.com/office/drawing/2014/main" id="{6132B652-18F6-450D-BFAA-7C083C1F703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8" name="Line 7">
                <a:extLst>
                  <a:ext uri="{FF2B5EF4-FFF2-40B4-BE49-F238E27FC236}">
                    <a16:creationId xmlns:a16="http://schemas.microsoft.com/office/drawing/2014/main" id="{19029021-54C0-4C83-9071-8161B0191930}"/>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9" name="Line 8">
                <a:extLst>
                  <a:ext uri="{FF2B5EF4-FFF2-40B4-BE49-F238E27FC236}">
                    <a16:creationId xmlns:a16="http://schemas.microsoft.com/office/drawing/2014/main" id="{99E4DA84-8605-488B-99B2-E1D5D18A7A31}"/>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0" name="Line 9">
                <a:extLst>
                  <a:ext uri="{FF2B5EF4-FFF2-40B4-BE49-F238E27FC236}">
                    <a16:creationId xmlns:a16="http://schemas.microsoft.com/office/drawing/2014/main" id="{A4052570-0812-431F-87BD-E6869812E81F}"/>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1" name="Line 10">
                <a:extLst>
                  <a:ext uri="{FF2B5EF4-FFF2-40B4-BE49-F238E27FC236}">
                    <a16:creationId xmlns:a16="http://schemas.microsoft.com/office/drawing/2014/main" id="{875B26DB-6B96-4A3F-922F-9C1EE26F1135}"/>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2" name="Line 11">
                <a:extLst>
                  <a:ext uri="{FF2B5EF4-FFF2-40B4-BE49-F238E27FC236}">
                    <a16:creationId xmlns:a16="http://schemas.microsoft.com/office/drawing/2014/main" id="{05088A9E-366E-4A5A-B227-B689D1E9F495}"/>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3" name="TextBox 82">
                <a:extLst>
                  <a:ext uri="{FF2B5EF4-FFF2-40B4-BE49-F238E27FC236}">
                    <a16:creationId xmlns:a16="http://schemas.microsoft.com/office/drawing/2014/main" id="{23CB3154-AC76-40C8-8B13-5704D85432F1}"/>
                  </a:ext>
                </a:extLst>
              </p:cNvPr>
              <p:cNvSpPr txBox="1"/>
              <p:nvPr/>
            </p:nvSpPr>
            <p:spPr>
              <a:xfrm rot="16200000">
                <a:off x="987802" y="2569414"/>
                <a:ext cx="873411"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OS, %</a:t>
                </a:r>
              </a:p>
            </p:txBody>
          </p:sp>
          <p:sp>
            <p:nvSpPr>
              <p:cNvPr id="84" name="TextBox 83">
                <a:extLst>
                  <a:ext uri="{FF2B5EF4-FFF2-40B4-BE49-F238E27FC236}">
                    <a16:creationId xmlns:a16="http://schemas.microsoft.com/office/drawing/2014/main" id="{41412854-8C6C-46F4-B441-6261C7EAA348}"/>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85" name="TextBox 84">
                <a:extLst>
                  <a:ext uri="{FF2B5EF4-FFF2-40B4-BE49-F238E27FC236}">
                    <a16:creationId xmlns:a16="http://schemas.microsoft.com/office/drawing/2014/main" id="{40BD2D6D-6398-4739-9912-EF36D7C84F5F}"/>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86" name="TextBox 85">
                <a:extLst>
                  <a:ext uri="{FF2B5EF4-FFF2-40B4-BE49-F238E27FC236}">
                    <a16:creationId xmlns:a16="http://schemas.microsoft.com/office/drawing/2014/main" id="{65439CF5-AB85-44FF-80B4-F41E53BB54E1}"/>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87" name="TextBox 86">
                <a:extLst>
                  <a:ext uri="{FF2B5EF4-FFF2-40B4-BE49-F238E27FC236}">
                    <a16:creationId xmlns:a16="http://schemas.microsoft.com/office/drawing/2014/main" id="{E76E9181-90D0-4F75-8300-4658500C84C4}"/>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88" name="TextBox 87">
                <a:extLst>
                  <a:ext uri="{FF2B5EF4-FFF2-40B4-BE49-F238E27FC236}">
                    <a16:creationId xmlns:a16="http://schemas.microsoft.com/office/drawing/2014/main" id="{1CBBA382-0D08-4167-AE31-ECFF0D4A9894}"/>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89" name="TextBox 88">
                <a:extLst>
                  <a:ext uri="{FF2B5EF4-FFF2-40B4-BE49-F238E27FC236}">
                    <a16:creationId xmlns:a16="http://schemas.microsoft.com/office/drawing/2014/main" id="{0E7EDA1D-8297-4778-85CC-BCE8762B6646}"/>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18" name="Group 17">
              <a:extLst>
                <a:ext uri="{FF2B5EF4-FFF2-40B4-BE49-F238E27FC236}">
                  <a16:creationId xmlns:a16="http://schemas.microsoft.com/office/drawing/2014/main" id="{15B35DEB-512D-4CCF-B1BE-454D6BEEA881}"/>
                </a:ext>
              </a:extLst>
            </p:cNvPr>
            <p:cNvGrpSpPr/>
            <p:nvPr/>
          </p:nvGrpSpPr>
          <p:grpSpPr>
            <a:xfrm>
              <a:off x="2060006" y="4441242"/>
              <a:ext cx="3737315" cy="360147"/>
              <a:chOff x="1513339" y="4188565"/>
              <a:chExt cx="4766817" cy="360147"/>
            </a:xfrm>
          </p:grpSpPr>
          <p:sp>
            <p:nvSpPr>
              <p:cNvPr id="51" name="Line 21">
                <a:extLst>
                  <a:ext uri="{FF2B5EF4-FFF2-40B4-BE49-F238E27FC236}">
                    <a16:creationId xmlns:a16="http://schemas.microsoft.com/office/drawing/2014/main" id="{55F6A955-C4C4-4DCA-A4A4-56DAD2EFE161}"/>
                  </a:ext>
                </a:extLst>
              </p:cNvPr>
              <p:cNvSpPr>
                <a:spLocks noChangeShapeType="1"/>
              </p:cNvSpPr>
              <p:nvPr/>
            </p:nvSpPr>
            <p:spPr bwMode="auto">
              <a:xfrm>
                <a:off x="611013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C2ED301-F437-4026-901C-09EB7A2E9928}"/>
                  </a:ext>
                </a:extLst>
              </p:cNvPr>
              <p:cNvSpPr txBox="1"/>
              <p:nvPr/>
            </p:nvSpPr>
            <p:spPr>
              <a:xfrm>
                <a:off x="5933899"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72</a:t>
                </a:r>
              </a:p>
            </p:txBody>
          </p:sp>
          <p:sp>
            <p:nvSpPr>
              <p:cNvPr id="53" name="Line 21">
                <a:extLst>
                  <a:ext uri="{FF2B5EF4-FFF2-40B4-BE49-F238E27FC236}">
                    <a16:creationId xmlns:a16="http://schemas.microsoft.com/office/drawing/2014/main" id="{6CC0B1F5-C591-4280-9E4C-B71EC4FCC1E0}"/>
                  </a:ext>
                </a:extLst>
              </p:cNvPr>
              <p:cNvSpPr>
                <a:spLocks noChangeShapeType="1"/>
              </p:cNvSpPr>
              <p:nvPr/>
            </p:nvSpPr>
            <p:spPr bwMode="auto">
              <a:xfrm>
                <a:off x="573450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F6A0B1B7-B44B-4576-A8F9-F84ED7C5D5C4}"/>
                  </a:ext>
                </a:extLst>
              </p:cNvPr>
              <p:cNvSpPr txBox="1"/>
              <p:nvPr/>
            </p:nvSpPr>
            <p:spPr>
              <a:xfrm>
                <a:off x="5558261"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66</a:t>
                </a:r>
              </a:p>
            </p:txBody>
          </p:sp>
          <p:sp>
            <p:nvSpPr>
              <p:cNvPr id="55" name="Line 21">
                <a:extLst>
                  <a:ext uri="{FF2B5EF4-FFF2-40B4-BE49-F238E27FC236}">
                    <a16:creationId xmlns:a16="http://schemas.microsoft.com/office/drawing/2014/main" id="{21549B21-6060-4EBE-8B50-FF195DBFA11C}"/>
                  </a:ext>
                </a:extLst>
              </p:cNvPr>
              <p:cNvSpPr>
                <a:spLocks noChangeShapeType="1"/>
              </p:cNvSpPr>
              <p:nvPr/>
            </p:nvSpPr>
            <p:spPr bwMode="auto">
              <a:xfrm>
                <a:off x="535886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C5775836-03D8-41DF-B27A-29F6CB497DC5}"/>
                  </a:ext>
                </a:extLst>
              </p:cNvPr>
              <p:cNvSpPr txBox="1"/>
              <p:nvPr/>
            </p:nvSpPr>
            <p:spPr>
              <a:xfrm>
                <a:off x="5182625"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57" name="Line 21">
                <a:extLst>
                  <a:ext uri="{FF2B5EF4-FFF2-40B4-BE49-F238E27FC236}">
                    <a16:creationId xmlns:a16="http://schemas.microsoft.com/office/drawing/2014/main" id="{67D5B6A7-E1E5-48F7-821F-4CF65A13B346}"/>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7E02CA93-7400-4187-89B0-67CBC9A051F3}"/>
                  </a:ext>
                </a:extLst>
              </p:cNvPr>
              <p:cNvSpPr txBox="1"/>
              <p:nvPr/>
            </p:nvSpPr>
            <p:spPr>
              <a:xfrm>
                <a:off x="4806990"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54</a:t>
                </a:r>
              </a:p>
            </p:txBody>
          </p:sp>
          <p:sp>
            <p:nvSpPr>
              <p:cNvPr id="59" name="Line 21">
                <a:extLst>
                  <a:ext uri="{FF2B5EF4-FFF2-40B4-BE49-F238E27FC236}">
                    <a16:creationId xmlns:a16="http://schemas.microsoft.com/office/drawing/2014/main" id="{1F15250B-28DD-4562-9FDB-76E126B4EFA3}"/>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05001C38-0406-436B-B4AB-C2AB238B7090}"/>
                  </a:ext>
                </a:extLst>
              </p:cNvPr>
              <p:cNvSpPr txBox="1"/>
              <p:nvPr/>
            </p:nvSpPr>
            <p:spPr>
              <a:xfrm>
                <a:off x="4431353"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61" name="Line 21">
                <a:extLst>
                  <a:ext uri="{FF2B5EF4-FFF2-40B4-BE49-F238E27FC236}">
                    <a16:creationId xmlns:a16="http://schemas.microsoft.com/office/drawing/2014/main" id="{404481FA-D354-4C96-9299-C45917783013}"/>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503EE9D8-5A47-4DD3-8E13-CC5EE527DC9D}"/>
                  </a:ext>
                </a:extLst>
              </p:cNvPr>
              <p:cNvSpPr txBox="1"/>
              <p:nvPr/>
            </p:nvSpPr>
            <p:spPr>
              <a:xfrm>
                <a:off x="4055715"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63" name="Line 21">
                <a:extLst>
                  <a:ext uri="{FF2B5EF4-FFF2-40B4-BE49-F238E27FC236}">
                    <a16:creationId xmlns:a16="http://schemas.microsoft.com/office/drawing/2014/main" id="{358BD1E6-C631-431D-B4D7-743C03177F2B}"/>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93695405-6AE1-4D17-B811-8D79598FC191}"/>
                  </a:ext>
                </a:extLst>
              </p:cNvPr>
              <p:cNvSpPr txBox="1"/>
              <p:nvPr/>
            </p:nvSpPr>
            <p:spPr>
              <a:xfrm>
                <a:off x="3680078"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65" name="Line 21">
                <a:extLst>
                  <a:ext uri="{FF2B5EF4-FFF2-40B4-BE49-F238E27FC236}">
                    <a16:creationId xmlns:a16="http://schemas.microsoft.com/office/drawing/2014/main" id="{D4A1B4A7-2307-449C-9EB4-EEEB89B38D79}"/>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87281AC1-434A-4738-981D-48B2C0A336B6}"/>
                  </a:ext>
                </a:extLst>
              </p:cNvPr>
              <p:cNvSpPr txBox="1"/>
              <p:nvPr/>
            </p:nvSpPr>
            <p:spPr>
              <a:xfrm>
                <a:off x="3304442"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67" name="Line 21">
                <a:extLst>
                  <a:ext uri="{FF2B5EF4-FFF2-40B4-BE49-F238E27FC236}">
                    <a16:creationId xmlns:a16="http://schemas.microsoft.com/office/drawing/2014/main" id="{1060CB6D-7A8C-488B-B34A-BB78CB4C373A}"/>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0333447F-794C-453A-B7EB-CED34E2776F5}"/>
                  </a:ext>
                </a:extLst>
              </p:cNvPr>
              <p:cNvSpPr txBox="1"/>
              <p:nvPr/>
            </p:nvSpPr>
            <p:spPr>
              <a:xfrm>
                <a:off x="2928805"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69" name="Line 21">
                <a:extLst>
                  <a:ext uri="{FF2B5EF4-FFF2-40B4-BE49-F238E27FC236}">
                    <a16:creationId xmlns:a16="http://schemas.microsoft.com/office/drawing/2014/main" id="{6649EA93-6F35-45AD-87F1-29A1DB922AFE}"/>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4D87D132-A492-40BB-9312-166BC29C60C5}"/>
                  </a:ext>
                </a:extLst>
              </p:cNvPr>
              <p:cNvSpPr txBox="1"/>
              <p:nvPr/>
            </p:nvSpPr>
            <p:spPr>
              <a:xfrm>
                <a:off x="2553167"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71" name="Line 21">
                <a:extLst>
                  <a:ext uri="{FF2B5EF4-FFF2-40B4-BE49-F238E27FC236}">
                    <a16:creationId xmlns:a16="http://schemas.microsoft.com/office/drawing/2014/main" id="{1C36BAD6-31D1-4547-8378-34716FABB257}"/>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B8753C10-4F56-4598-8786-9D77982436E0}"/>
                  </a:ext>
                </a:extLst>
              </p:cNvPr>
              <p:cNvSpPr txBox="1"/>
              <p:nvPr/>
            </p:nvSpPr>
            <p:spPr>
              <a:xfrm>
                <a:off x="2177530"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73" name="Line 21">
                <a:extLst>
                  <a:ext uri="{FF2B5EF4-FFF2-40B4-BE49-F238E27FC236}">
                    <a16:creationId xmlns:a16="http://schemas.microsoft.com/office/drawing/2014/main" id="{0ACF8C93-9230-4BA6-BF5C-42F3E6937A83}"/>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DE42D480-EBA4-445A-8BD2-660F7B5A4966}"/>
                  </a:ext>
                </a:extLst>
              </p:cNvPr>
              <p:cNvSpPr txBox="1"/>
              <p:nvPr/>
            </p:nvSpPr>
            <p:spPr>
              <a:xfrm>
                <a:off x="1865274" y="4260565"/>
                <a:ext cx="21949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75" name="Line 21">
                <a:extLst>
                  <a:ext uri="{FF2B5EF4-FFF2-40B4-BE49-F238E27FC236}">
                    <a16:creationId xmlns:a16="http://schemas.microsoft.com/office/drawing/2014/main" id="{D8C3832A-452B-42EC-93CF-FAAFDB633F28}"/>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1A373DE5-94B7-4917-A07B-39C2AE3D384B}"/>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9" name="TextBox 18">
              <a:extLst>
                <a:ext uri="{FF2B5EF4-FFF2-40B4-BE49-F238E27FC236}">
                  <a16:creationId xmlns:a16="http://schemas.microsoft.com/office/drawing/2014/main" id="{515D3F9F-B6D4-4EC3-B1CB-7A5E52DF34EF}"/>
                </a:ext>
              </a:extLst>
            </p:cNvPr>
            <p:cNvSpPr txBox="1"/>
            <p:nvPr/>
          </p:nvSpPr>
          <p:spPr>
            <a:xfrm>
              <a:off x="2443095" y="4710174"/>
              <a:ext cx="2903102"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since randomization, months</a:t>
              </a:r>
            </a:p>
          </p:txBody>
        </p:sp>
        <p:sp>
          <p:nvSpPr>
            <p:cNvPr id="20" name="TextBox 19">
              <a:extLst>
                <a:ext uri="{FF2B5EF4-FFF2-40B4-BE49-F238E27FC236}">
                  <a16:creationId xmlns:a16="http://schemas.microsoft.com/office/drawing/2014/main" id="{77164AB2-7F3A-4325-8984-E362F561DA21}"/>
                </a:ext>
              </a:extLst>
            </p:cNvPr>
            <p:cNvSpPr txBox="1"/>
            <p:nvPr/>
          </p:nvSpPr>
          <p:spPr>
            <a:xfrm>
              <a:off x="949018" y="4834252"/>
              <a:ext cx="990977" cy="307777"/>
            </a:xfrm>
            <a:prstGeom prst="rect">
              <a:avLst/>
            </a:prstGeom>
            <a:noFill/>
          </p:spPr>
          <p:txBody>
            <a:bodyPr wrap="none" rtlCol="0">
              <a:spAutoFit/>
            </a:bodyPr>
            <a:lstStyle/>
            <a:p>
              <a:pPr algn="r"/>
              <a:r>
                <a:rPr lang="en-GB" sz="1400" dirty="0"/>
                <a:t>No. at risk</a:t>
              </a:r>
            </a:p>
          </p:txBody>
        </p:sp>
        <p:grpSp>
          <p:nvGrpSpPr>
            <p:cNvPr id="21" name="Group 20">
              <a:extLst>
                <a:ext uri="{FF2B5EF4-FFF2-40B4-BE49-F238E27FC236}">
                  <a16:creationId xmlns:a16="http://schemas.microsoft.com/office/drawing/2014/main" id="{5EB3673A-B924-485B-AF93-2BB7F190C73A}"/>
                </a:ext>
              </a:extLst>
            </p:cNvPr>
            <p:cNvGrpSpPr/>
            <p:nvPr/>
          </p:nvGrpSpPr>
          <p:grpSpPr>
            <a:xfrm>
              <a:off x="1243511" y="5100718"/>
              <a:ext cx="4195884" cy="307777"/>
              <a:chOff x="1012418" y="5975800"/>
              <a:chExt cx="4195884" cy="307777"/>
            </a:xfrm>
          </p:grpSpPr>
          <p:sp>
            <p:nvSpPr>
              <p:cNvPr id="38" name="TextBox 37">
                <a:extLst>
                  <a:ext uri="{FF2B5EF4-FFF2-40B4-BE49-F238E27FC236}">
                    <a16:creationId xmlns:a16="http://schemas.microsoft.com/office/drawing/2014/main" id="{79ECE886-C95A-41CB-9936-02B2C0B558AE}"/>
                  </a:ext>
                </a:extLst>
              </p:cNvPr>
              <p:cNvSpPr txBox="1"/>
              <p:nvPr/>
            </p:nvSpPr>
            <p:spPr>
              <a:xfrm>
                <a:off x="1012418" y="5975800"/>
                <a:ext cx="734496" cy="307777"/>
              </a:xfrm>
              <a:prstGeom prst="rect">
                <a:avLst/>
              </a:prstGeom>
              <a:noFill/>
            </p:spPr>
            <p:txBody>
              <a:bodyPr wrap="none" rtlCol="0">
                <a:spAutoFit/>
              </a:bodyPr>
              <a:lstStyle/>
              <a:p>
                <a:pPr algn="r"/>
                <a:r>
                  <a:rPr lang="en-GB" sz="1400" dirty="0">
                    <a:solidFill>
                      <a:srgbClr val="B60D27"/>
                    </a:solidFill>
                  </a:rPr>
                  <a:t>HIPEC</a:t>
                </a:r>
              </a:p>
            </p:txBody>
          </p:sp>
          <p:sp>
            <p:nvSpPr>
              <p:cNvPr id="39" name="TextBox 38">
                <a:extLst>
                  <a:ext uri="{FF2B5EF4-FFF2-40B4-BE49-F238E27FC236}">
                    <a16:creationId xmlns:a16="http://schemas.microsoft.com/office/drawing/2014/main" id="{8A2042C6-DC43-4D14-835A-693849A20822}"/>
                  </a:ext>
                </a:extLst>
              </p:cNvPr>
              <p:cNvSpPr txBox="1"/>
              <p:nvPr/>
            </p:nvSpPr>
            <p:spPr>
              <a:xfrm>
                <a:off x="5036213" y="598561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40" name="TextBox 39">
                <a:extLst>
                  <a:ext uri="{FF2B5EF4-FFF2-40B4-BE49-F238E27FC236}">
                    <a16:creationId xmlns:a16="http://schemas.microsoft.com/office/drawing/2014/main" id="{4C2A41AE-3B89-4256-931A-8515D4D6966E}"/>
                  </a:ext>
                </a:extLst>
              </p:cNvPr>
              <p:cNvSpPr txBox="1"/>
              <p:nvPr/>
            </p:nvSpPr>
            <p:spPr>
              <a:xfrm>
                <a:off x="4741704" y="598561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a:t>
                </a:r>
              </a:p>
            </p:txBody>
          </p:sp>
          <p:sp>
            <p:nvSpPr>
              <p:cNvPr id="41" name="TextBox 40">
                <a:extLst>
                  <a:ext uri="{FF2B5EF4-FFF2-40B4-BE49-F238E27FC236}">
                    <a16:creationId xmlns:a16="http://schemas.microsoft.com/office/drawing/2014/main" id="{C0714EB8-62B9-470B-91D8-4D2BC41FA907}"/>
                  </a:ext>
                </a:extLst>
              </p:cNvPr>
              <p:cNvSpPr txBox="1"/>
              <p:nvPr/>
            </p:nvSpPr>
            <p:spPr>
              <a:xfrm>
                <a:off x="4447196" y="598561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a:t>
                </a:r>
              </a:p>
            </p:txBody>
          </p:sp>
          <p:sp>
            <p:nvSpPr>
              <p:cNvPr id="42" name="TextBox 41">
                <a:extLst>
                  <a:ext uri="{FF2B5EF4-FFF2-40B4-BE49-F238E27FC236}">
                    <a16:creationId xmlns:a16="http://schemas.microsoft.com/office/drawing/2014/main" id="{20ABFAC9-A198-4667-B0D9-09516609F9DF}"/>
                  </a:ext>
                </a:extLst>
              </p:cNvPr>
              <p:cNvSpPr txBox="1"/>
              <p:nvPr/>
            </p:nvSpPr>
            <p:spPr>
              <a:xfrm>
                <a:off x="4152686" y="598561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a:t>
                </a:r>
              </a:p>
            </p:txBody>
          </p:sp>
          <p:sp>
            <p:nvSpPr>
              <p:cNvPr id="43" name="TextBox 42">
                <a:extLst>
                  <a:ext uri="{FF2B5EF4-FFF2-40B4-BE49-F238E27FC236}">
                    <a16:creationId xmlns:a16="http://schemas.microsoft.com/office/drawing/2014/main" id="{31D097B0-38C0-4E4F-8EEB-F00496DA42F5}"/>
                  </a:ext>
                </a:extLst>
              </p:cNvPr>
              <p:cNvSpPr txBox="1"/>
              <p:nvPr/>
            </p:nvSpPr>
            <p:spPr>
              <a:xfrm>
                <a:off x="3858175" y="598561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a:t>
                </a:r>
              </a:p>
            </p:txBody>
          </p:sp>
          <p:sp>
            <p:nvSpPr>
              <p:cNvPr id="44" name="TextBox 43">
                <a:extLst>
                  <a:ext uri="{FF2B5EF4-FFF2-40B4-BE49-F238E27FC236}">
                    <a16:creationId xmlns:a16="http://schemas.microsoft.com/office/drawing/2014/main" id="{BE1CA11C-F732-4DF8-B4CD-EE0487C0832B}"/>
                  </a:ext>
                </a:extLst>
              </p:cNvPr>
              <p:cNvSpPr txBox="1"/>
              <p:nvPr/>
            </p:nvSpPr>
            <p:spPr>
              <a:xfrm>
                <a:off x="3563666" y="598561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a:t>
                </a:r>
              </a:p>
            </p:txBody>
          </p:sp>
          <p:sp>
            <p:nvSpPr>
              <p:cNvPr id="45" name="TextBox 44">
                <a:extLst>
                  <a:ext uri="{FF2B5EF4-FFF2-40B4-BE49-F238E27FC236}">
                    <a16:creationId xmlns:a16="http://schemas.microsoft.com/office/drawing/2014/main" id="{6483B5B9-EB23-4308-AACE-98986ECBB557}"/>
                  </a:ext>
                </a:extLst>
              </p:cNvPr>
              <p:cNvSpPr txBox="1"/>
              <p:nvPr/>
            </p:nvSpPr>
            <p:spPr>
              <a:xfrm>
                <a:off x="3269157" y="598561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a:t>
                </a:r>
              </a:p>
            </p:txBody>
          </p:sp>
          <p:sp>
            <p:nvSpPr>
              <p:cNvPr id="46" name="TextBox 45">
                <a:extLst>
                  <a:ext uri="{FF2B5EF4-FFF2-40B4-BE49-F238E27FC236}">
                    <a16:creationId xmlns:a16="http://schemas.microsoft.com/office/drawing/2014/main" id="{5D253324-CF72-446B-B316-9C4C00E8A125}"/>
                  </a:ext>
                </a:extLst>
              </p:cNvPr>
              <p:cNvSpPr txBox="1"/>
              <p:nvPr/>
            </p:nvSpPr>
            <p:spPr>
              <a:xfrm>
                <a:off x="2974647" y="598561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7</a:t>
                </a:r>
              </a:p>
            </p:txBody>
          </p:sp>
          <p:sp>
            <p:nvSpPr>
              <p:cNvPr id="47" name="TextBox 46">
                <a:extLst>
                  <a:ext uri="{FF2B5EF4-FFF2-40B4-BE49-F238E27FC236}">
                    <a16:creationId xmlns:a16="http://schemas.microsoft.com/office/drawing/2014/main" id="{F478F8A8-BA79-45DA-9FE0-1409D933F6C1}"/>
                  </a:ext>
                </a:extLst>
              </p:cNvPr>
              <p:cNvSpPr txBox="1"/>
              <p:nvPr/>
            </p:nvSpPr>
            <p:spPr>
              <a:xfrm>
                <a:off x="2680137" y="598561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a:t>
                </a:r>
              </a:p>
            </p:txBody>
          </p:sp>
          <p:sp>
            <p:nvSpPr>
              <p:cNvPr id="48" name="TextBox 47">
                <a:extLst>
                  <a:ext uri="{FF2B5EF4-FFF2-40B4-BE49-F238E27FC236}">
                    <a16:creationId xmlns:a16="http://schemas.microsoft.com/office/drawing/2014/main" id="{55110F63-0402-4051-8FB4-5815C374A088}"/>
                  </a:ext>
                </a:extLst>
              </p:cNvPr>
              <p:cNvSpPr txBox="1"/>
              <p:nvPr/>
            </p:nvSpPr>
            <p:spPr>
              <a:xfrm>
                <a:off x="2335934" y="5985615"/>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16</a:t>
                </a:r>
              </a:p>
            </p:txBody>
          </p:sp>
          <p:sp>
            <p:nvSpPr>
              <p:cNvPr id="49" name="TextBox 48">
                <a:extLst>
                  <a:ext uri="{FF2B5EF4-FFF2-40B4-BE49-F238E27FC236}">
                    <a16:creationId xmlns:a16="http://schemas.microsoft.com/office/drawing/2014/main" id="{9BF17A9C-9022-4652-B2C4-BCD7E0A97A1C}"/>
                  </a:ext>
                </a:extLst>
              </p:cNvPr>
              <p:cNvSpPr txBox="1"/>
              <p:nvPr/>
            </p:nvSpPr>
            <p:spPr>
              <a:xfrm>
                <a:off x="2041425" y="5985615"/>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27</a:t>
                </a:r>
              </a:p>
            </p:txBody>
          </p:sp>
          <p:sp>
            <p:nvSpPr>
              <p:cNvPr id="50" name="TextBox 49">
                <a:extLst>
                  <a:ext uri="{FF2B5EF4-FFF2-40B4-BE49-F238E27FC236}">
                    <a16:creationId xmlns:a16="http://schemas.microsoft.com/office/drawing/2014/main" id="{46263B11-B206-4D60-AFF1-365E3AC11D22}"/>
                  </a:ext>
                </a:extLst>
              </p:cNvPr>
              <p:cNvSpPr txBox="1"/>
              <p:nvPr/>
            </p:nvSpPr>
            <p:spPr>
              <a:xfrm>
                <a:off x="1746914" y="5985615"/>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52</a:t>
                </a:r>
              </a:p>
            </p:txBody>
          </p:sp>
        </p:grpSp>
        <p:grpSp>
          <p:nvGrpSpPr>
            <p:cNvPr id="22" name="Group 21">
              <a:extLst>
                <a:ext uri="{FF2B5EF4-FFF2-40B4-BE49-F238E27FC236}">
                  <a16:creationId xmlns:a16="http://schemas.microsoft.com/office/drawing/2014/main" id="{82D12EC1-1B1C-4555-A554-BEB2B2722530}"/>
                </a:ext>
              </a:extLst>
            </p:cNvPr>
            <p:cNvGrpSpPr/>
            <p:nvPr/>
          </p:nvGrpSpPr>
          <p:grpSpPr>
            <a:xfrm>
              <a:off x="855584" y="5395358"/>
              <a:ext cx="4583811" cy="307777"/>
              <a:chOff x="855584" y="5507118"/>
              <a:chExt cx="4583811" cy="307777"/>
            </a:xfrm>
          </p:grpSpPr>
          <p:sp>
            <p:nvSpPr>
              <p:cNvPr id="25" name="TextBox 24">
                <a:extLst>
                  <a:ext uri="{FF2B5EF4-FFF2-40B4-BE49-F238E27FC236}">
                    <a16:creationId xmlns:a16="http://schemas.microsoft.com/office/drawing/2014/main" id="{89046DD1-4AC2-42B8-A476-ECF1FE2515D9}"/>
                  </a:ext>
                </a:extLst>
              </p:cNvPr>
              <p:cNvSpPr txBox="1"/>
              <p:nvPr/>
            </p:nvSpPr>
            <p:spPr>
              <a:xfrm>
                <a:off x="855584" y="5507118"/>
                <a:ext cx="1122423" cy="307777"/>
              </a:xfrm>
              <a:prstGeom prst="rect">
                <a:avLst/>
              </a:prstGeom>
              <a:noFill/>
            </p:spPr>
            <p:txBody>
              <a:bodyPr wrap="none" rtlCol="0">
                <a:spAutoFit/>
              </a:bodyPr>
              <a:lstStyle/>
              <a:p>
                <a:pPr algn="r"/>
                <a:r>
                  <a:rPr lang="en-GB" sz="1400" dirty="0">
                    <a:solidFill>
                      <a:schemeClr val="accent2"/>
                    </a:solidFill>
                  </a:rPr>
                  <a:t>Non-HIPEC</a:t>
                </a:r>
              </a:p>
            </p:txBody>
          </p:sp>
          <p:sp>
            <p:nvSpPr>
              <p:cNvPr id="26" name="TextBox 25">
                <a:extLst>
                  <a:ext uri="{FF2B5EF4-FFF2-40B4-BE49-F238E27FC236}">
                    <a16:creationId xmlns:a16="http://schemas.microsoft.com/office/drawing/2014/main" id="{AF63B2DF-55CA-4BEA-8E5A-33D5D7773014}"/>
                  </a:ext>
                </a:extLst>
              </p:cNvPr>
              <p:cNvSpPr txBox="1"/>
              <p:nvPr/>
            </p:nvSpPr>
            <p:spPr>
              <a:xfrm>
                <a:off x="5267306" y="551693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27" name="TextBox 26">
                <a:extLst>
                  <a:ext uri="{FF2B5EF4-FFF2-40B4-BE49-F238E27FC236}">
                    <a16:creationId xmlns:a16="http://schemas.microsoft.com/office/drawing/2014/main" id="{E36FCD21-5B8D-4624-8E32-091FC711C611}"/>
                  </a:ext>
                </a:extLst>
              </p:cNvPr>
              <p:cNvSpPr txBox="1"/>
              <p:nvPr/>
            </p:nvSpPr>
            <p:spPr>
              <a:xfrm>
                <a:off x="4972797" y="551693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28" name="TextBox 27">
                <a:extLst>
                  <a:ext uri="{FF2B5EF4-FFF2-40B4-BE49-F238E27FC236}">
                    <a16:creationId xmlns:a16="http://schemas.microsoft.com/office/drawing/2014/main" id="{91F9831C-7F8B-48C9-A361-4E68318F975A}"/>
                  </a:ext>
                </a:extLst>
              </p:cNvPr>
              <p:cNvSpPr txBox="1"/>
              <p:nvPr/>
            </p:nvSpPr>
            <p:spPr>
              <a:xfrm>
                <a:off x="4678289" y="551693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29" name="TextBox 28">
                <a:extLst>
                  <a:ext uri="{FF2B5EF4-FFF2-40B4-BE49-F238E27FC236}">
                    <a16:creationId xmlns:a16="http://schemas.microsoft.com/office/drawing/2014/main" id="{E195D603-DCE7-4E24-A642-CC8D3313EF8B}"/>
                  </a:ext>
                </a:extLst>
              </p:cNvPr>
              <p:cNvSpPr txBox="1"/>
              <p:nvPr/>
            </p:nvSpPr>
            <p:spPr>
              <a:xfrm>
                <a:off x="4383779" y="551693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30" name="TextBox 29">
                <a:extLst>
                  <a:ext uri="{FF2B5EF4-FFF2-40B4-BE49-F238E27FC236}">
                    <a16:creationId xmlns:a16="http://schemas.microsoft.com/office/drawing/2014/main" id="{9735DEF9-B5B4-43A0-9FC6-472F00B823E1}"/>
                  </a:ext>
                </a:extLst>
              </p:cNvPr>
              <p:cNvSpPr txBox="1"/>
              <p:nvPr/>
            </p:nvSpPr>
            <p:spPr>
              <a:xfrm>
                <a:off x="4089268" y="551693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31" name="TextBox 30">
                <a:extLst>
                  <a:ext uri="{FF2B5EF4-FFF2-40B4-BE49-F238E27FC236}">
                    <a16:creationId xmlns:a16="http://schemas.microsoft.com/office/drawing/2014/main" id="{74928FDA-7EB8-476C-BDEA-CCBD6302943C}"/>
                  </a:ext>
                </a:extLst>
              </p:cNvPr>
              <p:cNvSpPr txBox="1"/>
              <p:nvPr/>
            </p:nvSpPr>
            <p:spPr>
              <a:xfrm>
                <a:off x="3794759" y="551693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32" name="TextBox 31">
                <a:extLst>
                  <a:ext uri="{FF2B5EF4-FFF2-40B4-BE49-F238E27FC236}">
                    <a16:creationId xmlns:a16="http://schemas.microsoft.com/office/drawing/2014/main" id="{5ABC8AC2-282B-42F2-8C27-43BC2381BD92}"/>
                  </a:ext>
                </a:extLst>
              </p:cNvPr>
              <p:cNvSpPr txBox="1"/>
              <p:nvPr/>
            </p:nvSpPr>
            <p:spPr>
              <a:xfrm>
                <a:off x="3500250" y="5516933"/>
                <a:ext cx="172090" cy="288147"/>
              </a:xfrm>
              <a:prstGeom prst="rect">
                <a:avLst/>
              </a:prstGeom>
              <a:noFill/>
            </p:spPr>
            <p:txBody>
              <a:bodyPr wrap="none" lIns="36000" tIns="36000" rIns="36000" bIns="36000" rtlCol="0" anchor="t" anchorCtr="0">
                <a:spAutoFit/>
              </a:bodyPr>
              <a:lstStyle/>
              <a:p>
                <a:pPr algn="ctr"/>
                <a:r>
                  <a:rPr lang="en-US" sz="1400" dirty="0">
                    <a:solidFill>
                      <a:schemeClr val="accent2"/>
                    </a:solidFill>
                    <a:latin typeface="Arial" panose="020B0604020202020204" pitchFamily="34" charset="0"/>
                    <a:cs typeface="Arial" panose="020B0604020202020204" pitchFamily="34" charset="0"/>
                  </a:rPr>
                  <a:t>0</a:t>
                </a:r>
                <a:endParaRPr lang="en-GB" sz="1400" dirty="0">
                  <a:solidFill>
                    <a:schemeClr val="accent2"/>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8A901BE5-8B36-4E32-90C2-D07AEFC21D75}"/>
                  </a:ext>
                </a:extLst>
              </p:cNvPr>
              <p:cNvSpPr txBox="1"/>
              <p:nvPr/>
            </p:nvSpPr>
            <p:spPr>
              <a:xfrm>
                <a:off x="3205740" y="551693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a:t>
                </a:r>
              </a:p>
            </p:txBody>
          </p:sp>
          <p:sp>
            <p:nvSpPr>
              <p:cNvPr id="34" name="TextBox 33">
                <a:extLst>
                  <a:ext uri="{FF2B5EF4-FFF2-40B4-BE49-F238E27FC236}">
                    <a16:creationId xmlns:a16="http://schemas.microsoft.com/office/drawing/2014/main" id="{DB024205-A806-40E6-B566-B577E38D2E59}"/>
                  </a:ext>
                </a:extLst>
              </p:cNvPr>
              <p:cNvSpPr txBox="1"/>
              <p:nvPr/>
            </p:nvSpPr>
            <p:spPr>
              <a:xfrm>
                <a:off x="2911230" y="551693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6</a:t>
                </a:r>
              </a:p>
            </p:txBody>
          </p:sp>
          <p:sp>
            <p:nvSpPr>
              <p:cNvPr id="35" name="TextBox 34">
                <a:extLst>
                  <a:ext uri="{FF2B5EF4-FFF2-40B4-BE49-F238E27FC236}">
                    <a16:creationId xmlns:a16="http://schemas.microsoft.com/office/drawing/2014/main" id="{263065D0-F579-4444-B929-217F155B50FF}"/>
                  </a:ext>
                </a:extLst>
              </p:cNvPr>
              <p:cNvSpPr txBox="1"/>
              <p:nvPr/>
            </p:nvSpPr>
            <p:spPr>
              <a:xfrm>
                <a:off x="2567027" y="551693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13</a:t>
                </a:r>
              </a:p>
            </p:txBody>
          </p:sp>
          <p:sp>
            <p:nvSpPr>
              <p:cNvPr id="36" name="TextBox 35">
                <a:extLst>
                  <a:ext uri="{FF2B5EF4-FFF2-40B4-BE49-F238E27FC236}">
                    <a16:creationId xmlns:a16="http://schemas.microsoft.com/office/drawing/2014/main" id="{FAD4F1AB-CE72-4F73-883D-03BB952B9011}"/>
                  </a:ext>
                </a:extLst>
              </p:cNvPr>
              <p:cNvSpPr txBox="1"/>
              <p:nvPr/>
            </p:nvSpPr>
            <p:spPr>
              <a:xfrm>
                <a:off x="2272518" y="551693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18</a:t>
                </a:r>
              </a:p>
            </p:txBody>
          </p:sp>
          <p:sp>
            <p:nvSpPr>
              <p:cNvPr id="37" name="TextBox 36">
                <a:extLst>
                  <a:ext uri="{FF2B5EF4-FFF2-40B4-BE49-F238E27FC236}">
                    <a16:creationId xmlns:a16="http://schemas.microsoft.com/office/drawing/2014/main" id="{C2164EDF-BAC0-41C9-8466-2667EC6417B1}"/>
                  </a:ext>
                </a:extLst>
              </p:cNvPr>
              <p:cNvSpPr txBox="1"/>
              <p:nvPr/>
            </p:nvSpPr>
            <p:spPr>
              <a:xfrm>
                <a:off x="1978007" y="551693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53</a:t>
                </a:r>
              </a:p>
            </p:txBody>
          </p:sp>
        </p:grpSp>
        <p:sp>
          <p:nvSpPr>
            <p:cNvPr id="23" name="Freeform: Shape 123">
              <a:extLst>
                <a:ext uri="{FF2B5EF4-FFF2-40B4-BE49-F238E27FC236}">
                  <a16:creationId xmlns:a16="http://schemas.microsoft.com/office/drawing/2014/main" id="{9A203BA0-218A-43D7-A741-EAF18C2BF847}"/>
                </a:ext>
              </a:extLst>
            </p:cNvPr>
            <p:cNvSpPr/>
            <p:nvPr/>
          </p:nvSpPr>
          <p:spPr>
            <a:xfrm>
              <a:off x="2111486" y="2368324"/>
              <a:ext cx="1401155" cy="2070000"/>
            </a:xfrm>
            <a:custGeom>
              <a:avLst/>
              <a:gdLst>
                <a:gd name="connsiteX0" fmla="*/ 1751992 w 1751992"/>
                <a:gd name="connsiteY0" fmla="*/ 2605034 h 2605034"/>
                <a:gd name="connsiteX1" fmla="*/ 1751992 w 1751992"/>
                <a:gd name="connsiteY1" fmla="*/ 2467322 h 2605034"/>
                <a:gd name="connsiteX2" fmla="*/ 1637225 w 1751992"/>
                <a:gd name="connsiteY2" fmla="*/ 2467322 h 2605034"/>
                <a:gd name="connsiteX3" fmla="*/ 1637225 w 1751992"/>
                <a:gd name="connsiteY3" fmla="*/ 2337258 h 2605034"/>
                <a:gd name="connsiteX4" fmla="*/ 1572198 w 1751992"/>
                <a:gd name="connsiteY4" fmla="*/ 2337258 h 2605034"/>
                <a:gd name="connsiteX5" fmla="*/ 1572198 w 1751992"/>
                <a:gd name="connsiteY5" fmla="*/ 2195726 h 2605034"/>
                <a:gd name="connsiteX6" fmla="*/ 1480387 w 1751992"/>
                <a:gd name="connsiteY6" fmla="*/ 2195726 h 2605034"/>
                <a:gd name="connsiteX7" fmla="*/ 1480387 w 1751992"/>
                <a:gd name="connsiteY7" fmla="*/ 2065662 h 2605034"/>
                <a:gd name="connsiteX8" fmla="*/ 1457441 w 1751992"/>
                <a:gd name="connsiteY8" fmla="*/ 2065662 h 2605034"/>
                <a:gd name="connsiteX9" fmla="*/ 1457441 w 1751992"/>
                <a:gd name="connsiteY9" fmla="*/ 1935598 h 2605034"/>
                <a:gd name="connsiteX10" fmla="*/ 1189665 w 1751992"/>
                <a:gd name="connsiteY10" fmla="*/ 1935598 h 2605034"/>
                <a:gd name="connsiteX11" fmla="*/ 1189665 w 1751992"/>
                <a:gd name="connsiteY11" fmla="*/ 1809363 h 2605034"/>
                <a:gd name="connsiteX12" fmla="*/ 1094034 w 1751992"/>
                <a:gd name="connsiteY12" fmla="*/ 1809363 h 2605034"/>
                <a:gd name="connsiteX13" fmla="*/ 1094034 w 1751992"/>
                <a:gd name="connsiteY13" fmla="*/ 1675480 h 2605034"/>
                <a:gd name="connsiteX14" fmla="*/ 1036655 w 1751992"/>
                <a:gd name="connsiteY14" fmla="*/ 1675480 h 2605034"/>
                <a:gd name="connsiteX15" fmla="*/ 1036655 w 1751992"/>
                <a:gd name="connsiteY15" fmla="*/ 1530119 h 2605034"/>
                <a:gd name="connsiteX16" fmla="*/ 971628 w 1751992"/>
                <a:gd name="connsiteY16" fmla="*/ 1530119 h 2605034"/>
                <a:gd name="connsiteX17" fmla="*/ 971628 w 1751992"/>
                <a:gd name="connsiteY17" fmla="*/ 1407713 h 2605034"/>
                <a:gd name="connsiteX18" fmla="*/ 929548 w 1751992"/>
                <a:gd name="connsiteY18" fmla="*/ 1407713 h 2605034"/>
                <a:gd name="connsiteX19" fmla="*/ 929548 w 1751992"/>
                <a:gd name="connsiteY19" fmla="*/ 1266172 h 2605034"/>
                <a:gd name="connsiteX20" fmla="*/ 822440 w 1751992"/>
                <a:gd name="connsiteY20" fmla="*/ 1266172 h 2605034"/>
                <a:gd name="connsiteX21" fmla="*/ 822440 w 1751992"/>
                <a:gd name="connsiteY21" fmla="*/ 1139937 h 2605034"/>
                <a:gd name="connsiteX22" fmla="*/ 734457 w 1751992"/>
                <a:gd name="connsiteY22" fmla="*/ 1139937 h 2605034"/>
                <a:gd name="connsiteX23" fmla="*/ 734457 w 1751992"/>
                <a:gd name="connsiteY23" fmla="*/ 1029009 h 2605034"/>
                <a:gd name="connsiteX24" fmla="*/ 696205 w 1751992"/>
                <a:gd name="connsiteY24" fmla="*/ 1029009 h 2605034"/>
                <a:gd name="connsiteX25" fmla="*/ 696205 w 1751992"/>
                <a:gd name="connsiteY25" fmla="*/ 971630 h 2605034"/>
                <a:gd name="connsiteX26" fmla="*/ 654126 w 1751992"/>
                <a:gd name="connsiteY26" fmla="*/ 971630 h 2605034"/>
                <a:gd name="connsiteX27" fmla="*/ 654126 w 1751992"/>
                <a:gd name="connsiteY27" fmla="*/ 654127 h 2605034"/>
                <a:gd name="connsiteX28" fmla="*/ 439910 w 1751992"/>
                <a:gd name="connsiteY28" fmla="*/ 654127 h 2605034"/>
                <a:gd name="connsiteX29" fmla="*/ 439910 w 1751992"/>
                <a:gd name="connsiteY29" fmla="*/ 547018 h 2605034"/>
                <a:gd name="connsiteX30" fmla="*/ 374879 w 1751992"/>
                <a:gd name="connsiteY30" fmla="*/ 547018 h 2605034"/>
                <a:gd name="connsiteX31" fmla="*/ 374879 w 1751992"/>
                <a:gd name="connsiteY31" fmla="*/ 416958 h 2605034"/>
                <a:gd name="connsiteX32" fmla="*/ 325151 w 1751992"/>
                <a:gd name="connsiteY32" fmla="*/ 416958 h 2605034"/>
                <a:gd name="connsiteX33" fmla="*/ 325151 w 1751992"/>
                <a:gd name="connsiteY33" fmla="*/ 298373 h 2605034"/>
                <a:gd name="connsiteX34" fmla="*/ 252469 w 1751992"/>
                <a:gd name="connsiteY34" fmla="*/ 298373 h 2605034"/>
                <a:gd name="connsiteX35" fmla="*/ 252469 w 1751992"/>
                <a:gd name="connsiteY35" fmla="*/ 179789 h 2605034"/>
                <a:gd name="connsiteX36" fmla="*/ 183614 w 1751992"/>
                <a:gd name="connsiteY36" fmla="*/ 179789 h 2605034"/>
                <a:gd name="connsiteX37" fmla="*/ 183614 w 1751992"/>
                <a:gd name="connsiteY37" fmla="*/ 103283 h 2605034"/>
                <a:gd name="connsiteX38" fmla="*/ 65030 w 1751992"/>
                <a:gd name="connsiteY38" fmla="*/ 103283 h 2605034"/>
                <a:gd name="connsiteX39" fmla="*/ 65030 w 1751992"/>
                <a:gd name="connsiteY39" fmla="*/ 53554 h 2605034"/>
                <a:gd name="connsiteX40" fmla="*/ 42078 w 1751992"/>
                <a:gd name="connsiteY40" fmla="*/ 53554 h 2605034"/>
                <a:gd name="connsiteX41" fmla="*/ 42078 w 1751992"/>
                <a:gd name="connsiteY41" fmla="*/ 0 h 2605034"/>
                <a:gd name="connsiteX42" fmla="*/ 0 w 1751992"/>
                <a:gd name="connsiteY42" fmla="*/ 0 h 26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51992" h="2605034">
                  <a:moveTo>
                    <a:pt x="1751992" y="2605034"/>
                  </a:moveTo>
                  <a:lnTo>
                    <a:pt x="1751992" y="2467322"/>
                  </a:lnTo>
                  <a:lnTo>
                    <a:pt x="1637225" y="2467322"/>
                  </a:lnTo>
                  <a:lnTo>
                    <a:pt x="1637225" y="2337258"/>
                  </a:lnTo>
                  <a:lnTo>
                    <a:pt x="1572198" y="2337258"/>
                  </a:lnTo>
                  <a:lnTo>
                    <a:pt x="1572198" y="2195726"/>
                  </a:lnTo>
                  <a:lnTo>
                    <a:pt x="1480387" y="2195726"/>
                  </a:lnTo>
                  <a:lnTo>
                    <a:pt x="1480387" y="2065662"/>
                  </a:lnTo>
                  <a:lnTo>
                    <a:pt x="1457441" y="2065662"/>
                  </a:lnTo>
                  <a:lnTo>
                    <a:pt x="1457441" y="1935598"/>
                  </a:lnTo>
                  <a:lnTo>
                    <a:pt x="1189665" y="1935598"/>
                  </a:lnTo>
                  <a:lnTo>
                    <a:pt x="1189665" y="1809363"/>
                  </a:lnTo>
                  <a:lnTo>
                    <a:pt x="1094034" y="1809363"/>
                  </a:lnTo>
                  <a:lnTo>
                    <a:pt x="1094034" y="1675480"/>
                  </a:lnTo>
                  <a:lnTo>
                    <a:pt x="1036655" y="1675480"/>
                  </a:lnTo>
                  <a:lnTo>
                    <a:pt x="1036655" y="1530119"/>
                  </a:lnTo>
                  <a:lnTo>
                    <a:pt x="971628" y="1530119"/>
                  </a:lnTo>
                  <a:lnTo>
                    <a:pt x="971628" y="1407713"/>
                  </a:lnTo>
                  <a:lnTo>
                    <a:pt x="929548" y="1407713"/>
                  </a:lnTo>
                  <a:lnTo>
                    <a:pt x="929548" y="1266172"/>
                  </a:lnTo>
                  <a:lnTo>
                    <a:pt x="822440" y="1266172"/>
                  </a:lnTo>
                  <a:lnTo>
                    <a:pt x="822440" y="1139937"/>
                  </a:lnTo>
                  <a:lnTo>
                    <a:pt x="734457" y="1139937"/>
                  </a:lnTo>
                  <a:lnTo>
                    <a:pt x="734457" y="1029009"/>
                  </a:lnTo>
                  <a:lnTo>
                    <a:pt x="696205" y="1029009"/>
                  </a:lnTo>
                  <a:lnTo>
                    <a:pt x="696205" y="971630"/>
                  </a:lnTo>
                  <a:lnTo>
                    <a:pt x="654126" y="971630"/>
                  </a:lnTo>
                  <a:lnTo>
                    <a:pt x="654126" y="654127"/>
                  </a:lnTo>
                  <a:lnTo>
                    <a:pt x="439910" y="654127"/>
                  </a:lnTo>
                  <a:lnTo>
                    <a:pt x="439910" y="547018"/>
                  </a:lnTo>
                  <a:lnTo>
                    <a:pt x="374879" y="547018"/>
                  </a:lnTo>
                  <a:lnTo>
                    <a:pt x="374879" y="416958"/>
                  </a:lnTo>
                  <a:lnTo>
                    <a:pt x="325151" y="416958"/>
                  </a:lnTo>
                  <a:lnTo>
                    <a:pt x="325151" y="298373"/>
                  </a:lnTo>
                  <a:lnTo>
                    <a:pt x="252469" y="298373"/>
                  </a:lnTo>
                  <a:lnTo>
                    <a:pt x="252469" y="179789"/>
                  </a:lnTo>
                  <a:lnTo>
                    <a:pt x="183614" y="179789"/>
                  </a:lnTo>
                  <a:lnTo>
                    <a:pt x="183614" y="103283"/>
                  </a:lnTo>
                  <a:lnTo>
                    <a:pt x="65030" y="103283"/>
                  </a:lnTo>
                  <a:lnTo>
                    <a:pt x="65030" y="53554"/>
                  </a:lnTo>
                  <a:lnTo>
                    <a:pt x="42078" y="53554"/>
                  </a:lnTo>
                  <a:lnTo>
                    <a:pt x="42078"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 name="Freeform: Shape 124">
              <a:extLst>
                <a:ext uri="{FF2B5EF4-FFF2-40B4-BE49-F238E27FC236}">
                  <a16:creationId xmlns:a16="http://schemas.microsoft.com/office/drawing/2014/main" id="{7B4272E8-66A2-4755-A826-E675C69667ED}"/>
                </a:ext>
              </a:extLst>
            </p:cNvPr>
            <p:cNvSpPr/>
            <p:nvPr/>
          </p:nvSpPr>
          <p:spPr>
            <a:xfrm>
              <a:off x="2102309" y="2368324"/>
              <a:ext cx="3236724" cy="2069997"/>
            </a:xfrm>
            <a:custGeom>
              <a:avLst/>
              <a:gdLst>
                <a:gd name="connsiteX0" fmla="*/ 4047173 w 4047172"/>
                <a:gd name="connsiteY0" fmla="*/ 2605030 h 2605030"/>
                <a:gd name="connsiteX1" fmla="*/ 4047173 w 4047172"/>
                <a:gd name="connsiteY1" fmla="*/ 2497922 h 2605030"/>
                <a:gd name="connsiteX2" fmla="*/ 3867379 w 4047172"/>
                <a:gd name="connsiteY2" fmla="*/ 2497922 h 2605030"/>
                <a:gd name="connsiteX3" fmla="*/ 3867379 w 4047172"/>
                <a:gd name="connsiteY3" fmla="*/ 2356390 h 2605030"/>
                <a:gd name="connsiteX4" fmla="*/ 2497922 w 4047172"/>
                <a:gd name="connsiteY4" fmla="*/ 2356390 h 2605030"/>
                <a:gd name="connsiteX5" fmla="*/ 2497922 w 4047172"/>
                <a:gd name="connsiteY5" fmla="*/ 2249281 h 2605030"/>
                <a:gd name="connsiteX6" fmla="*/ 2107740 w 4047172"/>
                <a:gd name="connsiteY6" fmla="*/ 2249281 h 2605030"/>
                <a:gd name="connsiteX7" fmla="*/ 2107740 w 4047172"/>
                <a:gd name="connsiteY7" fmla="*/ 2119217 h 2605030"/>
                <a:gd name="connsiteX8" fmla="*/ 1629575 w 4047172"/>
                <a:gd name="connsiteY8" fmla="*/ 2119217 h 2605030"/>
                <a:gd name="connsiteX9" fmla="*/ 1629575 w 4047172"/>
                <a:gd name="connsiteY9" fmla="*/ 2027406 h 2605030"/>
                <a:gd name="connsiteX10" fmla="*/ 1583674 w 4047172"/>
                <a:gd name="connsiteY10" fmla="*/ 2027406 h 2605030"/>
                <a:gd name="connsiteX11" fmla="*/ 1583674 w 4047172"/>
                <a:gd name="connsiteY11" fmla="*/ 1939423 h 2605030"/>
                <a:gd name="connsiteX12" fmla="*/ 1166717 w 4047172"/>
                <a:gd name="connsiteY12" fmla="*/ 1939423 h 2605030"/>
                <a:gd name="connsiteX13" fmla="*/ 1166717 w 4047172"/>
                <a:gd name="connsiteY13" fmla="*/ 1862919 h 2605030"/>
                <a:gd name="connsiteX14" fmla="*/ 1094032 w 4047172"/>
                <a:gd name="connsiteY14" fmla="*/ 1862919 h 2605030"/>
                <a:gd name="connsiteX15" fmla="*/ 1094032 w 4047172"/>
                <a:gd name="connsiteY15" fmla="*/ 1736684 h 2605030"/>
                <a:gd name="connsiteX16" fmla="*/ 1032834 w 4047172"/>
                <a:gd name="connsiteY16" fmla="*/ 1736684 h 2605030"/>
                <a:gd name="connsiteX17" fmla="*/ 1032834 w 4047172"/>
                <a:gd name="connsiteY17" fmla="*/ 1637233 h 2605030"/>
                <a:gd name="connsiteX18" fmla="*/ 967797 w 4047172"/>
                <a:gd name="connsiteY18" fmla="*/ 1637233 h 2605030"/>
                <a:gd name="connsiteX19" fmla="*/ 967797 w 4047172"/>
                <a:gd name="connsiteY19" fmla="*/ 1373286 h 2605030"/>
                <a:gd name="connsiteX20" fmla="*/ 910421 w 4047172"/>
                <a:gd name="connsiteY20" fmla="*/ 1373286 h 2605030"/>
                <a:gd name="connsiteX21" fmla="*/ 910421 w 4047172"/>
                <a:gd name="connsiteY21" fmla="*/ 1212618 h 2605030"/>
                <a:gd name="connsiteX22" fmla="*/ 868344 w 4047172"/>
                <a:gd name="connsiteY22" fmla="*/ 1212618 h 2605030"/>
                <a:gd name="connsiteX23" fmla="*/ 868344 w 4047172"/>
                <a:gd name="connsiteY23" fmla="*/ 1082564 h 2605030"/>
                <a:gd name="connsiteX24" fmla="*/ 719157 w 4047172"/>
                <a:gd name="connsiteY24" fmla="*/ 1082564 h 2605030"/>
                <a:gd name="connsiteX25" fmla="*/ 719157 w 4047172"/>
                <a:gd name="connsiteY25" fmla="*/ 979275 h 2605030"/>
                <a:gd name="connsiteX26" fmla="*/ 673253 w 4047172"/>
                <a:gd name="connsiteY26" fmla="*/ 979275 h 2605030"/>
                <a:gd name="connsiteX27" fmla="*/ 673253 w 4047172"/>
                <a:gd name="connsiteY27" fmla="*/ 788012 h 2605030"/>
                <a:gd name="connsiteX28" fmla="*/ 600572 w 4047172"/>
                <a:gd name="connsiteY28" fmla="*/ 788012 h 2605030"/>
                <a:gd name="connsiteX29" fmla="*/ 600572 w 4047172"/>
                <a:gd name="connsiteY29" fmla="*/ 684729 h 2605030"/>
                <a:gd name="connsiteX30" fmla="*/ 554668 w 4047172"/>
                <a:gd name="connsiteY30" fmla="*/ 684729 h 2605030"/>
                <a:gd name="connsiteX31" fmla="*/ 554668 w 4047172"/>
                <a:gd name="connsiteY31" fmla="*/ 516416 h 2605030"/>
                <a:gd name="connsiteX32" fmla="*/ 524066 w 4047172"/>
                <a:gd name="connsiteY32" fmla="*/ 516416 h 2605030"/>
                <a:gd name="connsiteX33" fmla="*/ 524066 w 4047172"/>
                <a:gd name="connsiteY33" fmla="*/ 328976 h 2605030"/>
                <a:gd name="connsiteX34" fmla="*/ 455211 w 4047172"/>
                <a:gd name="connsiteY34" fmla="*/ 328976 h 2605030"/>
                <a:gd name="connsiteX35" fmla="*/ 455211 w 4047172"/>
                <a:gd name="connsiteY35" fmla="*/ 137711 h 2605030"/>
                <a:gd name="connsiteX36" fmla="*/ 294548 w 4047172"/>
                <a:gd name="connsiteY36" fmla="*/ 137711 h 2605030"/>
                <a:gd name="connsiteX37" fmla="*/ 294548 w 4047172"/>
                <a:gd name="connsiteY37" fmla="*/ 65030 h 2605030"/>
                <a:gd name="connsiteX38" fmla="*/ 145361 w 4047172"/>
                <a:gd name="connsiteY38" fmla="*/ 65030 h 2605030"/>
                <a:gd name="connsiteX39" fmla="*/ 145361 w 4047172"/>
                <a:gd name="connsiteY39" fmla="*/ 0 h 2605030"/>
                <a:gd name="connsiteX40" fmla="*/ 0 w 4047172"/>
                <a:gd name="connsiteY40" fmla="*/ 0 h 260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47172" h="2605030">
                  <a:moveTo>
                    <a:pt x="4047173" y="2605030"/>
                  </a:moveTo>
                  <a:lnTo>
                    <a:pt x="4047173" y="2497922"/>
                  </a:lnTo>
                  <a:lnTo>
                    <a:pt x="3867379" y="2497922"/>
                  </a:lnTo>
                  <a:lnTo>
                    <a:pt x="3867379" y="2356390"/>
                  </a:lnTo>
                  <a:lnTo>
                    <a:pt x="2497922" y="2356390"/>
                  </a:lnTo>
                  <a:lnTo>
                    <a:pt x="2497922" y="2249281"/>
                  </a:lnTo>
                  <a:lnTo>
                    <a:pt x="2107740" y="2249281"/>
                  </a:lnTo>
                  <a:lnTo>
                    <a:pt x="2107740" y="2119217"/>
                  </a:lnTo>
                  <a:lnTo>
                    <a:pt x="1629575" y="2119217"/>
                  </a:lnTo>
                  <a:lnTo>
                    <a:pt x="1629575" y="2027406"/>
                  </a:lnTo>
                  <a:lnTo>
                    <a:pt x="1583674" y="2027406"/>
                  </a:lnTo>
                  <a:lnTo>
                    <a:pt x="1583674" y="1939423"/>
                  </a:lnTo>
                  <a:lnTo>
                    <a:pt x="1166717" y="1939423"/>
                  </a:lnTo>
                  <a:lnTo>
                    <a:pt x="1166717" y="1862919"/>
                  </a:lnTo>
                  <a:lnTo>
                    <a:pt x="1094032" y="1862919"/>
                  </a:lnTo>
                  <a:lnTo>
                    <a:pt x="1094032" y="1736684"/>
                  </a:lnTo>
                  <a:lnTo>
                    <a:pt x="1032834" y="1736684"/>
                  </a:lnTo>
                  <a:lnTo>
                    <a:pt x="1032834" y="1637233"/>
                  </a:lnTo>
                  <a:lnTo>
                    <a:pt x="967797" y="1637233"/>
                  </a:lnTo>
                  <a:lnTo>
                    <a:pt x="967797" y="1373286"/>
                  </a:lnTo>
                  <a:lnTo>
                    <a:pt x="910421" y="1373286"/>
                  </a:lnTo>
                  <a:lnTo>
                    <a:pt x="910421" y="1212618"/>
                  </a:lnTo>
                  <a:lnTo>
                    <a:pt x="868344" y="1212618"/>
                  </a:lnTo>
                  <a:lnTo>
                    <a:pt x="868344" y="1082564"/>
                  </a:lnTo>
                  <a:lnTo>
                    <a:pt x="719157" y="1082564"/>
                  </a:lnTo>
                  <a:lnTo>
                    <a:pt x="719157" y="979275"/>
                  </a:lnTo>
                  <a:lnTo>
                    <a:pt x="673253" y="979275"/>
                  </a:lnTo>
                  <a:lnTo>
                    <a:pt x="673253" y="788012"/>
                  </a:lnTo>
                  <a:lnTo>
                    <a:pt x="600572" y="788012"/>
                  </a:lnTo>
                  <a:lnTo>
                    <a:pt x="600572" y="684729"/>
                  </a:lnTo>
                  <a:lnTo>
                    <a:pt x="554668" y="684729"/>
                  </a:lnTo>
                  <a:lnTo>
                    <a:pt x="554668" y="516416"/>
                  </a:lnTo>
                  <a:lnTo>
                    <a:pt x="524066" y="516416"/>
                  </a:lnTo>
                  <a:lnTo>
                    <a:pt x="524066" y="328976"/>
                  </a:lnTo>
                  <a:lnTo>
                    <a:pt x="455211" y="328976"/>
                  </a:lnTo>
                  <a:lnTo>
                    <a:pt x="455211" y="137711"/>
                  </a:lnTo>
                  <a:lnTo>
                    <a:pt x="294548" y="137711"/>
                  </a:lnTo>
                  <a:lnTo>
                    <a:pt x="294548" y="65030"/>
                  </a:lnTo>
                  <a:lnTo>
                    <a:pt x="145361" y="65030"/>
                  </a:lnTo>
                  <a:lnTo>
                    <a:pt x="145361"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90" name="Group 89">
            <a:extLst>
              <a:ext uri="{FF2B5EF4-FFF2-40B4-BE49-F238E27FC236}">
                <a16:creationId xmlns:a16="http://schemas.microsoft.com/office/drawing/2014/main" id="{AFA8BD3D-F59F-4073-9761-2DE36A47C21F}"/>
              </a:ext>
            </a:extLst>
          </p:cNvPr>
          <p:cNvGrpSpPr/>
          <p:nvPr/>
        </p:nvGrpSpPr>
        <p:grpSpPr>
          <a:xfrm>
            <a:off x="6507819" y="1782135"/>
            <a:ext cx="4983883" cy="4037958"/>
            <a:chOff x="855584" y="1665177"/>
            <a:chExt cx="4983883" cy="4037958"/>
          </a:xfrm>
        </p:grpSpPr>
        <p:sp>
          <p:nvSpPr>
            <p:cNvPr id="91" name="TextBox 90">
              <a:extLst>
                <a:ext uri="{FF2B5EF4-FFF2-40B4-BE49-F238E27FC236}">
                  <a16:creationId xmlns:a16="http://schemas.microsoft.com/office/drawing/2014/main" id="{722CD2D0-B710-4058-AAC5-936975C0AE9B}"/>
                </a:ext>
              </a:extLst>
            </p:cNvPr>
            <p:cNvSpPr txBox="1"/>
            <p:nvPr/>
          </p:nvSpPr>
          <p:spPr>
            <a:xfrm>
              <a:off x="3530439" y="1665177"/>
              <a:ext cx="457176" cy="338554"/>
            </a:xfrm>
            <a:prstGeom prst="rect">
              <a:avLst/>
            </a:prstGeom>
            <a:noFill/>
          </p:spPr>
          <p:txBody>
            <a:bodyPr wrap="none" rtlCol="0">
              <a:spAutoFit/>
            </a:bodyPr>
            <a:lstStyle/>
            <a:p>
              <a:pPr algn="ctr"/>
              <a:r>
                <a:rPr lang="en-US" sz="1600" b="1" dirty="0"/>
                <a:t>PP</a:t>
              </a:r>
              <a:endParaRPr lang="en-GB" sz="1600" b="1" dirty="0"/>
            </a:p>
          </p:txBody>
        </p:sp>
        <p:sp>
          <p:nvSpPr>
            <p:cNvPr id="92" name="TextBox 91">
              <a:extLst>
                <a:ext uri="{FF2B5EF4-FFF2-40B4-BE49-F238E27FC236}">
                  <a16:creationId xmlns:a16="http://schemas.microsoft.com/office/drawing/2014/main" id="{703D80AB-70EF-4F7D-ADA9-AA7360BA26B0}"/>
                </a:ext>
              </a:extLst>
            </p:cNvPr>
            <p:cNvSpPr txBox="1"/>
            <p:nvPr/>
          </p:nvSpPr>
          <p:spPr>
            <a:xfrm>
              <a:off x="2865120" y="2026744"/>
              <a:ext cx="2953053" cy="307777"/>
            </a:xfrm>
            <a:prstGeom prst="rect">
              <a:avLst/>
            </a:prstGeom>
            <a:noFill/>
          </p:spPr>
          <p:txBody>
            <a:bodyPr wrap="none" rtlCol="0">
              <a:spAutoFit/>
            </a:bodyPr>
            <a:lstStyle/>
            <a:p>
              <a:r>
                <a:rPr lang="en-US" sz="1400" dirty="0">
                  <a:solidFill>
                    <a:srgbClr val="4D4D4D"/>
                  </a:solidFill>
                </a:rPr>
                <a:t>Fleming-Harrington test p=0.1353</a:t>
              </a:r>
              <a:endParaRPr lang="en-GB" sz="1400" dirty="0">
                <a:solidFill>
                  <a:srgbClr val="4D4D4D"/>
                </a:solidFill>
              </a:endParaRPr>
            </a:p>
          </p:txBody>
        </p:sp>
        <p:sp>
          <p:nvSpPr>
            <p:cNvPr id="93" name="TextBox 92">
              <a:extLst>
                <a:ext uri="{FF2B5EF4-FFF2-40B4-BE49-F238E27FC236}">
                  <a16:creationId xmlns:a16="http://schemas.microsoft.com/office/drawing/2014/main" id="{F96BFCD4-732E-4152-9678-461B55765134}"/>
                </a:ext>
              </a:extLst>
            </p:cNvPr>
            <p:cNvSpPr txBox="1"/>
            <p:nvPr/>
          </p:nvSpPr>
          <p:spPr>
            <a:xfrm>
              <a:off x="3315572" y="2435586"/>
              <a:ext cx="734496" cy="307777"/>
            </a:xfrm>
            <a:prstGeom prst="rect">
              <a:avLst/>
            </a:prstGeom>
            <a:noFill/>
          </p:spPr>
          <p:txBody>
            <a:bodyPr wrap="none" rtlCol="0">
              <a:spAutoFit/>
            </a:bodyPr>
            <a:lstStyle/>
            <a:p>
              <a:r>
                <a:rPr lang="en-US" sz="1400" dirty="0">
                  <a:solidFill>
                    <a:srgbClr val="B60D27"/>
                  </a:solidFill>
                </a:rPr>
                <a:t>HIPEC</a:t>
              </a:r>
              <a:endParaRPr lang="en-GB" sz="1400" dirty="0">
                <a:solidFill>
                  <a:srgbClr val="B60D27"/>
                </a:solidFill>
              </a:endParaRPr>
            </a:p>
          </p:txBody>
        </p:sp>
        <p:sp>
          <p:nvSpPr>
            <p:cNvPr id="94" name="TextBox 93">
              <a:extLst>
                <a:ext uri="{FF2B5EF4-FFF2-40B4-BE49-F238E27FC236}">
                  <a16:creationId xmlns:a16="http://schemas.microsoft.com/office/drawing/2014/main" id="{BFA9EB2C-E248-4FE8-BE2D-83790FD8949B}"/>
                </a:ext>
              </a:extLst>
            </p:cNvPr>
            <p:cNvSpPr txBox="1"/>
            <p:nvPr/>
          </p:nvSpPr>
          <p:spPr>
            <a:xfrm>
              <a:off x="3315572" y="2747024"/>
              <a:ext cx="1122423" cy="307777"/>
            </a:xfrm>
            <a:prstGeom prst="rect">
              <a:avLst/>
            </a:prstGeom>
            <a:noFill/>
          </p:spPr>
          <p:txBody>
            <a:bodyPr wrap="none" rtlCol="0">
              <a:spAutoFit/>
            </a:bodyPr>
            <a:lstStyle/>
            <a:p>
              <a:r>
                <a:rPr lang="en-US" sz="1400" dirty="0">
                  <a:solidFill>
                    <a:schemeClr val="accent2"/>
                  </a:solidFill>
                </a:rPr>
                <a:t>Non-HIPEC</a:t>
              </a:r>
              <a:endParaRPr lang="en-GB" sz="1400" dirty="0">
                <a:solidFill>
                  <a:schemeClr val="accent2"/>
                </a:solidFill>
              </a:endParaRPr>
            </a:p>
          </p:txBody>
        </p:sp>
        <p:cxnSp>
          <p:nvCxnSpPr>
            <p:cNvPr id="95" name="Straight Connector 94">
              <a:extLst>
                <a:ext uri="{FF2B5EF4-FFF2-40B4-BE49-F238E27FC236}">
                  <a16:creationId xmlns:a16="http://schemas.microsoft.com/office/drawing/2014/main" id="{BD19CE18-6854-4B4F-BB81-82255D04089B}"/>
                </a:ext>
              </a:extLst>
            </p:cNvPr>
            <p:cNvCxnSpPr>
              <a:cxnSpLocks/>
            </p:cNvCxnSpPr>
            <p:nvPr/>
          </p:nvCxnSpPr>
          <p:spPr>
            <a:xfrm>
              <a:off x="2966720" y="2589474"/>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A980F89-C974-400B-A836-CF1040446CBA}"/>
                </a:ext>
              </a:extLst>
            </p:cNvPr>
            <p:cNvCxnSpPr>
              <a:cxnSpLocks/>
            </p:cNvCxnSpPr>
            <p:nvPr/>
          </p:nvCxnSpPr>
          <p:spPr>
            <a:xfrm>
              <a:off x="2966720" y="2900912"/>
              <a:ext cx="252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D75D78E9-D2C3-4125-9DD1-9840B11379AA}"/>
                </a:ext>
              </a:extLst>
            </p:cNvPr>
            <p:cNvSpPr txBox="1"/>
            <p:nvPr/>
          </p:nvSpPr>
          <p:spPr>
            <a:xfrm>
              <a:off x="4386825" y="2404808"/>
              <a:ext cx="1452642" cy="338554"/>
            </a:xfrm>
            <a:prstGeom prst="rect">
              <a:avLst/>
            </a:prstGeom>
            <a:noFill/>
          </p:spPr>
          <p:txBody>
            <a:bodyPr wrap="none" rtlCol="0">
              <a:spAutoFit/>
            </a:bodyPr>
            <a:lstStyle/>
            <a:p>
              <a:r>
                <a:rPr lang="en-US" sz="1600" dirty="0" err="1">
                  <a:solidFill>
                    <a:srgbClr val="B60D27"/>
                  </a:solidFill>
                </a:rPr>
                <a:t>mOS</a:t>
              </a:r>
              <a:r>
                <a:rPr lang="en-US" sz="1600" dirty="0">
                  <a:solidFill>
                    <a:srgbClr val="B60D27"/>
                  </a:solidFill>
                </a:rPr>
                <a:t> 13.9 </a:t>
              </a:r>
              <a:r>
                <a:rPr lang="en-US" sz="1600" dirty="0" err="1">
                  <a:solidFill>
                    <a:srgbClr val="B60D27"/>
                  </a:solidFill>
                </a:rPr>
                <a:t>mo</a:t>
              </a:r>
              <a:endParaRPr lang="en-GB" sz="1600" dirty="0">
                <a:solidFill>
                  <a:srgbClr val="B60D27"/>
                </a:solidFill>
              </a:endParaRPr>
            </a:p>
          </p:txBody>
        </p:sp>
        <p:sp>
          <p:nvSpPr>
            <p:cNvPr id="98" name="TextBox 97">
              <a:extLst>
                <a:ext uri="{FF2B5EF4-FFF2-40B4-BE49-F238E27FC236}">
                  <a16:creationId xmlns:a16="http://schemas.microsoft.com/office/drawing/2014/main" id="{F46712CB-C717-4F88-89E9-EFB2E4B6344F}"/>
                </a:ext>
              </a:extLst>
            </p:cNvPr>
            <p:cNvSpPr txBox="1"/>
            <p:nvPr/>
          </p:nvSpPr>
          <p:spPr>
            <a:xfrm>
              <a:off x="4386825" y="2716246"/>
              <a:ext cx="1452642" cy="338554"/>
            </a:xfrm>
            <a:prstGeom prst="rect">
              <a:avLst/>
            </a:prstGeom>
            <a:noFill/>
          </p:spPr>
          <p:txBody>
            <a:bodyPr wrap="none" rtlCol="0">
              <a:spAutoFit/>
            </a:bodyPr>
            <a:lstStyle/>
            <a:p>
              <a:r>
                <a:rPr lang="en-US" sz="1600" dirty="0" err="1">
                  <a:solidFill>
                    <a:schemeClr val="accent2"/>
                  </a:solidFill>
                </a:rPr>
                <a:t>mOS</a:t>
              </a:r>
              <a:r>
                <a:rPr lang="en-US" sz="1600" dirty="0">
                  <a:solidFill>
                    <a:schemeClr val="accent2"/>
                  </a:solidFill>
                </a:rPr>
                <a:t> 13.2 </a:t>
              </a:r>
              <a:r>
                <a:rPr lang="en-US" sz="1600" dirty="0" err="1">
                  <a:solidFill>
                    <a:schemeClr val="accent2"/>
                  </a:solidFill>
                </a:rPr>
                <a:t>mo</a:t>
              </a:r>
              <a:endParaRPr lang="en-GB" sz="1600" dirty="0">
                <a:solidFill>
                  <a:schemeClr val="accent2"/>
                </a:solidFill>
              </a:endParaRPr>
            </a:p>
          </p:txBody>
        </p:sp>
        <p:sp>
          <p:nvSpPr>
            <p:cNvPr id="99" name="Freeform 21">
              <a:extLst>
                <a:ext uri="{FF2B5EF4-FFF2-40B4-BE49-F238E27FC236}">
                  <a16:creationId xmlns:a16="http://schemas.microsoft.com/office/drawing/2014/main" id="{AFC87066-2A1A-4AB4-A0C1-01C7BEA45F8D}"/>
                </a:ext>
              </a:extLst>
            </p:cNvPr>
            <p:cNvSpPr>
              <a:spLocks/>
            </p:cNvSpPr>
            <p:nvPr/>
          </p:nvSpPr>
          <p:spPr bwMode="auto">
            <a:xfrm>
              <a:off x="2106416" y="2381233"/>
              <a:ext cx="3564000" cy="205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0" name="Group 99">
              <a:extLst>
                <a:ext uri="{FF2B5EF4-FFF2-40B4-BE49-F238E27FC236}">
                  <a16:creationId xmlns:a16="http://schemas.microsoft.com/office/drawing/2014/main" id="{EC012059-2468-4A21-A624-CC443938AD2B}"/>
                </a:ext>
              </a:extLst>
            </p:cNvPr>
            <p:cNvGrpSpPr/>
            <p:nvPr/>
          </p:nvGrpSpPr>
          <p:grpSpPr>
            <a:xfrm>
              <a:off x="1391864" y="2240848"/>
              <a:ext cx="713736" cy="2304000"/>
              <a:chOff x="1270619" y="1265887"/>
              <a:chExt cx="713736" cy="2858279"/>
            </a:xfrm>
          </p:grpSpPr>
          <p:sp>
            <p:nvSpPr>
              <p:cNvPr id="158" name="Line 6">
                <a:extLst>
                  <a:ext uri="{FF2B5EF4-FFF2-40B4-BE49-F238E27FC236}">
                    <a16:creationId xmlns:a16="http://schemas.microsoft.com/office/drawing/2014/main" id="{DBA58784-9843-42A9-86F4-58839BBBFB5E}"/>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9" name="Line 7">
                <a:extLst>
                  <a:ext uri="{FF2B5EF4-FFF2-40B4-BE49-F238E27FC236}">
                    <a16:creationId xmlns:a16="http://schemas.microsoft.com/office/drawing/2014/main" id="{868623C4-24C2-450F-B5A8-76ADC1E39871}"/>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0" name="Line 8">
                <a:extLst>
                  <a:ext uri="{FF2B5EF4-FFF2-40B4-BE49-F238E27FC236}">
                    <a16:creationId xmlns:a16="http://schemas.microsoft.com/office/drawing/2014/main" id="{227BDF2E-88E7-468C-AD72-64BC24FE85F5}"/>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1" name="Line 9">
                <a:extLst>
                  <a:ext uri="{FF2B5EF4-FFF2-40B4-BE49-F238E27FC236}">
                    <a16:creationId xmlns:a16="http://schemas.microsoft.com/office/drawing/2014/main" id="{CC5C3DEB-55C4-4F5D-B7AA-03B5E2FCF3DD}"/>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2" name="Line 10">
                <a:extLst>
                  <a:ext uri="{FF2B5EF4-FFF2-40B4-BE49-F238E27FC236}">
                    <a16:creationId xmlns:a16="http://schemas.microsoft.com/office/drawing/2014/main" id="{BB648BCB-9BB9-4473-BF2D-9B18CBFB0E96}"/>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3" name="Line 11">
                <a:extLst>
                  <a:ext uri="{FF2B5EF4-FFF2-40B4-BE49-F238E27FC236}">
                    <a16:creationId xmlns:a16="http://schemas.microsoft.com/office/drawing/2014/main" id="{D10B37FE-5C33-4D7E-9217-F7CCA2BF0E42}"/>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4" name="TextBox 163">
                <a:extLst>
                  <a:ext uri="{FF2B5EF4-FFF2-40B4-BE49-F238E27FC236}">
                    <a16:creationId xmlns:a16="http://schemas.microsoft.com/office/drawing/2014/main" id="{E24494FB-0108-47A8-AFFB-FDA34FE278D1}"/>
                  </a:ext>
                </a:extLst>
              </p:cNvPr>
              <p:cNvSpPr txBox="1"/>
              <p:nvPr/>
            </p:nvSpPr>
            <p:spPr>
              <a:xfrm rot="16200000">
                <a:off x="987802" y="2569414"/>
                <a:ext cx="873411"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OS, %</a:t>
                </a:r>
              </a:p>
            </p:txBody>
          </p:sp>
          <p:sp>
            <p:nvSpPr>
              <p:cNvPr id="165" name="TextBox 164">
                <a:extLst>
                  <a:ext uri="{FF2B5EF4-FFF2-40B4-BE49-F238E27FC236}">
                    <a16:creationId xmlns:a16="http://schemas.microsoft.com/office/drawing/2014/main" id="{9283BD38-FFB5-4DA7-B0EB-7236AC6EE29F}"/>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66" name="TextBox 165">
                <a:extLst>
                  <a:ext uri="{FF2B5EF4-FFF2-40B4-BE49-F238E27FC236}">
                    <a16:creationId xmlns:a16="http://schemas.microsoft.com/office/drawing/2014/main" id="{18948F42-7ACC-4DD8-900B-63E1767E3F65}"/>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167" name="TextBox 166">
                <a:extLst>
                  <a:ext uri="{FF2B5EF4-FFF2-40B4-BE49-F238E27FC236}">
                    <a16:creationId xmlns:a16="http://schemas.microsoft.com/office/drawing/2014/main" id="{4C4D7578-1110-4DA8-9D74-0AF5CA06538E}"/>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168" name="TextBox 167">
                <a:extLst>
                  <a:ext uri="{FF2B5EF4-FFF2-40B4-BE49-F238E27FC236}">
                    <a16:creationId xmlns:a16="http://schemas.microsoft.com/office/drawing/2014/main" id="{83E0016E-AB42-4994-AE1A-21EE1E55A8DA}"/>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169" name="TextBox 168">
                <a:extLst>
                  <a:ext uri="{FF2B5EF4-FFF2-40B4-BE49-F238E27FC236}">
                    <a16:creationId xmlns:a16="http://schemas.microsoft.com/office/drawing/2014/main" id="{13E4FAF3-950C-47A4-9BFF-4C855F650674}"/>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170" name="TextBox 169">
                <a:extLst>
                  <a:ext uri="{FF2B5EF4-FFF2-40B4-BE49-F238E27FC236}">
                    <a16:creationId xmlns:a16="http://schemas.microsoft.com/office/drawing/2014/main" id="{7135D2A6-68CA-488E-A032-A4AE936E5A0F}"/>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101" name="Group 100">
              <a:extLst>
                <a:ext uri="{FF2B5EF4-FFF2-40B4-BE49-F238E27FC236}">
                  <a16:creationId xmlns:a16="http://schemas.microsoft.com/office/drawing/2014/main" id="{C65C6FB6-B89E-442C-89DF-8707D6FC0A05}"/>
                </a:ext>
              </a:extLst>
            </p:cNvPr>
            <p:cNvGrpSpPr/>
            <p:nvPr/>
          </p:nvGrpSpPr>
          <p:grpSpPr>
            <a:xfrm>
              <a:off x="2060006" y="4441242"/>
              <a:ext cx="3737315" cy="360147"/>
              <a:chOff x="1513339" y="4188565"/>
              <a:chExt cx="4766817" cy="360147"/>
            </a:xfrm>
          </p:grpSpPr>
          <p:sp>
            <p:nvSpPr>
              <p:cNvPr id="132" name="Line 21">
                <a:extLst>
                  <a:ext uri="{FF2B5EF4-FFF2-40B4-BE49-F238E27FC236}">
                    <a16:creationId xmlns:a16="http://schemas.microsoft.com/office/drawing/2014/main" id="{853CB184-D626-4A8E-92FC-A21B5B8381F9}"/>
                  </a:ext>
                </a:extLst>
              </p:cNvPr>
              <p:cNvSpPr>
                <a:spLocks noChangeShapeType="1"/>
              </p:cNvSpPr>
              <p:nvPr/>
            </p:nvSpPr>
            <p:spPr bwMode="auto">
              <a:xfrm>
                <a:off x="611013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28B6FAF6-43F9-487C-8507-D1B131F8E275}"/>
                  </a:ext>
                </a:extLst>
              </p:cNvPr>
              <p:cNvSpPr txBox="1"/>
              <p:nvPr/>
            </p:nvSpPr>
            <p:spPr>
              <a:xfrm>
                <a:off x="5933899"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72</a:t>
                </a:r>
              </a:p>
            </p:txBody>
          </p:sp>
          <p:sp>
            <p:nvSpPr>
              <p:cNvPr id="134" name="Line 21">
                <a:extLst>
                  <a:ext uri="{FF2B5EF4-FFF2-40B4-BE49-F238E27FC236}">
                    <a16:creationId xmlns:a16="http://schemas.microsoft.com/office/drawing/2014/main" id="{1866841A-C384-42E2-AE79-538768AEAA75}"/>
                  </a:ext>
                </a:extLst>
              </p:cNvPr>
              <p:cNvSpPr>
                <a:spLocks noChangeShapeType="1"/>
              </p:cNvSpPr>
              <p:nvPr/>
            </p:nvSpPr>
            <p:spPr bwMode="auto">
              <a:xfrm>
                <a:off x="573450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6384A831-30AE-4A09-9799-C8DF761F5E43}"/>
                  </a:ext>
                </a:extLst>
              </p:cNvPr>
              <p:cNvSpPr txBox="1"/>
              <p:nvPr/>
            </p:nvSpPr>
            <p:spPr>
              <a:xfrm>
                <a:off x="5558261"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66</a:t>
                </a:r>
              </a:p>
            </p:txBody>
          </p:sp>
          <p:sp>
            <p:nvSpPr>
              <p:cNvPr id="136" name="Line 21">
                <a:extLst>
                  <a:ext uri="{FF2B5EF4-FFF2-40B4-BE49-F238E27FC236}">
                    <a16:creationId xmlns:a16="http://schemas.microsoft.com/office/drawing/2014/main" id="{D4C2C1B9-B69A-48A2-AA42-6761C907C6AF}"/>
                  </a:ext>
                </a:extLst>
              </p:cNvPr>
              <p:cNvSpPr>
                <a:spLocks noChangeShapeType="1"/>
              </p:cNvSpPr>
              <p:nvPr/>
            </p:nvSpPr>
            <p:spPr bwMode="auto">
              <a:xfrm>
                <a:off x="535886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EB70EAD0-B55B-4667-994C-8260274E53DE}"/>
                  </a:ext>
                </a:extLst>
              </p:cNvPr>
              <p:cNvSpPr txBox="1"/>
              <p:nvPr/>
            </p:nvSpPr>
            <p:spPr>
              <a:xfrm>
                <a:off x="5182625"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138" name="Line 21">
                <a:extLst>
                  <a:ext uri="{FF2B5EF4-FFF2-40B4-BE49-F238E27FC236}">
                    <a16:creationId xmlns:a16="http://schemas.microsoft.com/office/drawing/2014/main" id="{1AB6425C-7791-4CCD-8A5F-31F38D50CFAB}"/>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71F00EB8-08BC-4BAF-899E-DE6C88E4CE92}"/>
                  </a:ext>
                </a:extLst>
              </p:cNvPr>
              <p:cNvSpPr txBox="1"/>
              <p:nvPr/>
            </p:nvSpPr>
            <p:spPr>
              <a:xfrm>
                <a:off x="4806990"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54</a:t>
                </a:r>
              </a:p>
            </p:txBody>
          </p:sp>
          <p:sp>
            <p:nvSpPr>
              <p:cNvPr id="140" name="Line 21">
                <a:extLst>
                  <a:ext uri="{FF2B5EF4-FFF2-40B4-BE49-F238E27FC236}">
                    <a16:creationId xmlns:a16="http://schemas.microsoft.com/office/drawing/2014/main" id="{EE266DA1-CFC9-46C1-BAF5-ECDFF5104BEC}"/>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E59444A3-6D17-4CF3-B5A4-55D4E0FF33CF}"/>
                  </a:ext>
                </a:extLst>
              </p:cNvPr>
              <p:cNvSpPr txBox="1"/>
              <p:nvPr/>
            </p:nvSpPr>
            <p:spPr>
              <a:xfrm>
                <a:off x="4431353"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142" name="Line 21">
                <a:extLst>
                  <a:ext uri="{FF2B5EF4-FFF2-40B4-BE49-F238E27FC236}">
                    <a16:creationId xmlns:a16="http://schemas.microsoft.com/office/drawing/2014/main" id="{B5C72410-8890-47B5-A5CA-61B1BDFB43C6}"/>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1496D605-0AC2-4CC5-9B95-FFCB88116DD9}"/>
                  </a:ext>
                </a:extLst>
              </p:cNvPr>
              <p:cNvSpPr txBox="1"/>
              <p:nvPr/>
            </p:nvSpPr>
            <p:spPr>
              <a:xfrm>
                <a:off x="4055715"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144" name="Line 21">
                <a:extLst>
                  <a:ext uri="{FF2B5EF4-FFF2-40B4-BE49-F238E27FC236}">
                    <a16:creationId xmlns:a16="http://schemas.microsoft.com/office/drawing/2014/main" id="{406C088E-5A6D-4BED-86DE-9A42617FAE67}"/>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F5D71AE8-C277-4F85-86F3-41F1C1452F09}"/>
                  </a:ext>
                </a:extLst>
              </p:cNvPr>
              <p:cNvSpPr txBox="1"/>
              <p:nvPr/>
            </p:nvSpPr>
            <p:spPr>
              <a:xfrm>
                <a:off x="3680078"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146" name="Line 21">
                <a:extLst>
                  <a:ext uri="{FF2B5EF4-FFF2-40B4-BE49-F238E27FC236}">
                    <a16:creationId xmlns:a16="http://schemas.microsoft.com/office/drawing/2014/main" id="{36B60E55-52D5-41DA-B3F2-B649CB18BE09}"/>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B54F7852-86F2-4F99-AEFF-42371C7589C2}"/>
                  </a:ext>
                </a:extLst>
              </p:cNvPr>
              <p:cNvSpPr txBox="1"/>
              <p:nvPr/>
            </p:nvSpPr>
            <p:spPr>
              <a:xfrm>
                <a:off x="3304442"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48" name="Line 21">
                <a:extLst>
                  <a:ext uri="{FF2B5EF4-FFF2-40B4-BE49-F238E27FC236}">
                    <a16:creationId xmlns:a16="http://schemas.microsoft.com/office/drawing/2014/main" id="{36277A53-4924-409E-A431-633BEDA13F2D}"/>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7CEFDDAB-4B81-4A9E-A0E8-A8269A7115E6}"/>
                  </a:ext>
                </a:extLst>
              </p:cNvPr>
              <p:cNvSpPr txBox="1"/>
              <p:nvPr/>
            </p:nvSpPr>
            <p:spPr>
              <a:xfrm>
                <a:off x="2928805"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50" name="Line 21">
                <a:extLst>
                  <a:ext uri="{FF2B5EF4-FFF2-40B4-BE49-F238E27FC236}">
                    <a16:creationId xmlns:a16="http://schemas.microsoft.com/office/drawing/2014/main" id="{B9B708B1-18BB-4794-A70A-7785B1C6D558}"/>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7066A1EA-EF5C-4E53-97BA-F2A4FF8B80CE}"/>
                  </a:ext>
                </a:extLst>
              </p:cNvPr>
              <p:cNvSpPr txBox="1"/>
              <p:nvPr/>
            </p:nvSpPr>
            <p:spPr>
              <a:xfrm>
                <a:off x="2553167"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52" name="Line 21">
                <a:extLst>
                  <a:ext uri="{FF2B5EF4-FFF2-40B4-BE49-F238E27FC236}">
                    <a16:creationId xmlns:a16="http://schemas.microsoft.com/office/drawing/2014/main" id="{7A06FEAD-1D1C-4199-8028-FDDC013D9CE8}"/>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FE09AC3A-F50B-4837-9E59-309FD222C1A1}"/>
                  </a:ext>
                </a:extLst>
              </p:cNvPr>
              <p:cNvSpPr txBox="1"/>
              <p:nvPr/>
            </p:nvSpPr>
            <p:spPr>
              <a:xfrm>
                <a:off x="2177530" y="4260565"/>
                <a:ext cx="3462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54" name="Line 21">
                <a:extLst>
                  <a:ext uri="{FF2B5EF4-FFF2-40B4-BE49-F238E27FC236}">
                    <a16:creationId xmlns:a16="http://schemas.microsoft.com/office/drawing/2014/main" id="{CD632CBF-8584-4D8A-88B6-D7A7BE8D8B91}"/>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D60C0EE4-847A-4E4B-BB7E-712B5739EF11}"/>
                  </a:ext>
                </a:extLst>
              </p:cNvPr>
              <p:cNvSpPr txBox="1"/>
              <p:nvPr/>
            </p:nvSpPr>
            <p:spPr>
              <a:xfrm>
                <a:off x="1865274" y="4260565"/>
                <a:ext cx="21949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56" name="Line 21">
                <a:extLst>
                  <a:ext uri="{FF2B5EF4-FFF2-40B4-BE49-F238E27FC236}">
                    <a16:creationId xmlns:a16="http://schemas.microsoft.com/office/drawing/2014/main" id="{532DB393-ABEF-4065-A99F-6C9AFF674000}"/>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F0300942-40DD-4388-8831-111F719C17E8}"/>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02" name="TextBox 101">
              <a:extLst>
                <a:ext uri="{FF2B5EF4-FFF2-40B4-BE49-F238E27FC236}">
                  <a16:creationId xmlns:a16="http://schemas.microsoft.com/office/drawing/2014/main" id="{736FB72E-937F-4B69-B3FE-25DED258E854}"/>
                </a:ext>
              </a:extLst>
            </p:cNvPr>
            <p:cNvSpPr txBox="1"/>
            <p:nvPr/>
          </p:nvSpPr>
          <p:spPr>
            <a:xfrm>
              <a:off x="2443095" y="4710174"/>
              <a:ext cx="2903102"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since randomization, months</a:t>
              </a:r>
            </a:p>
          </p:txBody>
        </p:sp>
        <p:sp>
          <p:nvSpPr>
            <p:cNvPr id="103" name="TextBox 102">
              <a:extLst>
                <a:ext uri="{FF2B5EF4-FFF2-40B4-BE49-F238E27FC236}">
                  <a16:creationId xmlns:a16="http://schemas.microsoft.com/office/drawing/2014/main" id="{C49FEEAE-D438-43B9-AEE4-29502679F324}"/>
                </a:ext>
              </a:extLst>
            </p:cNvPr>
            <p:cNvSpPr txBox="1"/>
            <p:nvPr/>
          </p:nvSpPr>
          <p:spPr>
            <a:xfrm>
              <a:off x="949018" y="4834252"/>
              <a:ext cx="990977" cy="307777"/>
            </a:xfrm>
            <a:prstGeom prst="rect">
              <a:avLst/>
            </a:prstGeom>
            <a:noFill/>
          </p:spPr>
          <p:txBody>
            <a:bodyPr wrap="none" rtlCol="0">
              <a:spAutoFit/>
            </a:bodyPr>
            <a:lstStyle/>
            <a:p>
              <a:pPr algn="r"/>
              <a:r>
                <a:rPr lang="en-GB" sz="1400" dirty="0"/>
                <a:t>No. at risk</a:t>
              </a:r>
            </a:p>
          </p:txBody>
        </p:sp>
        <p:grpSp>
          <p:nvGrpSpPr>
            <p:cNvPr id="104" name="Group 103">
              <a:extLst>
                <a:ext uri="{FF2B5EF4-FFF2-40B4-BE49-F238E27FC236}">
                  <a16:creationId xmlns:a16="http://schemas.microsoft.com/office/drawing/2014/main" id="{2CDE955F-5D78-45C7-BF51-1511409FEB95}"/>
                </a:ext>
              </a:extLst>
            </p:cNvPr>
            <p:cNvGrpSpPr/>
            <p:nvPr/>
          </p:nvGrpSpPr>
          <p:grpSpPr>
            <a:xfrm>
              <a:off x="1243511" y="5100718"/>
              <a:ext cx="4195884" cy="307777"/>
              <a:chOff x="1012418" y="5975800"/>
              <a:chExt cx="4195884" cy="307777"/>
            </a:xfrm>
          </p:grpSpPr>
          <p:sp>
            <p:nvSpPr>
              <p:cNvPr id="119" name="TextBox 118">
                <a:extLst>
                  <a:ext uri="{FF2B5EF4-FFF2-40B4-BE49-F238E27FC236}">
                    <a16:creationId xmlns:a16="http://schemas.microsoft.com/office/drawing/2014/main" id="{2F12D14D-DCD7-4386-9A24-7C181DE92C3F}"/>
                  </a:ext>
                </a:extLst>
              </p:cNvPr>
              <p:cNvSpPr txBox="1"/>
              <p:nvPr/>
            </p:nvSpPr>
            <p:spPr>
              <a:xfrm>
                <a:off x="1012418" y="5975800"/>
                <a:ext cx="734496" cy="307777"/>
              </a:xfrm>
              <a:prstGeom prst="rect">
                <a:avLst/>
              </a:prstGeom>
              <a:noFill/>
            </p:spPr>
            <p:txBody>
              <a:bodyPr wrap="none" rtlCol="0">
                <a:spAutoFit/>
              </a:bodyPr>
              <a:lstStyle/>
              <a:p>
                <a:pPr algn="r"/>
                <a:r>
                  <a:rPr lang="en-GB" sz="1400" dirty="0">
                    <a:solidFill>
                      <a:srgbClr val="B60D27"/>
                    </a:solidFill>
                  </a:rPr>
                  <a:t>HIPEC</a:t>
                </a:r>
              </a:p>
            </p:txBody>
          </p:sp>
          <p:sp>
            <p:nvSpPr>
              <p:cNvPr id="120" name="TextBox 119">
                <a:extLst>
                  <a:ext uri="{FF2B5EF4-FFF2-40B4-BE49-F238E27FC236}">
                    <a16:creationId xmlns:a16="http://schemas.microsoft.com/office/drawing/2014/main" id="{5B66FCDA-0F4D-4293-BEFD-21708BF52FD2}"/>
                  </a:ext>
                </a:extLst>
              </p:cNvPr>
              <p:cNvSpPr txBox="1"/>
              <p:nvPr/>
            </p:nvSpPr>
            <p:spPr>
              <a:xfrm>
                <a:off x="5036213" y="598561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121" name="TextBox 120">
                <a:extLst>
                  <a:ext uri="{FF2B5EF4-FFF2-40B4-BE49-F238E27FC236}">
                    <a16:creationId xmlns:a16="http://schemas.microsoft.com/office/drawing/2014/main" id="{E6EBE00D-DBA8-4AAC-8BF4-BCEAE8900D97}"/>
                  </a:ext>
                </a:extLst>
              </p:cNvPr>
              <p:cNvSpPr txBox="1"/>
              <p:nvPr/>
            </p:nvSpPr>
            <p:spPr>
              <a:xfrm>
                <a:off x="4741704" y="598561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a:t>
                </a:r>
              </a:p>
            </p:txBody>
          </p:sp>
          <p:sp>
            <p:nvSpPr>
              <p:cNvPr id="122" name="TextBox 121">
                <a:extLst>
                  <a:ext uri="{FF2B5EF4-FFF2-40B4-BE49-F238E27FC236}">
                    <a16:creationId xmlns:a16="http://schemas.microsoft.com/office/drawing/2014/main" id="{37EC5FB3-60F3-44E8-A023-84AB9DFD8C9E}"/>
                  </a:ext>
                </a:extLst>
              </p:cNvPr>
              <p:cNvSpPr txBox="1"/>
              <p:nvPr/>
            </p:nvSpPr>
            <p:spPr>
              <a:xfrm>
                <a:off x="4447196" y="598561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a:t>
                </a:r>
              </a:p>
            </p:txBody>
          </p:sp>
          <p:sp>
            <p:nvSpPr>
              <p:cNvPr id="123" name="TextBox 122">
                <a:extLst>
                  <a:ext uri="{FF2B5EF4-FFF2-40B4-BE49-F238E27FC236}">
                    <a16:creationId xmlns:a16="http://schemas.microsoft.com/office/drawing/2014/main" id="{B38E8FFB-2908-47AE-86AD-B1C386C9650D}"/>
                  </a:ext>
                </a:extLst>
              </p:cNvPr>
              <p:cNvSpPr txBox="1"/>
              <p:nvPr/>
            </p:nvSpPr>
            <p:spPr>
              <a:xfrm>
                <a:off x="4152686" y="598561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a:t>
                </a:r>
              </a:p>
            </p:txBody>
          </p:sp>
          <p:sp>
            <p:nvSpPr>
              <p:cNvPr id="124" name="TextBox 123">
                <a:extLst>
                  <a:ext uri="{FF2B5EF4-FFF2-40B4-BE49-F238E27FC236}">
                    <a16:creationId xmlns:a16="http://schemas.microsoft.com/office/drawing/2014/main" id="{999B30B4-F9D8-4D97-98FC-F46182ECB595}"/>
                  </a:ext>
                </a:extLst>
              </p:cNvPr>
              <p:cNvSpPr txBox="1"/>
              <p:nvPr/>
            </p:nvSpPr>
            <p:spPr>
              <a:xfrm>
                <a:off x="3858175" y="598561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a:t>
                </a:r>
              </a:p>
            </p:txBody>
          </p:sp>
          <p:sp>
            <p:nvSpPr>
              <p:cNvPr id="125" name="TextBox 124">
                <a:extLst>
                  <a:ext uri="{FF2B5EF4-FFF2-40B4-BE49-F238E27FC236}">
                    <a16:creationId xmlns:a16="http://schemas.microsoft.com/office/drawing/2014/main" id="{26DC9849-E5F9-4772-8F52-035E65ACCFB0}"/>
                  </a:ext>
                </a:extLst>
              </p:cNvPr>
              <p:cNvSpPr txBox="1"/>
              <p:nvPr/>
            </p:nvSpPr>
            <p:spPr>
              <a:xfrm>
                <a:off x="3563666" y="598561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a:t>
                </a:r>
              </a:p>
            </p:txBody>
          </p:sp>
          <p:sp>
            <p:nvSpPr>
              <p:cNvPr id="126" name="TextBox 125">
                <a:extLst>
                  <a:ext uri="{FF2B5EF4-FFF2-40B4-BE49-F238E27FC236}">
                    <a16:creationId xmlns:a16="http://schemas.microsoft.com/office/drawing/2014/main" id="{7D7B0BD5-4E36-422E-A980-08512BD5B32E}"/>
                  </a:ext>
                </a:extLst>
              </p:cNvPr>
              <p:cNvSpPr txBox="1"/>
              <p:nvPr/>
            </p:nvSpPr>
            <p:spPr>
              <a:xfrm>
                <a:off x="3269157" y="598561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a:t>
                </a:r>
              </a:p>
            </p:txBody>
          </p:sp>
          <p:sp>
            <p:nvSpPr>
              <p:cNvPr id="127" name="TextBox 126">
                <a:extLst>
                  <a:ext uri="{FF2B5EF4-FFF2-40B4-BE49-F238E27FC236}">
                    <a16:creationId xmlns:a16="http://schemas.microsoft.com/office/drawing/2014/main" id="{3DE72770-102C-41B8-9C47-95882339B677}"/>
                  </a:ext>
                </a:extLst>
              </p:cNvPr>
              <p:cNvSpPr txBox="1"/>
              <p:nvPr/>
            </p:nvSpPr>
            <p:spPr>
              <a:xfrm>
                <a:off x="2974647" y="598561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a:t>
                </a:r>
              </a:p>
            </p:txBody>
          </p:sp>
          <p:sp>
            <p:nvSpPr>
              <p:cNvPr id="128" name="TextBox 127">
                <a:extLst>
                  <a:ext uri="{FF2B5EF4-FFF2-40B4-BE49-F238E27FC236}">
                    <a16:creationId xmlns:a16="http://schemas.microsoft.com/office/drawing/2014/main" id="{F3718E8A-9EF0-4635-9EA5-6DA15548348D}"/>
                  </a:ext>
                </a:extLst>
              </p:cNvPr>
              <p:cNvSpPr txBox="1"/>
              <p:nvPr/>
            </p:nvSpPr>
            <p:spPr>
              <a:xfrm>
                <a:off x="2680137" y="598561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a:t>
                </a:r>
              </a:p>
            </p:txBody>
          </p:sp>
          <p:sp>
            <p:nvSpPr>
              <p:cNvPr id="129" name="TextBox 128">
                <a:extLst>
                  <a:ext uri="{FF2B5EF4-FFF2-40B4-BE49-F238E27FC236}">
                    <a16:creationId xmlns:a16="http://schemas.microsoft.com/office/drawing/2014/main" id="{745E777A-71EB-452D-B9A1-BA7F681FC7EF}"/>
                  </a:ext>
                </a:extLst>
              </p:cNvPr>
              <p:cNvSpPr txBox="1"/>
              <p:nvPr/>
            </p:nvSpPr>
            <p:spPr>
              <a:xfrm>
                <a:off x="2335934" y="5985615"/>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10</a:t>
                </a:r>
              </a:p>
            </p:txBody>
          </p:sp>
          <p:sp>
            <p:nvSpPr>
              <p:cNvPr id="130" name="TextBox 129">
                <a:extLst>
                  <a:ext uri="{FF2B5EF4-FFF2-40B4-BE49-F238E27FC236}">
                    <a16:creationId xmlns:a16="http://schemas.microsoft.com/office/drawing/2014/main" id="{4E9225F4-A85F-41A9-8421-B7388A61F33C}"/>
                  </a:ext>
                </a:extLst>
              </p:cNvPr>
              <p:cNvSpPr txBox="1"/>
              <p:nvPr/>
            </p:nvSpPr>
            <p:spPr>
              <a:xfrm>
                <a:off x="2041425" y="5985615"/>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19</a:t>
                </a:r>
              </a:p>
            </p:txBody>
          </p:sp>
          <p:sp>
            <p:nvSpPr>
              <p:cNvPr id="131" name="TextBox 130">
                <a:extLst>
                  <a:ext uri="{FF2B5EF4-FFF2-40B4-BE49-F238E27FC236}">
                    <a16:creationId xmlns:a16="http://schemas.microsoft.com/office/drawing/2014/main" id="{F2F35720-A0C7-4C39-890B-502B1C630F46}"/>
                  </a:ext>
                </a:extLst>
              </p:cNvPr>
              <p:cNvSpPr txBox="1"/>
              <p:nvPr/>
            </p:nvSpPr>
            <p:spPr>
              <a:xfrm>
                <a:off x="1746914" y="5985615"/>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36</a:t>
                </a:r>
              </a:p>
            </p:txBody>
          </p:sp>
        </p:grpSp>
        <p:grpSp>
          <p:nvGrpSpPr>
            <p:cNvPr id="105" name="Group 104">
              <a:extLst>
                <a:ext uri="{FF2B5EF4-FFF2-40B4-BE49-F238E27FC236}">
                  <a16:creationId xmlns:a16="http://schemas.microsoft.com/office/drawing/2014/main" id="{19F135C5-A8B4-4BB2-B8FB-21E05201F072}"/>
                </a:ext>
              </a:extLst>
            </p:cNvPr>
            <p:cNvGrpSpPr/>
            <p:nvPr/>
          </p:nvGrpSpPr>
          <p:grpSpPr>
            <a:xfrm>
              <a:off x="855584" y="5395358"/>
              <a:ext cx="4583811" cy="307777"/>
              <a:chOff x="855584" y="5507118"/>
              <a:chExt cx="4583811" cy="307777"/>
            </a:xfrm>
          </p:grpSpPr>
          <p:sp>
            <p:nvSpPr>
              <p:cNvPr id="106" name="TextBox 105">
                <a:extLst>
                  <a:ext uri="{FF2B5EF4-FFF2-40B4-BE49-F238E27FC236}">
                    <a16:creationId xmlns:a16="http://schemas.microsoft.com/office/drawing/2014/main" id="{011DD490-3935-4BEA-8148-79F1984381C1}"/>
                  </a:ext>
                </a:extLst>
              </p:cNvPr>
              <p:cNvSpPr txBox="1"/>
              <p:nvPr/>
            </p:nvSpPr>
            <p:spPr>
              <a:xfrm>
                <a:off x="855584" y="5507118"/>
                <a:ext cx="1122423" cy="307777"/>
              </a:xfrm>
              <a:prstGeom prst="rect">
                <a:avLst/>
              </a:prstGeom>
              <a:noFill/>
            </p:spPr>
            <p:txBody>
              <a:bodyPr wrap="none" rtlCol="0">
                <a:spAutoFit/>
              </a:bodyPr>
              <a:lstStyle/>
              <a:p>
                <a:pPr algn="r"/>
                <a:r>
                  <a:rPr lang="en-GB" sz="1400" dirty="0">
                    <a:solidFill>
                      <a:schemeClr val="accent2"/>
                    </a:solidFill>
                  </a:rPr>
                  <a:t>Non-HIPEC</a:t>
                </a:r>
              </a:p>
            </p:txBody>
          </p:sp>
          <p:sp>
            <p:nvSpPr>
              <p:cNvPr id="107" name="TextBox 106">
                <a:extLst>
                  <a:ext uri="{FF2B5EF4-FFF2-40B4-BE49-F238E27FC236}">
                    <a16:creationId xmlns:a16="http://schemas.microsoft.com/office/drawing/2014/main" id="{2E303EFF-BC8E-43EF-ABB7-4B6E5B3C2E7A}"/>
                  </a:ext>
                </a:extLst>
              </p:cNvPr>
              <p:cNvSpPr txBox="1"/>
              <p:nvPr/>
            </p:nvSpPr>
            <p:spPr>
              <a:xfrm>
                <a:off x="5267306" y="551693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08" name="TextBox 107">
                <a:extLst>
                  <a:ext uri="{FF2B5EF4-FFF2-40B4-BE49-F238E27FC236}">
                    <a16:creationId xmlns:a16="http://schemas.microsoft.com/office/drawing/2014/main" id="{F5BECC94-3AA1-4D91-8E7C-D1186AFC6369}"/>
                  </a:ext>
                </a:extLst>
              </p:cNvPr>
              <p:cNvSpPr txBox="1"/>
              <p:nvPr/>
            </p:nvSpPr>
            <p:spPr>
              <a:xfrm>
                <a:off x="4972797" y="551693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09" name="TextBox 108">
                <a:extLst>
                  <a:ext uri="{FF2B5EF4-FFF2-40B4-BE49-F238E27FC236}">
                    <a16:creationId xmlns:a16="http://schemas.microsoft.com/office/drawing/2014/main" id="{417DD2D5-F345-478A-8912-CAB756F24257}"/>
                  </a:ext>
                </a:extLst>
              </p:cNvPr>
              <p:cNvSpPr txBox="1"/>
              <p:nvPr/>
            </p:nvSpPr>
            <p:spPr>
              <a:xfrm>
                <a:off x="4678289" y="551693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10" name="TextBox 109">
                <a:extLst>
                  <a:ext uri="{FF2B5EF4-FFF2-40B4-BE49-F238E27FC236}">
                    <a16:creationId xmlns:a16="http://schemas.microsoft.com/office/drawing/2014/main" id="{41EBDABE-D1B8-45D9-8DF0-33E3D40C7FB7}"/>
                  </a:ext>
                </a:extLst>
              </p:cNvPr>
              <p:cNvSpPr txBox="1"/>
              <p:nvPr/>
            </p:nvSpPr>
            <p:spPr>
              <a:xfrm>
                <a:off x="4383779" y="551693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11" name="TextBox 110">
                <a:extLst>
                  <a:ext uri="{FF2B5EF4-FFF2-40B4-BE49-F238E27FC236}">
                    <a16:creationId xmlns:a16="http://schemas.microsoft.com/office/drawing/2014/main" id="{51672E17-37C4-4090-9861-4C7B06287385}"/>
                  </a:ext>
                </a:extLst>
              </p:cNvPr>
              <p:cNvSpPr txBox="1"/>
              <p:nvPr/>
            </p:nvSpPr>
            <p:spPr>
              <a:xfrm>
                <a:off x="4089268" y="551693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12" name="TextBox 111">
                <a:extLst>
                  <a:ext uri="{FF2B5EF4-FFF2-40B4-BE49-F238E27FC236}">
                    <a16:creationId xmlns:a16="http://schemas.microsoft.com/office/drawing/2014/main" id="{A91F43AF-2DFA-4857-A596-B1641442A8E4}"/>
                  </a:ext>
                </a:extLst>
              </p:cNvPr>
              <p:cNvSpPr txBox="1"/>
              <p:nvPr/>
            </p:nvSpPr>
            <p:spPr>
              <a:xfrm>
                <a:off x="3794759" y="551693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13" name="TextBox 112">
                <a:extLst>
                  <a:ext uri="{FF2B5EF4-FFF2-40B4-BE49-F238E27FC236}">
                    <a16:creationId xmlns:a16="http://schemas.microsoft.com/office/drawing/2014/main" id="{D3AC51FB-B25E-4C0D-82A0-2C5C0898CA7A}"/>
                  </a:ext>
                </a:extLst>
              </p:cNvPr>
              <p:cNvSpPr txBox="1"/>
              <p:nvPr/>
            </p:nvSpPr>
            <p:spPr>
              <a:xfrm>
                <a:off x="3500250" y="5516933"/>
                <a:ext cx="172090" cy="288147"/>
              </a:xfrm>
              <a:prstGeom prst="rect">
                <a:avLst/>
              </a:prstGeom>
              <a:noFill/>
            </p:spPr>
            <p:txBody>
              <a:bodyPr wrap="none" lIns="36000" tIns="36000" rIns="36000" bIns="36000" rtlCol="0" anchor="t" anchorCtr="0">
                <a:spAutoFit/>
              </a:bodyPr>
              <a:lstStyle/>
              <a:p>
                <a:pPr algn="ctr"/>
                <a:r>
                  <a:rPr lang="en-US" sz="1400" dirty="0">
                    <a:solidFill>
                      <a:schemeClr val="accent2"/>
                    </a:solidFill>
                    <a:latin typeface="Arial" panose="020B0604020202020204" pitchFamily="34" charset="0"/>
                    <a:cs typeface="Arial" panose="020B0604020202020204" pitchFamily="34" charset="0"/>
                  </a:rPr>
                  <a:t>0</a:t>
                </a:r>
                <a:endParaRPr lang="en-GB" sz="1400" dirty="0">
                  <a:solidFill>
                    <a:schemeClr val="accent2"/>
                  </a:solidFill>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0BD84ED5-B396-4463-B7BA-ABD5B578336F}"/>
                  </a:ext>
                </a:extLst>
              </p:cNvPr>
              <p:cNvSpPr txBox="1"/>
              <p:nvPr/>
            </p:nvSpPr>
            <p:spPr>
              <a:xfrm>
                <a:off x="3205740" y="551693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a:t>
                </a:r>
              </a:p>
            </p:txBody>
          </p:sp>
          <p:sp>
            <p:nvSpPr>
              <p:cNvPr id="115" name="TextBox 114">
                <a:extLst>
                  <a:ext uri="{FF2B5EF4-FFF2-40B4-BE49-F238E27FC236}">
                    <a16:creationId xmlns:a16="http://schemas.microsoft.com/office/drawing/2014/main" id="{61BA516E-AD63-4C80-BA68-DB47D1973DE8}"/>
                  </a:ext>
                </a:extLst>
              </p:cNvPr>
              <p:cNvSpPr txBox="1"/>
              <p:nvPr/>
            </p:nvSpPr>
            <p:spPr>
              <a:xfrm>
                <a:off x="2911230" y="551693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a:t>
                </a:r>
              </a:p>
            </p:txBody>
          </p:sp>
          <p:sp>
            <p:nvSpPr>
              <p:cNvPr id="116" name="TextBox 115">
                <a:extLst>
                  <a:ext uri="{FF2B5EF4-FFF2-40B4-BE49-F238E27FC236}">
                    <a16:creationId xmlns:a16="http://schemas.microsoft.com/office/drawing/2014/main" id="{EEA9A9A6-42A8-480D-903D-ECAB3EF78A97}"/>
                  </a:ext>
                </a:extLst>
              </p:cNvPr>
              <p:cNvSpPr txBox="1"/>
              <p:nvPr/>
            </p:nvSpPr>
            <p:spPr>
              <a:xfrm>
                <a:off x="2616720" y="551693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9</a:t>
                </a:r>
              </a:p>
            </p:txBody>
          </p:sp>
          <p:sp>
            <p:nvSpPr>
              <p:cNvPr id="117" name="TextBox 116">
                <a:extLst>
                  <a:ext uri="{FF2B5EF4-FFF2-40B4-BE49-F238E27FC236}">
                    <a16:creationId xmlns:a16="http://schemas.microsoft.com/office/drawing/2014/main" id="{DA6E1FA5-5255-47C8-8AB8-401A782CC24C}"/>
                  </a:ext>
                </a:extLst>
              </p:cNvPr>
              <p:cNvSpPr txBox="1"/>
              <p:nvPr/>
            </p:nvSpPr>
            <p:spPr>
              <a:xfrm>
                <a:off x="2272518" y="551693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13</a:t>
                </a:r>
              </a:p>
            </p:txBody>
          </p:sp>
          <p:sp>
            <p:nvSpPr>
              <p:cNvPr id="118" name="TextBox 117">
                <a:extLst>
                  <a:ext uri="{FF2B5EF4-FFF2-40B4-BE49-F238E27FC236}">
                    <a16:creationId xmlns:a16="http://schemas.microsoft.com/office/drawing/2014/main" id="{AF758AEA-A8A6-4F62-9DB4-88C70B49FD8D}"/>
                  </a:ext>
                </a:extLst>
              </p:cNvPr>
              <p:cNvSpPr txBox="1"/>
              <p:nvPr/>
            </p:nvSpPr>
            <p:spPr>
              <a:xfrm>
                <a:off x="1978007" y="551693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39</a:t>
                </a:r>
              </a:p>
            </p:txBody>
          </p:sp>
        </p:grpSp>
      </p:grpSp>
      <p:sp>
        <p:nvSpPr>
          <p:cNvPr id="171" name="Freeform: Shape 214">
            <a:extLst>
              <a:ext uri="{FF2B5EF4-FFF2-40B4-BE49-F238E27FC236}">
                <a16:creationId xmlns:a16="http://schemas.microsoft.com/office/drawing/2014/main" id="{7AD65407-1303-43E9-AA8E-5E5D125B34C8}"/>
              </a:ext>
            </a:extLst>
          </p:cNvPr>
          <p:cNvSpPr/>
          <p:nvPr/>
        </p:nvSpPr>
        <p:spPr>
          <a:xfrm>
            <a:off x="7742507" y="2459806"/>
            <a:ext cx="1396106" cy="2074399"/>
          </a:xfrm>
          <a:custGeom>
            <a:avLst/>
            <a:gdLst>
              <a:gd name="connsiteX0" fmla="*/ 1851489 w 1851488"/>
              <a:gd name="connsiteY0" fmla="*/ 2639892 h 2639891"/>
              <a:gd name="connsiteX1" fmla="*/ 1851489 w 1851488"/>
              <a:gd name="connsiteY1" fmla="*/ 2411578 h 2639891"/>
              <a:gd name="connsiteX2" fmla="*/ 1719491 w 1851488"/>
              <a:gd name="connsiteY2" fmla="*/ 2411578 h 2639891"/>
              <a:gd name="connsiteX3" fmla="*/ 1719491 w 1851488"/>
              <a:gd name="connsiteY3" fmla="*/ 2226069 h 2639891"/>
              <a:gd name="connsiteX4" fmla="*/ 1558957 w 1851488"/>
              <a:gd name="connsiteY4" fmla="*/ 2226069 h 2639891"/>
              <a:gd name="connsiteX5" fmla="*/ 1558957 w 1851488"/>
              <a:gd name="connsiteY5" fmla="*/ 2022729 h 2639891"/>
              <a:gd name="connsiteX6" fmla="*/ 1155840 w 1851488"/>
              <a:gd name="connsiteY6" fmla="*/ 2022729 h 2639891"/>
              <a:gd name="connsiteX7" fmla="*/ 1155840 w 1851488"/>
              <a:gd name="connsiteY7" fmla="*/ 1830086 h 2639891"/>
              <a:gd name="connsiteX8" fmla="*/ 1091632 w 1851488"/>
              <a:gd name="connsiteY8" fmla="*/ 1830086 h 2639891"/>
              <a:gd name="connsiteX9" fmla="*/ 1091632 w 1851488"/>
              <a:gd name="connsiteY9" fmla="*/ 1630309 h 2639891"/>
              <a:gd name="connsiteX10" fmla="*/ 1020280 w 1851488"/>
              <a:gd name="connsiteY10" fmla="*/ 1630309 h 2639891"/>
              <a:gd name="connsiteX11" fmla="*/ 1020280 w 1851488"/>
              <a:gd name="connsiteY11" fmla="*/ 1416263 h 2639891"/>
              <a:gd name="connsiteX12" fmla="*/ 877584 w 1851488"/>
              <a:gd name="connsiteY12" fmla="*/ 1416263 h 2639891"/>
              <a:gd name="connsiteX13" fmla="*/ 877584 w 1851488"/>
              <a:gd name="connsiteY13" fmla="*/ 1245032 h 2639891"/>
              <a:gd name="connsiteX14" fmla="*/ 791967 w 1851488"/>
              <a:gd name="connsiteY14" fmla="*/ 1245032 h 2639891"/>
              <a:gd name="connsiteX15" fmla="*/ 791967 w 1851488"/>
              <a:gd name="connsiteY15" fmla="*/ 1084498 h 2639891"/>
              <a:gd name="connsiteX16" fmla="*/ 688511 w 1851488"/>
              <a:gd name="connsiteY16" fmla="*/ 1084498 h 2639891"/>
              <a:gd name="connsiteX17" fmla="*/ 688511 w 1851488"/>
              <a:gd name="connsiteY17" fmla="*/ 759860 h 2639891"/>
              <a:gd name="connsiteX18" fmla="*/ 463764 w 1851488"/>
              <a:gd name="connsiteY18" fmla="*/ 759860 h 2639891"/>
              <a:gd name="connsiteX19" fmla="*/ 463764 w 1851488"/>
              <a:gd name="connsiteY19" fmla="*/ 588623 h 2639891"/>
              <a:gd name="connsiteX20" fmla="*/ 410253 w 1851488"/>
              <a:gd name="connsiteY20" fmla="*/ 588623 h 2639891"/>
              <a:gd name="connsiteX21" fmla="*/ 410253 w 1851488"/>
              <a:gd name="connsiteY21" fmla="*/ 395983 h 2639891"/>
              <a:gd name="connsiteX22" fmla="*/ 367444 w 1851488"/>
              <a:gd name="connsiteY22" fmla="*/ 395983 h 2639891"/>
              <a:gd name="connsiteX23" fmla="*/ 367444 w 1851488"/>
              <a:gd name="connsiteY23" fmla="*/ 235449 h 2639891"/>
              <a:gd name="connsiteX24" fmla="*/ 274691 w 1851488"/>
              <a:gd name="connsiteY24" fmla="*/ 235449 h 2639891"/>
              <a:gd name="connsiteX25" fmla="*/ 274691 w 1851488"/>
              <a:gd name="connsiteY25" fmla="*/ 57079 h 2639891"/>
              <a:gd name="connsiteX26" fmla="*/ 85618 w 1851488"/>
              <a:gd name="connsiteY26" fmla="*/ 57079 h 2639891"/>
              <a:gd name="connsiteX27" fmla="*/ 85618 w 1851488"/>
              <a:gd name="connsiteY27" fmla="*/ 0 h 2639891"/>
              <a:gd name="connsiteX28" fmla="*/ 0 w 1851488"/>
              <a:gd name="connsiteY28" fmla="*/ 0 h 263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51488" h="2639891">
                <a:moveTo>
                  <a:pt x="1851489" y="2639892"/>
                </a:moveTo>
                <a:lnTo>
                  <a:pt x="1851489" y="2411578"/>
                </a:lnTo>
                <a:lnTo>
                  <a:pt x="1719491" y="2411578"/>
                </a:lnTo>
                <a:lnTo>
                  <a:pt x="1719491" y="2226069"/>
                </a:lnTo>
                <a:lnTo>
                  <a:pt x="1558957" y="2226069"/>
                </a:lnTo>
                <a:lnTo>
                  <a:pt x="1558957" y="2022729"/>
                </a:lnTo>
                <a:lnTo>
                  <a:pt x="1155840" y="2022729"/>
                </a:lnTo>
                <a:lnTo>
                  <a:pt x="1155840" y="1830086"/>
                </a:lnTo>
                <a:lnTo>
                  <a:pt x="1091632" y="1830086"/>
                </a:lnTo>
                <a:lnTo>
                  <a:pt x="1091632" y="1630309"/>
                </a:lnTo>
                <a:lnTo>
                  <a:pt x="1020280" y="1630309"/>
                </a:lnTo>
                <a:lnTo>
                  <a:pt x="1020280" y="1416263"/>
                </a:lnTo>
                <a:lnTo>
                  <a:pt x="877584" y="1416263"/>
                </a:lnTo>
                <a:lnTo>
                  <a:pt x="877584" y="1245032"/>
                </a:lnTo>
                <a:lnTo>
                  <a:pt x="791967" y="1245032"/>
                </a:lnTo>
                <a:lnTo>
                  <a:pt x="791967" y="1084498"/>
                </a:lnTo>
                <a:lnTo>
                  <a:pt x="688511" y="1084498"/>
                </a:lnTo>
                <a:lnTo>
                  <a:pt x="688511" y="759860"/>
                </a:lnTo>
                <a:lnTo>
                  <a:pt x="463764" y="759860"/>
                </a:lnTo>
                <a:lnTo>
                  <a:pt x="463764" y="588623"/>
                </a:lnTo>
                <a:lnTo>
                  <a:pt x="410253" y="588623"/>
                </a:lnTo>
                <a:lnTo>
                  <a:pt x="410253" y="395983"/>
                </a:lnTo>
                <a:lnTo>
                  <a:pt x="367444" y="395983"/>
                </a:lnTo>
                <a:lnTo>
                  <a:pt x="367444" y="235449"/>
                </a:lnTo>
                <a:lnTo>
                  <a:pt x="274691" y="235449"/>
                </a:lnTo>
                <a:lnTo>
                  <a:pt x="274691" y="57079"/>
                </a:lnTo>
                <a:lnTo>
                  <a:pt x="85618" y="57079"/>
                </a:lnTo>
                <a:lnTo>
                  <a:pt x="85618"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215">
            <a:extLst>
              <a:ext uri="{FF2B5EF4-FFF2-40B4-BE49-F238E27FC236}">
                <a16:creationId xmlns:a16="http://schemas.microsoft.com/office/drawing/2014/main" id="{67DEC3CF-E179-4382-ABB5-1A3CE3ECD5DC}"/>
              </a:ext>
            </a:extLst>
          </p:cNvPr>
          <p:cNvSpPr/>
          <p:nvPr/>
        </p:nvSpPr>
        <p:spPr>
          <a:xfrm>
            <a:off x="7756776" y="2463373"/>
            <a:ext cx="3209164" cy="2065990"/>
          </a:xfrm>
          <a:custGeom>
            <a:avLst/>
            <a:gdLst>
              <a:gd name="connsiteX0" fmla="*/ 4255931 w 4255930"/>
              <a:gd name="connsiteY0" fmla="*/ 2629190 h 2629190"/>
              <a:gd name="connsiteX1" fmla="*/ 4255931 w 4255930"/>
              <a:gd name="connsiteY1" fmla="*/ 2443681 h 2629190"/>
              <a:gd name="connsiteX2" fmla="*/ 4056153 w 4255930"/>
              <a:gd name="connsiteY2" fmla="*/ 2443681 h 2629190"/>
              <a:gd name="connsiteX3" fmla="*/ 4056153 w 4255930"/>
              <a:gd name="connsiteY3" fmla="*/ 2276013 h 2629190"/>
              <a:gd name="connsiteX4" fmla="*/ 2614916 w 4255930"/>
              <a:gd name="connsiteY4" fmla="*/ 2276013 h 2629190"/>
              <a:gd name="connsiteX5" fmla="*/ 2614916 w 4255930"/>
              <a:gd name="connsiteY5" fmla="*/ 2111907 h 2629190"/>
              <a:gd name="connsiteX6" fmla="*/ 2204665 w 4255930"/>
              <a:gd name="connsiteY6" fmla="*/ 2111907 h 2629190"/>
              <a:gd name="connsiteX7" fmla="*/ 2204665 w 4255930"/>
              <a:gd name="connsiteY7" fmla="*/ 1937104 h 2629190"/>
              <a:gd name="connsiteX8" fmla="*/ 1216484 w 4255930"/>
              <a:gd name="connsiteY8" fmla="*/ 1937104 h 2629190"/>
              <a:gd name="connsiteX9" fmla="*/ 1216484 w 4255930"/>
              <a:gd name="connsiteY9" fmla="*/ 1805116 h 2629190"/>
              <a:gd name="connsiteX10" fmla="*/ 1120167 w 4255930"/>
              <a:gd name="connsiteY10" fmla="*/ 1805116 h 2629190"/>
              <a:gd name="connsiteX11" fmla="*/ 1120167 w 4255930"/>
              <a:gd name="connsiteY11" fmla="*/ 1690959 h 2629190"/>
              <a:gd name="connsiteX12" fmla="*/ 988170 w 4255930"/>
              <a:gd name="connsiteY12" fmla="*/ 1690959 h 2629190"/>
              <a:gd name="connsiteX13" fmla="*/ 988170 w 4255930"/>
              <a:gd name="connsiteY13" fmla="*/ 1537559 h 2629190"/>
              <a:gd name="connsiteX14" fmla="*/ 916826 w 4255930"/>
              <a:gd name="connsiteY14" fmla="*/ 1537559 h 2629190"/>
              <a:gd name="connsiteX15" fmla="*/ 916826 w 4255930"/>
              <a:gd name="connsiteY15" fmla="*/ 1262867 h 2629190"/>
              <a:gd name="connsiteX16" fmla="*/ 742022 w 4255930"/>
              <a:gd name="connsiteY16" fmla="*/ 1262867 h 2629190"/>
              <a:gd name="connsiteX17" fmla="*/ 742022 w 4255930"/>
              <a:gd name="connsiteY17" fmla="*/ 1134442 h 2629190"/>
              <a:gd name="connsiteX18" fmla="*/ 702781 w 4255930"/>
              <a:gd name="connsiteY18" fmla="*/ 1134442 h 2629190"/>
              <a:gd name="connsiteX19" fmla="*/ 702781 w 4255930"/>
              <a:gd name="connsiteY19" fmla="*/ 988176 h 2629190"/>
              <a:gd name="connsiteX20" fmla="*/ 681376 w 4255930"/>
              <a:gd name="connsiteY20" fmla="*/ 988176 h 2629190"/>
              <a:gd name="connsiteX21" fmla="*/ 681376 w 4255930"/>
              <a:gd name="connsiteY21" fmla="*/ 859747 h 2629190"/>
              <a:gd name="connsiteX22" fmla="*/ 613596 w 4255930"/>
              <a:gd name="connsiteY22" fmla="*/ 859747 h 2629190"/>
              <a:gd name="connsiteX23" fmla="*/ 613596 w 4255930"/>
              <a:gd name="connsiteY23" fmla="*/ 734888 h 2629190"/>
              <a:gd name="connsiteX24" fmla="*/ 570786 w 4255930"/>
              <a:gd name="connsiteY24" fmla="*/ 734888 h 2629190"/>
              <a:gd name="connsiteX25" fmla="*/ 570786 w 4255930"/>
              <a:gd name="connsiteY25" fmla="*/ 588624 h 2629190"/>
              <a:gd name="connsiteX26" fmla="*/ 545815 w 4255930"/>
              <a:gd name="connsiteY26" fmla="*/ 588624 h 2629190"/>
              <a:gd name="connsiteX27" fmla="*/ 545815 w 4255930"/>
              <a:gd name="connsiteY27" fmla="*/ 324635 h 2629190"/>
              <a:gd name="connsiteX28" fmla="*/ 449494 w 4255930"/>
              <a:gd name="connsiteY28" fmla="*/ 324635 h 2629190"/>
              <a:gd name="connsiteX29" fmla="*/ 449494 w 4255930"/>
              <a:gd name="connsiteY29" fmla="*/ 192641 h 2629190"/>
              <a:gd name="connsiteX30" fmla="*/ 292528 w 4255930"/>
              <a:gd name="connsiteY30" fmla="*/ 192641 h 2629190"/>
              <a:gd name="connsiteX31" fmla="*/ 292528 w 4255930"/>
              <a:gd name="connsiteY31" fmla="*/ 89185 h 2629190"/>
              <a:gd name="connsiteX32" fmla="*/ 135561 w 4255930"/>
              <a:gd name="connsiteY32" fmla="*/ 89185 h 2629190"/>
              <a:gd name="connsiteX33" fmla="*/ 135561 w 4255930"/>
              <a:gd name="connsiteY33" fmla="*/ 0 h 2629190"/>
              <a:gd name="connsiteX34" fmla="*/ 0 w 4255930"/>
              <a:gd name="connsiteY34" fmla="*/ 0 h 262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55930" h="2629190">
                <a:moveTo>
                  <a:pt x="4255931" y="2629190"/>
                </a:moveTo>
                <a:lnTo>
                  <a:pt x="4255931" y="2443681"/>
                </a:lnTo>
                <a:lnTo>
                  <a:pt x="4056153" y="2443681"/>
                </a:lnTo>
                <a:lnTo>
                  <a:pt x="4056153" y="2276013"/>
                </a:lnTo>
                <a:lnTo>
                  <a:pt x="2614916" y="2276013"/>
                </a:lnTo>
                <a:lnTo>
                  <a:pt x="2614916" y="2111907"/>
                </a:lnTo>
                <a:lnTo>
                  <a:pt x="2204665" y="2111907"/>
                </a:lnTo>
                <a:lnTo>
                  <a:pt x="2204665" y="1937104"/>
                </a:lnTo>
                <a:lnTo>
                  <a:pt x="1216484" y="1937104"/>
                </a:lnTo>
                <a:lnTo>
                  <a:pt x="1216484" y="1805116"/>
                </a:lnTo>
                <a:lnTo>
                  <a:pt x="1120167" y="1805116"/>
                </a:lnTo>
                <a:lnTo>
                  <a:pt x="1120167" y="1690959"/>
                </a:lnTo>
                <a:lnTo>
                  <a:pt x="988170" y="1690959"/>
                </a:lnTo>
                <a:lnTo>
                  <a:pt x="988170" y="1537559"/>
                </a:lnTo>
                <a:lnTo>
                  <a:pt x="916826" y="1537559"/>
                </a:lnTo>
                <a:lnTo>
                  <a:pt x="916826" y="1262867"/>
                </a:lnTo>
                <a:lnTo>
                  <a:pt x="742022" y="1262867"/>
                </a:lnTo>
                <a:lnTo>
                  <a:pt x="742022" y="1134442"/>
                </a:lnTo>
                <a:lnTo>
                  <a:pt x="702781" y="1134442"/>
                </a:lnTo>
                <a:lnTo>
                  <a:pt x="702781" y="988176"/>
                </a:lnTo>
                <a:lnTo>
                  <a:pt x="681376" y="988176"/>
                </a:lnTo>
                <a:lnTo>
                  <a:pt x="681376" y="859747"/>
                </a:lnTo>
                <a:lnTo>
                  <a:pt x="613596" y="859747"/>
                </a:lnTo>
                <a:lnTo>
                  <a:pt x="613596" y="734888"/>
                </a:lnTo>
                <a:lnTo>
                  <a:pt x="570786" y="734888"/>
                </a:lnTo>
                <a:lnTo>
                  <a:pt x="570786" y="588624"/>
                </a:lnTo>
                <a:lnTo>
                  <a:pt x="545815" y="588624"/>
                </a:lnTo>
                <a:lnTo>
                  <a:pt x="545815" y="324635"/>
                </a:lnTo>
                <a:lnTo>
                  <a:pt x="449494" y="324635"/>
                </a:lnTo>
                <a:lnTo>
                  <a:pt x="449494" y="192641"/>
                </a:lnTo>
                <a:lnTo>
                  <a:pt x="292528" y="192641"/>
                </a:lnTo>
                <a:lnTo>
                  <a:pt x="292528" y="89185"/>
                </a:lnTo>
                <a:lnTo>
                  <a:pt x="135561" y="89185"/>
                </a:lnTo>
                <a:lnTo>
                  <a:pt x="135561"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TextBox 172"/>
          <p:cNvSpPr txBox="1"/>
          <p:nvPr/>
        </p:nvSpPr>
        <p:spPr>
          <a:xfrm>
            <a:off x="5238233" y="1492236"/>
            <a:ext cx="1715534" cy="338554"/>
          </a:xfrm>
          <a:prstGeom prst="rect">
            <a:avLst/>
          </a:prstGeom>
          <a:noFill/>
        </p:spPr>
        <p:txBody>
          <a:bodyPr wrap="none" rtlCol="0">
            <a:spAutoFit/>
          </a:bodyPr>
          <a:lstStyle/>
          <a:p>
            <a:pPr algn="ctr"/>
            <a:r>
              <a:rPr lang="en-GB" sz="1600" b="1" dirty="0"/>
              <a:t>Overall survival</a:t>
            </a:r>
          </a:p>
        </p:txBody>
      </p:sp>
    </p:spTree>
    <p:extLst>
      <p:ext uri="{BB962C8B-B14F-4D97-AF65-F5344CB8AC3E}">
        <p14:creationId xmlns:p14="http://schemas.microsoft.com/office/powerpoint/2010/main" val="1861005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1376O: The effect of </a:t>
            </a:r>
            <a:r>
              <a:rPr lang="en-GB" dirty="0" err="1"/>
              <a:t>hyperthermic</a:t>
            </a:r>
            <a:r>
              <a:rPr lang="en-GB" dirty="0"/>
              <a:t> intraperitoneal chemotherapy (HIPEC) upon </a:t>
            </a:r>
            <a:r>
              <a:rPr lang="en-GB" dirty="0" err="1"/>
              <a:t>cytoreductive</a:t>
            </a:r>
            <a:r>
              <a:rPr lang="en-GB" dirty="0"/>
              <a:t> surgery (CRS) in gastric cancer (GC) with synchronous peritoneal metastasis (PM): a randomized multicentre phase III trial (GASTRIPEC-I-trial) – Rau B,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6400"/>
              </a:spcBef>
              <a:buNone/>
            </a:pPr>
            <a:r>
              <a:rPr lang="en-GB" b="1" dirty="0"/>
              <a:t>Conclusions</a:t>
            </a:r>
          </a:p>
          <a:p>
            <a:r>
              <a:rPr lang="en-GB" b="1" dirty="0"/>
              <a:t>In patients with gastric cancer and peritoneal metastases, HIPEC demonstrated a significant improvement in PFS with no impact on morbidity or mortality, but only provided a significant improvement in OS for those who had complete CRS</a:t>
            </a:r>
          </a:p>
        </p:txBody>
      </p:sp>
      <p:sp>
        <p:nvSpPr>
          <p:cNvPr id="5" name="Text Placeholder 4"/>
          <p:cNvSpPr>
            <a:spLocks noGrp="1"/>
          </p:cNvSpPr>
          <p:nvPr>
            <p:ph type="body" sz="quarter" idx="11"/>
          </p:nvPr>
        </p:nvSpPr>
        <p:spPr/>
        <p:txBody>
          <a:bodyPr/>
          <a:lstStyle/>
          <a:p>
            <a:r>
              <a:rPr lang="en-GB" dirty="0"/>
              <a:t>Rau B, et al. Ann </a:t>
            </a:r>
            <a:r>
              <a:rPr lang="en-GB" dirty="0" err="1"/>
              <a:t>Oncol</a:t>
            </a:r>
            <a:r>
              <a:rPr lang="en-GB" dirty="0"/>
              <a:t> 2021;32(</a:t>
            </a:r>
            <a:r>
              <a:rPr lang="en-GB" dirty="0" err="1"/>
              <a:t>suppl</a:t>
            </a:r>
            <a:r>
              <a:rPr lang="en-GB" dirty="0"/>
              <a:t>):</a:t>
            </a:r>
            <a:r>
              <a:rPr lang="en-GB" dirty="0" err="1"/>
              <a:t>abstr</a:t>
            </a:r>
            <a:r>
              <a:rPr lang="en-GB" dirty="0"/>
              <a:t> 1376O</a:t>
            </a:r>
          </a:p>
        </p:txBody>
      </p:sp>
      <p:graphicFrame>
        <p:nvGraphicFramePr>
          <p:cNvPr id="6" name="Group 88"/>
          <p:cNvGraphicFramePr>
            <a:graphicFrameLocks noGrp="1"/>
          </p:cNvGraphicFramePr>
          <p:nvPr>
            <p:extLst>
              <p:ext uri="{D42A27DB-BD31-4B8C-83A1-F6EECF244321}">
                <p14:modId xmlns:p14="http://schemas.microsoft.com/office/powerpoint/2010/main" val="3929467547"/>
              </p:ext>
            </p:extLst>
          </p:nvPr>
        </p:nvGraphicFramePr>
        <p:xfrm>
          <a:off x="486832" y="3084878"/>
          <a:ext cx="3117606" cy="1696002"/>
        </p:xfrm>
        <a:graphic>
          <a:graphicData uri="http://schemas.openxmlformats.org/drawingml/2006/table">
            <a:tbl>
              <a:tblPr firstRow="1" bandRow="1">
                <a:tableStyleId>{5202B0CA-FC54-4496-8BCA-5EF66A818D29}</a:tableStyleId>
              </a:tblPr>
              <a:tblGrid>
                <a:gridCol w="1038940">
                  <a:extLst>
                    <a:ext uri="{9D8B030D-6E8A-4147-A177-3AD203B41FA5}">
                      <a16:colId xmlns:a16="http://schemas.microsoft.com/office/drawing/2014/main" val="20000"/>
                    </a:ext>
                  </a:extLst>
                </a:gridCol>
                <a:gridCol w="1039333">
                  <a:extLst>
                    <a:ext uri="{9D8B030D-6E8A-4147-A177-3AD203B41FA5}">
                      <a16:colId xmlns:a16="http://schemas.microsoft.com/office/drawing/2014/main" val="20001"/>
                    </a:ext>
                  </a:extLst>
                </a:gridCol>
                <a:gridCol w="1039333">
                  <a:extLst>
                    <a:ext uri="{9D8B030D-6E8A-4147-A177-3AD203B41FA5}">
                      <a16:colId xmlns:a16="http://schemas.microsoft.com/office/drawing/2014/main" val="3261666089"/>
                    </a:ext>
                  </a:extLst>
                </a:gridCol>
              </a:tblGrid>
              <a:tr h="24228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HIPEC</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b="1" i="0" u="none" strike="noStrike" cap="none" normalizeH="0" baseline="0" dirty="0">
                          <a:ln>
                            <a:noFill/>
                          </a:ln>
                          <a:solidFill>
                            <a:schemeClr val="tx2"/>
                          </a:solidFill>
                          <a:effectLst/>
                          <a:latin typeface="+mn-lt"/>
                          <a:cs typeface="Arial" charset="0"/>
                        </a:rPr>
                        <a:t>Non-HIPEC</a:t>
                      </a:r>
                    </a:p>
                  </a:txBody>
                  <a:tcPr marT="18000" marB="18000" anchor="ctr" horzOverflow="overflow">
                    <a:solidFill>
                      <a:schemeClr val="bg2"/>
                    </a:solidFill>
                  </a:tcPr>
                </a:tc>
                <a:extLst>
                  <a:ext uri="{0D108BD9-81ED-4DB2-BD59-A6C34878D82A}">
                    <a16:rowId xmlns:a16="http://schemas.microsoft.com/office/drawing/2014/main" val="10000"/>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mOS, mo</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4094055339"/>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CCR 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15.4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16.6</a:t>
                      </a:r>
                    </a:p>
                  </a:txBody>
                  <a:tcPr marT="18000" marB="18000" anchor="ctr"/>
                </a:tc>
                <a:extLst>
                  <a:ext uri="{0D108BD9-81ED-4DB2-BD59-A6C34878D82A}">
                    <a16:rowId xmlns:a16="http://schemas.microsoft.com/office/drawing/2014/main" val="1790793904"/>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it-IT" sz="1200" b="0" i="0" u="none" strike="noStrike" kern="1200" cap="none" normalizeH="0" baseline="0" dirty="0">
                          <a:ln>
                            <a:noFill/>
                          </a:ln>
                          <a:solidFill>
                            <a:schemeClr val="tx1"/>
                          </a:solidFill>
                          <a:effectLst/>
                          <a:latin typeface="+mn-lt"/>
                          <a:ea typeface="+mn-ea"/>
                          <a:cs typeface="Arial" charset="0"/>
                        </a:rPr>
                        <a:t>CCR ≥1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14.8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6.5</a:t>
                      </a:r>
                    </a:p>
                  </a:txBody>
                  <a:tcPr marT="18000" marB="18000" anchor="ctr"/>
                </a:tc>
                <a:extLst>
                  <a:ext uri="{0D108BD9-81ED-4DB2-BD59-A6C34878D82A}">
                    <a16:rowId xmlns:a16="http://schemas.microsoft.com/office/drawing/2014/main" val="2167088071"/>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mPFS, mo</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4228113110"/>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FAS</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7.1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3.5</a:t>
                      </a:r>
                    </a:p>
                  </a:txBody>
                  <a:tcPr marT="18000" marB="18000" anchor="ctr"/>
                </a:tc>
                <a:extLst>
                  <a:ext uri="{0D108BD9-81ED-4DB2-BD59-A6C34878D82A}">
                    <a16:rowId xmlns:a16="http://schemas.microsoft.com/office/drawing/2014/main" val="2874936426"/>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PP</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7.1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3.5</a:t>
                      </a:r>
                    </a:p>
                  </a:txBody>
                  <a:tcPr marT="18000" marB="18000" anchor="ctr"/>
                </a:tc>
                <a:extLst>
                  <a:ext uri="{0D108BD9-81ED-4DB2-BD59-A6C34878D82A}">
                    <a16:rowId xmlns:a16="http://schemas.microsoft.com/office/drawing/2014/main" val="1196741839"/>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383081645"/>
              </p:ext>
            </p:extLst>
          </p:nvPr>
        </p:nvGraphicFramePr>
        <p:xfrm>
          <a:off x="3844948" y="3492788"/>
          <a:ext cx="4161368" cy="1128618"/>
        </p:xfrm>
        <a:graphic>
          <a:graphicData uri="http://schemas.openxmlformats.org/drawingml/2006/table">
            <a:tbl>
              <a:tblPr firstRow="1" bandRow="1">
                <a:tableStyleId>{5202B0CA-FC54-4496-8BCA-5EF66A818D29}</a:tableStyleId>
              </a:tblPr>
              <a:tblGrid>
                <a:gridCol w="1205517">
                  <a:extLst>
                    <a:ext uri="{9D8B030D-6E8A-4147-A177-3AD203B41FA5}">
                      <a16:colId xmlns:a16="http://schemas.microsoft.com/office/drawing/2014/main" val="20000"/>
                    </a:ext>
                  </a:extLst>
                </a:gridCol>
                <a:gridCol w="1057940">
                  <a:extLst>
                    <a:ext uri="{9D8B030D-6E8A-4147-A177-3AD203B41FA5}">
                      <a16:colId xmlns:a16="http://schemas.microsoft.com/office/drawing/2014/main" val="20001"/>
                    </a:ext>
                  </a:extLst>
                </a:gridCol>
                <a:gridCol w="1004776">
                  <a:extLst>
                    <a:ext uri="{9D8B030D-6E8A-4147-A177-3AD203B41FA5}">
                      <a16:colId xmlns:a16="http://schemas.microsoft.com/office/drawing/2014/main" val="3261666089"/>
                    </a:ext>
                  </a:extLst>
                </a:gridCol>
                <a:gridCol w="893135">
                  <a:extLst>
                    <a:ext uri="{9D8B030D-6E8A-4147-A177-3AD203B41FA5}">
                      <a16:colId xmlns:a16="http://schemas.microsoft.com/office/drawing/2014/main" val="2328799184"/>
                    </a:ext>
                  </a:extLst>
                </a:gridCol>
              </a:tblGrid>
              <a:tr h="24228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a:ln>
                            <a:noFill/>
                          </a:ln>
                          <a:solidFill>
                            <a:schemeClr val="tx2"/>
                          </a:solidFill>
                          <a:effectLst/>
                          <a:latin typeface="+mn-lt"/>
                          <a:cs typeface="Arial" charset="0"/>
                        </a:rPr>
                        <a:t>Grade 3/4 AEs, n/N (%)</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HIPEC</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b="1" i="0" u="none" strike="noStrike" cap="none" normalizeH="0" baseline="0" dirty="0">
                          <a:ln>
                            <a:noFill/>
                          </a:ln>
                          <a:solidFill>
                            <a:schemeClr val="tx2"/>
                          </a:solidFill>
                          <a:effectLst/>
                          <a:latin typeface="+mn-lt"/>
                          <a:cs typeface="Arial" charset="0"/>
                        </a:rPr>
                        <a:t>Non-HIPEC</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b="1" i="0" u="none" strike="noStrike" cap="none" normalizeH="0" baseline="0" dirty="0">
                          <a:ln>
                            <a:noFill/>
                          </a:ln>
                          <a:solidFill>
                            <a:schemeClr val="tx2"/>
                          </a:solidFill>
                          <a:effectLst/>
                          <a:latin typeface="+mn-lt"/>
                          <a:cs typeface="Arial" charset="0"/>
                        </a:rPr>
                        <a:t>p-value</a:t>
                      </a:r>
                    </a:p>
                  </a:txBody>
                  <a:tcPr marT="18000" marB="18000" anchor="ctr" horzOverflow="overflow">
                    <a:solidFill>
                      <a:schemeClr val="bg2"/>
                    </a:solidFill>
                  </a:tcPr>
                </a:tc>
                <a:extLst>
                  <a:ext uri="{0D108BD9-81ED-4DB2-BD59-A6C34878D82A}">
                    <a16:rowId xmlns:a16="http://schemas.microsoft.com/office/drawing/2014/main" val="10000"/>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Pre-op chemo</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23/50 (46.0)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31/50 (62.0)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0.454</a:t>
                      </a:r>
                    </a:p>
                  </a:txBody>
                  <a:tcPr marT="18000" marB="18000" anchor="ctr"/>
                </a:tc>
                <a:extLst>
                  <a:ext uri="{0D108BD9-81ED-4DB2-BD59-A6C34878D82A}">
                    <a16:rowId xmlns:a16="http://schemas.microsoft.com/office/drawing/2014/main" val="4094055339"/>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Due to surgery</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17/39 (43.6)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8/21 (38.1)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0.786</a:t>
                      </a:r>
                    </a:p>
                  </a:txBody>
                  <a:tcPr marT="18000" marB="18000" anchor="ctr"/>
                </a:tc>
                <a:extLst>
                  <a:ext uri="{0D108BD9-81ED-4DB2-BD59-A6C34878D82A}">
                    <a16:rowId xmlns:a16="http://schemas.microsoft.com/office/drawing/2014/main" val="1790793904"/>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Post-op chemo</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10/23 (43.5)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10/13 (76.9)</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0.083</a:t>
                      </a:r>
                    </a:p>
                  </a:txBody>
                  <a:tcPr marT="18000" marB="18000" anchor="ctr"/>
                </a:tc>
                <a:extLst>
                  <a:ext uri="{0D108BD9-81ED-4DB2-BD59-A6C34878D82A}">
                    <a16:rowId xmlns:a16="http://schemas.microsoft.com/office/drawing/2014/main" val="2167088071"/>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403972123"/>
              </p:ext>
            </p:extLst>
          </p:nvPr>
        </p:nvGraphicFramePr>
        <p:xfrm>
          <a:off x="486832" y="1591600"/>
          <a:ext cx="3117606" cy="1370904"/>
        </p:xfrm>
        <a:graphic>
          <a:graphicData uri="http://schemas.openxmlformats.org/drawingml/2006/table">
            <a:tbl>
              <a:tblPr firstRow="1" bandRow="1">
                <a:tableStyleId>{5202B0CA-FC54-4496-8BCA-5EF66A818D29}</a:tableStyleId>
              </a:tblPr>
              <a:tblGrid>
                <a:gridCol w="1242731">
                  <a:extLst>
                    <a:ext uri="{9D8B030D-6E8A-4147-A177-3AD203B41FA5}">
                      <a16:colId xmlns:a16="http://schemas.microsoft.com/office/drawing/2014/main" val="20000"/>
                    </a:ext>
                  </a:extLst>
                </a:gridCol>
                <a:gridCol w="824023">
                  <a:extLst>
                    <a:ext uri="{9D8B030D-6E8A-4147-A177-3AD203B41FA5}">
                      <a16:colId xmlns:a16="http://schemas.microsoft.com/office/drawing/2014/main" val="20001"/>
                    </a:ext>
                  </a:extLst>
                </a:gridCol>
                <a:gridCol w="1050852">
                  <a:extLst>
                    <a:ext uri="{9D8B030D-6E8A-4147-A177-3AD203B41FA5}">
                      <a16:colId xmlns:a16="http://schemas.microsoft.com/office/drawing/2014/main" val="3261666089"/>
                    </a:ext>
                  </a:extLst>
                </a:gridCol>
              </a:tblGrid>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a:ln>
                            <a:noFill/>
                          </a:ln>
                          <a:solidFill>
                            <a:schemeClr val="tx2"/>
                          </a:solidFill>
                          <a:effectLst/>
                          <a:latin typeface="+mn-lt"/>
                          <a:cs typeface="Arial" charset="0"/>
                        </a:rPr>
                        <a:t>Resectability, n (%)</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HIPEC</a:t>
                      </a:r>
                      <a:br>
                        <a:rPr kumimoji="0" lang="en-GB" sz="1200" b="1" i="0" u="none" strike="noStrike" cap="none" normalizeH="0" baseline="0" dirty="0">
                          <a:ln>
                            <a:noFill/>
                          </a:ln>
                          <a:solidFill>
                            <a:schemeClr val="tx2"/>
                          </a:solidFill>
                          <a:effectLst/>
                          <a:latin typeface="+mn-lt"/>
                          <a:cs typeface="Arial" charset="0"/>
                        </a:rPr>
                      </a:br>
                      <a:r>
                        <a:rPr kumimoji="0" lang="en-GB" sz="1200" b="1" i="0" u="none" strike="noStrike" cap="none" normalizeH="0" baseline="0" dirty="0">
                          <a:ln>
                            <a:noFill/>
                          </a:ln>
                          <a:solidFill>
                            <a:schemeClr val="tx2"/>
                          </a:solidFill>
                          <a:effectLst/>
                          <a:latin typeface="+mn-lt"/>
                          <a:cs typeface="Arial" charset="0"/>
                        </a:rPr>
                        <a:t>(n=41)</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b="1" i="0" u="none" strike="noStrike" cap="none" normalizeH="0" baseline="0" dirty="0">
                          <a:ln>
                            <a:noFill/>
                          </a:ln>
                          <a:solidFill>
                            <a:schemeClr val="tx2"/>
                          </a:solidFill>
                          <a:effectLst/>
                          <a:latin typeface="+mn-lt"/>
                          <a:cs typeface="Arial" charset="0"/>
                        </a:rPr>
                        <a:t>Non-HIPEC</a:t>
                      </a:r>
                      <a:br>
                        <a:rPr kumimoji="0" lang="en-GB" sz="1200" b="1" i="0" u="none" strike="noStrike" cap="none" normalizeH="0" baseline="0" dirty="0">
                          <a:ln>
                            <a:noFill/>
                          </a:ln>
                          <a:solidFill>
                            <a:schemeClr val="tx2"/>
                          </a:solidFill>
                          <a:effectLst/>
                          <a:latin typeface="+mn-lt"/>
                          <a:cs typeface="Arial" charset="0"/>
                        </a:rPr>
                      </a:br>
                      <a:r>
                        <a:rPr kumimoji="0" lang="en-GB" sz="1200" b="1" i="0" u="none" strike="noStrike" cap="none" normalizeH="0" baseline="0" dirty="0">
                          <a:ln>
                            <a:noFill/>
                          </a:ln>
                          <a:solidFill>
                            <a:schemeClr val="tx2"/>
                          </a:solidFill>
                          <a:effectLst/>
                          <a:latin typeface="+mn-lt"/>
                          <a:cs typeface="Arial" charset="0"/>
                        </a:rPr>
                        <a:t>(n=35)</a:t>
                      </a:r>
                    </a:p>
                  </a:txBody>
                  <a:tcPr marT="18000" marB="18000" anchor="ctr" horzOverflow="overflow">
                    <a:solidFill>
                      <a:schemeClr val="bg2"/>
                    </a:solidFill>
                  </a:tcPr>
                </a:tc>
                <a:extLst>
                  <a:ext uri="{0D108BD9-81ED-4DB2-BD59-A6C34878D82A}">
                    <a16:rowId xmlns:a16="http://schemas.microsoft.com/office/drawing/2014/main" val="10000"/>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Non-resectable</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11 (26.8)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13 (37.1)</a:t>
                      </a:r>
                    </a:p>
                  </a:txBody>
                  <a:tcPr marT="18000" marB="18000" anchor="ctr"/>
                </a:tc>
                <a:extLst>
                  <a:ext uri="{0D108BD9-81ED-4DB2-BD59-A6C34878D82A}">
                    <a16:rowId xmlns:a16="http://schemas.microsoft.com/office/drawing/2014/main" val="4094055339"/>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CCR 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20 (48.8)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16 (45.7)</a:t>
                      </a:r>
                    </a:p>
                  </a:txBody>
                  <a:tcPr marT="18000" marB="18000" anchor="ctr"/>
                </a:tc>
                <a:extLst>
                  <a:ext uri="{0D108BD9-81ED-4DB2-BD59-A6C34878D82A}">
                    <a16:rowId xmlns:a16="http://schemas.microsoft.com/office/drawing/2014/main" val="1790793904"/>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CCR 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10 (24.3)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4 (11.4)</a:t>
                      </a:r>
                    </a:p>
                  </a:txBody>
                  <a:tcPr marT="18000" marB="18000" anchor="ctr"/>
                </a:tc>
                <a:extLst>
                  <a:ext uri="{0D108BD9-81ED-4DB2-BD59-A6C34878D82A}">
                    <a16:rowId xmlns:a16="http://schemas.microsoft.com/office/drawing/2014/main" val="2167088071"/>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CCR ≥2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 (5.7)</a:t>
                      </a:r>
                    </a:p>
                  </a:txBody>
                  <a:tcPr marT="18000" marB="18000" anchor="ctr"/>
                </a:tc>
                <a:extLst>
                  <a:ext uri="{0D108BD9-81ED-4DB2-BD59-A6C34878D82A}">
                    <a16:rowId xmlns:a16="http://schemas.microsoft.com/office/drawing/2014/main" val="4228113110"/>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401613028"/>
              </p:ext>
            </p:extLst>
          </p:nvPr>
        </p:nvGraphicFramePr>
        <p:xfrm>
          <a:off x="3844948" y="1591600"/>
          <a:ext cx="8047568" cy="1836732"/>
        </p:xfrm>
        <a:graphic>
          <a:graphicData uri="http://schemas.openxmlformats.org/drawingml/2006/table">
            <a:tbl>
              <a:tblPr firstRow="1" bandRow="1">
                <a:tableStyleId>{5202B0CA-FC54-4496-8BCA-5EF66A818D29}</a:tableStyleId>
              </a:tblPr>
              <a:tblGrid>
                <a:gridCol w="1769043">
                  <a:extLst>
                    <a:ext uri="{9D8B030D-6E8A-4147-A177-3AD203B41FA5}">
                      <a16:colId xmlns:a16="http://schemas.microsoft.com/office/drawing/2014/main" val="20000"/>
                    </a:ext>
                  </a:extLst>
                </a:gridCol>
                <a:gridCol w="2301949">
                  <a:extLst>
                    <a:ext uri="{9D8B030D-6E8A-4147-A177-3AD203B41FA5}">
                      <a16:colId xmlns:a16="http://schemas.microsoft.com/office/drawing/2014/main" val="4073170414"/>
                    </a:ext>
                  </a:extLst>
                </a:gridCol>
                <a:gridCol w="2573079">
                  <a:extLst>
                    <a:ext uri="{9D8B030D-6E8A-4147-A177-3AD203B41FA5}">
                      <a16:colId xmlns:a16="http://schemas.microsoft.com/office/drawing/2014/main" val="20001"/>
                    </a:ext>
                  </a:extLst>
                </a:gridCol>
                <a:gridCol w="1403497">
                  <a:extLst>
                    <a:ext uri="{9D8B030D-6E8A-4147-A177-3AD203B41FA5}">
                      <a16:colId xmlns:a16="http://schemas.microsoft.com/office/drawing/2014/main" val="3261666089"/>
                    </a:ext>
                  </a:extLst>
                </a:gridCol>
              </a:tblGrid>
              <a:tr h="24228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a:ln>
                            <a:noFill/>
                          </a:ln>
                          <a:solidFill>
                            <a:schemeClr val="tx2"/>
                          </a:solidFill>
                          <a:effectLst/>
                          <a:latin typeface="+mn-lt"/>
                          <a:cs typeface="Arial" charset="0"/>
                        </a:rPr>
                        <a:t>Post-operative complications</a:t>
                      </a:r>
                    </a:p>
                  </a:txBody>
                  <a:tcPr marT="18000" marB="18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HIPEC</a:t>
                      </a:r>
                      <a:br>
                        <a:rPr kumimoji="0" lang="en-GB" sz="1200" b="1" i="0" u="none" strike="noStrike" cap="none" normalizeH="0" baseline="0" dirty="0">
                          <a:ln>
                            <a:noFill/>
                          </a:ln>
                          <a:solidFill>
                            <a:schemeClr val="tx2"/>
                          </a:solidFill>
                          <a:effectLst/>
                          <a:latin typeface="+mn-lt"/>
                          <a:cs typeface="Arial" charset="0"/>
                        </a:rPr>
                      </a:br>
                      <a:r>
                        <a:rPr kumimoji="0" lang="en-GB" sz="1200" b="1" i="0" u="none" strike="noStrike" cap="none" normalizeH="0" baseline="0" dirty="0">
                          <a:ln>
                            <a:noFill/>
                          </a:ln>
                          <a:solidFill>
                            <a:schemeClr val="tx2"/>
                          </a:solidFill>
                          <a:effectLst/>
                          <a:latin typeface="+mn-lt"/>
                          <a:cs typeface="Arial" charset="0"/>
                        </a:rPr>
                        <a:t>(CRS+HIPEC n=28; HIPEX n=13)</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b="1" i="0" u="none" strike="noStrike" cap="none" normalizeH="0" baseline="0" dirty="0">
                          <a:ln>
                            <a:noFill/>
                          </a:ln>
                          <a:solidFill>
                            <a:schemeClr val="tx2"/>
                          </a:solidFill>
                          <a:effectLst/>
                          <a:latin typeface="+mn-lt"/>
                          <a:cs typeface="Arial" charset="0"/>
                        </a:rPr>
                        <a:t>Non-HIPEC</a:t>
                      </a:r>
                      <a:br>
                        <a:rPr kumimoji="0" lang="en-GB" sz="1200" b="1" i="0" u="none" strike="noStrike" cap="none" normalizeH="0" baseline="0" dirty="0">
                          <a:ln>
                            <a:noFill/>
                          </a:ln>
                          <a:solidFill>
                            <a:schemeClr val="tx2"/>
                          </a:solidFill>
                          <a:effectLst/>
                          <a:latin typeface="+mn-lt"/>
                          <a:cs typeface="Arial" charset="0"/>
                        </a:rPr>
                      </a:br>
                      <a:r>
                        <a:rPr kumimoji="0" lang="en-GB" sz="1200" b="1" i="0" u="none" strike="noStrike" cap="none" normalizeH="0" baseline="0" dirty="0">
                          <a:ln>
                            <a:noFill/>
                          </a:ln>
                          <a:solidFill>
                            <a:schemeClr val="tx2"/>
                          </a:solidFill>
                          <a:effectLst/>
                          <a:latin typeface="+mn-lt"/>
                          <a:cs typeface="Arial" charset="0"/>
                        </a:rPr>
                        <a:t>(CRS n=22)</a:t>
                      </a:r>
                    </a:p>
                  </a:txBody>
                  <a:tcPr marT="18000" marB="18000" anchor="ctr" horzOverflow="overflow">
                    <a:solidFill>
                      <a:schemeClr val="bg2"/>
                    </a:solidFill>
                  </a:tcPr>
                </a:tc>
                <a:extLst>
                  <a:ext uri="{0D108BD9-81ED-4DB2-BD59-A6C34878D82A}">
                    <a16:rowId xmlns:a16="http://schemas.microsoft.com/office/drawing/2014/main" val="10000"/>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Hospitalization</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Mean, days (range)</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13.5 (7.0–29.1)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15.1 (8.4–26.4)</a:t>
                      </a:r>
                    </a:p>
                  </a:txBody>
                  <a:tcPr marT="18000" marB="18000" anchor="ctr"/>
                </a:tc>
                <a:extLst>
                  <a:ext uri="{0D108BD9-81ED-4DB2-BD59-A6C34878D82A}">
                    <a16:rowId xmlns:a16="http://schemas.microsoft.com/office/drawing/2014/main" val="4094055339"/>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Grade 3/4 complication, n/N (%)</a:t>
                      </a:r>
                    </a:p>
                  </a:txBody>
                  <a:tcPr marT="18000" marB="1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Anastomotic insufficiency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Fistula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Re-operation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SSI with intervention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Bleeding requiring transfusion</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3/28 (10.7)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2/39 (5.1)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2/41 (5.1)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1/39 (2.6)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1/39 (2.6)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1/19 (5.3)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1/19 (5.3)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3/21 (15.8)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2/19 (10.5)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0</a:t>
                      </a:r>
                    </a:p>
                  </a:txBody>
                  <a:tcPr marT="18000" marB="18000" anchor="ctr"/>
                </a:tc>
                <a:extLst>
                  <a:ext uri="{0D108BD9-81ED-4DB2-BD59-A6C34878D82A}">
                    <a16:rowId xmlns:a16="http://schemas.microsoft.com/office/drawing/2014/main" val="1790793904"/>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Death, n (%)</a:t>
                      </a:r>
                    </a:p>
                  </a:txBody>
                  <a:tcPr marT="18000" marB="1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 (2.6)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0</a:t>
                      </a:r>
                    </a:p>
                  </a:txBody>
                  <a:tcPr marT="18000" marB="18000" anchor="ctr"/>
                </a:tc>
                <a:extLst>
                  <a:ext uri="{0D108BD9-81ED-4DB2-BD59-A6C34878D82A}">
                    <a16:rowId xmlns:a16="http://schemas.microsoft.com/office/drawing/2014/main" val="2167088071"/>
                  </a:ext>
                </a:extLst>
              </a:tr>
            </a:tbl>
          </a:graphicData>
        </a:graphic>
      </p:graphicFrame>
    </p:spTree>
    <p:extLst>
      <p:ext uri="{BB962C8B-B14F-4D97-AF65-F5344CB8AC3E}">
        <p14:creationId xmlns:p14="http://schemas.microsoft.com/office/powerpoint/2010/main" val="322697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2021</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436" y="5955817"/>
            <a:ext cx="495089" cy="740082"/>
          </a:xfrm>
          <a:prstGeom prst="rect">
            <a:avLst/>
          </a:prstGeom>
        </p:spPr>
      </p:pic>
      <p:sp>
        <p:nvSpPr>
          <p:cNvPr id="30" name="Content Placeholder 9"/>
          <p:cNvSpPr txBox="1">
            <a:spLocks/>
          </p:cNvSpPr>
          <p:nvPr/>
        </p:nvSpPr>
        <p:spPr bwMode="auto">
          <a:xfrm>
            <a:off x="490742" y="5243847"/>
            <a:ext cx="10552443" cy="120686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charset="0"/>
                <a:ea typeface="+mn-ea"/>
                <a:cs typeface="Arial" charset="0"/>
              </a:rPr>
              <a:t>BIOMARKERS</a:t>
            </a:r>
            <a:endParaRPr kumimoji="0" lang="en-GB" sz="1200" b="1" i="0" u="none" strike="noStrike" kern="1200" cap="none" spc="0" normalizeH="0" baseline="0" noProof="0" dirty="0">
              <a:ln>
                <a:noFill/>
              </a:ln>
              <a:solidFill>
                <a:srgbClr val="043882"/>
              </a:solidFill>
              <a:effectLst/>
              <a:uLnTx/>
              <a:uFillTx/>
              <a:latin typeface="Arial" charset="0"/>
              <a:ea typeface="+mn-ea"/>
              <a:cs typeface="Arial" charset="0"/>
            </a:endParaRP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1200" cap="none" spc="0" normalizeH="0" baseline="0" noProof="0" dirty="0">
                <a:ln>
                  <a:noFill/>
                </a:ln>
                <a:solidFill>
                  <a:srgbClr val="4D4D4D"/>
                </a:solidFill>
                <a:effectLst/>
                <a:uLnTx/>
                <a:uFillTx/>
                <a:latin typeface="Arial" charset="0"/>
                <a:ea typeface="+mn-ea"/>
                <a:cs typeface="Arial" charset="0"/>
              </a:rPr>
              <a:t>Prof Eric Van Cutsem	</a:t>
            </a: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Digestive Oncology, University Hospitals, Leuven, Belgium</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1200" cap="none" spc="0" normalizeH="0" baseline="0" noProof="0" dirty="0">
                <a:ln>
                  <a:noFill/>
                </a:ln>
                <a:solidFill>
                  <a:srgbClr val="4D4D4D"/>
                </a:solidFill>
                <a:effectLst/>
                <a:uLnTx/>
                <a:uFillTx/>
                <a:latin typeface="Arial" charset="0"/>
                <a:ea typeface="+mn-ea"/>
                <a:cs typeface="Arial" charset="0"/>
              </a:rPr>
              <a:t>Prof Thomas Seufferlein	</a:t>
            </a: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Clinic of Internal Medicine I, University of Ulm, Ulm, Germany</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1200" cap="none" spc="0" normalizeH="0" baseline="0" noProof="0" dirty="0">
                <a:ln>
                  <a:noFill/>
                </a:ln>
                <a:solidFill>
                  <a:srgbClr val="4D4D4D"/>
                </a:solidFill>
                <a:effectLst/>
                <a:uLnTx/>
                <a:uFillTx/>
                <a:latin typeface="Arial" charset="0"/>
                <a:ea typeface="+mn-ea"/>
                <a:cs typeface="Arial" charset="0"/>
              </a:rPr>
              <a:t>Dr Pieter-Jan Cuyle	</a:t>
            </a: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Department of Digestive Oncology, Imelda General Hospital, </a:t>
            </a:r>
            <a:r>
              <a:rPr kumimoji="0" lang="en-GB" sz="1100" b="0" i="0" u="none" strike="noStrike" kern="1200" cap="none" spc="0" normalizeH="0" baseline="0" noProof="0" dirty="0" err="1">
                <a:ln>
                  <a:noFill/>
                </a:ln>
                <a:solidFill>
                  <a:srgbClr val="4D4D4D"/>
                </a:solidFill>
                <a:effectLst/>
                <a:uLnTx/>
                <a:uFillTx/>
                <a:latin typeface="Arial" charset="0"/>
                <a:ea typeface="+mn-ea"/>
                <a:cs typeface="Arial" charset="0"/>
              </a:rPr>
              <a:t>Bonheiden</a:t>
            </a: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 Belgium </a:t>
            </a:r>
            <a:r>
              <a:rPr kumimoji="0" lang="en-GB" sz="1100" b="1" i="0" u="none" strike="noStrike" kern="1200" cap="none" spc="0" normalizeH="0" baseline="0" noProof="0" dirty="0">
                <a:ln>
                  <a:noFill/>
                </a:ln>
                <a:solidFill>
                  <a:srgbClr val="4D4D4D"/>
                </a:solidFill>
                <a:effectLst/>
                <a:uLnTx/>
                <a:uFillTx/>
                <a:latin typeface="Arial" charset="0"/>
                <a:ea typeface="+mn-ea"/>
                <a:cs typeface="Arial" charset="0"/>
              </a:rPr>
              <a:t>	</a:t>
            </a:r>
          </a:p>
        </p:txBody>
      </p:sp>
      <p:sp>
        <p:nvSpPr>
          <p:cNvPr id="35" name="Content Placeholder 9"/>
          <p:cNvSpPr txBox="1">
            <a:spLocks/>
          </p:cNvSpPr>
          <p:nvPr/>
        </p:nvSpPr>
        <p:spPr bwMode="auto">
          <a:xfrm>
            <a:off x="490742" y="1307744"/>
            <a:ext cx="10536054" cy="120032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dirty="0">
                <a:ln>
                  <a:noFill/>
                </a:ln>
                <a:solidFill>
                  <a:srgbClr val="043882"/>
                </a:solidFill>
                <a:effectLst/>
                <a:uLnTx/>
                <a:uFillTx/>
                <a:latin typeface="Arial" charset="0"/>
                <a:ea typeface="+mn-ea"/>
                <a:cs typeface="Arial" charset="0"/>
              </a:rPr>
              <a:t>COLORECTAL CANCERS</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0" cap="none" spc="0" normalizeH="0" baseline="0" noProof="0" dirty="0">
                <a:ln>
                  <a:noFill/>
                </a:ln>
                <a:solidFill>
                  <a:srgbClr val="4D4D4D"/>
                </a:solidFill>
                <a:effectLst/>
                <a:uLnTx/>
                <a:uFillTx/>
                <a:latin typeface="Arial" charset="0"/>
                <a:ea typeface="+mn-ea"/>
                <a:cs typeface="Arial" charset="0"/>
              </a:rPr>
              <a:t>Prof Eric Van </a:t>
            </a:r>
            <a:r>
              <a:rPr kumimoji="0" lang="en-GB" sz="1100" b="1" i="0" u="none" strike="noStrike" kern="0" cap="none" spc="0" normalizeH="0" baseline="0" noProof="0" dirty="0" err="1">
                <a:ln>
                  <a:noFill/>
                </a:ln>
                <a:solidFill>
                  <a:srgbClr val="4D4D4D"/>
                </a:solidFill>
                <a:effectLst/>
                <a:uLnTx/>
                <a:uFillTx/>
                <a:latin typeface="Arial" charset="0"/>
                <a:ea typeface="+mn-ea"/>
                <a:cs typeface="Arial" charset="0"/>
              </a:rPr>
              <a:t>Cutsem</a:t>
            </a:r>
            <a:r>
              <a:rPr kumimoji="0" lang="en-GB" sz="1100" b="1" i="0" u="none" strike="noStrike" kern="0" cap="none" spc="0" normalizeH="0" baseline="0" noProof="0" dirty="0">
                <a:ln>
                  <a:noFill/>
                </a:ln>
                <a:solidFill>
                  <a:srgbClr val="4D4D4D"/>
                </a:solidFill>
                <a:effectLst/>
                <a:uLnTx/>
                <a:uFillTx/>
                <a:latin typeface="Arial" charset="0"/>
                <a:ea typeface="+mn-ea"/>
                <a:cs typeface="Arial" charset="0"/>
              </a:rPr>
              <a:t>	</a:t>
            </a:r>
            <a:r>
              <a:rPr kumimoji="0" lang="en-GB" sz="1100" b="0" i="0" u="none" strike="noStrike" kern="0" cap="none" spc="0" normalizeH="0" baseline="0" noProof="0" dirty="0">
                <a:ln>
                  <a:noFill/>
                </a:ln>
                <a:solidFill>
                  <a:srgbClr val="4D4D4D"/>
                </a:solidFill>
                <a:effectLst/>
                <a:uLnTx/>
                <a:uFillTx/>
                <a:latin typeface="Arial" charset="0"/>
                <a:ea typeface="+mn-ea"/>
                <a:cs typeface="Arial" charset="0"/>
              </a:rPr>
              <a:t>Digestive Oncology, University Hospitals, Leuven, Belgium</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0" cap="none" spc="0" normalizeH="0" baseline="0" noProof="0" dirty="0">
                <a:ln>
                  <a:noFill/>
                </a:ln>
                <a:solidFill>
                  <a:srgbClr val="4D4D4D"/>
                </a:solidFill>
                <a:effectLst/>
                <a:uLnTx/>
                <a:uFillTx/>
                <a:latin typeface="Arial" charset="0"/>
                <a:ea typeface="+mn-ea"/>
                <a:cs typeface="Arial" charset="0"/>
              </a:rPr>
              <a:t>Prof Thomas </a:t>
            </a:r>
            <a:r>
              <a:rPr kumimoji="0" lang="en-GB" sz="1100" b="1" i="0" u="none" strike="noStrike" kern="0" cap="none" spc="0" normalizeH="0" baseline="0" noProof="0" dirty="0" err="1">
                <a:ln>
                  <a:noFill/>
                </a:ln>
                <a:solidFill>
                  <a:srgbClr val="4D4D4D"/>
                </a:solidFill>
                <a:effectLst/>
                <a:uLnTx/>
                <a:uFillTx/>
                <a:latin typeface="Arial" charset="0"/>
                <a:ea typeface="+mn-ea"/>
                <a:cs typeface="Arial" charset="0"/>
              </a:rPr>
              <a:t>Gruenberger</a:t>
            </a:r>
            <a:r>
              <a:rPr kumimoji="0" lang="en-GB" sz="1100" b="1" i="0" u="none" strike="noStrike" kern="0" cap="none" spc="0" normalizeH="0" baseline="0" noProof="0" dirty="0">
                <a:ln>
                  <a:noFill/>
                </a:ln>
                <a:solidFill>
                  <a:srgbClr val="4D4D4D"/>
                </a:solidFill>
                <a:effectLst/>
                <a:uLnTx/>
                <a:uFillTx/>
                <a:latin typeface="Arial" charset="0"/>
                <a:ea typeface="+mn-ea"/>
                <a:cs typeface="Arial" charset="0"/>
              </a:rPr>
              <a:t>	</a:t>
            </a:r>
            <a:r>
              <a:rPr kumimoji="0" lang="en-GB" sz="1100" b="0" i="0" u="none" strike="noStrike" kern="0" cap="none" spc="0" normalizeH="0" baseline="0" noProof="0" dirty="0">
                <a:ln>
                  <a:noFill/>
                </a:ln>
                <a:solidFill>
                  <a:srgbClr val="4D4D4D"/>
                </a:solidFill>
                <a:effectLst/>
                <a:uLnTx/>
                <a:uFillTx/>
                <a:latin typeface="Arial" charset="0"/>
                <a:ea typeface="+mn-ea"/>
                <a:cs typeface="Arial" charset="0"/>
              </a:rPr>
              <a:t>Department of Surgery, Kaiser-Franz-Josef Hospital, Vienna, Austria</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0" cap="none" spc="0" normalizeH="0" baseline="0" noProof="0" dirty="0">
                <a:ln>
                  <a:noFill/>
                </a:ln>
                <a:solidFill>
                  <a:srgbClr val="4D4D4D"/>
                </a:solidFill>
                <a:effectLst/>
                <a:uLnTx/>
                <a:uFillTx/>
                <a:latin typeface="Arial" charset="0"/>
                <a:ea typeface="+mn-ea"/>
                <a:cs typeface="Arial" charset="0"/>
              </a:rPr>
              <a:t>Prof </a:t>
            </a:r>
            <a:r>
              <a:rPr kumimoji="0" lang="en-GB" sz="1100" b="1" i="0" u="none" strike="noStrike" kern="0" cap="none" spc="0" normalizeH="0" baseline="0" noProof="0" dirty="0" err="1">
                <a:ln>
                  <a:noFill/>
                </a:ln>
                <a:solidFill>
                  <a:srgbClr val="4D4D4D"/>
                </a:solidFill>
                <a:effectLst/>
                <a:uLnTx/>
                <a:uFillTx/>
                <a:latin typeface="Arial" charset="0"/>
                <a:ea typeface="+mn-ea"/>
                <a:cs typeface="Arial" charset="0"/>
              </a:rPr>
              <a:t>Jaroslaw</a:t>
            </a:r>
            <a:r>
              <a:rPr kumimoji="0" lang="en-GB" sz="1100" b="1" i="0" u="none" strike="noStrike" kern="0" cap="none" spc="0" normalizeH="0" baseline="0" noProof="0" dirty="0">
                <a:ln>
                  <a:noFill/>
                </a:ln>
                <a:solidFill>
                  <a:srgbClr val="4D4D4D"/>
                </a:solidFill>
                <a:effectLst/>
                <a:uLnTx/>
                <a:uFillTx/>
                <a:latin typeface="Arial" charset="0"/>
                <a:ea typeface="+mn-ea"/>
                <a:cs typeface="Arial" charset="0"/>
              </a:rPr>
              <a:t> Regula	</a:t>
            </a:r>
            <a:r>
              <a:rPr kumimoji="0" lang="en-GB" sz="1100" b="0" i="0" u="none" strike="noStrike" kern="0" cap="none" spc="0" normalizeH="0" baseline="0" noProof="0" dirty="0">
                <a:ln>
                  <a:noFill/>
                </a:ln>
                <a:solidFill>
                  <a:srgbClr val="4D4D4D"/>
                </a:solidFill>
                <a:effectLst/>
                <a:uLnTx/>
                <a:uFillTx/>
                <a:latin typeface="Arial" charset="0"/>
                <a:ea typeface="+mn-ea"/>
                <a:cs typeface="Arial" charset="0"/>
              </a:rPr>
              <a:t>Department of Gastroenterology and </a:t>
            </a:r>
            <a:r>
              <a:rPr kumimoji="0" lang="en-GB" sz="1100" b="0" i="0" u="none" strike="noStrike" kern="0" cap="none" spc="0" normalizeH="0" baseline="0" noProof="0" dirty="0" err="1">
                <a:ln>
                  <a:noFill/>
                </a:ln>
                <a:solidFill>
                  <a:srgbClr val="4D4D4D"/>
                </a:solidFill>
                <a:effectLst/>
                <a:uLnTx/>
                <a:uFillTx/>
                <a:latin typeface="Arial" charset="0"/>
                <a:ea typeface="+mn-ea"/>
                <a:cs typeface="Arial" charset="0"/>
              </a:rPr>
              <a:t>Hepatology</a:t>
            </a:r>
            <a:r>
              <a:rPr kumimoji="0" lang="en-GB" sz="1100" b="0" i="0" u="none" strike="noStrike" kern="0" cap="none" spc="0" normalizeH="0" baseline="0" noProof="0" dirty="0">
                <a:ln>
                  <a:noFill/>
                </a:ln>
                <a:solidFill>
                  <a:srgbClr val="4D4D4D"/>
                </a:solidFill>
                <a:effectLst/>
                <a:uLnTx/>
                <a:uFillTx/>
                <a:latin typeface="Arial" charset="0"/>
                <a:ea typeface="+mn-ea"/>
                <a:cs typeface="Arial" charset="0"/>
              </a:rPr>
              <a:t>, Institute of Oncology, Warsaw, Poland</a:t>
            </a:r>
            <a:endParaRPr kumimoji="0" lang="en-US" sz="1100" b="0" i="0" u="none" strike="noStrike" kern="0" cap="none" spc="0" normalizeH="0" baseline="0" noProof="0" dirty="0">
              <a:ln>
                <a:noFill/>
              </a:ln>
              <a:solidFill>
                <a:srgbClr val="4D4D4D"/>
              </a:solidFill>
              <a:effectLst/>
              <a:uLnTx/>
              <a:uFillTx/>
              <a:latin typeface="Arial" charset="0"/>
              <a:ea typeface="+mn-ea"/>
              <a:cs typeface="Arial" charset="0"/>
            </a:endParaRPr>
          </a:p>
        </p:txBody>
      </p:sp>
      <p:sp>
        <p:nvSpPr>
          <p:cNvPr id="42" name="Content Placeholder 9"/>
          <p:cNvSpPr txBox="1">
            <a:spLocks/>
          </p:cNvSpPr>
          <p:nvPr/>
        </p:nvSpPr>
        <p:spPr>
          <a:xfrm>
            <a:off x="488913" y="2618791"/>
            <a:ext cx="10549807" cy="1201638"/>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ea typeface="+mn-ea"/>
                <a:cs typeface="Arial"/>
              </a:rPr>
              <a:t>PANCREATIC CANCER AND HEPATOBILIARY TUMOURS</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1200" cap="none" spc="0" normalizeH="0" baseline="0" noProof="0" dirty="0">
                <a:ln>
                  <a:noFill/>
                </a:ln>
                <a:solidFill>
                  <a:srgbClr val="4D4D4D"/>
                </a:solidFill>
                <a:effectLst/>
                <a:uLnTx/>
                <a:uFillTx/>
                <a:latin typeface="Arial"/>
                <a:ea typeface="+mn-ea"/>
                <a:cs typeface="Arial"/>
              </a:rPr>
              <a:t>Prof Jean-Luc Van Laethem	</a:t>
            </a:r>
            <a:r>
              <a:rPr kumimoji="0" lang="en-GB" sz="1100" b="0" i="0" u="none" strike="noStrike" kern="1200" cap="none" spc="0" normalizeH="0" baseline="0" noProof="0" dirty="0">
                <a:ln>
                  <a:noFill/>
                </a:ln>
                <a:solidFill>
                  <a:srgbClr val="4D4D4D"/>
                </a:solidFill>
                <a:effectLst/>
                <a:uLnTx/>
                <a:uFillTx/>
                <a:latin typeface="Arial"/>
                <a:ea typeface="+mn-ea"/>
                <a:cs typeface="Arial"/>
              </a:rPr>
              <a:t>Digestive Oncology, </a:t>
            </a:r>
            <a:r>
              <a:rPr kumimoji="0" lang="en-GB" sz="1100" b="0" i="0" u="none" strike="noStrike" kern="1200" cap="none" spc="0" normalizeH="0" baseline="0" noProof="0" dirty="0" err="1">
                <a:ln>
                  <a:noFill/>
                </a:ln>
                <a:solidFill>
                  <a:srgbClr val="4D4D4D"/>
                </a:solidFill>
                <a:effectLst/>
                <a:uLnTx/>
                <a:uFillTx/>
                <a:latin typeface="Arial"/>
                <a:ea typeface="+mn-ea"/>
                <a:cs typeface="Arial"/>
              </a:rPr>
              <a:t>Erasme</a:t>
            </a:r>
            <a:r>
              <a:rPr kumimoji="0" lang="en-GB" sz="1100" b="0" i="0" u="none" strike="noStrike" kern="1200" cap="none" spc="0" normalizeH="0" baseline="0" noProof="0" dirty="0">
                <a:ln>
                  <a:noFill/>
                </a:ln>
                <a:solidFill>
                  <a:srgbClr val="4D4D4D"/>
                </a:solidFill>
                <a:effectLst/>
                <a:uLnTx/>
                <a:uFillTx/>
                <a:latin typeface="Arial"/>
                <a:ea typeface="+mn-ea"/>
                <a:cs typeface="Arial"/>
              </a:rPr>
              <a:t> University Hospital, Brussels, Belgium</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1200" cap="none" spc="0" normalizeH="0" baseline="0" noProof="0" dirty="0">
                <a:ln>
                  <a:noFill/>
                </a:ln>
                <a:solidFill>
                  <a:srgbClr val="4D4D4D"/>
                </a:solidFill>
                <a:effectLst/>
                <a:uLnTx/>
                <a:uFillTx/>
                <a:latin typeface="Arial"/>
                <a:ea typeface="+mn-ea"/>
                <a:cs typeface="Arial"/>
              </a:rPr>
              <a:t>Prof Thomas Seufferlein	</a:t>
            </a:r>
            <a:r>
              <a:rPr kumimoji="0" lang="en-GB" sz="1100" b="0" i="0" u="none" strike="noStrike" kern="1200" cap="none" spc="0" normalizeH="0" baseline="0" noProof="0" dirty="0">
                <a:ln>
                  <a:noFill/>
                </a:ln>
                <a:solidFill>
                  <a:srgbClr val="4D4D4D"/>
                </a:solidFill>
                <a:effectLst/>
                <a:uLnTx/>
                <a:uFillTx/>
                <a:latin typeface="Arial"/>
                <a:ea typeface="+mn-ea"/>
                <a:cs typeface="Arial"/>
              </a:rPr>
              <a:t>Clinic of Internal Medicine I, University of Ulm, Ulm, Germany</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1200" cap="none" spc="0" normalizeH="0" baseline="0" noProof="0" dirty="0">
                <a:ln>
                  <a:noFill/>
                </a:ln>
                <a:solidFill>
                  <a:srgbClr val="4D4D4D"/>
                </a:solidFill>
                <a:effectLst/>
                <a:uLnTx/>
                <a:uFillTx/>
                <a:latin typeface="Arial"/>
                <a:ea typeface="+mn-ea"/>
                <a:cs typeface="Arial"/>
              </a:rPr>
              <a:t>Dr Ann-Maria Bucalau	</a:t>
            </a:r>
            <a:r>
              <a:rPr kumimoji="0" lang="en-GB" sz="1100" b="0" i="0" u="none" strike="noStrike" kern="1200" cap="none" spc="0" normalizeH="0" baseline="0" noProof="0" dirty="0">
                <a:ln>
                  <a:noFill/>
                </a:ln>
                <a:solidFill>
                  <a:srgbClr val="4D4D4D"/>
                </a:solidFill>
                <a:effectLst/>
                <a:uLnTx/>
                <a:uFillTx/>
                <a:latin typeface="Arial"/>
                <a:ea typeface="+mn-ea"/>
                <a:cs typeface="Arial"/>
              </a:rPr>
              <a:t>Digestive Oncology, </a:t>
            </a:r>
            <a:r>
              <a:rPr kumimoji="0" lang="en-GB" sz="1100" b="0" i="0" u="none" strike="noStrike" kern="1200" cap="none" spc="0" normalizeH="0" baseline="0" noProof="0" dirty="0" err="1">
                <a:ln>
                  <a:noFill/>
                </a:ln>
                <a:solidFill>
                  <a:srgbClr val="4D4D4D"/>
                </a:solidFill>
                <a:effectLst/>
                <a:uLnTx/>
                <a:uFillTx/>
                <a:latin typeface="Arial"/>
                <a:ea typeface="+mn-ea"/>
                <a:cs typeface="Arial"/>
              </a:rPr>
              <a:t>Erasme</a:t>
            </a:r>
            <a:r>
              <a:rPr kumimoji="0" lang="en-GB" sz="1100" b="0" i="0" u="none" strike="noStrike" kern="1200" cap="none" spc="0" normalizeH="0" baseline="0" noProof="0" dirty="0">
                <a:ln>
                  <a:noFill/>
                </a:ln>
                <a:solidFill>
                  <a:srgbClr val="4D4D4D"/>
                </a:solidFill>
                <a:effectLst/>
                <a:uLnTx/>
                <a:uFillTx/>
                <a:latin typeface="Arial"/>
                <a:ea typeface="+mn-ea"/>
                <a:cs typeface="Arial"/>
              </a:rPr>
              <a:t> University Hospital, Brussels, Belgium</a:t>
            </a:r>
          </a:p>
        </p:txBody>
      </p:sp>
      <p:sp>
        <p:nvSpPr>
          <p:cNvPr id="49" name="Content Placeholder 9"/>
          <p:cNvSpPr txBox="1">
            <a:spLocks/>
          </p:cNvSpPr>
          <p:nvPr/>
        </p:nvSpPr>
        <p:spPr bwMode="auto">
          <a:xfrm>
            <a:off x="483413" y="3931151"/>
            <a:ext cx="10536054" cy="1201974"/>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charset="0"/>
                <a:ea typeface="+mn-ea"/>
                <a:cs typeface="Arial" charset="0"/>
              </a:rPr>
              <a:t>GASTRO-OESOPHAGEAL AND NEUROENDOCRINE TUMOURS </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1200" cap="none" spc="0" normalizeH="0" baseline="0" noProof="0" dirty="0">
                <a:ln>
                  <a:noFill/>
                </a:ln>
                <a:solidFill>
                  <a:srgbClr val="4D4D4D"/>
                </a:solidFill>
                <a:effectLst/>
                <a:uLnTx/>
                <a:uFillTx/>
                <a:latin typeface="Arial" charset="0"/>
                <a:ea typeface="+mn-ea"/>
                <a:cs typeface="Arial" charset="0"/>
              </a:rPr>
              <a:t>Prof </a:t>
            </a:r>
            <a:r>
              <a:rPr kumimoji="0" lang="en-GB" sz="1100" b="1" i="0" u="none" strike="noStrike" kern="1200" cap="none" spc="0" normalizeH="0" baseline="0" noProof="0" dirty="0" err="1">
                <a:ln>
                  <a:noFill/>
                </a:ln>
                <a:solidFill>
                  <a:srgbClr val="4D4D4D"/>
                </a:solidFill>
                <a:effectLst/>
                <a:uLnTx/>
                <a:uFillTx/>
                <a:latin typeface="Arial" charset="0"/>
                <a:ea typeface="+mn-ea"/>
                <a:cs typeface="Arial" charset="0"/>
              </a:rPr>
              <a:t>Côme</a:t>
            </a:r>
            <a:r>
              <a:rPr kumimoji="0" lang="en-GB" sz="1100" b="1" i="0" u="none" strike="noStrike" kern="1200" cap="none" spc="0" normalizeH="0" baseline="0" noProof="0" dirty="0">
                <a:ln>
                  <a:noFill/>
                </a:ln>
                <a:solidFill>
                  <a:srgbClr val="4D4D4D"/>
                </a:solidFill>
                <a:effectLst/>
                <a:uLnTx/>
                <a:uFillTx/>
                <a:latin typeface="Arial" charset="0"/>
                <a:ea typeface="+mn-ea"/>
                <a:cs typeface="Arial" charset="0"/>
              </a:rPr>
              <a:t> Lepage	</a:t>
            </a: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University Hospital &amp; INSERM, Dijon, France</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1200" cap="none" spc="0" normalizeH="0" baseline="0" noProof="0" dirty="0">
                <a:ln>
                  <a:noFill/>
                </a:ln>
                <a:solidFill>
                  <a:srgbClr val="4D4D4D"/>
                </a:solidFill>
                <a:effectLst/>
                <a:uLnTx/>
                <a:uFillTx/>
                <a:latin typeface="Arial" charset="0"/>
                <a:ea typeface="+mn-ea"/>
                <a:cs typeface="Arial" charset="0"/>
              </a:rPr>
              <a:t>Prof Tamara </a:t>
            </a:r>
            <a:r>
              <a:rPr kumimoji="0" lang="en-GB" sz="1100" b="1" i="0" u="none" strike="noStrike" kern="1200" cap="none" spc="0" normalizeH="0" baseline="0" noProof="0" dirty="0" err="1">
                <a:ln>
                  <a:noFill/>
                </a:ln>
                <a:solidFill>
                  <a:srgbClr val="4D4D4D"/>
                </a:solidFill>
                <a:effectLst/>
                <a:uLnTx/>
                <a:uFillTx/>
                <a:latin typeface="Arial" charset="0"/>
                <a:ea typeface="+mn-ea"/>
                <a:cs typeface="Arial" charset="0"/>
              </a:rPr>
              <a:t>Matysiak</a:t>
            </a: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	</a:t>
            </a:r>
            <a:r>
              <a:rPr kumimoji="0" lang="en-GB" sz="1100" b="0" i="0" u="none" strike="noStrike" kern="1200" cap="none" spc="0" normalizeH="0" baseline="0" noProof="0" dirty="0" err="1">
                <a:ln>
                  <a:noFill/>
                </a:ln>
                <a:solidFill>
                  <a:srgbClr val="4D4D4D"/>
                </a:solidFill>
                <a:effectLst/>
                <a:uLnTx/>
                <a:uFillTx/>
                <a:latin typeface="Arial" charset="0"/>
                <a:ea typeface="+mn-ea"/>
                <a:cs typeface="Arial" charset="0"/>
              </a:rPr>
              <a:t>Hepato</a:t>
            </a: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-Gastroenterology &amp; Digestive Oncology, Institute of Digestive Diseases, Nantes, France</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1200" cap="none" spc="0" normalizeH="0" baseline="0" noProof="0" dirty="0">
                <a:ln>
                  <a:noFill/>
                </a:ln>
                <a:solidFill>
                  <a:srgbClr val="4D4D4D"/>
                </a:solidFill>
                <a:effectLst/>
                <a:uLnTx/>
                <a:uFillTx/>
                <a:latin typeface="Arial" charset="0"/>
                <a:ea typeface="+mn-ea"/>
                <a:cs typeface="Arial" charset="0"/>
              </a:rPr>
              <a:t>Dr Pieter-Jan Cuyle	</a:t>
            </a: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Department of Digestive Oncology, Imelda General Hospital, </a:t>
            </a:r>
            <a:r>
              <a:rPr kumimoji="0" lang="en-GB" sz="1100" b="0" i="0" u="none" strike="noStrike" kern="1200" cap="none" spc="0" normalizeH="0" baseline="0" noProof="0" dirty="0" err="1">
                <a:ln>
                  <a:noFill/>
                </a:ln>
                <a:solidFill>
                  <a:srgbClr val="4D4D4D"/>
                </a:solidFill>
                <a:effectLst/>
                <a:uLnTx/>
                <a:uFillTx/>
                <a:latin typeface="Arial" charset="0"/>
                <a:ea typeface="+mn-ea"/>
                <a:cs typeface="Arial" charset="0"/>
              </a:rPr>
              <a:t>Bonheiden</a:t>
            </a: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 Belgium </a:t>
            </a:r>
            <a:r>
              <a:rPr kumimoji="0" lang="en-GB" sz="1100" b="1" i="0" u="none" strike="noStrike" kern="1200" cap="none" spc="0" normalizeH="0" baseline="0" noProof="0" dirty="0">
                <a:ln>
                  <a:noFill/>
                </a:ln>
                <a:solidFill>
                  <a:srgbClr val="4D4D4D"/>
                </a:solidFill>
                <a:effectLst/>
                <a:uLnTx/>
                <a:uFillTx/>
                <a:latin typeface="Arial" charset="0"/>
                <a:ea typeface="+mn-ea"/>
                <a:cs typeface="Arial" charset="0"/>
              </a:rPr>
              <a:t>	</a:t>
            </a:r>
          </a:p>
        </p:txBody>
      </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r="-86" b="-232"/>
          <a:stretch/>
        </p:blipFill>
        <p:spPr>
          <a:xfrm>
            <a:off x="10415430" y="2618791"/>
            <a:ext cx="623290" cy="72125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206" b="-430"/>
          <a:stretch/>
        </p:blipFill>
        <p:spPr>
          <a:xfrm>
            <a:off x="9113952" y="1307744"/>
            <a:ext cx="595667" cy="739765"/>
          </a:xfrm>
          <a:prstGeom prst="rect">
            <a:avLst/>
          </a:prstGeom>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r="206" b="2748"/>
          <a:stretch/>
        </p:blipFill>
        <p:spPr>
          <a:xfrm>
            <a:off x="9070458" y="5243847"/>
            <a:ext cx="595667" cy="71636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100" b="-75"/>
          <a:stretch/>
        </p:blipFill>
        <p:spPr>
          <a:xfrm>
            <a:off x="9065020" y="3931151"/>
            <a:ext cx="601105" cy="724859"/>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r="-52" b="94"/>
          <a:stretch/>
        </p:blipFill>
        <p:spPr>
          <a:xfrm>
            <a:off x="9732033" y="2618791"/>
            <a:ext cx="606825" cy="726296"/>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r="66" b="119"/>
          <a:stretch/>
        </p:blipFill>
        <p:spPr>
          <a:xfrm>
            <a:off x="9740224" y="5243847"/>
            <a:ext cx="590441" cy="718944"/>
          </a:xfrm>
          <a:prstGeom prst="rect">
            <a:avLst/>
          </a:prstGeom>
        </p:spPr>
      </p:pic>
      <p:pic>
        <p:nvPicPr>
          <p:cNvPr id="36" name="Picture 35"/>
          <p:cNvPicPr>
            <a:picLocks noChangeAspect="1"/>
          </p:cNvPicPr>
          <p:nvPr/>
        </p:nvPicPr>
        <p:blipFill rotWithShape="1">
          <a:blip r:embed="rId7" cstate="print">
            <a:extLst>
              <a:ext uri="{28A0092B-C50C-407E-A947-70E740481C1C}">
                <a14:useLocalDpi xmlns:a14="http://schemas.microsoft.com/office/drawing/2010/main" val="0"/>
              </a:ext>
            </a:extLst>
          </a:blip>
          <a:srcRect r="66" b="119"/>
          <a:stretch/>
        </p:blipFill>
        <p:spPr>
          <a:xfrm>
            <a:off x="9065020" y="2618791"/>
            <a:ext cx="590441" cy="718944"/>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r="-26" b="-218"/>
          <a:stretch/>
        </p:blipFill>
        <p:spPr>
          <a:xfrm>
            <a:off x="9740224" y="3931151"/>
            <a:ext cx="613996" cy="702470"/>
          </a:xfrm>
          <a:prstGeom prst="rect">
            <a:avLst/>
          </a:prstGeom>
        </p:spPr>
      </p:pic>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r="-95" b="363"/>
          <a:stretch/>
        </p:blipFill>
        <p:spPr>
          <a:xfrm>
            <a:off x="10410229" y="1307744"/>
            <a:ext cx="616567" cy="752949"/>
          </a:xfrm>
          <a:prstGeom prst="rect">
            <a:avLst/>
          </a:prstGeom>
        </p:spPr>
      </p:pic>
      <p:pic>
        <p:nvPicPr>
          <p:cNvPr id="9" name="Picture 8"/>
          <p:cNvPicPr>
            <a:picLocks noChangeAspect="1"/>
          </p:cNvPicPr>
          <p:nvPr/>
        </p:nvPicPr>
        <p:blipFill rotWithShape="1">
          <a:blip r:embed="rId10" cstate="print">
            <a:extLst>
              <a:ext uri="{28A0092B-C50C-407E-A947-70E740481C1C}">
                <a14:useLocalDpi xmlns:a14="http://schemas.microsoft.com/office/drawing/2010/main" val="0"/>
              </a:ext>
            </a:extLst>
          </a:blip>
          <a:srcRect r="140"/>
          <a:stretch/>
        </p:blipFill>
        <p:spPr>
          <a:xfrm>
            <a:off x="9773040" y="1307744"/>
            <a:ext cx="557625" cy="758428"/>
          </a:xfrm>
          <a:prstGeom prst="rect">
            <a:avLst/>
          </a:prstGeom>
        </p:spPr>
      </p:pic>
      <p:pic>
        <p:nvPicPr>
          <p:cNvPr id="19" name="Picture 18"/>
          <p:cNvPicPr>
            <a:picLocks noChangeAspect="1"/>
          </p:cNvPicPr>
          <p:nvPr/>
        </p:nvPicPr>
        <p:blipFill rotWithShape="1">
          <a:blip r:embed="rId11" cstate="print">
            <a:extLst>
              <a:ext uri="{28A0092B-C50C-407E-A947-70E740481C1C}">
                <a14:useLocalDpi xmlns:a14="http://schemas.microsoft.com/office/drawing/2010/main" val="0"/>
              </a:ext>
            </a:extLst>
          </a:blip>
          <a:srcRect r="140" b="-38"/>
          <a:stretch/>
        </p:blipFill>
        <p:spPr>
          <a:xfrm>
            <a:off x="10454491" y="5243847"/>
            <a:ext cx="584785" cy="735849"/>
          </a:xfrm>
          <a:prstGeom prst="rect">
            <a:avLst/>
          </a:prstGeom>
        </p:spPr>
      </p:pic>
      <p:pic>
        <p:nvPicPr>
          <p:cNvPr id="20" name="Picture 19"/>
          <p:cNvPicPr>
            <a:picLocks noChangeAspect="1"/>
          </p:cNvPicPr>
          <p:nvPr/>
        </p:nvPicPr>
        <p:blipFill rotWithShape="1">
          <a:blip r:embed="rId11" cstate="print">
            <a:extLst>
              <a:ext uri="{28A0092B-C50C-407E-A947-70E740481C1C}">
                <a14:useLocalDpi xmlns:a14="http://schemas.microsoft.com/office/drawing/2010/main" val="0"/>
              </a:ext>
            </a:extLst>
          </a:blip>
          <a:srcRect r="140" b="-38"/>
          <a:stretch/>
        </p:blipFill>
        <p:spPr>
          <a:xfrm>
            <a:off x="10434682" y="3931151"/>
            <a:ext cx="584785" cy="735849"/>
          </a:xfrm>
          <a:prstGeom prst="rect">
            <a:avLst/>
          </a:prstGeom>
        </p:spPr>
      </p:pic>
    </p:spTree>
    <p:extLst>
      <p:ext uri="{BB962C8B-B14F-4D97-AF65-F5344CB8AC3E}">
        <p14:creationId xmlns:p14="http://schemas.microsoft.com/office/powerpoint/2010/main" val="2078573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1373MO: JUPITER-06: a randomized, double-blind, phase 3 study of toripalimab versus placebo in combination with first-line chemotherapy for treatment naive advanced or metastatic </a:t>
            </a:r>
            <a:r>
              <a:rPr lang="en-GB" dirty="0" err="1"/>
              <a:t>esophageal</a:t>
            </a:r>
            <a:r>
              <a:rPr lang="en-GB" dirty="0"/>
              <a:t> squamous cell carcinoma (ESCC) – Xu RH,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efficacy and safety of 1L toripalimab + chemotherapy in patients with advanced or metastatic ESCC in the JUPITER-06 study</a:t>
            </a:r>
          </a:p>
        </p:txBody>
      </p:sp>
      <p:sp>
        <p:nvSpPr>
          <p:cNvPr id="4" name="Text Placeholder 3"/>
          <p:cNvSpPr>
            <a:spLocks noGrp="1"/>
          </p:cNvSpPr>
          <p:nvPr>
            <p:ph type="body" sz="quarter" idx="10"/>
          </p:nvPr>
        </p:nvSpPr>
        <p:spPr>
          <a:xfrm>
            <a:off x="486834" y="6096001"/>
            <a:ext cx="6791152" cy="487363"/>
          </a:xfrm>
        </p:spPr>
        <p:txBody>
          <a:bodyPr/>
          <a:lstStyle/>
          <a:p>
            <a:r>
              <a:rPr lang="en-GB" dirty="0"/>
              <a:t>*Paclitaxel 175 mg/m</a:t>
            </a:r>
            <a:r>
              <a:rPr lang="en-GB" baseline="30000" dirty="0"/>
              <a:t>2</a:t>
            </a:r>
            <a:r>
              <a:rPr lang="en-GB" dirty="0"/>
              <a:t> + cisplatin 75 mg/m</a:t>
            </a:r>
            <a:r>
              <a:rPr lang="en-GB" baseline="30000" dirty="0"/>
              <a:t>2</a:t>
            </a:r>
            <a:r>
              <a:rPr lang="en-GB" dirty="0"/>
              <a:t> q3w up to 6 cycles</a:t>
            </a:r>
          </a:p>
        </p:txBody>
      </p:sp>
      <p:sp>
        <p:nvSpPr>
          <p:cNvPr id="5" name="Text Placeholder 4"/>
          <p:cNvSpPr>
            <a:spLocks noGrp="1"/>
          </p:cNvSpPr>
          <p:nvPr>
            <p:ph type="body" sz="quarter" idx="11"/>
          </p:nvPr>
        </p:nvSpPr>
        <p:spPr/>
        <p:txBody>
          <a:bodyPr/>
          <a:lstStyle/>
          <a:p>
            <a:r>
              <a:rPr lang="en-GB" dirty="0"/>
              <a:t>Xu RH, et al. Ann </a:t>
            </a:r>
            <a:r>
              <a:rPr lang="en-GB" dirty="0" err="1"/>
              <a:t>Oncol</a:t>
            </a:r>
            <a:r>
              <a:rPr lang="en-GB" dirty="0"/>
              <a:t> 2021;32(</a:t>
            </a:r>
            <a:r>
              <a:rPr lang="en-GB" dirty="0" err="1"/>
              <a:t>suppl</a:t>
            </a:r>
            <a:r>
              <a:rPr lang="en-GB" dirty="0"/>
              <a:t>):</a:t>
            </a:r>
            <a:r>
              <a:rPr lang="en-GB" dirty="0" err="1"/>
              <a:t>abstr</a:t>
            </a:r>
            <a:r>
              <a:rPr lang="en-GB" dirty="0"/>
              <a:t> 1373MO</a:t>
            </a:r>
          </a:p>
        </p:txBody>
      </p:sp>
      <p:sp>
        <p:nvSpPr>
          <p:cNvPr id="6"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CO-PRIMARY ENDPOINTS</a:t>
            </a:r>
          </a:p>
          <a:p>
            <a:pPr>
              <a:buClr>
                <a:srgbClr val="043882"/>
              </a:buClr>
              <a:defRPr/>
            </a:pPr>
            <a:r>
              <a:rPr lang="en-US" dirty="0"/>
              <a:t>PFS (BICR, RECIST v1.1), OS</a:t>
            </a:r>
          </a:p>
        </p:txBody>
      </p:sp>
      <p:sp>
        <p:nvSpPr>
          <p:cNvPr id="7" name="Oval 14"/>
          <p:cNvSpPr>
            <a:spLocks noChangeArrowheads="1"/>
          </p:cNvSpPr>
          <p:nvPr/>
        </p:nvSpPr>
        <p:spPr bwMode="auto">
          <a:xfrm>
            <a:off x="3568340" y="361127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3593232" y="3092278"/>
            <a:ext cx="785901" cy="252089"/>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9771996" y="2561052"/>
            <a:ext cx="2224970"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PD/toxicity/withdrawal/up to 2 years</a:t>
            </a:r>
          </a:p>
        </p:txBody>
      </p:sp>
      <p:sp>
        <p:nvSpPr>
          <p:cNvPr id="10" name="Content Placeholder 26"/>
          <p:cNvSpPr txBox="1">
            <a:spLocks/>
          </p:cNvSpPr>
          <p:nvPr/>
        </p:nvSpPr>
        <p:spPr bwMode="auto">
          <a:xfrm>
            <a:off x="4387166" y="3406987"/>
            <a:ext cx="2995119" cy="892175"/>
          </a:xfrm>
          <a:prstGeom prst="rect">
            <a:avLst/>
          </a:prstGeom>
          <a:noFill/>
          <a:ln w="9525">
            <a:noFill/>
            <a:miter lim="800000"/>
            <a:headEnd/>
            <a:tailEnd/>
          </a:ln>
        </p:spPr>
        <p:txBody>
          <a:bodyPr/>
          <a:lstStyle/>
          <a:p>
            <a:pPr marL="190500" indent="-190500">
              <a:spcAft>
                <a:spcPts val="400"/>
              </a:spcAft>
              <a:defRPr/>
            </a:pPr>
            <a:r>
              <a:rPr lang="en-US" sz="1400" b="1" dirty="0">
                <a:solidFill>
                  <a:srgbClr val="043882"/>
                </a:solidFill>
              </a:rPr>
              <a:t>Stratification</a:t>
            </a:r>
          </a:p>
          <a:p>
            <a:pPr marL="203200" lvl="0" indent="-203200">
              <a:spcAft>
                <a:spcPts val="400"/>
              </a:spcAft>
              <a:buFont typeface="Arial" pitchFamily="34" charset="0"/>
              <a:buChar char="•"/>
              <a:defRPr/>
            </a:pPr>
            <a:r>
              <a:rPr lang="en-US" sz="1400" dirty="0">
                <a:solidFill>
                  <a:srgbClr val="4D4D4D"/>
                </a:solidFill>
              </a:rPr>
              <a:t>Prior radiation (yes vs. no)</a:t>
            </a:r>
          </a:p>
          <a:p>
            <a:pPr marL="203200" lvl="0" indent="-203200">
              <a:spcAft>
                <a:spcPts val="400"/>
              </a:spcAft>
              <a:buFont typeface="Arial" pitchFamily="34" charset="0"/>
              <a:buChar char="•"/>
              <a:defRPr/>
            </a:pPr>
            <a:r>
              <a:rPr lang="en-US" sz="1400" dirty="0">
                <a:solidFill>
                  <a:srgbClr val="4D4D4D"/>
                </a:solidFill>
              </a:rPr>
              <a:t>ECOG PS (0 vs. 1)</a:t>
            </a:r>
          </a:p>
        </p:txBody>
      </p:sp>
      <p:cxnSp>
        <p:nvCxnSpPr>
          <p:cNvPr id="11" name="AutoShape 19"/>
          <p:cNvCxnSpPr>
            <a:cxnSpLocks noChangeShapeType="1"/>
            <a:stCxn id="14" idx="3"/>
            <a:endCxn id="7" idx="2"/>
          </p:cNvCxnSpPr>
          <p:nvPr/>
        </p:nvCxnSpPr>
        <p:spPr bwMode="auto">
          <a:xfrm flipV="1">
            <a:off x="3481510" y="3903372"/>
            <a:ext cx="86830"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43" idx="3"/>
            <a:endCxn id="9" idx="1"/>
          </p:cNvCxnSpPr>
          <p:nvPr/>
        </p:nvCxnSpPr>
        <p:spPr bwMode="auto">
          <a:xfrm>
            <a:off x="9495664" y="2825371"/>
            <a:ext cx="276332"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112227" y="2354235"/>
            <a:ext cx="2440323"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Toripalimab 240 mg + chemotherapy*</a:t>
            </a:r>
            <a:br>
              <a:rPr lang="en-US" altLang="zh-CN" dirty="0">
                <a:solidFill>
                  <a:srgbClr val="FFFFFF"/>
                </a:solidFill>
                <a:ea typeface="SimSun" pitchFamily="2" charset="-122"/>
              </a:rPr>
            </a:br>
            <a:r>
              <a:rPr lang="en-US" altLang="zh-CN" dirty="0">
                <a:solidFill>
                  <a:srgbClr val="FFFFFF"/>
                </a:solidFill>
                <a:ea typeface="SimSun" pitchFamily="2" charset="-122"/>
              </a:rPr>
              <a:t>(n=257)</a:t>
            </a:r>
          </a:p>
        </p:txBody>
      </p:sp>
      <p:sp>
        <p:nvSpPr>
          <p:cNvPr id="14" name="AutoShape 9"/>
          <p:cNvSpPr>
            <a:spLocks noChangeArrowheads="1"/>
          </p:cNvSpPr>
          <p:nvPr/>
        </p:nvSpPr>
        <p:spPr bwMode="auto">
          <a:xfrm>
            <a:off x="194593" y="2972092"/>
            <a:ext cx="3286917"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Advanced or metastatic ESCC</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Treatment naïve for metastatic disease</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ECOG PS 0–1</a:t>
            </a:r>
          </a:p>
          <a:p>
            <a:pPr defTabSz="892175" eaLnBrk="0" hangingPunct="0">
              <a:spcAft>
                <a:spcPct val="30000"/>
              </a:spcAft>
              <a:defRPr/>
            </a:pPr>
            <a:r>
              <a:rPr lang="en-US" altLang="zh-CN" sz="1600" dirty="0">
                <a:solidFill>
                  <a:srgbClr val="FFFFFF"/>
                </a:solidFill>
                <a:ea typeface="SimSun" pitchFamily="2" charset="-122"/>
              </a:rPr>
              <a:t>(n=314)</a:t>
            </a:r>
          </a:p>
        </p:txBody>
      </p:sp>
      <p:cxnSp>
        <p:nvCxnSpPr>
          <p:cNvPr id="15" name="AutoShape 16"/>
          <p:cNvCxnSpPr>
            <a:cxnSpLocks noChangeShapeType="1"/>
            <a:stCxn id="7" idx="4"/>
            <a:endCxn id="18" idx="1"/>
          </p:cNvCxnSpPr>
          <p:nvPr/>
        </p:nvCxnSpPr>
        <p:spPr bwMode="auto">
          <a:xfrm rot="16200000" flipH="1">
            <a:off x="3636551" y="4419058"/>
            <a:ext cx="699264" cy="252091"/>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9771996" y="4630416"/>
            <a:ext cx="2224970"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PD/toxicity/withdrawal/up to 2 years</a:t>
            </a:r>
          </a:p>
        </p:txBody>
      </p:sp>
      <p:cxnSp>
        <p:nvCxnSpPr>
          <p:cNvPr id="17" name="AutoShape 20"/>
          <p:cNvCxnSpPr>
            <a:cxnSpLocks noChangeShapeType="1"/>
            <a:stCxn id="44" idx="3"/>
            <a:endCxn id="16" idx="1"/>
          </p:cNvCxnSpPr>
          <p:nvPr/>
        </p:nvCxnSpPr>
        <p:spPr bwMode="auto">
          <a:xfrm flipV="1">
            <a:off x="9494159" y="4894735"/>
            <a:ext cx="277837"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112229" y="4423556"/>
            <a:ext cx="2438884"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Placebo + </a:t>
            </a:r>
            <a:br>
              <a:rPr lang="en-US" altLang="zh-CN" dirty="0">
                <a:solidFill>
                  <a:srgbClr val="4D4D4D"/>
                </a:solidFill>
                <a:ea typeface="SimSun" pitchFamily="2" charset="-122"/>
              </a:rPr>
            </a:br>
            <a:r>
              <a:rPr lang="en-US" altLang="zh-CN" dirty="0">
                <a:solidFill>
                  <a:srgbClr val="4D4D4D"/>
                </a:solidFill>
                <a:ea typeface="SimSun" pitchFamily="2" charset="-122"/>
              </a:rPr>
              <a:t>chemotherapy*</a:t>
            </a:r>
            <a:br>
              <a:rPr lang="en-US" altLang="zh-CN" dirty="0">
                <a:solidFill>
                  <a:srgbClr val="4D4D4D"/>
                </a:solidFill>
                <a:ea typeface="SimSun" pitchFamily="2" charset="-122"/>
              </a:rPr>
            </a:br>
            <a:r>
              <a:rPr lang="en-US" altLang="zh-CN" dirty="0">
                <a:solidFill>
                  <a:srgbClr val="4D4D4D"/>
                </a:solidFill>
                <a:ea typeface="SimSun" pitchFamily="2" charset="-122"/>
              </a:rPr>
              <a:t>(n=257)</a:t>
            </a:r>
          </a:p>
        </p:txBody>
      </p:sp>
      <p:sp>
        <p:nvSpPr>
          <p:cNvPr id="19"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ORR, DoR, DCR, HRQoL, safety</a:t>
            </a:r>
          </a:p>
        </p:txBody>
      </p:sp>
      <p:sp>
        <p:nvSpPr>
          <p:cNvPr id="43" name="AutoShape 8"/>
          <p:cNvSpPr>
            <a:spLocks noChangeArrowheads="1"/>
          </p:cNvSpPr>
          <p:nvPr/>
        </p:nvSpPr>
        <p:spPr bwMode="auto">
          <a:xfrm>
            <a:off x="6828882" y="2354235"/>
            <a:ext cx="2666782"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Toripalimab 240 mg q3w maintenance</a:t>
            </a:r>
          </a:p>
        </p:txBody>
      </p:sp>
      <p:sp>
        <p:nvSpPr>
          <p:cNvPr id="44" name="AutoShape 12"/>
          <p:cNvSpPr>
            <a:spLocks noChangeArrowheads="1"/>
          </p:cNvSpPr>
          <p:nvPr/>
        </p:nvSpPr>
        <p:spPr bwMode="auto">
          <a:xfrm>
            <a:off x="6828950" y="4423556"/>
            <a:ext cx="2665209"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Placebo maintenance</a:t>
            </a:r>
          </a:p>
        </p:txBody>
      </p:sp>
      <p:cxnSp>
        <p:nvCxnSpPr>
          <p:cNvPr id="54" name="AutoShape 20"/>
          <p:cNvCxnSpPr>
            <a:cxnSpLocks noChangeShapeType="1"/>
            <a:stCxn id="18" idx="3"/>
            <a:endCxn id="44" idx="1"/>
          </p:cNvCxnSpPr>
          <p:nvPr/>
        </p:nvCxnSpPr>
        <p:spPr bwMode="auto">
          <a:xfrm>
            <a:off x="6551113" y="4894736"/>
            <a:ext cx="277837" cy="0"/>
          </a:xfrm>
          <a:prstGeom prst="straightConnector1">
            <a:avLst/>
          </a:prstGeom>
          <a:noFill/>
          <a:ln w="57150">
            <a:solidFill>
              <a:schemeClr val="bg2">
                <a:lumMod val="60000"/>
                <a:lumOff val="40000"/>
              </a:schemeClr>
            </a:solidFill>
            <a:prstDash val="sysDot"/>
            <a:round/>
            <a:headEnd/>
            <a:tailEnd type="triangle" w="med" len="med"/>
          </a:ln>
        </p:spPr>
      </p:cxnSp>
      <p:cxnSp>
        <p:nvCxnSpPr>
          <p:cNvPr id="57" name="AutoShape 21"/>
          <p:cNvCxnSpPr>
            <a:cxnSpLocks noChangeShapeType="1"/>
            <a:stCxn id="13" idx="3"/>
            <a:endCxn id="43" idx="1"/>
          </p:cNvCxnSpPr>
          <p:nvPr/>
        </p:nvCxnSpPr>
        <p:spPr bwMode="auto">
          <a:xfrm>
            <a:off x="6552550" y="2825371"/>
            <a:ext cx="276332"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4244329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1373MO: JUPITER-06: a randomized, double-blind, phase 3 study of toripalimab versus placebo in combination with first-line chemotherapy for treatment naive advanced or metastatic </a:t>
            </a:r>
            <a:r>
              <a:rPr lang="en-GB" dirty="0" err="1"/>
              <a:t>esophageal</a:t>
            </a:r>
            <a:r>
              <a:rPr lang="en-GB" dirty="0"/>
              <a:t> squamous cell carcinoma (ESCC) – Xu RH,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Xu RH, et al. Ann </a:t>
            </a:r>
            <a:r>
              <a:rPr lang="en-GB" dirty="0" err="1"/>
              <a:t>Oncol</a:t>
            </a:r>
            <a:r>
              <a:rPr lang="en-GB" dirty="0"/>
              <a:t> 2021;32(</a:t>
            </a:r>
            <a:r>
              <a:rPr lang="en-GB" dirty="0" err="1"/>
              <a:t>suppl</a:t>
            </a:r>
            <a:r>
              <a:rPr lang="en-GB" dirty="0"/>
              <a:t>):</a:t>
            </a:r>
            <a:r>
              <a:rPr lang="en-GB" dirty="0" err="1"/>
              <a:t>abstr</a:t>
            </a:r>
            <a:r>
              <a:rPr lang="en-GB" dirty="0"/>
              <a:t> 1373MO</a:t>
            </a:r>
          </a:p>
        </p:txBody>
      </p:sp>
      <p:sp>
        <p:nvSpPr>
          <p:cNvPr id="12" name="TextBox 11"/>
          <p:cNvSpPr txBox="1"/>
          <p:nvPr/>
        </p:nvSpPr>
        <p:spPr>
          <a:xfrm>
            <a:off x="8651285" y="1552710"/>
            <a:ext cx="171553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Overall survival</a:t>
            </a:r>
          </a:p>
        </p:txBody>
      </p:sp>
      <p:sp>
        <p:nvSpPr>
          <p:cNvPr id="13" name="TextBox 12"/>
          <p:cNvSpPr txBox="1"/>
          <p:nvPr/>
        </p:nvSpPr>
        <p:spPr>
          <a:xfrm>
            <a:off x="2064890" y="1552710"/>
            <a:ext cx="265970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Progression-free survival</a:t>
            </a:r>
          </a:p>
        </p:txBody>
      </p:sp>
      <p:graphicFrame>
        <p:nvGraphicFramePr>
          <p:cNvPr id="14" name="Table 9">
            <a:extLst>
              <a:ext uri="{FF2B5EF4-FFF2-40B4-BE49-F238E27FC236}">
                <a16:creationId xmlns:a16="http://schemas.microsoft.com/office/drawing/2014/main" id="{40B4ABFC-9C82-4F47-9471-7B71BF94FF63}"/>
              </a:ext>
            </a:extLst>
          </p:cNvPr>
          <p:cNvGraphicFramePr>
            <a:graphicFrameLocks noGrp="1"/>
          </p:cNvGraphicFramePr>
          <p:nvPr>
            <p:extLst>
              <p:ext uri="{D42A27DB-BD31-4B8C-83A1-F6EECF244321}">
                <p14:modId xmlns:p14="http://schemas.microsoft.com/office/powerpoint/2010/main" val="4054619937"/>
              </p:ext>
            </p:extLst>
          </p:nvPr>
        </p:nvGraphicFramePr>
        <p:xfrm>
          <a:off x="2454425" y="1967882"/>
          <a:ext cx="3925188" cy="969680"/>
        </p:xfrm>
        <a:graphic>
          <a:graphicData uri="http://schemas.openxmlformats.org/drawingml/2006/table">
            <a:tbl>
              <a:tblPr firstRow="1" bandRow="1">
                <a:tableStyleId>{5C22544A-7EE6-4342-B048-85BDC9FD1C3A}</a:tableStyleId>
              </a:tblPr>
              <a:tblGrid>
                <a:gridCol w="1208175">
                  <a:extLst>
                    <a:ext uri="{9D8B030D-6E8A-4147-A177-3AD203B41FA5}">
                      <a16:colId xmlns:a16="http://schemas.microsoft.com/office/drawing/2014/main" val="2879426271"/>
                    </a:ext>
                  </a:extLst>
                </a:gridCol>
                <a:gridCol w="1479240">
                  <a:extLst>
                    <a:ext uri="{9D8B030D-6E8A-4147-A177-3AD203B41FA5}">
                      <a16:colId xmlns:a16="http://schemas.microsoft.com/office/drawing/2014/main" val="1908911004"/>
                    </a:ext>
                  </a:extLst>
                </a:gridCol>
                <a:gridCol w="1237773">
                  <a:extLst>
                    <a:ext uri="{9D8B030D-6E8A-4147-A177-3AD203B41FA5}">
                      <a16:colId xmlns:a16="http://schemas.microsoft.com/office/drawing/2014/main" val="1749601503"/>
                    </a:ext>
                  </a:extLst>
                </a:gridCol>
              </a:tblGrid>
              <a:tr h="370840">
                <a:tc>
                  <a:txBody>
                    <a:bodyPr/>
                    <a:lstStyle/>
                    <a:p>
                      <a:pPr algn="l"/>
                      <a:r>
                        <a:rPr lang="en-US" sz="1200" dirty="0">
                          <a:solidFill>
                            <a:srgbClr val="4D4D4D"/>
                          </a:solidFill>
                        </a:rPr>
                        <a:t>Events, n/</a:t>
                      </a:r>
                      <a:br>
                        <a:rPr lang="en-US" sz="1200" dirty="0">
                          <a:solidFill>
                            <a:srgbClr val="4D4D4D"/>
                          </a:solidFill>
                        </a:rPr>
                      </a:br>
                      <a:r>
                        <a:rPr lang="en-US" sz="1200" dirty="0">
                          <a:solidFill>
                            <a:srgbClr val="4D4D4D"/>
                          </a:solidFill>
                        </a:rPr>
                        <a:t>pts, n</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4D4D4D"/>
                          </a:solidFill>
                        </a:rPr>
                        <a:t>mPFS, </a:t>
                      </a:r>
                      <a:r>
                        <a:rPr lang="en-US" sz="1200" dirty="0" err="1">
                          <a:solidFill>
                            <a:srgbClr val="4D4D4D"/>
                          </a:solidFill>
                        </a:rPr>
                        <a:t>mo</a:t>
                      </a:r>
                      <a:br>
                        <a:rPr lang="en-US" sz="1200" dirty="0">
                          <a:solidFill>
                            <a:srgbClr val="4D4D4D"/>
                          </a:solidFill>
                        </a:rPr>
                      </a:br>
                      <a:r>
                        <a:rPr lang="en-US" sz="1200" dirty="0">
                          <a:solidFill>
                            <a:srgbClr val="4D4D4D"/>
                          </a:solidFill>
                        </a:rPr>
                        <a:t>(95%CI)</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4D4D4D"/>
                          </a:solidFill>
                        </a:rPr>
                        <a:t>1-yr PFS rate, %</a:t>
                      </a:r>
                    </a:p>
                    <a:p>
                      <a:pPr algn="ctr"/>
                      <a:r>
                        <a:rPr lang="en-US" sz="1200" dirty="0">
                          <a:solidFill>
                            <a:srgbClr val="4D4D4D"/>
                          </a:solidFill>
                        </a:rPr>
                        <a:t>(95%CI)</a:t>
                      </a:r>
                      <a:endParaRPr lang="en-GB"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706868"/>
                  </a:ext>
                </a:extLst>
              </a:tr>
              <a:tr h="277040">
                <a:tc>
                  <a:txBody>
                    <a:bodyPr/>
                    <a:lstStyle/>
                    <a:p>
                      <a:pPr algn="l"/>
                      <a:r>
                        <a:rPr lang="en-US" sz="1200" dirty="0">
                          <a:solidFill>
                            <a:srgbClr val="4D4D4D"/>
                          </a:solidFill>
                        </a:rPr>
                        <a:t>132/257</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rgbClr val="4D4D4D"/>
                          </a:solidFill>
                        </a:rPr>
                        <a:t>5.7 (5.6, 7.0)</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rgbClr val="4D4D4D"/>
                          </a:solidFill>
                        </a:rPr>
                        <a:t>27.8 (20.4,</a:t>
                      </a:r>
                      <a:r>
                        <a:rPr lang="en-US" sz="1200" baseline="0" dirty="0">
                          <a:solidFill>
                            <a:srgbClr val="4D4D4D"/>
                          </a:solidFill>
                        </a:rPr>
                        <a:t> </a:t>
                      </a:r>
                      <a:r>
                        <a:rPr lang="en-US" sz="1200" dirty="0">
                          <a:solidFill>
                            <a:srgbClr val="4D4D4D"/>
                          </a:solidFill>
                        </a:rPr>
                        <a:t>35.8)</a:t>
                      </a:r>
                      <a:endParaRPr lang="en-GB"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7017688"/>
                  </a:ext>
                </a:extLst>
              </a:tr>
              <a:tr h="194153">
                <a:tc>
                  <a:txBody>
                    <a:bodyPr/>
                    <a:lstStyle/>
                    <a:p>
                      <a:pPr algn="l"/>
                      <a:r>
                        <a:rPr lang="en-US" sz="1200" dirty="0">
                          <a:solidFill>
                            <a:srgbClr val="4D4D4D"/>
                          </a:solidFill>
                        </a:rPr>
                        <a:t>164/257</a:t>
                      </a:r>
                      <a:endParaRPr lang="en-GB" sz="12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4D4D4D"/>
                          </a:solidFill>
                        </a:rPr>
                        <a:t>5.5 (5.2, 5.6)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4D4D4D"/>
                          </a:solidFill>
                        </a:rPr>
                        <a:t>6.1 (2.2, 12.6)</a:t>
                      </a:r>
                      <a:endParaRPr lang="en-GB" sz="12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281483"/>
                  </a:ext>
                </a:extLst>
              </a:tr>
            </a:tbl>
          </a:graphicData>
        </a:graphic>
      </p:graphicFrame>
      <p:graphicFrame>
        <p:nvGraphicFramePr>
          <p:cNvPr id="15" name="Table 9">
            <a:extLst>
              <a:ext uri="{FF2B5EF4-FFF2-40B4-BE49-F238E27FC236}">
                <a16:creationId xmlns:a16="http://schemas.microsoft.com/office/drawing/2014/main" id="{44D76A54-69CF-4D2F-A725-FCE8C88FE5F6}"/>
              </a:ext>
            </a:extLst>
          </p:cNvPr>
          <p:cNvGraphicFramePr>
            <a:graphicFrameLocks noGrp="1"/>
          </p:cNvGraphicFramePr>
          <p:nvPr>
            <p:extLst>
              <p:ext uri="{D42A27DB-BD31-4B8C-83A1-F6EECF244321}">
                <p14:modId xmlns:p14="http://schemas.microsoft.com/office/powerpoint/2010/main" val="785815352"/>
              </p:ext>
            </p:extLst>
          </p:nvPr>
        </p:nvGraphicFramePr>
        <p:xfrm>
          <a:off x="7207520" y="1967882"/>
          <a:ext cx="4778836" cy="957154"/>
        </p:xfrm>
        <a:graphic>
          <a:graphicData uri="http://schemas.openxmlformats.org/drawingml/2006/table">
            <a:tbl>
              <a:tblPr firstRow="1" bandRow="1">
                <a:tableStyleId>{5C22544A-7EE6-4342-B048-85BDC9FD1C3A}</a:tableStyleId>
              </a:tblPr>
              <a:tblGrid>
                <a:gridCol w="1010357">
                  <a:extLst>
                    <a:ext uri="{9D8B030D-6E8A-4147-A177-3AD203B41FA5}">
                      <a16:colId xmlns:a16="http://schemas.microsoft.com/office/drawing/2014/main" val="2879426271"/>
                    </a:ext>
                  </a:extLst>
                </a:gridCol>
                <a:gridCol w="1260231">
                  <a:extLst>
                    <a:ext uri="{9D8B030D-6E8A-4147-A177-3AD203B41FA5}">
                      <a16:colId xmlns:a16="http://schemas.microsoft.com/office/drawing/2014/main" val="1908911004"/>
                    </a:ext>
                  </a:extLst>
                </a:gridCol>
                <a:gridCol w="1307123">
                  <a:extLst>
                    <a:ext uri="{9D8B030D-6E8A-4147-A177-3AD203B41FA5}">
                      <a16:colId xmlns:a16="http://schemas.microsoft.com/office/drawing/2014/main" val="1749601503"/>
                    </a:ext>
                  </a:extLst>
                </a:gridCol>
                <a:gridCol w="1201125">
                  <a:extLst>
                    <a:ext uri="{9D8B030D-6E8A-4147-A177-3AD203B41FA5}">
                      <a16:colId xmlns:a16="http://schemas.microsoft.com/office/drawing/2014/main" val="3374570387"/>
                    </a:ext>
                  </a:extLst>
                </a:gridCol>
              </a:tblGrid>
              <a:tr h="370840">
                <a:tc>
                  <a:txBody>
                    <a:bodyPr/>
                    <a:lstStyle/>
                    <a:p>
                      <a:pPr algn="l"/>
                      <a:r>
                        <a:rPr lang="en-US" sz="1200" dirty="0">
                          <a:solidFill>
                            <a:srgbClr val="4D4D4D"/>
                          </a:solidFill>
                        </a:rPr>
                        <a:t>Events, n/</a:t>
                      </a:r>
                      <a:br>
                        <a:rPr lang="en-US" sz="1200" dirty="0">
                          <a:solidFill>
                            <a:srgbClr val="4D4D4D"/>
                          </a:solidFill>
                        </a:rPr>
                      </a:br>
                      <a:r>
                        <a:rPr lang="en-US" sz="1200" dirty="0">
                          <a:solidFill>
                            <a:srgbClr val="4D4D4D"/>
                          </a:solidFill>
                        </a:rPr>
                        <a:t>pts, n</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4D4D4D"/>
                          </a:solidFill>
                        </a:rPr>
                        <a:t>mOS, </a:t>
                      </a:r>
                      <a:r>
                        <a:rPr lang="en-US" sz="1200" dirty="0" err="1">
                          <a:solidFill>
                            <a:srgbClr val="4D4D4D"/>
                          </a:solidFill>
                        </a:rPr>
                        <a:t>mo</a:t>
                      </a:r>
                      <a:br>
                        <a:rPr lang="en-US" sz="1200" dirty="0">
                          <a:solidFill>
                            <a:srgbClr val="4D4D4D"/>
                          </a:solidFill>
                        </a:rPr>
                      </a:br>
                      <a:r>
                        <a:rPr lang="en-US" sz="1200" dirty="0">
                          <a:solidFill>
                            <a:srgbClr val="4D4D4D"/>
                          </a:solidFill>
                        </a:rPr>
                        <a:t>(95%CI)</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4D4D4D"/>
                          </a:solidFill>
                        </a:rPr>
                        <a:t>1-yr OS rate, %</a:t>
                      </a:r>
                    </a:p>
                    <a:p>
                      <a:pPr algn="ctr"/>
                      <a:r>
                        <a:rPr lang="en-US" sz="1200" dirty="0">
                          <a:solidFill>
                            <a:srgbClr val="4D4D4D"/>
                          </a:solidFill>
                        </a:rPr>
                        <a:t>(95%CI)</a:t>
                      </a:r>
                      <a:endParaRPr lang="en-GB"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4D4D4D"/>
                          </a:solidFill>
                        </a:rPr>
                        <a:t>2-yr OS rate, %</a:t>
                      </a:r>
                    </a:p>
                    <a:p>
                      <a:pPr algn="ctr"/>
                      <a:r>
                        <a:rPr lang="en-US" sz="1200" dirty="0">
                          <a:solidFill>
                            <a:srgbClr val="4D4D4D"/>
                          </a:solidFill>
                        </a:rPr>
                        <a:t>(95%CI)</a:t>
                      </a:r>
                      <a:endParaRPr lang="en-GB"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706868"/>
                  </a:ext>
                </a:extLst>
              </a:tr>
              <a:tr h="264514">
                <a:tc>
                  <a:txBody>
                    <a:bodyPr/>
                    <a:lstStyle/>
                    <a:p>
                      <a:pPr algn="l"/>
                      <a:r>
                        <a:rPr lang="en-US" sz="1200" dirty="0">
                          <a:solidFill>
                            <a:srgbClr val="4D4D4D"/>
                          </a:solidFill>
                        </a:rPr>
                        <a:t>70/257</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rgbClr val="4D4D4D"/>
                          </a:solidFill>
                        </a:rPr>
                        <a:t>17.0 (14.0, NE)</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rgbClr val="4D4D4D"/>
                          </a:solidFill>
                        </a:rPr>
                        <a:t>66.0 (57.5, 73.2)</a:t>
                      </a:r>
                      <a:endParaRPr lang="en-GB"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rgbClr val="4D4D4D"/>
                          </a:solidFill>
                        </a:rPr>
                        <a:t>NE (NE, NE)</a:t>
                      </a:r>
                      <a:endParaRPr lang="en-GB"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7017688"/>
                  </a:ext>
                </a:extLst>
              </a:tr>
              <a:tr h="162838">
                <a:tc>
                  <a:txBody>
                    <a:bodyPr/>
                    <a:lstStyle/>
                    <a:p>
                      <a:pPr algn="l"/>
                      <a:r>
                        <a:rPr lang="en-US" sz="1200" dirty="0">
                          <a:solidFill>
                            <a:srgbClr val="4D4D4D"/>
                          </a:solidFill>
                        </a:rPr>
                        <a:t>103/257</a:t>
                      </a:r>
                      <a:endParaRPr lang="en-GB" sz="12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4D4D4D"/>
                          </a:solidFill>
                        </a:rPr>
                        <a:t>11.0 (10.4, 12.6)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4D4D4D"/>
                          </a:solidFill>
                        </a:rPr>
                        <a:t>43.7 (34.4, 52.6)</a:t>
                      </a:r>
                      <a:endParaRPr lang="en-GB" sz="12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4D4D4D"/>
                          </a:solidFill>
                        </a:rPr>
                        <a:t>17.5 (8.7, 28.9)</a:t>
                      </a:r>
                      <a:endParaRPr lang="en-GB" sz="12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281483"/>
                  </a:ext>
                </a:extLst>
              </a:tr>
            </a:tbl>
          </a:graphicData>
        </a:graphic>
      </p:graphicFrame>
      <p:sp>
        <p:nvSpPr>
          <p:cNvPr id="17" name="Freeform 21">
            <a:extLst>
              <a:ext uri="{FF2B5EF4-FFF2-40B4-BE49-F238E27FC236}">
                <a16:creationId xmlns:a16="http://schemas.microsoft.com/office/drawing/2014/main" id="{484F0432-51AE-4BB2-8DEC-1297BCAC5AE0}"/>
              </a:ext>
            </a:extLst>
          </p:cNvPr>
          <p:cNvSpPr>
            <a:spLocks/>
          </p:cNvSpPr>
          <p:nvPr/>
        </p:nvSpPr>
        <p:spPr bwMode="auto">
          <a:xfrm>
            <a:off x="1666833" y="3261947"/>
            <a:ext cx="4577554" cy="194753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TextBox 17">
            <a:extLst>
              <a:ext uri="{FF2B5EF4-FFF2-40B4-BE49-F238E27FC236}">
                <a16:creationId xmlns:a16="http://schemas.microsoft.com/office/drawing/2014/main" id="{EB79EED5-B6DA-489D-A0D4-D9B4E3FF9E68}"/>
              </a:ext>
            </a:extLst>
          </p:cNvPr>
          <p:cNvSpPr txBox="1"/>
          <p:nvPr/>
        </p:nvSpPr>
        <p:spPr>
          <a:xfrm>
            <a:off x="3378208" y="5493752"/>
            <a:ext cx="126162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sp>
        <p:nvSpPr>
          <p:cNvPr id="19" name="TextBox 18">
            <a:extLst>
              <a:ext uri="{FF2B5EF4-FFF2-40B4-BE49-F238E27FC236}">
                <a16:creationId xmlns:a16="http://schemas.microsoft.com/office/drawing/2014/main" id="{71ED9ED3-579F-4DA5-8647-10D752544B1C}"/>
              </a:ext>
            </a:extLst>
          </p:cNvPr>
          <p:cNvSpPr txBox="1"/>
          <p:nvPr/>
        </p:nvSpPr>
        <p:spPr>
          <a:xfrm>
            <a:off x="713439" y="5464114"/>
            <a:ext cx="990977" cy="307777"/>
          </a:xfrm>
          <a:prstGeom prst="rect">
            <a:avLst/>
          </a:prstGeom>
          <a:noFill/>
        </p:spPr>
        <p:txBody>
          <a:bodyPr wrap="none" rtlCol="0">
            <a:spAutoFit/>
          </a:bodyPr>
          <a:lstStyle/>
          <a:p>
            <a:pPr algn="r"/>
            <a:r>
              <a:rPr lang="en-GB" sz="1400" dirty="0"/>
              <a:t>No. at risk</a:t>
            </a:r>
          </a:p>
        </p:txBody>
      </p:sp>
      <p:grpSp>
        <p:nvGrpSpPr>
          <p:cNvPr id="20" name="Group 19">
            <a:extLst>
              <a:ext uri="{FF2B5EF4-FFF2-40B4-BE49-F238E27FC236}">
                <a16:creationId xmlns:a16="http://schemas.microsoft.com/office/drawing/2014/main" id="{35833B03-1F85-4AD4-9538-860B1543128B}"/>
              </a:ext>
            </a:extLst>
          </p:cNvPr>
          <p:cNvGrpSpPr/>
          <p:nvPr/>
        </p:nvGrpSpPr>
        <p:grpSpPr>
          <a:xfrm>
            <a:off x="1655451" y="5214432"/>
            <a:ext cx="4788982" cy="360147"/>
            <a:chOff x="1473905" y="5303149"/>
            <a:chExt cx="3226875" cy="360147"/>
          </a:xfrm>
        </p:grpSpPr>
        <p:sp>
          <p:nvSpPr>
            <p:cNvPr id="586" name="Line 21">
              <a:extLst>
                <a:ext uri="{FF2B5EF4-FFF2-40B4-BE49-F238E27FC236}">
                  <a16:creationId xmlns:a16="http://schemas.microsoft.com/office/drawing/2014/main" id="{B0E5E427-62BE-4F1B-9B79-3788D0EA12AC}"/>
                </a:ext>
              </a:extLst>
            </p:cNvPr>
            <p:cNvSpPr>
              <a:spLocks noChangeShapeType="1"/>
            </p:cNvSpPr>
            <p:nvPr/>
          </p:nvSpPr>
          <p:spPr bwMode="auto">
            <a:xfrm>
              <a:off x="456815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87" name="TextBox 586">
              <a:extLst>
                <a:ext uri="{FF2B5EF4-FFF2-40B4-BE49-F238E27FC236}">
                  <a16:creationId xmlns:a16="http://schemas.microsoft.com/office/drawing/2014/main" id="{A813D5F3-8BB3-411F-924B-78639B7006DA}"/>
                </a:ext>
              </a:extLst>
            </p:cNvPr>
            <p:cNvSpPr txBox="1"/>
            <p:nvPr/>
          </p:nvSpPr>
          <p:spPr>
            <a:xfrm>
              <a:off x="4429305"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588" name="Line 21">
              <a:extLst>
                <a:ext uri="{FF2B5EF4-FFF2-40B4-BE49-F238E27FC236}">
                  <a16:creationId xmlns:a16="http://schemas.microsoft.com/office/drawing/2014/main" id="{368F04C7-20F8-4C99-95EA-911569477F68}"/>
                </a:ext>
              </a:extLst>
            </p:cNvPr>
            <p:cNvSpPr>
              <a:spLocks noChangeShapeType="1"/>
            </p:cNvSpPr>
            <p:nvPr/>
          </p:nvSpPr>
          <p:spPr bwMode="auto">
            <a:xfrm>
              <a:off x="419251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89" name="TextBox 588">
              <a:extLst>
                <a:ext uri="{FF2B5EF4-FFF2-40B4-BE49-F238E27FC236}">
                  <a16:creationId xmlns:a16="http://schemas.microsoft.com/office/drawing/2014/main" id="{7B862E2A-F5F6-4AEE-8AC0-FAC140AD3839}"/>
                </a:ext>
              </a:extLst>
            </p:cNvPr>
            <p:cNvSpPr txBox="1"/>
            <p:nvPr/>
          </p:nvSpPr>
          <p:spPr>
            <a:xfrm>
              <a:off x="405366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590" name="Line 21">
              <a:extLst>
                <a:ext uri="{FF2B5EF4-FFF2-40B4-BE49-F238E27FC236}">
                  <a16:creationId xmlns:a16="http://schemas.microsoft.com/office/drawing/2014/main" id="{674E9C9A-E178-482A-995C-6D52CBA22D96}"/>
                </a:ext>
              </a:extLst>
            </p:cNvPr>
            <p:cNvSpPr>
              <a:spLocks noChangeShapeType="1"/>
            </p:cNvSpPr>
            <p:nvPr/>
          </p:nvSpPr>
          <p:spPr bwMode="auto">
            <a:xfrm>
              <a:off x="381688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1" name="TextBox 590">
              <a:extLst>
                <a:ext uri="{FF2B5EF4-FFF2-40B4-BE49-F238E27FC236}">
                  <a16:creationId xmlns:a16="http://schemas.microsoft.com/office/drawing/2014/main" id="{E594ED3E-2DD3-4DD0-91D9-55D331381782}"/>
                </a:ext>
              </a:extLst>
            </p:cNvPr>
            <p:cNvSpPr txBox="1"/>
            <p:nvPr/>
          </p:nvSpPr>
          <p:spPr>
            <a:xfrm>
              <a:off x="367803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592" name="Line 21">
              <a:extLst>
                <a:ext uri="{FF2B5EF4-FFF2-40B4-BE49-F238E27FC236}">
                  <a16:creationId xmlns:a16="http://schemas.microsoft.com/office/drawing/2014/main" id="{02E47A69-B448-4913-AA90-60713A7E8580}"/>
                </a:ext>
              </a:extLst>
            </p:cNvPr>
            <p:cNvSpPr>
              <a:spLocks noChangeShapeType="1"/>
            </p:cNvSpPr>
            <p:nvPr/>
          </p:nvSpPr>
          <p:spPr bwMode="auto">
            <a:xfrm>
              <a:off x="344124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3" name="TextBox 592">
              <a:extLst>
                <a:ext uri="{FF2B5EF4-FFF2-40B4-BE49-F238E27FC236}">
                  <a16:creationId xmlns:a16="http://schemas.microsoft.com/office/drawing/2014/main" id="{8CD4AEA1-60C5-437D-94E4-1580F9DE7308}"/>
                </a:ext>
              </a:extLst>
            </p:cNvPr>
            <p:cNvSpPr txBox="1"/>
            <p:nvPr/>
          </p:nvSpPr>
          <p:spPr>
            <a:xfrm>
              <a:off x="330239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594" name="Line 21">
              <a:extLst>
                <a:ext uri="{FF2B5EF4-FFF2-40B4-BE49-F238E27FC236}">
                  <a16:creationId xmlns:a16="http://schemas.microsoft.com/office/drawing/2014/main" id="{26EA9682-FB3A-4C2B-A8A4-9A2F9B80874A}"/>
                </a:ext>
              </a:extLst>
            </p:cNvPr>
            <p:cNvSpPr>
              <a:spLocks noChangeShapeType="1"/>
            </p:cNvSpPr>
            <p:nvPr/>
          </p:nvSpPr>
          <p:spPr bwMode="auto">
            <a:xfrm>
              <a:off x="306560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5" name="TextBox 594">
              <a:extLst>
                <a:ext uri="{FF2B5EF4-FFF2-40B4-BE49-F238E27FC236}">
                  <a16:creationId xmlns:a16="http://schemas.microsoft.com/office/drawing/2014/main" id="{CC6ACA23-5BC9-4072-9FC8-5F9EA87C7CCF}"/>
                </a:ext>
              </a:extLst>
            </p:cNvPr>
            <p:cNvSpPr txBox="1"/>
            <p:nvPr/>
          </p:nvSpPr>
          <p:spPr>
            <a:xfrm>
              <a:off x="292675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596" name="Line 21">
              <a:extLst>
                <a:ext uri="{FF2B5EF4-FFF2-40B4-BE49-F238E27FC236}">
                  <a16:creationId xmlns:a16="http://schemas.microsoft.com/office/drawing/2014/main" id="{512F3C41-735A-45B1-8B50-B52EAC72ECA8}"/>
                </a:ext>
              </a:extLst>
            </p:cNvPr>
            <p:cNvSpPr>
              <a:spLocks noChangeShapeType="1"/>
            </p:cNvSpPr>
            <p:nvPr/>
          </p:nvSpPr>
          <p:spPr bwMode="auto">
            <a:xfrm>
              <a:off x="268997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7" name="TextBox 596">
              <a:extLst>
                <a:ext uri="{FF2B5EF4-FFF2-40B4-BE49-F238E27FC236}">
                  <a16:creationId xmlns:a16="http://schemas.microsoft.com/office/drawing/2014/main" id="{4D73BF11-FAF6-4E48-A916-B2FDAED70EC7}"/>
                </a:ext>
              </a:extLst>
            </p:cNvPr>
            <p:cNvSpPr txBox="1"/>
            <p:nvPr/>
          </p:nvSpPr>
          <p:spPr>
            <a:xfrm>
              <a:off x="2600814"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598" name="Line 21">
              <a:extLst>
                <a:ext uri="{FF2B5EF4-FFF2-40B4-BE49-F238E27FC236}">
                  <a16:creationId xmlns:a16="http://schemas.microsoft.com/office/drawing/2014/main" id="{B5558C7F-5C47-41FB-8175-C1B61624B3D8}"/>
                </a:ext>
              </a:extLst>
            </p:cNvPr>
            <p:cNvSpPr>
              <a:spLocks noChangeShapeType="1"/>
            </p:cNvSpPr>
            <p:nvPr/>
          </p:nvSpPr>
          <p:spPr bwMode="auto">
            <a:xfrm>
              <a:off x="231433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9" name="TextBox 598">
              <a:extLst>
                <a:ext uri="{FF2B5EF4-FFF2-40B4-BE49-F238E27FC236}">
                  <a16:creationId xmlns:a16="http://schemas.microsoft.com/office/drawing/2014/main" id="{74561C3A-D0B6-4B17-B53B-5F9EB558E937}"/>
                </a:ext>
              </a:extLst>
            </p:cNvPr>
            <p:cNvSpPr txBox="1"/>
            <p:nvPr/>
          </p:nvSpPr>
          <p:spPr>
            <a:xfrm>
              <a:off x="2225177"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600" name="Line 21">
              <a:extLst>
                <a:ext uri="{FF2B5EF4-FFF2-40B4-BE49-F238E27FC236}">
                  <a16:creationId xmlns:a16="http://schemas.microsoft.com/office/drawing/2014/main" id="{141C84DD-150F-4FF6-9C3A-99C5515B5B2E}"/>
                </a:ext>
              </a:extLst>
            </p:cNvPr>
            <p:cNvSpPr>
              <a:spLocks noChangeShapeType="1"/>
            </p:cNvSpPr>
            <p:nvPr/>
          </p:nvSpPr>
          <p:spPr bwMode="auto">
            <a:xfrm>
              <a:off x="193869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1" name="TextBox 600">
              <a:extLst>
                <a:ext uri="{FF2B5EF4-FFF2-40B4-BE49-F238E27FC236}">
                  <a16:creationId xmlns:a16="http://schemas.microsoft.com/office/drawing/2014/main" id="{900B4307-C261-4DF2-AB64-F9A9FA8E7E47}"/>
                </a:ext>
              </a:extLst>
            </p:cNvPr>
            <p:cNvSpPr txBox="1"/>
            <p:nvPr/>
          </p:nvSpPr>
          <p:spPr>
            <a:xfrm>
              <a:off x="1849541"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602" name="Line 21">
              <a:extLst>
                <a:ext uri="{FF2B5EF4-FFF2-40B4-BE49-F238E27FC236}">
                  <a16:creationId xmlns:a16="http://schemas.microsoft.com/office/drawing/2014/main" id="{73BB33B9-68EE-46AC-B01F-2DA6331A4579}"/>
                </a:ext>
              </a:extLst>
            </p:cNvPr>
            <p:cNvSpPr>
              <a:spLocks noChangeShapeType="1"/>
            </p:cNvSpPr>
            <p:nvPr/>
          </p:nvSpPr>
          <p:spPr bwMode="auto">
            <a:xfrm>
              <a:off x="156306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3" name="TextBox 602">
              <a:extLst>
                <a:ext uri="{FF2B5EF4-FFF2-40B4-BE49-F238E27FC236}">
                  <a16:creationId xmlns:a16="http://schemas.microsoft.com/office/drawing/2014/main" id="{79C1B89F-B8CA-4C65-9B5B-6BB65706790F}"/>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21" name="Group 20">
            <a:extLst>
              <a:ext uri="{FF2B5EF4-FFF2-40B4-BE49-F238E27FC236}">
                <a16:creationId xmlns:a16="http://schemas.microsoft.com/office/drawing/2014/main" id="{5B047991-CDBA-463D-8AE5-4C8A5BB8E884}"/>
              </a:ext>
            </a:extLst>
          </p:cNvPr>
          <p:cNvGrpSpPr/>
          <p:nvPr/>
        </p:nvGrpSpPr>
        <p:grpSpPr>
          <a:xfrm>
            <a:off x="1597714" y="5758364"/>
            <a:ext cx="4731315" cy="288147"/>
            <a:chOff x="1243077" y="5913199"/>
            <a:chExt cx="3750468" cy="288147"/>
          </a:xfrm>
        </p:grpSpPr>
        <p:sp>
          <p:nvSpPr>
            <p:cNvPr id="577" name="TextBox 576">
              <a:extLst>
                <a:ext uri="{FF2B5EF4-FFF2-40B4-BE49-F238E27FC236}">
                  <a16:creationId xmlns:a16="http://schemas.microsoft.com/office/drawing/2014/main" id="{8724C2E9-471A-4429-A2E3-436610C0A0CE}"/>
                </a:ext>
              </a:extLst>
            </p:cNvPr>
            <p:cNvSpPr txBox="1"/>
            <p:nvPr/>
          </p:nvSpPr>
          <p:spPr>
            <a:xfrm>
              <a:off x="4857132" y="5913199"/>
              <a:ext cx="136413"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578" name="TextBox 577">
              <a:extLst>
                <a:ext uri="{FF2B5EF4-FFF2-40B4-BE49-F238E27FC236}">
                  <a16:creationId xmlns:a16="http://schemas.microsoft.com/office/drawing/2014/main" id="{8AB62135-37FD-4691-93D1-E1F620166FE2}"/>
                </a:ext>
              </a:extLst>
            </p:cNvPr>
            <p:cNvSpPr txBox="1"/>
            <p:nvPr/>
          </p:nvSpPr>
          <p:spPr>
            <a:xfrm>
              <a:off x="4415221" y="5913199"/>
              <a:ext cx="136413"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a:t>
              </a:r>
            </a:p>
          </p:txBody>
        </p:sp>
        <p:sp>
          <p:nvSpPr>
            <p:cNvPr id="579" name="TextBox 578">
              <a:extLst>
                <a:ext uri="{FF2B5EF4-FFF2-40B4-BE49-F238E27FC236}">
                  <a16:creationId xmlns:a16="http://schemas.microsoft.com/office/drawing/2014/main" id="{C4DCC10A-0314-4F12-8636-D1EFBC43A9EB}"/>
                </a:ext>
              </a:extLst>
            </p:cNvPr>
            <p:cNvSpPr txBox="1"/>
            <p:nvPr/>
          </p:nvSpPr>
          <p:spPr>
            <a:xfrm>
              <a:off x="3973313" y="5913199"/>
              <a:ext cx="136413"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7</a:t>
              </a:r>
            </a:p>
          </p:txBody>
        </p:sp>
        <p:sp>
          <p:nvSpPr>
            <p:cNvPr id="580" name="TextBox 579">
              <a:extLst>
                <a:ext uri="{FF2B5EF4-FFF2-40B4-BE49-F238E27FC236}">
                  <a16:creationId xmlns:a16="http://schemas.microsoft.com/office/drawing/2014/main" id="{DF841E5B-9E31-4F47-9407-77A247218615}"/>
                </a:ext>
              </a:extLst>
            </p:cNvPr>
            <p:cNvSpPr txBox="1"/>
            <p:nvPr/>
          </p:nvSpPr>
          <p:spPr>
            <a:xfrm>
              <a:off x="3531405" y="5913199"/>
              <a:ext cx="136413"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9</a:t>
              </a:r>
            </a:p>
          </p:txBody>
        </p:sp>
        <p:sp>
          <p:nvSpPr>
            <p:cNvPr id="581" name="TextBox 580">
              <a:extLst>
                <a:ext uri="{FF2B5EF4-FFF2-40B4-BE49-F238E27FC236}">
                  <a16:creationId xmlns:a16="http://schemas.microsoft.com/office/drawing/2014/main" id="{E13BD0C5-BCE7-47DF-9A19-6A8A36BF89C4}"/>
                </a:ext>
              </a:extLst>
            </p:cNvPr>
            <p:cNvSpPr txBox="1"/>
            <p:nvPr/>
          </p:nvSpPr>
          <p:spPr>
            <a:xfrm>
              <a:off x="3050105" y="5913199"/>
              <a:ext cx="215196"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19</a:t>
              </a:r>
            </a:p>
          </p:txBody>
        </p:sp>
        <p:sp>
          <p:nvSpPr>
            <p:cNvPr id="582" name="TextBox 581">
              <a:extLst>
                <a:ext uri="{FF2B5EF4-FFF2-40B4-BE49-F238E27FC236}">
                  <a16:creationId xmlns:a16="http://schemas.microsoft.com/office/drawing/2014/main" id="{5F71F8C5-1088-4F28-B24A-957E554C170C}"/>
                </a:ext>
              </a:extLst>
            </p:cNvPr>
            <p:cNvSpPr txBox="1"/>
            <p:nvPr/>
          </p:nvSpPr>
          <p:spPr>
            <a:xfrm>
              <a:off x="2608196" y="5913199"/>
              <a:ext cx="215196"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36</a:t>
              </a:r>
            </a:p>
          </p:txBody>
        </p:sp>
        <p:sp>
          <p:nvSpPr>
            <p:cNvPr id="583" name="TextBox 582">
              <a:extLst>
                <a:ext uri="{FF2B5EF4-FFF2-40B4-BE49-F238E27FC236}">
                  <a16:creationId xmlns:a16="http://schemas.microsoft.com/office/drawing/2014/main" id="{F63C9B31-D2B0-4386-9024-5EAE5F96E8DD}"/>
                </a:ext>
              </a:extLst>
            </p:cNvPr>
            <p:cNvSpPr txBox="1"/>
            <p:nvPr/>
          </p:nvSpPr>
          <p:spPr>
            <a:xfrm>
              <a:off x="2166287" y="5913199"/>
              <a:ext cx="215196"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70</a:t>
              </a:r>
            </a:p>
          </p:txBody>
        </p:sp>
        <p:sp>
          <p:nvSpPr>
            <p:cNvPr id="584" name="TextBox 583">
              <a:extLst>
                <a:ext uri="{FF2B5EF4-FFF2-40B4-BE49-F238E27FC236}">
                  <a16:creationId xmlns:a16="http://schemas.microsoft.com/office/drawing/2014/main" id="{B7D3FF46-57A9-4B21-8E61-1F6E844CAA5A}"/>
                </a:ext>
              </a:extLst>
            </p:cNvPr>
            <p:cNvSpPr txBox="1"/>
            <p:nvPr/>
          </p:nvSpPr>
          <p:spPr>
            <a:xfrm>
              <a:off x="1684987" y="5913199"/>
              <a:ext cx="29397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189</a:t>
              </a:r>
            </a:p>
          </p:txBody>
        </p:sp>
        <p:sp>
          <p:nvSpPr>
            <p:cNvPr id="585" name="TextBox 584">
              <a:extLst>
                <a:ext uri="{FF2B5EF4-FFF2-40B4-BE49-F238E27FC236}">
                  <a16:creationId xmlns:a16="http://schemas.microsoft.com/office/drawing/2014/main" id="{A53271DC-ED14-4524-9693-8F0531F9B836}"/>
                </a:ext>
              </a:extLst>
            </p:cNvPr>
            <p:cNvSpPr txBox="1"/>
            <p:nvPr/>
          </p:nvSpPr>
          <p:spPr>
            <a:xfrm>
              <a:off x="1243077" y="5913199"/>
              <a:ext cx="29397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257</a:t>
              </a:r>
            </a:p>
          </p:txBody>
        </p:sp>
      </p:grpSp>
      <p:grpSp>
        <p:nvGrpSpPr>
          <p:cNvPr id="22" name="Group 21">
            <a:extLst>
              <a:ext uri="{FF2B5EF4-FFF2-40B4-BE49-F238E27FC236}">
                <a16:creationId xmlns:a16="http://schemas.microsoft.com/office/drawing/2014/main" id="{EAE580F7-F999-473E-BF5A-123B74D0DDE5}"/>
              </a:ext>
            </a:extLst>
          </p:cNvPr>
          <p:cNvGrpSpPr/>
          <p:nvPr/>
        </p:nvGrpSpPr>
        <p:grpSpPr>
          <a:xfrm>
            <a:off x="1597714" y="6059130"/>
            <a:ext cx="4731313" cy="288147"/>
            <a:chOff x="1243077" y="5913199"/>
            <a:chExt cx="3750469" cy="288147"/>
          </a:xfrm>
        </p:grpSpPr>
        <p:sp>
          <p:nvSpPr>
            <p:cNvPr id="568" name="TextBox 567">
              <a:extLst>
                <a:ext uri="{FF2B5EF4-FFF2-40B4-BE49-F238E27FC236}">
                  <a16:creationId xmlns:a16="http://schemas.microsoft.com/office/drawing/2014/main" id="{8753AAE9-225F-4E3E-B9AE-AB5D0CDF232C}"/>
                </a:ext>
              </a:extLst>
            </p:cNvPr>
            <p:cNvSpPr txBox="1"/>
            <p:nvPr/>
          </p:nvSpPr>
          <p:spPr>
            <a:xfrm>
              <a:off x="4857132" y="5913199"/>
              <a:ext cx="136414"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569" name="TextBox 568">
              <a:extLst>
                <a:ext uri="{FF2B5EF4-FFF2-40B4-BE49-F238E27FC236}">
                  <a16:creationId xmlns:a16="http://schemas.microsoft.com/office/drawing/2014/main" id="{C35FDE62-2F76-43EF-BE9B-35523F8F59D0}"/>
                </a:ext>
              </a:extLst>
            </p:cNvPr>
            <p:cNvSpPr txBox="1"/>
            <p:nvPr/>
          </p:nvSpPr>
          <p:spPr>
            <a:xfrm>
              <a:off x="4415225" y="5913199"/>
              <a:ext cx="136413"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570" name="TextBox 569">
              <a:extLst>
                <a:ext uri="{FF2B5EF4-FFF2-40B4-BE49-F238E27FC236}">
                  <a16:creationId xmlns:a16="http://schemas.microsoft.com/office/drawing/2014/main" id="{2A778721-A50F-4378-B9EF-054891839EA9}"/>
                </a:ext>
              </a:extLst>
            </p:cNvPr>
            <p:cNvSpPr txBox="1"/>
            <p:nvPr/>
          </p:nvSpPr>
          <p:spPr>
            <a:xfrm>
              <a:off x="3973317" y="5913199"/>
              <a:ext cx="136414" cy="288147"/>
            </a:xfrm>
            <a:prstGeom prst="rect">
              <a:avLst/>
            </a:prstGeom>
            <a:noFill/>
          </p:spPr>
          <p:txBody>
            <a:bodyPr wrap="none" lIns="36000" tIns="36000" rIns="36000" bIns="36000" rtlCol="0" anchor="t" anchorCtr="0">
              <a:spAutoFit/>
            </a:bodyPr>
            <a:lstStyle/>
            <a:p>
              <a:pPr algn="ctr"/>
              <a:r>
                <a:rPr lang="en-US" sz="1400" dirty="0">
                  <a:solidFill>
                    <a:schemeClr val="accent2"/>
                  </a:solidFill>
                  <a:latin typeface="Arial" panose="020B0604020202020204" pitchFamily="34" charset="0"/>
                  <a:cs typeface="Arial" panose="020B0604020202020204" pitchFamily="34" charset="0"/>
                </a:rPr>
                <a:t>1</a:t>
              </a:r>
              <a:endParaRPr lang="en-GB" sz="1400" dirty="0">
                <a:solidFill>
                  <a:schemeClr val="accent2"/>
                </a:solidFill>
                <a:latin typeface="Arial" panose="020B0604020202020204" pitchFamily="34" charset="0"/>
                <a:cs typeface="Arial" panose="020B0604020202020204" pitchFamily="34" charset="0"/>
              </a:endParaRPr>
            </a:p>
          </p:txBody>
        </p:sp>
        <p:sp>
          <p:nvSpPr>
            <p:cNvPr id="571" name="TextBox 570">
              <a:extLst>
                <a:ext uri="{FF2B5EF4-FFF2-40B4-BE49-F238E27FC236}">
                  <a16:creationId xmlns:a16="http://schemas.microsoft.com/office/drawing/2014/main" id="{59148E67-0F13-42F4-B12E-57CAD48E556B}"/>
                </a:ext>
              </a:extLst>
            </p:cNvPr>
            <p:cNvSpPr txBox="1"/>
            <p:nvPr/>
          </p:nvSpPr>
          <p:spPr>
            <a:xfrm>
              <a:off x="3531406" y="5913199"/>
              <a:ext cx="136413"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a:t>
              </a:r>
            </a:p>
          </p:txBody>
        </p:sp>
        <p:sp>
          <p:nvSpPr>
            <p:cNvPr id="572" name="TextBox 571">
              <a:extLst>
                <a:ext uri="{FF2B5EF4-FFF2-40B4-BE49-F238E27FC236}">
                  <a16:creationId xmlns:a16="http://schemas.microsoft.com/office/drawing/2014/main" id="{A6FA4FCC-4678-4753-B119-2407F5043263}"/>
                </a:ext>
              </a:extLst>
            </p:cNvPr>
            <p:cNvSpPr txBox="1"/>
            <p:nvPr/>
          </p:nvSpPr>
          <p:spPr>
            <a:xfrm>
              <a:off x="3089496" y="5913199"/>
              <a:ext cx="136413"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a:t>
              </a:r>
            </a:p>
          </p:txBody>
        </p:sp>
        <p:sp>
          <p:nvSpPr>
            <p:cNvPr id="573" name="TextBox 572">
              <a:extLst>
                <a:ext uri="{FF2B5EF4-FFF2-40B4-BE49-F238E27FC236}">
                  <a16:creationId xmlns:a16="http://schemas.microsoft.com/office/drawing/2014/main" id="{D3495F4D-D219-4918-A710-27158FE51585}"/>
                </a:ext>
              </a:extLst>
            </p:cNvPr>
            <p:cNvSpPr txBox="1"/>
            <p:nvPr/>
          </p:nvSpPr>
          <p:spPr>
            <a:xfrm>
              <a:off x="2647587" y="5913199"/>
              <a:ext cx="136413"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9</a:t>
              </a:r>
            </a:p>
          </p:txBody>
        </p:sp>
        <p:sp>
          <p:nvSpPr>
            <p:cNvPr id="574" name="TextBox 573">
              <a:extLst>
                <a:ext uri="{FF2B5EF4-FFF2-40B4-BE49-F238E27FC236}">
                  <a16:creationId xmlns:a16="http://schemas.microsoft.com/office/drawing/2014/main" id="{83758EBC-4472-4364-A66D-084F352BDB87}"/>
                </a:ext>
              </a:extLst>
            </p:cNvPr>
            <p:cNvSpPr txBox="1"/>
            <p:nvPr/>
          </p:nvSpPr>
          <p:spPr>
            <a:xfrm>
              <a:off x="2166287" y="5913199"/>
              <a:ext cx="215196"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42</a:t>
              </a:r>
            </a:p>
          </p:txBody>
        </p:sp>
        <p:sp>
          <p:nvSpPr>
            <p:cNvPr id="575" name="TextBox 574">
              <a:extLst>
                <a:ext uri="{FF2B5EF4-FFF2-40B4-BE49-F238E27FC236}">
                  <a16:creationId xmlns:a16="http://schemas.microsoft.com/office/drawing/2014/main" id="{B2694E95-7EC9-480C-B86D-EB14C772A3BF}"/>
                </a:ext>
              </a:extLst>
            </p:cNvPr>
            <p:cNvSpPr txBox="1"/>
            <p:nvPr/>
          </p:nvSpPr>
          <p:spPr>
            <a:xfrm>
              <a:off x="1684987" y="5913199"/>
              <a:ext cx="29397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170</a:t>
              </a:r>
            </a:p>
          </p:txBody>
        </p:sp>
        <p:sp>
          <p:nvSpPr>
            <p:cNvPr id="576" name="TextBox 575">
              <a:extLst>
                <a:ext uri="{FF2B5EF4-FFF2-40B4-BE49-F238E27FC236}">
                  <a16:creationId xmlns:a16="http://schemas.microsoft.com/office/drawing/2014/main" id="{6EA49CFB-1F03-4E44-ABE5-95BE23407EF8}"/>
                </a:ext>
              </a:extLst>
            </p:cNvPr>
            <p:cNvSpPr txBox="1"/>
            <p:nvPr/>
          </p:nvSpPr>
          <p:spPr>
            <a:xfrm>
              <a:off x="1243077" y="5913199"/>
              <a:ext cx="29397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257</a:t>
              </a:r>
            </a:p>
          </p:txBody>
        </p:sp>
      </p:grpSp>
      <p:sp>
        <p:nvSpPr>
          <p:cNvPr id="23" name="TextBox 22">
            <a:extLst>
              <a:ext uri="{FF2B5EF4-FFF2-40B4-BE49-F238E27FC236}">
                <a16:creationId xmlns:a16="http://schemas.microsoft.com/office/drawing/2014/main" id="{EE3D91B4-A646-4443-9E89-317326DEFEC9}"/>
              </a:ext>
            </a:extLst>
          </p:cNvPr>
          <p:cNvSpPr txBox="1"/>
          <p:nvPr/>
        </p:nvSpPr>
        <p:spPr>
          <a:xfrm>
            <a:off x="376756" y="5748549"/>
            <a:ext cx="1312539" cy="307777"/>
          </a:xfrm>
          <a:prstGeom prst="rect">
            <a:avLst/>
          </a:prstGeom>
          <a:noFill/>
        </p:spPr>
        <p:txBody>
          <a:bodyPr wrap="none" rtlCol="0">
            <a:spAutoFit/>
          </a:bodyPr>
          <a:lstStyle/>
          <a:p>
            <a:pPr algn="r"/>
            <a:r>
              <a:rPr lang="en-US" sz="1400" dirty="0" err="1">
                <a:solidFill>
                  <a:schemeClr val="accent3"/>
                </a:solidFill>
              </a:rPr>
              <a:t>Torip</a:t>
            </a:r>
            <a:r>
              <a:rPr lang="en-US" sz="1400" dirty="0">
                <a:solidFill>
                  <a:schemeClr val="accent3"/>
                </a:solidFill>
              </a:rPr>
              <a:t> + chemo</a:t>
            </a:r>
            <a:endParaRPr lang="en-GB" sz="1400" dirty="0">
              <a:solidFill>
                <a:schemeClr val="accent3"/>
              </a:solidFill>
            </a:endParaRPr>
          </a:p>
        </p:txBody>
      </p:sp>
      <p:sp>
        <p:nvSpPr>
          <p:cNvPr id="24" name="TextBox 23">
            <a:extLst>
              <a:ext uri="{FF2B5EF4-FFF2-40B4-BE49-F238E27FC236}">
                <a16:creationId xmlns:a16="http://schemas.microsoft.com/office/drawing/2014/main" id="{BF23D7A1-AC6D-414D-B1CD-67B26C31FA2D}"/>
              </a:ext>
            </a:extLst>
          </p:cNvPr>
          <p:cNvSpPr txBox="1"/>
          <p:nvPr/>
        </p:nvSpPr>
        <p:spPr>
          <a:xfrm>
            <a:off x="116429" y="6049315"/>
            <a:ext cx="1572866" cy="307777"/>
          </a:xfrm>
          <a:prstGeom prst="rect">
            <a:avLst/>
          </a:prstGeom>
          <a:noFill/>
        </p:spPr>
        <p:txBody>
          <a:bodyPr wrap="none" rtlCol="0">
            <a:spAutoFit/>
          </a:bodyPr>
          <a:lstStyle/>
          <a:p>
            <a:pPr algn="r"/>
            <a:r>
              <a:rPr lang="en-US" sz="1400" dirty="0">
                <a:solidFill>
                  <a:schemeClr val="accent2"/>
                </a:solidFill>
              </a:rPr>
              <a:t>Placebo + chemo</a:t>
            </a:r>
            <a:endParaRPr lang="en-GB" sz="1400" dirty="0">
              <a:solidFill>
                <a:schemeClr val="accent2"/>
              </a:solidFill>
            </a:endParaRPr>
          </a:p>
        </p:txBody>
      </p:sp>
      <p:grpSp>
        <p:nvGrpSpPr>
          <p:cNvPr id="25" name="Group 24">
            <a:extLst>
              <a:ext uri="{FF2B5EF4-FFF2-40B4-BE49-F238E27FC236}">
                <a16:creationId xmlns:a16="http://schemas.microsoft.com/office/drawing/2014/main" id="{10A77ECA-B6CD-4571-BB57-9A15B7611427}"/>
              </a:ext>
            </a:extLst>
          </p:cNvPr>
          <p:cNvGrpSpPr/>
          <p:nvPr/>
        </p:nvGrpSpPr>
        <p:grpSpPr>
          <a:xfrm>
            <a:off x="562552" y="2405376"/>
            <a:ext cx="1843878" cy="561372"/>
            <a:chOff x="1698512" y="4358839"/>
            <a:chExt cx="1843878" cy="561372"/>
          </a:xfrm>
        </p:grpSpPr>
        <p:sp>
          <p:nvSpPr>
            <p:cNvPr id="563" name="TextBox 562">
              <a:extLst>
                <a:ext uri="{FF2B5EF4-FFF2-40B4-BE49-F238E27FC236}">
                  <a16:creationId xmlns:a16="http://schemas.microsoft.com/office/drawing/2014/main" id="{AEA8868D-402F-407E-9C9D-8006B93D65B6}"/>
                </a:ext>
              </a:extLst>
            </p:cNvPr>
            <p:cNvSpPr txBox="1"/>
            <p:nvPr/>
          </p:nvSpPr>
          <p:spPr>
            <a:xfrm>
              <a:off x="1938489" y="4358839"/>
              <a:ext cx="1603901" cy="561372"/>
            </a:xfrm>
            <a:prstGeom prst="rect">
              <a:avLst/>
            </a:prstGeom>
            <a:noFill/>
          </p:spPr>
          <p:txBody>
            <a:bodyPr wrap="none" rtlCol="0">
              <a:spAutoFit/>
            </a:bodyPr>
            <a:lstStyle/>
            <a:p>
              <a:pPr algn="r">
                <a:lnSpc>
                  <a:spcPct val="114000"/>
                </a:lnSpc>
              </a:pPr>
              <a:r>
                <a:rPr lang="en-US" sz="1200" dirty="0"/>
                <a:t>Toripalimab + chemo</a:t>
              </a:r>
            </a:p>
            <a:p>
              <a:pPr algn="r">
                <a:lnSpc>
                  <a:spcPct val="140000"/>
                </a:lnSpc>
              </a:pPr>
              <a:r>
                <a:rPr lang="en-US" sz="1200" dirty="0"/>
                <a:t>Placebo + chemo</a:t>
              </a:r>
              <a:endParaRPr lang="en-GB" sz="1200" dirty="0"/>
            </a:p>
          </p:txBody>
        </p:sp>
        <p:cxnSp>
          <p:nvCxnSpPr>
            <p:cNvPr id="564" name="Straight Connector 563">
              <a:extLst>
                <a:ext uri="{FF2B5EF4-FFF2-40B4-BE49-F238E27FC236}">
                  <a16:creationId xmlns:a16="http://schemas.microsoft.com/office/drawing/2014/main" id="{1EA86B98-A8B4-485C-950C-E4FB307B42D0}"/>
                </a:ext>
              </a:extLst>
            </p:cNvPr>
            <p:cNvCxnSpPr/>
            <p:nvPr/>
          </p:nvCxnSpPr>
          <p:spPr>
            <a:xfrm>
              <a:off x="1698512" y="4498153"/>
              <a:ext cx="257632" cy="0"/>
            </a:xfrm>
            <a:prstGeom prst="line">
              <a:avLst/>
            </a:prstGeom>
            <a:noFill/>
            <a:ln w="25400" cap="flat">
              <a:solidFill>
                <a:schemeClr val="accent3"/>
              </a:solidFill>
              <a:prstDash val="solid"/>
              <a:miter/>
            </a:ln>
          </p:spPr>
        </p:cxnSp>
        <p:cxnSp>
          <p:nvCxnSpPr>
            <p:cNvPr id="565" name="Straight Connector 564">
              <a:extLst>
                <a:ext uri="{FF2B5EF4-FFF2-40B4-BE49-F238E27FC236}">
                  <a16:creationId xmlns:a16="http://schemas.microsoft.com/office/drawing/2014/main" id="{0C3D8D13-4239-4DB6-B9D1-127E7A468512}"/>
                </a:ext>
              </a:extLst>
            </p:cNvPr>
            <p:cNvCxnSpPr/>
            <p:nvPr/>
          </p:nvCxnSpPr>
          <p:spPr>
            <a:xfrm>
              <a:off x="1698512" y="4748517"/>
              <a:ext cx="257632" cy="0"/>
            </a:xfrm>
            <a:prstGeom prst="line">
              <a:avLst/>
            </a:prstGeom>
            <a:noFill/>
            <a:ln w="25400" cap="flat">
              <a:solidFill>
                <a:schemeClr val="accent2"/>
              </a:solidFill>
              <a:prstDash val="solid"/>
              <a:miter/>
            </a:ln>
          </p:spPr>
        </p:cxnSp>
        <p:cxnSp>
          <p:nvCxnSpPr>
            <p:cNvPr id="566" name="Straight Connector 565">
              <a:extLst>
                <a:ext uri="{FF2B5EF4-FFF2-40B4-BE49-F238E27FC236}">
                  <a16:creationId xmlns:a16="http://schemas.microsoft.com/office/drawing/2014/main" id="{FE1606F6-7EC1-4A4C-A764-D9D3B69527B4}"/>
                </a:ext>
              </a:extLst>
            </p:cNvPr>
            <p:cNvCxnSpPr/>
            <p:nvPr/>
          </p:nvCxnSpPr>
          <p:spPr>
            <a:xfrm>
              <a:off x="1837626" y="4445276"/>
              <a:ext cx="0" cy="108000"/>
            </a:xfrm>
            <a:prstGeom prst="line">
              <a:avLst/>
            </a:prstGeom>
            <a:noFill/>
            <a:ln w="25400" cap="flat">
              <a:solidFill>
                <a:schemeClr val="accent3"/>
              </a:solidFill>
              <a:prstDash val="solid"/>
              <a:miter/>
            </a:ln>
          </p:spPr>
        </p:cxnSp>
        <p:cxnSp>
          <p:nvCxnSpPr>
            <p:cNvPr id="567" name="Straight Connector 566">
              <a:extLst>
                <a:ext uri="{FF2B5EF4-FFF2-40B4-BE49-F238E27FC236}">
                  <a16:creationId xmlns:a16="http://schemas.microsoft.com/office/drawing/2014/main" id="{B6AAD586-8261-4C34-A4C6-661820358C03}"/>
                </a:ext>
              </a:extLst>
            </p:cNvPr>
            <p:cNvCxnSpPr/>
            <p:nvPr/>
          </p:nvCxnSpPr>
          <p:spPr>
            <a:xfrm>
              <a:off x="1827328" y="4701820"/>
              <a:ext cx="0" cy="108000"/>
            </a:xfrm>
            <a:prstGeom prst="line">
              <a:avLst/>
            </a:prstGeom>
            <a:noFill/>
            <a:ln w="25400" cap="flat">
              <a:solidFill>
                <a:schemeClr val="accent2"/>
              </a:solidFill>
              <a:prstDash val="solid"/>
              <a:miter/>
            </a:ln>
          </p:spPr>
        </p:cxnSp>
      </p:grpSp>
      <p:grpSp>
        <p:nvGrpSpPr>
          <p:cNvPr id="26" name="Group 25">
            <a:extLst>
              <a:ext uri="{FF2B5EF4-FFF2-40B4-BE49-F238E27FC236}">
                <a16:creationId xmlns:a16="http://schemas.microsoft.com/office/drawing/2014/main" id="{B5D33200-E103-4792-B15F-95F5C187E378}"/>
              </a:ext>
            </a:extLst>
          </p:cNvPr>
          <p:cNvGrpSpPr/>
          <p:nvPr/>
        </p:nvGrpSpPr>
        <p:grpSpPr>
          <a:xfrm>
            <a:off x="898614" y="3100797"/>
            <a:ext cx="762230" cy="2203069"/>
            <a:chOff x="4203230" y="1185807"/>
            <a:chExt cx="762230" cy="2964681"/>
          </a:xfrm>
        </p:grpSpPr>
        <p:sp>
          <p:nvSpPr>
            <p:cNvPr id="550" name="Line 6">
              <a:extLst>
                <a:ext uri="{FF2B5EF4-FFF2-40B4-BE49-F238E27FC236}">
                  <a16:creationId xmlns:a16="http://schemas.microsoft.com/office/drawing/2014/main" id="{C53A2A14-07B2-42EB-973D-F8282FC1258A}"/>
                </a:ext>
              </a:extLst>
            </p:cNvPr>
            <p:cNvSpPr>
              <a:spLocks noChangeShapeType="1"/>
            </p:cNvSpPr>
            <p:nvPr/>
          </p:nvSpPr>
          <p:spPr bwMode="auto">
            <a:xfrm>
              <a:off x="4879226" y="13956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1" name="Line 7">
              <a:extLst>
                <a:ext uri="{FF2B5EF4-FFF2-40B4-BE49-F238E27FC236}">
                  <a16:creationId xmlns:a16="http://schemas.microsoft.com/office/drawing/2014/main" id="{8A91B99D-FF5B-4D62-9937-B3EE431E28FC}"/>
                </a:ext>
              </a:extLst>
            </p:cNvPr>
            <p:cNvSpPr>
              <a:spLocks noChangeShapeType="1"/>
            </p:cNvSpPr>
            <p:nvPr/>
          </p:nvSpPr>
          <p:spPr bwMode="auto">
            <a:xfrm>
              <a:off x="4879226" y="19178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2" name="Line 8">
              <a:extLst>
                <a:ext uri="{FF2B5EF4-FFF2-40B4-BE49-F238E27FC236}">
                  <a16:creationId xmlns:a16="http://schemas.microsoft.com/office/drawing/2014/main" id="{857C9180-2985-4AD5-8D9F-8136BF261888}"/>
                </a:ext>
              </a:extLst>
            </p:cNvPr>
            <p:cNvSpPr>
              <a:spLocks noChangeShapeType="1"/>
            </p:cNvSpPr>
            <p:nvPr/>
          </p:nvSpPr>
          <p:spPr bwMode="auto">
            <a:xfrm>
              <a:off x="4879226" y="241663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3" name="Line 9">
              <a:extLst>
                <a:ext uri="{FF2B5EF4-FFF2-40B4-BE49-F238E27FC236}">
                  <a16:creationId xmlns:a16="http://schemas.microsoft.com/office/drawing/2014/main" id="{3E665708-BE8F-4952-A955-D65B1BAAF9C7}"/>
                </a:ext>
              </a:extLst>
            </p:cNvPr>
            <p:cNvSpPr>
              <a:spLocks noChangeShapeType="1"/>
            </p:cNvSpPr>
            <p:nvPr/>
          </p:nvSpPr>
          <p:spPr bwMode="auto">
            <a:xfrm>
              <a:off x="4879226" y="293151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4" name="Line 10">
              <a:extLst>
                <a:ext uri="{FF2B5EF4-FFF2-40B4-BE49-F238E27FC236}">
                  <a16:creationId xmlns:a16="http://schemas.microsoft.com/office/drawing/2014/main" id="{FBE2F605-49C6-4B80-9705-5A3621548F3F}"/>
                </a:ext>
              </a:extLst>
            </p:cNvPr>
            <p:cNvSpPr>
              <a:spLocks noChangeShapeType="1"/>
            </p:cNvSpPr>
            <p:nvPr/>
          </p:nvSpPr>
          <p:spPr bwMode="auto">
            <a:xfrm>
              <a:off x="4879226" y="343564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5" name="Line 11">
              <a:extLst>
                <a:ext uri="{FF2B5EF4-FFF2-40B4-BE49-F238E27FC236}">
                  <a16:creationId xmlns:a16="http://schemas.microsoft.com/office/drawing/2014/main" id="{947DFDE9-4F5D-4571-B26B-34181F88D285}"/>
                </a:ext>
              </a:extLst>
            </p:cNvPr>
            <p:cNvSpPr>
              <a:spLocks noChangeShapeType="1"/>
            </p:cNvSpPr>
            <p:nvPr/>
          </p:nvSpPr>
          <p:spPr bwMode="auto">
            <a:xfrm>
              <a:off x="4879226" y="394515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6" name="TextBox 555">
              <a:extLst>
                <a:ext uri="{FF2B5EF4-FFF2-40B4-BE49-F238E27FC236}">
                  <a16:creationId xmlns:a16="http://schemas.microsoft.com/office/drawing/2014/main" id="{F01DA43F-0DC0-4069-9385-1BD192452078}"/>
                </a:ext>
              </a:extLst>
            </p:cNvPr>
            <p:cNvSpPr txBox="1"/>
            <p:nvPr/>
          </p:nvSpPr>
          <p:spPr>
            <a:xfrm rot="16200000">
              <a:off x="3823004" y="2542534"/>
              <a:ext cx="1068230"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PFS, %</a:t>
              </a:r>
            </a:p>
          </p:txBody>
        </p:sp>
        <p:sp>
          <p:nvSpPr>
            <p:cNvPr id="557" name="TextBox 556">
              <a:extLst>
                <a:ext uri="{FF2B5EF4-FFF2-40B4-BE49-F238E27FC236}">
                  <a16:creationId xmlns:a16="http://schemas.microsoft.com/office/drawing/2014/main" id="{BFE5C602-2772-46AE-AB80-508C9516B527}"/>
                </a:ext>
              </a:extLst>
            </p:cNvPr>
            <p:cNvSpPr txBox="1"/>
            <p:nvPr/>
          </p:nvSpPr>
          <p:spPr>
            <a:xfrm>
              <a:off x="4439208" y="1185807"/>
              <a:ext cx="482825" cy="4141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558" name="TextBox 557">
              <a:extLst>
                <a:ext uri="{FF2B5EF4-FFF2-40B4-BE49-F238E27FC236}">
                  <a16:creationId xmlns:a16="http://schemas.microsoft.com/office/drawing/2014/main" id="{684922B4-79CC-4CF6-BB15-1C19B4C77BC4}"/>
                </a:ext>
              </a:extLst>
            </p:cNvPr>
            <p:cNvSpPr txBox="1"/>
            <p:nvPr/>
          </p:nvSpPr>
          <p:spPr>
            <a:xfrm>
              <a:off x="4538594" y="1709946"/>
              <a:ext cx="383439" cy="4141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559" name="TextBox 558">
              <a:extLst>
                <a:ext uri="{FF2B5EF4-FFF2-40B4-BE49-F238E27FC236}">
                  <a16:creationId xmlns:a16="http://schemas.microsoft.com/office/drawing/2014/main" id="{9151E691-D246-4500-A529-36FB5705E280}"/>
                </a:ext>
              </a:extLst>
            </p:cNvPr>
            <p:cNvSpPr txBox="1"/>
            <p:nvPr/>
          </p:nvSpPr>
          <p:spPr>
            <a:xfrm>
              <a:off x="4538595" y="2208476"/>
              <a:ext cx="383438" cy="4141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560" name="TextBox 559">
              <a:extLst>
                <a:ext uri="{FF2B5EF4-FFF2-40B4-BE49-F238E27FC236}">
                  <a16:creationId xmlns:a16="http://schemas.microsoft.com/office/drawing/2014/main" id="{E2D1CF38-B2D4-429A-B0DF-E87ACAB66DC8}"/>
                </a:ext>
              </a:extLst>
            </p:cNvPr>
            <p:cNvSpPr txBox="1"/>
            <p:nvPr/>
          </p:nvSpPr>
          <p:spPr>
            <a:xfrm>
              <a:off x="4538595" y="2723129"/>
              <a:ext cx="383438" cy="4141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561" name="TextBox 560">
              <a:extLst>
                <a:ext uri="{FF2B5EF4-FFF2-40B4-BE49-F238E27FC236}">
                  <a16:creationId xmlns:a16="http://schemas.microsoft.com/office/drawing/2014/main" id="{D5B3B41C-16E9-4935-ABDA-15D424D4373F}"/>
                </a:ext>
              </a:extLst>
            </p:cNvPr>
            <p:cNvSpPr txBox="1"/>
            <p:nvPr/>
          </p:nvSpPr>
          <p:spPr>
            <a:xfrm>
              <a:off x="4538595" y="3227032"/>
              <a:ext cx="383438" cy="4141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562" name="TextBox 561">
              <a:extLst>
                <a:ext uri="{FF2B5EF4-FFF2-40B4-BE49-F238E27FC236}">
                  <a16:creationId xmlns:a16="http://schemas.microsoft.com/office/drawing/2014/main" id="{8BCAD31A-E7B0-4C29-9C84-E5A85D08DD1E}"/>
                </a:ext>
              </a:extLst>
            </p:cNvPr>
            <p:cNvSpPr txBox="1"/>
            <p:nvPr/>
          </p:nvSpPr>
          <p:spPr>
            <a:xfrm>
              <a:off x="4637989" y="3736311"/>
              <a:ext cx="284052" cy="4141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27" name="Group 26">
            <a:extLst>
              <a:ext uri="{FF2B5EF4-FFF2-40B4-BE49-F238E27FC236}">
                <a16:creationId xmlns:a16="http://schemas.microsoft.com/office/drawing/2014/main" id="{DADCE16A-053D-40FF-A766-D73312870C30}"/>
              </a:ext>
            </a:extLst>
          </p:cNvPr>
          <p:cNvGrpSpPr/>
          <p:nvPr/>
        </p:nvGrpSpPr>
        <p:grpSpPr>
          <a:xfrm>
            <a:off x="1779275" y="3221254"/>
            <a:ext cx="3971933" cy="1550353"/>
            <a:chOff x="3638362" y="2462179"/>
            <a:chExt cx="4923670" cy="1937893"/>
          </a:xfrm>
        </p:grpSpPr>
        <p:sp>
          <p:nvSpPr>
            <p:cNvPr id="459" name="Freeform: Shape 426">
              <a:extLst>
                <a:ext uri="{FF2B5EF4-FFF2-40B4-BE49-F238E27FC236}">
                  <a16:creationId xmlns:a16="http://schemas.microsoft.com/office/drawing/2014/main" id="{ACC56295-24C7-47F7-A2EF-9587AD283069}"/>
                </a:ext>
              </a:extLst>
            </p:cNvPr>
            <p:cNvSpPr/>
            <p:nvPr/>
          </p:nvSpPr>
          <p:spPr>
            <a:xfrm>
              <a:off x="3638362" y="2503657"/>
              <a:ext cx="4918304" cy="1861684"/>
            </a:xfrm>
            <a:custGeom>
              <a:avLst/>
              <a:gdLst>
                <a:gd name="connsiteX0" fmla="*/ 4918567 w 4918567"/>
                <a:gd name="connsiteY0" fmla="*/ 1861703 h 1861702"/>
                <a:gd name="connsiteX1" fmla="*/ 3044104 w 4918567"/>
                <a:gd name="connsiteY1" fmla="*/ 1861703 h 1861702"/>
                <a:gd name="connsiteX2" fmla="*/ 3044104 w 4918567"/>
                <a:gd name="connsiteY2" fmla="*/ 1823393 h 1861702"/>
                <a:gd name="connsiteX3" fmla="*/ 3008348 w 4918567"/>
                <a:gd name="connsiteY3" fmla="*/ 1823393 h 1861702"/>
                <a:gd name="connsiteX4" fmla="*/ 3008348 w 4918567"/>
                <a:gd name="connsiteY4" fmla="*/ 1774873 h 1861702"/>
                <a:gd name="connsiteX5" fmla="*/ 2844908 w 4918567"/>
                <a:gd name="connsiteY5" fmla="*/ 1774873 h 1861702"/>
                <a:gd name="connsiteX6" fmla="*/ 2844908 w 4918567"/>
                <a:gd name="connsiteY6" fmla="*/ 1746784 h 1861702"/>
                <a:gd name="connsiteX7" fmla="*/ 2804046 w 4918567"/>
                <a:gd name="connsiteY7" fmla="*/ 1746784 h 1861702"/>
                <a:gd name="connsiteX8" fmla="*/ 2804046 w 4918567"/>
                <a:gd name="connsiteY8" fmla="*/ 1716142 h 1861702"/>
                <a:gd name="connsiteX9" fmla="*/ 2574208 w 4918567"/>
                <a:gd name="connsiteY9" fmla="*/ 1716142 h 1861702"/>
                <a:gd name="connsiteX10" fmla="*/ 2574208 w 4918567"/>
                <a:gd name="connsiteY10" fmla="*/ 1665059 h 1861702"/>
                <a:gd name="connsiteX11" fmla="*/ 2267750 w 4918567"/>
                <a:gd name="connsiteY11" fmla="*/ 1665059 h 1861702"/>
                <a:gd name="connsiteX12" fmla="*/ 2267750 w 4918567"/>
                <a:gd name="connsiteY12" fmla="*/ 1629312 h 1861702"/>
                <a:gd name="connsiteX13" fmla="*/ 2196246 w 4918567"/>
                <a:gd name="connsiteY13" fmla="*/ 1629312 h 1861702"/>
                <a:gd name="connsiteX14" fmla="*/ 2196246 w 4918567"/>
                <a:gd name="connsiteY14" fmla="*/ 1562913 h 1861702"/>
                <a:gd name="connsiteX15" fmla="*/ 1968960 w 4918567"/>
                <a:gd name="connsiteY15" fmla="*/ 1562913 h 1861702"/>
                <a:gd name="connsiteX16" fmla="*/ 1968960 w 4918567"/>
                <a:gd name="connsiteY16" fmla="*/ 1534824 h 1861702"/>
                <a:gd name="connsiteX17" fmla="*/ 1933204 w 4918567"/>
                <a:gd name="connsiteY17" fmla="*/ 1534824 h 1861702"/>
                <a:gd name="connsiteX18" fmla="*/ 1933204 w 4918567"/>
                <a:gd name="connsiteY18" fmla="*/ 1501620 h 1861702"/>
                <a:gd name="connsiteX19" fmla="*/ 1912782 w 4918567"/>
                <a:gd name="connsiteY19" fmla="*/ 1501620 h 1861702"/>
                <a:gd name="connsiteX20" fmla="*/ 1912782 w 4918567"/>
                <a:gd name="connsiteY20" fmla="*/ 1453099 h 1861702"/>
                <a:gd name="connsiteX21" fmla="*/ 1797853 w 4918567"/>
                <a:gd name="connsiteY21" fmla="*/ 1453099 h 1861702"/>
                <a:gd name="connsiteX22" fmla="*/ 1797853 w 4918567"/>
                <a:gd name="connsiteY22" fmla="*/ 1422457 h 1861702"/>
                <a:gd name="connsiteX23" fmla="*/ 1759553 w 4918567"/>
                <a:gd name="connsiteY23" fmla="*/ 1422457 h 1861702"/>
                <a:gd name="connsiteX24" fmla="*/ 1759553 w 4918567"/>
                <a:gd name="connsiteY24" fmla="*/ 1402026 h 1861702"/>
                <a:gd name="connsiteX25" fmla="*/ 1682934 w 4918567"/>
                <a:gd name="connsiteY25" fmla="*/ 1402026 h 1861702"/>
                <a:gd name="connsiteX26" fmla="*/ 1682934 w 4918567"/>
                <a:gd name="connsiteY26" fmla="*/ 1386700 h 1861702"/>
                <a:gd name="connsiteX27" fmla="*/ 1603772 w 4918567"/>
                <a:gd name="connsiteY27" fmla="*/ 1386700 h 1861702"/>
                <a:gd name="connsiteX28" fmla="*/ 1603772 w 4918567"/>
                <a:gd name="connsiteY28" fmla="*/ 1340733 h 1861702"/>
                <a:gd name="connsiteX29" fmla="*/ 1573130 w 4918567"/>
                <a:gd name="connsiteY29" fmla="*/ 1340733 h 1861702"/>
                <a:gd name="connsiteX30" fmla="*/ 1573130 w 4918567"/>
                <a:gd name="connsiteY30" fmla="*/ 1315196 h 1861702"/>
                <a:gd name="connsiteX31" fmla="*/ 1539926 w 4918567"/>
                <a:gd name="connsiteY31" fmla="*/ 1315196 h 1861702"/>
                <a:gd name="connsiteX32" fmla="*/ 1539926 w 4918567"/>
                <a:gd name="connsiteY32" fmla="*/ 1281992 h 1861702"/>
                <a:gd name="connsiteX33" fmla="*/ 1373934 w 4918567"/>
                <a:gd name="connsiteY33" fmla="*/ 1281992 h 1861702"/>
                <a:gd name="connsiteX34" fmla="*/ 1373934 w 4918567"/>
                <a:gd name="connsiteY34" fmla="*/ 1241139 h 1861702"/>
                <a:gd name="connsiteX35" fmla="*/ 1325413 w 4918567"/>
                <a:gd name="connsiteY35" fmla="*/ 1241139 h 1861702"/>
                <a:gd name="connsiteX36" fmla="*/ 1325413 w 4918567"/>
                <a:gd name="connsiteY36" fmla="*/ 1200277 h 1861702"/>
                <a:gd name="connsiteX37" fmla="*/ 1302430 w 4918567"/>
                <a:gd name="connsiteY37" fmla="*/ 1200277 h 1861702"/>
                <a:gd name="connsiteX38" fmla="*/ 1302430 w 4918567"/>
                <a:gd name="connsiteY38" fmla="*/ 1126211 h 1861702"/>
                <a:gd name="connsiteX39" fmla="*/ 1279446 w 4918567"/>
                <a:gd name="connsiteY39" fmla="*/ 1126211 h 1861702"/>
                <a:gd name="connsiteX40" fmla="*/ 1279446 w 4918567"/>
                <a:gd name="connsiteY40" fmla="*/ 1049601 h 1861702"/>
                <a:gd name="connsiteX41" fmla="*/ 1264120 w 4918567"/>
                <a:gd name="connsiteY41" fmla="*/ 1049601 h 1861702"/>
                <a:gd name="connsiteX42" fmla="*/ 1264120 w 4918567"/>
                <a:gd name="connsiteY42" fmla="*/ 932129 h 1861702"/>
                <a:gd name="connsiteX43" fmla="*/ 1246242 w 4918567"/>
                <a:gd name="connsiteY43" fmla="*/ 932129 h 1861702"/>
                <a:gd name="connsiteX44" fmla="*/ 1246242 w 4918567"/>
                <a:gd name="connsiteY44" fmla="*/ 863176 h 1861702"/>
                <a:gd name="connsiteX45" fmla="*/ 1238583 w 4918567"/>
                <a:gd name="connsiteY45" fmla="*/ 863176 h 1861702"/>
                <a:gd name="connsiteX46" fmla="*/ 1238583 w 4918567"/>
                <a:gd name="connsiteY46" fmla="*/ 766132 h 1861702"/>
                <a:gd name="connsiteX47" fmla="*/ 1213047 w 4918567"/>
                <a:gd name="connsiteY47" fmla="*/ 766132 h 1861702"/>
                <a:gd name="connsiteX48" fmla="*/ 1213047 w 4918567"/>
                <a:gd name="connsiteY48" fmla="*/ 704842 h 1861702"/>
                <a:gd name="connsiteX49" fmla="*/ 1141533 w 4918567"/>
                <a:gd name="connsiteY49" fmla="*/ 704842 h 1861702"/>
                <a:gd name="connsiteX50" fmla="*/ 1141533 w 4918567"/>
                <a:gd name="connsiteY50" fmla="*/ 684412 h 1861702"/>
                <a:gd name="connsiteX51" fmla="*/ 1118549 w 4918567"/>
                <a:gd name="connsiteY51" fmla="*/ 684412 h 1861702"/>
                <a:gd name="connsiteX52" fmla="*/ 1118549 w 4918567"/>
                <a:gd name="connsiteY52" fmla="*/ 658874 h 1861702"/>
                <a:gd name="connsiteX53" fmla="*/ 1075144 w 4918567"/>
                <a:gd name="connsiteY53" fmla="*/ 658874 h 1861702"/>
                <a:gd name="connsiteX54" fmla="*/ 1075144 w 4918567"/>
                <a:gd name="connsiteY54" fmla="*/ 646105 h 1861702"/>
                <a:gd name="connsiteX55" fmla="*/ 1008745 w 4918567"/>
                <a:gd name="connsiteY55" fmla="*/ 646105 h 1861702"/>
                <a:gd name="connsiteX56" fmla="*/ 1008745 w 4918567"/>
                <a:gd name="connsiteY56" fmla="*/ 628228 h 1861702"/>
                <a:gd name="connsiteX57" fmla="*/ 962778 w 4918567"/>
                <a:gd name="connsiteY57" fmla="*/ 628228 h 1861702"/>
                <a:gd name="connsiteX58" fmla="*/ 962778 w 4918567"/>
                <a:gd name="connsiteY58" fmla="*/ 618014 h 1861702"/>
                <a:gd name="connsiteX59" fmla="*/ 932128 w 4918567"/>
                <a:gd name="connsiteY59" fmla="*/ 618014 h 1861702"/>
                <a:gd name="connsiteX60" fmla="*/ 932128 w 4918567"/>
                <a:gd name="connsiteY60" fmla="*/ 528631 h 1861702"/>
                <a:gd name="connsiteX61" fmla="*/ 906590 w 4918567"/>
                <a:gd name="connsiteY61" fmla="*/ 528631 h 1861702"/>
                <a:gd name="connsiteX62" fmla="*/ 906590 w 4918567"/>
                <a:gd name="connsiteY62" fmla="*/ 467341 h 1861702"/>
                <a:gd name="connsiteX63" fmla="*/ 881053 w 4918567"/>
                <a:gd name="connsiteY63" fmla="*/ 467341 h 1861702"/>
                <a:gd name="connsiteX64" fmla="*/ 881053 w 4918567"/>
                <a:gd name="connsiteY64" fmla="*/ 406050 h 1861702"/>
                <a:gd name="connsiteX65" fmla="*/ 773794 w 4918567"/>
                <a:gd name="connsiteY65" fmla="*/ 406050 h 1861702"/>
                <a:gd name="connsiteX66" fmla="*/ 773794 w 4918567"/>
                <a:gd name="connsiteY66" fmla="*/ 388174 h 1861702"/>
                <a:gd name="connsiteX67" fmla="*/ 722719 w 4918567"/>
                <a:gd name="connsiteY67" fmla="*/ 388174 h 1861702"/>
                <a:gd name="connsiteX68" fmla="*/ 722719 w 4918567"/>
                <a:gd name="connsiteY68" fmla="*/ 372851 h 1861702"/>
                <a:gd name="connsiteX69" fmla="*/ 648659 w 4918567"/>
                <a:gd name="connsiteY69" fmla="*/ 372851 h 1861702"/>
                <a:gd name="connsiteX70" fmla="*/ 648659 w 4918567"/>
                <a:gd name="connsiteY70" fmla="*/ 331990 h 1861702"/>
                <a:gd name="connsiteX71" fmla="*/ 620568 w 4918567"/>
                <a:gd name="connsiteY71" fmla="*/ 331990 h 1861702"/>
                <a:gd name="connsiteX72" fmla="*/ 620568 w 4918567"/>
                <a:gd name="connsiteY72" fmla="*/ 291130 h 1861702"/>
                <a:gd name="connsiteX73" fmla="*/ 595030 w 4918567"/>
                <a:gd name="connsiteY73" fmla="*/ 291130 h 1861702"/>
                <a:gd name="connsiteX74" fmla="*/ 595030 w 4918567"/>
                <a:gd name="connsiteY74" fmla="*/ 250270 h 1861702"/>
                <a:gd name="connsiteX75" fmla="*/ 572046 w 4918567"/>
                <a:gd name="connsiteY75" fmla="*/ 250270 h 1861702"/>
                <a:gd name="connsiteX76" fmla="*/ 572046 w 4918567"/>
                <a:gd name="connsiteY76" fmla="*/ 222179 h 1861702"/>
                <a:gd name="connsiteX77" fmla="*/ 536293 w 4918567"/>
                <a:gd name="connsiteY77" fmla="*/ 222179 h 1861702"/>
                <a:gd name="connsiteX78" fmla="*/ 536293 w 4918567"/>
                <a:gd name="connsiteY78" fmla="*/ 196640 h 1861702"/>
                <a:gd name="connsiteX79" fmla="*/ 398389 w 4918567"/>
                <a:gd name="connsiteY79" fmla="*/ 196640 h 1861702"/>
                <a:gd name="connsiteX80" fmla="*/ 398389 w 4918567"/>
                <a:gd name="connsiteY80" fmla="*/ 178764 h 1861702"/>
                <a:gd name="connsiteX81" fmla="*/ 354975 w 4918567"/>
                <a:gd name="connsiteY81" fmla="*/ 178764 h 1861702"/>
                <a:gd name="connsiteX82" fmla="*/ 354975 w 4918567"/>
                <a:gd name="connsiteY82" fmla="*/ 160888 h 1861702"/>
                <a:gd name="connsiteX83" fmla="*/ 306453 w 4918567"/>
                <a:gd name="connsiteY83" fmla="*/ 160888 h 1861702"/>
                <a:gd name="connsiteX84" fmla="*/ 306453 w 4918567"/>
                <a:gd name="connsiteY84" fmla="*/ 114920 h 1861702"/>
                <a:gd name="connsiteX85" fmla="*/ 286022 w 4918567"/>
                <a:gd name="connsiteY85" fmla="*/ 114920 h 1861702"/>
                <a:gd name="connsiteX86" fmla="*/ 286022 w 4918567"/>
                <a:gd name="connsiteY86" fmla="*/ 84275 h 1861702"/>
                <a:gd name="connsiteX87" fmla="*/ 257931 w 4918567"/>
                <a:gd name="connsiteY87" fmla="*/ 84275 h 1861702"/>
                <a:gd name="connsiteX88" fmla="*/ 257931 w 4918567"/>
                <a:gd name="connsiteY88" fmla="*/ 0 h 1861702"/>
                <a:gd name="connsiteX89" fmla="*/ 0 w 4918567"/>
                <a:gd name="connsiteY89" fmla="*/ 0 h 186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918567" h="1861702">
                  <a:moveTo>
                    <a:pt x="4918567" y="1861703"/>
                  </a:moveTo>
                  <a:lnTo>
                    <a:pt x="3044104" y="1861703"/>
                  </a:lnTo>
                  <a:lnTo>
                    <a:pt x="3044104" y="1823393"/>
                  </a:lnTo>
                  <a:lnTo>
                    <a:pt x="3008348" y="1823393"/>
                  </a:lnTo>
                  <a:lnTo>
                    <a:pt x="3008348" y="1774873"/>
                  </a:lnTo>
                  <a:lnTo>
                    <a:pt x="2844908" y="1774873"/>
                  </a:lnTo>
                  <a:lnTo>
                    <a:pt x="2844908" y="1746784"/>
                  </a:lnTo>
                  <a:lnTo>
                    <a:pt x="2804046" y="1746784"/>
                  </a:lnTo>
                  <a:lnTo>
                    <a:pt x="2804046" y="1716142"/>
                  </a:lnTo>
                  <a:lnTo>
                    <a:pt x="2574208" y="1716142"/>
                  </a:lnTo>
                  <a:lnTo>
                    <a:pt x="2574208" y="1665059"/>
                  </a:lnTo>
                  <a:lnTo>
                    <a:pt x="2267750" y="1665059"/>
                  </a:lnTo>
                  <a:lnTo>
                    <a:pt x="2267750" y="1629312"/>
                  </a:lnTo>
                  <a:lnTo>
                    <a:pt x="2196246" y="1629312"/>
                  </a:lnTo>
                  <a:lnTo>
                    <a:pt x="2196246" y="1562913"/>
                  </a:lnTo>
                  <a:lnTo>
                    <a:pt x="1968960" y="1562913"/>
                  </a:lnTo>
                  <a:lnTo>
                    <a:pt x="1968960" y="1534824"/>
                  </a:lnTo>
                  <a:lnTo>
                    <a:pt x="1933204" y="1534824"/>
                  </a:lnTo>
                  <a:lnTo>
                    <a:pt x="1933204" y="1501620"/>
                  </a:lnTo>
                  <a:lnTo>
                    <a:pt x="1912782" y="1501620"/>
                  </a:lnTo>
                  <a:lnTo>
                    <a:pt x="1912782" y="1453099"/>
                  </a:lnTo>
                  <a:lnTo>
                    <a:pt x="1797853" y="1453099"/>
                  </a:lnTo>
                  <a:lnTo>
                    <a:pt x="1797853" y="1422457"/>
                  </a:lnTo>
                  <a:lnTo>
                    <a:pt x="1759553" y="1422457"/>
                  </a:lnTo>
                  <a:lnTo>
                    <a:pt x="1759553" y="1402026"/>
                  </a:lnTo>
                  <a:lnTo>
                    <a:pt x="1682934" y="1402026"/>
                  </a:lnTo>
                  <a:lnTo>
                    <a:pt x="1682934" y="1386700"/>
                  </a:lnTo>
                  <a:lnTo>
                    <a:pt x="1603772" y="1386700"/>
                  </a:lnTo>
                  <a:lnTo>
                    <a:pt x="1603772" y="1340733"/>
                  </a:lnTo>
                  <a:lnTo>
                    <a:pt x="1573130" y="1340733"/>
                  </a:lnTo>
                  <a:lnTo>
                    <a:pt x="1573130" y="1315196"/>
                  </a:lnTo>
                  <a:lnTo>
                    <a:pt x="1539926" y="1315196"/>
                  </a:lnTo>
                  <a:lnTo>
                    <a:pt x="1539926" y="1281992"/>
                  </a:lnTo>
                  <a:lnTo>
                    <a:pt x="1373934" y="1281992"/>
                  </a:lnTo>
                  <a:lnTo>
                    <a:pt x="1373934" y="1241139"/>
                  </a:lnTo>
                  <a:lnTo>
                    <a:pt x="1325413" y="1241139"/>
                  </a:lnTo>
                  <a:lnTo>
                    <a:pt x="1325413" y="1200277"/>
                  </a:lnTo>
                  <a:lnTo>
                    <a:pt x="1302430" y="1200277"/>
                  </a:lnTo>
                  <a:lnTo>
                    <a:pt x="1302430" y="1126211"/>
                  </a:lnTo>
                  <a:lnTo>
                    <a:pt x="1279446" y="1126211"/>
                  </a:lnTo>
                  <a:lnTo>
                    <a:pt x="1279446" y="1049601"/>
                  </a:lnTo>
                  <a:lnTo>
                    <a:pt x="1264120" y="1049601"/>
                  </a:lnTo>
                  <a:lnTo>
                    <a:pt x="1264120" y="932129"/>
                  </a:lnTo>
                  <a:lnTo>
                    <a:pt x="1246242" y="932129"/>
                  </a:lnTo>
                  <a:lnTo>
                    <a:pt x="1246242" y="863176"/>
                  </a:lnTo>
                  <a:lnTo>
                    <a:pt x="1238583" y="863176"/>
                  </a:lnTo>
                  <a:lnTo>
                    <a:pt x="1238583" y="766132"/>
                  </a:lnTo>
                  <a:lnTo>
                    <a:pt x="1213047" y="766132"/>
                  </a:lnTo>
                  <a:lnTo>
                    <a:pt x="1213047" y="704842"/>
                  </a:lnTo>
                  <a:lnTo>
                    <a:pt x="1141533" y="704842"/>
                  </a:lnTo>
                  <a:lnTo>
                    <a:pt x="1141533" y="684412"/>
                  </a:lnTo>
                  <a:lnTo>
                    <a:pt x="1118549" y="684412"/>
                  </a:lnTo>
                  <a:lnTo>
                    <a:pt x="1118549" y="658874"/>
                  </a:lnTo>
                  <a:lnTo>
                    <a:pt x="1075144" y="658874"/>
                  </a:lnTo>
                  <a:lnTo>
                    <a:pt x="1075144" y="646105"/>
                  </a:lnTo>
                  <a:lnTo>
                    <a:pt x="1008745" y="646105"/>
                  </a:lnTo>
                  <a:lnTo>
                    <a:pt x="1008745" y="628228"/>
                  </a:lnTo>
                  <a:lnTo>
                    <a:pt x="962778" y="628228"/>
                  </a:lnTo>
                  <a:lnTo>
                    <a:pt x="962778" y="618014"/>
                  </a:lnTo>
                  <a:lnTo>
                    <a:pt x="932128" y="618014"/>
                  </a:lnTo>
                  <a:lnTo>
                    <a:pt x="932128" y="528631"/>
                  </a:lnTo>
                  <a:lnTo>
                    <a:pt x="906590" y="528631"/>
                  </a:lnTo>
                  <a:lnTo>
                    <a:pt x="906590" y="467341"/>
                  </a:lnTo>
                  <a:lnTo>
                    <a:pt x="881053" y="467341"/>
                  </a:lnTo>
                  <a:lnTo>
                    <a:pt x="881053" y="406050"/>
                  </a:lnTo>
                  <a:lnTo>
                    <a:pt x="773794" y="406050"/>
                  </a:lnTo>
                  <a:lnTo>
                    <a:pt x="773794" y="388174"/>
                  </a:lnTo>
                  <a:lnTo>
                    <a:pt x="722719" y="388174"/>
                  </a:lnTo>
                  <a:lnTo>
                    <a:pt x="722719" y="372851"/>
                  </a:lnTo>
                  <a:lnTo>
                    <a:pt x="648659" y="372851"/>
                  </a:lnTo>
                  <a:lnTo>
                    <a:pt x="648659" y="331990"/>
                  </a:lnTo>
                  <a:lnTo>
                    <a:pt x="620568" y="331990"/>
                  </a:lnTo>
                  <a:lnTo>
                    <a:pt x="620568" y="291130"/>
                  </a:lnTo>
                  <a:lnTo>
                    <a:pt x="595030" y="291130"/>
                  </a:lnTo>
                  <a:lnTo>
                    <a:pt x="595030" y="250270"/>
                  </a:lnTo>
                  <a:lnTo>
                    <a:pt x="572046" y="250270"/>
                  </a:lnTo>
                  <a:lnTo>
                    <a:pt x="572046" y="222179"/>
                  </a:lnTo>
                  <a:lnTo>
                    <a:pt x="536293" y="222179"/>
                  </a:lnTo>
                  <a:lnTo>
                    <a:pt x="536293" y="196640"/>
                  </a:lnTo>
                  <a:lnTo>
                    <a:pt x="398389" y="196640"/>
                  </a:lnTo>
                  <a:lnTo>
                    <a:pt x="398389" y="178764"/>
                  </a:lnTo>
                  <a:lnTo>
                    <a:pt x="354975" y="178764"/>
                  </a:lnTo>
                  <a:lnTo>
                    <a:pt x="354975" y="160888"/>
                  </a:lnTo>
                  <a:lnTo>
                    <a:pt x="306453" y="160888"/>
                  </a:lnTo>
                  <a:lnTo>
                    <a:pt x="306453" y="114920"/>
                  </a:lnTo>
                  <a:lnTo>
                    <a:pt x="286022" y="114920"/>
                  </a:lnTo>
                  <a:lnTo>
                    <a:pt x="286022" y="84275"/>
                  </a:lnTo>
                  <a:lnTo>
                    <a:pt x="257931" y="84275"/>
                  </a:lnTo>
                  <a:lnTo>
                    <a:pt x="257931" y="0"/>
                  </a:lnTo>
                  <a:lnTo>
                    <a:pt x="0" y="0"/>
                  </a:lnTo>
                </a:path>
              </a:pathLst>
            </a:custGeom>
            <a:noFill/>
            <a:ln w="25400" cap="flat">
              <a:solidFill>
                <a:schemeClr val="accent3"/>
              </a:solidFill>
              <a:prstDash val="solid"/>
              <a:miter/>
            </a:ln>
          </p:spPr>
          <p:txBody>
            <a:bodyPr rtlCol="0" anchor="ctr"/>
            <a:lstStyle/>
            <a:p>
              <a:endParaRPr lang="en-GB"/>
            </a:p>
          </p:txBody>
        </p:sp>
        <p:sp>
          <p:nvSpPr>
            <p:cNvPr id="460" name="Freeform: Shape 427">
              <a:extLst>
                <a:ext uri="{FF2B5EF4-FFF2-40B4-BE49-F238E27FC236}">
                  <a16:creationId xmlns:a16="http://schemas.microsoft.com/office/drawing/2014/main" id="{40235DAE-C87E-4464-AFA9-69E411C8E94E}"/>
                </a:ext>
              </a:extLst>
            </p:cNvPr>
            <p:cNvSpPr/>
            <p:nvPr/>
          </p:nvSpPr>
          <p:spPr>
            <a:xfrm>
              <a:off x="3694540" y="2462179"/>
              <a:ext cx="9524" cy="89999"/>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61" name="Freeform: Shape 428">
              <a:extLst>
                <a:ext uri="{FF2B5EF4-FFF2-40B4-BE49-F238E27FC236}">
                  <a16:creationId xmlns:a16="http://schemas.microsoft.com/office/drawing/2014/main" id="{29C957BE-FA1C-4D39-AE7E-01BB28C0E791}"/>
                </a:ext>
              </a:extLst>
            </p:cNvPr>
            <p:cNvSpPr/>
            <p:nvPr/>
          </p:nvSpPr>
          <p:spPr>
            <a:xfrm>
              <a:off x="3789785" y="2462179"/>
              <a:ext cx="9524" cy="89999"/>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62" name="Freeform: Shape 429">
              <a:extLst>
                <a:ext uri="{FF2B5EF4-FFF2-40B4-BE49-F238E27FC236}">
                  <a16:creationId xmlns:a16="http://schemas.microsoft.com/office/drawing/2014/main" id="{3390A76A-E717-4572-B846-5F2A0E893063}"/>
                </a:ext>
              </a:extLst>
            </p:cNvPr>
            <p:cNvSpPr/>
            <p:nvPr/>
          </p:nvSpPr>
          <p:spPr>
            <a:xfrm>
              <a:off x="3885030" y="2462180"/>
              <a:ext cx="9524" cy="89999"/>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63" name="Freeform: Shape 430">
              <a:extLst>
                <a:ext uri="{FF2B5EF4-FFF2-40B4-BE49-F238E27FC236}">
                  <a16:creationId xmlns:a16="http://schemas.microsoft.com/office/drawing/2014/main" id="{60CB1ECC-54FA-47FB-A686-04EC84E28BAD}"/>
                </a:ext>
              </a:extLst>
            </p:cNvPr>
            <p:cNvSpPr/>
            <p:nvPr/>
          </p:nvSpPr>
          <p:spPr>
            <a:xfrm>
              <a:off x="3904079" y="2538379"/>
              <a:ext cx="9524" cy="89999"/>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64" name="Freeform: Shape 431">
              <a:extLst>
                <a:ext uri="{FF2B5EF4-FFF2-40B4-BE49-F238E27FC236}">
                  <a16:creationId xmlns:a16="http://schemas.microsoft.com/office/drawing/2014/main" id="{4BF586CC-403D-4EF6-AA6D-A5873ABED139}"/>
                </a:ext>
              </a:extLst>
            </p:cNvPr>
            <p:cNvSpPr/>
            <p:nvPr/>
          </p:nvSpPr>
          <p:spPr>
            <a:xfrm>
              <a:off x="3923128" y="2576478"/>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65" name="Freeform: Shape 432">
              <a:extLst>
                <a:ext uri="{FF2B5EF4-FFF2-40B4-BE49-F238E27FC236}">
                  <a16:creationId xmlns:a16="http://schemas.microsoft.com/office/drawing/2014/main" id="{F4549945-95A6-436B-ABE6-B6F7280BDB52}"/>
                </a:ext>
              </a:extLst>
            </p:cNvPr>
            <p:cNvSpPr/>
            <p:nvPr/>
          </p:nvSpPr>
          <p:spPr>
            <a:xfrm>
              <a:off x="3942176" y="2614578"/>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66" name="Freeform: Shape 433">
              <a:extLst>
                <a:ext uri="{FF2B5EF4-FFF2-40B4-BE49-F238E27FC236}">
                  <a16:creationId xmlns:a16="http://schemas.microsoft.com/office/drawing/2014/main" id="{88819C0D-BE4F-4E9A-8C7D-CE0030002D81}"/>
                </a:ext>
              </a:extLst>
            </p:cNvPr>
            <p:cNvSpPr/>
            <p:nvPr/>
          </p:nvSpPr>
          <p:spPr>
            <a:xfrm>
              <a:off x="3961225" y="2614578"/>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67" name="Freeform: Shape 434">
              <a:extLst>
                <a:ext uri="{FF2B5EF4-FFF2-40B4-BE49-F238E27FC236}">
                  <a16:creationId xmlns:a16="http://schemas.microsoft.com/office/drawing/2014/main" id="{FFC99073-AF5F-46CA-9A4D-EB4FEAFCD990}"/>
                </a:ext>
              </a:extLst>
            </p:cNvPr>
            <p:cNvSpPr/>
            <p:nvPr/>
          </p:nvSpPr>
          <p:spPr>
            <a:xfrm>
              <a:off x="3980274" y="2614577"/>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68" name="Freeform: Shape 435">
              <a:extLst>
                <a:ext uri="{FF2B5EF4-FFF2-40B4-BE49-F238E27FC236}">
                  <a16:creationId xmlns:a16="http://schemas.microsoft.com/office/drawing/2014/main" id="{6FD5490A-F047-4CBC-89F0-23CED0C6E311}"/>
                </a:ext>
              </a:extLst>
            </p:cNvPr>
            <p:cNvSpPr/>
            <p:nvPr/>
          </p:nvSpPr>
          <p:spPr>
            <a:xfrm>
              <a:off x="3999323" y="2633627"/>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69" name="Freeform: Shape 436">
              <a:extLst>
                <a:ext uri="{FF2B5EF4-FFF2-40B4-BE49-F238E27FC236}">
                  <a16:creationId xmlns:a16="http://schemas.microsoft.com/office/drawing/2014/main" id="{B1A458AE-8CA4-4C24-89C1-610DB4F5BED6}"/>
                </a:ext>
              </a:extLst>
            </p:cNvPr>
            <p:cNvSpPr/>
            <p:nvPr/>
          </p:nvSpPr>
          <p:spPr>
            <a:xfrm>
              <a:off x="4018372" y="2633627"/>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70" name="Freeform: Shape 437">
              <a:extLst>
                <a:ext uri="{FF2B5EF4-FFF2-40B4-BE49-F238E27FC236}">
                  <a16:creationId xmlns:a16="http://schemas.microsoft.com/office/drawing/2014/main" id="{E692870B-F372-49EC-A5C1-84CAFCC5E789}"/>
                </a:ext>
              </a:extLst>
            </p:cNvPr>
            <p:cNvSpPr/>
            <p:nvPr/>
          </p:nvSpPr>
          <p:spPr>
            <a:xfrm>
              <a:off x="4037420" y="2652678"/>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71" name="Freeform: Shape 438">
              <a:extLst>
                <a:ext uri="{FF2B5EF4-FFF2-40B4-BE49-F238E27FC236}">
                  <a16:creationId xmlns:a16="http://schemas.microsoft.com/office/drawing/2014/main" id="{3DCBA0A5-17E8-4675-9C09-DF4C5C1F861E}"/>
                </a:ext>
              </a:extLst>
            </p:cNvPr>
            <p:cNvSpPr/>
            <p:nvPr/>
          </p:nvSpPr>
          <p:spPr>
            <a:xfrm>
              <a:off x="4132665" y="265267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72" name="Freeform: Shape 439">
              <a:extLst>
                <a:ext uri="{FF2B5EF4-FFF2-40B4-BE49-F238E27FC236}">
                  <a16:creationId xmlns:a16="http://schemas.microsoft.com/office/drawing/2014/main" id="{A8AE2AE4-8525-47F5-85FE-D24684339CC6}"/>
                </a:ext>
              </a:extLst>
            </p:cNvPr>
            <p:cNvSpPr/>
            <p:nvPr/>
          </p:nvSpPr>
          <p:spPr>
            <a:xfrm>
              <a:off x="4151714" y="2652680"/>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73" name="Freeform: Shape 440">
              <a:extLst>
                <a:ext uri="{FF2B5EF4-FFF2-40B4-BE49-F238E27FC236}">
                  <a16:creationId xmlns:a16="http://schemas.microsoft.com/office/drawing/2014/main" id="{398BDF9D-2771-4E0A-9E6B-11F98F8E6671}"/>
                </a:ext>
              </a:extLst>
            </p:cNvPr>
            <p:cNvSpPr/>
            <p:nvPr/>
          </p:nvSpPr>
          <p:spPr>
            <a:xfrm>
              <a:off x="4170763" y="265268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74" name="Freeform: Shape 441">
              <a:extLst>
                <a:ext uri="{FF2B5EF4-FFF2-40B4-BE49-F238E27FC236}">
                  <a16:creationId xmlns:a16="http://schemas.microsoft.com/office/drawing/2014/main" id="{537EAD84-3E1E-4254-9EC7-CE4569A21172}"/>
                </a:ext>
              </a:extLst>
            </p:cNvPr>
            <p:cNvSpPr/>
            <p:nvPr/>
          </p:nvSpPr>
          <p:spPr>
            <a:xfrm>
              <a:off x="4189810" y="269078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75" name="Freeform: Shape 442">
              <a:extLst>
                <a:ext uri="{FF2B5EF4-FFF2-40B4-BE49-F238E27FC236}">
                  <a16:creationId xmlns:a16="http://schemas.microsoft.com/office/drawing/2014/main" id="{BAB24B76-EDC6-49F7-B4AE-5766D407F6F6}"/>
                </a:ext>
              </a:extLst>
            </p:cNvPr>
            <p:cNvSpPr/>
            <p:nvPr/>
          </p:nvSpPr>
          <p:spPr>
            <a:xfrm>
              <a:off x="4227910" y="270983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76" name="Freeform: Shape 443">
              <a:extLst>
                <a:ext uri="{FF2B5EF4-FFF2-40B4-BE49-F238E27FC236}">
                  <a16:creationId xmlns:a16="http://schemas.microsoft.com/office/drawing/2014/main" id="{9D01E153-503F-4E5C-838D-2133F55AC40F}"/>
                </a:ext>
              </a:extLst>
            </p:cNvPr>
            <p:cNvSpPr/>
            <p:nvPr/>
          </p:nvSpPr>
          <p:spPr>
            <a:xfrm>
              <a:off x="4246960" y="274792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77" name="Freeform: Shape 444">
              <a:extLst>
                <a:ext uri="{FF2B5EF4-FFF2-40B4-BE49-F238E27FC236}">
                  <a16:creationId xmlns:a16="http://schemas.microsoft.com/office/drawing/2014/main" id="{8617A25D-CCC3-4B6B-B0F3-B9119A3162D4}"/>
                </a:ext>
              </a:extLst>
            </p:cNvPr>
            <p:cNvSpPr/>
            <p:nvPr/>
          </p:nvSpPr>
          <p:spPr>
            <a:xfrm>
              <a:off x="4266010" y="278603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78" name="Freeform: Shape 445">
              <a:extLst>
                <a:ext uri="{FF2B5EF4-FFF2-40B4-BE49-F238E27FC236}">
                  <a16:creationId xmlns:a16="http://schemas.microsoft.com/office/drawing/2014/main" id="{DB913625-1550-4575-87BF-F970EB4F21DF}"/>
                </a:ext>
              </a:extLst>
            </p:cNvPr>
            <p:cNvSpPr/>
            <p:nvPr/>
          </p:nvSpPr>
          <p:spPr>
            <a:xfrm>
              <a:off x="4285060" y="2824131"/>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79" name="Freeform: Shape 446">
              <a:extLst>
                <a:ext uri="{FF2B5EF4-FFF2-40B4-BE49-F238E27FC236}">
                  <a16:creationId xmlns:a16="http://schemas.microsoft.com/office/drawing/2014/main" id="{42FEDB1A-7C65-4503-9EE7-08EB4E652226}"/>
                </a:ext>
              </a:extLst>
            </p:cNvPr>
            <p:cNvSpPr/>
            <p:nvPr/>
          </p:nvSpPr>
          <p:spPr>
            <a:xfrm>
              <a:off x="4304108" y="2824132"/>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80" name="Freeform: Shape 447">
              <a:extLst>
                <a:ext uri="{FF2B5EF4-FFF2-40B4-BE49-F238E27FC236}">
                  <a16:creationId xmlns:a16="http://schemas.microsoft.com/office/drawing/2014/main" id="{98F5F7E3-140E-4A57-8A13-B4EE4ECA4F16}"/>
                </a:ext>
              </a:extLst>
            </p:cNvPr>
            <p:cNvSpPr/>
            <p:nvPr/>
          </p:nvSpPr>
          <p:spPr>
            <a:xfrm>
              <a:off x="4323157" y="2824133"/>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81" name="Freeform: Shape 448">
              <a:extLst>
                <a:ext uri="{FF2B5EF4-FFF2-40B4-BE49-F238E27FC236}">
                  <a16:creationId xmlns:a16="http://schemas.microsoft.com/office/drawing/2014/main" id="{04749609-51D8-48A3-A583-E6A3D8C4CE09}"/>
                </a:ext>
              </a:extLst>
            </p:cNvPr>
            <p:cNvSpPr/>
            <p:nvPr/>
          </p:nvSpPr>
          <p:spPr>
            <a:xfrm>
              <a:off x="4342206" y="2824134"/>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82" name="Freeform: Shape 449">
              <a:extLst>
                <a:ext uri="{FF2B5EF4-FFF2-40B4-BE49-F238E27FC236}">
                  <a16:creationId xmlns:a16="http://schemas.microsoft.com/office/drawing/2014/main" id="{E0B968B4-66F8-4F15-8D86-FE390048E17B}"/>
                </a:ext>
              </a:extLst>
            </p:cNvPr>
            <p:cNvSpPr/>
            <p:nvPr/>
          </p:nvSpPr>
          <p:spPr>
            <a:xfrm>
              <a:off x="4342207" y="2824135"/>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83" name="Freeform: Shape 450">
              <a:extLst>
                <a:ext uri="{FF2B5EF4-FFF2-40B4-BE49-F238E27FC236}">
                  <a16:creationId xmlns:a16="http://schemas.microsoft.com/office/drawing/2014/main" id="{5E70F07C-885F-4CFC-995C-248F16B7A536}"/>
                </a:ext>
              </a:extLst>
            </p:cNvPr>
            <p:cNvSpPr/>
            <p:nvPr/>
          </p:nvSpPr>
          <p:spPr>
            <a:xfrm>
              <a:off x="4380305" y="2824136"/>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84" name="Freeform: Shape 451">
              <a:extLst>
                <a:ext uri="{FF2B5EF4-FFF2-40B4-BE49-F238E27FC236}">
                  <a16:creationId xmlns:a16="http://schemas.microsoft.com/office/drawing/2014/main" id="{527E947B-C2C3-4EB4-A884-2F2F6C55F3CF}"/>
                </a:ext>
              </a:extLst>
            </p:cNvPr>
            <p:cNvSpPr/>
            <p:nvPr/>
          </p:nvSpPr>
          <p:spPr>
            <a:xfrm>
              <a:off x="4437454" y="286223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85" name="Freeform: Shape 452">
              <a:extLst>
                <a:ext uri="{FF2B5EF4-FFF2-40B4-BE49-F238E27FC236}">
                  <a16:creationId xmlns:a16="http://schemas.microsoft.com/office/drawing/2014/main" id="{FB7D617B-85EF-4A66-9816-D57C08D4D214}"/>
                </a:ext>
              </a:extLst>
            </p:cNvPr>
            <p:cNvSpPr/>
            <p:nvPr/>
          </p:nvSpPr>
          <p:spPr>
            <a:xfrm>
              <a:off x="4456504" y="286223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86" name="Freeform: Shape 453">
              <a:extLst>
                <a:ext uri="{FF2B5EF4-FFF2-40B4-BE49-F238E27FC236}">
                  <a16:creationId xmlns:a16="http://schemas.microsoft.com/office/drawing/2014/main" id="{57E2E961-CD5F-49A7-A42C-879F3448DCE6}"/>
                </a:ext>
              </a:extLst>
            </p:cNvPr>
            <p:cNvSpPr/>
            <p:nvPr/>
          </p:nvSpPr>
          <p:spPr>
            <a:xfrm>
              <a:off x="4475554" y="286223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87" name="Freeform: Shape 454">
              <a:extLst>
                <a:ext uri="{FF2B5EF4-FFF2-40B4-BE49-F238E27FC236}">
                  <a16:creationId xmlns:a16="http://schemas.microsoft.com/office/drawing/2014/main" id="{14AA2389-FC63-49C1-9FDF-560FA67C27C8}"/>
                </a:ext>
              </a:extLst>
            </p:cNvPr>
            <p:cNvSpPr/>
            <p:nvPr/>
          </p:nvSpPr>
          <p:spPr>
            <a:xfrm>
              <a:off x="4494604" y="286223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88" name="Freeform: Shape 455">
              <a:extLst>
                <a:ext uri="{FF2B5EF4-FFF2-40B4-BE49-F238E27FC236}">
                  <a16:creationId xmlns:a16="http://schemas.microsoft.com/office/drawing/2014/main" id="{2E9537DF-AD4B-4270-88A6-900FA390740E}"/>
                </a:ext>
              </a:extLst>
            </p:cNvPr>
            <p:cNvSpPr/>
            <p:nvPr/>
          </p:nvSpPr>
          <p:spPr>
            <a:xfrm>
              <a:off x="4532702" y="291938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89" name="Freeform: Shape 456">
              <a:extLst>
                <a:ext uri="{FF2B5EF4-FFF2-40B4-BE49-F238E27FC236}">
                  <a16:creationId xmlns:a16="http://schemas.microsoft.com/office/drawing/2014/main" id="{91FF2275-A281-4B37-B995-AF7AA275920C}"/>
                </a:ext>
              </a:extLst>
            </p:cNvPr>
            <p:cNvSpPr/>
            <p:nvPr/>
          </p:nvSpPr>
          <p:spPr>
            <a:xfrm>
              <a:off x="4551752" y="2976536"/>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90" name="Freeform: Shape 457">
              <a:extLst>
                <a:ext uri="{FF2B5EF4-FFF2-40B4-BE49-F238E27FC236}">
                  <a16:creationId xmlns:a16="http://schemas.microsoft.com/office/drawing/2014/main" id="{9B3FC91B-9DE3-44B2-9DCD-32D89B4AC3E3}"/>
                </a:ext>
              </a:extLst>
            </p:cNvPr>
            <p:cNvSpPr/>
            <p:nvPr/>
          </p:nvSpPr>
          <p:spPr>
            <a:xfrm>
              <a:off x="4570802" y="307178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91" name="Freeform: Shape 458">
              <a:extLst>
                <a:ext uri="{FF2B5EF4-FFF2-40B4-BE49-F238E27FC236}">
                  <a16:creationId xmlns:a16="http://schemas.microsoft.com/office/drawing/2014/main" id="{7368EC20-41C1-4DF6-8F74-608D773797A9}"/>
                </a:ext>
              </a:extLst>
            </p:cNvPr>
            <p:cNvSpPr/>
            <p:nvPr/>
          </p:nvSpPr>
          <p:spPr>
            <a:xfrm>
              <a:off x="4589850" y="307178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92" name="Freeform: Shape 459">
              <a:extLst>
                <a:ext uri="{FF2B5EF4-FFF2-40B4-BE49-F238E27FC236}">
                  <a16:creationId xmlns:a16="http://schemas.microsoft.com/office/drawing/2014/main" id="{BE5D1C51-F782-45DE-86CF-C277DBD65235}"/>
                </a:ext>
              </a:extLst>
            </p:cNvPr>
            <p:cNvSpPr/>
            <p:nvPr/>
          </p:nvSpPr>
          <p:spPr>
            <a:xfrm>
              <a:off x="4627950" y="307178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93" name="Freeform: Shape 460">
              <a:extLst>
                <a:ext uri="{FF2B5EF4-FFF2-40B4-BE49-F238E27FC236}">
                  <a16:creationId xmlns:a16="http://schemas.microsoft.com/office/drawing/2014/main" id="{77461491-AD02-45E0-B6F0-31995A486000}"/>
                </a:ext>
              </a:extLst>
            </p:cNvPr>
            <p:cNvSpPr/>
            <p:nvPr/>
          </p:nvSpPr>
          <p:spPr>
            <a:xfrm>
              <a:off x="4647000" y="3071785"/>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94" name="Freeform: Shape 461">
              <a:extLst>
                <a:ext uri="{FF2B5EF4-FFF2-40B4-BE49-F238E27FC236}">
                  <a16:creationId xmlns:a16="http://schemas.microsoft.com/office/drawing/2014/main" id="{805DDDA8-61B3-436A-80DD-1E222284D61D}"/>
                </a:ext>
              </a:extLst>
            </p:cNvPr>
            <p:cNvSpPr/>
            <p:nvPr/>
          </p:nvSpPr>
          <p:spPr>
            <a:xfrm>
              <a:off x="4666050" y="3090835"/>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95" name="Freeform: Shape 462">
              <a:extLst>
                <a:ext uri="{FF2B5EF4-FFF2-40B4-BE49-F238E27FC236}">
                  <a16:creationId xmlns:a16="http://schemas.microsoft.com/office/drawing/2014/main" id="{46AF78C8-5096-4318-ACDE-ECF3BB394587}"/>
                </a:ext>
              </a:extLst>
            </p:cNvPr>
            <p:cNvSpPr/>
            <p:nvPr/>
          </p:nvSpPr>
          <p:spPr>
            <a:xfrm>
              <a:off x="4704148" y="3090835"/>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96" name="Freeform: Shape 463">
              <a:extLst>
                <a:ext uri="{FF2B5EF4-FFF2-40B4-BE49-F238E27FC236}">
                  <a16:creationId xmlns:a16="http://schemas.microsoft.com/office/drawing/2014/main" id="{A89C7BA4-9A39-4E83-AD8A-EC3BC8DE083D}"/>
                </a:ext>
              </a:extLst>
            </p:cNvPr>
            <p:cNvSpPr/>
            <p:nvPr/>
          </p:nvSpPr>
          <p:spPr>
            <a:xfrm>
              <a:off x="4723197" y="3128934"/>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97" name="Freeform: Shape 464">
              <a:extLst>
                <a:ext uri="{FF2B5EF4-FFF2-40B4-BE49-F238E27FC236}">
                  <a16:creationId xmlns:a16="http://schemas.microsoft.com/office/drawing/2014/main" id="{24E475CC-2B1A-442C-AEB8-A53E254AD8C7}"/>
                </a:ext>
              </a:extLst>
            </p:cNvPr>
            <p:cNvSpPr/>
            <p:nvPr/>
          </p:nvSpPr>
          <p:spPr>
            <a:xfrm>
              <a:off x="4761295" y="3128934"/>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98" name="Freeform: Shape 465">
              <a:extLst>
                <a:ext uri="{FF2B5EF4-FFF2-40B4-BE49-F238E27FC236}">
                  <a16:creationId xmlns:a16="http://schemas.microsoft.com/office/drawing/2014/main" id="{079903A7-E629-4A4E-B1A4-4E7F7AA637B1}"/>
                </a:ext>
              </a:extLst>
            </p:cNvPr>
            <p:cNvSpPr/>
            <p:nvPr/>
          </p:nvSpPr>
          <p:spPr>
            <a:xfrm>
              <a:off x="4780344" y="3128934"/>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99" name="Freeform: Shape 466">
              <a:extLst>
                <a:ext uri="{FF2B5EF4-FFF2-40B4-BE49-F238E27FC236}">
                  <a16:creationId xmlns:a16="http://schemas.microsoft.com/office/drawing/2014/main" id="{492B2D11-0DCE-4BCD-8D92-B73D09232D39}"/>
                </a:ext>
              </a:extLst>
            </p:cNvPr>
            <p:cNvSpPr/>
            <p:nvPr/>
          </p:nvSpPr>
          <p:spPr>
            <a:xfrm>
              <a:off x="4799393" y="3128933"/>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500" name="Freeform: Shape 467">
              <a:extLst>
                <a:ext uri="{FF2B5EF4-FFF2-40B4-BE49-F238E27FC236}">
                  <a16:creationId xmlns:a16="http://schemas.microsoft.com/office/drawing/2014/main" id="{F2F13832-E9DF-4430-BDE0-C896528C6FB7}"/>
                </a:ext>
              </a:extLst>
            </p:cNvPr>
            <p:cNvSpPr/>
            <p:nvPr/>
          </p:nvSpPr>
          <p:spPr>
            <a:xfrm>
              <a:off x="4799393" y="3147984"/>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501" name="Freeform: Shape 468">
              <a:extLst>
                <a:ext uri="{FF2B5EF4-FFF2-40B4-BE49-F238E27FC236}">
                  <a16:creationId xmlns:a16="http://schemas.microsoft.com/office/drawing/2014/main" id="{E15F198D-0B29-4E7B-B3CF-D39D1D760CED}"/>
                </a:ext>
              </a:extLst>
            </p:cNvPr>
            <p:cNvSpPr/>
            <p:nvPr/>
          </p:nvSpPr>
          <p:spPr>
            <a:xfrm>
              <a:off x="4818442" y="316703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502" name="Freeform: Shape 469">
              <a:extLst>
                <a:ext uri="{FF2B5EF4-FFF2-40B4-BE49-F238E27FC236}">
                  <a16:creationId xmlns:a16="http://schemas.microsoft.com/office/drawing/2014/main" id="{14AAFDE8-0E00-4247-88AE-A6FC3A3D7046}"/>
                </a:ext>
              </a:extLst>
            </p:cNvPr>
            <p:cNvSpPr/>
            <p:nvPr/>
          </p:nvSpPr>
          <p:spPr>
            <a:xfrm>
              <a:off x="4837490" y="3167037"/>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503" name="Freeform: Shape 470">
              <a:extLst>
                <a:ext uri="{FF2B5EF4-FFF2-40B4-BE49-F238E27FC236}">
                  <a16:creationId xmlns:a16="http://schemas.microsoft.com/office/drawing/2014/main" id="{807991C2-0124-40B1-BA8F-E496C735145D}"/>
                </a:ext>
              </a:extLst>
            </p:cNvPr>
            <p:cNvSpPr/>
            <p:nvPr/>
          </p:nvSpPr>
          <p:spPr>
            <a:xfrm>
              <a:off x="4951785" y="3662336"/>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04" name="Freeform: Shape 471">
              <a:extLst>
                <a:ext uri="{FF2B5EF4-FFF2-40B4-BE49-F238E27FC236}">
                  <a16:creationId xmlns:a16="http://schemas.microsoft.com/office/drawing/2014/main" id="{08B91838-50EC-4FD2-A083-C9C17CEFA27C}"/>
                </a:ext>
              </a:extLst>
            </p:cNvPr>
            <p:cNvSpPr/>
            <p:nvPr/>
          </p:nvSpPr>
          <p:spPr>
            <a:xfrm>
              <a:off x="4970833" y="3700436"/>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05" name="Freeform: Shape 472">
              <a:extLst>
                <a:ext uri="{FF2B5EF4-FFF2-40B4-BE49-F238E27FC236}">
                  <a16:creationId xmlns:a16="http://schemas.microsoft.com/office/drawing/2014/main" id="{492DA382-757F-4220-9F25-F45F8477177F}"/>
                </a:ext>
              </a:extLst>
            </p:cNvPr>
            <p:cNvSpPr/>
            <p:nvPr/>
          </p:nvSpPr>
          <p:spPr>
            <a:xfrm>
              <a:off x="4989882" y="3700436"/>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06" name="Freeform: Shape 473">
              <a:extLst>
                <a:ext uri="{FF2B5EF4-FFF2-40B4-BE49-F238E27FC236}">
                  <a16:creationId xmlns:a16="http://schemas.microsoft.com/office/drawing/2014/main" id="{848CA191-E4A4-4C9A-92A9-781EB7B1F1A9}"/>
                </a:ext>
              </a:extLst>
            </p:cNvPr>
            <p:cNvSpPr/>
            <p:nvPr/>
          </p:nvSpPr>
          <p:spPr>
            <a:xfrm>
              <a:off x="5008931" y="3700435"/>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07" name="Freeform: Shape 474">
              <a:extLst>
                <a:ext uri="{FF2B5EF4-FFF2-40B4-BE49-F238E27FC236}">
                  <a16:creationId xmlns:a16="http://schemas.microsoft.com/office/drawing/2014/main" id="{CB52CCEA-55FF-4128-9453-67F90B4021B7}"/>
                </a:ext>
              </a:extLst>
            </p:cNvPr>
            <p:cNvSpPr/>
            <p:nvPr/>
          </p:nvSpPr>
          <p:spPr>
            <a:xfrm>
              <a:off x="5123225" y="3738533"/>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08" name="Freeform: Shape 475">
              <a:extLst>
                <a:ext uri="{FF2B5EF4-FFF2-40B4-BE49-F238E27FC236}">
                  <a16:creationId xmlns:a16="http://schemas.microsoft.com/office/drawing/2014/main" id="{CDEE6031-DFD4-4B2A-949A-B8D2F64C6E71}"/>
                </a:ext>
              </a:extLst>
            </p:cNvPr>
            <p:cNvSpPr/>
            <p:nvPr/>
          </p:nvSpPr>
          <p:spPr>
            <a:xfrm>
              <a:off x="5142274" y="3738537"/>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09" name="Freeform: Shape 476">
              <a:extLst>
                <a:ext uri="{FF2B5EF4-FFF2-40B4-BE49-F238E27FC236}">
                  <a16:creationId xmlns:a16="http://schemas.microsoft.com/office/drawing/2014/main" id="{6020E7DE-AC6A-4082-A078-7CBA149071D0}"/>
                </a:ext>
              </a:extLst>
            </p:cNvPr>
            <p:cNvSpPr/>
            <p:nvPr/>
          </p:nvSpPr>
          <p:spPr>
            <a:xfrm>
              <a:off x="5161323" y="3738539"/>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0" name="Freeform: Shape 477">
              <a:extLst>
                <a:ext uri="{FF2B5EF4-FFF2-40B4-BE49-F238E27FC236}">
                  <a16:creationId xmlns:a16="http://schemas.microsoft.com/office/drawing/2014/main" id="{9350FA2E-C78C-4C7C-A61E-DFDC91BB7C25}"/>
                </a:ext>
              </a:extLst>
            </p:cNvPr>
            <p:cNvSpPr/>
            <p:nvPr/>
          </p:nvSpPr>
          <p:spPr>
            <a:xfrm>
              <a:off x="5180372" y="3776639"/>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1" name="Freeform: Shape 478">
              <a:extLst>
                <a:ext uri="{FF2B5EF4-FFF2-40B4-BE49-F238E27FC236}">
                  <a16:creationId xmlns:a16="http://schemas.microsoft.com/office/drawing/2014/main" id="{EF86399C-34A4-4157-8041-40B25E20E358}"/>
                </a:ext>
              </a:extLst>
            </p:cNvPr>
            <p:cNvSpPr/>
            <p:nvPr/>
          </p:nvSpPr>
          <p:spPr>
            <a:xfrm>
              <a:off x="5199421" y="3776639"/>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2" name="Freeform: Shape 479">
              <a:extLst>
                <a:ext uri="{FF2B5EF4-FFF2-40B4-BE49-F238E27FC236}">
                  <a16:creationId xmlns:a16="http://schemas.microsoft.com/office/drawing/2014/main" id="{C0011230-4587-49C7-9C06-602CE691E414}"/>
                </a:ext>
              </a:extLst>
            </p:cNvPr>
            <p:cNvSpPr/>
            <p:nvPr/>
          </p:nvSpPr>
          <p:spPr>
            <a:xfrm>
              <a:off x="5218470" y="3776639"/>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3" name="Freeform: Shape 480">
              <a:extLst>
                <a:ext uri="{FF2B5EF4-FFF2-40B4-BE49-F238E27FC236}">
                  <a16:creationId xmlns:a16="http://schemas.microsoft.com/office/drawing/2014/main" id="{8C762CFA-346E-4F6D-A6A6-5D3FEE7F6D94}"/>
                </a:ext>
              </a:extLst>
            </p:cNvPr>
            <p:cNvSpPr/>
            <p:nvPr/>
          </p:nvSpPr>
          <p:spPr>
            <a:xfrm>
              <a:off x="5256568" y="3852836"/>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4" name="Freeform: Shape 481">
              <a:extLst>
                <a:ext uri="{FF2B5EF4-FFF2-40B4-BE49-F238E27FC236}">
                  <a16:creationId xmlns:a16="http://schemas.microsoft.com/office/drawing/2014/main" id="{BCDF4845-B67F-483E-853A-08500DCB02D4}"/>
                </a:ext>
              </a:extLst>
            </p:cNvPr>
            <p:cNvSpPr/>
            <p:nvPr/>
          </p:nvSpPr>
          <p:spPr>
            <a:xfrm>
              <a:off x="5275617" y="3852840"/>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5" name="Freeform: Shape 482">
              <a:extLst>
                <a:ext uri="{FF2B5EF4-FFF2-40B4-BE49-F238E27FC236}">
                  <a16:creationId xmlns:a16="http://schemas.microsoft.com/office/drawing/2014/main" id="{8270A98C-E6B2-45A3-B21D-C631B103066F}"/>
                </a:ext>
              </a:extLst>
            </p:cNvPr>
            <p:cNvSpPr/>
            <p:nvPr/>
          </p:nvSpPr>
          <p:spPr>
            <a:xfrm>
              <a:off x="5313714" y="385284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6" name="Freeform: Shape 483">
              <a:extLst>
                <a:ext uri="{FF2B5EF4-FFF2-40B4-BE49-F238E27FC236}">
                  <a16:creationId xmlns:a16="http://schemas.microsoft.com/office/drawing/2014/main" id="{1B4F5CD6-BE62-4226-BCEE-5EB77448BA36}"/>
                </a:ext>
              </a:extLst>
            </p:cNvPr>
            <p:cNvSpPr/>
            <p:nvPr/>
          </p:nvSpPr>
          <p:spPr>
            <a:xfrm>
              <a:off x="5332761" y="3871891"/>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7" name="Freeform: Shape 484">
              <a:extLst>
                <a:ext uri="{FF2B5EF4-FFF2-40B4-BE49-F238E27FC236}">
                  <a16:creationId xmlns:a16="http://schemas.microsoft.com/office/drawing/2014/main" id="{205E1B09-A207-42EB-A558-5AA7B5093B6F}"/>
                </a:ext>
              </a:extLst>
            </p:cNvPr>
            <p:cNvSpPr/>
            <p:nvPr/>
          </p:nvSpPr>
          <p:spPr>
            <a:xfrm>
              <a:off x="5389909" y="3871890"/>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8" name="Freeform: Shape 485">
              <a:extLst>
                <a:ext uri="{FF2B5EF4-FFF2-40B4-BE49-F238E27FC236}">
                  <a16:creationId xmlns:a16="http://schemas.microsoft.com/office/drawing/2014/main" id="{59D746FC-A2C9-4098-A1C1-4304684B3197}"/>
                </a:ext>
              </a:extLst>
            </p:cNvPr>
            <p:cNvSpPr/>
            <p:nvPr/>
          </p:nvSpPr>
          <p:spPr>
            <a:xfrm>
              <a:off x="5408958" y="3890936"/>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9" name="Freeform: Shape 486">
              <a:extLst>
                <a:ext uri="{FF2B5EF4-FFF2-40B4-BE49-F238E27FC236}">
                  <a16:creationId xmlns:a16="http://schemas.microsoft.com/office/drawing/2014/main" id="{27572FE9-8EA3-45B1-AAD5-20E6465CD713}"/>
                </a:ext>
              </a:extLst>
            </p:cNvPr>
            <p:cNvSpPr/>
            <p:nvPr/>
          </p:nvSpPr>
          <p:spPr>
            <a:xfrm>
              <a:off x="5447055" y="3909986"/>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0" name="Freeform: Shape 487">
              <a:extLst>
                <a:ext uri="{FF2B5EF4-FFF2-40B4-BE49-F238E27FC236}">
                  <a16:creationId xmlns:a16="http://schemas.microsoft.com/office/drawing/2014/main" id="{BBDF8D68-923E-43DC-A716-C2AB2E4FEE69}"/>
                </a:ext>
              </a:extLst>
            </p:cNvPr>
            <p:cNvSpPr/>
            <p:nvPr/>
          </p:nvSpPr>
          <p:spPr>
            <a:xfrm>
              <a:off x="5504203" y="3909986"/>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1" name="Freeform: Shape 488">
              <a:extLst>
                <a:ext uri="{FF2B5EF4-FFF2-40B4-BE49-F238E27FC236}">
                  <a16:creationId xmlns:a16="http://schemas.microsoft.com/office/drawing/2014/main" id="{1C94D28F-6599-4892-95BD-35D564FF6373}"/>
                </a:ext>
              </a:extLst>
            </p:cNvPr>
            <p:cNvSpPr/>
            <p:nvPr/>
          </p:nvSpPr>
          <p:spPr>
            <a:xfrm>
              <a:off x="5523253" y="3909991"/>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2" name="Freeform: Shape 489">
              <a:extLst>
                <a:ext uri="{FF2B5EF4-FFF2-40B4-BE49-F238E27FC236}">
                  <a16:creationId xmlns:a16="http://schemas.microsoft.com/office/drawing/2014/main" id="{708DF56A-0A68-41DD-8BFE-441F69EA2294}"/>
                </a:ext>
              </a:extLst>
            </p:cNvPr>
            <p:cNvSpPr/>
            <p:nvPr/>
          </p:nvSpPr>
          <p:spPr>
            <a:xfrm>
              <a:off x="5542303" y="3909993"/>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3" name="Freeform: Shape 490">
              <a:extLst>
                <a:ext uri="{FF2B5EF4-FFF2-40B4-BE49-F238E27FC236}">
                  <a16:creationId xmlns:a16="http://schemas.microsoft.com/office/drawing/2014/main" id="{4D55DB1C-6E7E-464C-9B71-79CB44814CB4}"/>
                </a:ext>
              </a:extLst>
            </p:cNvPr>
            <p:cNvSpPr/>
            <p:nvPr/>
          </p:nvSpPr>
          <p:spPr>
            <a:xfrm>
              <a:off x="5561353" y="3986192"/>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4" name="Freeform: Shape 491">
              <a:extLst>
                <a:ext uri="{FF2B5EF4-FFF2-40B4-BE49-F238E27FC236}">
                  <a16:creationId xmlns:a16="http://schemas.microsoft.com/office/drawing/2014/main" id="{7B075916-B2E8-45A2-8386-A421893922A6}"/>
                </a:ext>
              </a:extLst>
            </p:cNvPr>
            <p:cNvSpPr/>
            <p:nvPr/>
          </p:nvSpPr>
          <p:spPr>
            <a:xfrm>
              <a:off x="5580402" y="3986191"/>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5" name="Freeform: Shape 492">
              <a:extLst>
                <a:ext uri="{FF2B5EF4-FFF2-40B4-BE49-F238E27FC236}">
                  <a16:creationId xmlns:a16="http://schemas.microsoft.com/office/drawing/2014/main" id="{7BF4E7DA-12C3-40A6-8D68-007A097049C5}"/>
                </a:ext>
              </a:extLst>
            </p:cNvPr>
            <p:cNvSpPr/>
            <p:nvPr/>
          </p:nvSpPr>
          <p:spPr>
            <a:xfrm>
              <a:off x="5618500" y="4024291"/>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6" name="Freeform: Shape 493">
              <a:extLst>
                <a:ext uri="{FF2B5EF4-FFF2-40B4-BE49-F238E27FC236}">
                  <a16:creationId xmlns:a16="http://schemas.microsoft.com/office/drawing/2014/main" id="{A5CD8F37-4D34-495A-BA92-7EACB03AB386}"/>
                </a:ext>
              </a:extLst>
            </p:cNvPr>
            <p:cNvSpPr/>
            <p:nvPr/>
          </p:nvSpPr>
          <p:spPr>
            <a:xfrm>
              <a:off x="5637548" y="4024291"/>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7" name="Freeform: Shape 494">
              <a:extLst>
                <a:ext uri="{FF2B5EF4-FFF2-40B4-BE49-F238E27FC236}">
                  <a16:creationId xmlns:a16="http://schemas.microsoft.com/office/drawing/2014/main" id="{65223477-EECC-4EB6-AA82-F680F87452ED}"/>
                </a:ext>
              </a:extLst>
            </p:cNvPr>
            <p:cNvSpPr/>
            <p:nvPr/>
          </p:nvSpPr>
          <p:spPr>
            <a:xfrm>
              <a:off x="5789952" y="4024289"/>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8" name="Freeform: Shape 495">
              <a:extLst>
                <a:ext uri="{FF2B5EF4-FFF2-40B4-BE49-F238E27FC236}">
                  <a16:creationId xmlns:a16="http://schemas.microsoft.com/office/drawing/2014/main" id="{172CA3D1-77B9-460D-84AB-5B9328100B84}"/>
                </a:ext>
              </a:extLst>
            </p:cNvPr>
            <p:cNvSpPr/>
            <p:nvPr/>
          </p:nvSpPr>
          <p:spPr>
            <a:xfrm>
              <a:off x="5809002" y="4024293"/>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9" name="Freeform: Shape 496">
              <a:extLst>
                <a:ext uri="{FF2B5EF4-FFF2-40B4-BE49-F238E27FC236}">
                  <a16:creationId xmlns:a16="http://schemas.microsoft.com/office/drawing/2014/main" id="{86F8E981-0EB8-4470-8B0F-5BE46C39E50A}"/>
                </a:ext>
              </a:extLst>
            </p:cNvPr>
            <p:cNvSpPr/>
            <p:nvPr/>
          </p:nvSpPr>
          <p:spPr>
            <a:xfrm>
              <a:off x="5847100" y="4100492"/>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0" name="Freeform: Shape 497">
              <a:extLst>
                <a:ext uri="{FF2B5EF4-FFF2-40B4-BE49-F238E27FC236}">
                  <a16:creationId xmlns:a16="http://schemas.microsoft.com/office/drawing/2014/main" id="{C3BE2E89-3FB5-492B-A53E-53290AE368BF}"/>
                </a:ext>
              </a:extLst>
            </p:cNvPr>
            <p:cNvSpPr/>
            <p:nvPr/>
          </p:nvSpPr>
          <p:spPr>
            <a:xfrm>
              <a:off x="5885198" y="4100491"/>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1" name="Freeform: Shape 498">
              <a:extLst>
                <a:ext uri="{FF2B5EF4-FFF2-40B4-BE49-F238E27FC236}">
                  <a16:creationId xmlns:a16="http://schemas.microsoft.com/office/drawing/2014/main" id="{C2845F74-4581-430A-8B7E-044BECF6882F}"/>
                </a:ext>
              </a:extLst>
            </p:cNvPr>
            <p:cNvSpPr/>
            <p:nvPr/>
          </p:nvSpPr>
          <p:spPr>
            <a:xfrm>
              <a:off x="6075689" y="4138590"/>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2" name="Freeform: Shape 499">
              <a:extLst>
                <a:ext uri="{FF2B5EF4-FFF2-40B4-BE49-F238E27FC236}">
                  <a16:creationId xmlns:a16="http://schemas.microsoft.com/office/drawing/2014/main" id="{3B3C6587-980E-4A10-A6B4-74E5FE1845E4}"/>
                </a:ext>
              </a:extLst>
            </p:cNvPr>
            <p:cNvSpPr/>
            <p:nvPr/>
          </p:nvSpPr>
          <p:spPr>
            <a:xfrm>
              <a:off x="6170935" y="4138590"/>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3" name="Freeform: Shape 500">
              <a:extLst>
                <a:ext uri="{FF2B5EF4-FFF2-40B4-BE49-F238E27FC236}">
                  <a16:creationId xmlns:a16="http://schemas.microsoft.com/office/drawing/2014/main" id="{B6E99690-C5EA-4C1F-8716-64E7B5930A65}"/>
                </a:ext>
              </a:extLst>
            </p:cNvPr>
            <p:cNvSpPr/>
            <p:nvPr/>
          </p:nvSpPr>
          <p:spPr>
            <a:xfrm>
              <a:off x="6189984" y="4138589"/>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4" name="Freeform: Shape 501">
              <a:extLst>
                <a:ext uri="{FF2B5EF4-FFF2-40B4-BE49-F238E27FC236}">
                  <a16:creationId xmlns:a16="http://schemas.microsoft.com/office/drawing/2014/main" id="{7747671D-5035-4741-A9DD-116B55DAD8A9}"/>
                </a:ext>
              </a:extLst>
            </p:cNvPr>
            <p:cNvSpPr/>
            <p:nvPr/>
          </p:nvSpPr>
          <p:spPr>
            <a:xfrm>
              <a:off x="6380474" y="4176689"/>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5" name="Freeform: Shape 502">
              <a:extLst>
                <a:ext uri="{FF2B5EF4-FFF2-40B4-BE49-F238E27FC236}">
                  <a16:creationId xmlns:a16="http://schemas.microsoft.com/office/drawing/2014/main" id="{BBD0C904-98F7-4A26-8369-1D8F790CE519}"/>
                </a:ext>
              </a:extLst>
            </p:cNvPr>
            <p:cNvSpPr/>
            <p:nvPr/>
          </p:nvSpPr>
          <p:spPr>
            <a:xfrm>
              <a:off x="6418575" y="4176687"/>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6" name="Freeform: Shape 503">
              <a:extLst>
                <a:ext uri="{FF2B5EF4-FFF2-40B4-BE49-F238E27FC236}">
                  <a16:creationId xmlns:a16="http://schemas.microsoft.com/office/drawing/2014/main" id="{B52CB576-AD4B-478B-A150-8D61A72218B4}"/>
                </a:ext>
              </a:extLst>
            </p:cNvPr>
            <p:cNvSpPr/>
            <p:nvPr/>
          </p:nvSpPr>
          <p:spPr>
            <a:xfrm>
              <a:off x="6456673" y="4214775"/>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7" name="Freeform: Shape 504">
              <a:extLst>
                <a:ext uri="{FF2B5EF4-FFF2-40B4-BE49-F238E27FC236}">
                  <a16:creationId xmlns:a16="http://schemas.microsoft.com/office/drawing/2014/main" id="{A4A9650C-0A28-47E4-B07D-0C671E25E8BF}"/>
                </a:ext>
              </a:extLst>
            </p:cNvPr>
            <p:cNvSpPr/>
            <p:nvPr/>
          </p:nvSpPr>
          <p:spPr>
            <a:xfrm>
              <a:off x="6609064" y="4233825"/>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8" name="Freeform: Shape 505">
              <a:extLst>
                <a:ext uri="{FF2B5EF4-FFF2-40B4-BE49-F238E27FC236}">
                  <a16:creationId xmlns:a16="http://schemas.microsoft.com/office/drawing/2014/main" id="{50E0D2C6-6807-435D-A3A5-251973BBAEB2}"/>
                </a:ext>
              </a:extLst>
            </p:cNvPr>
            <p:cNvSpPr/>
            <p:nvPr/>
          </p:nvSpPr>
          <p:spPr>
            <a:xfrm>
              <a:off x="6628116" y="4233835"/>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9" name="Freeform: Shape 506">
              <a:extLst>
                <a:ext uri="{FF2B5EF4-FFF2-40B4-BE49-F238E27FC236}">
                  <a16:creationId xmlns:a16="http://schemas.microsoft.com/office/drawing/2014/main" id="{844E1ABD-D151-43CD-8CF7-40C7889496C0}"/>
                </a:ext>
              </a:extLst>
            </p:cNvPr>
            <p:cNvSpPr/>
            <p:nvPr/>
          </p:nvSpPr>
          <p:spPr>
            <a:xfrm>
              <a:off x="6647166" y="4271935"/>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0" name="Freeform: Shape 507">
              <a:extLst>
                <a:ext uri="{FF2B5EF4-FFF2-40B4-BE49-F238E27FC236}">
                  <a16:creationId xmlns:a16="http://schemas.microsoft.com/office/drawing/2014/main" id="{8A822594-8650-47AC-8C6B-F7CA0C45ABE9}"/>
                </a:ext>
              </a:extLst>
            </p:cNvPr>
            <p:cNvSpPr/>
            <p:nvPr/>
          </p:nvSpPr>
          <p:spPr>
            <a:xfrm>
              <a:off x="6666215" y="4271940"/>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1" name="Freeform: Shape 508">
              <a:extLst>
                <a:ext uri="{FF2B5EF4-FFF2-40B4-BE49-F238E27FC236}">
                  <a16:creationId xmlns:a16="http://schemas.microsoft.com/office/drawing/2014/main" id="{90430E98-7A74-4857-80D0-E8279AE8F596}"/>
                </a:ext>
              </a:extLst>
            </p:cNvPr>
            <p:cNvSpPr/>
            <p:nvPr/>
          </p:nvSpPr>
          <p:spPr>
            <a:xfrm>
              <a:off x="7066248" y="4310039"/>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2" name="Freeform: Shape 509">
              <a:extLst>
                <a:ext uri="{FF2B5EF4-FFF2-40B4-BE49-F238E27FC236}">
                  <a16:creationId xmlns:a16="http://schemas.microsoft.com/office/drawing/2014/main" id="{554D6EB7-0CF8-4DC0-9D63-8D17D563712D}"/>
                </a:ext>
              </a:extLst>
            </p:cNvPr>
            <p:cNvSpPr/>
            <p:nvPr/>
          </p:nvSpPr>
          <p:spPr>
            <a:xfrm>
              <a:off x="7275798" y="4310039"/>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3" name="Freeform: Shape 510">
              <a:extLst>
                <a:ext uri="{FF2B5EF4-FFF2-40B4-BE49-F238E27FC236}">
                  <a16:creationId xmlns:a16="http://schemas.microsoft.com/office/drawing/2014/main" id="{00C28FEF-61BD-4220-A5E2-BADCF77A957E}"/>
                </a:ext>
              </a:extLst>
            </p:cNvPr>
            <p:cNvSpPr/>
            <p:nvPr/>
          </p:nvSpPr>
          <p:spPr>
            <a:xfrm>
              <a:off x="8037753" y="4310039"/>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4" name="Freeform: Shape 511">
              <a:extLst>
                <a:ext uri="{FF2B5EF4-FFF2-40B4-BE49-F238E27FC236}">
                  <a16:creationId xmlns:a16="http://schemas.microsoft.com/office/drawing/2014/main" id="{954C4CE3-6755-46AB-A38B-6A3E113250D7}"/>
                </a:ext>
              </a:extLst>
            </p:cNvPr>
            <p:cNvSpPr/>
            <p:nvPr/>
          </p:nvSpPr>
          <p:spPr>
            <a:xfrm>
              <a:off x="8056799" y="4310039"/>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5" name="Freeform: Shape 512">
              <a:extLst>
                <a:ext uri="{FF2B5EF4-FFF2-40B4-BE49-F238E27FC236}">
                  <a16:creationId xmlns:a16="http://schemas.microsoft.com/office/drawing/2014/main" id="{DC7328A4-CB87-4064-9DBD-5DA43D828D27}"/>
                </a:ext>
              </a:extLst>
            </p:cNvPr>
            <p:cNvSpPr/>
            <p:nvPr/>
          </p:nvSpPr>
          <p:spPr>
            <a:xfrm>
              <a:off x="8075841" y="4310039"/>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6" name="Freeform: Shape 513">
              <a:extLst>
                <a:ext uri="{FF2B5EF4-FFF2-40B4-BE49-F238E27FC236}">
                  <a16:creationId xmlns:a16="http://schemas.microsoft.com/office/drawing/2014/main" id="{D3A2FCA7-8874-46FD-B063-C7ADE82DEFAB}"/>
                </a:ext>
              </a:extLst>
            </p:cNvPr>
            <p:cNvSpPr/>
            <p:nvPr/>
          </p:nvSpPr>
          <p:spPr>
            <a:xfrm>
              <a:off x="8094898" y="4310039"/>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7" name="Freeform: Shape 514">
              <a:extLst>
                <a:ext uri="{FF2B5EF4-FFF2-40B4-BE49-F238E27FC236}">
                  <a16:creationId xmlns:a16="http://schemas.microsoft.com/office/drawing/2014/main" id="{415DC5E4-668A-4419-AF54-57B4A32C2967}"/>
                </a:ext>
              </a:extLst>
            </p:cNvPr>
            <p:cNvSpPr/>
            <p:nvPr/>
          </p:nvSpPr>
          <p:spPr>
            <a:xfrm>
              <a:off x="8133001" y="4310039"/>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8" name="Freeform: Shape 515">
              <a:extLst>
                <a:ext uri="{FF2B5EF4-FFF2-40B4-BE49-F238E27FC236}">
                  <a16:creationId xmlns:a16="http://schemas.microsoft.com/office/drawing/2014/main" id="{6F17B14A-5B7D-4035-A85C-ADBDCDD03A6E}"/>
                </a:ext>
              </a:extLst>
            </p:cNvPr>
            <p:cNvSpPr/>
            <p:nvPr/>
          </p:nvSpPr>
          <p:spPr>
            <a:xfrm>
              <a:off x="8152050" y="4310064"/>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9" name="Freeform: Shape 516">
              <a:extLst>
                <a:ext uri="{FF2B5EF4-FFF2-40B4-BE49-F238E27FC236}">
                  <a16:creationId xmlns:a16="http://schemas.microsoft.com/office/drawing/2014/main" id="{49053622-EB77-4F8C-BE5E-EA8B223DD0BF}"/>
                </a:ext>
              </a:extLst>
            </p:cNvPr>
            <p:cNvSpPr/>
            <p:nvPr/>
          </p:nvSpPr>
          <p:spPr>
            <a:xfrm>
              <a:off x="8552508" y="4310071"/>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grpSp>
      <p:grpSp>
        <p:nvGrpSpPr>
          <p:cNvPr id="28" name="Group 27">
            <a:extLst>
              <a:ext uri="{FF2B5EF4-FFF2-40B4-BE49-F238E27FC236}">
                <a16:creationId xmlns:a16="http://schemas.microsoft.com/office/drawing/2014/main" id="{7524E903-49D4-4A68-A0DF-0FE0D58C81EB}"/>
              </a:ext>
            </a:extLst>
          </p:cNvPr>
          <p:cNvGrpSpPr/>
          <p:nvPr/>
        </p:nvGrpSpPr>
        <p:grpSpPr>
          <a:xfrm>
            <a:off x="1779275" y="3208555"/>
            <a:ext cx="3580078" cy="1917703"/>
            <a:chOff x="3807782" y="3194788"/>
            <a:chExt cx="4462214" cy="2375589"/>
          </a:xfrm>
        </p:grpSpPr>
        <p:sp>
          <p:nvSpPr>
            <p:cNvPr id="435" name="Freeform: Shape 522">
              <a:extLst>
                <a:ext uri="{FF2B5EF4-FFF2-40B4-BE49-F238E27FC236}">
                  <a16:creationId xmlns:a16="http://schemas.microsoft.com/office/drawing/2014/main" id="{6E091249-F4B9-450D-8663-DC76812DC123}"/>
                </a:ext>
              </a:extLst>
            </p:cNvPr>
            <p:cNvSpPr/>
            <p:nvPr/>
          </p:nvSpPr>
          <p:spPr>
            <a:xfrm>
              <a:off x="3807782" y="3246653"/>
              <a:ext cx="4462214" cy="2269553"/>
            </a:xfrm>
            <a:custGeom>
              <a:avLst/>
              <a:gdLst>
                <a:gd name="connsiteX0" fmla="*/ 4462272 w 4462272"/>
                <a:gd name="connsiteY0" fmla="*/ 2269559 h 2269558"/>
                <a:gd name="connsiteX1" fmla="*/ 2882522 w 4462272"/>
                <a:gd name="connsiteY1" fmla="*/ 2269559 h 2269558"/>
                <a:gd name="connsiteX2" fmla="*/ 2882522 w 4462272"/>
                <a:gd name="connsiteY2" fmla="*/ 2224887 h 2269558"/>
                <a:gd name="connsiteX3" fmla="*/ 2285638 w 4462272"/>
                <a:gd name="connsiteY3" fmla="*/ 2224887 h 2269558"/>
                <a:gd name="connsiteX4" fmla="*/ 2285638 w 4462272"/>
                <a:gd name="connsiteY4" fmla="*/ 2194502 h 2269558"/>
                <a:gd name="connsiteX5" fmla="*/ 2255263 w 4462272"/>
                <a:gd name="connsiteY5" fmla="*/ 2194502 h 2269558"/>
                <a:gd name="connsiteX6" fmla="*/ 2255263 w 4462272"/>
                <a:gd name="connsiteY6" fmla="*/ 2162336 h 2269558"/>
                <a:gd name="connsiteX7" fmla="*/ 2230241 w 4462272"/>
                <a:gd name="connsiteY7" fmla="*/ 2162336 h 2269558"/>
                <a:gd name="connsiteX8" fmla="*/ 2230241 w 4462272"/>
                <a:gd name="connsiteY8" fmla="*/ 2110511 h 2269558"/>
                <a:gd name="connsiteX9" fmla="*/ 2080127 w 4462272"/>
                <a:gd name="connsiteY9" fmla="*/ 2110511 h 2269558"/>
                <a:gd name="connsiteX10" fmla="*/ 2080127 w 4462272"/>
                <a:gd name="connsiteY10" fmla="*/ 2035454 h 2269558"/>
                <a:gd name="connsiteX11" fmla="*/ 1946100 w 4462272"/>
                <a:gd name="connsiteY11" fmla="*/ 2035454 h 2269558"/>
                <a:gd name="connsiteX12" fmla="*/ 1946100 w 4462272"/>
                <a:gd name="connsiteY12" fmla="*/ 2008650 h 2269558"/>
                <a:gd name="connsiteX13" fmla="*/ 1913935 w 4462272"/>
                <a:gd name="connsiteY13" fmla="*/ 2008650 h 2269558"/>
                <a:gd name="connsiteX14" fmla="*/ 1913935 w 4462272"/>
                <a:gd name="connsiteY14" fmla="*/ 1971122 h 2269558"/>
                <a:gd name="connsiteX15" fmla="*/ 1770974 w 4462272"/>
                <a:gd name="connsiteY15" fmla="*/ 1971122 h 2269558"/>
                <a:gd name="connsiteX16" fmla="*/ 1770974 w 4462272"/>
                <a:gd name="connsiteY16" fmla="*/ 1955034 h 2269558"/>
                <a:gd name="connsiteX17" fmla="*/ 1724511 w 4462272"/>
                <a:gd name="connsiteY17" fmla="*/ 1955034 h 2269558"/>
                <a:gd name="connsiteX18" fmla="*/ 1724511 w 4462272"/>
                <a:gd name="connsiteY18" fmla="*/ 1926440 h 2269558"/>
                <a:gd name="connsiteX19" fmla="*/ 1649454 w 4462272"/>
                <a:gd name="connsiteY19" fmla="*/ 1926440 h 2269558"/>
                <a:gd name="connsiteX20" fmla="*/ 1649454 w 4462272"/>
                <a:gd name="connsiteY20" fmla="*/ 1903209 h 2269558"/>
                <a:gd name="connsiteX21" fmla="*/ 1635157 w 4462272"/>
                <a:gd name="connsiteY21" fmla="*/ 1903209 h 2269558"/>
                <a:gd name="connsiteX22" fmla="*/ 1635157 w 4462272"/>
                <a:gd name="connsiteY22" fmla="*/ 1863899 h 2269558"/>
                <a:gd name="connsiteX23" fmla="*/ 1629794 w 4462272"/>
                <a:gd name="connsiteY23" fmla="*/ 1863899 h 2269558"/>
                <a:gd name="connsiteX24" fmla="*/ 1629794 w 4462272"/>
                <a:gd name="connsiteY24" fmla="*/ 1837095 h 2269558"/>
                <a:gd name="connsiteX25" fmla="*/ 1597628 w 4462272"/>
                <a:gd name="connsiteY25" fmla="*/ 1837095 h 2269558"/>
                <a:gd name="connsiteX26" fmla="*/ 1597628 w 4462272"/>
                <a:gd name="connsiteY26" fmla="*/ 1738807 h 2269558"/>
                <a:gd name="connsiteX27" fmla="*/ 1577969 w 4462272"/>
                <a:gd name="connsiteY27" fmla="*/ 1738807 h 2269558"/>
                <a:gd name="connsiteX28" fmla="*/ 1577969 w 4462272"/>
                <a:gd name="connsiteY28" fmla="*/ 1699488 h 2269558"/>
                <a:gd name="connsiteX29" fmla="*/ 1558309 w 4462272"/>
                <a:gd name="connsiteY29" fmla="*/ 1699488 h 2269558"/>
                <a:gd name="connsiteX30" fmla="*/ 1558309 w 4462272"/>
                <a:gd name="connsiteY30" fmla="*/ 1669113 h 2269558"/>
                <a:gd name="connsiteX31" fmla="*/ 1488615 w 4462272"/>
                <a:gd name="connsiteY31" fmla="*/ 1669113 h 2269558"/>
                <a:gd name="connsiteX32" fmla="*/ 1488615 w 4462272"/>
                <a:gd name="connsiteY32" fmla="*/ 1636937 h 2269558"/>
                <a:gd name="connsiteX33" fmla="*/ 1349226 w 4462272"/>
                <a:gd name="connsiteY33" fmla="*/ 1636937 h 2269558"/>
                <a:gd name="connsiteX34" fmla="*/ 1349226 w 4462272"/>
                <a:gd name="connsiteY34" fmla="*/ 1610134 h 2269558"/>
                <a:gd name="connsiteX35" fmla="*/ 1325994 w 4462272"/>
                <a:gd name="connsiteY35" fmla="*/ 1610134 h 2269558"/>
                <a:gd name="connsiteX36" fmla="*/ 1325994 w 4462272"/>
                <a:gd name="connsiteY36" fmla="*/ 1554736 h 2269558"/>
                <a:gd name="connsiteX37" fmla="*/ 1308125 w 4462272"/>
                <a:gd name="connsiteY37" fmla="*/ 1554736 h 2269558"/>
                <a:gd name="connsiteX38" fmla="*/ 1308125 w 4462272"/>
                <a:gd name="connsiteY38" fmla="*/ 1501130 h 2269558"/>
                <a:gd name="connsiteX39" fmla="*/ 1299191 w 4462272"/>
                <a:gd name="connsiteY39" fmla="*/ 1501130 h 2269558"/>
                <a:gd name="connsiteX40" fmla="*/ 1299191 w 4462272"/>
                <a:gd name="connsiteY40" fmla="*/ 1442151 h 2269558"/>
                <a:gd name="connsiteX41" fmla="*/ 1288466 w 4462272"/>
                <a:gd name="connsiteY41" fmla="*/ 1442151 h 2269558"/>
                <a:gd name="connsiteX42" fmla="*/ 1288466 w 4462272"/>
                <a:gd name="connsiteY42" fmla="*/ 1356378 h 2269558"/>
                <a:gd name="connsiteX43" fmla="*/ 1275960 w 4462272"/>
                <a:gd name="connsiteY43" fmla="*/ 1356378 h 2269558"/>
                <a:gd name="connsiteX44" fmla="*/ 1275960 w 4462272"/>
                <a:gd name="connsiteY44" fmla="*/ 1249155 h 2269558"/>
                <a:gd name="connsiteX45" fmla="*/ 1270597 w 4462272"/>
                <a:gd name="connsiteY45" fmla="*/ 1249155 h 2269558"/>
                <a:gd name="connsiteX46" fmla="*/ 1270597 w 4462272"/>
                <a:gd name="connsiteY46" fmla="*/ 1143714 h 2269558"/>
                <a:gd name="connsiteX47" fmla="*/ 1254509 w 4462272"/>
                <a:gd name="connsiteY47" fmla="*/ 1143714 h 2269558"/>
                <a:gd name="connsiteX48" fmla="*/ 1254509 w 4462272"/>
                <a:gd name="connsiteY48" fmla="*/ 1097251 h 2269558"/>
                <a:gd name="connsiteX49" fmla="*/ 1245575 w 4462272"/>
                <a:gd name="connsiteY49" fmla="*/ 1097251 h 2269558"/>
                <a:gd name="connsiteX50" fmla="*/ 1245575 w 4462272"/>
                <a:gd name="connsiteY50" fmla="*/ 1047216 h 2269558"/>
                <a:gd name="connsiteX51" fmla="*/ 1227706 w 4462272"/>
                <a:gd name="connsiteY51" fmla="*/ 1047216 h 2269558"/>
                <a:gd name="connsiteX52" fmla="*/ 1227706 w 4462272"/>
                <a:gd name="connsiteY52" fmla="*/ 1018622 h 2269558"/>
                <a:gd name="connsiteX53" fmla="*/ 1184815 w 4462272"/>
                <a:gd name="connsiteY53" fmla="*/ 1018622 h 2269558"/>
                <a:gd name="connsiteX54" fmla="*/ 1184815 w 4462272"/>
                <a:gd name="connsiteY54" fmla="*/ 981093 h 2269558"/>
                <a:gd name="connsiteX55" fmla="*/ 1063295 w 4462272"/>
                <a:gd name="connsiteY55" fmla="*/ 981093 h 2269558"/>
                <a:gd name="connsiteX56" fmla="*/ 1063295 w 4462272"/>
                <a:gd name="connsiteY56" fmla="*/ 932840 h 2269558"/>
                <a:gd name="connsiteX57" fmla="*/ 1000754 w 4462272"/>
                <a:gd name="connsiteY57" fmla="*/ 932840 h 2269558"/>
                <a:gd name="connsiteX58" fmla="*/ 1000754 w 4462272"/>
                <a:gd name="connsiteY58" fmla="*/ 859573 h 2269558"/>
                <a:gd name="connsiteX59" fmla="*/ 981094 w 4462272"/>
                <a:gd name="connsiteY59" fmla="*/ 859573 h 2269558"/>
                <a:gd name="connsiteX60" fmla="*/ 981094 w 4462272"/>
                <a:gd name="connsiteY60" fmla="*/ 786304 h 2269558"/>
                <a:gd name="connsiteX61" fmla="*/ 972160 w 4462272"/>
                <a:gd name="connsiteY61" fmla="*/ 786304 h 2269558"/>
                <a:gd name="connsiteX62" fmla="*/ 972160 w 4462272"/>
                <a:gd name="connsiteY62" fmla="*/ 752350 h 2269558"/>
                <a:gd name="connsiteX63" fmla="*/ 954291 w 4462272"/>
                <a:gd name="connsiteY63" fmla="*/ 752350 h 2269558"/>
                <a:gd name="connsiteX64" fmla="*/ 954291 w 4462272"/>
                <a:gd name="connsiteY64" fmla="*/ 700525 h 2269558"/>
                <a:gd name="connsiteX65" fmla="*/ 939991 w 4462272"/>
                <a:gd name="connsiteY65" fmla="*/ 700525 h 2269558"/>
                <a:gd name="connsiteX66" fmla="*/ 939991 w 4462272"/>
                <a:gd name="connsiteY66" fmla="*/ 679080 h 2269558"/>
                <a:gd name="connsiteX67" fmla="*/ 927482 w 4462272"/>
                <a:gd name="connsiteY67" fmla="*/ 679080 h 2269558"/>
                <a:gd name="connsiteX68" fmla="*/ 927482 w 4462272"/>
                <a:gd name="connsiteY68" fmla="*/ 627256 h 2269558"/>
                <a:gd name="connsiteX69" fmla="*/ 879231 w 4462272"/>
                <a:gd name="connsiteY69" fmla="*/ 627256 h 2269558"/>
                <a:gd name="connsiteX70" fmla="*/ 879231 w 4462272"/>
                <a:gd name="connsiteY70" fmla="*/ 614746 h 2269558"/>
                <a:gd name="connsiteX71" fmla="*/ 857786 w 4462272"/>
                <a:gd name="connsiteY71" fmla="*/ 614746 h 2269558"/>
                <a:gd name="connsiteX72" fmla="*/ 857786 w 4462272"/>
                <a:gd name="connsiteY72" fmla="*/ 598664 h 2269558"/>
                <a:gd name="connsiteX73" fmla="*/ 716609 w 4462272"/>
                <a:gd name="connsiteY73" fmla="*/ 598664 h 2269558"/>
                <a:gd name="connsiteX74" fmla="*/ 716609 w 4462272"/>
                <a:gd name="connsiteY74" fmla="*/ 577219 h 2269558"/>
                <a:gd name="connsiteX75" fmla="*/ 684442 w 4462272"/>
                <a:gd name="connsiteY75" fmla="*/ 577219 h 2269558"/>
                <a:gd name="connsiteX76" fmla="*/ 684442 w 4462272"/>
                <a:gd name="connsiteY76" fmla="*/ 561135 h 2269558"/>
                <a:gd name="connsiteX77" fmla="*/ 648701 w 4462272"/>
                <a:gd name="connsiteY77" fmla="*/ 561135 h 2269558"/>
                <a:gd name="connsiteX78" fmla="*/ 648701 w 4462272"/>
                <a:gd name="connsiteY78" fmla="*/ 536117 h 2269558"/>
                <a:gd name="connsiteX79" fmla="*/ 630830 w 4462272"/>
                <a:gd name="connsiteY79" fmla="*/ 536117 h 2269558"/>
                <a:gd name="connsiteX80" fmla="*/ 630830 w 4462272"/>
                <a:gd name="connsiteY80" fmla="*/ 502162 h 2269558"/>
                <a:gd name="connsiteX81" fmla="*/ 616534 w 4462272"/>
                <a:gd name="connsiteY81" fmla="*/ 502162 h 2269558"/>
                <a:gd name="connsiteX82" fmla="*/ 616534 w 4462272"/>
                <a:gd name="connsiteY82" fmla="*/ 446764 h 2269558"/>
                <a:gd name="connsiteX83" fmla="*/ 589728 w 4462272"/>
                <a:gd name="connsiteY83" fmla="*/ 446764 h 2269558"/>
                <a:gd name="connsiteX84" fmla="*/ 589728 w 4462272"/>
                <a:gd name="connsiteY84" fmla="*/ 396726 h 2269558"/>
                <a:gd name="connsiteX85" fmla="*/ 527181 w 4462272"/>
                <a:gd name="connsiteY85" fmla="*/ 396726 h 2269558"/>
                <a:gd name="connsiteX86" fmla="*/ 527181 w 4462272"/>
                <a:gd name="connsiteY86" fmla="*/ 373494 h 2269558"/>
                <a:gd name="connsiteX87" fmla="*/ 412810 w 4462272"/>
                <a:gd name="connsiteY87" fmla="*/ 373494 h 2269558"/>
                <a:gd name="connsiteX88" fmla="*/ 412810 w 4462272"/>
                <a:gd name="connsiteY88" fmla="*/ 355624 h 2269558"/>
                <a:gd name="connsiteX89" fmla="*/ 357411 w 4462272"/>
                <a:gd name="connsiteY89" fmla="*/ 355624 h 2269558"/>
                <a:gd name="connsiteX90" fmla="*/ 357411 w 4462272"/>
                <a:gd name="connsiteY90" fmla="*/ 312734 h 2269558"/>
                <a:gd name="connsiteX91" fmla="*/ 321670 w 4462272"/>
                <a:gd name="connsiteY91" fmla="*/ 312734 h 2269558"/>
                <a:gd name="connsiteX92" fmla="*/ 321670 w 4462272"/>
                <a:gd name="connsiteY92" fmla="*/ 241252 h 2269558"/>
                <a:gd name="connsiteX93" fmla="*/ 302012 w 4462272"/>
                <a:gd name="connsiteY93" fmla="*/ 241252 h 2269558"/>
                <a:gd name="connsiteX94" fmla="*/ 302012 w 4462272"/>
                <a:gd name="connsiteY94" fmla="*/ 119733 h 2269558"/>
                <a:gd name="connsiteX95" fmla="*/ 289503 w 4462272"/>
                <a:gd name="connsiteY95" fmla="*/ 119733 h 2269558"/>
                <a:gd name="connsiteX96" fmla="*/ 289503 w 4462272"/>
                <a:gd name="connsiteY96" fmla="*/ 80418 h 2269558"/>
                <a:gd name="connsiteX97" fmla="*/ 284141 w 4462272"/>
                <a:gd name="connsiteY97" fmla="*/ 80418 h 2269558"/>
                <a:gd name="connsiteX98" fmla="*/ 284141 w 4462272"/>
                <a:gd name="connsiteY98" fmla="*/ 41102 h 2269558"/>
                <a:gd name="connsiteX99" fmla="*/ 226956 w 4462272"/>
                <a:gd name="connsiteY99" fmla="*/ 41102 h 2269558"/>
                <a:gd name="connsiteX100" fmla="*/ 226956 w 4462272"/>
                <a:gd name="connsiteY100" fmla="*/ 28593 h 2269558"/>
                <a:gd name="connsiteX101" fmla="*/ 164409 w 4462272"/>
                <a:gd name="connsiteY101" fmla="*/ 28593 h 2269558"/>
                <a:gd name="connsiteX102" fmla="*/ 164409 w 4462272"/>
                <a:gd name="connsiteY102" fmla="*/ 21444 h 2269558"/>
                <a:gd name="connsiteX103" fmla="*/ 50038 w 4462272"/>
                <a:gd name="connsiteY103" fmla="*/ 21444 h 2269558"/>
                <a:gd name="connsiteX104" fmla="*/ 50038 w 4462272"/>
                <a:gd name="connsiteY104" fmla="*/ 0 h 2269558"/>
                <a:gd name="connsiteX105" fmla="*/ 0 w 4462272"/>
                <a:gd name="connsiteY105" fmla="*/ 0 h 226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462272" h="2269558">
                  <a:moveTo>
                    <a:pt x="4462272" y="2269559"/>
                  </a:moveTo>
                  <a:lnTo>
                    <a:pt x="2882522" y="2269559"/>
                  </a:lnTo>
                  <a:lnTo>
                    <a:pt x="2882522" y="2224887"/>
                  </a:lnTo>
                  <a:lnTo>
                    <a:pt x="2285638" y="2224887"/>
                  </a:lnTo>
                  <a:lnTo>
                    <a:pt x="2285638" y="2194502"/>
                  </a:lnTo>
                  <a:lnTo>
                    <a:pt x="2255263" y="2194502"/>
                  </a:lnTo>
                  <a:lnTo>
                    <a:pt x="2255263" y="2162336"/>
                  </a:lnTo>
                  <a:lnTo>
                    <a:pt x="2230241" y="2162336"/>
                  </a:lnTo>
                  <a:lnTo>
                    <a:pt x="2230241" y="2110511"/>
                  </a:lnTo>
                  <a:lnTo>
                    <a:pt x="2080127" y="2110511"/>
                  </a:lnTo>
                  <a:lnTo>
                    <a:pt x="2080127" y="2035454"/>
                  </a:lnTo>
                  <a:lnTo>
                    <a:pt x="1946100" y="2035454"/>
                  </a:lnTo>
                  <a:lnTo>
                    <a:pt x="1946100" y="2008650"/>
                  </a:lnTo>
                  <a:lnTo>
                    <a:pt x="1913935" y="2008650"/>
                  </a:lnTo>
                  <a:lnTo>
                    <a:pt x="1913935" y="1971122"/>
                  </a:lnTo>
                  <a:lnTo>
                    <a:pt x="1770974" y="1971122"/>
                  </a:lnTo>
                  <a:lnTo>
                    <a:pt x="1770974" y="1955034"/>
                  </a:lnTo>
                  <a:lnTo>
                    <a:pt x="1724511" y="1955034"/>
                  </a:lnTo>
                  <a:lnTo>
                    <a:pt x="1724511" y="1926440"/>
                  </a:lnTo>
                  <a:lnTo>
                    <a:pt x="1649454" y="1926440"/>
                  </a:lnTo>
                  <a:lnTo>
                    <a:pt x="1649454" y="1903209"/>
                  </a:lnTo>
                  <a:lnTo>
                    <a:pt x="1635157" y="1903209"/>
                  </a:lnTo>
                  <a:lnTo>
                    <a:pt x="1635157" y="1863899"/>
                  </a:lnTo>
                  <a:lnTo>
                    <a:pt x="1629794" y="1863899"/>
                  </a:lnTo>
                  <a:lnTo>
                    <a:pt x="1629794" y="1837095"/>
                  </a:lnTo>
                  <a:lnTo>
                    <a:pt x="1597628" y="1837095"/>
                  </a:lnTo>
                  <a:lnTo>
                    <a:pt x="1597628" y="1738807"/>
                  </a:lnTo>
                  <a:lnTo>
                    <a:pt x="1577969" y="1738807"/>
                  </a:lnTo>
                  <a:lnTo>
                    <a:pt x="1577969" y="1699488"/>
                  </a:lnTo>
                  <a:lnTo>
                    <a:pt x="1558309" y="1699488"/>
                  </a:lnTo>
                  <a:lnTo>
                    <a:pt x="1558309" y="1669113"/>
                  </a:lnTo>
                  <a:lnTo>
                    <a:pt x="1488615" y="1669113"/>
                  </a:lnTo>
                  <a:lnTo>
                    <a:pt x="1488615" y="1636937"/>
                  </a:lnTo>
                  <a:lnTo>
                    <a:pt x="1349226" y="1636937"/>
                  </a:lnTo>
                  <a:lnTo>
                    <a:pt x="1349226" y="1610134"/>
                  </a:lnTo>
                  <a:lnTo>
                    <a:pt x="1325994" y="1610134"/>
                  </a:lnTo>
                  <a:lnTo>
                    <a:pt x="1325994" y="1554736"/>
                  </a:lnTo>
                  <a:lnTo>
                    <a:pt x="1308125" y="1554736"/>
                  </a:lnTo>
                  <a:lnTo>
                    <a:pt x="1308125" y="1501130"/>
                  </a:lnTo>
                  <a:lnTo>
                    <a:pt x="1299191" y="1501130"/>
                  </a:lnTo>
                  <a:lnTo>
                    <a:pt x="1299191" y="1442151"/>
                  </a:lnTo>
                  <a:lnTo>
                    <a:pt x="1288466" y="1442151"/>
                  </a:lnTo>
                  <a:lnTo>
                    <a:pt x="1288466" y="1356378"/>
                  </a:lnTo>
                  <a:lnTo>
                    <a:pt x="1275960" y="1356378"/>
                  </a:lnTo>
                  <a:lnTo>
                    <a:pt x="1275960" y="1249155"/>
                  </a:lnTo>
                  <a:lnTo>
                    <a:pt x="1270597" y="1249155"/>
                  </a:lnTo>
                  <a:lnTo>
                    <a:pt x="1270597" y="1143714"/>
                  </a:lnTo>
                  <a:lnTo>
                    <a:pt x="1254509" y="1143714"/>
                  </a:lnTo>
                  <a:lnTo>
                    <a:pt x="1254509" y="1097251"/>
                  </a:lnTo>
                  <a:lnTo>
                    <a:pt x="1245575" y="1097251"/>
                  </a:lnTo>
                  <a:lnTo>
                    <a:pt x="1245575" y="1047216"/>
                  </a:lnTo>
                  <a:lnTo>
                    <a:pt x="1227706" y="1047216"/>
                  </a:lnTo>
                  <a:lnTo>
                    <a:pt x="1227706" y="1018622"/>
                  </a:lnTo>
                  <a:lnTo>
                    <a:pt x="1184815" y="1018622"/>
                  </a:lnTo>
                  <a:lnTo>
                    <a:pt x="1184815" y="981093"/>
                  </a:lnTo>
                  <a:lnTo>
                    <a:pt x="1063295" y="981093"/>
                  </a:lnTo>
                  <a:lnTo>
                    <a:pt x="1063295" y="932840"/>
                  </a:lnTo>
                  <a:lnTo>
                    <a:pt x="1000754" y="932840"/>
                  </a:lnTo>
                  <a:lnTo>
                    <a:pt x="1000754" y="859573"/>
                  </a:lnTo>
                  <a:lnTo>
                    <a:pt x="981094" y="859573"/>
                  </a:lnTo>
                  <a:lnTo>
                    <a:pt x="981094" y="786304"/>
                  </a:lnTo>
                  <a:lnTo>
                    <a:pt x="972160" y="786304"/>
                  </a:lnTo>
                  <a:lnTo>
                    <a:pt x="972160" y="752350"/>
                  </a:lnTo>
                  <a:lnTo>
                    <a:pt x="954291" y="752350"/>
                  </a:lnTo>
                  <a:lnTo>
                    <a:pt x="954291" y="700525"/>
                  </a:lnTo>
                  <a:lnTo>
                    <a:pt x="939991" y="700525"/>
                  </a:lnTo>
                  <a:lnTo>
                    <a:pt x="939991" y="679080"/>
                  </a:lnTo>
                  <a:lnTo>
                    <a:pt x="927482" y="679080"/>
                  </a:lnTo>
                  <a:lnTo>
                    <a:pt x="927482" y="627256"/>
                  </a:lnTo>
                  <a:lnTo>
                    <a:pt x="879231" y="627256"/>
                  </a:lnTo>
                  <a:lnTo>
                    <a:pt x="879231" y="614746"/>
                  </a:lnTo>
                  <a:lnTo>
                    <a:pt x="857786" y="614746"/>
                  </a:lnTo>
                  <a:lnTo>
                    <a:pt x="857786" y="598664"/>
                  </a:lnTo>
                  <a:lnTo>
                    <a:pt x="716609" y="598664"/>
                  </a:lnTo>
                  <a:lnTo>
                    <a:pt x="716609" y="577219"/>
                  </a:lnTo>
                  <a:lnTo>
                    <a:pt x="684442" y="577219"/>
                  </a:lnTo>
                  <a:lnTo>
                    <a:pt x="684442" y="561135"/>
                  </a:lnTo>
                  <a:lnTo>
                    <a:pt x="648701" y="561135"/>
                  </a:lnTo>
                  <a:lnTo>
                    <a:pt x="648701" y="536117"/>
                  </a:lnTo>
                  <a:lnTo>
                    <a:pt x="630830" y="536117"/>
                  </a:lnTo>
                  <a:lnTo>
                    <a:pt x="630830" y="502162"/>
                  </a:lnTo>
                  <a:lnTo>
                    <a:pt x="616534" y="502162"/>
                  </a:lnTo>
                  <a:lnTo>
                    <a:pt x="616534" y="446764"/>
                  </a:lnTo>
                  <a:lnTo>
                    <a:pt x="589728" y="446764"/>
                  </a:lnTo>
                  <a:lnTo>
                    <a:pt x="589728" y="396726"/>
                  </a:lnTo>
                  <a:lnTo>
                    <a:pt x="527181" y="396726"/>
                  </a:lnTo>
                  <a:lnTo>
                    <a:pt x="527181" y="373494"/>
                  </a:lnTo>
                  <a:lnTo>
                    <a:pt x="412810" y="373494"/>
                  </a:lnTo>
                  <a:lnTo>
                    <a:pt x="412810" y="355624"/>
                  </a:lnTo>
                  <a:lnTo>
                    <a:pt x="357411" y="355624"/>
                  </a:lnTo>
                  <a:lnTo>
                    <a:pt x="357411" y="312734"/>
                  </a:lnTo>
                  <a:lnTo>
                    <a:pt x="321670" y="312734"/>
                  </a:lnTo>
                  <a:lnTo>
                    <a:pt x="321670" y="241252"/>
                  </a:lnTo>
                  <a:lnTo>
                    <a:pt x="302012" y="241252"/>
                  </a:lnTo>
                  <a:lnTo>
                    <a:pt x="302012" y="119733"/>
                  </a:lnTo>
                  <a:lnTo>
                    <a:pt x="289503" y="119733"/>
                  </a:lnTo>
                  <a:lnTo>
                    <a:pt x="289503" y="80418"/>
                  </a:lnTo>
                  <a:lnTo>
                    <a:pt x="284141" y="80418"/>
                  </a:lnTo>
                  <a:lnTo>
                    <a:pt x="284141" y="41102"/>
                  </a:lnTo>
                  <a:lnTo>
                    <a:pt x="226956" y="41102"/>
                  </a:lnTo>
                  <a:lnTo>
                    <a:pt x="226956" y="28593"/>
                  </a:lnTo>
                  <a:lnTo>
                    <a:pt x="164409" y="28593"/>
                  </a:lnTo>
                  <a:lnTo>
                    <a:pt x="164409" y="21444"/>
                  </a:lnTo>
                  <a:lnTo>
                    <a:pt x="50038" y="21444"/>
                  </a:lnTo>
                  <a:lnTo>
                    <a:pt x="50038" y="0"/>
                  </a:lnTo>
                  <a:lnTo>
                    <a:pt x="0" y="0"/>
                  </a:lnTo>
                </a:path>
              </a:pathLst>
            </a:custGeom>
            <a:noFill/>
            <a:ln w="25400" cap="flat">
              <a:solidFill>
                <a:schemeClr val="accent2"/>
              </a:solidFill>
              <a:prstDash val="solid"/>
              <a:miter/>
            </a:ln>
          </p:spPr>
          <p:txBody>
            <a:bodyPr rtlCol="0" anchor="ctr"/>
            <a:lstStyle/>
            <a:p>
              <a:endParaRPr lang="en-GB"/>
            </a:p>
          </p:txBody>
        </p:sp>
        <p:sp>
          <p:nvSpPr>
            <p:cNvPr id="436" name="Freeform: Shape 523">
              <a:extLst>
                <a:ext uri="{FF2B5EF4-FFF2-40B4-BE49-F238E27FC236}">
                  <a16:creationId xmlns:a16="http://schemas.microsoft.com/office/drawing/2014/main" id="{495286D2-761D-44F8-9C4E-3A91033A596B}"/>
                </a:ext>
              </a:extLst>
            </p:cNvPr>
            <p:cNvSpPr/>
            <p:nvPr/>
          </p:nvSpPr>
          <p:spPr>
            <a:xfrm>
              <a:off x="3827475" y="3194788"/>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37" name="Freeform: Shape 524">
              <a:extLst>
                <a:ext uri="{FF2B5EF4-FFF2-40B4-BE49-F238E27FC236}">
                  <a16:creationId xmlns:a16="http://schemas.microsoft.com/office/drawing/2014/main" id="{C4E16A36-DD66-4BB5-AB69-B8B8CA027B5F}"/>
                </a:ext>
              </a:extLst>
            </p:cNvPr>
            <p:cNvSpPr/>
            <p:nvPr/>
          </p:nvSpPr>
          <p:spPr>
            <a:xfrm>
              <a:off x="4151321" y="35186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38" name="Freeform: Shape 525">
              <a:extLst>
                <a:ext uri="{FF2B5EF4-FFF2-40B4-BE49-F238E27FC236}">
                  <a16:creationId xmlns:a16="http://schemas.microsoft.com/office/drawing/2014/main" id="{1831231B-77D1-43BC-8AF9-3905D29BEF7B}"/>
                </a:ext>
              </a:extLst>
            </p:cNvPr>
            <p:cNvSpPr/>
            <p:nvPr/>
          </p:nvSpPr>
          <p:spPr>
            <a:xfrm>
              <a:off x="4170371" y="355673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439" name="Freeform: Shape 526">
              <a:extLst>
                <a:ext uri="{FF2B5EF4-FFF2-40B4-BE49-F238E27FC236}">
                  <a16:creationId xmlns:a16="http://schemas.microsoft.com/office/drawing/2014/main" id="{B5478C30-E3D7-4D14-9F66-98E4A3147EE6}"/>
                </a:ext>
              </a:extLst>
            </p:cNvPr>
            <p:cNvSpPr/>
            <p:nvPr/>
          </p:nvSpPr>
          <p:spPr>
            <a:xfrm>
              <a:off x="4189421" y="355673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440" name="Freeform: Shape 527">
              <a:extLst>
                <a:ext uri="{FF2B5EF4-FFF2-40B4-BE49-F238E27FC236}">
                  <a16:creationId xmlns:a16="http://schemas.microsoft.com/office/drawing/2014/main" id="{EC286848-B5F2-4B29-8B19-1172B98E3970}"/>
                </a:ext>
              </a:extLst>
            </p:cNvPr>
            <p:cNvSpPr/>
            <p:nvPr/>
          </p:nvSpPr>
          <p:spPr>
            <a:xfrm>
              <a:off x="4208471" y="35567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441" name="Freeform: Shape 528">
              <a:extLst>
                <a:ext uri="{FF2B5EF4-FFF2-40B4-BE49-F238E27FC236}">
                  <a16:creationId xmlns:a16="http://schemas.microsoft.com/office/drawing/2014/main" id="{4CA59D07-C7AD-481D-8E9E-4B2ED9C2933D}"/>
                </a:ext>
              </a:extLst>
            </p:cNvPr>
            <p:cNvSpPr/>
            <p:nvPr/>
          </p:nvSpPr>
          <p:spPr>
            <a:xfrm>
              <a:off x="4265620" y="35757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42" name="Freeform: Shape 529">
              <a:extLst>
                <a:ext uri="{FF2B5EF4-FFF2-40B4-BE49-F238E27FC236}">
                  <a16:creationId xmlns:a16="http://schemas.microsoft.com/office/drawing/2014/main" id="{019155A7-7BD8-4F63-BC7E-C78A127B86E2}"/>
                </a:ext>
              </a:extLst>
            </p:cNvPr>
            <p:cNvSpPr/>
            <p:nvPr/>
          </p:nvSpPr>
          <p:spPr>
            <a:xfrm>
              <a:off x="4379920" y="35948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43" name="Freeform: Shape 530">
              <a:extLst>
                <a:ext uri="{FF2B5EF4-FFF2-40B4-BE49-F238E27FC236}">
                  <a16:creationId xmlns:a16="http://schemas.microsoft.com/office/drawing/2014/main" id="{83E7A0D8-C92F-4ADD-BCDC-32B9504FF1BB}"/>
                </a:ext>
              </a:extLst>
            </p:cNvPr>
            <p:cNvSpPr/>
            <p:nvPr/>
          </p:nvSpPr>
          <p:spPr>
            <a:xfrm>
              <a:off x="4456120" y="376628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44" name="Freeform: Shape 531">
              <a:extLst>
                <a:ext uri="{FF2B5EF4-FFF2-40B4-BE49-F238E27FC236}">
                  <a16:creationId xmlns:a16="http://schemas.microsoft.com/office/drawing/2014/main" id="{84E734BE-E292-4615-985C-3987074A8D0F}"/>
                </a:ext>
              </a:extLst>
            </p:cNvPr>
            <p:cNvSpPr/>
            <p:nvPr/>
          </p:nvSpPr>
          <p:spPr>
            <a:xfrm>
              <a:off x="4494219" y="378533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45" name="Freeform: Shape 532">
              <a:extLst>
                <a:ext uri="{FF2B5EF4-FFF2-40B4-BE49-F238E27FC236}">
                  <a16:creationId xmlns:a16="http://schemas.microsoft.com/office/drawing/2014/main" id="{B0950D8A-97CD-472A-9358-D94D00528086}"/>
                </a:ext>
              </a:extLst>
            </p:cNvPr>
            <p:cNvSpPr/>
            <p:nvPr/>
          </p:nvSpPr>
          <p:spPr>
            <a:xfrm>
              <a:off x="4551369" y="380438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46" name="Freeform: Shape 533">
              <a:extLst>
                <a:ext uri="{FF2B5EF4-FFF2-40B4-BE49-F238E27FC236}">
                  <a16:creationId xmlns:a16="http://schemas.microsoft.com/office/drawing/2014/main" id="{EBA042F3-F819-4643-9053-2E1F5B0931BC}"/>
                </a:ext>
              </a:extLst>
            </p:cNvPr>
            <p:cNvSpPr/>
            <p:nvPr/>
          </p:nvSpPr>
          <p:spPr>
            <a:xfrm>
              <a:off x="4589469" y="380438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47" name="Freeform: Shape 534">
              <a:extLst>
                <a:ext uri="{FF2B5EF4-FFF2-40B4-BE49-F238E27FC236}">
                  <a16:creationId xmlns:a16="http://schemas.microsoft.com/office/drawing/2014/main" id="{E1526203-3F1D-46A9-B3EE-E6538B0EC8BF}"/>
                </a:ext>
              </a:extLst>
            </p:cNvPr>
            <p:cNvSpPr/>
            <p:nvPr/>
          </p:nvSpPr>
          <p:spPr>
            <a:xfrm>
              <a:off x="4646618" y="380438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48" name="Freeform: Shape 535">
              <a:extLst>
                <a:ext uri="{FF2B5EF4-FFF2-40B4-BE49-F238E27FC236}">
                  <a16:creationId xmlns:a16="http://schemas.microsoft.com/office/drawing/2014/main" id="{55406232-C37B-447A-A76A-FF7C1E279F2B}"/>
                </a:ext>
              </a:extLst>
            </p:cNvPr>
            <p:cNvSpPr/>
            <p:nvPr/>
          </p:nvSpPr>
          <p:spPr>
            <a:xfrm>
              <a:off x="4703768" y="382343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49" name="Freeform: Shape 536">
              <a:extLst>
                <a:ext uri="{FF2B5EF4-FFF2-40B4-BE49-F238E27FC236}">
                  <a16:creationId xmlns:a16="http://schemas.microsoft.com/office/drawing/2014/main" id="{E6DCF9BC-7F6A-4ED2-9CE2-FF6DF8300ECA}"/>
                </a:ext>
              </a:extLst>
            </p:cNvPr>
            <p:cNvSpPr/>
            <p:nvPr/>
          </p:nvSpPr>
          <p:spPr>
            <a:xfrm>
              <a:off x="4837114" y="4128238"/>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2"/>
              </a:solidFill>
              <a:prstDash val="solid"/>
              <a:miter/>
            </a:ln>
          </p:spPr>
          <p:txBody>
            <a:bodyPr rtlCol="0" anchor="ctr"/>
            <a:lstStyle/>
            <a:p>
              <a:endParaRPr lang="en-GB"/>
            </a:p>
          </p:txBody>
        </p:sp>
        <p:sp>
          <p:nvSpPr>
            <p:cNvPr id="450" name="Freeform: Shape 537">
              <a:extLst>
                <a:ext uri="{FF2B5EF4-FFF2-40B4-BE49-F238E27FC236}">
                  <a16:creationId xmlns:a16="http://schemas.microsoft.com/office/drawing/2014/main" id="{FCC56F4C-A496-47B1-B0E1-A5FC386F15D7}"/>
                </a:ext>
              </a:extLst>
            </p:cNvPr>
            <p:cNvSpPr/>
            <p:nvPr/>
          </p:nvSpPr>
          <p:spPr>
            <a:xfrm>
              <a:off x="4932363" y="4185392"/>
              <a:ext cx="9525" cy="89991"/>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451" name="Freeform: Shape 538">
              <a:extLst>
                <a:ext uri="{FF2B5EF4-FFF2-40B4-BE49-F238E27FC236}">
                  <a16:creationId xmlns:a16="http://schemas.microsoft.com/office/drawing/2014/main" id="{3402A3D2-6F02-43D0-8B4F-5E9F28A3668E}"/>
                </a:ext>
              </a:extLst>
            </p:cNvPr>
            <p:cNvSpPr/>
            <p:nvPr/>
          </p:nvSpPr>
          <p:spPr>
            <a:xfrm>
              <a:off x="4932363" y="4185392"/>
              <a:ext cx="9525" cy="89991"/>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452" name="Freeform: Shape 539">
              <a:extLst>
                <a:ext uri="{FF2B5EF4-FFF2-40B4-BE49-F238E27FC236}">
                  <a16:creationId xmlns:a16="http://schemas.microsoft.com/office/drawing/2014/main" id="{2ED228DC-074C-447F-9038-664DA741D0A7}"/>
                </a:ext>
              </a:extLst>
            </p:cNvPr>
            <p:cNvSpPr/>
            <p:nvPr/>
          </p:nvSpPr>
          <p:spPr>
            <a:xfrm>
              <a:off x="5275258" y="4833090"/>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53" name="Freeform: Shape 540">
              <a:extLst>
                <a:ext uri="{FF2B5EF4-FFF2-40B4-BE49-F238E27FC236}">
                  <a16:creationId xmlns:a16="http://schemas.microsoft.com/office/drawing/2014/main" id="{8071BDF0-87A7-47B9-9315-B99E04D6394A}"/>
                </a:ext>
              </a:extLst>
            </p:cNvPr>
            <p:cNvSpPr/>
            <p:nvPr/>
          </p:nvSpPr>
          <p:spPr>
            <a:xfrm>
              <a:off x="5332407" y="4871192"/>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54" name="Freeform: Shape 541">
              <a:extLst>
                <a:ext uri="{FF2B5EF4-FFF2-40B4-BE49-F238E27FC236}">
                  <a16:creationId xmlns:a16="http://schemas.microsoft.com/office/drawing/2014/main" id="{F6AC0FD6-AFF4-4402-927E-A1151AE65AEE}"/>
                </a:ext>
              </a:extLst>
            </p:cNvPr>
            <p:cNvSpPr/>
            <p:nvPr/>
          </p:nvSpPr>
          <p:spPr>
            <a:xfrm>
              <a:off x="5541963" y="515693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55" name="Freeform: Shape 542">
              <a:extLst>
                <a:ext uri="{FF2B5EF4-FFF2-40B4-BE49-F238E27FC236}">
                  <a16:creationId xmlns:a16="http://schemas.microsoft.com/office/drawing/2014/main" id="{7C22AF81-456F-4801-913D-B2024B6A8AEF}"/>
                </a:ext>
              </a:extLst>
            </p:cNvPr>
            <p:cNvSpPr/>
            <p:nvPr/>
          </p:nvSpPr>
          <p:spPr>
            <a:xfrm>
              <a:off x="5561012" y="5156941"/>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56" name="Freeform: Shape 543">
              <a:extLst>
                <a:ext uri="{FF2B5EF4-FFF2-40B4-BE49-F238E27FC236}">
                  <a16:creationId xmlns:a16="http://schemas.microsoft.com/office/drawing/2014/main" id="{7059F9DF-FDE7-49E7-A637-BA3BE4A55986}"/>
                </a:ext>
              </a:extLst>
            </p:cNvPr>
            <p:cNvSpPr/>
            <p:nvPr/>
          </p:nvSpPr>
          <p:spPr>
            <a:xfrm>
              <a:off x="6346984" y="5423199"/>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57" name="Freeform: Shape 544">
              <a:extLst>
                <a:ext uri="{FF2B5EF4-FFF2-40B4-BE49-F238E27FC236}">
                  <a16:creationId xmlns:a16="http://schemas.microsoft.com/office/drawing/2014/main" id="{BD07FB26-702D-4FF1-A6A8-CCF3B2C0BA72}"/>
                </a:ext>
              </a:extLst>
            </p:cNvPr>
            <p:cNvSpPr/>
            <p:nvPr/>
          </p:nvSpPr>
          <p:spPr>
            <a:xfrm>
              <a:off x="7356625" y="5480351"/>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58" name="Freeform: Shape 545">
              <a:extLst>
                <a:ext uri="{FF2B5EF4-FFF2-40B4-BE49-F238E27FC236}">
                  <a16:creationId xmlns:a16="http://schemas.microsoft.com/office/drawing/2014/main" id="{4E6538FC-50E6-462A-ABB9-3FDA41E19540}"/>
                </a:ext>
              </a:extLst>
            </p:cNvPr>
            <p:cNvSpPr/>
            <p:nvPr/>
          </p:nvSpPr>
          <p:spPr>
            <a:xfrm>
              <a:off x="8252078" y="54803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grpSp>
      <p:sp>
        <p:nvSpPr>
          <p:cNvPr id="29" name="TextBox 28">
            <a:extLst>
              <a:ext uri="{FF2B5EF4-FFF2-40B4-BE49-F238E27FC236}">
                <a16:creationId xmlns:a16="http://schemas.microsoft.com/office/drawing/2014/main" id="{4272EC92-4968-4CE1-8D07-61CC4E6C2FE8}"/>
              </a:ext>
            </a:extLst>
          </p:cNvPr>
          <p:cNvSpPr txBox="1"/>
          <p:nvPr/>
        </p:nvSpPr>
        <p:spPr>
          <a:xfrm>
            <a:off x="2668586" y="2928966"/>
            <a:ext cx="3297698" cy="646331"/>
          </a:xfrm>
          <a:prstGeom prst="rect">
            <a:avLst/>
          </a:prstGeom>
          <a:noFill/>
        </p:spPr>
        <p:txBody>
          <a:bodyPr wrap="none" rtlCol="0">
            <a:spAutoFit/>
          </a:bodyPr>
          <a:lstStyle/>
          <a:p>
            <a:pPr algn="ctr"/>
            <a:r>
              <a:rPr lang="en-US" sz="1200" dirty="0"/>
              <a:t>Stratified HR for disease progression or death</a:t>
            </a:r>
          </a:p>
          <a:p>
            <a:pPr algn="ctr"/>
            <a:r>
              <a:rPr lang="en-US" sz="1200" dirty="0"/>
              <a:t>0.58 (95%CI 0.461, 0.738); p&lt;0.00001</a:t>
            </a:r>
          </a:p>
          <a:p>
            <a:pPr algn="ctr"/>
            <a:endParaRPr lang="en-GB" sz="1200" dirty="0"/>
          </a:p>
        </p:txBody>
      </p:sp>
      <p:sp>
        <p:nvSpPr>
          <p:cNvPr id="30" name="Freeform 21">
            <a:extLst>
              <a:ext uri="{FF2B5EF4-FFF2-40B4-BE49-F238E27FC236}">
                <a16:creationId xmlns:a16="http://schemas.microsoft.com/office/drawing/2014/main" id="{D43364D5-72FA-44F1-949E-1DAE6DD7586D}"/>
              </a:ext>
            </a:extLst>
          </p:cNvPr>
          <p:cNvSpPr>
            <a:spLocks/>
          </p:cNvSpPr>
          <p:nvPr/>
        </p:nvSpPr>
        <p:spPr bwMode="auto">
          <a:xfrm>
            <a:off x="7177506" y="3261947"/>
            <a:ext cx="4536000" cy="194753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1" name="TextBox 30">
            <a:extLst>
              <a:ext uri="{FF2B5EF4-FFF2-40B4-BE49-F238E27FC236}">
                <a16:creationId xmlns:a16="http://schemas.microsoft.com/office/drawing/2014/main" id="{7035784E-2255-4DE9-B95C-591EAD77D293}"/>
              </a:ext>
            </a:extLst>
          </p:cNvPr>
          <p:cNvSpPr txBox="1"/>
          <p:nvPr/>
        </p:nvSpPr>
        <p:spPr>
          <a:xfrm>
            <a:off x="8945248" y="5493752"/>
            <a:ext cx="126162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sp>
        <p:nvSpPr>
          <p:cNvPr id="33" name="Line 21">
            <a:extLst>
              <a:ext uri="{FF2B5EF4-FFF2-40B4-BE49-F238E27FC236}">
                <a16:creationId xmlns:a16="http://schemas.microsoft.com/office/drawing/2014/main" id="{43ABB108-DEFF-421A-8027-515B517D5231}"/>
              </a:ext>
            </a:extLst>
          </p:cNvPr>
          <p:cNvSpPr>
            <a:spLocks noChangeShapeType="1"/>
          </p:cNvSpPr>
          <p:nvPr/>
        </p:nvSpPr>
        <p:spPr bwMode="auto">
          <a:xfrm>
            <a:off x="11709627"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5ED2D4D4-6D0C-4D5F-9528-3C3A1B2A92DB}"/>
              </a:ext>
            </a:extLst>
          </p:cNvPr>
          <p:cNvSpPr txBox="1"/>
          <p:nvPr/>
        </p:nvSpPr>
        <p:spPr>
          <a:xfrm>
            <a:off x="11530043" y="5286432"/>
            <a:ext cx="35112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35" name="Line 21">
            <a:extLst>
              <a:ext uri="{FF2B5EF4-FFF2-40B4-BE49-F238E27FC236}">
                <a16:creationId xmlns:a16="http://schemas.microsoft.com/office/drawing/2014/main" id="{2996E0F1-8978-457F-9A9C-2D93C8F4B5DE}"/>
              </a:ext>
            </a:extLst>
          </p:cNvPr>
          <p:cNvSpPr>
            <a:spLocks noChangeShapeType="1"/>
          </p:cNvSpPr>
          <p:nvPr/>
        </p:nvSpPr>
        <p:spPr bwMode="auto">
          <a:xfrm>
            <a:off x="11223785"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DA88A2D-F5B3-4C3E-B8DF-E38ADC8E75A2}"/>
              </a:ext>
            </a:extLst>
          </p:cNvPr>
          <p:cNvSpPr txBox="1"/>
          <p:nvPr/>
        </p:nvSpPr>
        <p:spPr>
          <a:xfrm>
            <a:off x="11044201" y="5286432"/>
            <a:ext cx="35112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37" name="Line 21">
            <a:extLst>
              <a:ext uri="{FF2B5EF4-FFF2-40B4-BE49-F238E27FC236}">
                <a16:creationId xmlns:a16="http://schemas.microsoft.com/office/drawing/2014/main" id="{63E60148-EAA6-4F68-8240-651E2E301E25}"/>
              </a:ext>
            </a:extLst>
          </p:cNvPr>
          <p:cNvSpPr>
            <a:spLocks noChangeShapeType="1"/>
          </p:cNvSpPr>
          <p:nvPr/>
        </p:nvSpPr>
        <p:spPr bwMode="auto">
          <a:xfrm>
            <a:off x="10737944"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61640FC5-751C-494E-B013-B9595777B6ED}"/>
              </a:ext>
            </a:extLst>
          </p:cNvPr>
          <p:cNvSpPr txBox="1"/>
          <p:nvPr/>
        </p:nvSpPr>
        <p:spPr>
          <a:xfrm>
            <a:off x="10558360" y="5286432"/>
            <a:ext cx="35112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39" name="Line 21">
            <a:extLst>
              <a:ext uri="{FF2B5EF4-FFF2-40B4-BE49-F238E27FC236}">
                <a16:creationId xmlns:a16="http://schemas.microsoft.com/office/drawing/2014/main" id="{E34440F5-16E2-4B24-BFBA-2A71EE441E67}"/>
              </a:ext>
            </a:extLst>
          </p:cNvPr>
          <p:cNvSpPr>
            <a:spLocks noChangeShapeType="1"/>
          </p:cNvSpPr>
          <p:nvPr/>
        </p:nvSpPr>
        <p:spPr bwMode="auto">
          <a:xfrm>
            <a:off x="10252102"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117569AB-C2C2-407A-B1A4-8742E447EE70}"/>
              </a:ext>
            </a:extLst>
          </p:cNvPr>
          <p:cNvSpPr txBox="1"/>
          <p:nvPr/>
        </p:nvSpPr>
        <p:spPr>
          <a:xfrm>
            <a:off x="10072518" y="5286432"/>
            <a:ext cx="35112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41" name="Line 21">
            <a:extLst>
              <a:ext uri="{FF2B5EF4-FFF2-40B4-BE49-F238E27FC236}">
                <a16:creationId xmlns:a16="http://schemas.microsoft.com/office/drawing/2014/main" id="{A12AE062-F93B-439F-A82E-C1F753D743BD}"/>
              </a:ext>
            </a:extLst>
          </p:cNvPr>
          <p:cNvSpPr>
            <a:spLocks noChangeShapeType="1"/>
          </p:cNvSpPr>
          <p:nvPr/>
        </p:nvSpPr>
        <p:spPr bwMode="auto">
          <a:xfrm>
            <a:off x="9766260"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164A6EB-6BE9-4646-ADF3-D90AE8E07BA0}"/>
              </a:ext>
            </a:extLst>
          </p:cNvPr>
          <p:cNvSpPr txBox="1"/>
          <p:nvPr/>
        </p:nvSpPr>
        <p:spPr>
          <a:xfrm>
            <a:off x="9586676" y="5286432"/>
            <a:ext cx="35112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43" name="Line 21">
            <a:extLst>
              <a:ext uri="{FF2B5EF4-FFF2-40B4-BE49-F238E27FC236}">
                <a16:creationId xmlns:a16="http://schemas.microsoft.com/office/drawing/2014/main" id="{1594048B-ED09-4813-88B2-7779400B725A}"/>
              </a:ext>
            </a:extLst>
          </p:cNvPr>
          <p:cNvSpPr>
            <a:spLocks noChangeShapeType="1"/>
          </p:cNvSpPr>
          <p:nvPr/>
        </p:nvSpPr>
        <p:spPr bwMode="auto">
          <a:xfrm>
            <a:off x="9280419"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1F6B9D4A-3148-4351-ADA3-CD0E796D04E7}"/>
              </a:ext>
            </a:extLst>
          </p:cNvPr>
          <p:cNvSpPr txBox="1"/>
          <p:nvPr/>
        </p:nvSpPr>
        <p:spPr>
          <a:xfrm>
            <a:off x="9100835" y="5286432"/>
            <a:ext cx="35112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45" name="Line 21">
            <a:extLst>
              <a:ext uri="{FF2B5EF4-FFF2-40B4-BE49-F238E27FC236}">
                <a16:creationId xmlns:a16="http://schemas.microsoft.com/office/drawing/2014/main" id="{4818880B-08EB-46B9-86AD-CEBBFCAD1FE4}"/>
              </a:ext>
            </a:extLst>
          </p:cNvPr>
          <p:cNvSpPr>
            <a:spLocks noChangeShapeType="1"/>
          </p:cNvSpPr>
          <p:nvPr/>
        </p:nvSpPr>
        <p:spPr bwMode="auto">
          <a:xfrm>
            <a:off x="8794577"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AAAF5657-AD7E-415C-875F-032F91DBBE6D}"/>
              </a:ext>
            </a:extLst>
          </p:cNvPr>
          <p:cNvSpPr txBox="1"/>
          <p:nvPr/>
        </p:nvSpPr>
        <p:spPr>
          <a:xfrm>
            <a:off x="8679265" y="5286432"/>
            <a:ext cx="2225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47" name="Line 21">
            <a:extLst>
              <a:ext uri="{FF2B5EF4-FFF2-40B4-BE49-F238E27FC236}">
                <a16:creationId xmlns:a16="http://schemas.microsoft.com/office/drawing/2014/main" id="{B1769760-6B1C-4149-9B97-F82A6A7673E2}"/>
              </a:ext>
            </a:extLst>
          </p:cNvPr>
          <p:cNvSpPr>
            <a:spLocks noChangeShapeType="1"/>
          </p:cNvSpPr>
          <p:nvPr/>
        </p:nvSpPr>
        <p:spPr bwMode="auto">
          <a:xfrm>
            <a:off x="8308736"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EF8D14A8-F000-4E66-A811-B78531FFE50B}"/>
              </a:ext>
            </a:extLst>
          </p:cNvPr>
          <p:cNvSpPr txBox="1"/>
          <p:nvPr/>
        </p:nvSpPr>
        <p:spPr>
          <a:xfrm>
            <a:off x="8193424" y="5286432"/>
            <a:ext cx="2225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49" name="Line 21">
            <a:extLst>
              <a:ext uri="{FF2B5EF4-FFF2-40B4-BE49-F238E27FC236}">
                <a16:creationId xmlns:a16="http://schemas.microsoft.com/office/drawing/2014/main" id="{7452DE42-0A1D-406C-84BD-631ECCBF47D3}"/>
              </a:ext>
            </a:extLst>
          </p:cNvPr>
          <p:cNvSpPr>
            <a:spLocks noChangeShapeType="1"/>
          </p:cNvSpPr>
          <p:nvPr/>
        </p:nvSpPr>
        <p:spPr bwMode="auto">
          <a:xfrm>
            <a:off x="7822894"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F6AED935-18CE-46E2-8B39-251C40689BD3}"/>
              </a:ext>
            </a:extLst>
          </p:cNvPr>
          <p:cNvSpPr txBox="1"/>
          <p:nvPr/>
        </p:nvSpPr>
        <p:spPr>
          <a:xfrm>
            <a:off x="7707582" y="5286432"/>
            <a:ext cx="2225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51" name="Line 21">
            <a:extLst>
              <a:ext uri="{FF2B5EF4-FFF2-40B4-BE49-F238E27FC236}">
                <a16:creationId xmlns:a16="http://schemas.microsoft.com/office/drawing/2014/main" id="{E1779605-08FC-48BF-BEE9-5BE0BB02C487}"/>
              </a:ext>
            </a:extLst>
          </p:cNvPr>
          <p:cNvSpPr>
            <a:spLocks noChangeShapeType="1"/>
          </p:cNvSpPr>
          <p:nvPr/>
        </p:nvSpPr>
        <p:spPr bwMode="auto">
          <a:xfrm>
            <a:off x="7337053"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6ABE149-D884-4F70-A678-3D7D7B899D2A}"/>
              </a:ext>
            </a:extLst>
          </p:cNvPr>
          <p:cNvSpPr txBox="1"/>
          <p:nvPr/>
        </p:nvSpPr>
        <p:spPr>
          <a:xfrm>
            <a:off x="7221740" y="5286432"/>
            <a:ext cx="2225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53" name="TextBox 52">
            <a:extLst>
              <a:ext uri="{FF2B5EF4-FFF2-40B4-BE49-F238E27FC236}">
                <a16:creationId xmlns:a16="http://schemas.microsoft.com/office/drawing/2014/main" id="{7EE7A6BC-82FF-44C0-91F7-C39F8707FCBE}"/>
              </a:ext>
            </a:extLst>
          </p:cNvPr>
          <p:cNvSpPr txBox="1"/>
          <p:nvPr/>
        </p:nvSpPr>
        <p:spPr>
          <a:xfrm>
            <a:off x="11619558" y="605913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54" name="TextBox 53">
            <a:extLst>
              <a:ext uri="{FF2B5EF4-FFF2-40B4-BE49-F238E27FC236}">
                <a16:creationId xmlns:a16="http://schemas.microsoft.com/office/drawing/2014/main" id="{778F7CCE-A036-4ACE-AD24-555B53E852EA}"/>
              </a:ext>
            </a:extLst>
          </p:cNvPr>
          <p:cNvSpPr txBox="1"/>
          <p:nvPr/>
        </p:nvSpPr>
        <p:spPr>
          <a:xfrm>
            <a:off x="11133716" y="605913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55" name="TextBox 54">
            <a:extLst>
              <a:ext uri="{FF2B5EF4-FFF2-40B4-BE49-F238E27FC236}">
                <a16:creationId xmlns:a16="http://schemas.microsoft.com/office/drawing/2014/main" id="{75B679FC-33BC-48DA-9EAD-867BADCFD57D}"/>
              </a:ext>
            </a:extLst>
          </p:cNvPr>
          <p:cNvSpPr txBox="1"/>
          <p:nvPr/>
        </p:nvSpPr>
        <p:spPr>
          <a:xfrm>
            <a:off x="10647874" y="605913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a:t>
            </a:r>
          </a:p>
        </p:txBody>
      </p:sp>
      <p:sp>
        <p:nvSpPr>
          <p:cNvPr id="56" name="TextBox 55">
            <a:extLst>
              <a:ext uri="{FF2B5EF4-FFF2-40B4-BE49-F238E27FC236}">
                <a16:creationId xmlns:a16="http://schemas.microsoft.com/office/drawing/2014/main" id="{E8F77CCF-8E8C-40DD-AD1C-92BC7375BDC5}"/>
              </a:ext>
            </a:extLst>
          </p:cNvPr>
          <p:cNvSpPr txBox="1"/>
          <p:nvPr/>
        </p:nvSpPr>
        <p:spPr>
          <a:xfrm>
            <a:off x="10119010" y="6059130"/>
            <a:ext cx="258139" cy="288147"/>
          </a:xfrm>
          <a:prstGeom prst="rect">
            <a:avLst/>
          </a:prstGeom>
          <a:noFill/>
        </p:spPr>
        <p:txBody>
          <a:bodyPr wrap="none" lIns="36000" tIns="36000" rIns="36000" bIns="36000" rtlCol="0" anchor="t" anchorCtr="0">
            <a:spAutoFit/>
          </a:bodyPr>
          <a:lstStyle/>
          <a:p>
            <a:pPr algn="ctr"/>
            <a:r>
              <a:rPr lang="en-US" sz="1400" dirty="0">
                <a:solidFill>
                  <a:schemeClr val="accent2"/>
                </a:solidFill>
                <a:latin typeface="Arial" panose="020B0604020202020204" pitchFamily="34" charset="0"/>
                <a:cs typeface="Arial" panose="020B0604020202020204" pitchFamily="34" charset="0"/>
              </a:rPr>
              <a:t>11</a:t>
            </a:r>
            <a:endParaRPr lang="en-GB" sz="1400" dirty="0">
              <a:solidFill>
                <a:schemeClr val="accent2"/>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21758448-5FD4-4F9D-93C1-1A186304FFCC}"/>
              </a:ext>
            </a:extLst>
          </p:cNvPr>
          <p:cNvSpPr txBox="1"/>
          <p:nvPr/>
        </p:nvSpPr>
        <p:spPr>
          <a:xfrm>
            <a:off x="9626498" y="605913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18</a:t>
            </a:r>
          </a:p>
        </p:txBody>
      </p:sp>
      <p:sp>
        <p:nvSpPr>
          <p:cNvPr id="58" name="TextBox 57">
            <a:extLst>
              <a:ext uri="{FF2B5EF4-FFF2-40B4-BE49-F238E27FC236}">
                <a16:creationId xmlns:a16="http://schemas.microsoft.com/office/drawing/2014/main" id="{3D5D5F92-3984-4B7C-99DA-E73E024736EA}"/>
              </a:ext>
            </a:extLst>
          </p:cNvPr>
          <p:cNvSpPr txBox="1"/>
          <p:nvPr/>
        </p:nvSpPr>
        <p:spPr>
          <a:xfrm>
            <a:off x="9140656" y="605913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33</a:t>
            </a:r>
          </a:p>
        </p:txBody>
      </p:sp>
      <p:sp>
        <p:nvSpPr>
          <p:cNvPr id="59" name="TextBox 58">
            <a:extLst>
              <a:ext uri="{FF2B5EF4-FFF2-40B4-BE49-F238E27FC236}">
                <a16:creationId xmlns:a16="http://schemas.microsoft.com/office/drawing/2014/main" id="{A37B94E7-94DC-417C-B5AD-E3905DC07303}"/>
              </a:ext>
            </a:extLst>
          </p:cNvPr>
          <p:cNvSpPr txBox="1"/>
          <p:nvPr/>
        </p:nvSpPr>
        <p:spPr>
          <a:xfrm>
            <a:off x="8654816" y="605913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79</a:t>
            </a:r>
          </a:p>
        </p:txBody>
      </p:sp>
      <p:sp>
        <p:nvSpPr>
          <p:cNvPr id="60" name="TextBox 59">
            <a:extLst>
              <a:ext uri="{FF2B5EF4-FFF2-40B4-BE49-F238E27FC236}">
                <a16:creationId xmlns:a16="http://schemas.microsoft.com/office/drawing/2014/main" id="{CD7ED0A7-BEF7-450E-B410-DA6E2AF30A78}"/>
              </a:ext>
            </a:extLst>
          </p:cNvPr>
          <p:cNvSpPr txBox="1"/>
          <p:nvPr/>
        </p:nvSpPr>
        <p:spPr>
          <a:xfrm>
            <a:off x="8119282" y="6059130"/>
            <a:ext cx="370862" cy="288147"/>
          </a:xfrm>
          <a:prstGeom prst="rect">
            <a:avLst/>
          </a:prstGeom>
          <a:noFill/>
        </p:spPr>
        <p:txBody>
          <a:bodyPr wrap="none" lIns="36000" tIns="36000" rIns="36000" bIns="36000" rtlCol="0" anchor="t" anchorCtr="0">
            <a:spAutoFit/>
          </a:bodyPr>
          <a:lstStyle/>
          <a:p>
            <a:pPr algn="ctr"/>
            <a:r>
              <a:rPr lang="en-US" sz="1400" dirty="0">
                <a:solidFill>
                  <a:schemeClr val="accent2"/>
                </a:solidFill>
                <a:latin typeface="Arial" panose="020B0604020202020204" pitchFamily="34" charset="0"/>
                <a:cs typeface="Arial" panose="020B0604020202020204" pitchFamily="34" charset="0"/>
              </a:rPr>
              <a:t>166</a:t>
            </a:r>
            <a:endParaRPr lang="en-GB" sz="1400" dirty="0">
              <a:solidFill>
                <a:schemeClr val="accent2"/>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21750612-5A23-4BEB-9ACF-2CF83E0C2BF8}"/>
              </a:ext>
            </a:extLst>
          </p:cNvPr>
          <p:cNvSpPr txBox="1"/>
          <p:nvPr/>
        </p:nvSpPr>
        <p:spPr>
          <a:xfrm>
            <a:off x="7633440" y="6059130"/>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242</a:t>
            </a:r>
          </a:p>
        </p:txBody>
      </p:sp>
      <p:sp>
        <p:nvSpPr>
          <p:cNvPr id="62" name="TextBox 61">
            <a:extLst>
              <a:ext uri="{FF2B5EF4-FFF2-40B4-BE49-F238E27FC236}">
                <a16:creationId xmlns:a16="http://schemas.microsoft.com/office/drawing/2014/main" id="{150C6536-C889-4F12-925B-7EA0C623BD6A}"/>
              </a:ext>
            </a:extLst>
          </p:cNvPr>
          <p:cNvSpPr txBox="1"/>
          <p:nvPr/>
        </p:nvSpPr>
        <p:spPr>
          <a:xfrm>
            <a:off x="7147598" y="6059130"/>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257</a:t>
            </a:r>
          </a:p>
        </p:txBody>
      </p:sp>
      <p:grpSp>
        <p:nvGrpSpPr>
          <p:cNvPr id="63" name="Group 62">
            <a:extLst>
              <a:ext uri="{FF2B5EF4-FFF2-40B4-BE49-F238E27FC236}">
                <a16:creationId xmlns:a16="http://schemas.microsoft.com/office/drawing/2014/main" id="{303B4432-4243-422A-8C98-23E4B60EC083}"/>
              </a:ext>
            </a:extLst>
          </p:cNvPr>
          <p:cNvGrpSpPr/>
          <p:nvPr/>
        </p:nvGrpSpPr>
        <p:grpSpPr>
          <a:xfrm>
            <a:off x="7147597" y="5758364"/>
            <a:ext cx="4644050" cy="288147"/>
            <a:chOff x="7147597" y="5514176"/>
            <a:chExt cx="4644050" cy="288147"/>
          </a:xfrm>
        </p:grpSpPr>
        <p:sp>
          <p:nvSpPr>
            <p:cNvPr id="424" name="TextBox 423">
              <a:extLst>
                <a:ext uri="{FF2B5EF4-FFF2-40B4-BE49-F238E27FC236}">
                  <a16:creationId xmlns:a16="http://schemas.microsoft.com/office/drawing/2014/main" id="{601E5ABE-6D4C-43D0-B8C2-5A417D69EA5B}"/>
                </a:ext>
              </a:extLst>
            </p:cNvPr>
            <p:cNvSpPr txBox="1"/>
            <p:nvPr/>
          </p:nvSpPr>
          <p:spPr>
            <a:xfrm>
              <a:off x="11619558" y="551417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425" name="TextBox 424">
              <a:extLst>
                <a:ext uri="{FF2B5EF4-FFF2-40B4-BE49-F238E27FC236}">
                  <a16:creationId xmlns:a16="http://schemas.microsoft.com/office/drawing/2014/main" id="{AB315E3F-7CC1-4ACD-85D3-6A78E77CE1E8}"/>
                </a:ext>
              </a:extLst>
            </p:cNvPr>
            <p:cNvSpPr txBox="1"/>
            <p:nvPr/>
          </p:nvSpPr>
          <p:spPr>
            <a:xfrm>
              <a:off x="11133716" y="551417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426" name="TextBox 425">
              <a:extLst>
                <a:ext uri="{FF2B5EF4-FFF2-40B4-BE49-F238E27FC236}">
                  <a16:creationId xmlns:a16="http://schemas.microsoft.com/office/drawing/2014/main" id="{0DDE0F89-A582-4323-8A56-E5B980E7A615}"/>
                </a:ext>
              </a:extLst>
            </p:cNvPr>
            <p:cNvSpPr txBox="1"/>
            <p:nvPr/>
          </p:nvSpPr>
          <p:spPr>
            <a:xfrm>
              <a:off x="10647874" y="551417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a:t>
              </a:r>
            </a:p>
          </p:txBody>
        </p:sp>
        <p:sp>
          <p:nvSpPr>
            <p:cNvPr id="427" name="TextBox 426">
              <a:extLst>
                <a:ext uri="{FF2B5EF4-FFF2-40B4-BE49-F238E27FC236}">
                  <a16:creationId xmlns:a16="http://schemas.microsoft.com/office/drawing/2014/main" id="{3BD9A759-457E-4088-9D6F-5251E118160F}"/>
                </a:ext>
              </a:extLst>
            </p:cNvPr>
            <p:cNvSpPr txBox="1"/>
            <p:nvPr/>
          </p:nvSpPr>
          <p:spPr>
            <a:xfrm>
              <a:off x="10112340" y="551417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18</a:t>
              </a:r>
            </a:p>
          </p:txBody>
        </p:sp>
        <p:sp>
          <p:nvSpPr>
            <p:cNvPr id="428" name="TextBox 427">
              <a:extLst>
                <a:ext uri="{FF2B5EF4-FFF2-40B4-BE49-F238E27FC236}">
                  <a16:creationId xmlns:a16="http://schemas.microsoft.com/office/drawing/2014/main" id="{D02DBDC7-E88A-4A49-8604-F986E9E7C571}"/>
                </a:ext>
              </a:extLst>
            </p:cNvPr>
            <p:cNvSpPr txBox="1"/>
            <p:nvPr/>
          </p:nvSpPr>
          <p:spPr>
            <a:xfrm>
              <a:off x="9626499" y="551417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31</a:t>
              </a:r>
            </a:p>
          </p:txBody>
        </p:sp>
        <p:sp>
          <p:nvSpPr>
            <p:cNvPr id="429" name="TextBox 428">
              <a:extLst>
                <a:ext uri="{FF2B5EF4-FFF2-40B4-BE49-F238E27FC236}">
                  <a16:creationId xmlns:a16="http://schemas.microsoft.com/office/drawing/2014/main" id="{763BA4B3-01C8-4838-8927-F2B8C3936BCA}"/>
                </a:ext>
              </a:extLst>
            </p:cNvPr>
            <p:cNvSpPr txBox="1"/>
            <p:nvPr/>
          </p:nvSpPr>
          <p:spPr>
            <a:xfrm>
              <a:off x="9140656" y="551417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52</a:t>
              </a:r>
            </a:p>
          </p:txBody>
        </p:sp>
        <p:sp>
          <p:nvSpPr>
            <p:cNvPr id="430" name="TextBox 429">
              <a:extLst>
                <a:ext uri="{FF2B5EF4-FFF2-40B4-BE49-F238E27FC236}">
                  <a16:creationId xmlns:a16="http://schemas.microsoft.com/office/drawing/2014/main" id="{B32F77F0-8F65-4E7D-BB01-03D5E5909242}"/>
                </a:ext>
              </a:extLst>
            </p:cNvPr>
            <p:cNvSpPr txBox="1"/>
            <p:nvPr/>
          </p:nvSpPr>
          <p:spPr>
            <a:xfrm>
              <a:off x="8654815" y="551417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86</a:t>
              </a:r>
            </a:p>
          </p:txBody>
        </p:sp>
        <p:sp>
          <p:nvSpPr>
            <p:cNvPr id="431" name="TextBox 430">
              <a:extLst>
                <a:ext uri="{FF2B5EF4-FFF2-40B4-BE49-F238E27FC236}">
                  <a16:creationId xmlns:a16="http://schemas.microsoft.com/office/drawing/2014/main" id="{DDCE7A4F-8803-4CB4-87A7-E5855DB45751}"/>
                </a:ext>
              </a:extLst>
            </p:cNvPr>
            <p:cNvSpPr txBox="1"/>
            <p:nvPr/>
          </p:nvSpPr>
          <p:spPr>
            <a:xfrm>
              <a:off x="8119280" y="551417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171</a:t>
              </a:r>
            </a:p>
          </p:txBody>
        </p:sp>
        <p:sp>
          <p:nvSpPr>
            <p:cNvPr id="432" name="TextBox 431">
              <a:extLst>
                <a:ext uri="{FF2B5EF4-FFF2-40B4-BE49-F238E27FC236}">
                  <a16:creationId xmlns:a16="http://schemas.microsoft.com/office/drawing/2014/main" id="{B57EA4E9-8241-424A-B3CE-51DDB5395A2B}"/>
                </a:ext>
              </a:extLst>
            </p:cNvPr>
            <p:cNvSpPr txBox="1"/>
            <p:nvPr/>
          </p:nvSpPr>
          <p:spPr>
            <a:xfrm>
              <a:off x="7633439" y="551417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246</a:t>
              </a:r>
            </a:p>
          </p:txBody>
        </p:sp>
        <p:sp>
          <p:nvSpPr>
            <p:cNvPr id="433" name="TextBox 432">
              <a:extLst>
                <a:ext uri="{FF2B5EF4-FFF2-40B4-BE49-F238E27FC236}">
                  <a16:creationId xmlns:a16="http://schemas.microsoft.com/office/drawing/2014/main" id="{7CD87830-2295-4EEA-BF7A-8749A1975455}"/>
                </a:ext>
              </a:extLst>
            </p:cNvPr>
            <p:cNvSpPr txBox="1"/>
            <p:nvPr/>
          </p:nvSpPr>
          <p:spPr>
            <a:xfrm>
              <a:off x="7147597" y="551417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257</a:t>
              </a:r>
            </a:p>
          </p:txBody>
        </p:sp>
      </p:grpSp>
      <p:grpSp>
        <p:nvGrpSpPr>
          <p:cNvPr id="70" name="Group 69">
            <a:extLst>
              <a:ext uri="{FF2B5EF4-FFF2-40B4-BE49-F238E27FC236}">
                <a16:creationId xmlns:a16="http://schemas.microsoft.com/office/drawing/2014/main" id="{9D430D18-D22E-4585-A80D-3EB34A9A9150}"/>
              </a:ext>
            </a:extLst>
          </p:cNvPr>
          <p:cNvGrpSpPr/>
          <p:nvPr/>
        </p:nvGrpSpPr>
        <p:grpSpPr>
          <a:xfrm>
            <a:off x="6409288" y="3100797"/>
            <a:ext cx="762229" cy="2203069"/>
            <a:chOff x="4203231" y="1185807"/>
            <a:chExt cx="762229" cy="2964681"/>
          </a:xfrm>
        </p:grpSpPr>
        <p:sp>
          <p:nvSpPr>
            <p:cNvPr id="411" name="Line 6">
              <a:extLst>
                <a:ext uri="{FF2B5EF4-FFF2-40B4-BE49-F238E27FC236}">
                  <a16:creationId xmlns:a16="http://schemas.microsoft.com/office/drawing/2014/main" id="{28A31053-0F64-4D27-BFF2-7821C3264F94}"/>
                </a:ext>
              </a:extLst>
            </p:cNvPr>
            <p:cNvSpPr>
              <a:spLocks noChangeShapeType="1"/>
            </p:cNvSpPr>
            <p:nvPr/>
          </p:nvSpPr>
          <p:spPr bwMode="auto">
            <a:xfrm>
              <a:off x="4879226" y="13956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12" name="Line 7">
              <a:extLst>
                <a:ext uri="{FF2B5EF4-FFF2-40B4-BE49-F238E27FC236}">
                  <a16:creationId xmlns:a16="http://schemas.microsoft.com/office/drawing/2014/main" id="{EAC960CE-7372-4EB0-83C9-2BAD89545B8E}"/>
                </a:ext>
              </a:extLst>
            </p:cNvPr>
            <p:cNvSpPr>
              <a:spLocks noChangeShapeType="1"/>
            </p:cNvSpPr>
            <p:nvPr/>
          </p:nvSpPr>
          <p:spPr bwMode="auto">
            <a:xfrm>
              <a:off x="4879226" y="19178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13" name="Line 8">
              <a:extLst>
                <a:ext uri="{FF2B5EF4-FFF2-40B4-BE49-F238E27FC236}">
                  <a16:creationId xmlns:a16="http://schemas.microsoft.com/office/drawing/2014/main" id="{21A88741-2128-405B-95A1-20EC061A9321}"/>
                </a:ext>
              </a:extLst>
            </p:cNvPr>
            <p:cNvSpPr>
              <a:spLocks noChangeShapeType="1"/>
            </p:cNvSpPr>
            <p:nvPr/>
          </p:nvSpPr>
          <p:spPr bwMode="auto">
            <a:xfrm>
              <a:off x="4879226" y="241663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14" name="Line 9">
              <a:extLst>
                <a:ext uri="{FF2B5EF4-FFF2-40B4-BE49-F238E27FC236}">
                  <a16:creationId xmlns:a16="http://schemas.microsoft.com/office/drawing/2014/main" id="{4C3A55D0-DE3B-4636-8ABB-3334A846E9E2}"/>
                </a:ext>
              </a:extLst>
            </p:cNvPr>
            <p:cNvSpPr>
              <a:spLocks noChangeShapeType="1"/>
            </p:cNvSpPr>
            <p:nvPr/>
          </p:nvSpPr>
          <p:spPr bwMode="auto">
            <a:xfrm>
              <a:off x="4879226" y="293151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15" name="Line 10">
              <a:extLst>
                <a:ext uri="{FF2B5EF4-FFF2-40B4-BE49-F238E27FC236}">
                  <a16:creationId xmlns:a16="http://schemas.microsoft.com/office/drawing/2014/main" id="{D429E33D-090E-44F5-B1B2-2D6979B02A67}"/>
                </a:ext>
              </a:extLst>
            </p:cNvPr>
            <p:cNvSpPr>
              <a:spLocks noChangeShapeType="1"/>
            </p:cNvSpPr>
            <p:nvPr/>
          </p:nvSpPr>
          <p:spPr bwMode="auto">
            <a:xfrm>
              <a:off x="4879226" y="343564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16" name="Line 11">
              <a:extLst>
                <a:ext uri="{FF2B5EF4-FFF2-40B4-BE49-F238E27FC236}">
                  <a16:creationId xmlns:a16="http://schemas.microsoft.com/office/drawing/2014/main" id="{C794C255-5341-445E-987B-E733C04A8FDD}"/>
                </a:ext>
              </a:extLst>
            </p:cNvPr>
            <p:cNvSpPr>
              <a:spLocks noChangeShapeType="1"/>
            </p:cNvSpPr>
            <p:nvPr/>
          </p:nvSpPr>
          <p:spPr bwMode="auto">
            <a:xfrm>
              <a:off x="4879226" y="394515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17" name="TextBox 416">
              <a:extLst>
                <a:ext uri="{FF2B5EF4-FFF2-40B4-BE49-F238E27FC236}">
                  <a16:creationId xmlns:a16="http://schemas.microsoft.com/office/drawing/2014/main" id="{A49D196A-9E06-4D8E-984E-3DCB1BAA1DF6}"/>
                </a:ext>
              </a:extLst>
            </p:cNvPr>
            <p:cNvSpPr txBox="1"/>
            <p:nvPr/>
          </p:nvSpPr>
          <p:spPr>
            <a:xfrm rot="16200000">
              <a:off x="3883405" y="2542534"/>
              <a:ext cx="947429"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OS, %</a:t>
              </a:r>
            </a:p>
          </p:txBody>
        </p:sp>
        <p:sp>
          <p:nvSpPr>
            <p:cNvPr id="418" name="TextBox 417">
              <a:extLst>
                <a:ext uri="{FF2B5EF4-FFF2-40B4-BE49-F238E27FC236}">
                  <a16:creationId xmlns:a16="http://schemas.microsoft.com/office/drawing/2014/main" id="{183E663E-84B3-4689-8640-F725142D4E6F}"/>
                </a:ext>
              </a:extLst>
            </p:cNvPr>
            <p:cNvSpPr txBox="1"/>
            <p:nvPr/>
          </p:nvSpPr>
          <p:spPr>
            <a:xfrm>
              <a:off x="4439209" y="1185807"/>
              <a:ext cx="482824" cy="4141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419" name="TextBox 418">
              <a:extLst>
                <a:ext uri="{FF2B5EF4-FFF2-40B4-BE49-F238E27FC236}">
                  <a16:creationId xmlns:a16="http://schemas.microsoft.com/office/drawing/2014/main" id="{6449198B-9CA9-4DDE-9A76-8B769182F740}"/>
                </a:ext>
              </a:extLst>
            </p:cNvPr>
            <p:cNvSpPr txBox="1"/>
            <p:nvPr/>
          </p:nvSpPr>
          <p:spPr>
            <a:xfrm>
              <a:off x="4538595" y="1709946"/>
              <a:ext cx="383438" cy="4141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420" name="TextBox 419">
              <a:extLst>
                <a:ext uri="{FF2B5EF4-FFF2-40B4-BE49-F238E27FC236}">
                  <a16:creationId xmlns:a16="http://schemas.microsoft.com/office/drawing/2014/main" id="{030A51BA-F8EA-48DC-A118-39F1C2392478}"/>
                </a:ext>
              </a:extLst>
            </p:cNvPr>
            <p:cNvSpPr txBox="1"/>
            <p:nvPr/>
          </p:nvSpPr>
          <p:spPr>
            <a:xfrm>
              <a:off x="4538595" y="2208476"/>
              <a:ext cx="383438" cy="4141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421" name="TextBox 420">
              <a:extLst>
                <a:ext uri="{FF2B5EF4-FFF2-40B4-BE49-F238E27FC236}">
                  <a16:creationId xmlns:a16="http://schemas.microsoft.com/office/drawing/2014/main" id="{35103F23-6A99-447E-9DF6-7DCCB0B24B29}"/>
                </a:ext>
              </a:extLst>
            </p:cNvPr>
            <p:cNvSpPr txBox="1"/>
            <p:nvPr/>
          </p:nvSpPr>
          <p:spPr>
            <a:xfrm>
              <a:off x="4538595" y="2723129"/>
              <a:ext cx="383438" cy="4141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422" name="TextBox 421">
              <a:extLst>
                <a:ext uri="{FF2B5EF4-FFF2-40B4-BE49-F238E27FC236}">
                  <a16:creationId xmlns:a16="http://schemas.microsoft.com/office/drawing/2014/main" id="{A8542B63-BA6C-47FE-8CCA-7DEAD7727D7F}"/>
                </a:ext>
              </a:extLst>
            </p:cNvPr>
            <p:cNvSpPr txBox="1"/>
            <p:nvPr/>
          </p:nvSpPr>
          <p:spPr>
            <a:xfrm>
              <a:off x="4538595" y="3227032"/>
              <a:ext cx="383438" cy="4141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423" name="TextBox 422">
              <a:extLst>
                <a:ext uri="{FF2B5EF4-FFF2-40B4-BE49-F238E27FC236}">
                  <a16:creationId xmlns:a16="http://schemas.microsoft.com/office/drawing/2014/main" id="{96E14288-C4A5-41C1-9C32-3744382CC337}"/>
                </a:ext>
              </a:extLst>
            </p:cNvPr>
            <p:cNvSpPr txBox="1"/>
            <p:nvPr/>
          </p:nvSpPr>
          <p:spPr>
            <a:xfrm>
              <a:off x="4637989" y="3736311"/>
              <a:ext cx="284052" cy="4141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71" name="TextBox 70">
            <a:extLst>
              <a:ext uri="{FF2B5EF4-FFF2-40B4-BE49-F238E27FC236}">
                <a16:creationId xmlns:a16="http://schemas.microsoft.com/office/drawing/2014/main" id="{765E0645-BD2A-43F9-B44D-7E2FEDBC79BD}"/>
              </a:ext>
            </a:extLst>
          </p:cNvPr>
          <p:cNvSpPr txBox="1"/>
          <p:nvPr/>
        </p:nvSpPr>
        <p:spPr>
          <a:xfrm>
            <a:off x="8477304" y="2928966"/>
            <a:ext cx="2799164" cy="646331"/>
          </a:xfrm>
          <a:prstGeom prst="rect">
            <a:avLst/>
          </a:prstGeom>
          <a:noFill/>
        </p:spPr>
        <p:txBody>
          <a:bodyPr wrap="none" rtlCol="0">
            <a:spAutoFit/>
          </a:bodyPr>
          <a:lstStyle/>
          <a:p>
            <a:pPr algn="ctr"/>
            <a:r>
              <a:rPr lang="en-US" sz="1200" dirty="0"/>
              <a:t>Stratified HR for death</a:t>
            </a:r>
          </a:p>
          <a:p>
            <a:pPr algn="ctr"/>
            <a:r>
              <a:rPr lang="en-US" sz="1200" dirty="0"/>
              <a:t>0.58 (95%CI 0.425, 0.783); p=0.00036</a:t>
            </a:r>
          </a:p>
          <a:p>
            <a:pPr algn="ctr"/>
            <a:endParaRPr lang="en-GB" sz="1200" dirty="0"/>
          </a:p>
        </p:txBody>
      </p:sp>
      <p:grpSp>
        <p:nvGrpSpPr>
          <p:cNvPr id="72" name="Group 71">
            <a:extLst>
              <a:ext uri="{FF2B5EF4-FFF2-40B4-BE49-F238E27FC236}">
                <a16:creationId xmlns:a16="http://schemas.microsoft.com/office/drawing/2014/main" id="{4A360BED-2F32-491B-96B5-CCF6EE0E86EE}"/>
              </a:ext>
            </a:extLst>
          </p:cNvPr>
          <p:cNvGrpSpPr/>
          <p:nvPr/>
        </p:nvGrpSpPr>
        <p:grpSpPr>
          <a:xfrm>
            <a:off x="7362132" y="3204444"/>
            <a:ext cx="3861649" cy="1096636"/>
            <a:chOff x="3681518" y="2747865"/>
            <a:chExt cx="4833375" cy="1366439"/>
          </a:xfrm>
        </p:grpSpPr>
        <p:sp>
          <p:nvSpPr>
            <p:cNvPr id="177" name="Freeform: Shape 776">
              <a:extLst>
                <a:ext uri="{FF2B5EF4-FFF2-40B4-BE49-F238E27FC236}">
                  <a16:creationId xmlns:a16="http://schemas.microsoft.com/office/drawing/2014/main" id="{816B024B-CBF2-4A98-AD44-8B186F0E3A31}"/>
                </a:ext>
              </a:extLst>
            </p:cNvPr>
            <p:cNvSpPr/>
            <p:nvPr/>
          </p:nvSpPr>
          <p:spPr>
            <a:xfrm>
              <a:off x="3681518" y="2785964"/>
              <a:ext cx="4833375" cy="1275859"/>
            </a:xfrm>
            <a:custGeom>
              <a:avLst/>
              <a:gdLst>
                <a:gd name="connsiteX0" fmla="*/ 4833242 w 4833242"/>
                <a:gd name="connsiteY0" fmla="*/ 1275893 h 1275892"/>
                <a:gd name="connsiteX1" fmla="*/ 3438601 w 4833242"/>
                <a:gd name="connsiteY1" fmla="*/ 1275893 h 1275892"/>
                <a:gd name="connsiteX2" fmla="*/ 3438601 w 4833242"/>
                <a:gd name="connsiteY2" fmla="*/ 1207674 h 1275892"/>
                <a:gd name="connsiteX3" fmla="*/ 3408283 w 4833242"/>
                <a:gd name="connsiteY3" fmla="*/ 1207674 h 1275892"/>
                <a:gd name="connsiteX4" fmla="*/ 3408283 w 4833242"/>
                <a:gd name="connsiteY4" fmla="*/ 1169784 h 1275892"/>
                <a:gd name="connsiteX5" fmla="*/ 3383013 w 4833242"/>
                <a:gd name="connsiteY5" fmla="*/ 1169784 h 1275892"/>
                <a:gd name="connsiteX6" fmla="*/ 3383013 w 4833242"/>
                <a:gd name="connsiteY6" fmla="*/ 1111672 h 1275892"/>
                <a:gd name="connsiteX7" fmla="*/ 3039408 w 4833242"/>
                <a:gd name="connsiteY7" fmla="*/ 1111672 h 1275892"/>
                <a:gd name="connsiteX8" fmla="*/ 3039408 w 4833242"/>
                <a:gd name="connsiteY8" fmla="*/ 1035872 h 1275892"/>
                <a:gd name="connsiteX9" fmla="*/ 2950978 w 4833242"/>
                <a:gd name="connsiteY9" fmla="*/ 1035872 h 1275892"/>
                <a:gd name="connsiteX10" fmla="*/ 2950978 w 4833242"/>
                <a:gd name="connsiteY10" fmla="*/ 987876 h 1275892"/>
                <a:gd name="connsiteX11" fmla="*/ 2794340 w 4833242"/>
                <a:gd name="connsiteY11" fmla="*/ 987876 h 1275892"/>
                <a:gd name="connsiteX12" fmla="*/ 2794340 w 4833242"/>
                <a:gd name="connsiteY12" fmla="*/ 909549 h 1275892"/>
                <a:gd name="connsiteX13" fmla="*/ 2647798 w 4833242"/>
                <a:gd name="connsiteY13" fmla="*/ 909549 h 1275892"/>
                <a:gd name="connsiteX14" fmla="*/ 2647798 w 4833242"/>
                <a:gd name="connsiteY14" fmla="*/ 866599 h 1275892"/>
                <a:gd name="connsiteX15" fmla="*/ 2569474 w 4833242"/>
                <a:gd name="connsiteY15" fmla="*/ 866599 h 1275892"/>
                <a:gd name="connsiteX16" fmla="*/ 2569474 w 4833242"/>
                <a:gd name="connsiteY16" fmla="*/ 823646 h 1275892"/>
                <a:gd name="connsiteX17" fmla="*/ 2518943 w 4833242"/>
                <a:gd name="connsiteY17" fmla="*/ 823646 h 1275892"/>
                <a:gd name="connsiteX18" fmla="*/ 2518943 w 4833242"/>
                <a:gd name="connsiteY18" fmla="*/ 790802 h 1275892"/>
                <a:gd name="connsiteX19" fmla="*/ 2387565 w 4833242"/>
                <a:gd name="connsiteY19" fmla="*/ 790802 h 1275892"/>
                <a:gd name="connsiteX20" fmla="*/ 2387565 w 4833242"/>
                <a:gd name="connsiteY20" fmla="*/ 763010 h 1275892"/>
                <a:gd name="connsiteX21" fmla="*/ 2170281 w 4833242"/>
                <a:gd name="connsiteY21" fmla="*/ 763010 h 1275892"/>
                <a:gd name="connsiteX22" fmla="*/ 2170281 w 4833242"/>
                <a:gd name="connsiteY22" fmla="*/ 722586 h 1275892"/>
                <a:gd name="connsiteX23" fmla="*/ 2074278 w 4833242"/>
                <a:gd name="connsiteY23" fmla="*/ 722586 h 1275892"/>
                <a:gd name="connsiteX24" fmla="*/ 2074278 w 4833242"/>
                <a:gd name="connsiteY24" fmla="*/ 709953 h 1275892"/>
                <a:gd name="connsiteX25" fmla="*/ 1998478 w 4833242"/>
                <a:gd name="connsiteY25" fmla="*/ 709953 h 1275892"/>
                <a:gd name="connsiteX26" fmla="*/ 1998478 w 4833242"/>
                <a:gd name="connsiteY26" fmla="*/ 674582 h 1275892"/>
                <a:gd name="connsiteX27" fmla="*/ 1763516 w 4833242"/>
                <a:gd name="connsiteY27" fmla="*/ 674582 h 1275892"/>
                <a:gd name="connsiteX28" fmla="*/ 1763516 w 4833242"/>
                <a:gd name="connsiteY28" fmla="*/ 624051 h 1275892"/>
                <a:gd name="connsiteX29" fmla="*/ 1718034 w 4833242"/>
                <a:gd name="connsiteY29" fmla="*/ 624051 h 1275892"/>
                <a:gd name="connsiteX30" fmla="*/ 1718034 w 4833242"/>
                <a:gd name="connsiteY30" fmla="*/ 583627 h 1275892"/>
                <a:gd name="connsiteX31" fmla="*/ 1629613 w 4833242"/>
                <a:gd name="connsiteY31" fmla="*/ 583627 h 1275892"/>
                <a:gd name="connsiteX32" fmla="*/ 1629613 w 4833242"/>
                <a:gd name="connsiteY32" fmla="*/ 545730 h 1275892"/>
                <a:gd name="connsiteX33" fmla="*/ 1584131 w 4833242"/>
                <a:gd name="connsiteY33" fmla="*/ 545730 h 1275892"/>
                <a:gd name="connsiteX34" fmla="*/ 1584131 w 4833242"/>
                <a:gd name="connsiteY34" fmla="*/ 500252 h 1275892"/>
                <a:gd name="connsiteX35" fmla="*/ 1541183 w 4833242"/>
                <a:gd name="connsiteY35" fmla="*/ 500252 h 1275892"/>
                <a:gd name="connsiteX36" fmla="*/ 1541183 w 4833242"/>
                <a:gd name="connsiteY36" fmla="*/ 462354 h 1275892"/>
                <a:gd name="connsiteX37" fmla="*/ 1508331 w 4833242"/>
                <a:gd name="connsiteY37" fmla="*/ 462354 h 1275892"/>
                <a:gd name="connsiteX38" fmla="*/ 1508331 w 4833242"/>
                <a:gd name="connsiteY38" fmla="*/ 434562 h 1275892"/>
                <a:gd name="connsiteX39" fmla="*/ 1465383 w 4833242"/>
                <a:gd name="connsiteY39" fmla="*/ 434562 h 1275892"/>
                <a:gd name="connsiteX40" fmla="*/ 1465383 w 4833242"/>
                <a:gd name="connsiteY40" fmla="*/ 416877 h 1275892"/>
                <a:gd name="connsiteX41" fmla="*/ 1414853 w 4833242"/>
                <a:gd name="connsiteY41" fmla="*/ 416877 h 1275892"/>
                <a:gd name="connsiteX42" fmla="*/ 1414853 w 4833242"/>
                <a:gd name="connsiteY42" fmla="*/ 373926 h 1275892"/>
                <a:gd name="connsiteX43" fmla="*/ 1323899 w 4833242"/>
                <a:gd name="connsiteY43" fmla="*/ 373926 h 1275892"/>
                <a:gd name="connsiteX44" fmla="*/ 1323899 w 4833242"/>
                <a:gd name="connsiteY44" fmla="*/ 341080 h 1275892"/>
                <a:gd name="connsiteX45" fmla="*/ 1283475 w 4833242"/>
                <a:gd name="connsiteY45" fmla="*/ 341080 h 1275892"/>
                <a:gd name="connsiteX46" fmla="*/ 1283475 w 4833242"/>
                <a:gd name="connsiteY46" fmla="*/ 285497 h 1275892"/>
                <a:gd name="connsiteX47" fmla="*/ 1243051 w 4833242"/>
                <a:gd name="connsiteY47" fmla="*/ 285497 h 1275892"/>
                <a:gd name="connsiteX48" fmla="*/ 1243051 w 4833242"/>
                <a:gd name="connsiteY48" fmla="*/ 245073 h 1275892"/>
                <a:gd name="connsiteX49" fmla="*/ 1207675 w 4833242"/>
                <a:gd name="connsiteY49" fmla="*/ 245073 h 1275892"/>
                <a:gd name="connsiteX50" fmla="*/ 1207675 w 4833242"/>
                <a:gd name="connsiteY50" fmla="*/ 212228 h 1275892"/>
                <a:gd name="connsiteX51" fmla="*/ 1061142 w 4833242"/>
                <a:gd name="connsiteY51" fmla="*/ 212228 h 1275892"/>
                <a:gd name="connsiteX52" fmla="*/ 1061142 w 4833242"/>
                <a:gd name="connsiteY52" fmla="*/ 181909 h 1275892"/>
                <a:gd name="connsiteX53" fmla="*/ 1025766 w 4833242"/>
                <a:gd name="connsiteY53" fmla="*/ 181909 h 1275892"/>
                <a:gd name="connsiteX54" fmla="*/ 1025766 w 4833242"/>
                <a:gd name="connsiteY54" fmla="*/ 146538 h 1275892"/>
                <a:gd name="connsiteX55" fmla="*/ 937341 w 4833242"/>
                <a:gd name="connsiteY55" fmla="*/ 146538 h 1275892"/>
                <a:gd name="connsiteX56" fmla="*/ 937341 w 4833242"/>
                <a:gd name="connsiteY56" fmla="*/ 111167 h 1275892"/>
                <a:gd name="connsiteX57" fmla="*/ 775644 w 4833242"/>
                <a:gd name="connsiteY57" fmla="*/ 111167 h 1275892"/>
                <a:gd name="connsiteX58" fmla="*/ 775644 w 4833242"/>
                <a:gd name="connsiteY58" fmla="*/ 85902 h 1275892"/>
                <a:gd name="connsiteX59" fmla="*/ 677108 w 4833242"/>
                <a:gd name="connsiteY59" fmla="*/ 85902 h 1275892"/>
                <a:gd name="connsiteX60" fmla="*/ 677108 w 4833242"/>
                <a:gd name="connsiteY60" fmla="*/ 63163 h 1275892"/>
                <a:gd name="connsiteX61" fmla="*/ 490146 w 4833242"/>
                <a:gd name="connsiteY61" fmla="*/ 63163 h 1275892"/>
                <a:gd name="connsiteX62" fmla="*/ 490146 w 4833242"/>
                <a:gd name="connsiteY62" fmla="*/ 35371 h 1275892"/>
                <a:gd name="connsiteX63" fmla="*/ 356240 w 4833242"/>
                <a:gd name="connsiteY63" fmla="*/ 35371 h 1275892"/>
                <a:gd name="connsiteX64" fmla="*/ 356240 w 4833242"/>
                <a:gd name="connsiteY64" fmla="*/ 12632 h 1275892"/>
                <a:gd name="connsiteX65" fmla="*/ 323396 w 4833242"/>
                <a:gd name="connsiteY65" fmla="*/ 12632 h 1275892"/>
                <a:gd name="connsiteX66" fmla="*/ 323396 w 4833242"/>
                <a:gd name="connsiteY66" fmla="*/ 0 h 1275892"/>
                <a:gd name="connsiteX67" fmla="*/ 0 w 4833242"/>
                <a:gd name="connsiteY67" fmla="*/ 0 h 127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33242" h="1275892">
                  <a:moveTo>
                    <a:pt x="4833242" y="1275893"/>
                  </a:moveTo>
                  <a:lnTo>
                    <a:pt x="3438601" y="1275893"/>
                  </a:lnTo>
                  <a:lnTo>
                    <a:pt x="3438601" y="1207674"/>
                  </a:lnTo>
                  <a:lnTo>
                    <a:pt x="3408283" y="1207674"/>
                  </a:lnTo>
                  <a:lnTo>
                    <a:pt x="3408283" y="1169784"/>
                  </a:lnTo>
                  <a:lnTo>
                    <a:pt x="3383013" y="1169784"/>
                  </a:lnTo>
                  <a:lnTo>
                    <a:pt x="3383013" y="1111672"/>
                  </a:lnTo>
                  <a:lnTo>
                    <a:pt x="3039408" y="1111672"/>
                  </a:lnTo>
                  <a:lnTo>
                    <a:pt x="3039408" y="1035872"/>
                  </a:lnTo>
                  <a:lnTo>
                    <a:pt x="2950978" y="1035872"/>
                  </a:lnTo>
                  <a:lnTo>
                    <a:pt x="2950978" y="987876"/>
                  </a:lnTo>
                  <a:lnTo>
                    <a:pt x="2794340" y="987876"/>
                  </a:lnTo>
                  <a:lnTo>
                    <a:pt x="2794340" y="909549"/>
                  </a:lnTo>
                  <a:lnTo>
                    <a:pt x="2647798" y="909549"/>
                  </a:lnTo>
                  <a:lnTo>
                    <a:pt x="2647798" y="866599"/>
                  </a:lnTo>
                  <a:lnTo>
                    <a:pt x="2569474" y="866599"/>
                  </a:lnTo>
                  <a:lnTo>
                    <a:pt x="2569474" y="823646"/>
                  </a:lnTo>
                  <a:lnTo>
                    <a:pt x="2518943" y="823646"/>
                  </a:lnTo>
                  <a:lnTo>
                    <a:pt x="2518943" y="790802"/>
                  </a:lnTo>
                  <a:lnTo>
                    <a:pt x="2387565" y="790802"/>
                  </a:lnTo>
                  <a:lnTo>
                    <a:pt x="2387565" y="763010"/>
                  </a:lnTo>
                  <a:lnTo>
                    <a:pt x="2170281" y="763010"/>
                  </a:lnTo>
                  <a:lnTo>
                    <a:pt x="2170281" y="722586"/>
                  </a:lnTo>
                  <a:lnTo>
                    <a:pt x="2074278" y="722586"/>
                  </a:lnTo>
                  <a:lnTo>
                    <a:pt x="2074278" y="709953"/>
                  </a:lnTo>
                  <a:lnTo>
                    <a:pt x="1998478" y="709953"/>
                  </a:lnTo>
                  <a:lnTo>
                    <a:pt x="1998478" y="674582"/>
                  </a:lnTo>
                  <a:lnTo>
                    <a:pt x="1763516" y="674582"/>
                  </a:lnTo>
                  <a:lnTo>
                    <a:pt x="1763516" y="624051"/>
                  </a:lnTo>
                  <a:lnTo>
                    <a:pt x="1718034" y="624051"/>
                  </a:lnTo>
                  <a:lnTo>
                    <a:pt x="1718034" y="583627"/>
                  </a:lnTo>
                  <a:lnTo>
                    <a:pt x="1629613" y="583627"/>
                  </a:lnTo>
                  <a:lnTo>
                    <a:pt x="1629613" y="545730"/>
                  </a:lnTo>
                  <a:lnTo>
                    <a:pt x="1584131" y="545730"/>
                  </a:lnTo>
                  <a:lnTo>
                    <a:pt x="1584131" y="500252"/>
                  </a:lnTo>
                  <a:lnTo>
                    <a:pt x="1541183" y="500252"/>
                  </a:lnTo>
                  <a:lnTo>
                    <a:pt x="1541183" y="462354"/>
                  </a:lnTo>
                  <a:lnTo>
                    <a:pt x="1508331" y="462354"/>
                  </a:lnTo>
                  <a:lnTo>
                    <a:pt x="1508331" y="434562"/>
                  </a:lnTo>
                  <a:lnTo>
                    <a:pt x="1465383" y="434562"/>
                  </a:lnTo>
                  <a:lnTo>
                    <a:pt x="1465383" y="416877"/>
                  </a:lnTo>
                  <a:lnTo>
                    <a:pt x="1414853" y="416877"/>
                  </a:lnTo>
                  <a:lnTo>
                    <a:pt x="1414853" y="373926"/>
                  </a:lnTo>
                  <a:lnTo>
                    <a:pt x="1323899" y="373926"/>
                  </a:lnTo>
                  <a:lnTo>
                    <a:pt x="1323899" y="341080"/>
                  </a:lnTo>
                  <a:lnTo>
                    <a:pt x="1283475" y="341080"/>
                  </a:lnTo>
                  <a:lnTo>
                    <a:pt x="1283475" y="285497"/>
                  </a:lnTo>
                  <a:lnTo>
                    <a:pt x="1243051" y="285497"/>
                  </a:lnTo>
                  <a:lnTo>
                    <a:pt x="1243051" y="245073"/>
                  </a:lnTo>
                  <a:lnTo>
                    <a:pt x="1207675" y="245073"/>
                  </a:lnTo>
                  <a:lnTo>
                    <a:pt x="1207675" y="212228"/>
                  </a:lnTo>
                  <a:lnTo>
                    <a:pt x="1061142" y="212228"/>
                  </a:lnTo>
                  <a:lnTo>
                    <a:pt x="1061142" y="181909"/>
                  </a:lnTo>
                  <a:lnTo>
                    <a:pt x="1025766" y="181909"/>
                  </a:lnTo>
                  <a:lnTo>
                    <a:pt x="1025766" y="146538"/>
                  </a:lnTo>
                  <a:lnTo>
                    <a:pt x="937341" y="146538"/>
                  </a:lnTo>
                  <a:lnTo>
                    <a:pt x="937341" y="111167"/>
                  </a:lnTo>
                  <a:lnTo>
                    <a:pt x="775644" y="111167"/>
                  </a:lnTo>
                  <a:lnTo>
                    <a:pt x="775644" y="85902"/>
                  </a:lnTo>
                  <a:lnTo>
                    <a:pt x="677108" y="85902"/>
                  </a:lnTo>
                  <a:lnTo>
                    <a:pt x="677108" y="63163"/>
                  </a:lnTo>
                  <a:lnTo>
                    <a:pt x="490146" y="63163"/>
                  </a:lnTo>
                  <a:lnTo>
                    <a:pt x="490146" y="35371"/>
                  </a:lnTo>
                  <a:lnTo>
                    <a:pt x="356240" y="35371"/>
                  </a:lnTo>
                  <a:lnTo>
                    <a:pt x="356240" y="12632"/>
                  </a:lnTo>
                  <a:lnTo>
                    <a:pt x="323396" y="12632"/>
                  </a:lnTo>
                  <a:lnTo>
                    <a:pt x="323396" y="0"/>
                  </a:lnTo>
                  <a:lnTo>
                    <a:pt x="0" y="0"/>
                  </a:lnTo>
                </a:path>
              </a:pathLst>
            </a:custGeom>
            <a:noFill/>
            <a:ln w="25400" cap="flat">
              <a:solidFill>
                <a:schemeClr val="accent3"/>
              </a:solidFill>
              <a:prstDash val="solid"/>
              <a:miter/>
            </a:ln>
          </p:spPr>
          <p:txBody>
            <a:bodyPr rtlCol="0" anchor="ctr"/>
            <a:lstStyle/>
            <a:p>
              <a:endParaRPr lang="en-GB"/>
            </a:p>
          </p:txBody>
        </p:sp>
        <p:sp>
          <p:nvSpPr>
            <p:cNvPr id="178" name="Freeform: Shape 777">
              <a:extLst>
                <a:ext uri="{FF2B5EF4-FFF2-40B4-BE49-F238E27FC236}">
                  <a16:creationId xmlns:a16="http://schemas.microsoft.com/office/drawing/2014/main" id="{05C518C1-C22C-41BC-8FD5-1825228BC8FD}"/>
                </a:ext>
              </a:extLst>
            </p:cNvPr>
            <p:cNvSpPr/>
            <p:nvPr/>
          </p:nvSpPr>
          <p:spPr>
            <a:xfrm>
              <a:off x="3700569" y="2747865"/>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79" name="Freeform: Shape 778">
              <a:extLst>
                <a:ext uri="{FF2B5EF4-FFF2-40B4-BE49-F238E27FC236}">
                  <a16:creationId xmlns:a16="http://schemas.microsoft.com/office/drawing/2014/main" id="{E8EA7EB4-AF7E-4825-BE49-697423992FC1}"/>
                </a:ext>
              </a:extLst>
            </p:cNvPr>
            <p:cNvSpPr/>
            <p:nvPr/>
          </p:nvSpPr>
          <p:spPr>
            <a:xfrm>
              <a:off x="3929175" y="2747865"/>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0" name="Freeform: Shape 779">
              <a:extLst>
                <a:ext uri="{FF2B5EF4-FFF2-40B4-BE49-F238E27FC236}">
                  <a16:creationId xmlns:a16="http://schemas.microsoft.com/office/drawing/2014/main" id="{4F9279EE-7F40-4157-AE44-879AC86A57A0}"/>
                </a:ext>
              </a:extLst>
            </p:cNvPr>
            <p:cNvSpPr/>
            <p:nvPr/>
          </p:nvSpPr>
          <p:spPr>
            <a:xfrm>
              <a:off x="3967276" y="2747865"/>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1" name="Freeform: Shape 780">
              <a:extLst>
                <a:ext uri="{FF2B5EF4-FFF2-40B4-BE49-F238E27FC236}">
                  <a16:creationId xmlns:a16="http://schemas.microsoft.com/office/drawing/2014/main" id="{E769ADA7-5001-4A69-800B-CE383216D84A}"/>
                </a:ext>
              </a:extLst>
            </p:cNvPr>
            <p:cNvSpPr/>
            <p:nvPr/>
          </p:nvSpPr>
          <p:spPr>
            <a:xfrm>
              <a:off x="3986326" y="2747865"/>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2" name="Freeform: Shape 781">
              <a:extLst>
                <a:ext uri="{FF2B5EF4-FFF2-40B4-BE49-F238E27FC236}">
                  <a16:creationId xmlns:a16="http://schemas.microsoft.com/office/drawing/2014/main" id="{19529C91-AFAD-488D-94A0-42466D453497}"/>
                </a:ext>
              </a:extLst>
            </p:cNvPr>
            <p:cNvSpPr/>
            <p:nvPr/>
          </p:nvSpPr>
          <p:spPr>
            <a:xfrm>
              <a:off x="4005377" y="2766914"/>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3" name="Freeform: Shape 782">
              <a:extLst>
                <a:ext uri="{FF2B5EF4-FFF2-40B4-BE49-F238E27FC236}">
                  <a16:creationId xmlns:a16="http://schemas.microsoft.com/office/drawing/2014/main" id="{F767C4EC-237D-491A-ABB5-3795F230D1A1}"/>
                </a:ext>
              </a:extLst>
            </p:cNvPr>
            <p:cNvSpPr/>
            <p:nvPr/>
          </p:nvSpPr>
          <p:spPr>
            <a:xfrm>
              <a:off x="4024428" y="2766914"/>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4" name="Freeform: Shape 783">
              <a:extLst>
                <a:ext uri="{FF2B5EF4-FFF2-40B4-BE49-F238E27FC236}">
                  <a16:creationId xmlns:a16="http://schemas.microsoft.com/office/drawing/2014/main" id="{1E3C1FEB-87CB-4200-94AB-1D1C42CE387F}"/>
                </a:ext>
              </a:extLst>
            </p:cNvPr>
            <p:cNvSpPr/>
            <p:nvPr/>
          </p:nvSpPr>
          <p:spPr>
            <a:xfrm>
              <a:off x="4043479" y="2766914"/>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5" name="Freeform: Shape 784">
              <a:extLst>
                <a:ext uri="{FF2B5EF4-FFF2-40B4-BE49-F238E27FC236}">
                  <a16:creationId xmlns:a16="http://schemas.microsoft.com/office/drawing/2014/main" id="{419AD58E-2E83-4266-90AA-9543AA5CDD03}"/>
                </a:ext>
              </a:extLst>
            </p:cNvPr>
            <p:cNvSpPr/>
            <p:nvPr/>
          </p:nvSpPr>
          <p:spPr>
            <a:xfrm>
              <a:off x="4062529" y="2766913"/>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6" name="Freeform: Shape 785">
              <a:extLst>
                <a:ext uri="{FF2B5EF4-FFF2-40B4-BE49-F238E27FC236}">
                  <a16:creationId xmlns:a16="http://schemas.microsoft.com/office/drawing/2014/main" id="{861352EC-F0C2-440C-9764-A940E9EBA821}"/>
                </a:ext>
              </a:extLst>
            </p:cNvPr>
            <p:cNvSpPr/>
            <p:nvPr/>
          </p:nvSpPr>
          <p:spPr>
            <a:xfrm>
              <a:off x="4100630" y="2785964"/>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7" name="Freeform: Shape 786">
              <a:extLst>
                <a:ext uri="{FF2B5EF4-FFF2-40B4-BE49-F238E27FC236}">
                  <a16:creationId xmlns:a16="http://schemas.microsoft.com/office/drawing/2014/main" id="{1BCEE728-19F7-4E72-85D1-FCC45F26EE78}"/>
                </a:ext>
              </a:extLst>
            </p:cNvPr>
            <p:cNvSpPr/>
            <p:nvPr/>
          </p:nvSpPr>
          <p:spPr>
            <a:xfrm>
              <a:off x="4119681" y="2785965"/>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8" name="Freeform: Shape 787">
              <a:extLst>
                <a:ext uri="{FF2B5EF4-FFF2-40B4-BE49-F238E27FC236}">
                  <a16:creationId xmlns:a16="http://schemas.microsoft.com/office/drawing/2014/main" id="{9FB25476-211D-481B-AA10-22CB5D606A85}"/>
                </a:ext>
              </a:extLst>
            </p:cNvPr>
            <p:cNvSpPr/>
            <p:nvPr/>
          </p:nvSpPr>
          <p:spPr>
            <a:xfrm>
              <a:off x="4138731" y="2785966"/>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9" name="Freeform: Shape 788">
              <a:extLst>
                <a:ext uri="{FF2B5EF4-FFF2-40B4-BE49-F238E27FC236}">
                  <a16:creationId xmlns:a16="http://schemas.microsoft.com/office/drawing/2014/main" id="{D8881CCD-357F-4E00-94DE-A23829377144}"/>
                </a:ext>
              </a:extLst>
            </p:cNvPr>
            <p:cNvSpPr/>
            <p:nvPr/>
          </p:nvSpPr>
          <p:spPr>
            <a:xfrm>
              <a:off x="4157782" y="2785967"/>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0" name="Freeform: Shape 789">
              <a:extLst>
                <a:ext uri="{FF2B5EF4-FFF2-40B4-BE49-F238E27FC236}">
                  <a16:creationId xmlns:a16="http://schemas.microsoft.com/office/drawing/2014/main" id="{D8423DD6-AD91-4270-8CD7-46712268EAB5}"/>
                </a:ext>
              </a:extLst>
            </p:cNvPr>
            <p:cNvSpPr/>
            <p:nvPr/>
          </p:nvSpPr>
          <p:spPr>
            <a:xfrm>
              <a:off x="4176833" y="2805017"/>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1" name="Freeform: Shape 790">
              <a:extLst>
                <a:ext uri="{FF2B5EF4-FFF2-40B4-BE49-F238E27FC236}">
                  <a16:creationId xmlns:a16="http://schemas.microsoft.com/office/drawing/2014/main" id="{F4BA9CEC-95EF-4F1E-9AC3-A67EA6D3E278}"/>
                </a:ext>
              </a:extLst>
            </p:cNvPr>
            <p:cNvSpPr/>
            <p:nvPr/>
          </p:nvSpPr>
          <p:spPr>
            <a:xfrm>
              <a:off x="4272085" y="2805017"/>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2" name="Freeform: Shape 791">
              <a:extLst>
                <a:ext uri="{FF2B5EF4-FFF2-40B4-BE49-F238E27FC236}">
                  <a16:creationId xmlns:a16="http://schemas.microsoft.com/office/drawing/2014/main" id="{2242949A-AEFA-4F4B-AAB6-FE5EF07D0EA5}"/>
                </a:ext>
              </a:extLst>
            </p:cNvPr>
            <p:cNvSpPr/>
            <p:nvPr/>
          </p:nvSpPr>
          <p:spPr>
            <a:xfrm>
              <a:off x="4310187" y="2805017"/>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3" name="Freeform: Shape 792">
              <a:extLst>
                <a:ext uri="{FF2B5EF4-FFF2-40B4-BE49-F238E27FC236}">
                  <a16:creationId xmlns:a16="http://schemas.microsoft.com/office/drawing/2014/main" id="{75DC580D-D4D9-4579-8320-5A7E3FFF7CA8}"/>
                </a:ext>
              </a:extLst>
            </p:cNvPr>
            <p:cNvSpPr/>
            <p:nvPr/>
          </p:nvSpPr>
          <p:spPr>
            <a:xfrm>
              <a:off x="4329238" y="2805016"/>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4" name="Freeform: Shape 793">
              <a:extLst>
                <a:ext uri="{FF2B5EF4-FFF2-40B4-BE49-F238E27FC236}">
                  <a16:creationId xmlns:a16="http://schemas.microsoft.com/office/drawing/2014/main" id="{44A00D86-B0F8-4735-9864-D7B21E83BA4A}"/>
                </a:ext>
              </a:extLst>
            </p:cNvPr>
            <p:cNvSpPr/>
            <p:nvPr/>
          </p:nvSpPr>
          <p:spPr>
            <a:xfrm>
              <a:off x="4367339" y="2824067"/>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5" name="Freeform: Shape 794">
              <a:extLst>
                <a:ext uri="{FF2B5EF4-FFF2-40B4-BE49-F238E27FC236}">
                  <a16:creationId xmlns:a16="http://schemas.microsoft.com/office/drawing/2014/main" id="{6CFC5A6E-91E3-4340-A456-70E6BDB92EF0}"/>
                </a:ext>
              </a:extLst>
            </p:cNvPr>
            <p:cNvSpPr/>
            <p:nvPr/>
          </p:nvSpPr>
          <p:spPr>
            <a:xfrm>
              <a:off x="4386389" y="2824068"/>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6" name="Freeform: Shape 795">
              <a:extLst>
                <a:ext uri="{FF2B5EF4-FFF2-40B4-BE49-F238E27FC236}">
                  <a16:creationId xmlns:a16="http://schemas.microsoft.com/office/drawing/2014/main" id="{C9331D8A-3064-4274-BFFC-65CA4F50C077}"/>
                </a:ext>
              </a:extLst>
            </p:cNvPr>
            <p:cNvSpPr/>
            <p:nvPr/>
          </p:nvSpPr>
          <p:spPr>
            <a:xfrm>
              <a:off x="4405440" y="2824069"/>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7" name="Freeform: Shape 796">
              <a:extLst>
                <a:ext uri="{FF2B5EF4-FFF2-40B4-BE49-F238E27FC236}">
                  <a16:creationId xmlns:a16="http://schemas.microsoft.com/office/drawing/2014/main" id="{CC95EAF7-5E8B-4020-AF3D-BF9D9BD6DA0E}"/>
                </a:ext>
              </a:extLst>
            </p:cNvPr>
            <p:cNvSpPr/>
            <p:nvPr/>
          </p:nvSpPr>
          <p:spPr>
            <a:xfrm>
              <a:off x="4424490" y="2824070"/>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8" name="Freeform: Shape 797">
              <a:extLst>
                <a:ext uri="{FF2B5EF4-FFF2-40B4-BE49-F238E27FC236}">
                  <a16:creationId xmlns:a16="http://schemas.microsoft.com/office/drawing/2014/main" id="{C839DDC6-6B8B-4B82-B468-72FACEDA5336}"/>
                </a:ext>
              </a:extLst>
            </p:cNvPr>
            <p:cNvSpPr/>
            <p:nvPr/>
          </p:nvSpPr>
          <p:spPr>
            <a:xfrm>
              <a:off x="4443541" y="2824071"/>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9" name="Freeform: Shape 798">
              <a:extLst>
                <a:ext uri="{FF2B5EF4-FFF2-40B4-BE49-F238E27FC236}">
                  <a16:creationId xmlns:a16="http://schemas.microsoft.com/office/drawing/2014/main" id="{4FFD6479-809A-45C3-8108-806494FEE426}"/>
                </a:ext>
              </a:extLst>
            </p:cNvPr>
            <p:cNvSpPr/>
            <p:nvPr/>
          </p:nvSpPr>
          <p:spPr>
            <a:xfrm>
              <a:off x="4462592" y="28431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0" name="Freeform: Shape 799">
              <a:extLst>
                <a:ext uri="{FF2B5EF4-FFF2-40B4-BE49-F238E27FC236}">
                  <a16:creationId xmlns:a16="http://schemas.microsoft.com/office/drawing/2014/main" id="{D37DE6D7-D3D8-4B99-965B-48F12C2B9EDB}"/>
                </a:ext>
              </a:extLst>
            </p:cNvPr>
            <p:cNvSpPr/>
            <p:nvPr/>
          </p:nvSpPr>
          <p:spPr>
            <a:xfrm>
              <a:off x="4481643" y="28431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1" name="Freeform: Shape 800">
              <a:extLst>
                <a:ext uri="{FF2B5EF4-FFF2-40B4-BE49-F238E27FC236}">
                  <a16:creationId xmlns:a16="http://schemas.microsoft.com/office/drawing/2014/main" id="{2CAC88BF-1331-4022-A8B7-683A006151BF}"/>
                </a:ext>
              </a:extLst>
            </p:cNvPr>
            <p:cNvSpPr/>
            <p:nvPr/>
          </p:nvSpPr>
          <p:spPr>
            <a:xfrm>
              <a:off x="4500693" y="28431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2" name="Freeform: Shape 801">
              <a:extLst>
                <a:ext uri="{FF2B5EF4-FFF2-40B4-BE49-F238E27FC236}">
                  <a16:creationId xmlns:a16="http://schemas.microsoft.com/office/drawing/2014/main" id="{B6D2CDD2-4726-4F98-A17E-4DF8F26C4F86}"/>
                </a:ext>
              </a:extLst>
            </p:cNvPr>
            <p:cNvSpPr/>
            <p:nvPr/>
          </p:nvSpPr>
          <p:spPr>
            <a:xfrm>
              <a:off x="4519744" y="28431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3" name="Freeform: Shape 802">
              <a:extLst>
                <a:ext uri="{FF2B5EF4-FFF2-40B4-BE49-F238E27FC236}">
                  <a16:creationId xmlns:a16="http://schemas.microsoft.com/office/drawing/2014/main" id="{B5A83FBE-BA33-44FB-BBCA-C0A3A41A19AD}"/>
                </a:ext>
              </a:extLst>
            </p:cNvPr>
            <p:cNvSpPr/>
            <p:nvPr/>
          </p:nvSpPr>
          <p:spPr>
            <a:xfrm>
              <a:off x="4538794" y="28431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4" name="Freeform: Shape 803">
              <a:extLst>
                <a:ext uri="{FF2B5EF4-FFF2-40B4-BE49-F238E27FC236}">
                  <a16:creationId xmlns:a16="http://schemas.microsoft.com/office/drawing/2014/main" id="{B079B1AA-E47F-4A00-91DD-B54ACB6291A3}"/>
                </a:ext>
              </a:extLst>
            </p:cNvPr>
            <p:cNvSpPr/>
            <p:nvPr/>
          </p:nvSpPr>
          <p:spPr>
            <a:xfrm>
              <a:off x="4557845" y="28431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5" name="Freeform: Shape 804">
              <a:extLst>
                <a:ext uri="{FF2B5EF4-FFF2-40B4-BE49-F238E27FC236}">
                  <a16:creationId xmlns:a16="http://schemas.microsoft.com/office/drawing/2014/main" id="{52427261-DECC-4FDA-878F-D3788B70C571}"/>
                </a:ext>
              </a:extLst>
            </p:cNvPr>
            <p:cNvSpPr/>
            <p:nvPr/>
          </p:nvSpPr>
          <p:spPr>
            <a:xfrm>
              <a:off x="4576895" y="28431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6" name="Freeform: Shape 805">
              <a:extLst>
                <a:ext uri="{FF2B5EF4-FFF2-40B4-BE49-F238E27FC236}">
                  <a16:creationId xmlns:a16="http://schemas.microsoft.com/office/drawing/2014/main" id="{72413BD0-1B9F-45E6-89B3-1737409F1AE7}"/>
                </a:ext>
              </a:extLst>
            </p:cNvPr>
            <p:cNvSpPr/>
            <p:nvPr/>
          </p:nvSpPr>
          <p:spPr>
            <a:xfrm>
              <a:off x="4595946" y="28431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7" name="Freeform: Shape 806">
              <a:extLst>
                <a:ext uri="{FF2B5EF4-FFF2-40B4-BE49-F238E27FC236}">
                  <a16:creationId xmlns:a16="http://schemas.microsoft.com/office/drawing/2014/main" id="{6E6C7DC4-BBF2-40C6-BD42-B6132FECF961}"/>
                </a:ext>
              </a:extLst>
            </p:cNvPr>
            <p:cNvSpPr/>
            <p:nvPr/>
          </p:nvSpPr>
          <p:spPr>
            <a:xfrm>
              <a:off x="4595946" y="28431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8" name="Freeform: Shape 807">
              <a:extLst>
                <a:ext uri="{FF2B5EF4-FFF2-40B4-BE49-F238E27FC236}">
                  <a16:creationId xmlns:a16="http://schemas.microsoft.com/office/drawing/2014/main" id="{8D6B32F6-445E-424A-B562-BD2F4EAD7E82}"/>
                </a:ext>
              </a:extLst>
            </p:cNvPr>
            <p:cNvSpPr/>
            <p:nvPr/>
          </p:nvSpPr>
          <p:spPr>
            <a:xfrm>
              <a:off x="4614997" y="28812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9" name="Freeform: Shape 808">
              <a:extLst>
                <a:ext uri="{FF2B5EF4-FFF2-40B4-BE49-F238E27FC236}">
                  <a16:creationId xmlns:a16="http://schemas.microsoft.com/office/drawing/2014/main" id="{3C751B1A-14FC-4305-AF7C-1C61DF8DC7C8}"/>
                </a:ext>
              </a:extLst>
            </p:cNvPr>
            <p:cNvSpPr/>
            <p:nvPr/>
          </p:nvSpPr>
          <p:spPr>
            <a:xfrm>
              <a:off x="4634052" y="2881221"/>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10" name="Freeform: Shape 809">
              <a:extLst>
                <a:ext uri="{FF2B5EF4-FFF2-40B4-BE49-F238E27FC236}">
                  <a16:creationId xmlns:a16="http://schemas.microsoft.com/office/drawing/2014/main" id="{8206448C-7B11-47E5-933E-AAC3CE1A93C8}"/>
                </a:ext>
              </a:extLst>
            </p:cNvPr>
            <p:cNvSpPr/>
            <p:nvPr/>
          </p:nvSpPr>
          <p:spPr>
            <a:xfrm>
              <a:off x="4653102" y="2881222"/>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11" name="Freeform: Shape 810">
              <a:extLst>
                <a:ext uri="{FF2B5EF4-FFF2-40B4-BE49-F238E27FC236}">
                  <a16:creationId xmlns:a16="http://schemas.microsoft.com/office/drawing/2014/main" id="{AEBBB273-ACB1-48B1-A9C2-5681ECE99AA8}"/>
                </a:ext>
              </a:extLst>
            </p:cNvPr>
            <p:cNvSpPr/>
            <p:nvPr/>
          </p:nvSpPr>
          <p:spPr>
            <a:xfrm>
              <a:off x="4672153" y="2881223"/>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12" name="Freeform: Shape 811">
              <a:extLst>
                <a:ext uri="{FF2B5EF4-FFF2-40B4-BE49-F238E27FC236}">
                  <a16:creationId xmlns:a16="http://schemas.microsoft.com/office/drawing/2014/main" id="{34A5892B-CB5D-437B-A9C3-06EC2A2B44E0}"/>
                </a:ext>
              </a:extLst>
            </p:cNvPr>
            <p:cNvSpPr/>
            <p:nvPr/>
          </p:nvSpPr>
          <p:spPr>
            <a:xfrm>
              <a:off x="4672153" y="2881224"/>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13" name="Freeform: Shape 812">
              <a:extLst>
                <a:ext uri="{FF2B5EF4-FFF2-40B4-BE49-F238E27FC236}">
                  <a16:creationId xmlns:a16="http://schemas.microsoft.com/office/drawing/2014/main" id="{1EA4FC34-C150-4C50-ADC3-1C76973E7740}"/>
                </a:ext>
              </a:extLst>
            </p:cNvPr>
            <p:cNvSpPr/>
            <p:nvPr/>
          </p:nvSpPr>
          <p:spPr>
            <a:xfrm>
              <a:off x="4672153" y="2881225"/>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14" name="Freeform: Shape 813">
              <a:extLst>
                <a:ext uri="{FF2B5EF4-FFF2-40B4-BE49-F238E27FC236}">
                  <a16:creationId xmlns:a16="http://schemas.microsoft.com/office/drawing/2014/main" id="{DBF92611-9A8A-428B-8911-0B430F1DC366}"/>
                </a:ext>
              </a:extLst>
            </p:cNvPr>
            <p:cNvSpPr/>
            <p:nvPr/>
          </p:nvSpPr>
          <p:spPr>
            <a:xfrm>
              <a:off x="4691203" y="2881226"/>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15" name="Freeform: Shape 814">
              <a:extLst>
                <a:ext uri="{FF2B5EF4-FFF2-40B4-BE49-F238E27FC236}">
                  <a16:creationId xmlns:a16="http://schemas.microsoft.com/office/drawing/2014/main" id="{CA749611-F10E-432F-9C94-299F1F0DEDD1}"/>
                </a:ext>
              </a:extLst>
            </p:cNvPr>
            <p:cNvSpPr/>
            <p:nvPr/>
          </p:nvSpPr>
          <p:spPr>
            <a:xfrm>
              <a:off x="4710254" y="2881227"/>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16" name="Freeform: Shape 815">
              <a:extLst>
                <a:ext uri="{FF2B5EF4-FFF2-40B4-BE49-F238E27FC236}">
                  <a16:creationId xmlns:a16="http://schemas.microsoft.com/office/drawing/2014/main" id="{56BC3D02-CCBE-441D-8057-C62C1F58BA7F}"/>
                </a:ext>
              </a:extLst>
            </p:cNvPr>
            <p:cNvSpPr/>
            <p:nvPr/>
          </p:nvSpPr>
          <p:spPr>
            <a:xfrm>
              <a:off x="4710254" y="2881228"/>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17" name="Freeform: Shape 816">
              <a:extLst>
                <a:ext uri="{FF2B5EF4-FFF2-40B4-BE49-F238E27FC236}">
                  <a16:creationId xmlns:a16="http://schemas.microsoft.com/office/drawing/2014/main" id="{3543CAE8-3B93-4DDE-8841-6B78D6689207}"/>
                </a:ext>
              </a:extLst>
            </p:cNvPr>
            <p:cNvSpPr/>
            <p:nvPr/>
          </p:nvSpPr>
          <p:spPr>
            <a:xfrm>
              <a:off x="4710254" y="2881229"/>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18" name="Freeform: Shape 817">
              <a:extLst>
                <a:ext uri="{FF2B5EF4-FFF2-40B4-BE49-F238E27FC236}">
                  <a16:creationId xmlns:a16="http://schemas.microsoft.com/office/drawing/2014/main" id="{882A6D55-98F1-4797-AF0A-E2CC5ECDB36A}"/>
                </a:ext>
              </a:extLst>
            </p:cNvPr>
            <p:cNvSpPr/>
            <p:nvPr/>
          </p:nvSpPr>
          <p:spPr>
            <a:xfrm>
              <a:off x="4710254" y="288123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19" name="Freeform: Shape 818">
              <a:extLst>
                <a:ext uri="{FF2B5EF4-FFF2-40B4-BE49-F238E27FC236}">
                  <a16:creationId xmlns:a16="http://schemas.microsoft.com/office/drawing/2014/main" id="{B3B22500-2E3A-4FCB-8EC7-07F12351ED80}"/>
                </a:ext>
              </a:extLst>
            </p:cNvPr>
            <p:cNvSpPr/>
            <p:nvPr/>
          </p:nvSpPr>
          <p:spPr>
            <a:xfrm>
              <a:off x="4710254" y="2881231"/>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0" name="Freeform: Shape 819">
              <a:extLst>
                <a:ext uri="{FF2B5EF4-FFF2-40B4-BE49-F238E27FC236}">
                  <a16:creationId xmlns:a16="http://schemas.microsoft.com/office/drawing/2014/main" id="{40605E73-B41A-4335-BE18-F64239EE8D98}"/>
                </a:ext>
              </a:extLst>
            </p:cNvPr>
            <p:cNvSpPr/>
            <p:nvPr/>
          </p:nvSpPr>
          <p:spPr>
            <a:xfrm>
              <a:off x="4710254" y="2881232"/>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1" name="Freeform: Shape 820">
              <a:extLst>
                <a:ext uri="{FF2B5EF4-FFF2-40B4-BE49-F238E27FC236}">
                  <a16:creationId xmlns:a16="http://schemas.microsoft.com/office/drawing/2014/main" id="{B579CF20-8880-4FBB-8ABB-D45D21AA15F3}"/>
                </a:ext>
              </a:extLst>
            </p:cNvPr>
            <p:cNvSpPr/>
            <p:nvPr/>
          </p:nvSpPr>
          <p:spPr>
            <a:xfrm>
              <a:off x="4710254" y="2881233"/>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2" name="Freeform: Shape 821">
              <a:extLst>
                <a:ext uri="{FF2B5EF4-FFF2-40B4-BE49-F238E27FC236}">
                  <a16:creationId xmlns:a16="http://schemas.microsoft.com/office/drawing/2014/main" id="{6F7DB5EA-9B09-494D-A8EC-BFCCF2192041}"/>
                </a:ext>
              </a:extLst>
            </p:cNvPr>
            <p:cNvSpPr/>
            <p:nvPr/>
          </p:nvSpPr>
          <p:spPr>
            <a:xfrm>
              <a:off x="4710254" y="2881234"/>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3" name="Freeform: Shape 822">
              <a:extLst>
                <a:ext uri="{FF2B5EF4-FFF2-40B4-BE49-F238E27FC236}">
                  <a16:creationId xmlns:a16="http://schemas.microsoft.com/office/drawing/2014/main" id="{D5CC1EBE-675A-48DE-B8E3-365A7CB6E6DC}"/>
                </a:ext>
              </a:extLst>
            </p:cNvPr>
            <p:cNvSpPr/>
            <p:nvPr/>
          </p:nvSpPr>
          <p:spPr>
            <a:xfrm>
              <a:off x="4710254" y="2881235"/>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4" name="Freeform: Shape 823">
              <a:extLst>
                <a:ext uri="{FF2B5EF4-FFF2-40B4-BE49-F238E27FC236}">
                  <a16:creationId xmlns:a16="http://schemas.microsoft.com/office/drawing/2014/main" id="{2E336888-F761-4471-8267-0BB737DC9A19}"/>
                </a:ext>
              </a:extLst>
            </p:cNvPr>
            <p:cNvSpPr/>
            <p:nvPr/>
          </p:nvSpPr>
          <p:spPr>
            <a:xfrm>
              <a:off x="4710254" y="2881236"/>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5" name="Freeform: Shape 824">
              <a:extLst>
                <a:ext uri="{FF2B5EF4-FFF2-40B4-BE49-F238E27FC236}">
                  <a16:creationId xmlns:a16="http://schemas.microsoft.com/office/drawing/2014/main" id="{C94DF473-E937-4BB1-8C51-CE41D4A4FB00}"/>
                </a:ext>
              </a:extLst>
            </p:cNvPr>
            <p:cNvSpPr/>
            <p:nvPr/>
          </p:nvSpPr>
          <p:spPr>
            <a:xfrm>
              <a:off x="4710254" y="2881237"/>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6" name="Freeform: Shape 825">
              <a:extLst>
                <a:ext uri="{FF2B5EF4-FFF2-40B4-BE49-F238E27FC236}">
                  <a16:creationId xmlns:a16="http://schemas.microsoft.com/office/drawing/2014/main" id="{E2537BB7-5B6A-4213-B50B-FEBDE8164DCF}"/>
                </a:ext>
              </a:extLst>
            </p:cNvPr>
            <p:cNvSpPr/>
            <p:nvPr/>
          </p:nvSpPr>
          <p:spPr>
            <a:xfrm>
              <a:off x="4710254" y="2881238"/>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7" name="Freeform: Shape 826">
              <a:extLst>
                <a:ext uri="{FF2B5EF4-FFF2-40B4-BE49-F238E27FC236}">
                  <a16:creationId xmlns:a16="http://schemas.microsoft.com/office/drawing/2014/main" id="{BEBA5102-5F35-4FB2-8611-7DE45ACB5590}"/>
                </a:ext>
              </a:extLst>
            </p:cNvPr>
            <p:cNvSpPr/>
            <p:nvPr/>
          </p:nvSpPr>
          <p:spPr>
            <a:xfrm>
              <a:off x="4710254" y="2881239"/>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8" name="Freeform: Shape 827">
              <a:extLst>
                <a:ext uri="{FF2B5EF4-FFF2-40B4-BE49-F238E27FC236}">
                  <a16:creationId xmlns:a16="http://schemas.microsoft.com/office/drawing/2014/main" id="{267B7DA1-4DA3-4456-93ED-BAE48216D8C2}"/>
                </a:ext>
              </a:extLst>
            </p:cNvPr>
            <p:cNvSpPr/>
            <p:nvPr/>
          </p:nvSpPr>
          <p:spPr>
            <a:xfrm>
              <a:off x="4710254" y="288124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9" name="Freeform: Shape 828">
              <a:extLst>
                <a:ext uri="{FF2B5EF4-FFF2-40B4-BE49-F238E27FC236}">
                  <a16:creationId xmlns:a16="http://schemas.microsoft.com/office/drawing/2014/main" id="{15A9C7FE-18EC-41BD-AC77-1898B3124753}"/>
                </a:ext>
              </a:extLst>
            </p:cNvPr>
            <p:cNvSpPr/>
            <p:nvPr/>
          </p:nvSpPr>
          <p:spPr>
            <a:xfrm>
              <a:off x="4710254" y="2881241"/>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0" name="Freeform: Shape 829">
              <a:extLst>
                <a:ext uri="{FF2B5EF4-FFF2-40B4-BE49-F238E27FC236}">
                  <a16:creationId xmlns:a16="http://schemas.microsoft.com/office/drawing/2014/main" id="{B1413A94-5F91-4AAB-BD67-BCDF1853220D}"/>
                </a:ext>
              </a:extLst>
            </p:cNvPr>
            <p:cNvSpPr/>
            <p:nvPr/>
          </p:nvSpPr>
          <p:spPr>
            <a:xfrm>
              <a:off x="4710254" y="2881242"/>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1" name="Freeform: Shape 830">
              <a:extLst>
                <a:ext uri="{FF2B5EF4-FFF2-40B4-BE49-F238E27FC236}">
                  <a16:creationId xmlns:a16="http://schemas.microsoft.com/office/drawing/2014/main" id="{8B8914E2-0F69-433B-920D-AFC15A879633}"/>
                </a:ext>
              </a:extLst>
            </p:cNvPr>
            <p:cNvSpPr/>
            <p:nvPr/>
          </p:nvSpPr>
          <p:spPr>
            <a:xfrm>
              <a:off x="4710254" y="2881243"/>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2" name="Freeform: Shape 831">
              <a:extLst>
                <a:ext uri="{FF2B5EF4-FFF2-40B4-BE49-F238E27FC236}">
                  <a16:creationId xmlns:a16="http://schemas.microsoft.com/office/drawing/2014/main" id="{C05FADE1-A195-4049-B7A2-2BD9FFB7DC9C}"/>
                </a:ext>
              </a:extLst>
            </p:cNvPr>
            <p:cNvSpPr/>
            <p:nvPr/>
          </p:nvSpPr>
          <p:spPr>
            <a:xfrm>
              <a:off x="4710254" y="2881244"/>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3" name="Freeform: Shape 832">
              <a:extLst>
                <a:ext uri="{FF2B5EF4-FFF2-40B4-BE49-F238E27FC236}">
                  <a16:creationId xmlns:a16="http://schemas.microsoft.com/office/drawing/2014/main" id="{4A821569-3C02-4BED-881A-F76DF29C70A3}"/>
                </a:ext>
              </a:extLst>
            </p:cNvPr>
            <p:cNvSpPr/>
            <p:nvPr/>
          </p:nvSpPr>
          <p:spPr>
            <a:xfrm>
              <a:off x="4710254" y="2881245"/>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4" name="Freeform: Shape 833">
              <a:extLst>
                <a:ext uri="{FF2B5EF4-FFF2-40B4-BE49-F238E27FC236}">
                  <a16:creationId xmlns:a16="http://schemas.microsoft.com/office/drawing/2014/main" id="{080F7FBE-0BAC-4CA9-8E6F-A95BE5E22BF7}"/>
                </a:ext>
              </a:extLst>
            </p:cNvPr>
            <p:cNvSpPr/>
            <p:nvPr/>
          </p:nvSpPr>
          <p:spPr>
            <a:xfrm>
              <a:off x="4710254" y="2881246"/>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5" name="Freeform: Shape 834">
              <a:extLst>
                <a:ext uri="{FF2B5EF4-FFF2-40B4-BE49-F238E27FC236}">
                  <a16:creationId xmlns:a16="http://schemas.microsoft.com/office/drawing/2014/main" id="{6C519164-3736-42C9-84AA-40DD6B2999B6}"/>
                </a:ext>
              </a:extLst>
            </p:cNvPr>
            <p:cNvSpPr/>
            <p:nvPr/>
          </p:nvSpPr>
          <p:spPr>
            <a:xfrm>
              <a:off x="4710254" y="2881247"/>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6" name="Freeform: Shape 835">
              <a:extLst>
                <a:ext uri="{FF2B5EF4-FFF2-40B4-BE49-F238E27FC236}">
                  <a16:creationId xmlns:a16="http://schemas.microsoft.com/office/drawing/2014/main" id="{F69FC5C8-7145-404E-9519-2D9948A7A778}"/>
                </a:ext>
              </a:extLst>
            </p:cNvPr>
            <p:cNvSpPr/>
            <p:nvPr/>
          </p:nvSpPr>
          <p:spPr>
            <a:xfrm>
              <a:off x="4710254" y="2881248"/>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7" name="Freeform: Shape 836">
              <a:extLst>
                <a:ext uri="{FF2B5EF4-FFF2-40B4-BE49-F238E27FC236}">
                  <a16:creationId xmlns:a16="http://schemas.microsoft.com/office/drawing/2014/main" id="{C490EC4D-0F11-4F6A-B692-2D2408FABD86}"/>
                </a:ext>
              </a:extLst>
            </p:cNvPr>
            <p:cNvSpPr/>
            <p:nvPr/>
          </p:nvSpPr>
          <p:spPr>
            <a:xfrm>
              <a:off x="4710254" y="2881249"/>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8" name="Freeform: Shape 837">
              <a:extLst>
                <a:ext uri="{FF2B5EF4-FFF2-40B4-BE49-F238E27FC236}">
                  <a16:creationId xmlns:a16="http://schemas.microsoft.com/office/drawing/2014/main" id="{ACEDA259-8509-494D-A318-1D4AC4D59AC5}"/>
                </a:ext>
              </a:extLst>
            </p:cNvPr>
            <p:cNvSpPr/>
            <p:nvPr/>
          </p:nvSpPr>
          <p:spPr>
            <a:xfrm>
              <a:off x="4710254" y="288125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9" name="Freeform: Shape 838">
              <a:extLst>
                <a:ext uri="{FF2B5EF4-FFF2-40B4-BE49-F238E27FC236}">
                  <a16:creationId xmlns:a16="http://schemas.microsoft.com/office/drawing/2014/main" id="{BF1B44F4-84A2-4012-B7E2-9EF56E171B65}"/>
                </a:ext>
              </a:extLst>
            </p:cNvPr>
            <p:cNvSpPr/>
            <p:nvPr/>
          </p:nvSpPr>
          <p:spPr>
            <a:xfrm>
              <a:off x="4710254" y="2881251"/>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0" name="Freeform: Shape 839">
              <a:extLst>
                <a:ext uri="{FF2B5EF4-FFF2-40B4-BE49-F238E27FC236}">
                  <a16:creationId xmlns:a16="http://schemas.microsoft.com/office/drawing/2014/main" id="{105A2DA1-77C6-435A-833C-7DFCC6EE3089}"/>
                </a:ext>
              </a:extLst>
            </p:cNvPr>
            <p:cNvSpPr/>
            <p:nvPr/>
          </p:nvSpPr>
          <p:spPr>
            <a:xfrm>
              <a:off x="4710254" y="2881252"/>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1" name="Freeform: Shape 840">
              <a:extLst>
                <a:ext uri="{FF2B5EF4-FFF2-40B4-BE49-F238E27FC236}">
                  <a16:creationId xmlns:a16="http://schemas.microsoft.com/office/drawing/2014/main" id="{33A01D24-6770-4648-A000-7CC87C367F47}"/>
                </a:ext>
              </a:extLst>
            </p:cNvPr>
            <p:cNvSpPr/>
            <p:nvPr/>
          </p:nvSpPr>
          <p:spPr>
            <a:xfrm>
              <a:off x="4710254" y="2881253"/>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2" name="Freeform: Shape 841">
              <a:extLst>
                <a:ext uri="{FF2B5EF4-FFF2-40B4-BE49-F238E27FC236}">
                  <a16:creationId xmlns:a16="http://schemas.microsoft.com/office/drawing/2014/main" id="{4002BD8F-8DE0-436B-85A0-2007559A5644}"/>
                </a:ext>
              </a:extLst>
            </p:cNvPr>
            <p:cNvSpPr/>
            <p:nvPr/>
          </p:nvSpPr>
          <p:spPr>
            <a:xfrm>
              <a:off x="4710254" y="2881254"/>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3" name="Freeform: Shape 842">
              <a:extLst>
                <a:ext uri="{FF2B5EF4-FFF2-40B4-BE49-F238E27FC236}">
                  <a16:creationId xmlns:a16="http://schemas.microsoft.com/office/drawing/2014/main" id="{F881E6A0-F1B5-4A84-80D6-453A820A6ED0}"/>
                </a:ext>
              </a:extLst>
            </p:cNvPr>
            <p:cNvSpPr/>
            <p:nvPr/>
          </p:nvSpPr>
          <p:spPr>
            <a:xfrm>
              <a:off x="4710254" y="288125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4" name="Freeform: Shape 843">
              <a:extLst>
                <a:ext uri="{FF2B5EF4-FFF2-40B4-BE49-F238E27FC236}">
                  <a16:creationId xmlns:a16="http://schemas.microsoft.com/office/drawing/2014/main" id="{99F64A5D-8E2B-4FD8-B5CB-2439CC277E16}"/>
                </a:ext>
              </a:extLst>
            </p:cNvPr>
            <p:cNvSpPr/>
            <p:nvPr/>
          </p:nvSpPr>
          <p:spPr>
            <a:xfrm>
              <a:off x="4710254" y="2881256"/>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5" name="Freeform: Shape 844">
              <a:extLst>
                <a:ext uri="{FF2B5EF4-FFF2-40B4-BE49-F238E27FC236}">
                  <a16:creationId xmlns:a16="http://schemas.microsoft.com/office/drawing/2014/main" id="{EE2300BF-AEAA-4F26-B699-4F106C22936D}"/>
                </a:ext>
              </a:extLst>
            </p:cNvPr>
            <p:cNvSpPr/>
            <p:nvPr/>
          </p:nvSpPr>
          <p:spPr>
            <a:xfrm>
              <a:off x="4710254" y="2881257"/>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6" name="Freeform: Shape 845">
              <a:extLst>
                <a:ext uri="{FF2B5EF4-FFF2-40B4-BE49-F238E27FC236}">
                  <a16:creationId xmlns:a16="http://schemas.microsoft.com/office/drawing/2014/main" id="{C2B26CAD-6026-40DE-970C-2E845B0E1476}"/>
                </a:ext>
              </a:extLst>
            </p:cNvPr>
            <p:cNvSpPr/>
            <p:nvPr/>
          </p:nvSpPr>
          <p:spPr>
            <a:xfrm>
              <a:off x="4710254" y="2881258"/>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7" name="Freeform: Shape 846">
              <a:extLst>
                <a:ext uri="{FF2B5EF4-FFF2-40B4-BE49-F238E27FC236}">
                  <a16:creationId xmlns:a16="http://schemas.microsoft.com/office/drawing/2014/main" id="{916B1733-E846-4218-AE67-CE13F71078E3}"/>
                </a:ext>
              </a:extLst>
            </p:cNvPr>
            <p:cNvSpPr/>
            <p:nvPr/>
          </p:nvSpPr>
          <p:spPr>
            <a:xfrm>
              <a:off x="4710254" y="2881259"/>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8" name="Freeform: Shape 847">
              <a:extLst>
                <a:ext uri="{FF2B5EF4-FFF2-40B4-BE49-F238E27FC236}">
                  <a16:creationId xmlns:a16="http://schemas.microsoft.com/office/drawing/2014/main" id="{1174370F-1068-417C-A04E-AD544F81B9EC}"/>
                </a:ext>
              </a:extLst>
            </p:cNvPr>
            <p:cNvSpPr/>
            <p:nvPr/>
          </p:nvSpPr>
          <p:spPr>
            <a:xfrm>
              <a:off x="4710254" y="2881260"/>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9" name="Freeform: Shape 848">
              <a:extLst>
                <a:ext uri="{FF2B5EF4-FFF2-40B4-BE49-F238E27FC236}">
                  <a16:creationId xmlns:a16="http://schemas.microsoft.com/office/drawing/2014/main" id="{6F251A15-8BF3-499D-845C-0E00B8087CA9}"/>
                </a:ext>
              </a:extLst>
            </p:cNvPr>
            <p:cNvSpPr/>
            <p:nvPr/>
          </p:nvSpPr>
          <p:spPr>
            <a:xfrm>
              <a:off x="4710254" y="2881261"/>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50" name="Freeform: Shape 849">
              <a:extLst>
                <a:ext uri="{FF2B5EF4-FFF2-40B4-BE49-F238E27FC236}">
                  <a16:creationId xmlns:a16="http://schemas.microsoft.com/office/drawing/2014/main" id="{9253BF93-AA02-4528-BD21-463D14261C6A}"/>
                </a:ext>
              </a:extLst>
            </p:cNvPr>
            <p:cNvSpPr/>
            <p:nvPr/>
          </p:nvSpPr>
          <p:spPr>
            <a:xfrm>
              <a:off x="4710254" y="2881262"/>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51" name="Freeform: Shape 850">
              <a:extLst>
                <a:ext uri="{FF2B5EF4-FFF2-40B4-BE49-F238E27FC236}">
                  <a16:creationId xmlns:a16="http://schemas.microsoft.com/office/drawing/2014/main" id="{DBF7AF61-98F6-4F79-8BB6-7D7C0509499F}"/>
                </a:ext>
              </a:extLst>
            </p:cNvPr>
            <p:cNvSpPr/>
            <p:nvPr/>
          </p:nvSpPr>
          <p:spPr>
            <a:xfrm>
              <a:off x="4710254" y="2881263"/>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52" name="Freeform: Shape 851">
              <a:extLst>
                <a:ext uri="{FF2B5EF4-FFF2-40B4-BE49-F238E27FC236}">
                  <a16:creationId xmlns:a16="http://schemas.microsoft.com/office/drawing/2014/main" id="{ABE8302E-AE75-42AB-A129-7352255D3DC2}"/>
                </a:ext>
              </a:extLst>
            </p:cNvPr>
            <p:cNvSpPr/>
            <p:nvPr/>
          </p:nvSpPr>
          <p:spPr>
            <a:xfrm>
              <a:off x="4710254" y="2881264"/>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53" name="Freeform: Shape 852">
              <a:extLst>
                <a:ext uri="{FF2B5EF4-FFF2-40B4-BE49-F238E27FC236}">
                  <a16:creationId xmlns:a16="http://schemas.microsoft.com/office/drawing/2014/main" id="{D4586BBF-5EF6-47F9-9C48-D04973D366A2}"/>
                </a:ext>
              </a:extLst>
            </p:cNvPr>
            <p:cNvSpPr/>
            <p:nvPr/>
          </p:nvSpPr>
          <p:spPr>
            <a:xfrm>
              <a:off x="4710254" y="288126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54" name="Freeform: Shape 853">
              <a:extLst>
                <a:ext uri="{FF2B5EF4-FFF2-40B4-BE49-F238E27FC236}">
                  <a16:creationId xmlns:a16="http://schemas.microsoft.com/office/drawing/2014/main" id="{EC4C41D7-6282-4D48-9D0D-2C6017BF8483}"/>
                </a:ext>
              </a:extLst>
            </p:cNvPr>
            <p:cNvSpPr/>
            <p:nvPr/>
          </p:nvSpPr>
          <p:spPr>
            <a:xfrm>
              <a:off x="4710254" y="2881266"/>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55" name="Freeform: Shape 854">
              <a:extLst>
                <a:ext uri="{FF2B5EF4-FFF2-40B4-BE49-F238E27FC236}">
                  <a16:creationId xmlns:a16="http://schemas.microsoft.com/office/drawing/2014/main" id="{A2F63066-9A98-400F-A498-3BAF0572EDF3}"/>
                </a:ext>
              </a:extLst>
            </p:cNvPr>
            <p:cNvSpPr/>
            <p:nvPr/>
          </p:nvSpPr>
          <p:spPr>
            <a:xfrm>
              <a:off x="4710254" y="2881267"/>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56" name="Freeform: Shape 855">
              <a:extLst>
                <a:ext uri="{FF2B5EF4-FFF2-40B4-BE49-F238E27FC236}">
                  <a16:creationId xmlns:a16="http://schemas.microsoft.com/office/drawing/2014/main" id="{66BF18B6-809D-4AA5-96DC-E59AF9C57A7D}"/>
                </a:ext>
              </a:extLst>
            </p:cNvPr>
            <p:cNvSpPr/>
            <p:nvPr/>
          </p:nvSpPr>
          <p:spPr>
            <a:xfrm>
              <a:off x="4710254" y="2881268"/>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57" name="Freeform: Shape 856">
              <a:extLst>
                <a:ext uri="{FF2B5EF4-FFF2-40B4-BE49-F238E27FC236}">
                  <a16:creationId xmlns:a16="http://schemas.microsoft.com/office/drawing/2014/main" id="{577739C3-20E8-403C-AD99-BCD4AF05A690}"/>
                </a:ext>
              </a:extLst>
            </p:cNvPr>
            <p:cNvSpPr/>
            <p:nvPr/>
          </p:nvSpPr>
          <p:spPr>
            <a:xfrm>
              <a:off x="4710254" y="2881269"/>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58" name="Freeform: Shape 857">
              <a:extLst>
                <a:ext uri="{FF2B5EF4-FFF2-40B4-BE49-F238E27FC236}">
                  <a16:creationId xmlns:a16="http://schemas.microsoft.com/office/drawing/2014/main" id="{4B524C7F-180F-4FBF-9F14-47078D9E62DD}"/>
                </a:ext>
              </a:extLst>
            </p:cNvPr>
            <p:cNvSpPr/>
            <p:nvPr/>
          </p:nvSpPr>
          <p:spPr>
            <a:xfrm>
              <a:off x="4710254" y="2881270"/>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59" name="Freeform: Shape 858">
              <a:extLst>
                <a:ext uri="{FF2B5EF4-FFF2-40B4-BE49-F238E27FC236}">
                  <a16:creationId xmlns:a16="http://schemas.microsoft.com/office/drawing/2014/main" id="{0D78C863-85C8-4DE3-948F-E3DAC07D8300}"/>
                </a:ext>
              </a:extLst>
            </p:cNvPr>
            <p:cNvSpPr/>
            <p:nvPr/>
          </p:nvSpPr>
          <p:spPr>
            <a:xfrm>
              <a:off x="4710254" y="2881271"/>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0" name="Freeform: Shape 859">
              <a:extLst>
                <a:ext uri="{FF2B5EF4-FFF2-40B4-BE49-F238E27FC236}">
                  <a16:creationId xmlns:a16="http://schemas.microsoft.com/office/drawing/2014/main" id="{A48EA965-B2FC-408E-A89C-80DAD335E3AF}"/>
                </a:ext>
              </a:extLst>
            </p:cNvPr>
            <p:cNvSpPr/>
            <p:nvPr/>
          </p:nvSpPr>
          <p:spPr>
            <a:xfrm>
              <a:off x="4710254" y="2881272"/>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1" name="Freeform: Shape 860">
              <a:extLst>
                <a:ext uri="{FF2B5EF4-FFF2-40B4-BE49-F238E27FC236}">
                  <a16:creationId xmlns:a16="http://schemas.microsoft.com/office/drawing/2014/main" id="{347DFB84-25E8-4C2F-B53A-4DFBF3B064B2}"/>
                </a:ext>
              </a:extLst>
            </p:cNvPr>
            <p:cNvSpPr/>
            <p:nvPr/>
          </p:nvSpPr>
          <p:spPr>
            <a:xfrm>
              <a:off x="4710254" y="2881273"/>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2" name="Freeform: Shape 861">
              <a:extLst>
                <a:ext uri="{FF2B5EF4-FFF2-40B4-BE49-F238E27FC236}">
                  <a16:creationId xmlns:a16="http://schemas.microsoft.com/office/drawing/2014/main" id="{D97D46D1-62E2-4F98-9584-FB123E0C4690}"/>
                </a:ext>
              </a:extLst>
            </p:cNvPr>
            <p:cNvSpPr/>
            <p:nvPr/>
          </p:nvSpPr>
          <p:spPr>
            <a:xfrm>
              <a:off x="4710254" y="2881274"/>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3" name="Freeform: Shape 862">
              <a:extLst>
                <a:ext uri="{FF2B5EF4-FFF2-40B4-BE49-F238E27FC236}">
                  <a16:creationId xmlns:a16="http://schemas.microsoft.com/office/drawing/2014/main" id="{7048EBF9-F3FB-4F1E-B41A-D13903DFFB8B}"/>
                </a:ext>
              </a:extLst>
            </p:cNvPr>
            <p:cNvSpPr/>
            <p:nvPr/>
          </p:nvSpPr>
          <p:spPr>
            <a:xfrm>
              <a:off x="4710254" y="288127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4" name="Freeform: Shape 863">
              <a:extLst>
                <a:ext uri="{FF2B5EF4-FFF2-40B4-BE49-F238E27FC236}">
                  <a16:creationId xmlns:a16="http://schemas.microsoft.com/office/drawing/2014/main" id="{0AAC42CA-B567-4E1D-8331-D15C13B56FEC}"/>
                </a:ext>
              </a:extLst>
            </p:cNvPr>
            <p:cNvSpPr/>
            <p:nvPr/>
          </p:nvSpPr>
          <p:spPr>
            <a:xfrm>
              <a:off x="4710254" y="2881276"/>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5" name="Freeform: Shape 864">
              <a:extLst>
                <a:ext uri="{FF2B5EF4-FFF2-40B4-BE49-F238E27FC236}">
                  <a16:creationId xmlns:a16="http://schemas.microsoft.com/office/drawing/2014/main" id="{8CAAB2D5-ADEC-45F1-B1A4-EA69A6A9866D}"/>
                </a:ext>
              </a:extLst>
            </p:cNvPr>
            <p:cNvSpPr/>
            <p:nvPr/>
          </p:nvSpPr>
          <p:spPr>
            <a:xfrm>
              <a:off x="4710254" y="2881277"/>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6" name="Freeform: Shape 865">
              <a:extLst>
                <a:ext uri="{FF2B5EF4-FFF2-40B4-BE49-F238E27FC236}">
                  <a16:creationId xmlns:a16="http://schemas.microsoft.com/office/drawing/2014/main" id="{4C5599BF-8F59-41EC-9067-E80E5DB11888}"/>
                </a:ext>
              </a:extLst>
            </p:cNvPr>
            <p:cNvSpPr/>
            <p:nvPr/>
          </p:nvSpPr>
          <p:spPr>
            <a:xfrm>
              <a:off x="4710254" y="2881278"/>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7" name="Freeform: Shape 866">
              <a:extLst>
                <a:ext uri="{FF2B5EF4-FFF2-40B4-BE49-F238E27FC236}">
                  <a16:creationId xmlns:a16="http://schemas.microsoft.com/office/drawing/2014/main" id="{50269124-28CE-43A7-8112-9706621BF2A3}"/>
                </a:ext>
              </a:extLst>
            </p:cNvPr>
            <p:cNvSpPr/>
            <p:nvPr/>
          </p:nvSpPr>
          <p:spPr>
            <a:xfrm>
              <a:off x="4710254" y="2881279"/>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8" name="Freeform: Shape 867">
              <a:extLst>
                <a:ext uri="{FF2B5EF4-FFF2-40B4-BE49-F238E27FC236}">
                  <a16:creationId xmlns:a16="http://schemas.microsoft.com/office/drawing/2014/main" id="{4F102925-8B7D-4BF2-9F5C-6F9AB98ABA4F}"/>
                </a:ext>
              </a:extLst>
            </p:cNvPr>
            <p:cNvSpPr/>
            <p:nvPr/>
          </p:nvSpPr>
          <p:spPr>
            <a:xfrm>
              <a:off x="4710254" y="2881280"/>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9" name="Freeform: Shape 868">
              <a:extLst>
                <a:ext uri="{FF2B5EF4-FFF2-40B4-BE49-F238E27FC236}">
                  <a16:creationId xmlns:a16="http://schemas.microsoft.com/office/drawing/2014/main" id="{C28E329F-5545-4513-A389-771AA230312A}"/>
                </a:ext>
              </a:extLst>
            </p:cNvPr>
            <p:cNvSpPr/>
            <p:nvPr/>
          </p:nvSpPr>
          <p:spPr>
            <a:xfrm>
              <a:off x="4710254" y="2881281"/>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70" name="Freeform: Shape 869">
              <a:extLst>
                <a:ext uri="{FF2B5EF4-FFF2-40B4-BE49-F238E27FC236}">
                  <a16:creationId xmlns:a16="http://schemas.microsoft.com/office/drawing/2014/main" id="{214C3E1B-5B91-483D-83DE-D83C71A7F6E0}"/>
                </a:ext>
              </a:extLst>
            </p:cNvPr>
            <p:cNvSpPr/>
            <p:nvPr/>
          </p:nvSpPr>
          <p:spPr>
            <a:xfrm>
              <a:off x="4710254" y="2881282"/>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71" name="Freeform: Shape 870">
              <a:extLst>
                <a:ext uri="{FF2B5EF4-FFF2-40B4-BE49-F238E27FC236}">
                  <a16:creationId xmlns:a16="http://schemas.microsoft.com/office/drawing/2014/main" id="{3BAF7147-9C3F-432E-ABBD-D1EC275EF8CA}"/>
                </a:ext>
              </a:extLst>
            </p:cNvPr>
            <p:cNvSpPr/>
            <p:nvPr/>
          </p:nvSpPr>
          <p:spPr>
            <a:xfrm>
              <a:off x="4710254" y="2881283"/>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72" name="Freeform: Shape 871">
              <a:extLst>
                <a:ext uri="{FF2B5EF4-FFF2-40B4-BE49-F238E27FC236}">
                  <a16:creationId xmlns:a16="http://schemas.microsoft.com/office/drawing/2014/main" id="{3A32F060-F0F7-4D10-B0EF-8F57D5CF8667}"/>
                </a:ext>
              </a:extLst>
            </p:cNvPr>
            <p:cNvSpPr/>
            <p:nvPr/>
          </p:nvSpPr>
          <p:spPr>
            <a:xfrm>
              <a:off x="4710254" y="2881284"/>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73" name="Freeform: Shape 872">
              <a:extLst>
                <a:ext uri="{FF2B5EF4-FFF2-40B4-BE49-F238E27FC236}">
                  <a16:creationId xmlns:a16="http://schemas.microsoft.com/office/drawing/2014/main" id="{3EBF7EEC-6B39-4CE8-A3F3-807E4CF3DC9B}"/>
                </a:ext>
              </a:extLst>
            </p:cNvPr>
            <p:cNvSpPr/>
            <p:nvPr/>
          </p:nvSpPr>
          <p:spPr>
            <a:xfrm>
              <a:off x="4710254" y="288128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74" name="Freeform: Shape 873">
              <a:extLst>
                <a:ext uri="{FF2B5EF4-FFF2-40B4-BE49-F238E27FC236}">
                  <a16:creationId xmlns:a16="http://schemas.microsoft.com/office/drawing/2014/main" id="{9130C2B3-CCAE-4155-B177-B9ED1F14B778}"/>
                </a:ext>
              </a:extLst>
            </p:cNvPr>
            <p:cNvSpPr/>
            <p:nvPr/>
          </p:nvSpPr>
          <p:spPr>
            <a:xfrm>
              <a:off x="4729304" y="291938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75" name="Freeform: Shape 874">
              <a:extLst>
                <a:ext uri="{FF2B5EF4-FFF2-40B4-BE49-F238E27FC236}">
                  <a16:creationId xmlns:a16="http://schemas.microsoft.com/office/drawing/2014/main" id="{08578B97-6B75-4DC8-BB5F-29A695B26F49}"/>
                </a:ext>
              </a:extLst>
            </p:cNvPr>
            <p:cNvSpPr/>
            <p:nvPr/>
          </p:nvSpPr>
          <p:spPr>
            <a:xfrm>
              <a:off x="4748355" y="291938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76" name="Freeform: Shape 875">
              <a:extLst>
                <a:ext uri="{FF2B5EF4-FFF2-40B4-BE49-F238E27FC236}">
                  <a16:creationId xmlns:a16="http://schemas.microsoft.com/office/drawing/2014/main" id="{24964798-1C16-43DA-AFDF-B3DEEDE10E51}"/>
                </a:ext>
              </a:extLst>
            </p:cNvPr>
            <p:cNvSpPr/>
            <p:nvPr/>
          </p:nvSpPr>
          <p:spPr>
            <a:xfrm>
              <a:off x="4748355"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77" name="Freeform: Shape 876">
              <a:extLst>
                <a:ext uri="{FF2B5EF4-FFF2-40B4-BE49-F238E27FC236}">
                  <a16:creationId xmlns:a16="http://schemas.microsoft.com/office/drawing/2014/main" id="{9B591C76-D523-4BBE-AD1E-DD84F0561E69}"/>
                </a:ext>
              </a:extLst>
            </p:cNvPr>
            <p:cNvSpPr/>
            <p:nvPr/>
          </p:nvSpPr>
          <p:spPr>
            <a:xfrm>
              <a:off x="4767405"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78" name="Freeform: Shape 877">
              <a:extLst>
                <a:ext uri="{FF2B5EF4-FFF2-40B4-BE49-F238E27FC236}">
                  <a16:creationId xmlns:a16="http://schemas.microsoft.com/office/drawing/2014/main" id="{9BFD0A7E-2A58-4645-BD71-DD79724E5646}"/>
                </a:ext>
              </a:extLst>
            </p:cNvPr>
            <p:cNvSpPr/>
            <p:nvPr/>
          </p:nvSpPr>
          <p:spPr>
            <a:xfrm>
              <a:off x="4767405"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79" name="Freeform: Shape 878">
              <a:extLst>
                <a:ext uri="{FF2B5EF4-FFF2-40B4-BE49-F238E27FC236}">
                  <a16:creationId xmlns:a16="http://schemas.microsoft.com/office/drawing/2014/main" id="{FC3AB2CC-B5D0-4A5A-A841-08D8FB99ECB4}"/>
                </a:ext>
              </a:extLst>
            </p:cNvPr>
            <p:cNvSpPr/>
            <p:nvPr/>
          </p:nvSpPr>
          <p:spPr>
            <a:xfrm>
              <a:off x="4767405"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0" name="Freeform: Shape 879">
              <a:extLst>
                <a:ext uri="{FF2B5EF4-FFF2-40B4-BE49-F238E27FC236}">
                  <a16:creationId xmlns:a16="http://schemas.microsoft.com/office/drawing/2014/main" id="{7C22A972-70D4-4320-B702-7DE447F19A5B}"/>
                </a:ext>
              </a:extLst>
            </p:cNvPr>
            <p:cNvSpPr/>
            <p:nvPr/>
          </p:nvSpPr>
          <p:spPr>
            <a:xfrm>
              <a:off x="4767405"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1" name="Freeform: Shape 880">
              <a:extLst>
                <a:ext uri="{FF2B5EF4-FFF2-40B4-BE49-F238E27FC236}">
                  <a16:creationId xmlns:a16="http://schemas.microsoft.com/office/drawing/2014/main" id="{70162A84-4395-433F-B770-1C5CC59FA9D6}"/>
                </a:ext>
              </a:extLst>
            </p:cNvPr>
            <p:cNvSpPr/>
            <p:nvPr/>
          </p:nvSpPr>
          <p:spPr>
            <a:xfrm>
              <a:off x="4767405"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2" name="Freeform: Shape 881">
              <a:extLst>
                <a:ext uri="{FF2B5EF4-FFF2-40B4-BE49-F238E27FC236}">
                  <a16:creationId xmlns:a16="http://schemas.microsoft.com/office/drawing/2014/main" id="{E64F9E34-7A6F-44DF-B303-CEEB7EF5F291}"/>
                </a:ext>
              </a:extLst>
            </p:cNvPr>
            <p:cNvSpPr/>
            <p:nvPr/>
          </p:nvSpPr>
          <p:spPr>
            <a:xfrm>
              <a:off x="4786456"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3" name="Freeform: Shape 882">
              <a:extLst>
                <a:ext uri="{FF2B5EF4-FFF2-40B4-BE49-F238E27FC236}">
                  <a16:creationId xmlns:a16="http://schemas.microsoft.com/office/drawing/2014/main" id="{E63FCC93-6938-403B-942F-AD3B158F4B18}"/>
                </a:ext>
              </a:extLst>
            </p:cNvPr>
            <p:cNvSpPr/>
            <p:nvPr/>
          </p:nvSpPr>
          <p:spPr>
            <a:xfrm>
              <a:off x="4805506"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4" name="Freeform: Shape 883">
              <a:extLst>
                <a:ext uri="{FF2B5EF4-FFF2-40B4-BE49-F238E27FC236}">
                  <a16:creationId xmlns:a16="http://schemas.microsoft.com/office/drawing/2014/main" id="{F09DBC65-15FB-49FA-91E4-4A3DA5DFF9CF}"/>
                </a:ext>
              </a:extLst>
            </p:cNvPr>
            <p:cNvSpPr/>
            <p:nvPr/>
          </p:nvSpPr>
          <p:spPr>
            <a:xfrm>
              <a:off x="4824557"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5" name="Freeform: Shape 884">
              <a:extLst>
                <a:ext uri="{FF2B5EF4-FFF2-40B4-BE49-F238E27FC236}">
                  <a16:creationId xmlns:a16="http://schemas.microsoft.com/office/drawing/2014/main" id="{DFFE2585-4BDC-4583-9A35-29899E6E92A9}"/>
                </a:ext>
              </a:extLst>
            </p:cNvPr>
            <p:cNvSpPr/>
            <p:nvPr/>
          </p:nvSpPr>
          <p:spPr>
            <a:xfrm>
              <a:off x="4843607"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6" name="Freeform: Shape 885">
              <a:extLst>
                <a:ext uri="{FF2B5EF4-FFF2-40B4-BE49-F238E27FC236}">
                  <a16:creationId xmlns:a16="http://schemas.microsoft.com/office/drawing/2014/main" id="{3C384A06-F016-442F-9A24-2059D13FD108}"/>
                </a:ext>
              </a:extLst>
            </p:cNvPr>
            <p:cNvSpPr/>
            <p:nvPr/>
          </p:nvSpPr>
          <p:spPr>
            <a:xfrm>
              <a:off x="4843607"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7" name="Freeform: Shape 886">
              <a:extLst>
                <a:ext uri="{FF2B5EF4-FFF2-40B4-BE49-F238E27FC236}">
                  <a16:creationId xmlns:a16="http://schemas.microsoft.com/office/drawing/2014/main" id="{5F366F79-FC5B-451E-99DB-471BC2208314}"/>
                </a:ext>
              </a:extLst>
            </p:cNvPr>
            <p:cNvSpPr/>
            <p:nvPr/>
          </p:nvSpPr>
          <p:spPr>
            <a:xfrm>
              <a:off x="4843607"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8" name="Freeform: Shape 887">
              <a:extLst>
                <a:ext uri="{FF2B5EF4-FFF2-40B4-BE49-F238E27FC236}">
                  <a16:creationId xmlns:a16="http://schemas.microsoft.com/office/drawing/2014/main" id="{E86A6469-C496-4FE6-A2EE-AD05656FD9D1}"/>
                </a:ext>
              </a:extLst>
            </p:cNvPr>
            <p:cNvSpPr/>
            <p:nvPr/>
          </p:nvSpPr>
          <p:spPr>
            <a:xfrm>
              <a:off x="4843607"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9" name="Freeform: Shape 888">
              <a:extLst>
                <a:ext uri="{FF2B5EF4-FFF2-40B4-BE49-F238E27FC236}">
                  <a16:creationId xmlns:a16="http://schemas.microsoft.com/office/drawing/2014/main" id="{C8218A9D-B01F-4F42-84BA-A765094811A0}"/>
                </a:ext>
              </a:extLst>
            </p:cNvPr>
            <p:cNvSpPr/>
            <p:nvPr/>
          </p:nvSpPr>
          <p:spPr>
            <a:xfrm>
              <a:off x="4843607"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90" name="Freeform: Shape 889">
              <a:extLst>
                <a:ext uri="{FF2B5EF4-FFF2-40B4-BE49-F238E27FC236}">
                  <a16:creationId xmlns:a16="http://schemas.microsoft.com/office/drawing/2014/main" id="{AC6649C7-76DE-4DDC-9C6B-85781CD339BD}"/>
                </a:ext>
              </a:extLst>
            </p:cNvPr>
            <p:cNvSpPr/>
            <p:nvPr/>
          </p:nvSpPr>
          <p:spPr>
            <a:xfrm>
              <a:off x="4843607"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91" name="Freeform: Shape 890">
              <a:extLst>
                <a:ext uri="{FF2B5EF4-FFF2-40B4-BE49-F238E27FC236}">
                  <a16:creationId xmlns:a16="http://schemas.microsoft.com/office/drawing/2014/main" id="{B9A16F4D-5AB6-403F-9A90-E1E0406D2B9B}"/>
                </a:ext>
              </a:extLst>
            </p:cNvPr>
            <p:cNvSpPr/>
            <p:nvPr/>
          </p:nvSpPr>
          <p:spPr>
            <a:xfrm>
              <a:off x="4862658"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92" name="Freeform: Shape 891">
              <a:extLst>
                <a:ext uri="{FF2B5EF4-FFF2-40B4-BE49-F238E27FC236}">
                  <a16:creationId xmlns:a16="http://schemas.microsoft.com/office/drawing/2014/main" id="{15091AD0-9E21-41BB-8A1F-455A3E8FA482}"/>
                </a:ext>
              </a:extLst>
            </p:cNvPr>
            <p:cNvSpPr/>
            <p:nvPr/>
          </p:nvSpPr>
          <p:spPr>
            <a:xfrm>
              <a:off x="4881708" y="2957483"/>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93" name="Freeform: Shape 892">
              <a:extLst>
                <a:ext uri="{FF2B5EF4-FFF2-40B4-BE49-F238E27FC236}">
                  <a16:creationId xmlns:a16="http://schemas.microsoft.com/office/drawing/2014/main" id="{9F49DF96-B6BE-485D-83D5-44CA6084EA15}"/>
                </a:ext>
              </a:extLst>
            </p:cNvPr>
            <p:cNvSpPr/>
            <p:nvPr/>
          </p:nvSpPr>
          <p:spPr>
            <a:xfrm>
              <a:off x="4900759" y="299558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94" name="Freeform: Shape 893">
              <a:extLst>
                <a:ext uri="{FF2B5EF4-FFF2-40B4-BE49-F238E27FC236}">
                  <a16:creationId xmlns:a16="http://schemas.microsoft.com/office/drawing/2014/main" id="{9A36A3F4-8197-47FA-B16F-EBDA757AB648}"/>
                </a:ext>
              </a:extLst>
            </p:cNvPr>
            <p:cNvSpPr/>
            <p:nvPr/>
          </p:nvSpPr>
          <p:spPr>
            <a:xfrm>
              <a:off x="4919809" y="2995586"/>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95" name="Freeform: Shape 894">
              <a:extLst>
                <a:ext uri="{FF2B5EF4-FFF2-40B4-BE49-F238E27FC236}">
                  <a16:creationId xmlns:a16="http://schemas.microsoft.com/office/drawing/2014/main" id="{04BBAC5E-3F35-488A-8792-1364C52F02B7}"/>
                </a:ext>
              </a:extLst>
            </p:cNvPr>
            <p:cNvSpPr/>
            <p:nvPr/>
          </p:nvSpPr>
          <p:spPr>
            <a:xfrm>
              <a:off x="4938860" y="3033686"/>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96" name="Freeform: Shape 895">
              <a:extLst>
                <a:ext uri="{FF2B5EF4-FFF2-40B4-BE49-F238E27FC236}">
                  <a16:creationId xmlns:a16="http://schemas.microsoft.com/office/drawing/2014/main" id="{07D25501-FAB7-44F1-9ACE-5E669FA5AD71}"/>
                </a:ext>
              </a:extLst>
            </p:cNvPr>
            <p:cNvSpPr/>
            <p:nvPr/>
          </p:nvSpPr>
          <p:spPr>
            <a:xfrm>
              <a:off x="4957910" y="3033686"/>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97" name="Freeform: Shape 896">
              <a:extLst>
                <a:ext uri="{FF2B5EF4-FFF2-40B4-BE49-F238E27FC236}">
                  <a16:creationId xmlns:a16="http://schemas.microsoft.com/office/drawing/2014/main" id="{AADD7550-6A1B-4B99-B626-47B30BBD4623}"/>
                </a:ext>
              </a:extLst>
            </p:cNvPr>
            <p:cNvSpPr/>
            <p:nvPr/>
          </p:nvSpPr>
          <p:spPr>
            <a:xfrm>
              <a:off x="4976961" y="307178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98" name="Freeform: Shape 897">
              <a:extLst>
                <a:ext uri="{FF2B5EF4-FFF2-40B4-BE49-F238E27FC236}">
                  <a16:creationId xmlns:a16="http://schemas.microsoft.com/office/drawing/2014/main" id="{517684F3-C950-4569-8A64-336479E40989}"/>
                </a:ext>
              </a:extLst>
            </p:cNvPr>
            <p:cNvSpPr/>
            <p:nvPr/>
          </p:nvSpPr>
          <p:spPr>
            <a:xfrm>
              <a:off x="4996011" y="307178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99" name="Freeform: Shape 898">
              <a:extLst>
                <a:ext uri="{FF2B5EF4-FFF2-40B4-BE49-F238E27FC236}">
                  <a16:creationId xmlns:a16="http://schemas.microsoft.com/office/drawing/2014/main" id="{F80A9F9C-386F-451D-8F0B-2D6D53969938}"/>
                </a:ext>
              </a:extLst>
            </p:cNvPr>
            <p:cNvSpPr/>
            <p:nvPr/>
          </p:nvSpPr>
          <p:spPr>
            <a:xfrm>
              <a:off x="5015062" y="31098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00" name="Freeform: Shape 899">
              <a:extLst>
                <a:ext uri="{FF2B5EF4-FFF2-40B4-BE49-F238E27FC236}">
                  <a16:creationId xmlns:a16="http://schemas.microsoft.com/office/drawing/2014/main" id="{673F101A-5D98-4EFC-B5BB-CB808598E400}"/>
                </a:ext>
              </a:extLst>
            </p:cNvPr>
            <p:cNvSpPr/>
            <p:nvPr/>
          </p:nvSpPr>
          <p:spPr>
            <a:xfrm>
              <a:off x="5034112" y="31098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01" name="Freeform: Shape 900">
              <a:extLst>
                <a:ext uri="{FF2B5EF4-FFF2-40B4-BE49-F238E27FC236}">
                  <a16:creationId xmlns:a16="http://schemas.microsoft.com/office/drawing/2014/main" id="{EB350CBF-9D58-4463-A6E5-026FB3759C3B}"/>
                </a:ext>
              </a:extLst>
            </p:cNvPr>
            <p:cNvSpPr/>
            <p:nvPr/>
          </p:nvSpPr>
          <p:spPr>
            <a:xfrm>
              <a:off x="5053163" y="31098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02" name="Freeform: Shape 901">
              <a:extLst>
                <a:ext uri="{FF2B5EF4-FFF2-40B4-BE49-F238E27FC236}">
                  <a16:creationId xmlns:a16="http://schemas.microsoft.com/office/drawing/2014/main" id="{B8CD208F-D747-45A1-8F27-14F26346A1DF}"/>
                </a:ext>
              </a:extLst>
            </p:cNvPr>
            <p:cNvSpPr/>
            <p:nvPr/>
          </p:nvSpPr>
          <p:spPr>
            <a:xfrm>
              <a:off x="5072214" y="31098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03" name="Freeform: Shape 902">
              <a:extLst>
                <a:ext uri="{FF2B5EF4-FFF2-40B4-BE49-F238E27FC236}">
                  <a16:creationId xmlns:a16="http://schemas.microsoft.com/office/drawing/2014/main" id="{6AF39EE9-79C7-4FEF-A473-CAC67EF63E6D}"/>
                </a:ext>
              </a:extLst>
            </p:cNvPr>
            <p:cNvSpPr/>
            <p:nvPr/>
          </p:nvSpPr>
          <p:spPr>
            <a:xfrm>
              <a:off x="5082095" y="3086067"/>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04" name="Freeform: Shape 903">
              <a:extLst>
                <a:ext uri="{FF2B5EF4-FFF2-40B4-BE49-F238E27FC236}">
                  <a16:creationId xmlns:a16="http://schemas.microsoft.com/office/drawing/2014/main" id="{1B74A278-A2CB-4B4B-9DD9-E471AA8CE18E}"/>
                </a:ext>
              </a:extLst>
            </p:cNvPr>
            <p:cNvSpPr/>
            <p:nvPr/>
          </p:nvSpPr>
          <p:spPr>
            <a:xfrm>
              <a:off x="5110315" y="3147984"/>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05" name="Freeform: Shape 904">
              <a:extLst>
                <a:ext uri="{FF2B5EF4-FFF2-40B4-BE49-F238E27FC236}">
                  <a16:creationId xmlns:a16="http://schemas.microsoft.com/office/drawing/2014/main" id="{1AB5137A-EF9C-47E2-BD6E-1C8667F5D6BA}"/>
                </a:ext>
              </a:extLst>
            </p:cNvPr>
            <p:cNvSpPr/>
            <p:nvPr/>
          </p:nvSpPr>
          <p:spPr>
            <a:xfrm>
              <a:off x="5129365" y="3147984"/>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06" name="Freeform: Shape 905">
              <a:extLst>
                <a:ext uri="{FF2B5EF4-FFF2-40B4-BE49-F238E27FC236}">
                  <a16:creationId xmlns:a16="http://schemas.microsoft.com/office/drawing/2014/main" id="{12DCFE7C-A544-4CEC-845A-BCF527C49C9D}"/>
                </a:ext>
              </a:extLst>
            </p:cNvPr>
            <p:cNvSpPr/>
            <p:nvPr/>
          </p:nvSpPr>
          <p:spPr>
            <a:xfrm>
              <a:off x="5148416" y="3147983"/>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07" name="Freeform: Shape 906">
              <a:extLst>
                <a:ext uri="{FF2B5EF4-FFF2-40B4-BE49-F238E27FC236}">
                  <a16:creationId xmlns:a16="http://schemas.microsoft.com/office/drawing/2014/main" id="{7BC0EFD2-6DC6-4BDD-829F-7FD10BBCD448}"/>
                </a:ext>
              </a:extLst>
            </p:cNvPr>
            <p:cNvSpPr/>
            <p:nvPr/>
          </p:nvSpPr>
          <p:spPr>
            <a:xfrm>
              <a:off x="5167466" y="3167034"/>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08" name="Freeform: Shape 907">
              <a:extLst>
                <a:ext uri="{FF2B5EF4-FFF2-40B4-BE49-F238E27FC236}">
                  <a16:creationId xmlns:a16="http://schemas.microsoft.com/office/drawing/2014/main" id="{41C421E3-FB1C-4CAF-8021-0E3CE772D7E3}"/>
                </a:ext>
              </a:extLst>
            </p:cNvPr>
            <p:cNvSpPr/>
            <p:nvPr/>
          </p:nvSpPr>
          <p:spPr>
            <a:xfrm>
              <a:off x="5186517" y="3167034"/>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09" name="Freeform: Shape 908">
              <a:extLst>
                <a:ext uri="{FF2B5EF4-FFF2-40B4-BE49-F238E27FC236}">
                  <a16:creationId xmlns:a16="http://schemas.microsoft.com/office/drawing/2014/main" id="{31011CA0-FCB7-423E-A847-3DBCC478760F}"/>
                </a:ext>
              </a:extLst>
            </p:cNvPr>
            <p:cNvSpPr/>
            <p:nvPr/>
          </p:nvSpPr>
          <p:spPr>
            <a:xfrm>
              <a:off x="5205567" y="3205133"/>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0" name="Freeform: Shape 909">
              <a:extLst>
                <a:ext uri="{FF2B5EF4-FFF2-40B4-BE49-F238E27FC236}">
                  <a16:creationId xmlns:a16="http://schemas.microsoft.com/office/drawing/2014/main" id="{171E7395-5B14-4F20-B0CE-987FF131CA62}"/>
                </a:ext>
              </a:extLst>
            </p:cNvPr>
            <p:cNvSpPr/>
            <p:nvPr/>
          </p:nvSpPr>
          <p:spPr>
            <a:xfrm>
              <a:off x="5224618" y="3205133"/>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1" name="Freeform: Shape 910">
              <a:extLst>
                <a:ext uri="{FF2B5EF4-FFF2-40B4-BE49-F238E27FC236}">
                  <a16:creationId xmlns:a16="http://schemas.microsoft.com/office/drawing/2014/main" id="{E3CD372E-3456-409B-AF5E-11507813EE35}"/>
                </a:ext>
              </a:extLst>
            </p:cNvPr>
            <p:cNvSpPr/>
            <p:nvPr/>
          </p:nvSpPr>
          <p:spPr>
            <a:xfrm>
              <a:off x="5243668" y="3243232"/>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2" name="Freeform: Shape 911">
              <a:extLst>
                <a:ext uri="{FF2B5EF4-FFF2-40B4-BE49-F238E27FC236}">
                  <a16:creationId xmlns:a16="http://schemas.microsoft.com/office/drawing/2014/main" id="{031DAD37-7B74-4495-835A-0E4B3CB0919F}"/>
                </a:ext>
              </a:extLst>
            </p:cNvPr>
            <p:cNvSpPr/>
            <p:nvPr/>
          </p:nvSpPr>
          <p:spPr>
            <a:xfrm>
              <a:off x="5262719" y="3243232"/>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3" name="Freeform: Shape 912">
              <a:extLst>
                <a:ext uri="{FF2B5EF4-FFF2-40B4-BE49-F238E27FC236}">
                  <a16:creationId xmlns:a16="http://schemas.microsoft.com/office/drawing/2014/main" id="{F2FD2298-46DA-4A2D-9D71-892588EC588B}"/>
                </a:ext>
              </a:extLst>
            </p:cNvPr>
            <p:cNvSpPr/>
            <p:nvPr/>
          </p:nvSpPr>
          <p:spPr>
            <a:xfrm>
              <a:off x="5281769" y="3281333"/>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4" name="Freeform: Shape 913">
              <a:extLst>
                <a:ext uri="{FF2B5EF4-FFF2-40B4-BE49-F238E27FC236}">
                  <a16:creationId xmlns:a16="http://schemas.microsoft.com/office/drawing/2014/main" id="{317B6F74-03BC-42E1-970B-924EAB01413A}"/>
                </a:ext>
              </a:extLst>
            </p:cNvPr>
            <p:cNvSpPr/>
            <p:nvPr/>
          </p:nvSpPr>
          <p:spPr>
            <a:xfrm>
              <a:off x="5300820" y="3281331"/>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5" name="Freeform: Shape 914">
              <a:extLst>
                <a:ext uri="{FF2B5EF4-FFF2-40B4-BE49-F238E27FC236}">
                  <a16:creationId xmlns:a16="http://schemas.microsoft.com/office/drawing/2014/main" id="{FED53FD4-B30B-44E9-9D43-2C3673A1D079}"/>
                </a:ext>
              </a:extLst>
            </p:cNvPr>
            <p:cNvSpPr/>
            <p:nvPr/>
          </p:nvSpPr>
          <p:spPr>
            <a:xfrm>
              <a:off x="5319870" y="3319433"/>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6" name="Freeform: Shape 915">
              <a:extLst>
                <a:ext uri="{FF2B5EF4-FFF2-40B4-BE49-F238E27FC236}">
                  <a16:creationId xmlns:a16="http://schemas.microsoft.com/office/drawing/2014/main" id="{15613BA0-3486-4B9A-9FE2-D16FA58A3A47}"/>
                </a:ext>
              </a:extLst>
            </p:cNvPr>
            <p:cNvSpPr/>
            <p:nvPr/>
          </p:nvSpPr>
          <p:spPr>
            <a:xfrm>
              <a:off x="5338921" y="331943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7" name="Freeform: Shape 916">
              <a:extLst>
                <a:ext uri="{FF2B5EF4-FFF2-40B4-BE49-F238E27FC236}">
                  <a16:creationId xmlns:a16="http://schemas.microsoft.com/office/drawing/2014/main" id="{3969DD67-50E7-4869-9BE5-3F31D84D5E18}"/>
                </a:ext>
              </a:extLst>
            </p:cNvPr>
            <p:cNvSpPr/>
            <p:nvPr/>
          </p:nvSpPr>
          <p:spPr>
            <a:xfrm>
              <a:off x="5357971" y="3319437"/>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8" name="Freeform: Shape 917">
              <a:extLst>
                <a:ext uri="{FF2B5EF4-FFF2-40B4-BE49-F238E27FC236}">
                  <a16:creationId xmlns:a16="http://schemas.microsoft.com/office/drawing/2014/main" id="{56484862-5BE2-4424-9843-81F580D50D3B}"/>
                </a:ext>
              </a:extLst>
            </p:cNvPr>
            <p:cNvSpPr/>
            <p:nvPr/>
          </p:nvSpPr>
          <p:spPr>
            <a:xfrm>
              <a:off x="5377022" y="3319439"/>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9" name="Freeform: Shape 918">
              <a:extLst>
                <a:ext uri="{FF2B5EF4-FFF2-40B4-BE49-F238E27FC236}">
                  <a16:creationId xmlns:a16="http://schemas.microsoft.com/office/drawing/2014/main" id="{5372ED91-0EDD-4D44-8408-0433913FC86F}"/>
                </a:ext>
              </a:extLst>
            </p:cNvPr>
            <p:cNvSpPr/>
            <p:nvPr/>
          </p:nvSpPr>
          <p:spPr>
            <a:xfrm>
              <a:off x="5396072" y="3319441"/>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20" name="Freeform: Shape 919">
              <a:extLst>
                <a:ext uri="{FF2B5EF4-FFF2-40B4-BE49-F238E27FC236}">
                  <a16:creationId xmlns:a16="http://schemas.microsoft.com/office/drawing/2014/main" id="{0BF422F1-98A9-4B3B-970D-E8823D243018}"/>
                </a:ext>
              </a:extLst>
            </p:cNvPr>
            <p:cNvSpPr/>
            <p:nvPr/>
          </p:nvSpPr>
          <p:spPr>
            <a:xfrm>
              <a:off x="5415123" y="3357541"/>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21" name="Freeform: Shape 920">
              <a:extLst>
                <a:ext uri="{FF2B5EF4-FFF2-40B4-BE49-F238E27FC236}">
                  <a16:creationId xmlns:a16="http://schemas.microsoft.com/office/drawing/2014/main" id="{069EED29-0F2A-4BA4-B6EC-4D36BCA7E121}"/>
                </a:ext>
              </a:extLst>
            </p:cNvPr>
            <p:cNvSpPr/>
            <p:nvPr/>
          </p:nvSpPr>
          <p:spPr>
            <a:xfrm>
              <a:off x="5434173" y="3357542"/>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22" name="Freeform: Shape 921">
              <a:extLst>
                <a:ext uri="{FF2B5EF4-FFF2-40B4-BE49-F238E27FC236}">
                  <a16:creationId xmlns:a16="http://schemas.microsoft.com/office/drawing/2014/main" id="{FB75E9F8-2383-4B37-A7A5-1B6D5D904309}"/>
                </a:ext>
              </a:extLst>
            </p:cNvPr>
            <p:cNvSpPr/>
            <p:nvPr/>
          </p:nvSpPr>
          <p:spPr>
            <a:xfrm>
              <a:off x="5453224" y="3414693"/>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23" name="Freeform: Shape 922">
              <a:extLst>
                <a:ext uri="{FF2B5EF4-FFF2-40B4-BE49-F238E27FC236}">
                  <a16:creationId xmlns:a16="http://schemas.microsoft.com/office/drawing/2014/main" id="{C2E93F84-9700-4000-A108-0D727AAB9E5E}"/>
                </a:ext>
              </a:extLst>
            </p:cNvPr>
            <p:cNvSpPr/>
            <p:nvPr/>
          </p:nvSpPr>
          <p:spPr>
            <a:xfrm>
              <a:off x="5472274" y="3414694"/>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24" name="Freeform: Shape 923">
              <a:extLst>
                <a:ext uri="{FF2B5EF4-FFF2-40B4-BE49-F238E27FC236}">
                  <a16:creationId xmlns:a16="http://schemas.microsoft.com/office/drawing/2014/main" id="{62588444-3DFE-444B-8FE7-04FBFDEC5774}"/>
                </a:ext>
              </a:extLst>
            </p:cNvPr>
            <p:cNvSpPr/>
            <p:nvPr/>
          </p:nvSpPr>
          <p:spPr>
            <a:xfrm>
              <a:off x="5491325" y="3414695"/>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25" name="Freeform: Shape 924">
              <a:extLst>
                <a:ext uri="{FF2B5EF4-FFF2-40B4-BE49-F238E27FC236}">
                  <a16:creationId xmlns:a16="http://schemas.microsoft.com/office/drawing/2014/main" id="{70205EC5-DBC3-4DDD-947E-AF80B64D1220}"/>
                </a:ext>
              </a:extLst>
            </p:cNvPr>
            <p:cNvSpPr/>
            <p:nvPr/>
          </p:nvSpPr>
          <p:spPr>
            <a:xfrm>
              <a:off x="5510375" y="341469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26" name="Freeform: Shape 925">
              <a:extLst>
                <a:ext uri="{FF2B5EF4-FFF2-40B4-BE49-F238E27FC236}">
                  <a16:creationId xmlns:a16="http://schemas.microsoft.com/office/drawing/2014/main" id="{B6906A98-B381-42A5-9A1F-2D62AB5BE39F}"/>
                </a:ext>
              </a:extLst>
            </p:cNvPr>
            <p:cNvSpPr/>
            <p:nvPr/>
          </p:nvSpPr>
          <p:spPr>
            <a:xfrm>
              <a:off x="5529426" y="341469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27" name="Freeform: Shape 926">
              <a:extLst>
                <a:ext uri="{FF2B5EF4-FFF2-40B4-BE49-F238E27FC236}">
                  <a16:creationId xmlns:a16="http://schemas.microsoft.com/office/drawing/2014/main" id="{F938555C-2D58-4FD2-A8A0-3AE43FF0A5F5}"/>
                </a:ext>
              </a:extLst>
            </p:cNvPr>
            <p:cNvSpPr/>
            <p:nvPr/>
          </p:nvSpPr>
          <p:spPr>
            <a:xfrm>
              <a:off x="5548476" y="341469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28" name="Freeform: Shape 927">
              <a:extLst>
                <a:ext uri="{FF2B5EF4-FFF2-40B4-BE49-F238E27FC236}">
                  <a16:creationId xmlns:a16="http://schemas.microsoft.com/office/drawing/2014/main" id="{5CF6C40F-132B-45DD-861D-D6E99E523D32}"/>
                </a:ext>
              </a:extLst>
            </p:cNvPr>
            <p:cNvSpPr/>
            <p:nvPr/>
          </p:nvSpPr>
          <p:spPr>
            <a:xfrm>
              <a:off x="5567527" y="341469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29" name="Freeform: Shape 928">
              <a:extLst>
                <a:ext uri="{FF2B5EF4-FFF2-40B4-BE49-F238E27FC236}">
                  <a16:creationId xmlns:a16="http://schemas.microsoft.com/office/drawing/2014/main" id="{0FFA04EE-3613-4C1D-9959-04933F48E64F}"/>
                </a:ext>
              </a:extLst>
            </p:cNvPr>
            <p:cNvSpPr/>
            <p:nvPr/>
          </p:nvSpPr>
          <p:spPr>
            <a:xfrm>
              <a:off x="5586577" y="341470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30" name="Freeform: Shape 929">
              <a:extLst>
                <a:ext uri="{FF2B5EF4-FFF2-40B4-BE49-F238E27FC236}">
                  <a16:creationId xmlns:a16="http://schemas.microsoft.com/office/drawing/2014/main" id="{61391D33-64DB-42C4-8781-960F52861862}"/>
                </a:ext>
              </a:extLst>
            </p:cNvPr>
            <p:cNvSpPr/>
            <p:nvPr/>
          </p:nvSpPr>
          <p:spPr>
            <a:xfrm>
              <a:off x="5605628" y="341470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31" name="Freeform: Shape 930">
              <a:extLst>
                <a:ext uri="{FF2B5EF4-FFF2-40B4-BE49-F238E27FC236}">
                  <a16:creationId xmlns:a16="http://schemas.microsoft.com/office/drawing/2014/main" id="{D265BD49-60BB-4270-94D2-1DCA8785E198}"/>
                </a:ext>
              </a:extLst>
            </p:cNvPr>
            <p:cNvSpPr/>
            <p:nvPr/>
          </p:nvSpPr>
          <p:spPr>
            <a:xfrm>
              <a:off x="5624678" y="341470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32" name="Freeform: Shape 931">
              <a:extLst>
                <a:ext uri="{FF2B5EF4-FFF2-40B4-BE49-F238E27FC236}">
                  <a16:creationId xmlns:a16="http://schemas.microsoft.com/office/drawing/2014/main" id="{245D4C4A-4B5F-410F-91D3-5852A8B8A8E9}"/>
                </a:ext>
              </a:extLst>
            </p:cNvPr>
            <p:cNvSpPr/>
            <p:nvPr/>
          </p:nvSpPr>
          <p:spPr>
            <a:xfrm>
              <a:off x="5643729" y="3414703"/>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33" name="Freeform: Shape 932">
              <a:extLst>
                <a:ext uri="{FF2B5EF4-FFF2-40B4-BE49-F238E27FC236}">
                  <a16:creationId xmlns:a16="http://schemas.microsoft.com/office/drawing/2014/main" id="{1C059652-A191-4CEE-8435-ACF1E9DCD0CD}"/>
                </a:ext>
              </a:extLst>
            </p:cNvPr>
            <p:cNvSpPr/>
            <p:nvPr/>
          </p:nvSpPr>
          <p:spPr>
            <a:xfrm>
              <a:off x="5662779" y="3414704"/>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34" name="Freeform: Shape 933">
              <a:extLst>
                <a:ext uri="{FF2B5EF4-FFF2-40B4-BE49-F238E27FC236}">
                  <a16:creationId xmlns:a16="http://schemas.microsoft.com/office/drawing/2014/main" id="{3411C693-2A90-4065-B2C7-E31E92F0D642}"/>
                </a:ext>
              </a:extLst>
            </p:cNvPr>
            <p:cNvSpPr/>
            <p:nvPr/>
          </p:nvSpPr>
          <p:spPr>
            <a:xfrm>
              <a:off x="5681830" y="345280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35" name="Freeform: Shape 934">
              <a:extLst>
                <a:ext uri="{FF2B5EF4-FFF2-40B4-BE49-F238E27FC236}">
                  <a16:creationId xmlns:a16="http://schemas.microsoft.com/office/drawing/2014/main" id="{F57A9E06-9E54-42E1-8BE8-F0C82B349042}"/>
                </a:ext>
              </a:extLst>
            </p:cNvPr>
            <p:cNvSpPr/>
            <p:nvPr/>
          </p:nvSpPr>
          <p:spPr>
            <a:xfrm>
              <a:off x="5700880" y="345280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36" name="Freeform: Shape 935">
              <a:extLst>
                <a:ext uri="{FF2B5EF4-FFF2-40B4-BE49-F238E27FC236}">
                  <a16:creationId xmlns:a16="http://schemas.microsoft.com/office/drawing/2014/main" id="{B66C5C12-7C33-4E3D-A22C-F0106BD14A56}"/>
                </a:ext>
              </a:extLst>
            </p:cNvPr>
            <p:cNvSpPr/>
            <p:nvPr/>
          </p:nvSpPr>
          <p:spPr>
            <a:xfrm>
              <a:off x="5719931" y="345280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37" name="Freeform: Shape 936">
              <a:extLst>
                <a:ext uri="{FF2B5EF4-FFF2-40B4-BE49-F238E27FC236}">
                  <a16:creationId xmlns:a16="http://schemas.microsoft.com/office/drawing/2014/main" id="{579F577E-1DBB-46F5-982A-968004BC8C13}"/>
                </a:ext>
              </a:extLst>
            </p:cNvPr>
            <p:cNvSpPr/>
            <p:nvPr/>
          </p:nvSpPr>
          <p:spPr>
            <a:xfrm>
              <a:off x="5738981" y="347185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38" name="Freeform: Shape 937">
              <a:extLst>
                <a:ext uri="{FF2B5EF4-FFF2-40B4-BE49-F238E27FC236}">
                  <a16:creationId xmlns:a16="http://schemas.microsoft.com/office/drawing/2014/main" id="{14509A9F-8C22-45E2-B4EA-B47DCB8F008B}"/>
                </a:ext>
              </a:extLst>
            </p:cNvPr>
            <p:cNvSpPr/>
            <p:nvPr/>
          </p:nvSpPr>
          <p:spPr>
            <a:xfrm>
              <a:off x="5758032" y="347185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39" name="Freeform: Shape 938">
              <a:extLst>
                <a:ext uri="{FF2B5EF4-FFF2-40B4-BE49-F238E27FC236}">
                  <a16:creationId xmlns:a16="http://schemas.microsoft.com/office/drawing/2014/main" id="{621F4E6F-2F92-41DF-891E-F0464DC3B66C}"/>
                </a:ext>
              </a:extLst>
            </p:cNvPr>
            <p:cNvSpPr/>
            <p:nvPr/>
          </p:nvSpPr>
          <p:spPr>
            <a:xfrm>
              <a:off x="5815183" y="347185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0" name="Freeform: Shape 939">
              <a:extLst>
                <a:ext uri="{FF2B5EF4-FFF2-40B4-BE49-F238E27FC236}">
                  <a16:creationId xmlns:a16="http://schemas.microsoft.com/office/drawing/2014/main" id="{E2356AF7-67CF-4234-A419-131FDB693965}"/>
                </a:ext>
              </a:extLst>
            </p:cNvPr>
            <p:cNvSpPr/>
            <p:nvPr/>
          </p:nvSpPr>
          <p:spPr>
            <a:xfrm>
              <a:off x="5834234" y="347185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1" name="Freeform: Shape 940">
              <a:extLst>
                <a:ext uri="{FF2B5EF4-FFF2-40B4-BE49-F238E27FC236}">
                  <a16:creationId xmlns:a16="http://schemas.microsoft.com/office/drawing/2014/main" id="{FCE72743-B357-4F33-8C8A-0469A6E7CFC6}"/>
                </a:ext>
              </a:extLst>
            </p:cNvPr>
            <p:cNvSpPr/>
            <p:nvPr/>
          </p:nvSpPr>
          <p:spPr>
            <a:xfrm>
              <a:off x="5853284" y="349090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2" name="Freeform: Shape 941">
              <a:extLst>
                <a:ext uri="{FF2B5EF4-FFF2-40B4-BE49-F238E27FC236}">
                  <a16:creationId xmlns:a16="http://schemas.microsoft.com/office/drawing/2014/main" id="{D2EDC87F-7246-4A73-BCD9-ADE4716AD204}"/>
                </a:ext>
              </a:extLst>
            </p:cNvPr>
            <p:cNvSpPr/>
            <p:nvPr/>
          </p:nvSpPr>
          <p:spPr>
            <a:xfrm>
              <a:off x="5872335" y="349090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3" name="Freeform: Shape 942">
              <a:extLst>
                <a:ext uri="{FF2B5EF4-FFF2-40B4-BE49-F238E27FC236}">
                  <a16:creationId xmlns:a16="http://schemas.microsoft.com/office/drawing/2014/main" id="{60891742-AAFA-4A60-91E3-02C84C4DF223}"/>
                </a:ext>
              </a:extLst>
            </p:cNvPr>
            <p:cNvSpPr/>
            <p:nvPr/>
          </p:nvSpPr>
          <p:spPr>
            <a:xfrm>
              <a:off x="5891385" y="350995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4" name="Freeform: Shape 943">
              <a:extLst>
                <a:ext uri="{FF2B5EF4-FFF2-40B4-BE49-F238E27FC236}">
                  <a16:creationId xmlns:a16="http://schemas.microsoft.com/office/drawing/2014/main" id="{3DE0153B-407A-4E6A-AB6D-EFB362339683}"/>
                </a:ext>
              </a:extLst>
            </p:cNvPr>
            <p:cNvSpPr/>
            <p:nvPr/>
          </p:nvSpPr>
          <p:spPr>
            <a:xfrm>
              <a:off x="5910436" y="350995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5" name="Freeform: Shape 944">
              <a:extLst>
                <a:ext uri="{FF2B5EF4-FFF2-40B4-BE49-F238E27FC236}">
                  <a16:creationId xmlns:a16="http://schemas.microsoft.com/office/drawing/2014/main" id="{DD6608C4-A40B-48ED-BB3B-F7CAAABC749F}"/>
                </a:ext>
              </a:extLst>
            </p:cNvPr>
            <p:cNvSpPr/>
            <p:nvPr/>
          </p:nvSpPr>
          <p:spPr>
            <a:xfrm>
              <a:off x="5929487" y="350995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6" name="Freeform: Shape 945">
              <a:extLst>
                <a:ext uri="{FF2B5EF4-FFF2-40B4-BE49-F238E27FC236}">
                  <a16:creationId xmlns:a16="http://schemas.microsoft.com/office/drawing/2014/main" id="{891198A1-942B-4F98-8396-6AF0BE4AA3BA}"/>
                </a:ext>
              </a:extLst>
            </p:cNvPr>
            <p:cNvSpPr/>
            <p:nvPr/>
          </p:nvSpPr>
          <p:spPr>
            <a:xfrm>
              <a:off x="6043791" y="350995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7" name="Freeform: Shape 946">
              <a:extLst>
                <a:ext uri="{FF2B5EF4-FFF2-40B4-BE49-F238E27FC236}">
                  <a16:creationId xmlns:a16="http://schemas.microsoft.com/office/drawing/2014/main" id="{DE656F80-9A34-42A6-8F86-D2628E847DE3}"/>
                </a:ext>
              </a:extLst>
            </p:cNvPr>
            <p:cNvSpPr/>
            <p:nvPr/>
          </p:nvSpPr>
          <p:spPr>
            <a:xfrm>
              <a:off x="6062851" y="352900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8" name="Freeform: Shape 947">
              <a:extLst>
                <a:ext uri="{FF2B5EF4-FFF2-40B4-BE49-F238E27FC236}">
                  <a16:creationId xmlns:a16="http://schemas.microsoft.com/office/drawing/2014/main" id="{70846E85-2B9E-486C-A2BF-B33165779BEF}"/>
                </a:ext>
              </a:extLst>
            </p:cNvPr>
            <p:cNvSpPr/>
            <p:nvPr/>
          </p:nvSpPr>
          <p:spPr>
            <a:xfrm>
              <a:off x="6100952" y="352900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9" name="Freeform: Shape 948">
              <a:extLst>
                <a:ext uri="{FF2B5EF4-FFF2-40B4-BE49-F238E27FC236}">
                  <a16:creationId xmlns:a16="http://schemas.microsoft.com/office/drawing/2014/main" id="{C308419F-29AB-41E3-8B08-C10E8069D497}"/>
                </a:ext>
              </a:extLst>
            </p:cNvPr>
            <p:cNvSpPr/>
            <p:nvPr/>
          </p:nvSpPr>
          <p:spPr>
            <a:xfrm>
              <a:off x="6120003" y="352900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50" name="Freeform: Shape 949">
              <a:extLst>
                <a:ext uri="{FF2B5EF4-FFF2-40B4-BE49-F238E27FC236}">
                  <a16:creationId xmlns:a16="http://schemas.microsoft.com/office/drawing/2014/main" id="{54178D91-1829-4FEF-9A6F-B2597FC40628}"/>
                </a:ext>
              </a:extLst>
            </p:cNvPr>
            <p:cNvSpPr/>
            <p:nvPr/>
          </p:nvSpPr>
          <p:spPr>
            <a:xfrm>
              <a:off x="6139053" y="352900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51" name="Freeform: Shape 950">
              <a:extLst>
                <a:ext uri="{FF2B5EF4-FFF2-40B4-BE49-F238E27FC236}">
                  <a16:creationId xmlns:a16="http://schemas.microsoft.com/office/drawing/2014/main" id="{82DFA309-F7DA-4771-87E6-5BA693E4B96D}"/>
                </a:ext>
              </a:extLst>
            </p:cNvPr>
            <p:cNvSpPr/>
            <p:nvPr/>
          </p:nvSpPr>
          <p:spPr>
            <a:xfrm>
              <a:off x="6158104" y="352900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52" name="Freeform: Shape 951">
              <a:extLst>
                <a:ext uri="{FF2B5EF4-FFF2-40B4-BE49-F238E27FC236}">
                  <a16:creationId xmlns:a16="http://schemas.microsoft.com/office/drawing/2014/main" id="{B971E1E0-355C-4BD3-9D54-0AD4071062F1}"/>
                </a:ext>
              </a:extLst>
            </p:cNvPr>
            <p:cNvSpPr/>
            <p:nvPr/>
          </p:nvSpPr>
          <p:spPr>
            <a:xfrm>
              <a:off x="6177154" y="352900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53" name="Freeform: Shape 952">
              <a:extLst>
                <a:ext uri="{FF2B5EF4-FFF2-40B4-BE49-F238E27FC236}">
                  <a16:creationId xmlns:a16="http://schemas.microsoft.com/office/drawing/2014/main" id="{C6E2ADB4-2650-435B-B2BD-AF1DE2868A95}"/>
                </a:ext>
              </a:extLst>
            </p:cNvPr>
            <p:cNvSpPr/>
            <p:nvPr/>
          </p:nvSpPr>
          <p:spPr>
            <a:xfrm>
              <a:off x="6196205" y="356710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54" name="Freeform: Shape 953">
              <a:extLst>
                <a:ext uri="{FF2B5EF4-FFF2-40B4-BE49-F238E27FC236}">
                  <a16:creationId xmlns:a16="http://schemas.microsoft.com/office/drawing/2014/main" id="{F78731AF-79ED-4E7E-89E2-9CA56329976C}"/>
                </a:ext>
              </a:extLst>
            </p:cNvPr>
            <p:cNvSpPr/>
            <p:nvPr/>
          </p:nvSpPr>
          <p:spPr>
            <a:xfrm>
              <a:off x="6215255" y="356710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55" name="Freeform: Shape 954">
              <a:extLst>
                <a:ext uri="{FF2B5EF4-FFF2-40B4-BE49-F238E27FC236}">
                  <a16:creationId xmlns:a16="http://schemas.microsoft.com/office/drawing/2014/main" id="{E1641330-F0A2-48F3-902C-F2AB0D90CDF8}"/>
                </a:ext>
              </a:extLst>
            </p:cNvPr>
            <p:cNvSpPr/>
            <p:nvPr/>
          </p:nvSpPr>
          <p:spPr>
            <a:xfrm>
              <a:off x="6234306" y="356710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56" name="Freeform: Shape 955">
              <a:extLst>
                <a:ext uri="{FF2B5EF4-FFF2-40B4-BE49-F238E27FC236}">
                  <a16:creationId xmlns:a16="http://schemas.microsoft.com/office/drawing/2014/main" id="{554A77A0-6E60-466D-A1CE-3C92C5BD8D1C}"/>
                </a:ext>
              </a:extLst>
            </p:cNvPr>
            <p:cNvSpPr/>
            <p:nvPr/>
          </p:nvSpPr>
          <p:spPr>
            <a:xfrm>
              <a:off x="6272407" y="36052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57" name="Freeform: Shape 956">
              <a:extLst>
                <a:ext uri="{FF2B5EF4-FFF2-40B4-BE49-F238E27FC236}">
                  <a16:creationId xmlns:a16="http://schemas.microsoft.com/office/drawing/2014/main" id="{51731560-69AE-42E6-AF8A-BBC5B0AD2782}"/>
                </a:ext>
              </a:extLst>
            </p:cNvPr>
            <p:cNvSpPr/>
            <p:nvPr/>
          </p:nvSpPr>
          <p:spPr>
            <a:xfrm>
              <a:off x="6291458" y="360521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58" name="Freeform: Shape 957">
              <a:extLst>
                <a:ext uri="{FF2B5EF4-FFF2-40B4-BE49-F238E27FC236}">
                  <a16:creationId xmlns:a16="http://schemas.microsoft.com/office/drawing/2014/main" id="{1436DBF0-CA91-4149-919E-457D9E1BD31D}"/>
                </a:ext>
              </a:extLst>
            </p:cNvPr>
            <p:cNvSpPr/>
            <p:nvPr/>
          </p:nvSpPr>
          <p:spPr>
            <a:xfrm>
              <a:off x="6310510" y="360521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59" name="Freeform: Shape 958">
              <a:extLst>
                <a:ext uri="{FF2B5EF4-FFF2-40B4-BE49-F238E27FC236}">
                  <a16:creationId xmlns:a16="http://schemas.microsoft.com/office/drawing/2014/main" id="{61BB65D5-7A3C-4F3C-AEA4-41AB1D4EC2B2}"/>
                </a:ext>
              </a:extLst>
            </p:cNvPr>
            <p:cNvSpPr/>
            <p:nvPr/>
          </p:nvSpPr>
          <p:spPr>
            <a:xfrm>
              <a:off x="6329561" y="3643313"/>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tlCol="0" anchor="ctr"/>
            <a:lstStyle/>
            <a:p>
              <a:endParaRPr lang="en-GB"/>
            </a:p>
          </p:txBody>
        </p:sp>
        <p:sp>
          <p:nvSpPr>
            <p:cNvPr id="360" name="Freeform: Shape 959">
              <a:extLst>
                <a:ext uri="{FF2B5EF4-FFF2-40B4-BE49-F238E27FC236}">
                  <a16:creationId xmlns:a16="http://schemas.microsoft.com/office/drawing/2014/main" id="{37CD11FC-FB30-470A-8706-6B2E902B7CE0}"/>
                </a:ext>
              </a:extLst>
            </p:cNvPr>
            <p:cNvSpPr/>
            <p:nvPr/>
          </p:nvSpPr>
          <p:spPr>
            <a:xfrm>
              <a:off x="6348613" y="3643313"/>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tlCol="0" anchor="ctr"/>
            <a:lstStyle/>
            <a:p>
              <a:endParaRPr lang="en-GB"/>
            </a:p>
          </p:txBody>
        </p:sp>
        <p:sp>
          <p:nvSpPr>
            <p:cNvPr id="361" name="Freeform: Shape 960">
              <a:extLst>
                <a:ext uri="{FF2B5EF4-FFF2-40B4-BE49-F238E27FC236}">
                  <a16:creationId xmlns:a16="http://schemas.microsoft.com/office/drawing/2014/main" id="{131A40D0-9624-423A-A484-4F0F80740A7B}"/>
                </a:ext>
              </a:extLst>
            </p:cNvPr>
            <p:cNvSpPr/>
            <p:nvPr/>
          </p:nvSpPr>
          <p:spPr>
            <a:xfrm>
              <a:off x="6367660" y="3643311"/>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tlCol="0" anchor="ctr"/>
            <a:lstStyle/>
            <a:p>
              <a:endParaRPr lang="en-GB"/>
            </a:p>
          </p:txBody>
        </p:sp>
        <p:sp>
          <p:nvSpPr>
            <p:cNvPr id="362" name="Freeform: Shape 961">
              <a:extLst>
                <a:ext uri="{FF2B5EF4-FFF2-40B4-BE49-F238E27FC236}">
                  <a16:creationId xmlns:a16="http://schemas.microsoft.com/office/drawing/2014/main" id="{F2BDA9B3-99A8-496B-A734-05167733FBA8}"/>
                </a:ext>
              </a:extLst>
            </p:cNvPr>
            <p:cNvSpPr/>
            <p:nvPr/>
          </p:nvSpPr>
          <p:spPr>
            <a:xfrm>
              <a:off x="6424814" y="3643315"/>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tlCol="0" anchor="ctr"/>
            <a:lstStyle/>
            <a:p>
              <a:endParaRPr lang="en-GB"/>
            </a:p>
          </p:txBody>
        </p:sp>
        <p:sp>
          <p:nvSpPr>
            <p:cNvPr id="363" name="Freeform: Shape 962">
              <a:extLst>
                <a:ext uri="{FF2B5EF4-FFF2-40B4-BE49-F238E27FC236}">
                  <a16:creationId xmlns:a16="http://schemas.microsoft.com/office/drawing/2014/main" id="{F0EE5DD9-299C-4F2E-95B5-FBB4EED55DCC}"/>
                </a:ext>
              </a:extLst>
            </p:cNvPr>
            <p:cNvSpPr/>
            <p:nvPr/>
          </p:nvSpPr>
          <p:spPr>
            <a:xfrm>
              <a:off x="6443865" y="36433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tlCol="0" anchor="ctr"/>
            <a:lstStyle/>
            <a:p>
              <a:endParaRPr lang="en-GB"/>
            </a:p>
          </p:txBody>
        </p:sp>
        <p:sp>
          <p:nvSpPr>
            <p:cNvPr id="364" name="Freeform: Shape 963">
              <a:extLst>
                <a:ext uri="{FF2B5EF4-FFF2-40B4-BE49-F238E27FC236}">
                  <a16:creationId xmlns:a16="http://schemas.microsoft.com/office/drawing/2014/main" id="{3F556CA0-07C5-4224-8ABE-06AA14A625EB}"/>
                </a:ext>
              </a:extLst>
            </p:cNvPr>
            <p:cNvSpPr/>
            <p:nvPr/>
          </p:nvSpPr>
          <p:spPr>
            <a:xfrm>
              <a:off x="6462916" y="3643318"/>
              <a:ext cx="9525" cy="89996"/>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tlCol="0" anchor="ctr"/>
            <a:lstStyle/>
            <a:p>
              <a:endParaRPr lang="en-GB"/>
            </a:p>
          </p:txBody>
        </p:sp>
        <p:sp>
          <p:nvSpPr>
            <p:cNvPr id="365" name="Freeform: Shape 964">
              <a:extLst>
                <a:ext uri="{FF2B5EF4-FFF2-40B4-BE49-F238E27FC236}">
                  <a16:creationId xmlns:a16="http://schemas.microsoft.com/office/drawing/2014/main" id="{AAF6EF2E-E657-489A-8F72-99D4BACEE2D3}"/>
                </a:ext>
              </a:extLst>
            </p:cNvPr>
            <p:cNvSpPr/>
            <p:nvPr/>
          </p:nvSpPr>
          <p:spPr>
            <a:xfrm>
              <a:off x="6481966" y="371952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66" name="Freeform: Shape 965">
              <a:extLst>
                <a:ext uri="{FF2B5EF4-FFF2-40B4-BE49-F238E27FC236}">
                  <a16:creationId xmlns:a16="http://schemas.microsoft.com/office/drawing/2014/main" id="{845A2477-65FC-4949-9795-C793A120DA05}"/>
                </a:ext>
              </a:extLst>
            </p:cNvPr>
            <p:cNvSpPr/>
            <p:nvPr/>
          </p:nvSpPr>
          <p:spPr>
            <a:xfrm>
              <a:off x="6501016" y="371952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67" name="Freeform: Shape 966">
              <a:extLst>
                <a:ext uri="{FF2B5EF4-FFF2-40B4-BE49-F238E27FC236}">
                  <a16:creationId xmlns:a16="http://schemas.microsoft.com/office/drawing/2014/main" id="{72F8EC7F-8102-4F03-B3B4-C697ABB5F3E1}"/>
                </a:ext>
              </a:extLst>
            </p:cNvPr>
            <p:cNvSpPr/>
            <p:nvPr/>
          </p:nvSpPr>
          <p:spPr>
            <a:xfrm>
              <a:off x="6520065" y="371952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68" name="Freeform: Shape 967">
              <a:extLst>
                <a:ext uri="{FF2B5EF4-FFF2-40B4-BE49-F238E27FC236}">
                  <a16:creationId xmlns:a16="http://schemas.microsoft.com/office/drawing/2014/main" id="{38A51229-081C-45E4-A077-A87767F354F2}"/>
                </a:ext>
              </a:extLst>
            </p:cNvPr>
            <p:cNvSpPr/>
            <p:nvPr/>
          </p:nvSpPr>
          <p:spPr>
            <a:xfrm>
              <a:off x="6558165" y="371952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69" name="Freeform: Shape 968">
              <a:extLst>
                <a:ext uri="{FF2B5EF4-FFF2-40B4-BE49-F238E27FC236}">
                  <a16:creationId xmlns:a16="http://schemas.microsoft.com/office/drawing/2014/main" id="{090E9630-DABD-4FF9-A206-56C40ED59F14}"/>
                </a:ext>
              </a:extLst>
            </p:cNvPr>
            <p:cNvSpPr/>
            <p:nvPr/>
          </p:nvSpPr>
          <p:spPr>
            <a:xfrm>
              <a:off x="6577214" y="371952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70" name="Freeform: Shape 969">
              <a:extLst>
                <a:ext uri="{FF2B5EF4-FFF2-40B4-BE49-F238E27FC236}">
                  <a16:creationId xmlns:a16="http://schemas.microsoft.com/office/drawing/2014/main" id="{1AE49987-5390-48C4-A70C-F908523409C8}"/>
                </a:ext>
              </a:extLst>
            </p:cNvPr>
            <p:cNvSpPr/>
            <p:nvPr/>
          </p:nvSpPr>
          <p:spPr>
            <a:xfrm>
              <a:off x="6615313" y="3719517"/>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71" name="Freeform: Shape 970">
              <a:extLst>
                <a:ext uri="{FF2B5EF4-FFF2-40B4-BE49-F238E27FC236}">
                  <a16:creationId xmlns:a16="http://schemas.microsoft.com/office/drawing/2014/main" id="{615C6FE3-FA44-4BD8-AEF7-53DFC46CCC6B}"/>
                </a:ext>
              </a:extLst>
            </p:cNvPr>
            <p:cNvSpPr/>
            <p:nvPr/>
          </p:nvSpPr>
          <p:spPr>
            <a:xfrm>
              <a:off x="6653417" y="37766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72" name="Freeform: Shape 971">
              <a:extLst>
                <a:ext uri="{FF2B5EF4-FFF2-40B4-BE49-F238E27FC236}">
                  <a16:creationId xmlns:a16="http://schemas.microsoft.com/office/drawing/2014/main" id="{8197982E-2595-4B1B-ABFA-2D8FC35E9A1F}"/>
                </a:ext>
              </a:extLst>
            </p:cNvPr>
            <p:cNvSpPr/>
            <p:nvPr/>
          </p:nvSpPr>
          <p:spPr>
            <a:xfrm>
              <a:off x="6672469" y="3776663"/>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73" name="Freeform: Shape 972">
              <a:extLst>
                <a:ext uri="{FF2B5EF4-FFF2-40B4-BE49-F238E27FC236}">
                  <a16:creationId xmlns:a16="http://schemas.microsoft.com/office/drawing/2014/main" id="{54BB08F9-828C-4F54-B876-8428E448C6B5}"/>
                </a:ext>
              </a:extLst>
            </p:cNvPr>
            <p:cNvSpPr/>
            <p:nvPr/>
          </p:nvSpPr>
          <p:spPr>
            <a:xfrm>
              <a:off x="6691521" y="37766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74" name="Freeform: Shape 973">
              <a:extLst>
                <a:ext uri="{FF2B5EF4-FFF2-40B4-BE49-F238E27FC236}">
                  <a16:creationId xmlns:a16="http://schemas.microsoft.com/office/drawing/2014/main" id="{2BD55037-6AA4-464D-A41B-E962923F2CAC}"/>
                </a:ext>
              </a:extLst>
            </p:cNvPr>
            <p:cNvSpPr/>
            <p:nvPr/>
          </p:nvSpPr>
          <p:spPr>
            <a:xfrm>
              <a:off x="6729623" y="38528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75" name="Freeform: Shape 974">
              <a:extLst>
                <a:ext uri="{FF2B5EF4-FFF2-40B4-BE49-F238E27FC236}">
                  <a16:creationId xmlns:a16="http://schemas.microsoft.com/office/drawing/2014/main" id="{7BED5E6F-D61B-4831-A192-D15EAAA11E03}"/>
                </a:ext>
              </a:extLst>
            </p:cNvPr>
            <p:cNvSpPr/>
            <p:nvPr/>
          </p:nvSpPr>
          <p:spPr>
            <a:xfrm>
              <a:off x="6748674" y="38528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76" name="Freeform: Shape 975">
              <a:extLst>
                <a:ext uri="{FF2B5EF4-FFF2-40B4-BE49-F238E27FC236}">
                  <a16:creationId xmlns:a16="http://schemas.microsoft.com/office/drawing/2014/main" id="{6E07AF50-D426-4540-A97B-90695401A344}"/>
                </a:ext>
              </a:extLst>
            </p:cNvPr>
            <p:cNvSpPr/>
            <p:nvPr/>
          </p:nvSpPr>
          <p:spPr>
            <a:xfrm>
              <a:off x="6824876" y="38528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77" name="Freeform: Shape 976">
              <a:extLst>
                <a:ext uri="{FF2B5EF4-FFF2-40B4-BE49-F238E27FC236}">
                  <a16:creationId xmlns:a16="http://schemas.microsoft.com/office/drawing/2014/main" id="{590A48D5-2AB5-422F-8C58-88B6876B22AA}"/>
                </a:ext>
              </a:extLst>
            </p:cNvPr>
            <p:cNvSpPr/>
            <p:nvPr/>
          </p:nvSpPr>
          <p:spPr>
            <a:xfrm>
              <a:off x="6843925" y="38528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78" name="Freeform: Shape 977">
              <a:extLst>
                <a:ext uri="{FF2B5EF4-FFF2-40B4-BE49-F238E27FC236}">
                  <a16:creationId xmlns:a16="http://schemas.microsoft.com/office/drawing/2014/main" id="{F009626C-12E6-4DEA-9404-4A84E7B43733}"/>
                </a:ext>
              </a:extLst>
            </p:cNvPr>
            <p:cNvSpPr/>
            <p:nvPr/>
          </p:nvSpPr>
          <p:spPr>
            <a:xfrm>
              <a:off x="6862979" y="38528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79" name="Freeform: Shape 978">
              <a:extLst>
                <a:ext uri="{FF2B5EF4-FFF2-40B4-BE49-F238E27FC236}">
                  <a16:creationId xmlns:a16="http://schemas.microsoft.com/office/drawing/2014/main" id="{8FD695B9-19A8-44C9-A78A-D4D2D9A05F2C}"/>
                </a:ext>
              </a:extLst>
            </p:cNvPr>
            <p:cNvSpPr/>
            <p:nvPr/>
          </p:nvSpPr>
          <p:spPr>
            <a:xfrm>
              <a:off x="6882031" y="38528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0" name="Freeform: Shape 979">
              <a:extLst>
                <a:ext uri="{FF2B5EF4-FFF2-40B4-BE49-F238E27FC236}">
                  <a16:creationId xmlns:a16="http://schemas.microsoft.com/office/drawing/2014/main" id="{4A9F654C-5754-435F-B6FF-26A6820BD30E}"/>
                </a:ext>
              </a:extLst>
            </p:cNvPr>
            <p:cNvSpPr/>
            <p:nvPr/>
          </p:nvSpPr>
          <p:spPr>
            <a:xfrm>
              <a:off x="6901083" y="38528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1" name="Freeform: Shape 980">
              <a:extLst>
                <a:ext uri="{FF2B5EF4-FFF2-40B4-BE49-F238E27FC236}">
                  <a16:creationId xmlns:a16="http://schemas.microsoft.com/office/drawing/2014/main" id="{7EFFC196-C3C7-40F0-B275-2FFF371B7875}"/>
                </a:ext>
              </a:extLst>
            </p:cNvPr>
            <p:cNvSpPr/>
            <p:nvPr/>
          </p:nvSpPr>
          <p:spPr>
            <a:xfrm>
              <a:off x="6977285" y="38528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2" name="Freeform: Shape 981">
              <a:extLst>
                <a:ext uri="{FF2B5EF4-FFF2-40B4-BE49-F238E27FC236}">
                  <a16:creationId xmlns:a16="http://schemas.microsoft.com/office/drawing/2014/main" id="{6638C5E2-4550-4E4B-85BC-B32EDBA44766}"/>
                </a:ext>
              </a:extLst>
            </p:cNvPr>
            <p:cNvSpPr/>
            <p:nvPr/>
          </p:nvSpPr>
          <p:spPr>
            <a:xfrm>
              <a:off x="7129692" y="4024304"/>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3" name="Freeform: Shape 982">
              <a:extLst>
                <a:ext uri="{FF2B5EF4-FFF2-40B4-BE49-F238E27FC236}">
                  <a16:creationId xmlns:a16="http://schemas.microsoft.com/office/drawing/2014/main" id="{734BF3A9-4D6D-4A25-AE40-61C3F50F55A3}"/>
                </a:ext>
              </a:extLst>
            </p:cNvPr>
            <p:cNvSpPr/>
            <p:nvPr/>
          </p:nvSpPr>
          <p:spPr>
            <a:xfrm>
              <a:off x="7148739"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4" name="Freeform: Shape 983">
              <a:extLst>
                <a:ext uri="{FF2B5EF4-FFF2-40B4-BE49-F238E27FC236}">
                  <a16:creationId xmlns:a16="http://schemas.microsoft.com/office/drawing/2014/main" id="{AC5C0707-C6DC-4749-938F-D2A0F394F584}"/>
                </a:ext>
              </a:extLst>
            </p:cNvPr>
            <p:cNvSpPr/>
            <p:nvPr/>
          </p:nvSpPr>
          <p:spPr>
            <a:xfrm>
              <a:off x="7167793"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5" name="Freeform: Shape 984">
              <a:extLst>
                <a:ext uri="{FF2B5EF4-FFF2-40B4-BE49-F238E27FC236}">
                  <a16:creationId xmlns:a16="http://schemas.microsoft.com/office/drawing/2014/main" id="{E689B8B9-D26D-4AF5-9231-7EADC677666A}"/>
                </a:ext>
              </a:extLst>
            </p:cNvPr>
            <p:cNvSpPr/>
            <p:nvPr/>
          </p:nvSpPr>
          <p:spPr>
            <a:xfrm>
              <a:off x="7282096"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6" name="Freeform: Shape 985">
              <a:extLst>
                <a:ext uri="{FF2B5EF4-FFF2-40B4-BE49-F238E27FC236}">
                  <a16:creationId xmlns:a16="http://schemas.microsoft.com/office/drawing/2014/main" id="{33409784-62DD-43DF-BC58-CA7009A4B957}"/>
                </a:ext>
              </a:extLst>
            </p:cNvPr>
            <p:cNvSpPr/>
            <p:nvPr/>
          </p:nvSpPr>
          <p:spPr>
            <a:xfrm>
              <a:off x="7301146"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7" name="Freeform: Shape 986">
              <a:extLst>
                <a:ext uri="{FF2B5EF4-FFF2-40B4-BE49-F238E27FC236}">
                  <a16:creationId xmlns:a16="http://schemas.microsoft.com/office/drawing/2014/main" id="{4CD7BDB1-D46A-49FA-9FA3-67E443D9C2B0}"/>
                </a:ext>
              </a:extLst>
            </p:cNvPr>
            <p:cNvSpPr/>
            <p:nvPr/>
          </p:nvSpPr>
          <p:spPr>
            <a:xfrm>
              <a:off x="7453548"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8" name="Freeform: Shape 987">
              <a:extLst>
                <a:ext uri="{FF2B5EF4-FFF2-40B4-BE49-F238E27FC236}">
                  <a16:creationId xmlns:a16="http://schemas.microsoft.com/office/drawing/2014/main" id="{7F5C357E-CCD3-458C-BF49-D31858A6D09D}"/>
                </a:ext>
              </a:extLst>
            </p:cNvPr>
            <p:cNvSpPr/>
            <p:nvPr/>
          </p:nvSpPr>
          <p:spPr>
            <a:xfrm>
              <a:off x="7472602"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9" name="Freeform: Shape 988">
              <a:extLst>
                <a:ext uri="{FF2B5EF4-FFF2-40B4-BE49-F238E27FC236}">
                  <a16:creationId xmlns:a16="http://schemas.microsoft.com/office/drawing/2014/main" id="{3CA9B6A0-1883-4B33-9D71-978358B2724A}"/>
                </a:ext>
              </a:extLst>
            </p:cNvPr>
            <p:cNvSpPr/>
            <p:nvPr/>
          </p:nvSpPr>
          <p:spPr>
            <a:xfrm>
              <a:off x="7510704"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0" name="Freeform: Shape 989">
              <a:extLst>
                <a:ext uri="{FF2B5EF4-FFF2-40B4-BE49-F238E27FC236}">
                  <a16:creationId xmlns:a16="http://schemas.microsoft.com/office/drawing/2014/main" id="{604FAA09-21A8-4D07-9200-4C0650B5420C}"/>
                </a:ext>
              </a:extLst>
            </p:cNvPr>
            <p:cNvSpPr/>
            <p:nvPr/>
          </p:nvSpPr>
          <p:spPr>
            <a:xfrm>
              <a:off x="7529765"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1" name="Freeform: Shape 990">
              <a:extLst>
                <a:ext uri="{FF2B5EF4-FFF2-40B4-BE49-F238E27FC236}">
                  <a16:creationId xmlns:a16="http://schemas.microsoft.com/office/drawing/2014/main" id="{F83B0B44-1150-49DB-BC5D-390C39B6AAAB}"/>
                </a:ext>
              </a:extLst>
            </p:cNvPr>
            <p:cNvSpPr/>
            <p:nvPr/>
          </p:nvSpPr>
          <p:spPr>
            <a:xfrm>
              <a:off x="7548816"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2" name="Freeform: Shape 991">
              <a:extLst>
                <a:ext uri="{FF2B5EF4-FFF2-40B4-BE49-F238E27FC236}">
                  <a16:creationId xmlns:a16="http://schemas.microsoft.com/office/drawing/2014/main" id="{DE2F6FCA-CB83-4D7B-A03C-FD22CCCA7654}"/>
                </a:ext>
              </a:extLst>
            </p:cNvPr>
            <p:cNvSpPr/>
            <p:nvPr/>
          </p:nvSpPr>
          <p:spPr>
            <a:xfrm>
              <a:off x="7567867"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3" name="Freeform: Shape 992">
              <a:extLst>
                <a:ext uri="{FF2B5EF4-FFF2-40B4-BE49-F238E27FC236}">
                  <a16:creationId xmlns:a16="http://schemas.microsoft.com/office/drawing/2014/main" id="{16F3A2B3-D454-4E7F-A2A2-83994545FE7C}"/>
                </a:ext>
              </a:extLst>
            </p:cNvPr>
            <p:cNvSpPr/>
            <p:nvPr/>
          </p:nvSpPr>
          <p:spPr>
            <a:xfrm>
              <a:off x="7586917"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4" name="Freeform: Shape 993">
              <a:extLst>
                <a:ext uri="{FF2B5EF4-FFF2-40B4-BE49-F238E27FC236}">
                  <a16:creationId xmlns:a16="http://schemas.microsoft.com/office/drawing/2014/main" id="{21F58DB1-C644-413D-AC91-9015E849C543}"/>
                </a:ext>
              </a:extLst>
            </p:cNvPr>
            <p:cNvSpPr/>
            <p:nvPr/>
          </p:nvSpPr>
          <p:spPr>
            <a:xfrm>
              <a:off x="7605972"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5" name="Freeform: Shape 994">
              <a:extLst>
                <a:ext uri="{FF2B5EF4-FFF2-40B4-BE49-F238E27FC236}">
                  <a16:creationId xmlns:a16="http://schemas.microsoft.com/office/drawing/2014/main" id="{18D4F3EA-8951-4B3E-A5C5-CB93283F8BCF}"/>
                </a:ext>
              </a:extLst>
            </p:cNvPr>
            <p:cNvSpPr/>
            <p:nvPr/>
          </p:nvSpPr>
          <p:spPr>
            <a:xfrm>
              <a:off x="7625019"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6" name="Freeform: Shape 995">
              <a:extLst>
                <a:ext uri="{FF2B5EF4-FFF2-40B4-BE49-F238E27FC236}">
                  <a16:creationId xmlns:a16="http://schemas.microsoft.com/office/drawing/2014/main" id="{2DED0B3A-AA80-46BA-BC0B-8E9EA9E9EB98}"/>
                </a:ext>
              </a:extLst>
            </p:cNvPr>
            <p:cNvSpPr/>
            <p:nvPr/>
          </p:nvSpPr>
          <p:spPr>
            <a:xfrm>
              <a:off x="7644068"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7" name="Freeform: Shape 996">
              <a:extLst>
                <a:ext uri="{FF2B5EF4-FFF2-40B4-BE49-F238E27FC236}">
                  <a16:creationId xmlns:a16="http://schemas.microsoft.com/office/drawing/2014/main" id="{CBA969DD-98AC-4D01-A694-B19CD664DA68}"/>
                </a:ext>
              </a:extLst>
            </p:cNvPr>
            <p:cNvSpPr/>
            <p:nvPr/>
          </p:nvSpPr>
          <p:spPr>
            <a:xfrm>
              <a:off x="7663117"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8" name="Freeform: Shape 997">
              <a:extLst>
                <a:ext uri="{FF2B5EF4-FFF2-40B4-BE49-F238E27FC236}">
                  <a16:creationId xmlns:a16="http://schemas.microsoft.com/office/drawing/2014/main" id="{653CDC70-2150-4A23-AC1B-56B0AFF742C1}"/>
                </a:ext>
              </a:extLst>
            </p:cNvPr>
            <p:cNvSpPr/>
            <p:nvPr/>
          </p:nvSpPr>
          <p:spPr>
            <a:xfrm>
              <a:off x="7701222"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9" name="Freeform: Shape 998">
              <a:extLst>
                <a:ext uri="{FF2B5EF4-FFF2-40B4-BE49-F238E27FC236}">
                  <a16:creationId xmlns:a16="http://schemas.microsoft.com/office/drawing/2014/main" id="{5F71BD02-B35B-48E8-B934-965A3C8459F3}"/>
                </a:ext>
              </a:extLst>
            </p:cNvPr>
            <p:cNvSpPr/>
            <p:nvPr/>
          </p:nvSpPr>
          <p:spPr>
            <a:xfrm>
              <a:off x="7758379"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0" name="Freeform: Shape 999">
              <a:extLst>
                <a:ext uri="{FF2B5EF4-FFF2-40B4-BE49-F238E27FC236}">
                  <a16:creationId xmlns:a16="http://schemas.microsoft.com/office/drawing/2014/main" id="{25EBA34C-DC73-4516-9506-048A55C3512E}"/>
                </a:ext>
              </a:extLst>
            </p:cNvPr>
            <p:cNvSpPr/>
            <p:nvPr/>
          </p:nvSpPr>
          <p:spPr>
            <a:xfrm>
              <a:off x="7777431"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1" name="Freeform: Shape 1000">
              <a:extLst>
                <a:ext uri="{FF2B5EF4-FFF2-40B4-BE49-F238E27FC236}">
                  <a16:creationId xmlns:a16="http://schemas.microsoft.com/office/drawing/2014/main" id="{933804ED-A176-4DFD-89BE-6CE0CB136567}"/>
                </a:ext>
              </a:extLst>
            </p:cNvPr>
            <p:cNvSpPr/>
            <p:nvPr/>
          </p:nvSpPr>
          <p:spPr>
            <a:xfrm>
              <a:off x="7796482"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2" name="Freeform: Shape 1001">
              <a:extLst>
                <a:ext uri="{FF2B5EF4-FFF2-40B4-BE49-F238E27FC236}">
                  <a16:creationId xmlns:a16="http://schemas.microsoft.com/office/drawing/2014/main" id="{945DB1C7-D1CB-4583-8FD3-B4CFCC1597BA}"/>
                </a:ext>
              </a:extLst>
            </p:cNvPr>
            <p:cNvSpPr/>
            <p:nvPr/>
          </p:nvSpPr>
          <p:spPr>
            <a:xfrm>
              <a:off x="7815537"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3" name="Freeform: Shape 1002">
              <a:extLst>
                <a:ext uri="{FF2B5EF4-FFF2-40B4-BE49-F238E27FC236}">
                  <a16:creationId xmlns:a16="http://schemas.microsoft.com/office/drawing/2014/main" id="{A9178C36-7C58-4466-843A-CBD6FFA4939C}"/>
                </a:ext>
              </a:extLst>
            </p:cNvPr>
            <p:cNvSpPr/>
            <p:nvPr/>
          </p:nvSpPr>
          <p:spPr>
            <a:xfrm>
              <a:off x="7853644"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4" name="Freeform: Shape 1003">
              <a:extLst>
                <a:ext uri="{FF2B5EF4-FFF2-40B4-BE49-F238E27FC236}">
                  <a16:creationId xmlns:a16="http://schemas.microsoft.com/office/drawing/2014/main" id="{C5B820B4-7A4F-45FB-921D-88AB5DF2BF00}"/>
                </a:ext>
              </a:extLst>
            </p:cNvPr>
            <p:cNvSpPr/>
            <p:nvPr/>
          </p:nvSpPr>
          <p:spPr>
            <a:xfrm>
              <a:off x="7891741"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5" name="Freeform: Shape 1004">
              <a:extLst>
                <a:ext uri="{FF2B5EF4-FFF2-40B4-BE49-F238E27FC236}">
                  <a16:creationId xmlns:a16="http://schemas.microsoft.com/office/drawing/2014/main" id="{14D8EA18-7A3D-4ED0-BF39-02DDB70E4F14}"/>
                </a:ext>
              </a:extLst>
            </p:cNvPr>
            <p:cNvSpPr/>
            <p:nvPr/>
          </p:nvSpPr>
          <p:spPr>
            <a:xfrm>
              <a:off x="7910795"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6" name="Freeform: Shape 1005">
              <a:extLst>
                <a:ext uri="{FF2B5EF4-FFF2-40B4-BE49-F238E27FC236}">
                  <a16:creationId xmlns:a16="http://schemas.microsoft.com/office/drawing/2014/main" id="{81ADF9A7-1438-4D25-B570-B89695AEE5CD}"/>
                </a:ext>
              </a:extLst>
            </p:cNvPr>
            <p:cNvSpPr/>
            <p:nvPr/>
          </p:nvSpPr>
          <p:spPr>
            <a:xfrm>
              <a:off x="8196552"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7" name="Freeform: Shape 1006">
              <a:extLst>
                <a:ext uri="{FF2B5EF4-FFF2-40B4-BE49-F238E27FC236}">
                  <a16:creationId xmlns:a16="http://schemas.microsoft.com/office/drawing/2014/main" id="{AF051DA5-DDD4-4515-A5C3-88698AE980DB}"/>
                </a:ext>
              </a:extLst>
            </p:cNvPr>
            <p:cNvSpPr/>
            <p:nvPr/>
          </p:nvSpPr>
          <p:spPr>
            <a:xfrm>
              <a:off x="8215602"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8" name="Freeform: Shape 1007">
              <a:extLst>
                <a:ext uri="{FF2B5EF4-FFF2-40B4-BE49-F238E27FC236}">
                  <a16:creationId xmlns:a16="http://schemas.microsoft.com/office/drawing/2014/main" id="{B857FB7F-5052-41B6-94BE-1762DDCB6814}"/>
                </a:ext>
              </a:extLst>
            </p:cNvPr>
            <p:cNvSpPr/>
            <p:nvPr/>
          </p:nvSpPr>
          <p:spPr>
            <a:xfrm>
              <a:off x="8253712"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9" name="Freeform: Shape 1008">
              <a:extLst>
                <a:ext uri="{FF2B5EF4-FFF2-40B4-BE49-F238E27FC236}">
                  <a16:creationId xmlns:a16="http://schemas.microsoft.com/office/drawing/2014/main" id="{A6B51AC5-FB2D-4FB0-A15D-EDBB28094951}"/>
                </a:ext>
              </a:extLst>
            </p:cNvPr>
            <p:cNvSpPr/>
            <p:nvPr/>
          </p:nvSpPr>
          <p:spPr>
            <a:xfrm>
              <a:off x="8272768" y="4014775"/>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10" name="Freeform: Shape 1009">
              <a:extLst>
                <a:ext uri="{FF2B5EF4-FFF2-40B4-BE49-F238E27FC236}">
                  <a16:creationId xmlns:a16="http://schemas.microsoft.com/office/drawing/2014/main" id="{8455A8E1-98F1-44A6-B793-8DF4E864D68F}"/>
                </a:ext>
              </a:extLst>
            </p:cNvPr>
            <p:cNvSpPr/>
            <p:nvPr/>
          </p:nvSpPr>
          <p:spPr>
            <a:xfrm>
              <a:off x="8501090" y="4014795"/>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grpSp>
      <p:grpSp>
        <p:nvGrpSpPr>
          <p:cNvPr id="73" name="Group 72">
            <a:extLst>
              <a:ext uri="{FF2B5EF4-FFF2-40B4-BE49-F238E27FC236}">
                <a16:creationId xmlns:a16="http://schemas.microsoft.com/office/drawing/2014/main" id="{8508739E-DDCC-4449-826F-88FA3D60E18B}"/>
              </a:ext>
            </a:extLst>
          </p:cNvPr>
          <p:cNvGrpSpPr/>
          <p:nvPr/>
        </p:nvGrpSpPr>
        <p:grpSpPr>
          <a:xfrm>
            <a:off x="7362133" y="3214604"/>
            <a:ext cx="3978000" cy="1638036"/>
            <a:chOff x="3586002" y="2414560"/>
            <a:chExt cx="5014764" cy="2033137"/>
          </a:xfrm>
        </p:grpSpPr>
        <p:sp>
          <p:nvSpPr>
            <p:cNvPr id="74" name="Freeform: Shape 1014">
              <a:extLst>
                <a:ext uri="{FF2B5EF4-FFF2-40B4-BE49-F238E27FC236}">
                  <a16:creationId xmlns:a16="http://schemas.microsoft.com/office/drawing/2014/main" id="{8E465852-A444-4CE4-9E78-CABC18774060}"/>
                </a:ext>
              </a:extLst>
            </p:cNvPr>
            <p:cNvSpPr/>
            <p:nvPr/>
          </p:nvSpPr>
          <p:spPr>
            <a:xfrm>
              <a:off x="3586002" y="2447983"/>
              <a:ext cx="5014764" cy="1960407"/>
            </a:xfrm>
            <a:custGeom>
              <a:avLst/>
              <a:gdLst>
                <a:gd name="connsiteX0" fmla="*/ 5014998 w 5014997"/>
                <a:gd name="connsiteY0" fmla="*/ 1960425 h 1960424"/>
                <a:gd name="connsiteX1" fmla="*/ 3916747 w 5014997"/>
                <a:gd name="connsiteY1" fmla="*/ 1960425 h 1960424"/>
                <a:gd name="connsiteX2" fmla="*/ 3916747 w 5014997"/>
                <a:gd name="connsiteY2" fmla="*/ 1882415 h 1960424"/>
                <a:gd name="connsiteX3" fmla="*/ 3762785 w 5014997"/>
                <a:gd name="connsiteY3" fmla="*/ 1882415 h 1960424"/>
                <a:gd name="connsiteX4" fmla="*/ 3762785 w 5014997"/>
                <a:gd name="connsiteY4" fmla="*/ 1816731 h 1960424"/>
                <a:gd name="connsiteX5" fmla="*/ 3725837 w 5014997"/>
                <a:gd name="connsiteY5" fmla="*/ 1816731 h 1960424"/>
                <a:gd name="connsiteX6" fmla="*/ 3725837 w 5014997"/>
                <a:gd name="connsiteY6" fmla="*/ 1767458 h 1960424"/>
                <a:gd name="connsiteX7" fmla="*/ 3317329 w 5014997"/>
                <a:gd name="connsiteY7" fmla="*/ 1767458 h 1960424"/>
                <a:gd name="connsiteX8" fmla="*/ 3317329 w 5014997"/>
                <a:gd name="connsiteY8" fmla="*/ 1712041 h 1960424"/>
                <a:gd name="connsiteX9" fmla="*/ 3134630 w 5014997"/>
                <a:gd name="connsiteY9" fmla="*/ 1712041 h 1960424"/>
                <a:gd name="connsiteX10" fmla="*/ 3134630 w 5014997"/>
                <a:gd name="connsiteY10" fmla="*/ 1670979 h 1960424"/>
                <a:gd name="connsiteX11" fmla="*/ 3103836 w 5014997"/>
                <a:gd name="connsiteY11" fmla="*/ 1670979 h 1960424"/>
                <a:gd name="connsiteX12" fmla="*/ 3103836 w 5014997"/>
                <a:gd name="connsiteY12" fmla="*/ 1629926 h 1960424"/>
                <a:gd name="connsiteX13" fmla="*/ 2927299 w 5014997"/>
                <a:gd name="connsiteY13" fmla="*/ 1629926 h 1960424"/>
                <a:gd name="connsiteX14" fmla="*/ 2927299 w 5014997"/>
                <a:gd name="connsiteY14" fmla="*/ 1584759 h 1960424"/>
                <a:gd name="connsiteX15" fmla="*/ 2717911 w 5014997"/>
                <a:gd name="connsiteY15" fmla="*/ 1584759 h 1960424"/>
                <a:gd name="connsiteX16" fmla="*/ 2717911 w 5014997"/>
                <a:gd name="connsiteY16" fmla="*/ 1541658 h 1960424"/>
                <a:gd name="connsiteX17" fmla="*/ 2660428 w 5014997"/>
                <a:gd name="connsiteY17" fmla="*/ 1541658 h 1960424"/>
                <a:gd name="connsiteX18" fmla="*/ 2660428 w 5014997"/>
                <a:gd name="connsiteY18" fmla="*/ 1469801 h 1960424"/>
                <a:gd name="connsiteX19" fmla="*/ 2644007 w 5014997"/>
                <a:gd name="connsiteY19" fmla="*/ 1469801 h 1960424"/>
                <a:gd name="connsiteX20" fmla="*/ 2644007 w 5014997"/>
                <a:gd name="connsiteY20" fmla="*/ 1445170 h 1960424"/>
                <a:gd name="connsiteX21" fmla="*/ 2602954 w 5014997"/>
                <a:gd name="connsiteY21" fmla="*/ 1445170 h 1960424"/>
                <a:gd name="connsiteX22" fmla="*/ 2602954 w 5014997"/>
                <a:gd name="connsiteY22" fmla="*/ 1422596 h 1960424"/>
                <a:gd name="connsiteX23" fmla="*/ 2547528 w 5014997"/>
                <a:gd name="connsiteY23" fmla="*/ 1422596 h 1960424"/>
                <a:gd name="connsiteX24" fmla="*/ 2547528 w 5014997"/>
                <a:gd name="connsiteY24" fmla="*/ 1363064 h 1960424"/>
                <a:gd name="connsiteX25" fmla="*/ 2520839 w 5014997"/>
                <a:gd name="connsiteY25" fmla="*/ 1363064 h 1960424"/>
                <a:gd name="connsiteX26" fmla="*/ 2520839 w 5014997"/>
                <a:gd name="connsiteY26" fmla="*/ 1324060 h 1960424"/>
                <a:gd name="connsiteX27" fmla="*/ 2338140 w 5014997"/>
                <a:gd name="connsiteY27" fmla="*/ 1324060 h 1960424"/>
                <a:gd name="connsiteX28" fmla="*/ 2338140 w 5014997"/>
                <a:gd name="connsiteY28" fmla="*/ 1246050 h 1960424"/>
                <a:gd name="connsiteX29" fmla="*/ 2325824 w 5014997"/>
                <a:gd name="connsiteY29" fmla="*/ 1246050 h 1960424"/>
                <a:gd name="connsiteX30" fmla="*/ 2325824 w 5014997"/>
                <a:gd name="connsiteY30" fmla="*/ 1211150 h 1960424"/>
                <a:gd name="connsiteX31" fmla="*/ 2270398 w 5014997"/>
                <a:gd name="connsiteY31" fmla="*/ 1211150 h 1960424"/>
                <a:gd name="connsiteX32" fmla="*/ 2270398 w 5014997"/>
                <a:gd name="connsiteY32" fmla="*/ 1192681 h 1960424"/>
                <a:gd name="connsiteX33" fmla="*/ 2243709 w 5014997"/>
                <a:gd name="connsiteY33" fmla="*/ 1192681 h 1960424"/>
                <a:gd name="connsiteX34" fmla="*/ 2243709 w 5014997"/>
                <a:gd name="connsiteY34" fmla="*/ 1159829 h 1960424"/>
                <a:gd name="connsiteX35" fmla="*/ 2229345 w 5014997"/>
                <a:gd name="connsiteY35" fmla="*/ 1159829 h 1960424"/>
                <a:gd name="connsiteX36" fmla="*/ 2229345 w 5014997"/>
                <a:gd name="connsiteY36" fmla="*/ 1120834 h 1960424"/>
                <a:gd name="connsiteX37" fmla="*/ 2200599 w 5014997"/>
                <a:gd name="connsiteY37" fmla="*/ 1120834 h 1960424"/>
                <a:gd name="connsiteX38" fmla="*/ 2200599 w 5014997"/>
                <a:gd name="connsiteY38" fmla="*/ 1090040 h 1960424"/>
                <a:gd name="connsiteX39" fmla="*/ 2173919 w 5014997"/>
                <a:gd name="connsiteY39" fmla="*/ 1090040 h 1960424"/>
                <a:gd name="connsiteX40" fmla="*/ 2173919 w 5014997"/>
                <a:gd name="connsiteY40" fmla="*/ 1065408 h 1960424"/>
                <a:gd name="connsiteX41" fmla="*/ 2145183 w 5014997"/>
                <a:gd name="connsiteY41" fmla="*/ 1065408 h 1960424"/>
                <a:gd name="connsiteX42" fmla="*/ 2145183 w 5014997"/>
                <a:gd name="connsiteY42" fmla="*/ 1012030 h 1960424"/>
                <a:gd name="connsiteX43" fmla="*/ 2124647 w 5014997"/>
                <a:gd name="connsiteY43" fmla="*/ 1012030 h 1960424"/>
                <a:gd name="connsiteX44" fmla="*/ 2124647 w 5014997"/>
                <a:gd name="connsiteY44" fmla="*/ 966872 h 1960424"/>
                <a:gd name="connsiteX45" fmla="*/ 2069221 w 5014997"/>
                <a:gd name="connsiteY45" fmla="*/ 966872 h 1960424"/>
                <a:gd name="connsiteX46" fmla="*/ 2069221 w 5014997"/>
                <a:gd name="connsiteY46" fmla="*/ 946346 h 1960424"/>
                <a:gd name="connsiteX47" fmla="*/ 2009689 w 5014997"/>
                <a:gd name="connsiteY47" fmla="*/ 946346 h 1960424"/>
                <a:gd name="connsiteX48" fmla="*/ 2009689 w 5014997"/>
                <a:gd name="connsiteY48" fmla="*/ 909391 h 1960424"/>
                <a:gd name="connsiteX49" fmla="*/ 1970694 w 5014997"/>
                <a:gd name="connsiteY49" fmla="*/ 909391 h 1960424"/>
                <a:gd name="connsiteX50" fmla="*/ 1970694 w 5014997"/>
                <a:gd name="connsiteY50" fmla="*/ 890916 h 1960424"/>
                <a:gd name="connsiteX51" fmla="*/ 1935794 w 5014997"/>
                <a:gd name="connsiteY51" fmla="*/ 890916 h 1960424"/>
                <a:gd name="connsiteX52" fmla="*/ 1935794 w 5014997"/>
                <a:gd name="connsiteY52" fmla="*/ 866282 h 1960424"/>
                <a:gd name="connsiteX53" fmla="*/ 1890627 w 5014997"/>
                <a:gd name="connsiteY53" fmla="*/ 866282 h 1960424"/>
                <a:gd name="connsiteX54" fmla="*/ 1890627 w 5014997"/>
                <a:gd name="connsiteY54" fmla="*/ 833437 h 1960424"/>
                <a:gd name="connsiteX55" fmla="*/ 1868053 w 5014997"/>
                <a:gd name="connsiteY55" fmla="*/ 833437 h 1960424"/>
                <a:gd name="connsiteX56" fmla="*/ 1868053 w 5014997"/>
                <a:gd name="connsiteY56" fmla="*/ 808804 h 1960424"/>
                <a:gd name="connsiteX57" fmla="*/ 1843411 w 5014997"/>
                <a:gd name="connsiteY57" fmla="*/ 808804 h 1960424"/>
                <a:gd name="connsiteX58" fmla="*/ 1843411 w 5014997"/>
                <a:gd name="connsiteY58" fmla="*/ 769801 h 1960424"/>
                <a:gd name="connsiteX59" fmla="*/ 1748990 w 5014997"/>
                <a:gd name="connsiteY59" fmla="*/ 769801 h 1960424"/>
                <a:gd name="connsiteX60" fmla="*/ 1748990 w 5014997"/>
                <a:gd name="connsiteY60" fmla="*/ 747220 h 1960424"/>
                <a:gd name="connsiteX61" fmla="*/ 1658665 w 5014997"/>
                <a:gd name="connsiteY61" fmla="*/ 747220 h 1960424"/>
                <a:gd name="connsiteX62" fmla="*/ 1658665 w 5014997"/>
                <a:gd name="connsiteY62" fmla="*/ 712322 h 1960424"/>
                <a:gd name="connsiteX63" fmla="*/ 1640186 w 5014997"/>
                <a:gd name="connsiteY63" fmla="*/ 712322 h 1960424"/>
                <a:gd name="connsiteX64" fmla="*/ 1640186 w 5014997"/>
                <a:gd name="connsiteY64" fmla="*/ 681531 h 1960424"/>
                <a:gd name="connsiteX65" fmla="*/ 1607344 w 5014997"/>
                <a:gd name="connsiteY65" fmla="*/ 681531 h 1960424"/>
                <a:gd name="connsiteX66" fmla="*/ 1607344 w 5014997"/>
                <a:gd name="connsiteY66" fmla="*/ 669214 h 1960424"/>
                <a:gd name="connsiteX67" fmla="*/ 1556023 w 5014997"/>
                <a:gd name="connsiteY67" fmla="*/ 669214 h 1960424"/>
                <a:gd name="connsiteX68" fmla="*/ 1556023 w 5014997"/>
                <a:gd name="connsiteY68" fmla="*/ 636369 h 1960424"/>
                <a:gd name="connsiteX69" fmla="*/ 1517018 w 5014997"/>
                <a:gd name="connsiteY69" fmla="*/ 636369 h 1960424"/>
                <a:gd name="connsiteX70" fmla="*/ 1517018 w 5014997"/>
                <a:gd name="connsiteY70" fmla="*/ 599418 h 1960424"/>
                <a:gd name="connsiteX71" fmla="*/ 1496492 w 5014997"/>
                <a:gd name="connsiteY71" fmla="*/ 599418 h 1960424"/>
                <a:gd name="connsiteX72" fmla="*/ 1496492 w 5014997"/>
                <a:gd name="connsiteY72" fmla="*/ 568626 h 1960424"/>
                <a:gd name="connsiteX73" fmla="*/ 1471860 w 5014997"/>
                <a:gd name="connsiteY73" fmla="*/ 568626 h 1960424"/>
                <a:gd name="connsiteX74" fmla="*/ 1471860 w 5014997"/>
                <a:gd name="connsiteY74" fmla="*/ 525517 h 1960424"/>
                <a:gd name="connsiteX75" fmla="*/ 1455439 w 5014997"/>
                <a:gd name="connsiteY75" fmla="*/ 525517 h 1960424"/>
                <a:gd name="connsiteX76" fmla="*/ 1455439 w 5014997"/>
                <a:gd name="connsiteY76" fmla="*/ 498831 h 1960424"/>
                <a:gd name="connsiteX77" fmla="*/ 1432855 w 5014997"/>
                <a:gd name="connsiteY77" fmla="*/ 498831 h 1960424"/>
                <a:gd name="connsiteX78" fmla="*/ 1432855 w 5014997"/>
                <a:gd name="connsiteY78" fmla="*/ 476250 h 1960424"/>
                <a:gd name="connsiteX79" fmla="*/ 1404118 w 5014997"/>
                <a:gd name="connsiteY79" fmla="*/ 476250 h 1960424"/>
                <a:gd name="connsiteX80" fmla="*/ 1404118 w 5014997"/>
                <a:gd name="connsiteY80" fmla="*/ 441352 h 1960424"/>
                <a:gd name="connsiteX81" fmla="*/ 1348692 w 5014997"/>
                <a:gd name="connsiteY81" fmla="*/ 441352 h 1960424"/>
                <a:gd name="connsiteX82" fmla="*/ 1348692 w 5014997"/>
                <a:gd name="connsiteY82" fmla="*/ 429035 h 1960424"/>
                <a:gd name="connsiteX83" fmla="*/ 1291209 w 5014997"/>
                <a:gd name="connsiteY83" fmla="*/ 429035 h 1960424"/>
                <a:gd name="connsiteX84" fmla="*/ 1291209 w 5014997"/>
                <a:gd name="connsiteY84" fmla="*/ 392085 h 1960424"/>
                <a:gd name="connsiteX85" fmla="*/ 1241946 w 5014997"/>
                <a:gd name="connsiteY85" fmla="*/ 392085 h 1960424"/>
                <a:gd name="connsiteX86" fmla="*/ 1241946 w 5014997"/>
                <a:gd name="connsiteY86" fmla="*/ 371557 h 1960424"/>
                <a:gd name="connsiteX87" fmla="*/ 1131094 w 5014997"/>
                <a:gd name="connsiteY87" fmla="*/ 371557 h 1960424"/>
                <a:gd name="connsiteX88" fmla="*/ 1131094 w 5014997"/>
                <a:gd name="connsiteY88" fmla="*/ 346923 h 1960424"/>
                <a:gd name="connsiteX89" fmla="*/ 1038720 w 5014997"/>
                <a:gd name="connsiteY89" fmla="*/ 346923 h 1960424"/>
                <a:gd name="connsiteX90" fmla="*/ 1038720 w 5014997"/>
                <a:gd name="connsiteY90" fmla="*/ 320237 h 1960424"/>
                <a:gd name="connsiteX91" fmla="*/ 989447 w 5014997"/>
                <a:gd name="connsiteY91" fmla="*/ 320237 h 1960424"/>
                <a:gd name="connsiteX92" fmla="*/ 989447 w 5014997"/>
                <a:gd name="connsiteY92" fmla="*/ 289445 h 1960424"/>
                <a:gd name="connsiteX93" fmla="*/ 952500 w 5014997"/>
                <a:gd name="connsiteY93" fmla="*/ 289445 h 1960424"/>
                <a:gd name="connsiteX94" fmla="*/ 952500 w 5014997"/>
                <a:gd name="connsiteY94" fmla="*/ 268917 h 1960424"/>
                <a:gd name="connsiteX95" fmla="*/ 909391 w 5014997"/>
                <a:gd name="connsiteY95" fmla="*/ 268917 h 1960424"/>
                <a:gd name="connsiteX96" fmla="*/ 909391 w 5014997"/>
                <a:gd name="connsiteY96" fmla="*/ 240177 h 1960424"/>
                <a:gd name="connsiteX97" fmla="*/ 876547 w 5014997"/>
                <a:gd name="connsiteY97" fmla="*/ 240177 h 1960424"/>
                <a:gd name="connsiteX98" fmla="*/ 876547 w 5014997"/>
                <a:gd name="connsiteY98" fmla="*/ 221703 h 1960424"/>
                <a:gd name="connsiteX99" fmla="*/ 817015 w 5014997"/>
                <a:gd name="connsiteY99" fmla="*/ 221703 h 1960424"/>
                <a:gd name="connsiteX100" fmla="*/ 817015 w 5014997"/>
                <a:gd name="connsiteY100" fmla="*/ 176541 h 1960424"/>
                <a:gd name="connsiteX101" fmla="*/ 759537 w 5014997"/>
                <a:gd name="connsiteY101" fmla="*/ 176541 h 1960424"/>
                <a:gd name="connsiteX102" fmla="*/ 759537 w 5014997"/>
                <a:gd name="connsiteY102" fmla="*/ 162171 h 1960424"/>
                <a:gd name="connsiteX103" fmla="*/ 736956 w 5014997"/>
                <a:gd name="connsiteY103" fmla="*/ 162171 h 1960424"/>
                <a:gd name="connsiteX104" fmla="*/ 736956 w 5014997"/>
                <a:gd name="connsiteY104" fmla="*/ 143697 h 1960424"/>
                <a:gd name="connsiteX105" fmla="*/ 691794 w 5014997"/>
                <a:gd name="connsiteY105" fmla="*/ 143697 h 1960424"/>
                <a:gd name="connsiteX106" fmla="*/ 691794 w 5014997"/>
                <a:gd name="connsiteY106" fmla="*/ 119062 h 1960424"/>
                <a:gd name="connsiteX107" fmla="*/ 562467 w 5014997"/>
                <a:gd name="connsiteY107" fmla="*/ 119062 h 1960424"/>
                <a:gd name="connsiteX108" fmla="*/ 562467 w 5014997"/>
                <a:gd name="connsiteY108" fmla="*/ 90323 h 1960424"/>
                <a:gd name="connsiteX109" fmla="*/ 517306 w 5014997"/>
                <a:gd name="connsiteY109" fmla="*/ 90323 h 1960424"/>
                <a:gd name="connsiteX110" fmla="*/ 517306 w 5014997"/>
                <a:gd name="connsiteY110" fmla="*/ 84164 h 1960424"/>
                <a:gd name="connsiteX111" fmla="*/ 424930 w 5014997"/>
                <a:gd name="connsiteY111" fmla="*/ 84164 h 1960424"/>
                <a:gd name="connsiteX112" fmla="*/ 424930 w 5014997"/>
                <a:gd name="connsiteY112" fmla="*/ 69795 h 1960424"/>
                <a:gd name="connsiteX113" fmla="*/ 361293 w 5014997"/>
                <a:gd name="connsiteY113" fmla="*/ 69795 h 1960424"/>
                <a:gd name="connsiteX114" fmla="*/ 361293 w 5014997"/>
                <a:gd name="connsiteY114" fmla="*/ 57478 h 1960424"/>
                <a:gd name="connsiteX115" fmla="*/ 279181 w 5014997"/>
                <a:gd name="connsiteY115" fmla="*/ 57478 h 1960424"/>
                <a:gd name="connsiteX116" fmla="*/ 279181 w 5014997"/>
                <a:gd name="connsiteY116" fmla="*/ 24633 h 1960424"/>
                <a:gd name="connsiteX117" fmla="*/ 213491 w 5014997"/>
                <a:gd name="connsiteY117" fmla="*/ 24633 h 1960424"/>
                <a:gd name="connsiteX118" fmla="*/ 213491 w 5014997"/>
                <a:gd name="connsiteY118" fmla="*/ 18475 h 1960424"/>
                <a:gd name="connsiteX119" fmla="*/ 67742 w 5014997"/>
                <a:gd name="connsiteY119" fmla="*/ 18475 h 1960424"/>
                <a:gd name="connsiteX120" fmla="*/ 67742 w 5014997"/>
                <a:gd name="connsiteY120" fmla="*/ 0 h 1960424"/>
                <a:gd name="connsiteX121" fmla="*/ 45162 w 5014997"/>
                <a:gd name="connsiteY121" fmla="*/ 0 h 1960424"/>
                <a:gd name="connsiteX122" fmla="*/ 0 w 5014997"/>
                <a:gd name="connsiteY122" fmla="*/ 0 h 196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14997" h="1960424">
                  <a:moveTo>
                    <a:pt x="5014998" y="1960425"/>
                  </a:moveTo>
                  <a:lnTo>
                    <a:pt x="3916747" y="1960425"/>
                  </a:lnTo>
                  <a:lnTo>
                    <a:pt x="3916747" y="1882415"/>
                  </a:lnTo>
                  <a:lnTo>
                    <a:pt x="3762785" y="1882415"/>
                  </a:lnTo>
                  <a:lnTo>
                    <a:pt x="3762785" y="1816731"/>
                  </a:lnTo>
                  <a:lnTo>
                    <a:pt x="3725837" y="1816731"/>
                  </a:lnTo>
                  <a:lnTo>
                    <a:pt x="3725837" y="1767458"/>
                  </a:lnTo>
                  <a:lnTo>
                    <a:pt x="3317329" y="1767458"/>
                  </a:lnTo>
                  <a:lnTo>
                    <a:pt x="3317329" y="1712041"/>
                  </a:lnTo>
                  <a:lnTo>
                    <a:pt x="3134630" y="1712041"/>
                  </a:lnTo>
                  <a:lnTo>
                    <a:pt x="3134630" y="1670979"/>
                  </a:lnTo>
                  <a:lnTo>
                    <a:pt x="3103836" y="1670979"/>
                  </a:lnTo>
                  <a:lnTo>
                    <a:pt x="3103836" y="1629926"/>
                  </a:lnTo>
                  <a:lnTo>
                    <a:pt x="2927299" y="1629926"/>
                  </a:lnTo>
                  <a:lnTo>
                    <a:pt x="2927299" y="1584759"/>
                  </a:lnTo>
                  <a:lnTo>
                    <a:pt x="2717911" y="1584759"/>
                  </a:lnTo>
                  <a:lnTo>
                    <a:pt x="2717911" y="1541658"/>
                  </a:lnTo>
                  <a:lnTo>
                    <a:pt x="2660428" y="1541658"/>
                  </a:lnTo>
                  <a:lnTo>
                    <a:pt x="2660428" y="1469801"/>
                  </a:lnTo>
                  <a:lnTo>
                    <a:pt x="2644007" y="1469801"/>
                  </a:lnTo>
                  <a:lnTo>
                    <a:pt x="2644007" y="1445170"/>
                  </a:lnTo>
                  <a:lnTo>
                    <a:pt x="2602954" y="1445170"/>
                  </a:lnTo>
                  <a:lnTo>
                    <a:pt x="2602954" y="1422596"/>
                  </a:lnTo>
                  <a:lnTo>
                    <a:pt x="2547528" y="1422596"/>
                  </a:lnTo>
                  <a:lnTo>
                    <a:pt x="2547528" y="1363064"/>
                  </a:lnTo>
                  <a:lnTo>
                    <a:pt x="2520839" y="1363064"/>
                  </a:lnTo>
                  <a:lnTo>
                    <a:pt x="2520839" y="1324060"/>
                  </a:lnTo>
                  <a:lnTo>
                    <a:pt x="2338140" y="1324060"/>
                  </a:lnTo>
                  <a:lnTo>
                    <a:pt x="2338140" y="1246050"/>
                  </a:lnTo>
                  <a:lnTo>
                    <a:pt x="2325824" y="1246050"/>
                  </a:lnTo>
                  <a:lnTo>
                    <a:pt x="2325824" y="1211150"/>
                  </a:lnTo>
                  <a:lnTo>
                    <a:pt x="2270398" y="1211150"/>
                  </a:lnTo>
                  <a:lnTo>
                    <a:pt x="2270398" y="1192681"/>
                  </a:lnTo>
                  <a:lnTo>
                    <a:pt x="2243709" y="1192681"/>
                  </a:lnTo>
                  <a:lnTo>
                    <a:pt x="2243709" y="1159829"/>
                  </a:lnTo>
                  <a:lnTo>
                    <a:pt x="2229345" y="1159829"/>
                  </a:lnTo>
                  <a:lnTo>
                    <a:pt x="2229345" y="1120834"/>
                  </a:lnTo>
                  <a:lnTo>
                    <a:pt x="2200599" y="1120834"/>
                  </a:lnTo>
                  <a:lnTo>
                    <a:pt x="2200599" y="1090040"/>
                  </a:lnTo>
                  <a:lnTo>
                    <a:pt x="2173919" y="1090040"/>
                  </a:lnTo>
                  <a:lnTo>
                    <a:pt x="2173919" y="1065408"/>
                  </a:lnTo>
                  <a:lnTo>
                    <a:pt x="2145183" y="1065408"/>
                  </a:lnTo>
                  <a:lnTo>
                    <a:pt x="2145183" y="1012030"/>
                  </a:lnTo>
                  <a:lnTo>
                    <a:pt x="2124647" y="1012030"/>
                  </a:lnTo>
                  <a:lnTo>
                    <a:pt x="2124647" y="966872"/>
                  </a:lnTo>
                  <a:lnTo>
                    <a:pt x="2069221" y="966872"/>
                  </a:lnTo>
                  <a:lnTo>
                    <a:pt x="2069221" y="946346"/>
                  </a:lnTo>
                  <a:lnTo>
                    <a:pt x="2009689" y="946346"/>
                  </a:lnTo>
                  <a:lnTo>
                    <a:pt x="2009689" y="909391"/>
                  </a:lnTo>
                  <a:lnTo>
                    <a:pt x="1970694" y="909391"/>
                  </a:lnTo>
                  <a:lnTo>
                    <a:pt x="1970694" y="890916"/>
                  </a:lnTo>
                  <a:lnTo>
                    <a:pt x="1935794" y="890916"/>
                  </a:lnTo>
                  <a:lnTo>
                    <a:pt x="1935794" y="866282"/>
                  </a:lnTo>
                  <a:lnTo>
                    <a:pt x="1890627" y="866282"/>
                  </a:lnTo>
                  <a:lnTo>
                    <a:pt x="1890627" y="833437"/>
                  </a:lnTo>
                  <a:lnTo>
                    <a:pt x="1868053" y="833437"/>
                  </a:lnTo>
                  <a:lnTo>
                    <a:pt x="1868053" y="808804"/>
                  </a:lnTo>
                  <a:lnTo>
                    <a:pt x="1843411" y="808804"/>
                  </a:lnTo>
                  <a:lnTo>
                    <a:pt x="1843411" y="769801"/>
                  </a:lnTo>
                  <a:lnTo>
                    <a:pt x="1748990" y="769801"/>
                  </a:lnTo>
                  <a:lnTo>
                    <a:pt x="1748990" y="747220"/>
                  </a:lnTo>
                  <a:lnTo>
                    <a:pt x="1658665" y="747220"/>
                  </a:lnTo>
                  <a:lnTo>
                    <a:pt x="1658665" y="712322"/>
                  </a:lnTo>
                  <a:lnTo>
                    <a:pt x="1640186" y="712322"/>
                  </a:lnTo>
                  <a:lnTo>
                    <a:pt x="1640186" y="681531"/>
                  </a:lnTo>
                  <a:lnTo>
                    <a:pt x="1607344" y="681531"/>
                  </a:lnTo>
                  <a:lnTo>
                    <a:pt x="1607344" y="669214"/>
                  </a:lnTo>
                  <a:lnTo>
                    <a:pt x="1556023" y="669214"/>
                  </a:lnTo>
                  <a:lnTo>
                    <a:pt x="1556023" y="636369"/>
                  </a:lnTo>
                  <a:lnTo>
                    <a:pt x="1517018" y="636369"/>
                  </a:lnTo>
                  <a:lnTo>
                    <a:pt x="1517018" y="599418"/>
                  </a:lnTo>
                  <a:lnTo>
                    <a:pt x="1496492" y="599418"/>
                  </a:lnTo>
                  <a:lnTo>
                    <a:pt x="1496492" y="568626"/>
                  </a:lnTo>
                  <a:lnTo>
                    <a:pt x="1471860" y="568626"/>
                  </a:lnTo>
                  <a:lnTo>
                    <a:pt x="1471860" y="525517"/>
                  </a:lnTo>
                  <a:lnTo>
                    <a:pt x="1455439" y="525517"/>
                  </a:lnTo>
                  <a:lnTo>
                    <a:pt x="1455439" y="498831"/>
                  </a:lnTo>
                  <a:lnTo>
                    <a:pt x="1432855" y="498831"/>
                  </a:lnTo>
                  <a:lnTo>
                    <a:pt x="1432855" y="476250"/>
                  </a:lnTo>
                  <a:lnTo>
                    <a:pt x="1404118" y="476250"/>
                  </a:lnTo>
                  <a:lnTo>
                    <a:pt x="1404118" y="441352"/>
                  </a:lnTo>
                  <a:lnTo>
                    <a:pt x="1348692" y="441352"/>
                  </a:lnTo>
                  <a:lnTo>
                    <a:pt x="1348692" y="429035"/>
                  </a:lnTo>
                  <a:lnTo>
                    <a:pt x="1291209" y="429035"/>
                  </a:lnTo>
                  <a:lnTo>
                    <a:pt x="1291209" y="392085"/>
                  </a:lnTo>
                  <a:lnTo>
                    <a:pt x="1241946" y="392085"/>
                  </a:lnTo>
                  <a:lnTo>
                    <a:pt x="1241946" y="371557"/>
                  </a:lnTo>
                  <a:lnTo>
                    <a:pt x="1131094" y="371557"/>
                  </a:lnTo>
                  <a:lnTo>
                    <a:pt x="1131094" y="346923"/>
                  </a:lnTo>
                  <a:lnTo>
                    <a:pt x="1038720" y="346923"/>
                  </a:lnTo>
                  <a:lnTo>
                    <a:pt x="1038720" y="320237"/>
                  </a:lnTo>
                  <a:lnTo>
                    <a:pt x="989447" y="320237"/>
                  </a:lnTo>
                  <a:lnTo>
                    <a:pt x="989447" y="289445"/>
                  </a:lnTo>
                  <a:lnTo>
                    <a:pt x="952500" y="289445"/>
                  </a:lnTo>
                  <a:lnTo>
                    <a:pt x="952500" y="268917"/>
                  </a:lnTo>
                  <a:lnTo>
                    <a:pt x="909391" y="268917"/>
                  </a:lnTo>
                  <a:lnTo>
                    <a:pt x="909391" y="240177"/>
                  </a:lnTo>
                  <a:lnTo>
                    <a:pt x="876547" y="240177"/>
                  </a:lnTo>
                  <a:lnTo>
                    <a:pt x="876547" y="221703"/>
                  </a:lnTo>
                  <a:lnTo>
                    <a:pt x="817015" y="221703"/>
                  </a:lnTo>
                  <a:lnTo>
                    <a:pt x="817015" y="176541"/>
                  </a:lnTo>
                  <a:lnTo>
                    <a:pt x="759537" y="176541"/>
                  </a:lnTo>
                  <a:lnTo>
                    <a:pt x="759537" y="162171"/>
                  </a:lnTo>
                  <a:lnTo>
                    <a:pt x="736956" y="162171"/>
                  </a:lnTo>
                  <a:lnTo>
                    <a:pt x="736956" y="143697"/>
                  </a:lnTo>
                  <a:lnTo>
                    <a:pt x="691794" y="143697"/>
                  </a:lnTo>
                  <a:lnTo>
                    <a:pt x="691794" y="119062"/>
                  </a:lnTo>
                  <a:lnTo>
                    <a:pt x="562467" y="119062"/>
                  </a:lnTo>
                  <a:lnTo>
                    <a:pt x="562467" y="90323"/>
                  </a:lnTo>
                  <a:lnTo>
                    <a:pt x="517306" y="90323"/>
                  </a:lnTo>
                  <a:lnTo>
                    <a:pt x="517306" y="84164"/>
                  </a:lnTo>
                  <a:lnTo>
                    <a:pt x="424930" y="84164"/>
                  </a:lnTo>
                  <a:lnTo>
                    <a:pt x="424930" y="69795"/>
                  </a:lnTo>
                  <a:lnTo>
                    <a:pt x="361293" y="69795"/>
                  </a:lnTo>
                  <a:lnTo>
                    <a:pt x="361293" y="57478"/>
                  </a:lnTo>
                  <a:lnTo>
                    <a:pt x="279181" y="57478"/>
                  </a:lnTo>
                  <a:lnTo>
                    <a:pt x="279181" y="24633"/>
                  </a:lnTo>
                  <a:lnTo>
                    <a:pt x="213491" y="24633"/>
                  </a:lnTo>
                  <a:lnTo>
                    <a:pt x="213491" y="18475"/>
                  </a:lnTo>
                  <a:lnTo>
                    <a:pt x="67742" y="18475"/>
                  </a:lnTo>
                  <a:lnTo>
                    <a:pt x="67742" y="0"/>
                  </a:lnTo>
                  <a:lnTo>
                    <a:pt x="45162"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5" name="Freeform: Shape 1015">
              <a:extLst>
                <a:ext uri="{FF2B5EF4-FFF2-40B4-BE49-F238E27FC236}">
                  <a16:creationId xmlns:a16="http://schemas.microsoft.com/office/drawing/2014/main" id="{101218EA-EDC0-4F7D-BE90-E9D14E1E86A6}"/>
                </a:ext>
              </a:extLst>
            </p:cNvPr>
            <p:cNvSpPr/>
            <p:nvPr/>
          </p:nvSpPr>
          <p:spPr>
            <a:xfrm>
              <a:off x="3634692" y="2414560"/>
              <a:ext cx="9524"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6" name="Freeform: Shape 1016">
              <a:extLst>
                <a:ext uri="{FF2B5EF4-FFF2-40B4-BE49-F238E27FC236}">
                  <a16:creationId xmlns:a16="http://schemas.microsoft.com/office/drawing/2014/main" id="{0124D236-195D-4ACF-90ED-9D2413645FA6}"/>
                </a:ext>
              </a:extLst>
            </p:cNvPr>
            <p:cNvSpPr/>
            <p:nvPr/>
          </p:nvSpPr>
          <p:spPr>
            <a:xfrm>
              <a:off x="3729936" y="2414560"/>
              <a:ext cx="9524"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7" name="Freeform: Shape 1017">
              <a:extLst>
                <a:ext uri="{FF2B5EF4-FFF2-40B4-BE49-F238E27FC236}">
                  <a16:creationId xmlns:a16="http://schemas.microsoft.com/office/drawing/2014/main" id="{59AEBB80-C436-4974-AA11-9185B275D636}"/>
                </a:ext>
              </a:extLst>
            </p:cNvPr>
            <p:cNvSpPr/>
            <p:nvPr/>
          </p:nvSpPr>
          <p:spPr>
            <a:xfrm>
              <a:off x="3768035" y="2414560"/>
              <a:ext cx="9524"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8" name="Freeform: Shape 1018">
              <a:extLst>
                <a:ext uri="{FF2B5EF4-FFF2-40B4-BE49-F238E27FC236}">
                  <a16:creationId xmlns:a16="http://schemas.microsoft.com/office/drawing/2014/main" id="{95F04E83-EBFB-4A67-8913-546B0347FF0D}"/>
                </a:ext>
              </a:extLst>
            </p:cNvPr>
            <p:cNvSpPr/>
            <p:nvPr/>
          </p:nvSpPr>
          <p:spPr>
            <a:xfrm>
              <a:off x="3806132" y="2433610"/>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9" name="Freeform: Shape 1019">
              <a:extLst>
                <a:ext uri="{FF2B5EF4-FFF2-40B4-BE49-F238E27FC236}">
                  <a16:creationId xmlns:a16="http://schemas.microsoft.com/office/drawing/2014/main" id="{F01983B0-8007-4E5E-A17A-4CAEAD6CECD6}"/>
                </a:ext>
              </a:extLst>
            </p:cNvPr>
            <p:cNvSpPr/>
            <p:nvPr/>
          </p:nvSpPr>
          <p:spPr>
            <a:xfrm>
              <a:off x="3844231" y="2433610"/>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0" name="Freeform: Shape 1020">
              <a:extLst>
                <a:ext uri="{FF2B5EF4-FFF2-40B4-BE49-F238E27FC236}">
                  <a16:creationId xmlns:a16="http://schemas.microsoft.com/office/drawing/2014/main" id="{FA6D7145-5773-43C4-B153-52049CDA613B}"/>
                </a:ext>
              </a:extLst>
            </p:cNvPr>
            <p:cNvSpPr/>
            <p:nvPr/>
          </p:nvSpPr>
          <p:spPr>
            <a:xfrm>
              <a:off x="3882328" y="2452660"/>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1" name="Freeform: Shape 1021">
              <a:extLst>
                <a:ext uri="{FF2B5EF4-FFF2-40B4-BE49-F238E27FC236}">
                  <a16:creationId xmlns:a16="http://schemas.microsoft.com/office/drawing/2014/main" id="{B11FA6D6-4879-4C1A-ADFE-DBCE4D206CE3}"/>
                </a:ext>
              </a:extLst>
            </p:cNvPr>
            <p:cNvSpPr/>
            <p:nvPr/>
          </p:nvSpPr>
          <p:spPr>
            <a:xfrm>
              <a:off x="3901377" y="2452660"/>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2" name="Freeform: Shape 1022">
              <a:extLst>
                <a:ext uri="{FF2B5EF4-FFF2-40B4-BE49-F238E27FC236}">
                  <a16:creationId xmlns:a16="http://schemas.microsoft.com/office/drawing/2014/main" id="{A2C62BC8-C756-46FD-B74F-39433A295359}"/>
                </a:ext>
              </a:extLst>
            </p:cNvPr>
            <p:cNvSpPr/>
            <p:nvPr/>
          </p:nvSpPr>
          <p:spPr>
            <a:xfrm>
              <a:off x="3920426" y="2452660"/>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 name="Freeform: Shape 1023">
              <a:extLst>
                <a:ext uri="{FF2B5EF4-FFF2-40B4-BE49-F238E27FC236}">
                  <a16:creationId xmlns:a16="http://schemas.microsoft.com/office/drawing/2014/main" id="{F5032985-ABE5-4A2D-9358-A621624B6C13}"/>
                </a:ext>
              </a:extLst>
            </p:cNvPr>
            <p:cNvSpPr/>
            <p:nvPr/>
          </p:nvSpPr>
          <p:spPr>
            <a:xfrm>
              <a:off x="3958526" y="2471710"/>
              <a:ext cx="9524"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 name="Freeform: Shape 1024">
              <a:extLst>
                <a:ext uri="{FF2B5EF4-FFF2-40B4-BE49-F238E27FC236}">
                  <a16:creationId xmlns:a16="http://schemas.microsoft.com/office/drawing/2014/main" id="{D9A16724-DD53-44BB-9EC8-4273A0DF48E1}"/>
                </a:ext>
              </a:extLst>
            </p:cNvPr>
            <p:cNvSpPr/>
            <p:nvPr/>
          </p:nvSpPr>
          <p:spPr>
            <a:xfrm>
              <a:off x="3977575" y="2471710"/>
              <a:ext cx="9524"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 name="Freeform: Shape 1025">
              <a:extLst>
                <a:ext uri="{FF2B5EF4-FFF2-40B4-BE49-F238E27FC236}">
                  <a16:creationId xmlns:a16="http://schemas.microsoft.com/office/drawing/2014/main" id="{2BEBDB1F-7440-484C-873A-D3112D84B49D}"/>
                </a:ext>
              </a:extLst>
            </p:cNvPr>
            <p:cNvSpPr/>
            <p:nvPr/>
          </p:nvSpPr>
          <p:spPr>
            <a:xfrm>
              <a:off x="4129968" y="2490759"/>
              <a:ext cx="9524"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 name="Freeform: Shape 1026">
              <a:extLst>
                <a:ext uri="{FF2B5EF4-FFF2-40B4-BE49-F238E27FC236}">
                  <a16:creationId xmlns:a16="http://schemas.microsoft.com/office/drawing/2014/main" id="{A317EF36-8C84-4F86-82A5-CC623760ADB0}"/>
                </a:ext>
              </a:extLst>
            </p:cNvPr>
            <p:cNvSpPr/>
            <p:nvPr/>
          </p:nvSpPr>
          <p:spPr>
            <a:xfrm>
              <a:off x="4225213" y="252885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Freeform: Shape 1027">
              <a:extLst>
                <a:ext uri="{FF2B5EF4-FFF2-40B4-BE49-F238E27FC236}">
                  <a16:creationId xmlns:a16="http://schemas.microsoft.com/office/drawing/2014/main" id="{9858CA1E-A5B5-44EA-A58C-B970EF4C009F}"/>
                </a:ext>
              </a:extLst>
            </p:cNvPr>
            <p:cNvSpPr/>
            <p:nvPr/>
          </p:nvSpPr>
          <p:spPr>
            <a:xfrm>
              <a:off x="4244262" y="252885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reeform: Shape 1028">
              <a:extLst>
                <a:ext uri="{FF2B5EF4-FFF2-40B4-BE49-F238E27FC236}">
                  <a16:creationId xmlns:a16="http://schemas.microsoft.com/office/drawing/2014/main" id="{681114F9-73E9-47DE-9260-7321FC0B9998}"/>
                </a:ext>
              </a:extLst>
            </p:cNvPr>
            <p:cNvSpPr/>
            <p:nvPr/>
          </p:nvSpPr>
          <p:spPr>
            <a:xfrm>
              <a:off x="4263311" y="252885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Freeform: Shape 1029">
              <a:extLst>
                <a:ext uri="{FF2B5EF4-FFF2-40B4-BE49-F238E27FC236}">
                  <a16:creationId xmlns:a16="http://schemas.microsoft.com/office/drawing/2014/main" id="{6C6BE030-29E0-4BD6-A05E-72DEB0CB7925}"/>
                </a:ext>
              </a:extLst>
            </p:cNvPr>
            <p:cNvSpPr/>
            <p:nvPr/>
          </p:nvSpPr>
          <p:spPr>
            <a:xfrm>
              <a:off x="4301410" y="254790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 name="Freeform: Shape 1030">
              <a:extLst>
                <a:ext uri="{FF2B5EF4-FFF2-40B4-BE49-F238E27FC236}">
                  <a16:creationId xmlns:a16="http://schemas.microsoft.com/office/drawing/2014/main" id="{A37FC79E-B4DA-448B-A821-232335B874C3}"/>
                </a:ext>
              </a:extLst>
            </p:cNvPr>
            <p:cNvSpPr/>
            <p:nvPr/>
          </p:nvSpPr>
          <p:spPr>
            <a:xfrm>
              <a:off x="4320459" y="256695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1" name="Freeform: Shape 1031">
              <a:extLst>
                <a:ext uri="{FF2B5EF4-FFF2-40B4-BE49-F238E27FC236}">
                  <a16:creationId xmlns:a16="http://schemas.microsoft.com/office/drawing/2014/main" id="{6310316D-43AA-4FD1-A38C-A1427128B87C}"/>
                </a:ext>
              </a:extLst>
            </p:cNvPr>
            <p:cNvSpPr/>
            <p:nvPr/>
          </p:nvSpPr>
          <p:spPr>
            <a:xfrm>
              <a:off x="4339507" y="258600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1032">
              <a:extLst>
                <a:ext uri="{FF2B5EF4-FFF2-40B4-BE49-F238E27FC236}">
                  <a16:creationId xmlns:a16="http://schemas.microsoft.com/office/drawing/2014/main" id="{495C12A3-DCB3-4ED4-8315-8FC2041205FE}"/>
                </a:ext>
              </a:extLst>
            </p:cNvPr>
            <p:cNvSpPr/>
            <p:nvPr/>
          </p:nvSpPr>
          <p:spPr>
            <a:xfrm>
              <a:off x="4358556" y="258600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1033">
              <a:extLst>
                <a:ext uri="{FF2B5EF4-FFF2-40B4-BE49-F238E27FC236}">
                  <a16:creationId xmlns:a16="http://schemas.microsoft.com/office/drawing/2014/main" id="{7ADDADDA-AED3-496E-83CB-CA9BD8E4A004}"/>
                </a:ext>
              </a:extLst>
            </p:cNvPr>
            <p:cNvSpPr/>
            <p:nvPr/>
          </p:nvSpPr>
          <p:spPr>
            <a:xfrm>
              <a:off x="4358556" y="258600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reeform: Shape 1034">
              <a:extLst>
                <a:ext uri="{FF2B5EF4-FFF2-40B4-BE49-F238E27FC236}">
                  <a16:creationId xmlns:a16="http://schemas.microsoft.com/office/drawing/2014/main" id="{88C13C29-C4C3-4794-9676-58C93430CD2D}"/>
                </a:ext>
              </a:extLst>
            </p:cNvPr>
            <p:cNvSpPr/>
            <p:nvPr/>
          </p:nvSpPr>
          <p:spPr>
            <a:xfrm>
              <a:off x="4377605" y="258600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Freeform: Shape 1035">
              <a:extLst>
                <a:ext uri="{FF2B5EF4-FFF2-40B4-BE49-F238E27FC236}">
                  <a16:creationId xmlns:a16="http://schemas.microsoft.com/office/drawing/2014/main" id="{50216179-86BE-4B87-B457-51302D03F848}"/>
                </a:ext>
              </a:extLst>
            </p:cNvPr>
            <p:cNvSpPr/>
            <p:nvPr/>
          </p:nvSpPr>
          <p:spPr>
            <a:xfrm>
              <a:off x="4396653" y="258600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6" name="Freeform: Shape 1036">
              <a:extLst>
                <a:ext uri="{FF2B5EF4-FFF2-40B4-BE49-F238E27FC236}">
                  <a16:creationId xmlns:a16="http://schemas.microsoft.com/office/drawing/2014/main" id="{678DAA82-46F9-4BDA-B9DE-23039F9323C6}"/>
                </a:ext>
              </a:extLst>
            </p:cNvPr>
            <p:cNvSpPr/>
            <p:nvPr/>
          </p:nvSpPr>
          <p:spPr>
            <a:xfrm>
              <a:off x="4415704" y="2624109"/>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7" name="Freeform: Shape 1037">
              <a:extLst>
                <a:ext uri="{FF2B5EF4-FFF2-40B4-BE49-F238E27FC236}">
                  <a16:creationId xmlns:a16="http://schemas.microsoft.com/office/drawing/2014/main" id="{7AE704C5-C835-4A23-BD79-CFD481ABBBD9}"/>
                </a:ext>
              </a:extLst>
            </p:cNvPr>
            <p:cNvSpPr/>
            <p:nvPr/>
          </p:nvSpPr>
          <p:spPr>
            <a:xfrm>
              <a:off x="4434752" y="2624109"/>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8" name="Freeform: Shape 1038">
              <a:extLst>
                <a:ext uri="{FF2B5EF4-FFF2-40B4-BE49-F238E27FC236}">
                  <a16:creationId xmlns:a16="http://schemas.microsoft.com/office/drawing/2014/main" id="{F265FEA5-514B-4721-80D1-367E832FDB20}"/>
                </a:ext>
              </a:extLst>
            </p:cNvPr>
            <p:cNvSpPr/>
            <p:nvPr/>
          </p:nvSpPr>
          <p:spPr>
            <a:xfrm>
              <a:off x="4453800" y="2624109"/>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9" name="Freeform: Shape 1039">
              <a:extLst>
                <a:ext uri="{FF2B5EF4-FFF2-40B4-BE49-F238E27FC236}">
                  <a16:creationId xmlns:a16="http://schemas.microsoft.com/office/drawing/2014/main" id="{A973E7D7-68D0-487E-B0C9-E2366194C37A}"/>
                </a:ext>
              </a:extLst>
            </p:cNvPr>
            <p:cNvSpPr/>
            <p:nvPr/>
          </p:nvSpPr>
          <p:spPr>
            <a:xfrm>
              <a:off x="4472851" y="264315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0" name="Freeform: Shape 1040">
              <a:extLst>
                <a:ext uri="{FF2B5EF4-FFF2-40B4-BE49-F238E27FC236}">
                  <a16:creationId xmlns:a16="http://schemas.microsoft.com/office/drawing/2014/main" id="{4B7E93C6-0CB9-4F4E-B2DD-985F47DBA9BD}"/>
                </a:ext>
              </a:extLst>
            </p:cNvPr>
            <p:cNvSpPr/>
            <p:nvPr/>
          </p:nvSpPr>
          <p:spPr>
            <a:xfrm>
              <a:off x="4491900" y="2643158"/>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Freeform: Shape 1041">
              <a:extLst>
                <a:ext uri="{FF2B5EF4-FFF2-40B4-BE49-F238E27FC236}">
                  <a16:creationId xmlns:a16="http://schemas.microsoft.com/office/drawing/2014/main" id="{656E7631-EC7C-45D0-9A7E-1B8AAF90D56D}"/>
                </a:ext>
              </a:extLst>
            </p:cNvPr>
            <p:cNvSpPr/>
            <p:nvPr/>
          </p:nvSpPr>
          <p:spPr>
            <a:xfrm>
              <a:off x="4510948" y="2681258"/>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Freeform: Shape 1042">
              <a:extLst>
                <a:ext uri="{FF2B5EF4-FFF2-40B4-BE49-F238E27FC236}">
                  <a16:creationId xmlns:a16="http://schemas.microsoft.com/office/drawing/2014/main" id="{CA194578-D2E2-428F-AE06-223EB42C6E7B}"/>
                </a:ext>
              </a:extLst>
            </p:cNvPr>
            <p:cNvSpPr/>
            <p:nvPr/>
          </p:nvSpPr>
          <p:spPr>
            <a:xfrm>
              <a:off x="4529999" y="2681257"/>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Freeform: Shape 1043">
              <a:extLst>
                <a:ext uri="{FF2B5EF4-FFF2-40B4-BE49-F238E27FC236}">
                  <a16:creationId xmlns:a16="http://schemas.microsoft.com/office/drawing/2014/main" id="{F9A5A2B8-2A9B-45FB-A597-6B556FA62E4A}"/>
                </a:ext>
              </a:extLst>
            </p:cNvPr>
            <p:cNvSpPr/>
            <p:nvPr/>
          </p:nvSpPr>
          <p:spPr>
            <a:xfrm>
              <a:off x="4549053" y="2700307"/>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Freeform: Shape 1044">
              <a:extLst>
                <a:ext uri="{FF2B5EF4-FFF2-40B4-BE49-F238E27FC236}">
                  <a16:creationId xmlns:a16="http://schemas.microsoft.com/office/drawing/2014/main" id="{FF96E4C7-7E14-424E-84E2-273EBDCB3811}"/>
                </a:ext>
              </a:extLst>
            </p:cNvPr>
            <p:cNvSpPr/>
            <p:nvPr/>
          </p:nvSpPr>
          <p:spPr>
            <a:xfrm>
              <a:off x="4568102" y="270030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Freeform: Shape 1045">
              <a:extLst>
                <a:ext uri="{FF2B5EF4-FFF2-40B4-BE49-F238E27FC236}">
                  <a16:creationId xmlns:a16="http://schemas.microsoft.com/office/drawing/2014/main" id="{320DB7C8-B9B0-4673-A72A-14650DB44E40}"/>
                </a:ext>
              </a:extLst>
            </p:cNvPr>
            <p:cNvSpPr/>
            <p:nvPr/>
          </p:nvSpPr>
          <p:spPr>
            <a:xfrm>
              <a:off x="4587150" y="271935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Freeform: Shape 1046">
              <a:extLst>
                <a:ext uri="{FF2B5EF4-FFF2-40B4-BE49-F238E27FC236}">
                  <a16:creationId xmlns:a16="http://schemas.microsoft.com/office/drawing/2014/main" id="{AA3C8015-6475-4A46-B0B3-873650EEC9CB}"/>
                </a:ext>
              </a:extLst>
            </p:cNvPr>
            <p:cNvSpPr/>
            <p:nvPr/>
          </p:nvSpPr>
          <p:spPr>
            <a:xfrm>
              <a:off x="4606198" y="2719355"/>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Freeform: Shape 1047">
              <a:extLst>
                <a:ext uri="{FF2B5EF4-FFF2-40B4-BE49-F238E27FC236}">
                  <a16:creationId xmlns:a16="http://schemas.microsoft.com/office/drawing/2014/main" id="{367365EB-806D-4512-82A5-34130A14EA07}"/>
                </a:ext>
              </a:extLst>
            </p:cNvPr>
            <p:cNvSpPr/>
            <p:nvPr/>
          </p:nvSpPr>
          <p:spPr>
            <a:xfrm>
              <a:off x="4625249" y="2757454"/>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Freeform: Shape 1048">
              <a:extLst>
                <a:ext uri="{FF2B5EF4-FFF2-40B4-BE49-F238E27FC236}">
                  <a16:creationId xmlns:a16="http://schemas.microsoft.com/office/drawing/2014/main" id="{1CFF7D50-65EF-49F0-B102-C5A3787F2538}"/>
                </a:ext>
              </a:extLst>
            </p:cNvPr>
            <p:cNvSpPr/>
            <p:nvPr/>
          </p:nvSpPr>
          <p:spPr>
            <a:xfrm>
              <a:off x="4644298" y="2757454"/>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Freeform: Shape 1049">
              <a:extLst>
                <a:ext uri="{FF2B5EF4-FFF2-40B4-BE49-F238E27FC236}">
                  <a16:creationId xmlns:a16="http://schemas.microsoft.com/office/drawing/2014/main" id="{1321E679-4E13-4AFA-B598-25CA55E55B3C}"/>
                </a:ext>
              </a:extLst>
            </p:cNvPr>
            <p:cNvSpPr/>
            <p:nvPr/>
          </p:nvSpPr>
          <p:spPr>
            <a:xfrm>
              <a:off x="4663346" y="2757454"/>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Freeform: Shape 1050">
              <a:extLst>
                <a:ext uri="{FF2B5EF4-FFF2-40B4-BE49-F238E27FC236}">
                  <a16:creationId xmlns:a16="http://schemas.microsoft.com/office/drawing/2014/main" id="{E50D52A0-EEB2-4030-BD99-F52A81756DD1}"/>
                </a:ext>
              </a:extLst>
            </p:cNvPr>
            <p:cNvSpPr/>
            <p:nvPr/>
          </p:nvSpPr>
          <p:spPr>
            <a:xfrm>
              <a:off x="4682397" y="2757454"/>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Freeform: Shape 1051">
              <a:extLst>
                <a:ext uri="{FF2B5EF4-FFF2-40B4-BE49-F238E27FC236}">
                  <a16:creationId xmlns:a16="http://schemas.microsoft.com/office/drawing/2014/main" id="{FE619B9C-915F-4A66-998A-47173129CF7A}"/>
                </a:ext>
              </a:extLst>
            </p:cNvPr>
            <p:cNvSpPr/>
            <p:nvPr/>
          </p:nvSpPr>
          <p:spPr>
            <a:xfrm>
              <a:off x="4701446" y="2757454"/>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Freeform: Shape 1052">
              <a:extLst>
                <a:ext uri="{FF2B5EF4-FFF2-40B4-BE49-F238E27FC236}">
                  <a16:creationId xmlns:a16="http://schemas.microsoft.com/office/drawing/2014/main" id="{B97DD250-A05A-43D7-BF2C-8B9F10C3D070}"/>
                </a:ext>
              </a:extLst>
            </p:cNvPr>
            <p:cNvSpPr/>
            <p:nvPr/>
          </p:nvSpPr>
          <p:spPr>
            <a:xfrm>
              <a:off x="4720494" y="2776505"/>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Freeform: Shape 1053">
              <a:extLst>
                <a:ext uri="{FF2B5EF4-FFF2-40B4-BE49-F238E27FC236}">
                  <a16:creationId xmlns:a16="http://schemas.microsoft.com/office/drawing/2014/main" id="{ACC4E41F-D2B0-4D8B-A744-2C8E2E2233F8}"/>
                </a:ext>
              </a:extLst>
            </p:cNvPr>
            <p:cNvSpPr/>
            <p:nvPr/>
          </p:nvSpPr>
          <p:spPr>
            <a:xfrm>
              <a:off x="4739542" y="2776506"/>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1054">
              <a:extLst>
                <a:ext uri="{FF2B5EF4-FFF2-40B4-BE49-F238E27FC236}">
                  <a16:creationId xmlns:a16="http://schemas.microsoft.com/office/drawing/2014/main" id="{8A93CF12-C9AC-4242-A927-D21C15A430F0}"/>
                </a:ext>
              </a:extLst>
            </p:cNvPr>
            <p:cNvSpPr/>
            <p:nvPr/>
          </p:nvSpPr>
          <p:spPr>
            <a:xfrm>
              <a:off x="4758593" y="2776507"/>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1055">
              <a:extLst>
                <a:ext uri="{FF2B5EF4-FFF2-40B4-BE49-F238E27FC236}">
                  <a16:creationId xmlns:a16="http://schemas.microsoft.com/office/drawing/2014/main" id="{352C3211-CC39-451C-BCF9-40C9A6BA8595}"/>
                </a:ext>
              </a:extLst>
            </p:cNvPr>
            <p:cNvSpPr/>
            <p:nvPr/>
          </p:nvSpPr>
          <p:spPr>
            <a:xfrm>
              <a:off x="4777642" y="2776508"/>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Freeform: Shape 1056">
              <a:extLst>
                <a:ext uri="{FF2B5EF4-FFF2-40B4-BE49-F238E27FC236}">
                  <a16:creationId xmlns:a16="http://schemas.microsoft.com/office/drawing/2014/main" id="{E567B232-8F9B-4B90-8E51-1EDE154945BB}"/>
                </a:ext>
              </a:extLst>
            </p:cNvPr>
            <p:cNvSpPr/>
            <p:nvPr/>
          </p:nvSpPr>
          <p:spPr>
            <a:xfrm>
              <a:off x="4796691" y="2776509"/>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Freeform: Shape 1057">
              <a:extLst>
                <a:ext uri="{FF2B5EF4-FFF2-40B4-BE49-F238E27FC236}">
                  <a16:creationId xmlns:a16="http://schemas.microsoft.com/office/drawing/2014/main" id="{29E63917-0FC1-4C15-BF6C-BD63E8075659}"/>
                </a:ext>
              </a:extLst>
            </p:cNvPr>
            <p:cNvSpPr/>
            <p:nvPr/>
          </p:nvSpPr>
          <p:spPr>
            <a:xfrm>
              <a:off x="4796690" y="2776510"/>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Freeform: Shape 1058">
              <a:extLst>
                <a:ext uri="{FF2B5EF4-FFF2-40B4-BE49-F238E27FC236}">
                  <a16:creationId xmlns:a16="http://schemas.microsoft.com/office/drawing/2014/main" id="{B568D5D2-3092-4D64-83D9-69D77B0A3BDB}"/>
                </a:ext>
              </a:extLst>
            </p:cNvPr>
            <p:cNvSpPr/>
            <p:nvPr/>
          </p:nvSpPr>
          <p:spPr>
            <a:xfrm>
              <a:off x="4815741" y="279556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Freeform: Shape 1059">
              <a:extLst>
                <a:ext uri="{FF2B5EF4-FFF2-40B4-BE49-F238E27FC236}">
                  <a16:creationId xmlns:a16="http://schemas.microsoft.com/office/drawing/2014/main" id="{97DF90EE-612E-4FE9-996D-DB294DA8B4F5}"/>
                </a:ext>
              </a:extLst>
            </p:cNvPr>
            <p:cNvSpPr/>
            <p:nvPr/>
          </p:nvSpPr>
          <p:spPr>
            <a:xfrm>
              <a:off x="4834790" y="279556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1060">
              <a:extLst>
                <a:ext uri="{FF2B5EF4-FFF2-40B4-BE49-F238E27FC236}">
                  <a16:creationId xmlns:a16="http://schemas.microsoft.com/office/drawing/2014/main" id="{DC7D7CCF-0229-42E9-A299-34AA6FCAFF05}"/>
                </a:ext>
              </a:extLst>
            </p:cNvPr>
            <p:cNvSpPr/>
            <p:nvPr/>
          </p:nvSpPr>
          <p:spPr>
            <a:xfrm>
              <a:off x="4853837" y="279556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1061">
              <a:extLst>
                <a:ext uri="{FF2B5EF4-FFF2-40B4-BE49-F238E27FC236}">
                  <a16:creationId xmlns:a16="http://schemas.microsoft.com/office/drawing/2014/main" id="{B8C6B24C-91EC-42A4-9BC3-EB301AD0560D}"/>
                </a:ext>
              </a:extLst>
            </p:cNvPr>
            <p:cNvSpPr/>
            <p:nvPr/>
          </p:nvSpPr>
          <p:spPr>
            <a:xfrm>
              <a:off x="4872888" y="283366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1062">
              <a:extLst>
                <a:ext uri="{FF2B5EF4-FFF2-40B4-BE49-F238E27FC236}">
                  <a16:creationId xmlns:a16="http://schemas.microsoft.com/office/drawing/2014/main" id="{7321840E-0894-4FF5-96A7-4484129550F9}"/>
                </a:ext>
              </a:extLst>
            </p:cNvPr>
            <p:cNvSpPr/>
            <p:nvPr/>
          </p:nvSpPr>
          <p:spPr>
            <a:xfrm>
              <a:off x="4891937" y="283366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1063">
              <a:extLst>
                <a:ext uri="{FF2B5EF4-FFF2-40B4-BE49-F238E27FC236}">
                  <a16:creationId xmlns:a16="http://schemas.microsoft.com/office/drawing/2014/main" id="{84CBA04F-C1ED-4692-AC6A-C2918A8EFD6D}"/>
                </a:ext>
              </a:extLst>
            </p:cNvPr>
            <p:cNvSpPr/>
            <p:nvPr/>
          </p:nvSpPr>
          <p:spPr>
            <a:xfrm>
              <a:off x="4910985" y="283366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1064">
              <a:extLst>
                <a:ext uri="{FF2B5EF4-FFF2-40B4-BE49-F238E27FC236}">
                  <a16:creationId xmlns:a16="http://schemas.microsoft.com/office/drawing/2014/main" id="{386A23B7-C1B8-419C-9308-852655C97668}"/>
                </a:ext>
              </a:extLst>
            </p:cNvPr>
            <p:cNvSpPr/>
            <p:nvPr/>
          </p:nvSpPr>
          <p:spPr>
            <a:xfrm>
              <a:off x="4949084" y="285271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1065">
              <a:extLst>
                <a:ext uri="{FF2B5EF4-FFF2-40B4-BE49-F238E27FC236}">
                  <a16:creationId xmlns:a16="http://schemas.microsoft.com/office/drawing/2014/main" id="{A672C3C7-DCCE-4CE3-AB24-D1046AF1EB0A}"/>
                </a:ext>
              </a:extLst>
            </p:cNvPr>
            <p:cNvSpPr/>
            <p:nvPr/>
          </p:nvSpPr>
          <p:spPr>
            <a:xfrm>
              <a:off x="4949085" y="285271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1066">
              <a:extLst>
                <a:ext uri="{FF2B5EF4-FFF2-40B4-BE49-F238E27FC236}">
                  <a16:creationId xmlns:a16="http://schemas.microsoft.com/office/drawing/2014/main" id="{27155E6F-BBC5-4FF4-8554-490C054EC5FB}"/>
                </a:ext>
              </a:extLst>
            </p:cNvPr>
            <p:cNvSpPr/>
            <p:nvPr/>
          </p:nvSpPr>
          <p:spPr>
            <a:xfrm>
              <a:off x="4968134" y="285271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Freeform: Shape 1067">
              <a:extLst>
                <a:ext uri="{FF2B5EF4-FFF2-40B4-BE49-F238E27FC236}">
                  <a16:creationId xmlns:a16="http://schemas.microsoft.com/office/drawing/2014/main" id="{6CDF82E9-A4BC-48AB-B0E6-D521A666E283}"/>
                </a:ext>
              </a:extLst>
            </p:cNvPr>
            <p:cNvSpPr/>
            <p:nvPr/>
          </p:nvSpPr>
          <p:spPr>
            <a:xfrm>
              <a:off x="5006230" y="289081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1068">
              <a:extLst>
                <a:ext uri="{FF2B5EF4-FFF2-40B4-BE49-F238E27FC236}">
                  <a16:creationId xmlns:a16="http://schemas.microsoft.com/office/drawing/2014/main" id="{BDFC10A0-9EB0-487A-9FAE-F66B6EB5EC5F}"/>
                </a:ext>
              </a:extLst>
            </p:cNvPr>
            <p:cNvSpPr/>
            <p:nvPr/>
          </p:nvSpPr>
          <p:spPr>
            <a:xfrm>
              <a:off x="5044329" y="2928912"/>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1069">
              <a:extLst>
                <a:ext uri="{FF2B5EF4-FFF2-40B4-BE49-F238E27FC236}">
                  <a16:creationId xmlns:a16="http://schemas.microsoft.com/office/drawing/2014/main" id="{FE74FFD3-4779-43B8-8321-2A22A0652F98}"/>
                </a:ext>
              </a:extLst>
            </p:cNvPr>
            <p:cNvSpPr/>
            <p:nvPr/>
          </p:nvSpPr>
          <p:spPr>
            <a:xfrm>
              <a:off x="5082429" y="2967013"/>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1070">
              <a:extLst>
                <a:ext uri="{FF2B5EF4-FFF2-40B4-BE49-F238E27FC236}">
                  <a16:creationId xmlns:a16="http://schemas.microsoft.com/office/drawing/2014/main" id="{64CDBAE3-655A-4964-ADFA-5EEB6827DF8B}"/>
                </a:ext>
              </a:extLst>
            </p:cNvPr>
            <p:cNvSpPr/>
            <p:nvPr/>
          </p:nvSpPr>
          <p:spPr>
            <a:xfrm>
              <a:off x="5101478" y="3005113"/>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1071">
              <a:extLst>
                <a:ext uri="{FF2B5EF4-FFF2-40B4-BE49-F238E27FC236}">
                  <a16:creationId xmlns:a16="http://schemas.microsoft.com/office/drawing/2014/main" id="{63DDD01A-FB0C-4388-99D0-9A7627BEF505}"/>
                </a:ext>
              </a:extLst>
            </p:cNvPr>
            <p:cNvSpPr/>
            <p:nvPr/>
          </p:nvSpPr>
          <p:spPr>
            <a:xfrm>
              <a:off x="5120526" y="3043214"/>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1072">
              <a:extLst>
                <a:ext uri="{FF2B5EF4-FFF2-40B4-BE49-F238E27FC236}">
                  <a16:creationId xmlns:a16="http://schemas.microsoft.com/office/drawing/2014/main" id="{438398DF-9C41-43DD-A055-85ADBC8DF0B3}"/>
                </a:ext>
              </a:extLst>
            </p:cNvPr>
            <p:cNvSpPr/>
            <p:nvPr/>
          </p:nvSpPr>
          <p:spPr>
            <a:xfrm>
              <a:off x="5139574" y="3062265"/>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1073">
              <a:extLst>
                <a:ext uri="{FF2B5EF4-FFF2-40B4-BE49-F238E27FC236}">
                  <a16:creationId xmlns:a16="http://schemas.microsoft.com/office/drawing/2014/main" id="{849DBC2E-F779-4AD0-98CB-4EB3B601E48F}"/>
                </a:ext>
              </a:extLst>
            </p:cNvPr>
            <p:cNvSpPr/>
            <p:nvPr/>
          </p:nvSpPr>
          <p:spPr>
            <a:xfrm>
              <a:off x="5158625" y="3062266"/>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1074">
              <a:extLst>
                <a:ext uri="{FF2B5EF4-FFF2-40B4-BE49-F238E27FC236}">
                  <a16:creationId xmlns:a16="http://schemas.microsoft.com/office/drawing/2014/main" id="{6993CABA-6A49-4854-8CF2-EDAE22A42886}"/>
                </a:ext>
              </a:extLst>
            </p:cNvPr>
            <p:cNvSpPr/>
            <p:nvPr/>
          </p:nvSpPr>
          <p:spPr>
            <a:xfrm>
              <a:off x="5196722" y="3062267"/>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1075">
              <a:extLst>
                <a:ext uri="{FF2B5EF4-FFF2-40B4-BE49-F238E27FC236}">
                  <a16:creationId xmlns:a16="http://schemas.microsoft.com/office/drawing/2014/main" id="{E5E5F392-C0AD-43D7-94CF-D8C4DD01A5F6}"/>
                </a:ext>
              </a:extLst>
            </p:cNvPr>
            <p:cNvSpPr/>
            <p:nvPr/>
          </p:nvSpPr>
          <p:spPr>
            <a:xfrm>
              <a:off x="5215773" y="3119418"/>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1076">
              <a:extLst>
                <a:ext uri="{FF2B5EF4-FFF2-40B4-BE49-F238E27FC236}">
                  <a16:creationId xmlns:a16="http://schemas.microsoft.com/office/drawing/2014/main" id="{46F61519-7F54-47D1-A56D-0B48E834D137}"/>
                </a:ext>
              </a:extLst>
            </p:cNvPr>
            <p:cNvSpPr/>
            <p:nvPr/>
          </p:nvSpPr>
          <p:spPr>
            <a:xfrm>
              <a:off x="5253870" y="3157519"/>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1077">
              <a:extLst>
                <a:ext uri="{FF2B5EF4-FFF2-40B4-BE49-F238E27FC236}">
                  <a16:creationId xmlns:a16="http://schemas.microsoft.com/office/drawing/2014/main" id="{E7E0062C-CDAA-409C-B545-79D79BF88E76}"/>
                </a:ext>
              </a:extLst>
            </p:cNvPr>
            <p:cNvSpPr/>
            <p:nvPr/>
          </p:nvSpPr>
          <p:spPr>
            <a:xfrm>
              <a:off x="5272918" y="3157520"/>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1078">
              <a:extLst>
                <a:ext uri="{FF2B5EF4-FFF2-40B4-BE49-F238E27FC236}">
                  <a16:creationId xmlns:a16="http://schemas.microsoft.com/office/drawing/2014/main" id="{A185BF14-89AC-4D53-98D4-358CE0E676E1}"/>
                </a:ext>
              </a:extLst>
            </p:cNvPr>
            <p:cNvSpPr/>
            <p:nvPr/>
          </p:nvSpPr>
          <p:spPr>
            <a:xfrm>
              <a:off x="5291969" y="3157521"/>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1079">
              <a:extLst>
                <a:ext uri="{FF2B5EF4-FFF2-40B4-BE49-F238E27FC236}">
                  <a16:creationId xmlns:a16="http://schemas.microsoft.com/office/drawing/2014/main" id="{8139B216-A4E6-4ED6-A609-8D73E7E4FC7C}"/>
                </a:ext>
              </a:extLst>
            </p:cNvPr>
            <p:cNvSpPr/>
            <p:nvPr/>
          </p:nvSpPr>
          <p:spPr>
            <a:xfrm>
              <a:off x="5311018" y="3157522"/>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1080">
              <a:extLst>
                <a:ext uri="{FF2B5EF4-FFF2-40B4-BE49-F238E27FC236}">
                  <a16:creationId xmlns:a16="http://schemas.microsoft.com/office/drawing/2014/main" id="{9099129D-BB54-4A13-B950-1C86967D589F}"/>
                </a:ext>
              </a:extLst>
            </p:cNvPr>
            <p:cNvSpPr/>
            <p:nvPr/>
          </p:nvSpPr>
          <p:spPr>
            <a:xfrm>
              <a:off x="5330066" y="3157523"/>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1081">
              <a:extLst>
                <a:ext uri="{FF2B5EF4-FFF2-40B4-BE49-F238E27FC236}">
                  <a16:creationId xmlns:a16="http://schemas.microsoft.com/office/drawing/2014/main" id="{98B33867-B073-4B91-85FD-5FE0D1FB785C}"/>
                </a:ext>
              </a:extLst>
            </p:cNvPr>
            <p:cNvSpPr/>
            <p:nvPr/>
          </p:nvSpPr>
          <p:spPr>
            <a:xfrm>
              <a:off x="5349117" y="3176574"/>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1082">
              <a:extLst>
                <a:ext uri="{FF2B5EF4-FFF2-40B4-BE49-F238E27FC236}">
                  <a16:creationId xmlns:a16="http://schemas.microsoft.com/office/drawing/2014/main" id="{BF2B9CC0-E223-4803-8E31-5DAA4A1D966B}"/>
                </a:ext>
              </a:extLst>
            </p:cNvPr>
            <p:cNvSpPr/>
            <p:nvPr/>
          </p:nvSpPr>
          <p:spPr>
            <a:xfrm>
              <a:off x="5368166" y="3176575"/>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1083">
              <a:extLst>
                <a:ext uri="{FF2B5EF4-FFF2-40B4-BE49-F238E27FC236}">
                  <a16:creationId xmlns:a16="http://schemas.microsoft.com/office/drawing/2014/main" id="{91B4BF7D-D196-484B-A42A-123275100A3C}"/>
                </a:ext>
              </a:extLst>
            </p:cNvPr>
            <p:cNvSpPr/>
            <p:nvPr/>
          </p:nvSpPr>
          <p:spPr>
            <a:xfrm>
              <a:off x="5406262" y="3176576"/>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1084">
              <a:extLst>
                <a:ext uri="{FF2B5EF4-FFF2-40B4-BE49-F238E27FC236}">
                  <a16:creationId xmlns:a16="http://schemas.microsoft.com/office/drawing/2014/main" id="{8D870346-5420-4513-AD6A-B1304217D710}"/>
                </a:ext>
              </a:extLst>
            </p:cNvPr>
            <p:cNvSpPr/>
            <p:nvPr/>
          </p:nvSpPr>
          <p:spPr>
            <a:xfrm>
              <a:off x="5539605" y="3309926"/>
              <a:ext cx="9524"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1085">
              <a:extLst>
                <a:ext uri="{FF2B5EF4-FFF2-40B4-BE49-F238E27FC236}">
                  <a16:creationId xmlns:a16="http://schemas.microsoft.com/office/drawing/2014/main" id="{56798BFE-65A5-49D8-A838-2AA3C6D9887D}"/>
                </a:ext>
              </a:extLst>
            </p:cNvPr>
            <p:cNvSpPr/>
            <p:nvPr/>
          </p:nvSpPr>
          <p:spPr>
            <a:xfrm>
              <a:off x="5558656" y="3309926"/>
              <a:ext cx="9524"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1086">
              <a:extLst>
                <a:ext uri="{FF2B5EF4-FFF2-40B4-BE49-F238E27FC236}">
                  <a16:creationId xmlns:a16="http://schemas.microsoft.com/office/drawing/2014/main" id="{22D42B02-E39F-4E53-9A17-6A2B7F503633}"/>
                </a:ext>
              </a:extLst>
            </p:cNvPr>
            <p:cNvSpPr/>
            <p:nvPr/>
          </p:nvSpPr>
          <p:spPr>
            <a:xfrm>
              <a:off x="5577705" y="3309926"/>
              <a:ext cx="9524"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1087">
              <a:extLst>
                <a:ext uri="{FF2B5EF4-FFF2-40B4-BE49-F238E27FC236}">
                  <a16:creationId xmlns:a16="http://schemas.microsoft.com/office/drawing/2014/main" id="{6336A405-7BC0-4E31-A01B-A13982779D8D}"/>
                </a:ext>
              </a:extLst>
            </p:cNvPr>
            <p:cNvSpPr/>
            <p:nvPr/>
          </p:nvSpPr>
          <p:spPr>
            <a:xfrm>
              <a:off x="5615805" y="3348026"/>
              <a:ext cx="9524"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1088">
              <a:extLst>
                <a:ext uri="{FF2B5EF4-FFF2-40B4-BE49-F238E27FC236}">
                  <a16:creationId xmlns:a16="http://schemas.microsoft.com/office/drawing/2014/main" id="{1B488651-220E-4B02-A5A2-1746B4509D83}"/>
                </a:ext>
              </a:extLst>
            </p:cNvPr>
            <p:cNvSpPr/>
            <p:nvPr/>
          </p:nvSpPr>
          <p:spPr>
            <a:xfrm>
              <a:off x="5634854" y="3348027"/>
              <a:ext cx="9524"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1089">
              <a:extLst>
                <a:ext uri="{FF2B5EF4-FFF2-40B4-BE49-F238E27FC236}">
                  <a16:creationId xmlns:a16="http://schemas.microsoft.com/office/drawing/2014/main" id="{D2C5E53C-8C3A-4027-AB24-747C09C8014A}"/>
                </a:ext>
              </a:extLst>
            </p:cNvPr>
            <p:cNvSpPr/>
            <p:nvPr/>
          </p:nvSpPr>
          <p:spPr>
            <a:xfrm>
              <a:off x="5672950" y="3367083"/>
              <a:ext cx="9524" cy="89991"/>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1090">
              <a:extLst>
                <a:ext uri="{FF2B5EF4-FFF2-40B4-BE49-F238E27FC236}">
                  <a16:creationId xmlns:a16="http://schemas.microsoft.com/office/drawing/2014/main" id="{1E3C7133-40EB-4DF5-BAE3-0D29EE5FC790}"/>
                </a:ext>
              </a:extLst>
            </p:cNvPr>
            <p:cNvSpPr/>
            <p:nvPr/>
          </p:nvSpPr>
          <p:spPr>
            <a:xfrm>
              <a:off x="5692001" y="3367084"/>
              <a:ext cx="9524" cy="89991"/>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1091">
              <a:extLst>
                <a:ext uri="{FF2B5EF4-FFF2-40B4-BE49-F238E27FC236}">
                  <a16:creationId xmlns:a16="http://schemas.microsoft.com/office/drawing/2014/main" id="{B12796E7-DE43-4C60-B446-F56736D67C46}"/>
                </a:ext>
              </a:extLst>
            </p:cNvPr>
            <p:cNvSpPr/>
            <p:nvPr/>
          </p:nvSpPr>
          <p:spPr>
            <a:xfrm>
              <a:off x="5711050" y="3367085"/>
              <a:ext cx="9524" cy="89991"/>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1092">
              <a:extLst>
                <a:ext uri="{FF2B5EF4-FFF2-40B4-BE49-F238E27FC236}">
                  <a16:creationId xmlns:a16="http://schemas.microsoft.com/office/drawing/2014/main" id="{7AB9C761-7159-430E-AB7E-9D6E186C76E2}"/>
                </a:ext>
              </a:extLst>
            </p:cNvPr>
            <p:cNvSpPr/>
            <p:nvPr/>
          </p:nvSpPr>
          <p:spPr>
            <a:xfrm>
              <a:off x="6015845" y="3729034"/>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1093">
              <a:extLst>
                <a:ext uri="{FF2B5EF4-FFF2-40B4-BE49-F238E27FC236}">
                  <a16:creationId xmlns:a16="http://schemas.microsoft.com/office/drawing/2014/main" id="{93853D8A-8B96-4948-9B01-638EDEF85FDC}"/>
                </a:ext>
              </a:extLst>
            </p:cNvPr>
            <p:cNvSpPr/>
            <p:nvPr/>
          </p:nvSpPr>
          <p:spPr>
            <a:xfrm>
              <a:off x="6301582" y="397668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1094">
              <a:extLst>
                <a:ext uri="{FF2B5EF4-FFF2-40B4-BE49-F238E27FC236}">
                  <a16:creationId xmlns:a16="http://schemas.microsoft.com/office/drawing/2014/main" id="{743BFB16-4988-4CE9-AC42-CCFDA3233C36}"/>
                </a:ext>
              </a:extLst>
            </p:cNvPr>
            <p:cNvSpPr/>
            <p:nvPr/>
          </p:nvSpPr>
          <p:spPr>
            <a:xfrm>
              <a:off x="6320630" y="397668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1095">
              <a:extLst>
                <a:ext uri="{FF2B5EF4-FFF2-40B4-BE49-F238E27FC236}">
                  <a16:creationId xmlns:a16="http://schemas.microsoft.com/office/drawing/2014/main" id="{2B10C8A5-C520-4488-AC29-130FA3AAB4DF}"/>
                </a:ext>
              </a:extLst>
            </p:cNvPr>
            <p:cNvSpPr/>
            <p:nvPr/>
          </p:nvSpPr>
          <p:spPr>
            <a:xfrm>
              <a:off x="6358729" y="397668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1096">
              <a:extLst>
                <a:ext uri="{FF2B5EF4-FFF2-40B4-BE49-F238E27FC236}">
                  <a16:creationId xmlns:a16="http://schemas.microsoft.com/office/drawing/2014/main" id="{AD2DF9FD-38EA-48E1-9295-34E7D97EDC4E}"/>
                </a:ext>
              </a:extLst>
            </p:cNvPr>
            <p:cNvSpPr/>
            <p:nvPr/>
          </p:nvSpPr>
          <p:spPr>
            <a:xfrm>
              <a:off x="6377778" y="397668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1097">
              <a:extLst>
                <a:ext uri="{FF2B5EF4-FFF2-40B4-BE49-F238E27FC236}">
                  <a16:creationId xmlns:a16="http://schemas.microsoft.com/office/drawing/2014/main" id="{9355C96C-19D5-44B6-8761-688B06503CEC}"/>
                </a:ext>
              </a:extLst>
            </p:cNvPr>
            <p:cNvSpPr/>
            <p:nvPr/>
          </p:nvSpPr>
          <p:spPr>
            <a:xfrm>
              <a:off x="6396826" y="397668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1098">
              <a:extLst>
                <a:ext uri="{FF2B5EF4-FFF2-40B4-BE49-F238E27FC236}">
                  <a16:creationId xmlns:a16="http://schemas.microsoft.com/office/drawing/2014/main" id="{6A98FD1E-BDD4-49AA-8A62-ACFEAC3CFE75}"/>
                </a:ext>
              </a:extLst>
            </p:cNvPr>
            <p:cNvSpPr/>
            <p:nvPr/>
          </p:nvSpPr>
          <p:spPr>
            <a:xfrm>
              <a:off x="6415877" y="397668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1099">
              <a:extLst>
                <a:ext uri="{FF2B5EF4-FFF2-40B4-BE49-F238E27FC236}">
                  <a16:creationId xmlns:a16="http://schemas.microsoft.com/office/drawing/2014/main" id="{0CF5E882-1EFB-4A61-97FB-A50FD534591C}"/>
                </a:ext>
              </a:extLst>
            </p:cNvPr>
            <p:cNvSpPr/>
            <p:nvPr/>
          </p:nvSpPr>
          <p:spPr>
            <a:xfrm>
              <a:off x="6434926" y="397668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1100">
              <a:extLst>
                <a:ext uri="{FF2B5EF4-FFF2-40B4-BE49-F238E27FC236}">
                  <a16:creationId xmlns:a16="http://schemas.microsoft.com/office/drawing/2014/main" id="{AD2A1178-A5F6-47B6-8C4F-21634B3668A9}"/>
                </a:ext>
              </a:extLst>
            </p:cNvPr>
            <p:cNvSpPr/>
            <p:nvPr/>
          </p:nvSpPr>
          <p:spPr>
            <a:xfrm>
              <a:off x="6453974" y="397668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1101">
              <a:extLst>
                <a:ext uri="{FF2B5EF4-FFF2-40B4-BE49-F238E27FC236}">
                  <a16:creationId xmlns:a16="http://schemas.microsoft.com/office/drawing/2014/main" id="{15A8AB60-9A75-4F3E-97BC-599F4CFE7E42}"/>
                </a:ext>
              </a:extLst>
            </p:cNvPr>
            <p:cNvSpPr/>
            <p:nvPr/>
          </p:nvSpPr>
          <p:spPr>
            <a:xfrm>
              <a:off x="6473021" y="3976680"/>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Freeform: Shape 1102">
              <a:extLst>
                <a:ext uri="{FF2B5EF4-FFF2-40B4-BE49-F238E27FC236}">
                  <a16:creationId xmlns:a16="http://schemas.microsoft.com/office/drawing/2014/main" id="{BF9F0C7B-6B88-4211-A761-AB3E44179403}"/>
                </a:ext>
              </a:extLst>
            </p:cNvPr>
            <p:cNvSpPr/>
            <p:nvPr/>
          </p:nvSpPr>
          <p:spPr>
            <a:xfrm>
              <a:off x="6625413" y="4033833"/>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3" name="Freeform: Shape 1103">
              <a:extLst>
                <a:ext uri="{FF2B5EF4-FFF2-40B4-BE49-F238E27FC236}">
                  <a16:creationId xmlns:a16="http://schemas.microsoft.com/office/drawing/2014/main" id="{EEC319E3-5B5E-46AA-A026-2DE21560AFCA}"/>
                </a:ext>
              </a:extLst>
            </p:cNvPr>
            <p:cNvSpPr/>
            <p:nvPr/>
          </p:nvSpPr>
          <p:spPr>
            <a:xfrm>
              <a:off x="6644460" y="4033834"/>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1104">
              <a:extLst>
                <a:ext uri="{FF2B5EF4-FFF2-40B4-BE49-F238E27FC236}">
                  <a16:creationId xmlns:a16="http://schemas.microsoft.com/office/drawing/2014/main" id="{6F9996EE-24DB-4CEE-A23E-F970C9B16DF6}"/>
                </a:ext>
              </a:extLst>
            </p:cNvPr>
            <p:cNvSpPr/>
            <p:nvPr/>
          </p:nvSpPr>
          <p:spPr>
            <a:xfrm>
              <a:off x="6796851" y="4110038"/>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1105">
              <a:extLst>
                <a:ext uri="{FF2B5EF4-FFF2-40B4-BE49-F238E27FC236}">
                  <a16:creationId xmlns:a16="http://schemas.microsoft.com/office/drawing/2014/main" id="{E7ED2915-A874-486E-976C-F9884FC5B966}"/>
                </a:ext>
              </a:extLst>
            </p:cNvPr>
            <p:cNvSpPr/>
            <p:nvPr/>
          </p:nvSpPr>
          <p:spPr>
            <a:xfrm>
              <a:off x="7120688" y="4167183"/>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1106">
              <a:extLst>
                <a:ext uri="{FF2B5EF4-FFF2-40B4-BE49-F238E27FC236}">
                  <a16:creationId xmlns:a16="http://schemas.microsoft.com/office/drawing/2014/main" id="{52637229-D93A-4A30-B1D3-9C2151E4EB46}"/>
                </a:ext>
              </a:extLst>
            </p:cNvPr>
            <p:cNvSpPr/>
            <p:nvPr/>
          </p:nvSpPr>
          <p:spPr>
            <a:xfrm>
              <a:off x="7215933" y="4167187"/>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Freeform: Shape 1107">
              <a:extLst>
                <a:ext uri="{FF2B5EF4-FFF2-40B4-BE49-F238E27FC236}">
                  <a16:creationId xmlns:a16="http://schemas.microsoft.com/office/drawing/2014/main" id="{9498C6E1-11FD-4143-A554-10FB700A38B1}"/>
                </a:ext>
              </a:extLst>
            </p:cNvPr>
            <p:cNvSpPr/>
            <p:nvPr/>
          </p:nvSpPr>
          <p:spPr>
            <a:xfrm>
              <a:off x="7234981" y="4167188"/>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Freeform: Shape 1108">
              <a:extLst>
                <a:ext uri="{FF2B5EF4-FFF2-40B4-BE49-F238E27FC236}">
                  <a16:creationId xmlns:a16="http://schemas.microsoft.com/office/drawing/2014/main" id="{14447C03-E708-4C13-B197-7D86EE7913B8}"/>
                </a:ext>
              </a:extLst>
            </p:cNvPr>
            <p:cNvSpPr/>
            <p:nvPr/>
          </p:nvSpPr>
          <p:spPr>
            <a:xfrm>
              <a:off x="7368335" y="4281487"/>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Freeform: Shape 1109">
              <a:extLst>
                <a:ext uri="{FF2B5EF4-FFF2-40B4-BE49-F238E27FC236}">
                  <a16:creationId xmlns:a16="http://schemas.microsoft.com/office/drawing/2014/main" id="{19A705BA-5456-4998-BD9B-0EE38C9216BC}"/>
                </a:ext>
              </a:extLst>
            </p:cNvPr>
            <p:cNvSpPr/>
            <p:nvPr/>
          </p:nvSpPr>
          <p:spPr>
            <a:xfrm>
              <a:off x="7387383" y="4281487"/>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1110">
              <a:extLst>
                <a:ext uri="{FF2B5EF4-FFF2-40B4-BE49-F238E27FC236}">
                  <a16:creationId xmlns:a16="http://schemas.microsoft.com/office/drawing/2014/main" id="{E166B8C8-F205-4580-97A3-4F74DAE903B6}"/>
                </a:ext>
              </a:extLst>
            </p:cNvPr>
            <p:cNvSpPr/>
            <p:nvPr/>
          </p:nvSpPr>
          <p:spPr>
            <a:xfrm>
              <a:off x="7425484" y="4281487"/>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1111">
              <a:extLst>
                <a:ext uri="{FF2B5EF4-FFF2-40B4-BE49-F238E27FC236}">
                  <a16:creationId xmlns:a16="http://schemas.microsoft.com/office/drawing/2014/main" id="{B0A9B5BD-7810-4F52-945E-6076D79F0F3D}"/>
                </a:ext>
              </a:extLst>
            </p:cNvPr>
            <p:cNvSpPr/>
            <p:nvPr/>
          </p:nvSpPr>
          <p:spPr>
            <a:xfrm>
              <a:off x="7482629" y="4281480"/>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1112">
              <a:extLst>
                <a:ext uri="{FF2B5EF4-FFF2-40B4-BE49-F238E27FC236}">
                  <a16:creationId xmlns:a16="http://schemas.microsoft.com/office/drawing/2014/main" id="{71D8FC44-3A1F-4C9B-8B3C-4F488615969E}"/>
                </a:ext>
              </a:extLst>
            </p:cNvPr>
            <p:cNvSpPr/>
            <p:nvPr/>
          </p:nvSpPr>
          <p:spPr>
            <a:xfrm>
              <a:off x="7558824" y="4357681"/>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1113">
              <a:extLst>
                <a:ext uri="{FF2B5EF4-FFF2-40B4-BE49-F238E27FC236}">
                  <a16:creationId xmlns:a16="http://schemas.microsoft.com/office/drawing/2014/main" id="{2348630F-2308-4732-8810-D07A6CB24E9F}"/>
                </a:ext>
              </a:extLst>
            </p:cNvPr>
            <p:cNvSpPr/>
            <p:nvPr/>
          </p:nvSpPr>
          <p:spPr>
            <a:xfrm>
              <a:off x="7673116" y="4357681"/>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1114">
              <a:extLst>
                <a:ext uri="{FF2B5EF4-FFF2-40B4-BE49-F238E27FC236}">
                  <a16:creationId xmlns:a16="http://schemas.microsoft.com/office/drawing/2014/main" id="{322E23AB-1770-4C39-B4BB-023B70D7DA52}"/>
                </a:ext>
              </a:extLst>
            </p:cNvPr>
            <p:cNvSpPr/>
            <p:nvPr/>
          </p:nvSpPr>
          <p:spPr>
            <a:xfrm>
              <a:off x="7882657" y="4357681"/>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1115">
              <a:extLst>
                <a:ext uri="{FF2B5EF4-FFF2-40B4-BE49-F238E27FC236}">
                  <a16:creationId xmlns:a16="http://schemas.microsoft.com/office/drawing/2014/main" id="{A1971A53-42D0-4915-8C61-85D87EBE6533}"/>
                </a:ext>
              </a:extLst>
            </p:cNvPr>
            <p:cNvSpPr/>
            <p:nvPr/>
          </p:nvSpPr>
          <p:spPr>
            <a:xfrm>
              <a:off x="8149338" y="435767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reeform: Shape 1116">
              <a:extLst>
                <a:ext uri="{FF2B5EF4-FFF2-40B4-BE49-F238E27FC236}">
                  <a16:creationId xmlns:a16="http://schemas.microsoft.com/office/drawing/2014/main" id="{0AB31D82-7C3B-4B7C-B0D1-82D046966D03}"/>
                </a:ext>
              </a:extLst>
            </p:cNvPr>
            <p:cNvSpPr/>
            <p:nvPr/>
          </p:nvSpPr>
          <p:spPr>
            <a:xfrm>
              <a:off x="8587881" y="4357697"/>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1893223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1373MO: JUPITER-06: a randomized, double-blind, phase 3 study of toripalimab versus placebo in combination with first-line chemotherapy for treatment naive advanced or metastatic </a:t>
            </a:r>
            <a:r>
              <a:rPr lang="en-GB" dirty="0" err="1"/>
              <a:t>esophageal</a:t>
            </a:r>
            <a:r>
              <a:rPr lang="en-GB" dirty="0"/>
              <a:t> squamous cell carcinoma (ESCC) – Xu RH,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2200"/>
              </a:spcBef>
              <a:buNone/>
            </a:pPr>
            <a:r>
              <a:rPr lang="en-GB" b="1" dirty="0"/>
              <a:t>Conclusions</a:t>
            </a:r>
          </a:p>
          <a:p>
            <a:r>
              <a:rPr lang="en-GB" b="1" dirty="0"/>
              <a:t>In patients with advanced or metastatic ESCC, 1L toripalimab + chemotherapy demonstrated significant improvement in survival over chemotherapy alone and no new safety signals were observed </a:t>
            </a:r>
          </a:p>
        </p:txBody>
      </p:sp>
      <p:sp>
        <p:nvSpPr>
          <p:cNvPr id="5" name="Text Placeholder 4"/>
          <p:cNvSpPr>
            <a:spLocks noGrp="1"/>
          </p:cNvSpPr>
          <p:nvPr>
            <p:ph type="body" sz="quarter" idx="11"/>
          </p:nvPr>
        </p:nvSpPr>
        <p:spPr/>
        <p:txBody>
          <a:bodyPr/>
          <a:lstStyle/>
          <a:p>
            <a:r>
              <a:rPr lang="en-GB" dirty="0"/>
              <a:t>Xu RH, et al. Ann </a:t>
            </a:r>
            <a:r>
              <a:rPr lang="en-GB" dirty="0" err="1"/>
              <a:t>Oncol</a:t>
            </a:r>
            <a:r>
              <a:rPr lang="en-GB" dirty="0"/>
              <a:t> 2021;32(</a:t>
            </a:r>
            <a:r>
              <a:rPr lang="en-GB" dirty="0" err="1"/>
              <a:t>suppl</a:t>
            </a:r>
            <a:r>
              <a:rPr lang="en-GB" dirty="0"/>
              <a:t>):</a:t>
            </a:r>
            <a:r>
              <a:rPr lang="en-GB" dirty="0" err="1"/>
              <a:t>abstr</a:t>
            </a:r>
            <a:r>
              <a:rPr lang="en-GB" dirty="0"/>
              <a:t> 1373MO</a:t>
            </a:r>
          </a:p>
        </p:txBody>
      </p:sp>
      <p:graphicFrame>
        <p:nvGraphicFramePr>
          <p:cNvPr id="7" name="Group 88"/>
          <p:cNvGraphicFramePr>
            <a:graphicFrameLocks noGrp="1"/>
          </p:cNvGraphicFramePr>
          <p:nvPr>
            <p:extLst>
              <p:ext uri="{D42A27DB-BD31-4B8C-83A1-F6EECF244321}">
                <p14:modId xmlns:p14="http://schemas.microsoft.com/office/powerpoint/2010/main" val="693049412"/>
              </p:ext>
            </p:extLst>
          </p:nvPr>
        </p:nvGraphicFramePr>
        <p:xfrm>
          <a:off x="6407064" y="1730987"/>
          <a:ext cx="5379929" cy="2255520"/>
        </p:xfrm>
        <a:graphic>
          <a:graphicData uri="http://schemas.openxmlformats.org/drawingml/2006/table">
            <a:tbl>
              <a:tblPr firstRow="1" bandRow="1">
                <a:tableStyleId>{5202B0CA-FC54-4496-8BCA-5EF66A818D29}</a:tableStyleId>
              </a:tblPr>
              <a:tblGrid>
                <a:gridCol w="2248422">
                  <a:extLst>
                    <a:ext uri="{9D8B030D-6E8A-4147-A177-3AD203B41FA5}">
                      <a16:colId xmlns:a16="http://schemas.microsoft.com/office/drawing/2014/main" val="20000"/>
                    </a:ext>
                  </a:extLst>
                </a:gridCol>
                <a:gridCol w="1709803">
                  <a:extLst>
                    <a:ext uri="{9D8B030D-6E8A-4147-A177-3AD203B41FA5}">
                      <a16:colId xmlns:a16="http://schemas.microsoft.com/office/drawing/2014/main" val="20001"/>
                    </a:ext>
                  </a:extLst>
                </a:gridCol>
                <a:gridCol w="1421704">
                  <a:extLst>
                    <a:ext uri="{9D8B030D-6E8A-4147-A177-3AD203B41FA5}">
                      <a16:colId xmlns:a16="http://schemas.microsoft.com/office/drawing/2014/main" val="3985299964"/>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Grade ≥3 TRAEs,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Toripalimab + chemotherapy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(n=257)</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Placebo + chemotherapy </a:t>
                      </a:r>
                      <a:br>
                        <a:rPr kumimoji="0" lang="en-US" sz="1400" b="1" i="0" u="none" strike="noStrike" cap="none" normalizeH="0" baseline="0" dirty="0">
                          <a:ln>
                            <a:noFill/>
                          </a:ln>
                          <a:solidFill>
                            <a:schemeClr val="tx2"/>
                          </a:solidFill>
                          <a:effectLst/>
                          <a:latin typeface="+mn-lt"/>
                          <a:cs typeface="Arial" charset="0"/>
                        </a:rPr>
                      </a:br>
                      <a:r>
                        <a:rPr kumimoji="0" lang="en-US" sz="1400" b="1" i="0" u="none" strike="noStrike" cap="none" normalizeH="0" baseline="0" dirty="0">
                          <a:ln>
                            <a:noFill/>
                          </a:ln>
                          <a:solidFill>
                            <a:schemeClr val="tx2"/>
                          </a:solidFill>
                          <a:effectLst/>
                          <a:latin typeface="+mn-lt"/>
                          <a:cs typeface="Arial" charset="0"/>
                        </a:rPr>
                        <a:t>(n=257)</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Any</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166 (64.6)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144 (56.0)</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irAEs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18 (7.0)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4 (1.6)</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Infusion reactions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 (0.8)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0</a:t>
                      </a:r>
                    </a:p>
                  </a:txBody>
                  <a:tcPr anchor="ctr"/>
                </a:tc>
                <a:extLst>
                  <a:ext uri="{0D108BD9-81ED-4DB2-BD59-A6C34878D82A}">
                    <a16:rowId xmlns:a16="http://schemas.microsoft.com/office/drawing/2014/main" val="40723127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Led to discontinuation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7 (2.7)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1 (0.4)</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Led to death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 (0.4)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3 (1.2)</a:t>
                      </a:r>
                    </a:p>
                  </a:txBody>
                  <a:tcPr anchor="ctr"/>
                </a:tc>
                <a:extLst>
                  <a:ext uri="{0D108BD9-81ED-4DB2-BD59-A6C34878D82A}">
                    <a16:rowId xmlns:a16="http://schemas.microsoft.com/office/drawing/2014/main" val="665533390"/>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047858148"/>
              </p:ext>
            </p:extLst>
          </p:nvPr>
        </p:nvGraphicFramePr>
        <p:xfrm>
          <a:off x="334028" y="1737250"/>
          <a:ext cx="5759884" cy="2346960"/>
        </p:xfrm>
        <a:graphic>
          <a:graphicData uri="http://schemas.openxmlformats.org/drawingml/2006/table">
            <a:tbl>
              <a:tblPr firstRow="1" bandRow="1">
                <a:tableStyleId>{5202B0CA-FC54-4496-8BCA-5EF66A818D29}</a:tableStyleId>
              </a:tblPr>
              <a:tblGrid>
                <a:gridCol w="1169095">
                  <a:extLst>
                    <a:ext uri="{9D8B030D-6E8A-4147-A177-3AD203B41FA5}">
                      <a16:colId xmlns:a16="http://schemas.microsoft.com/office/drawing/2014/main" val="20000"/>
                    </a:ext>
                  </a:extLst>
                </a:gridCol>
                <a:gridCol w="1409178">
                  <a:extLst>
                    <a:ext uri="{9D8B030D-6E8A-4147-A177-3AD203B41FA5}">
                      <a16:colId xmlns:a16="http://schemas.microsoft.com/office/drawing/2014/main" val="20001"/>
                    </a:ext>
                  </a:extLst>
                </a:gridCol>
                <a:gridCol w="1409178">
                  <a:extLst>
                    <a:ext uri="{9D8B030D-6E8A-4147-A177-3AD203B41FA5}">
                      <a16:colId xmlns:a16="http://schemas.microsoft.com/office/drawing/2014/main" val="1089306381"/>
                    </a:ext>
                  </a:extLst>
                </a:gridCol>
                <a:gridCol w="1772433">
                  <a:extLst>
                    <a:ext uri="{9D8B030D-6E8A-4147-A177-3AD203B41FA5}">
                      <a16:colId xmlns:a16="http://schemas.microsoft.com/office/drawing/2014/main" val="3392310154"/>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PD-L1 expression</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Toripalimab + chemotherapy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Placebo + chemotherapy</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HR (95%CI)</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mPFS, mo</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927543342"/>
                  </a:ext>
                </a:extLst>
              </a:tr>
              <a:tr h="274320">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CPS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0.58 (0.444, 0.751)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92218511"/>
                  </a:ext>
                </a:extLst>
              </a:tr>
              <a:tr h="274320">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CPS &lt;1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0.66 (0.370, 1.189)</a:t>
                      </a:r>
                    </a:p>
                  </a:txBody>
                  <a:tcPr anchor="ctr"/>
                </a:tc>
                <a:extLst>
                  <a:ext uri="{0D108BD9-81ED-4DB2-BD59-A6C34878D82A}">
                    <a16:rowId xmlns:a16="http://schemas.microsoft.com/office/drawing/2014/main" val="2748493941"/>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mOS, mo</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u="none" strike="noStrike" kern="1200" cap="none" normalizeH="0" baseline="0" dirty="0">
                        <a:ln>
                          <a:noFill/>
                        </a:ln>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u="none" strike="noStrike" kern="1200" cap="none" normalizeH="0" baseline="0" dirty="0">
                        <a:ln>
                          <a:noFill/>
                        </a:ln>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u="none" strike="noStrike" kern="1200" cap="none" normalizeH="0" baseline="0" dirty="0">
                        <a:ln>
                          <a:noFill/>
                        </a:ln>
                        <a:solidFill>
                          <a:schemeClr val="tx1"/>
                        </a:solidFill>
                        <a:effectLst/>
                        <a:latin typeface="+mn-lt"/>
                        <a:ea typeface="+mn-ea"/>
                        <a:cs typeface="+mn-cs"/>
                      </a:endParaRPr>
                    </a:p>
                  </a:txBody>
                  <a:tcPr anchor="ctr"/>
                </a:tc>
                <a:extLst>
                  <a:ext uri="{0D108BD9-81ED-4DB2-BD59-A6C34878D82A}">
                    <a16:rowId xmlns:a16="http://schemas.microsoft.com/office/drawing/2014/main" val="4072312764"/>
                  </a:ext>
                </a:extLst>
              </a:tr>
              <a:tr h="274320">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CPS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15.2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0.61 (0.435, 0.870)</a:t>
                      </a:r>
                    </a:p>
                  </a:txBody>
                  <a:tcPr anchor="ctr"/>
                </a:tc>
                <a:extLst>
                  <a:ext uri="{0D108BD9-81ED-4DB2-BD59-A6C34878D82A}">
                    <a16:rowId xmlns:a16="http://schemas.microsoft.com/office/drawing/2014/main" val="4111590578"/>
                  </a:ext>
                </a:extLst>
              </a:tr>
              <a:tr h="274320">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CPS &lt;1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NE</a:t>
                      </a:r>
                    </a:p>
                  </a:txBody>
                  <a:tcPr anchor="ctr"/>
                </a:tc>
                <a:tc>
                  <a:txBody>
                    <a:bodyPr/>
                    <a:lstStyle/>
                    <a:p>
                      <a:pPr algn="ctr"/>
                      <a:r>
                        <a:rPr kumimoji="0" lang="en-GB" sz="1400" b="0" i="0" u="none" strike="noStrike" kern="1200" cap="none" normalizeH="0" baseline="0" dirty="0">
                          <a:ln>
                            <a:noFill/>
                          </a:ln>
                          <a:solidFill>
                            <a:schemeClr val="tx1"/>
                          </a:solidFill>
                          <a:effectLst/>
                          <a:latin typeface="+mn-lt"/>
                          <a:ea typeface="+mn-ea"/>
                          <a:cs typeface="Arial" charset="0"/>
                        </a:rPr>
                        <a:t>11.6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0.61 (0.297, 1.247)</a:t>
                      </a:r>
                    </a:p>
                  </a:txBody>
                  <a:tcPr anchor="ctr"/>
                </a:tc>
                <a:extLst>
                  <a:ext uri="{0D108BD9-81ED-4DB2-BD59-A6C34878D82A}">
                    <a16:rowId xmlns:a16="http://schemas.microsoft.com/office/drawing/2014/main" val="1149984446"/>
                  </a:ext>
                </a:extLst>
              </a:tr>
            </a:tbl>
          </a:graphicData>
        </a:graphic>
      </p:graphicFrame>
    </p:spTree>
    <p:extLst>
      <p:ext uri="{BB962C8B-B14F-4D97-AF65-F5344CB8AC3E}">
        <p14:creationId xmlns:p14="http://schemas.microsoft.com/office/powerpoint/2010/main" val="2177073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1372O: CLDN 18.2-targeted CAR-T cell therapy in patients with cancers of the digestive system – Qi C,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efficacy and safety of CT041, a Claudin18.2-redirected CAR-T cell therapy, in patients with digestive system cancers including gastric cancer</a:t>
            </a:r>
          </a:p>
        </p:txBody>
      </p:sp>
      <p:sp>
        <p:nvSpPr>
          <p:cNvPr id="5" name="Text Placeholder 4"/>
          <p:cNvSpPr>
            <a:spLocks noGrp="1"/>
          </p:cNvSpPr>
          <p:nvPr>
            <p:ph type="body" sz="quarter" idx="11"/>
          </p:nvPr>
        </p:nvSpPr>
        <p:spPr/>
        <p:txBody>
          <a:bodyPr/>
          <a:lstStyle/>
          <a:p>
            <a:r>
              <a:rPr lang="en-GB" dirty="0"/>
              <a:t>Qi C, et al. Ann </a:t>
            </a:r>
            <a:r>
              <a:rPr lang="en-GB" dirty="0" err="1"/>
              <a:t>Oncol</a:t>
            </a:r>
            <a:r>
              <a:rPr lang="en-GB" dirty="0"/>
              <a:t> 2021;32(</a:t>
            </a:r>
            <a:r>
              <a:rPr lang="en-GB" dirty="0" err="1"/>
              <a:t>suppl</a:t>
            </a:r>
            <a:r>
              <a:rPr lang="en-GB" dirty="0"/>
              <a:t>):</a:t>
            </a:r>
            <a:r>
              <a:rPr lang="en-GB" dirty="0" err="1"/>
              <a:t>abstr</a:t>
            </a:r>
            <a:r>
              <a:rPr lang="en-GB" dirty="0"/>
              <a:t> 1372O</a:t>
            </a:r>
          </a:p>
        </p:txBody>
      </p:sp>
      <p:sp>
        <p:nvSpPr>
          <p:cNvPr id="6" name="Rectangle 9"/>
          <p:cNvSpPr txBox="1">
            <a:spLocks noChangeArrowheads="1"/>
          </p:cNvSpPr>
          <p:nvPr/>
        </p:nvSpPr>
        <p:spPr bwMode="auto">
          <a:xfrm>
            <a:off x="1838052" y="5139464"/>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PRIMARY ENDPOINT</a:t>
            </a:r>
          </a:p>
          <a:p>
            <a:pPr>
              <a:buClr>
                <a:srgbClr val="043882"/>
              </a:buClr>
              <a:defRPr/>
            </a:pPr>
            <a:r>
              <a:rPr lang="en-US" dirty="0"/>
              <a:t>Safety</a:t>
            </a:r>
          </a:p>
        </p:txBody>
      </p:sp>
      <p:sp>
        <p:nvSpPr>
          <p:cNvPr id="9" name="AutoShape 12"/>
          <p:cNvSpPr>
            <a:spLocks noChangeArrowheads="1"/>
          </p:cNvSpPr>
          <p:nvPr/>
        </p:nvSpPr>
        <p:spPr bwMode="auto">
          <a:xfrm>
            <a:off x="10585306" y="3430190"/>
            <a:ext cx="1312537"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PD/toxicity</a:t>
            </a:r>
          </a:p>
        </p:txBody>
      </p:sp>
      <p:cxnSp>
        <p:nvCxnSpPr>
          <p:cNvPr id="11" name="AutoShape 19"/>
          <p:cNvCxnSpPr>
            <a:cxnSpLocks noChangeShapeType="1"/>
            <a:stCxn id="14" idx="3"/>
            <a:endCxn id="18" idx="1"/>
          </p:cNvCxnSpPr>
          <p:nvPr/>
        </p:nvCxnSpPr>
        <p:spPr bwMode="auto">
          <a:xfrm flipV="1">
            <a:off x="3903390" y="3694508"/>
            <a:ext cx="512662"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12" name="AutoShape 21"/>
          <p:cNvCxnSpPr>
            <a:cxnSpLocks noChangeShapeType="1"/>
            <a:stCxn id="13" idx="3"/>
            <a:endCxn id="9" idx="1"/>
          </p:cNvCxnSpPr>
          <p:nvPr/>
        </p:nvCxnSpPr>
        <p:spPr bwMode="auto">
          <a:xfrm>
            <a:off x="10072644" y="3694509"/>
            <a:ext cx="512662"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7513250" y="3223373"/>
            <a:ext cx="2559394"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CT041</a:t>
            </a:r>
            <a:br>
              <a:rPr lang="en-US" altLang="zh-CN" dirty="0">
                <a:solidFill>
                  <a:srgbClr val="FFFFFF"/>
                </a:solidFill>
                <a:ea typeface="SimSun" pitchFamily="2" charset="-122"/>
              </a:rPr>
            </a:br>
            <a:r>
              <a:rPr lang="en-US" altLang="zh-CN" dirty="0">
                <a:solidFill>
                  <a:srgbClr val="FFFFFF"/>
                </a:solidFill>
                <a:ea typeface="SimSun" pitchFamily="2" charset="-122"/>
              </a:rPr>
              <a:t>2.5x10</a:t>
            </a:r>
            <a:r>
              <a:rPr lang="en-US" altLang="zh-CN" baseline="30000" dirty="0">
                <a:solidFill>
                  <a:srgbClr val="FFFFFF"/>
                </a:solidFill>
                <a:ea typeface="SimSun" pitchFamily="2" charset="-122"/>
              </a:rPr>
              <a:t>8</a:t>
            </a:r>
            <a:r>
              <a:rPr lang="en-US" altLang="zh-CN" dirty="0">
                <a:solidFill>
                  <a:srgbClr val="FFFFFF"/>
                </a:solidFill>
                <a:ea typeface="SimSun" pitchFamily="2" charset="-122"/>
              </a:rPr>
              <a:t> cells</a:t>
            </a:r>
            <a:br>
              <a:rPr lang="en-US" altLang="zh-CN" dirty="0">
                <a:solidFill>
                  <a:srgbClr val="FFFFFF"/>
                </a:solidFill>
                <a:ea typeface="SimSun" pitchFamily="2" charset="-122"/>
              </a:rPr>
            </a:br>
            <a:r>
              <a:rPr lang="en-US" altLang="zh-CN" dirty="0">
                <a:solidFill>
                  <a:srgbClr val="FFFFFF"/>
                </a:solidFill>
                <a:ea typeface="SimSun" pitchFamily="2" charset="-122"/>
              </a:rPr>
              <a:t>(n=22)</a:t>
            </a:r>
          </a:p>
        </p:txBody>
      </p:sp>
      <p:sp>
        <p:nvSpPr>
          <p:cNvPr id="14" name="AutoShape 9"/>
          <p:cNvSpPr>
            <a:spLocks noChangeArrowheads="1"/>
          </p:cNvSpPr>
          <p:nvPr/>
        </p:nvSpPr>
        <p:spPr bwMode="auto">
          <a:xfrm>
            <a:off x="296751" y="2763228"/>
            <a:ext cx="3606639"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Advanced digestive system cancers</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CLDN18.2 expression (≥+, ≥10%)</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ECOG PS 0–1</a:t>
            </a:r>
          </a:p>
          <a:p>
            <a:pPr defTabSz="892175" eaLnBrk="0" hangingPunct="0">
              <a:spcAft>
                <a:spcPct val="30000"/>
              </a:spcAft>
              <a:defRPr/>
            </a:pPr>
            <a:r>
              <a:rPr lang="en-US" altLang="zh-CN" sz="1600" dirty="0">
                <a:solidFill>
                  <a:srgbClr val="FFFFFF"/>
                </a:solidFill>
                <a:ea typeface="SimSun" pitchFamily="2" charset="-122"/>
              </a:rPr>
              <a:t>(n=37; 28 with gastric cancer)</a:t>
            </a:r>
          </a:p>
        </p:txBody>
      </p:sp>
      <p:sp>
        <p:nvSpPr>
          <p:cNvPr id="18" name="AutoShape 12"/>
          <p:cNvSpPr>
            <a:spLocks noChangeArrowheads="1"/>
          </p:cNvSpPr>
          <p:nvPr/>
        </p:nvSpPr>
        <p:spPr bwMode="auto">
          <a:xfrm>
            <a:off x="4416052" y="3049718"/>
            <a:ext cx="2584536" cy="128958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CT041</a:t>
            </a:r>
            <a:br>
              <a:rPr lang="en-US" altLang="zh-CN" dirty="0">
                <a:solidFill>
                  <a:srgbClr val="4D4D4D"/>
                </a:solidFill>
                <a:ea typeface="SimSun" pitchFamily="2" charset="-122"/>
              </a:rPr>
            </a:br>
            <a:r>
              <a:rPr lang="en-US" altLang="zh-CN" dirty="0">
                <a:solidFill>
                  <a:srgbClr val="4D4D4D"/>
                </a:solidFill>
                <a:ea typeface="SimSun" pitchFamily="2" charset="-122"/>
              </a:rPr>
              <a:t>5x10</a:t>
            </a:r>
            <a:r>
              <a:rPr lang="en-US" altLang="zh-CN" baseline="30000" dirty="0">
                <a:solidFill>
                  <a:srgbClr val="4D4D4D"/>
                </a:solidFill>
                <a:ea typeface="SimSun" pitchFamily="2" charset="-122"/>
              </a:rPr>
              <a:t>8</a:t>
            </a:r>
            <a:r>
              <a:rPr lang="en-US" altLang="zh-CN" dirty="0">
                <a:solidFill>
                  <a:srgbClr val="4D4D4D"/>
                </a:solidFill>
                <a:ea typeface="SimSun" pitchFamily="2" charset="-122"/>
              </a:rPr>
              <a:t> cells (n=3)</a:t>
            </a:r>
            <a:br>
              <a:rPr lang="en-US" altLang="zh-CN" dirty="0">
                <a:solidFill>
                  <a:srgbClr val="4D4D4D"/>
                </a:solidFill>
                <a:ea typeface="SimSun" pitchFamily="2" charset="-122"/>
              </a:rPr>
            </a:br>
            <a:r>
              <a:rPr lang="en-US" altLang="zh-CN" dirty="0">
                <a:solidFill>
                  <a:srgbClr val="4D4D4D"/>
                </a:solidFill>
                <a:ea typeface="SimSun" pitchFamily="2" charset="-122"/>
              </a:rPr>
              <a:t>2.5x10</a:t>
            </a:r>
            <a:r>
              <a:rPr lang="en-US" altLang="zh-CN" baseline="30000" dirty="0">
                <a:solidFill>
                  <a:srgbClr val="4D4D4D"/>
                </a:solidFill>
                <a:ea typeface="SimSun" pitchFamily="2" charset="-122"/>
              </a:rPr>
              <a:t>8</a:t>
            </a:r>
            <a:r>
              <a:rPr lang="en-US" altLang="zh-CN" dirty="0">
                <a:solidFill>
                  <a:srgbClr val="4D4D4D"/>
                </a:solidFill>
                <a:ea typeface="SimSun" pitchFamily="2" charset="-122"/>
              </a:rPr>
              <a:t> cells (n=3+3)</a:t>
            </a:r>
            <a:br>
              <a:rPr lang="en-US" altLang="zh-CN" dirty="0">
                <a:solidFill>
                  <a:srgbClr val="4D4D4D"/>
                </a:solidFill>
                <a:ea typeface="SimSun" pitchFamily="2" charset="-122"/>
              </a:rPr>
            </a:br>
            <a:r>
              <a:rPr lang="en-US" altLang="zh-CN" dirty="0">
                <a:solidFill>
                  <a:srgbClr val="4D4D4D"/>
                </a:solidFill>
                <a:ea typeface="SimSun" pitchFamily="2" charset="-122"/>
              </a:rPr>
              <a:t>3.75x10</a:t>
            </a:r>
            <a:r>
              <a:rPr lang="en-US" altLang="zh-CN" baseline="30000" dirty="0">
                <a:solidFill>
                  <a:srgbClr val="4D4D4D"/>
                </a:solidFill>
                <a:ea typeface="SimSun" pitchFamily="2" charset="-122"/>
              </a:rPr>
              <a:t>8</a:t>
            </a:r>
            <a:r>
              <a:rPr lang="en-US" altLang="zh-CN" dirty="0">
                <a:solidFill>
                  <a:srgbClr val="4D4D4D"/>
                </a:solidFill>
                <a:ea typeface="SimSun" pitchFamily="2" charset="-122"/>
              </a:rPr>
              <a:t> cells (n=3+3)</a:t>
            </a:r>
          </a:p>
        </p:txBody>
      </p:sp>
      <p:sp>
        <p:nvSpPr>
          <p:cNvPr id="19" name="Content Placeholder 26"/>
          <p:cNvSpPr txBox="1">
            <a:spLocks/>
          </p:cNvSpPr>
          <p:nvPr/>
        </p:nvSpPr>
        <p:spPr>
          <a:xfrm>
            <a:off x="6121128" y="5139464"/>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Efficacy, pharmacokinetics</a:t>
            </a:r>
          </a:p>
        </p:txBody>
      </p:sp>
      <p:cxnSp>
        <p:nvCxnSpPr>
          <p:cNvPr id="29" name="AutoShape 19"/>
          <p:cNvCxnSpPr>
            <a:cxnSpLocks noChangeShapeType="1"/>
            <a:stCxn id="18" idx="3"/>
            <a:endCxn id="13" idx="1"/>
          </p:cNvCxnSpPr>
          <p:nvPr/>
        </p:nvCxnSpPr>
        <p:spPr bwMode="auto">
          <a:xfrm>
            <a:off x="7000588" y="3694508"/>
            <a:ext cx="512662" cy="1"/>
          </a:xfrm>
          <a:prstGeom prst="straightConnector1">
            <a:avLst/>
          </a:prstGeom>
          <a:noFill/>
          <a:ln w="57150">
            <a:solidFill>
              <a:schemeClr val="bg2">
                <a:lumMod val="60000"/>
                <a:lumOff val="40000"/>
              </a:schemeClr>
            </a:solidFill>
            <a:round/>
            <a:headEnd type="none" w="med" len="med"/>
            <a:tailEnd type="triangle" w="med" len="med"/>
          </a:ln>
        </p:spPr>
      </p:cxnSp>
      <p:sp>
        <p:nvSpPr>
          <p:cNvPr id="36" name="TextBox 35"/>
          <p:cNvSpPr txBox="1"/>
          <p:nvPr/>
        </p:nvSpPr>
        <p:spPr>
          <a:xfrm>
            <a:off x="4835325" y="2532176"/>
            <a:ext cx="174599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Dose escalation</a:t>
            </a:r>
          </a:p>
        </p:txBody>
      </p:sp>
      <p:sp>
        <p:nvSpPr>
          <p:cNvPr id="37" name="TextBox 36"/>
          <p:cNvSpPr txBox="1"/>
          <p:nvPr/>
        </p:nvSpPr>
        <p:spPr>
          <a:xfrm>
            <a:off x="7915143" y="2532176"/>
            <a:ext cx="1755609"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Dose expansion</a:t>
            </a:r>
          </a:p>
        </p:txBody>
      </p:sp>
    </p:spTree>
    <p:extLst>
      <p:ext uri="{BB962C8B-B14F-4D97-AF65-F5344CB8AC3E}">
        <p14:creationId xmlns:p14="http://schemas.microsoft.com/office/powerpoint/2010/main" val="1557681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1372O: CLDN 18.2-targeted CAR-T cell therapy in patients with cancers of the digestive system – Qi C,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Qi C, et al. Ann </a:t>
            </a:r>
            <a:r>
              <a:rPr lang="en-GB" dirty="0" err="1"/>
              <a:t>Oncol</a:t>
            </a:r>
            <a:r>
              <a:rPr lang="en-GB" dirty="0"/>
              <a:t> 2021;32(</a:t>
            </a:r>
            <a:r>
              <a:rPr lang="en-GB" dirty="0" err="1"/>
              <a:t>suppl</a:t>
            </a:r>
            <a:r>
              <a:rPr lang="en-GB" dirty="0"/>
              <a:t>):</a:t>
            </a:r>
            <a:r>
              <a:rPr lang="en-GB" dirty="0" err="1"/>
              <a:t>abstr</a:t>
            </a:r>
            <a:r>
              <a:rPr lang="en-GB" dirty="0"/>
              <a:t> 1372O</a:t>
            </a:r>
          </a:p>
        </p:txBody>
      </p:sp>
      <p:graphicFrame>
        <p:nvGraphicFramePr>
          <p:cNvPr id="7" name="Group 88"/>
          <p:cNvGraphicFramePr>
            <a:graphicFrameLocks noGrp="1"/>
          </p:cNvGraphicFramePr>
          <p:nvPr>
            <p:extLst>
              <p:ext uri="{D42A27DB-BD31-4B8C-83A1-F6EECF244321}">
                <p14:modId xmlns:p14="http://schemas.microsoft.com/office/powerpoint/2010/main" val="1440864986"/>
              </p:ext>
            </p:extLst>
          </p:nvPr>
        </p:nvGraphicFramePr>
        <p:xfrm>
          <a:off x="334028" y="1905354"/>
          <a:ext cx="4588846" cy="3200400"/>
        </p:xfrm>
        <a:graphic>
          <a:graphicData uri="http://schemas.openxmlformats.org/drawingml/2006/table">
            <a:tbl>
              <a:tblPr firstRow="1" bandRow="1">
                <a:tableStyleId>{5202B0CA-FC54-4496-8BCA-5EF66A818D29}</a:tableStyleId>
              </a:tblPr>
              <a:tblGrid>
                <a:gridCol w="2558028">
                  <a:extLst>
                    <a:ext uri="{9D8B030D-6E8A-4147-A177-3AD203B41FA5}">
                      <a16:colId xmlns:a16="http://schemas.microsoft.com/office/drawing/2014/main" val="20000"/>
                    </a:ext>
                  </a:extLst>
                </a:gridCol>
                <a:gridCol w="2030818">
                  <a:extLst>
                    <a:ext uri="{9D8B030D-6E8A-4147-A177-3AD203B41FA5}">
                      <a16:colId xmlns:a16="http://schemas.microsoft.com/office/drawing/2014/main" val="2000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Patients with gastric cancer ≥2L with 2.5x10</a:t>
                      </a:r>
                      <a:r>
                        <a:rPr kumimoji="0" lang="en-US" sz="1400" b="1" i="0" u="none" strike="noStrike" cap="none" normalizeH="0" baseline="30000" dirty="0">
                          <a:ln>
                            <a:noFill/>
                          </a:ln>
                          <a:solidFill>
                            <a:schemeClr val="tx2"/>
                          </a:solidFill>
                          <a:effectLst/>
                          <a:latin typeface="+mn-lt"/>
                          <a:cs typeface="Arial" charset="0"/>
                        </a:rPr>
                        <a:t>8</a:t>
                      </a:r>
                      <a:r>
                        <a:rPr kumimoji="0" lang="en-US" sz="1400" b="1" i="0" u="none" strike="noStrike" cap="none" normalizeH="0" baseline="0" dirty="0">
                          <a:ln>
                            <a:noFill/>
                          </a:ln>
                          <a:solidFill>
                            <a:schemeClr val="tx2"/>
                          </a:solidFill>
                          <a:effectLst/>
                          <a:latin typeface="+mn-lt"/>
                          <a:cs typeface="Arial" charset="0"/>
                        </a:rPr>
                        <a:t> cells</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n=18</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BOR, n (%)</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CR</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PR</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SD</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PD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11 (61.1)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 (22.2)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 (16.7)</a:t>
                      </a:r>
                    </a:p>
                  </a:txBody>
                  <a:tcPr anchor="ctr"/>
                </a:tc>
                <a:extLst>
                  <a:ext uri="{0D108BD9-81ED-4DB2-BD59-A6C34878D82A}">
                    <a16:rowId xmlns:a16="http://schemas.microsoft.com/office/drawing/2014/main" val="3927543342"/>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ORR, n (%)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11 (61.1) [35.75, 82.70]</a:t>
                      </a:r>
                    </a:p>
                  </a:txBody>
                  <a:tcPr anchor="ctr"/>
                </a:tc>
                <a:extLst>
                  <a:ext uri="{0D108BD9-81ED-4DB2-BD59-A6C34878D82A}">
                    <a16:rowId xmlns:a16="http://schemas.microsoft.com/office/drawing/2014/main" val="4072312764"/>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DCR</a:t>
                      </a:r>
                      <a:r>
                        <a:rPr kumimoji="0" lang="it-IT" sz="1400" b="0" i="0" u="none" strike="noStrike" kern="1200" cap="none" normalizeH="0" baseline="0" dirty="0">
                          <a:ln>
                            <a:noFill/>
                          </a:ln>
                          <a:solidFill>
                            <a:schemeClr val="tx1"/>
                          </a:solidFill>
                          <a:effectLst/>
                          <a:latin typeface="+mn-lt"/>
                          <a:ea typeface="+mn-ea"/>
                          <a:cs typeface="+mn-cs"/>
                        </a:rPr>
                        <a:t>, n (%)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15 (83.3) [58.58, 96.42]</a:t>
                      </a:r>
                    </a:p>
                  </a:txBody>
                  <a:tcPr anchor="ctr"/>
                </a:tc>
                <a:extLst>
                  <a:ext uri="{0D108BD9-81ED-4DB2-BD59-A6C34878D82A}">
                    <a16:rowId xmlns:a16="http://schemas.microsoft.com/office/drawing/2014/main" val="2810546496"/>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mPFS, mo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5.6 (2.6, 9.2)</a:t>
                      </a:r>
                    </a:p>
                  </a:txBody>
                  <a:tcPr anchor="ctr"/>
                </a:tc>
                <a:extLst>
                  <a:ext uri="{0D108BD9-81ED-4DB2-BD59-A6C34878D82A}">
                    <a16:rowId xmlns:a16="http://schemas.microsoft.com/office/drawing/2014/main" val="3127892525"/>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mOS, mo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9.5 (5.2, NE)</a:t>
                      </a:r>
                    </a:p>
                  </a:txBody>
                  <a:tcPr anchor="ctr"/>
                </a:tc>
                <a:extLst>
                  <a:ext uri="{0D108BD9-81ED-4DB2-BD59-A6C34878D82A}">
                    <a16:rowId xmlns:a16="http://schemas.microsoft.com/office/drawing/2014/main" val="730503774"/>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mDoR, mo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6.4 (2.7, NE)</a:t>
                      </a:r>
                    </a:p>
                  </a:txBody>
                  <a:tcPr anchor="ctr"/>
                </a:tc>
                <a:extLst>
                  <a:ext uri="{0D108BD9-81ED-4DB2-BD59-A6C34878D82A}">
                    <a16:rowId xmlns:a16="http://schemas.microsoft.com/office/drawing/2014/main" val="3481533582"/>
                  </a:ext>
                </a:extLst>
              </a:tr>
            </a:tbl>
          </a:graphicData>
        </a:graphic>
      </p:graphicFrame>
      <p:sp>
        <p:nvSpPr>
          <p:cNvPr id="8" name="TextBox 7"/>
          <p:cNvSpPr txBox="1"/>
          <p:nvPr/>
        </p:nvSpPr>
        <p:spPr>
          <a:xfrm>
            <a:off x="9741122" y="1567973"/>
            <a:ext cx="171553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Overall survival</a:t>
            </a:r>
          </a:p>
        </p:txBody>
      </p:sp>
      <p:sp>
        <p:nvSpPr>
          <p:cNvPr id="9" name="TextBox 8"/>
          <p:cNvSpPr txBox="1"/>
          <p:nvPr/>
        </p:nvSpPr>
        <p:spPr>
          <a:xfrm>
            <a:off x="5775653" y="1567973"/>
            <a:ext cx="265970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Progression-free survival</a:t>
            </a:r>
          </a:p>
        </p:txBody>
      </p:sp>
      <p:sp>
        <p:nvSpPr>
          <p:cNvPr id="10" name="Freeform 21">
            <a:extLst>
              <a:ext uri="{FF2B5EF4-FFF2-40B4-BE49-F238E27FC236}">
                <a16:creationId xmlns:a16="http://schemas.microsoft.com/office/drawing/2014/main" id="{0B78AB32-3CDE-4C6A-88C0-B51802929873}"/>
              </a:ext>
            </a:extLst>
          </p:cNvPr>
          <p:cNvSpPr>
            <a:spLocks/>
          </p:cNvSpPr>
          <p:nvPr/>
        </p:nvSpPr>
        <p:spPr bwMode="auto">
          <a:xfrm>
            <a:off x="6000794" y="2389742"/>
            <a:ext cx="2434561" cy="154217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 name="Group 10">
            <a:extLst>
              <a:ext uri="{FF2B5EF4-FFF2-40B4-BE49-F238E27FC236}">
                <a16:creationId xmlns:a16="http://schemas.microsoft.com/office/drawing/2014/main" id="{2A687C81-0454-4F90-80B3-A70B9B3A487C}"/>
              </a:ext>
            </a:extLst>
          </p:cNvPr>
          <p:cNvGrpSpPr/>
          <p:nvPr/>
        </p:nvGrpSpPr>
        <p:grpSpPr>
          <a:xfrm>
            <a:off x="5302440" y="2228650"/>
            <a:ext cx="698354" cy="1754682"/>
            <a:chOff x="1286001" y="1180724"/>
            <a:chExt cx="698354" cy="3028605"/>
          </a:xfrm>
        </p:grpSpPr>
        <p:sp>
          <p:nvSpPr>
            <p:cNvPr id="12" name="Line 6">
              <a:extLst>
                <a:ext uri="{FF2B5EF4-FFF2-40B4-BE49-F238E27FC236}">
                  <a16:creationId xmlns:a16="http://schemas.microsoft.com/office/drawing/2014/main" id="{C60C51B8-F97D-421F-85E5-253B11AB3FED}"/>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 name="Line 7">
              <a:extLst>
                <a:ext uri="{FF2B5EF4-FFF2-40B4-BE49-F238E27FC236}">
                  <a16:creationId xmlns:a16="http://schemas.microsoft.com/office/drawing/2014/main" id="{59E1EB18-9422-4CE5-AE8E-CC77B57B234D}"/>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4" name="Line 8">
              <a:extLst>
                <a:ext uri="{FF2B5EF4-FFF2-40B4-BE49-F238E27FC236}">
                  <a16:creationId xmlns:a16="http://schemas.microsoft.com/office/drawing/2014/main" id="{0F55DF65-AEC6-41E4-9B17-63FACFD75F56}"/>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 name="Line 9">
              <a:extLst>
                <a:ext uri="{FF2B5EF4-FFF2-40B4-BE49-F238E27FC236}">
                  <a16:creationId xmlns:a16="http://schemas.microsoft.com/office/drawing/2014/main" id="{F4820958-98D3-47A2-8A15-B09F2F3FCDD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 name="Line 10">
              <a:extLst>
                <a:ext uri="{FF2B5EF4-FFF2-40B4-BE49-F238E27FC236}">
                  <a16:creationId xmlns:a16="http://schemas.microsoft.com/office/drawing/2014/main" id="{81ED7008-FF3C-41A8-A1F6-3C17CDD75F57}"/>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 name="Line 11">
              <a:extLst>
                <a:ext uri="{FF2B5EF4-FFF2-40B4-BE49-F238E27FC236}">
                  <a16:creationId xmlns:a16="http://schemas.microsoft.com/office/drawing/2014/main" id="{C3BDBEDA-9CFC-4582-B317-8786D2E8E23F}"/>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 name="TextBox 17">
              <a:extLst>
                <a:ext uri="{FF2B5EF4-FFF2-40B4-BE49-F238E27FC236}">
                  <a16:creationId xmlns:a16="http://schemas.microsoft.com/office/drawing/2014/main" id="{5DA65E96-C4AD-43D5-9D1D-02E82CC3BF38}"/>
                </a:ext>
              </a:extLst>
            </p:cNvPr>
            <p:cNvSpPr txBox="1"/>
            <p:nvPr/>
          </p:nvSpPr>
          <p:spPr>
            <a:xfrm rot="16200000">
              <a:off x="814144" y="2584803"/>
              <a:ext cx="1220714"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cs typeface="Arial" panose="020B0604020202020204" pitchFamily="34" charset="0"/>
                </a:rPr>
                <a:t>PFS, %</a:t>
              </a:r>
            </a:p>
          </p:txBody>
        </p:sp>
        <p:sp>
          <p:nvSpPr>
            <p:cNvPr id="19" name="TextBox 18">
              <a:extLst>
                <a:ext uri="{FF2B5EF4-FFF2-40B4-BE49-F238E27FC236}">
                  <a16:creationId xmlns:a16="http://schemas.microsoft.com/office/drawing/2014/main" id="{E5285114-009D-42F2-BA9B-17746067E0D9}"/>
                </a:ext>
              </a:extLst>
            </p:cNvPr>
            <p:cNvSpPr txBox="1"/>
            <p:nvPr/>
          </p:nvSpPr>
          <p:spPr>
            <a:xfrm>
              <a:off x="1503220" y="1180724"/>
              <a:ext cx="439543" cy="478104"/>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100</a:t>
              </a:r>
            </a:p>
          </p:txBody>
        </p:sp>
        <p:sp>
          <p:nvSpPr>
            <p:cNvPr id="20" name="TextBox 19">
              <a:extLst>
                <a:ext uri="{FF2B5EF4-FFF2-40B4-BE49-F238E27FC236}">
                  <a16:creationId xmlns:a16="http://schemas.microsoft.com/office/drawing/2014/main" id="{C95C8378-5D64-4A99-96AE-2379FF1D676E}"/>
                </a:ext>
              </a:extLst>
            </p:cNvPr>
            <p:cNvSpPr txBox="1"/>
            <p:nvPr/>
          </p:nvSpPr>
          <p:spPr>
            <a:xfrm>
              <a:off x="1588179" y="1704863"/>
              <a:ext cx="354584" cy="478104"/>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80</a:t>
              </a:r>
            </a:p>
          </p:txBody>
        </p:sp>
        <p:sp>
          <p:nvSpPr>
            <p:cNvPr id="21" name="TextBox 20">
              <a:extLst>
                <a:ext uri="{FF2B5EF4-FFF2-40B4-BE49-F238E27FC236}">
                  <a16:creationId xmlns:a16="http://schemas.microsoft.com/office/drawing/2014/main" id="{AB69C264-6B03-4419-820F-393B8E7F84F2}"/>
                </a:ext>
              </a:extLst>
            </p:cNvPr>
            <p:cNvSpPr txBox="1"/>
            <p:nvPr/>
          </p:nvSpPr>
          <p:spPr>
            <a:xfrm>
              <a:off x="1588179" y="2203394"/>
              <a:ext cx="354584" cy="478104"/>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60</a:t>
              </a:r>
            </a:p>
          </p:txBody>
        </p:sp>
        <p:sp>
          <p:nvSpPr>
            <p:cNvPr id="22" name="TextBox 21">
              <a:extLst>
                <a:ext uri="{FF2B5EF4-FFF2-40B4-BE49-F238E27FC236}">
                  <a16:creationId xmlns:a16="http://schemas.microsoft.com/office/drawing/2014/main" id="{CD465C5B-061F-4061-8170-CE786C121A81}"/>
                </a:ext>
              </a:extLst>
            </p:cNvPr>
            <p:cNvSpPr txBox="1"/>
            <p:nvPr/>
          </p:nvSpPr>
          <p:spPr>
            <a:xfrm>
              <a:off x="1588179" y="2718046"/>
              <a:ext cx="354584" cy="478104"/>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40</a:t>
              </a:r>
            </a:p>
          </p:txBody>
        </p:sp>
        <p:sp>
          <p:nvSpPr>
            <p:cNvPr id="23" name="TextBox 22">
              <a:extLst>
                <a:ext uri="{FF2B5EF4-FFF2-40B4-BE49-F238E27FC236}">
                  <a16:creationId xmlns:a16="http://schemas.microsoft.com/office/drawing/2014/main" id="{580A12E4-DA36-4916-89DA-FF3692813A59}"/>
                </a:ext>
              </a:extLst>
            </p:cNvPr>
            <p:cNvSpPr txBox="1"/>
            <p:nvPr/>
          </p:nvSpPr>
          <p:spPr>
            <a:xfrm>
              <a:off x="1588179" y="3221949"/>
              <a:ext cx="354584" cy="478104"/>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20</a:t>
              </a:r>
            </a:p>
          </p:txBody>
        </p:sp>
        <p:sp>
          <p:nvSpPr>
            <p:cNvPr id="24" name="TextBox 23">
              <a:extLst>
                <a:ext uri="{FF2B5EF4-FFF2-40B4-BE49-F238E27FC236}">
                  <a16:creationId xmlns:a16="http://schemas.microsoft.com/office/drawing/2014/main" id="{A0BDB22E-9E19-4BA7-9475-B2779E25C8E7}"/>
                </a:ext>
              </a:extLst>
            </p:cNvPr>
            <p:cNvSpPr txBox="1"/>
            <p:nvPr/>
          </p:nvSpPr>
          <p:spPr>
            <a:xfrm>
              <a:off x="1673145" y="3731225"/>
              <a:ext cx="269626" cy="478104"/>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grpSp>
        <p:nvGrpSpPr>
          <p:cNvPr id="25" name="Group 24">
            <a:extLst>
              <a:ext uri="{FF2B5EF4-FFF2-40B4-BE49-F238E27FC236}">
                <a16:creationId xmlns:a16="http://schemas.microsoft.com/office/drawing/2014/main" id="{7BF2101B-7D3B-4937-8220-FE8A931398E1}"/>
              </a:ext>
            </a:extLst>
          </p:cNvPr>
          <p:cNvGrpSpPr/>
          <p:nvPr/>
        </p:nvGrpSpPr>
        <p:grpSpPr>
          <a:xfrm>
            <a:off x="6080713" y="3939801"/>
            <a:ext cx="2268000" cy="329369"/>
            <a:chOff x="1520552" y="4188565"/>
            <a:chExt cx="4326442" cy="329369"/>
          </a:xfrm>
        </p:grpSpPr>
        <p:sp>
          <p:nvSpPr>
            <p:cNvPr id="26" name="Line 21">
              <a:extLst>
                <a:ext uri="{FF2B5EF4-FFF2-40B4-BE49-F238E27FC236}">
                  <a16:creationId xmlns:a16="http://schemas.microsoft.com/office/drawing/2014/main" id="{980559B0-7808-4ABB-951C-5F8BB3500940}"/>
                </a:ext>
              </a:extLst>
            </p:cNvPr>
            <p:cNvSpPr>
              <a:spLocks noChangeShapeType="1"/>
            </p:cNvSpPr>
            <p:nvPr/>
          </p:nvSpPr>
          <p:spPr bwMode="auto">
            <a:xfrm>
              <a:off x="573450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7" name="TextBox 26">
              <a:extLst>
                <a:ext uri="{FF2B5EF4-FFF2-40B4-BE49-F238E27FC236}">
                  <a16:creationId xmlns:a16="http://schemas.microsoft.com/office/drawing/2014/main" id="{56052562-29BC-4FFA-9446-C34E5CE743BC}"/>
                </a:ext>
              </a:extLst>
            </p:cNvPr>
            <p:cNvSpPr txBox="1"/>
            <p:nvPr/>
          </p:nvSpPr>
          <p:spPr>
            <a:xfrm>
              <a:off x="5615786" y="4260565"/>
              <a:ext cx="231208"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11</a:t>
              </a:r>
            </a:p>
          </p:txBody>
        </p:sp>
        <p:sp>
          <p:nvSpPr>
            <p:cNvPr id="28" name="Line 21">
              <a:extLst>
                <a:ext uri="{FF2B5EF4-FFF2-40B4-BE49-F238E27FC236}">
                  <a16:creationId xmlns:a16="http://schemas.microsoft.com/office/drawing/2014/main" id="{1750805C-E226-4731-8DDA-35878506F9FA}"/>
                </a:ext>
              </a:extLst>
            </p:cNvPr>
            <p:cNvSpPr>
              <a:spLocks noChangeShapeType="1"/>
            </p:cNvSpPr>
            <p:nvPr/>
          </p:nvSpPr>
          <p:spPr bwMode="auto">
            <a:xfrm>
              <a:off x="535886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id="{78A91774-4C09-44C0-A2C4-7698A1D14809}"/>
                </a:ext>
              </a:extLst>
            </p:cNvPr>
            <p:cNvSpPr txBox="1"/>
            <p:nvPr/>
          </p:nvSpPr>
          <p:spPr>
            <a:xfrm>
              <a:off x="5234443" y="42605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10</a:t>
              </a:r>
            </a:p>
          </p:txBody>
        </p:sp>
        <p:sp>
          <p:nvSpPr>
            <p:cNvPr id="30" name="Line 21">
              <a:extLst>
                <a:ext uri="{FF2B5EF4-FFF2-40B4-BE49-F238E27FC236}">
                  <a16:creationId xmlns:a16="http://schemas.microsoft.com/office/drawing/2014/main" id="{05E5C22E-50A8-4411-9C8E-8DDE651CCB00}"/>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id="{4E47AE01-CA0D-45F2-94D0-692F678386A4}"/>
                </a:ext>
              </a:extLst>
            </p:cNvPr>
            <p:cNvSpPr txBox="1"/>
            <p:nvPr/>
          </p:nvSpPr>
          <p:spPr>
            <a:xfrm>
              <a:off x="4901285" y="4260565"/>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9</a:t>
              </a:r>
            </a:p>
          </p:txBody>
        </p:sp>
        <p:sp>
          <p:nvSpPr>
            <p:cNvPr id="32" name="Line 21">
              <a:extLst>
                <a:ext uri="{FF2B5EF4-FFF2-40B4-BE49-F238E27FC236}">
                  <a16:creationId xmlns:a16="http://schemas.microsoft.com/office/drawing/2014/main" id="{A88D78BF-4A58-484D-9767-C789B8B15F85}"/>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ACA50A48-85CE-4CC4-B05A-B918100CFA10}"/>
                </a:ext>
              </a:extLst>
            </p:cNvPr>
            <p:cNvSpPr txBox="1"/>
            <p:nvPr/>
          </p:nvSpPr>
          <p:spPr>
            <a:xfrm>
              <a:off x="4525648" y="4260565"/>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8</a:t>
              </a:r>
            </a:p>
          </p:txBody>
        </p:sp>
        <p:sp>
          <p:nvSpPr>
            <p:cNvPr id="34" name="Line 21">
              <a:extLst>
                <a:ext uri="{FF2B5EF4-FFF2-40B4-BE49-F238E27FC236}">
                  <a16:creationId xmlns:a16="http://schemas.microsoft.com/office/drawing/2014/main" id="{C3471D2C-AAB7-42C4-9582-B8220C216FBA}"/>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id="{C42FA5F8-8324-4D6D-B3B0-A3D0504C613A}"/>
                </a:ext>
              </a:extLst>
            </p:cNvPr>
            <p:cNvSpPr txBox="1"/>
            <p:nvPr/>
          </p:nvSpPr>
          <p:spPr>
            <a:xfrm>
              <a:off x="4150011" y="4260565"/>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7</a:t>
              </a:r>
            </a:p>
          </p:txBody>
        </p:sp>
        <p:sp>
          <p:nvSpPr>
            <p:cNvPr id="36" name="Line 21">
              <a:extLst>
                <a:ext uri="{FF2B5EF4-FFF2-40B4-BE49-F238E27FC236}">
                  <a16:creationId xmlns:a16="http://schemas.microsoft.com/office/drawing/2014/main" id="{7B8E7F81-2179-44F5-AD92-C482402916B3}"/>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id="{DD79270C-C664-4D00-AC4B-EEC4C3E738AD}"/>
                </a:ext>
              </a:extLst>
            </p:cNvPr>
            <p:cNvSpPr txBox="1"/>
            <p:nvPr/>
          </p:nvSpPr>
          <p:spPr>
            <a:xfrm>
              <a:off x="3774374" y="4260565"/>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p:txBody>
        </p:sp>
        <p:sp>
          <p:nvSpPr>
            <p:cNvPr id="38" name="Line 21">
              <a:extLst>
                <a:ext uri="{FF2B5EF4-FFF2-40B4-BE49-F238E27FC236}">
                  <a16:creationId xmlns:a16="http://schemas.microsoft.com/office/drawing/2014/main" id="{59069A84-2211-46D4-9A93-DC355E58FFCF}"/>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id="{74CFC8D8-995F-47F5-ABEE-D9321B78CCA2}"/>
                </a:ext>
              </a:extLst>
            </p:cNvPr>
            <p:cNvSpPr txBox="1"/>
            <p:nvPr/>
          </p:nvSpPr>
          <p:spPr>
            <a:xfrm>
              <a:off x="3398737" y="4260565"/>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5</a:t>
              </a:r>
            </a:p>
          </p:txBody>
        </p:sp>
        <p:sp>
          <p:nvSpPr>
            <p:cNvPr id="40" name="Line 21">
              <a:extLst>
                <a:ext uri="{FF2B5EF4-FFF2-40B4-BE49-F238E27FC236}">
                  <a16:creationId xmlns:a16="http://schemas.microsoft.com/office/drawing/2014/main" id="{4C79B3EA-9CCB-4BE6-A8B8-02D220EBA559}"/>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id="{BB273D46-16DA-4DDF-B0C0-9630649B0D5E}"/>
                </a:ext>
              </a:extLst>
            </p:cNvPr>
            <p:cNvSpPr txBox="1"/>
            <p:nvPr/>
          </p:nvSpPr>
          <p:spPr>
            <a:xfrm>
              <a:off x="3023100" y="4260565"/>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4</a:t>
              </a:r>
            </a:p>
          </p:txBody>
        </p:sp>
        <p:sp>
          <p:nvSpPr>
            <p:cNvPr id="42" name="Line 21">
              <a:extLst>
                <a:ext uri="{FF2B5EF4-FFF2-40B4-BE49-F238E27FC236}">
                  <a16:creationId xmlns:a16="http://schemas.microsoft.com/office/drawing/2014/main" id="{DD96D86D-828D-4AE8-AA63-4B2EF0C8311D}"/>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id="{9BF9E2CF-9ACA-403F-9E62-A1978946CFA1}"/>
                </a:ext>
              </a:extLst>
            </p:cNvPr>
            <p:cNvSpPr txBox="1"/>
            <p:nvPr/>
          </p:nvSpPr>
          <p:spPr>
            <a:xfrm>
              <a:off x="2647463" y="4260565"/>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a:t>
              </a:r>
            </a:p>
          </p:txBody>
        </p:sp>
        <p:sp>
          <p:nvSpPr>
            <p:cNvPr id="44" name="Line 21">
              <a:extLst>
                <a:ext uri="{FF2B5EF4-FFF2-40B4-BE49-F238E27FC236}">
                  <a16:creationId xmlns:a16="http://schemas.microsoft.com/office/drawing/2014/main" id="{F2B8CEFD-5FD0-403A-9B48-09ADAD77930E}"/>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5" name="TextBox 44">
              <a:extLst>
                <a:ext uri="{FF2B5EF4-FFF2-40B4-BE49-F238E27FC236}">
                  <a16:creationId xmlns:a16="http://schemas.microsoft.com/office/drawing/2014/main" id="{3F8E8BE2-A967-49BB-A423-0A569FB4C6E6}"/>
                </a:ext>
              </a:extLst>
            </p:cNvPr>
            <p:cNvSpPr txBox="1"/>
            <p:nvPr/>
          </p:nvSpPr>
          <p:spPr>
            <a:xfrm>
              <a:off x="2271826" y="4260565"/>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a:t>
              </a:r>
            </a:p>
          </p:txBody>
        </p:sp>
        <p:sp>
          <p:nvSpPr>
            <p:cNvPr id="46" name="Line 21">
              <a:extLst>
                <a:ext uri="{FF2B5EF4-FFF2-40B4-BE49-F238E27FC236}">
                  <a16:creationId xmlns:a16="http://schemas.microsoft.com/office/drawing/2014/main" id="{D9FD1FB5-8A35-45EF-A8D4-C5B0460789CC}"/>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7" name="TextBox 46">
              <a:extLst>
                <a:ext uri="{FF2B5EF4-FFF2-40B4-BE49-F238E27FC236}">
                  <a16:creationId xmlns:a16="http://schemas.microsoft.com/office/drawing/2014/main" id="{97B179F2-9AB6-44E8-BE49-B9A8B1C37D67}"/>
                </a:ext>
              </a:extLst>
            </p:cNvPr>
            <p:cNvSpPr txBox="1"/>
            <p:nvPr/>
          </p:nvSpPr>
          <p:spPr>
            <a:xfrm>
              <a:off x="1896189" y="4260565"/>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a:t>
              </a:r>
            </a:p>
          </p:txBody>
        </p:sp>
        <p:sp>
          <p:nvSpPr>
            <p:cNvPr id="48" name="Line 21">
              <a:extLst>
                <a:ext uri="{FF2B5EF4-FFF2-40B4-BE49-F238E27FC236}">
                  <a16:creationId xmlns:a16="http://schemas.microsoft.com/office/drawing/2014/main" id="{A172D0A9-3068-438B-8A0B-6A6807CD7E78}"/>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9" name="TextBox 48">
              <a:extLst>
                <a:ext uri="{FF2B5EF4-FFF2-40B4-BE49-F238E27FC236}">
                  <a16:creationId xmlns:a16="http://schemas.microsoft.com/office/drawing/2014/main" id="{D747CA15-FB9A-41B7-B4A6-409DEA76C078}"/>
                </a:ext>
              </a:extLst>
            </p:cNvPr>
            <p:cNvSpPr txBox="1"/>
            <p:nvPr/>
          </p:nvSpPr>
          <p:spPr>
            <a:xfrm>
              <a:off x="1520552" y="4260565"/>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p:txBody>
        </p:sp>
      </p:grpSp>
      <p:grpSp>
        <p:nvGrpSpPr>
          <p:cNvPr id="50" name="Group 49">
            <a:extLst>
              <a:ext uri="{FF2B5EF4-FFF2-40B4-BE49-F238E27FC236}">
                <a16:creationId xmlns:a16="http://schemas.microsoft.com/office/drawing/2014/main" id="{E3BAC248-BC7E-4A9C-B22E-FA1AD8621580}"/>
              </a:ext>
            </a:extLst>
          </p:cNvPr>
          <p:cNvGrpSpPr/>
          <p:nvPr/>
        </p:nvGrpSpPr>
        <p:grpSpPr>
          <a:xfrm>
            <a:off x="6004513" y="4512181"/>
            <a:ext cx="2169301" cy="257369"/>
            <a:chOff x="6010690" y="4790736"/>
            <a:chExt cx="2169301" cy="257369"/>
          </a:xfrm>
        </p:grpSpPr>
        <p:sp>
          <p:nvSpPr>
            <p:cNvPr id="51" name="TextBox 50">
              <a:extLst>
                <a:ext uri="{FF2B5EF4-FFF2-40B4-BE49-F238E27FC236}">
                  <a16:creationId xmlns:a16="http://schemas.microsoft.com/office/drawing/2014/main" id="{A663DF98-0F51-44A8-BFF4-146777B4B543}"/>
                </a:ext>
              </a:extLst>
            </p:cNvPr>
            <p:cNvSpPr txBox="1"/>
            <p:nvPr/>
          </p:nvSpPr>
          <p:spPr>
            <a:xfrm>
              <a:off x="8022328" y="4790736"/>
              <a:ext cx="157663"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p:txBody>
        </p:sp>
        <p:sp>
          <p:nvSpPr>
            <p:cNvPr id="52" name="TextBox 51">
              <a:extLst>
                <a:ext uri="{FF2B5EF4-FFF2-40B4-BE49-F238E27FC236}">
                  <a16:creationId xmlns:a16="http://schemas.microsoft.com/office/drawing/2014/main" id="{1B8D819E-171E-4BC2-8990-042C9FA1FA00}"/>
                </a:ext>
              </a:extLst>
            </p:cNvPr>
            <p:cNvSpPr txBox="1"/>
            <p:nvPr/>
          </p:nvSpPr>
          <p:spPr>
            <a:xfrm>
              <a:off x="7628495" y="4790736"/>
              <a:ext cx="157663" cy="257369"/>
            </a:xfrm>
            <a:prstGeom prst="rect">
              <a:avLst/>
            </a:prstGeom>
            <a:noFill/>
          </p:spPr>
          <p:txBody>
            <a:bodyPr wrap="none" lIns="36000" tIns="36000" rIns="36000" bIns="36000" rtlCol="0" anchor="t" anchorCtr="0">
              <a:spAutoFit/>
            </a:bodyPr>
            <a:lstStyle/>
            <a:p>
              <a:pPr algn="ctr"/>
              <a:r>
                <a:rPr lang="en-US" sz="1200" dirty="0">
                  <a:solidFill>
                    <a:srgbClr val="4D4D4D"/>
                  </a:solidFill>
                  <a:cs typeface="Arial" panose="020B0604020202020204" pitchFamily="34" charset="0"/>
                </a:rPr>
                <a:t>2</a:t>
              </a:r>
              <a:endParaRPr lang="en-GB" sz="1200" dirty="0">
                <a:solidFill>
                  <a:srgbClr val="4D4D4D"/>
                </a:solidFill>
                <a:cs typeface="Arial" panose="020B0604020202020204" pitchFamily="34" charset="0"/>
              </a:endParaRPr>
            </a:p>
          </p:txBody>
        </p:sp>
        <p:sp>
          <p:nvSpPr>
            <p:cNvPr id="53" name="TextBox 52">
              <a:extLst>
                <a:ext uri="{FF2B5EF4-FFF2-40B4-BE49-F238E27FC236}">
                  <a16:creationId xmlns:a16="http://schemas.microsoft.com/office/drawing/2014/main" id="{49A99B8E-762A-4152-A193-5228F8F26C04}"/>
                </a:ext>
              </a:extLst>
            </p:cNvPr>
            <p:cNvSpPr txBox="1"/>
            <p:nvPr/>
          </p:nvSpPr>
          <p:spPr>
            <a:xfrm>
              <a:off x="7234664" y="4790736"/>
              <a:ext cx="157663"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4</a:t>
              </a:r>
            </a:p>
          </p:txBody>
        </p:sp>
        <p:sp>
          <p:nvSpPr>
            <p:cNvPr id="54" name="TextBox 53">
              <a:extLst>
                <a:ext uri="{FF2B5EF4-FFF2-40B4-BE49-F238E27FC236}">
                  <a16:creationId xmlns:a16="http://schemas.microsoft.com/office/drawing/2014/main" id="{8A11E48A-12C2-4D03-8DCC-B8E340732009}"/>
                </a:ext>
              </a:extLst>
            </p:cNvPr>
            <p:cNvSpPr txBox="1"/>
            <p:nvPr/>
          </p:nvSpPr>
          <p:spPr>
            <a:xfrm>
              <a:off x="6840832" y="4790736"/>
              <a:ext cx="157663"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8</a:t>
              </a:r>
            </a:p>
          </p:txBody>
        </p:sp>
        <p:sp>
          <p:nvSpPr>
            <p:cNvPr id="55" name="TextBox 54">
              <a:extLst>
                <a:ext uri="{FF2B5EF4-FFF2-40B4-BE49-F238E27FC236}">
                  <a16:creationId xmlns:a16="http://schemas.microsoft.com/office/drawing/2014/main" id="{C0956CCC-2280-48EF-A21C-E4A32FAFE89A}"/>
                </a:ext>
              </a:extLst>
            </p:cNvPr>
            <p:cNvSpPr txBox="1"/>
            <p:nvPr/>
          </p:nvSpPr>
          <p:spPr>
            <a:xfrm>
              <a:off x="6404522" y="479073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p:txBody>
        </p:sp>
        <p:sp>
          <p:nvSpPr>
            <p:cNvPr id="56" name="TextBox 55">
              <a:extLst>
                <a:ext uri="{FF2B5EF4-FFF2-40B4-BE49-F238E27FC236}">
                  <a16:creationId xmlns:a16="http://schemas.microsoft.com/office/drawing/2014/main" id="{A713C33C-D333-465A-BDA5-1E12867005AA}"/>
                </a:ext>
              </a:extLst>
            </p:cNvPr>
            <p:cNvSpPr txBox="1"/>
            <p:nvPr/>
          </p:nvSpPr>
          <p:spPr>
            <a:xfrm>
              <a:off x="6010690" y="479073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p:txBody>
        </p:sp>
      </p:grpSp>
      <p:sp>
        <p:nvSpPr>
          <p:cNvPr id="57" name="TextBox 56">
            <a:extLst>
              <a:ext uri="{FF2B5EF4-FFF2-40B4-BE49-F238E27FC236}">
                <a16:creationId xmlns:a16="http://schemas.microsoft.com/office/drawing/2014/main" id="{39ECD0B7-5ECA-46A2-B799-B9B03A4EFF8B}"/>
              </a:ext>
            </a:extLst>
          </p:cNvPr>
          <p:cNvSpPr txBox="1"/>
          <p:nvPr/>
        </p:nvSpPr>
        <p:spPr>
          <a:xfrm>
            <a:off x="6228774" y="4198621"/>
            <a:ext cx="2119939"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Months after CAR-T infusion</a:t>
            </a:r>
          </a:p>
        </p:txBody>
      </p:sp>
      <p:sp>
        <p:nvSpPr>
          <p:cNvPr id="58" name="TextBox 57">
            <a:extLst>
              <a:ext uri="{FF2B5EF4-FFF2-40B4-BE49-F238E27FC236}">
                <a16:creationId xmlns:a16="http://schemas.microsoft.com/office/drawing/2014/main" id="{EA2723E1-D7DA-4385-9CE8-7316CBC68244}"/>
              </a:ext>
            </a:extLst>
          </p:cNvPr>
          <p:cNvSpPr txBox="1"/>
          <p:nvPr/>
        </p:nvSpPr>
        <p:spPr>
          <a:xfrm>
            <a:off x="5275208" y="4315321"/>
            <a:ext cx="877163" cy="276999"/>
          </a:xfrm>
          <a:prstGeom prst="rect">
            <a:avLst/>
          </a:prstGeom>
          <a:noFill/>
        </p:spPr>
        <p:txBody>
          <a:bodyPr wrap="none" rtlCol="0">
            <a:spAutoFit/>
          </a:bodyPr>
          <a:lstStyle/>
          <a:p>
            <a:pPr algn="r"/>
            <a:r>
              <a:rPr lang="en-GB" sz="1200" dirty="0"/>
              <a:t>No. at risk</a:t>
            </a:r>
          </a:p>
        </p:txBody>
      </p:sp>
      <p:sp>
        <p:nvSpPr>
          <p:cNvPr id="59" name="TextBox 58">
            <a:extLst>
              <a:ext uri="{FF2B5EF4-FFF2-40B4-BE49-F238E27FC236}">
                <a16:creationId xmlns:a16="http://schemas.microsoft.com/office/drawing/2014/main" id="{B185837A-C68A-41DD-AC9A-E6D5838683D4}"/>
              </a:ext>
            </a:extLst>
          </p:cNvPr>
          <p:cNvSpPr txBox="1"/>
          <p:nvPr/>
        </p:nvSpPr>
        <p:spPr>
          <a:xfrm>
            <a:off x="6615544" y="2173955"/>
            <a:ext cx="2306037" cy="461665"/>
          </a:xfrm>
          <a:prstGeom prst="rect">
            <a:avLst/>
          </a:prstGeom>
          <a:noFill/>
        </p:spPr>
        <p:txBody>
          <a:bodyPr wrap="square" rtlCol="0">
            <a:spAutoFit/>
          </a:bodyPr>
          <a:lstStyle/>
          <a:p>
            <a:r>
              <a:rPr lang="en-US" sz="1200" dirty="0"/>
              <a:t>6-mo PFS: 40.9% (14.5, 66.1)</a:t>
            </a:r>
          </a:p>
          <a:p>
            <a:r>
              <a:rPr lang="en-US" sz="1200" dirty="0" err="1"/>
              <a:t>mPFS</a:t>
            </a:r>
            <a:r>
              <a:rPr lang="en-US" sz="1200" dirty="0"/>
              <a:t>: 5.6 </a:t>
            </a:r>
            <a:r>
              <a:rPr lang="en-US" sz="1200" dirty="0" err="1"/>
              <a:t>mo</a:t>
            </a:r>
            <a:r>
              <a:rPr lang="en-US" sz="1200" dirty="0"/>
              <a:t> (2.6, 9.2)</a:t>
            </a:r>
            <a:endParaRPr lang="en-GB" sz="1200" dirty="0"/>
          </a:p>
        </p:txBody>
      </p:sp>
      <p:cxnSp>
        <p:nvCxnSpPr>
          <p:cNvPr id="62" name="Straight Connector 61">
            <a:extLst>
              <a:ext uri="{FF2B5EF4-FFF2-40B4-BE49-F238E27FC236}">
                <a16:creationId xmlns:a16="http://schemas.microsoft.com/office/drawing/2014/main" id="{1846FBAC-102B-492B-B2C0-3E443BDD3586}"/>
              </a:ext>
            </a:extLst>
          </p:cNvPr>
          <p:cNvCxnSpPr>
            <a:cxnSpLocks/>
          </p:cNvCxnSpPr>
          <p:nvPr/>
        </p:nvCxnSpPr>
        <p:spPr>
          <a:xfrm>
            <a:off x="6132908" y="3759518"/>
            <a:ext cx="0" cy="7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29B412BE-E3BB-4B9A-91E6-196E663FC3C0}"/>
              </a:ext>
            </a:extLst>
          </p:cNvPr>
          <p:cNvSpPr txBox="1"/>
          <p:nvPr/>
        </p:nvSpPr>
        <p:spPr>
          <a:xfrm>
            <a:off x="6109839" y="3657019"/>
            <a:ext cx="848309"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Censored</a:t>
            </a:r>
          </a:p>
        </p:txBody>
      </p:sp>
      <p:grpSp>
        <p:nvGrpSpPr>
          <p:cNvPr id="64" name="Group 63">
            <a:extLst>
              <a:ext uri="{FF2B5EF4-FFF2-40B4-BE49-F238E27FC236}">
                <a16:creationId xmlns:a16="http://schemas.microsoft.com/office/drawing/2014/main" id="{116E8896-AA7B-4441-94D4-C52A562A8EA2}"/>
              </a:ext>
            </a:extLst>
          </p:cNvPr>
          <p:cNvGrpSpPr/>
          <p:nvPr/>
        </p:nvGrpSpPr>
        <p:grpSpPr>
          <a:xfrm>
            <a:off x="6127905" y="2379288"/>
            <a:ext cx="1964914" cy="1258902"/>
            <a:chOff x="4876800" y="2638424"/>
            <a:chExt cx="2433904" cy="1584617"/>
          </a:xfrm>
        </p:grpSpPr>
        <p:sp>
          <p:nvSpPr>
            <p:cNvPr id="65" name="Freeform: Shape 88">
              <a:extLst>
                <a:ext uri="{FF2B5EF4-FFF2-40B4-BE49-F238E27FC236}">
                  <a16:creationId xmlns:a16="http://schemas.microsoft.com/office/drawing/2014/main" id="{C8BD6207-79FB-44CF-BC1D-DA5FCEECBEEB}"/>
                </a:ext>
              </a:extLst>
            </p:cNvPr>
            <p:cNvSpPr/>
            <p:nvPr/>
          </p:nvSpPr>
          <p:spPr>
            <a:xfrm>
              <a:off x="6162713" y="3520288"/>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9050" cap="flat">
              <a:solidFill>
                <a:schemeClr val="accent3"/>
              </a:solidFill>
              <a:prstDash val="solid"/>
              <a:miter/>
            </a:ln>
          </p:spPr>
          <p:txBody>
            <a:bodyPr rtlCol="0" anchor="ctr"/>
            <a:lstStyle/>
            <a:p>
              <a:endParaRPr lang="en-GB"/>
            </a:p>
          </p:txBody>
        </p:sp>
        <p:sp>
          <p:nvSpPr>
            <p:cNvPr id="66" name="Freeform: Shape 89">
              <a:extLst>
                <a:ext uri="{FF2B5EF4-FFF2-40B4-BE49-F238E27FC236}">
                  <a16:creationId xmlns:a16="http://schemas.microsoft.com/office/drawing/2014/main" id="{2626D2BD-4CAE-48B9-8CC1-B057431F584E}"/>
                </a:ext>
              </a:extLst>
            </p:cNvPr>
            <p:cNvSpPr/>
            <p:nvPr/>
          </p:nvSpPr>
          <p:spPr>
            <a:xfrm>
              <a:off x="7265517" y="415104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67" name="Freeform: Shape 90">
              <a:extLst>
                <a:ext uri="{FF2B5EF4-FFF2-40B4-BE49-F238E27FC236}">
                  <a16:creationId xmlns:a16="http://schemas.microsoft.com/office/drawing/2014/main" id="{ED8A2E31-43AD-4420-8647-EC2B6F831B7B}"/>
                </a:ext>
              </a:extLst>
            </p:cNvPr>
            <p:cNvSpPr/>
            <p:nvPr/>
          </p:nvSpPr>
          <p:spPr>
            <a:xfrm>
              <a:off x="4876800" y="2638424"/>
              <a:ext cx="2433904" cy="1552946"/>
            </a:xfrm>
            <a:custGeom>
              <a:avLst/>
              <a:gdLst>
                <a:gd name="connsiteX0" fmla="*/ 2433904 w 2433904"/>
                <a:gd name="connsiteY0" fmla="*/ 1552947 h 1552946"/>
                <a:gd name="connsiteX1" fmla="*/ 2270065 w 2433904"/>
                <a:gd name="connsiteY1" fmla="*/ 1552947 h 1552946"/>
                <a:gd name="connsiteX2" fmla="*/ 2270065 w 2433904"/>
                <a:gd name="connsiteY2" fmla="*/ 1277503 h 1552946"/>
                <a:gd name="connsiteX3" fmla="*/ 1773784 w 2433904"/>
                <a:gd name="connsiteY3" fmla="*/ 1277503 h 1552946"/>
                <a:gd name="connsiteX4" fmla="*/ 1773784 w 2433904"/>
                <a:gd name="connsiteY4" fmla="*/ 1078040 h 1552946"/>
                <a:gd name="connsiteX5" fmla="*/ 1365361 w 2433904"/>
                <a:gd name="connsiteY5" fmla="*/ 1078040 h 1552946"/>
                <a:gd name="connsiteX6" fmla="*/ 1365361 w 2433904"/>
                <a:gd name="connsiteY6" fmla="*/ 899951 h 1552946"/>
                <a:gd name="connsiteX7" fmla="*/ 1310745 w 2433904"/>
                <a:gd name="connsiteY7" fmla="*/ 899951 h 1552946"/>
                <a:gd name="connsiteX8" fmla="*/ 1310745 w 2433904"/>
                <a:gd name="connsiteY8" fmla="*/ 731358 h 1552946"/>
                <a:gd name="connsiteX9" fmla="*/ 1037673 w 2433904"/>
                <a:gd name="connsiteY9" fmla="*/ 731358 h 1552946"/>
                <a:gd name="connsiteX10" fmla="*/ 1037673 w 2433904"/>
                <a:gd name="connsiteY10" fmla="*/ 584137 h 1552946"/>
                <a:gd name="connsiteX11" fmla="*/ 895201 w 2433904"/>
                <a:gd name="connsiteY11" fmla="*/ 584137 h 1552946"/>
                <a:gd name="connsiteX12" fmla="*/ 895201 w 2433904"/>
                <a:gd name="connsiteY12" fmla="*/ 427417 h 1552946"/>
                <a:gd name="connsiteX13" fmla="*/ 641126 w 2433904"/>
                <a:gd name="connsiteY13" fmla="*/ 427417 h 1552946"/>
                <a:gd name="connsiteX14" fmla="*/ 641126 w 2433904"/>
                <a:gd name="connsiteY14" fmla="*/ 216083 h 1552946"/>
                <a:gd name="connsiteX15" fmla="*/ 546144 w 2433904"/>
                <a:gd name="connsiteY15" fmla="*/ 216083 h 1552946"/>
                <a:gd name="connsiteX16" fmla="*/ 546144 w 2433904"/>
                <a:gd name="connsiteY16" fmla="*/ 99731 h 1552946"/>
                <a:gd name="connsiteX17" fmla="*/ 489155 w 2433904"/>
                <a:gd name="connsiteY17" fmla="*/ 99731 h 1552946"/>
                <a:gd name="connsiteX18" fmla="*/ 489155 w 2433904"/>
                <a:gd name="connsiteY18" fmla="*/ 0 h 1552946"/>
                <a:gd name="connsiteX19" fmla="*/ 0 w 2433904"/>
                <a:gd name="connsiteY19" fmla="*/ 0 h 155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3904" h="1552946">
                  <a:moveTo>
                    <a:pt x="2433904" y="1552947"/>
                  </a:moveTo>
                  <a:lnTo>
                    <a:pt x="2270065" y="1552947"/>
                  </a:lnTo>
                  <a:lnTo>
                    <a:pt x="2270065" y="1277503"/>
                  </a:lnTo>
                  <a:lnTo>
                    <a:pt x="1773784" y="1277503"/>
                  </a:lnTo>
                  <a:lnTo>
                    <a:pt x="1773784" y="1078040"/>
                  </a:lnTo>
                  <a:lnTo>
                    <a:pt x="1365361" y="1078040"/>
                  </a:lnTo>
                  <a:lnTo>
                    <a:pt x="1365361" y="899951"/>
                  </a:lnTo>
                  <a:lnTo>
                    <a:pt x="1310745" y="899951"/>
                  </a:lnTo>
                  <a:lnTo>
                    <a:pt x="1310745" y="731358"/>
                  </a:lnTo>
                  <a:lnTo>
                    <a:pt x="1037673" y="731358"/>
                  </a:lnTo>
                  <a:lnTo>
                    <a:pt x="1037673" y="584137"/>
                  </a:lnTo>
                  <a:lnTo>
                    <a:pt x="895201" y="584137"/>
                  </a:lnTo>
                  <a:lnTo>
                    <a:pt x="895201" y="427417"/>
                  </a:lnTo>
                  <a:lnTo>
                    <a:pt x="641126" y="427417"/>
                  </a:lnTo>
                  <a:lnTo>
                    <a:pt x="641126" y="216083"/>
                  </a:lnTo>
                  <a:lnTo>
                    <a:pt x="546144" y="216083"/>
                  </a:lnTo>
                  <a:lnTo>
                    <a:pt x="546144" y="99731"/>
                  </a:lnTo>
                  <a:lnTo>
                    <a:pt x="489155" y="99731"/>
                  </a:lnTo>
                  <a:lnTo>
                    <a:pt x="489155" y="0"/>
                  </a:lnTo>
                  <a:lnTo>
                    <a:pt x="0" y="0"/>
                  </a:lnTo>
                </a:path>
              </a:pathLst>
            </a:custGeom>
            <a:noFill/>
            <a:ln w="19050" cap="flat">
              <a:solidFill>
                <a:schemeClr val="accent3"/>
              </a:solidFill>
              <a:prstDash val="solid"/>
              <a:miter/>
            </a:ln>
          </p:spPr>
          <p:txBody>
            <a:bodyPr rtlCol="0" anchor="ctr"/>
            <a:lstStyle/>
            <a:p>
              <a:endParaRPr lang="en-GB"/>
            </a:p>
          </p:txBody>
        </p:sp>
        <p:sp>
          <p:nvSpPr>
            <p:cNvPr id="68" name="Freeform: Shape 91">
              <a:extLst>
                <a:ext uri="{FF2B5EF4-FFF2-40B4-BE49-F238E27FC236}">
                  <a16:creationId xmlns:a16="http://schemas.microsoft.com/office/drawing/2014/main" id="{75A98E55-5591-441A-AEE3-1A0DF670D38B}"/>
                </a:ext>
              </a:extLst>
            </p:cNvPr>
            <p:cNvSpPr/>
            <p:nvPr/>
          </p:nvSpPr>
          <p:spPr>
            <a:xfrm>
              <a:off x="5551008" y="302708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9" name="Freeform: Shape 92">
              <a:extLst>
                <a:ext uri="{FF2B5EF4-FFF2-40B4-BE49-F238E27FC236}">
                  <a16:creationId xmlns:a16="http://schemas.microsoft.com/office/drawing/2014/main" id="{D8A294E7-86BB-4947-A636-77A8C375893E}"/>
                </a:ext>
              </a:extLst>
            </p:cNvPr>
            <p:cNvSpPr/>
            <p:nvPr/>
          </p:nvSpPr>
          <p:spPr>
            <a:xfrm>
              <a:off x="5589108" y="302708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0" name="Freeform: Shape 93">
              <a:extLst>
                <a:ext uri="{FF2B5EF4-FFF2-40B4-BE49-F238E27FC236}">
                  <a16:creationId xmlns:a16="http://schemas.microsoft.com/office/drawing/2014/main" id="{052A9CD8-21F4-46AC-8C55-09403EF51793}"/>
                </a:ext>
              </a:extLst>
            </p:cNvPr>
            <p:cNvSpPr/>
            <p:nvPr/>
          </p:nvSpPr>
          <p:spPr>
            <a:xfrm>
              <a:off x="6674958" y="388434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71" name="Freeform: Shape 94">
              <a:extLst>
                <a:ext uri="{FF2B5EF4-FFF2-40B4-BE49-F238E27FC236}">
                  <a16:creationId xmlns:a16="http://schemas.microsoft.com/office/drawing/2014/main" id="{195A649B-D0F3-44B0-81CE-DF994F5C9D8E}"/>
                </a:ext>
              </a:extLst>
            </p:cNvPr>
            <p:cNvSpPr/>
            <p:nvPr/>
          </p:nvSpPr>
          <p:spPr>
            <a:xfrm>
              <a:off x="6187544" y="350027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2" name="Freeform: Shape 95">
              <a:extLst>
                <a:ext uri="{FF2B5EF4-FFF2-40B4-BE49-F238E27FC236}">
                  <a16:creationId xmlns:a16="http://schemas.microsoft.com/office/drawing/2014/main" id="{6D2E2FF8-AB8E-43C5-BBC9-625260DFD8A5}"/>
                </a:ext>
              </a:extLst>
            </p:cNvPr>
            <p:cNvSpPr/>
            <p:nvPr/>
          </p:nvSpPr>
          <p:spPr>
            <a:xfrm>
              <a:off x="6616684" y="3915927"/>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9050" cap="flat">
              <a:solidFill>
                <a:schemeClr val="accent3"/>
              </a:solidFill>
              <a:prstDash val="solid"/>
              <a:miter/>
            </a:ln>
          </p:spPr>
          <p:txBody>
            <a:bodyPr rtlCol="0" anchor="ctr"/>
            <a:lstStyle/>
            <a:p>
              <a:endParaRPr lang="en-GB"/>
            </a:p>
          </p:txBody>
        </p:sp>
        <p:sp>
          <p:nvSpPr>
            <p:cNvPr id="73" name="Freeform: Shape 96">
              <a:extLst>
                <a:ext uri="{FF2B5EF4-FFF2-40B4-BE49-F238E27FC236}">
                  <a16:creationId xmlns:a16="http://schemas.microsoft.com/office/drawing/2014/main" id="{3A70933C-DF58-462D-BB47-596E4A389DBC}"/>
                </a:ext>
              </a:extLst>
            </p:cNvPr>
            <p:cNvSpPr/>
            <p:nvPr/>
          </p:nvSpPr>
          <p:spPr>
            <a:xfrm>
              <a:off x="6159474" y="3534924"/>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9050" cap="flat">
              <a:solidFill>
                <a:schemeClr val="accent3"/>
              </a:solidFill>
              <a:prstDash val="solid"/>
              <a:miter/>
            </a:ln>
          </p:spPr>
          <p:txBody>
            <a:bodyPr rtlCol="0" anchor="ctr"/>
            <a:lstStyle/>
            <a:p>
              <a:endParaRPr lang="en-GB"/>
            </a:p>
          </p:txBody>
        </p:sp>
        <p:sp>
          <p:nvSpPr>
            <p:cNvPr id="74" name="Freeform: Shape 97">
              <a:extLst>
                <a:ext uri="{FF2B5EF4-FFF2-40B4-BE49-F238E27FC236}">
                  <a16:creationId xmlns:a16="http://schemas.microsoft.com/office/drawing/2014/main" id="{1923F8FB-4930-4082-B89E-A26B3A70F9CC}"/>
                </a:ext>
              </a:extLst>
            </p:cNvPr>
            <p:cNvSpPr/>
            <p:nvPr/>
          </p:nvSpPr>
          <p:spPr>
            <a:xfrm>
              <a:off x="5473677" y="3058671"/>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chemeClr val="accent3"/>
              </a:solidFill>
              <a:prstDash val="solid"/>
              <a:miter/>
            </a:ln>
          </p:spPr>
          <p:txBody>
            <a:bodyPr rtlCol="0" anchor="ctr"/>
            <a:lstStyle/>
            <a:p>
              <a:endParaRPr lang="en-GB"/>
            </a:p>
          </p:txBody>
        </p:sp>
        <p:sp>
          <p:nvSpPr>
            <p:cNvPr id="75" name="Freeform: Shape 98">
              <a:extLst>
                <a:ext uri="{FF2B5EF4-FFF2-40B4-BE49-F238E27FC236}">
                  <a16:creationId xmlns:a16="http://schemas.microsoft.com/office/drawing/2014/main" id="{636F623E-C445-4842-A832-A95C1E20E48A}"/>
                </a:ext>
              </a:extLst>
            </p:cNvPr>
            <p:cNvSpPr/>
            <p:nvPr/>
          </p:nvSpPr>
          <p:spPr>
            <a:xfrm>
              <a:off x="5321276" y="2734819"/>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3"/>
              </a:solidFill>
              <a:prstDash val="solid"/>
              <a:miter/>
            </a:ln>
          </p:spPr>
          <p:txBody>
            <a:bodyPr rtlCol="0" anchor="ctr"/>
            <a:lstStyle/>
            <a:p>
              <a:endParaRPr lang="en-GB"/>
            </a:p>
          </p:txBody>
        </p:sp>
        <p:sp>
          <p:nvSpPr>
            <p:cNvPr id="76" name="Freeform: Shape 99">
              <a:extLst>
                <a:ext uri="{FF2B5EF4-FFF2-40B4-BE49-F238E27FC236}">
                  <a16:creationId xmlns:a16="http://schemas.microsoft.com/office/drawing/2014/main" id="{56C93E44-5150-4AA6-B678-03E12623B922}"/>
                </a:ext>
              </a:extLst>
            </p:cNvPr>
            <p:cNvSpPr/>
            <p:nvPr/>
          </p:nvSpPr>
          <p:spPr>
            <a:xfrm>
              <a:off x="5512908" y="302708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grpSp>
      <p:sp>
        <p:nvSpPr>
          <p:cNvPr id="77" name="Freeform 21">
            <a:extLst>
              <a:ext uri="{FF2B5EF4-FFF2-40B4-BE49-F238E27FC236}">
                <a16:creationId xmlns:a16="http://schemas.microsoft.com/office/drawing/2014/main" id="{F4DC7C29-CC00-4F6E-8F22-746C905DE5C1}"/>
              </a:ext>
            </a:extLst>
          </p:cNvPr>
          <p:cNvSpPr>
            <a:spLocks/>
          </p:cNvSpPr>
          <p:nvPr/>
        </p:nvSpPr>
        <p:spPr bwMode="auto">
          <a:xfrm>
            <a:off x="9323163" y="2389742"/>
            <a:ext cx="2434561" cy="154217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78" name="Group 77">
            <a:extLst>
              <a:ext uri="{FF2B5EF4-FFF2-40B4-BE49-F238E27FC236}">
                <a16:creationId xmlns:a16="http://schemas.microsoft.com/office/drawing/2014/main" id="{01B14FB3-3757-4A9A-94E7-58E03F3AA25B}"/>
              </a:ext>
            </a:extLst>
          </p:cNvPr>
          <p:cNvGrpSpPr/>
          <p:nvPr/>
        </p:nvGrpSpPr>
        <p:grpSpPr>
          <a:xfrm>
            <a:off x="8624809" y="2228650"/>
            <a:ext cx="698354" cy="1754682"/>
            <a:chOff x="1286001" y="1180724"/>
            <a:chExt cx="698354" cy="3028605"/>
          </a:xfrm>
        </p:grpSpPr>
        <p:sp>
          <p:nvSpPr>
            <p:cNvPr id="79" name="Line 6">
              <a:extLst>
                <a:ext uri="{FF2B5EF4-FFF2-40B4-BE49-F238E27FC236}">
                  <a16:creationId xmlns:a16="http://schemas.microsoft.com/office/drawing/2014/main" id="{1A9A2A90-0EAD-459D-A977-A335DA12EFBF}"/>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0" name="Line 7">
              <a:extLst>
                <a:ext uri="{FF2B5EF4-FFF2-40B4-BE49-F238E27FC236}">
                  <a16:creationId xmlns:a16="http://schemas.microsoft.com/office/drawing/2014/main" id="{DA37BA2E-2C85-4AE8-A68B-1B95353C37A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1" name="Line 8">
              <a:extLst>
                <a:ext uri="{FF2B5EF4-FFF2-40B4-BE49-F238E27FC236}">
                  <a16:creationId xmlns:a16="http://schemas.microsoft.com/office/drawing/2014/main" id="{A0538EAF-B3F1-47A5-B88A-45F1FF93D0F8}"/>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2" name="Line 9">
              <a:extLst>
                <a:ext uri="{FF2B5EF4-FFF2-40B4-BE49-F238E27FC236}">
                  <a16:creationId xmlns:a16="http://schemas.microsoft.com/office/drawing/2014/main" id="{402362D2-4B17-41F3-843E-4099FDBB7168}"/>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3" name="Line 10">
              <a:extLst>
                <a:ext uri="{FF2B5EF4-FFF2-40B4-BE49-F238E27FC236}">
                  <a16:creationId xmlns:a16="http://schemas.microsoft.com/office/drawing/2014/main" id="{5D94C61E-1574-4540-AAE0-0F47A5D24ABD}"/>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4" name="Line 11">
              <a:extLst>
                <a:ext uri="{FF2B5EF4-FFF2-40B4-BE49-F238E27FC236}">
                  <a16:creationId xmlns:a16="http://schemas.microsoft.com/office/drawing/2014/main" id="{47A5FE49-35D7-41A7-B2D4-BD1056D17D02}"/>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5" name="TextBox 84">
              <a:extLst>
                <a:ext uri="{FF2B5EF4-FFF2-40B4-BE49-F238E27FC236}">
                  <a16:creationId xmlns:a16="http://schemas.microsoft.com/office/drawing/2014/main" id="{2FCCD87B-4F65-4311-BFBA-66B7DAA80AA1}"/>
                </a:ext>
              </a:extLst>
            </p:cNvPr>
            <p:cNvSpPr txBox="1"/>
            <p:nvPr/>
          </p:nvSpPr>
          <p:spPr>
            <a:xfrm rot="16200000">
              <a:off x="880547" y="2584803"/>
              <a:ext cx="1087908"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cs typeface="Arial" panose="020B0604020202020204" pitchFamily="34" charset="0"/>
                </a:rPr>
                <a:t>OS, %</a:t>
              </a:r>
            </a:p>
          </p:txBody>
        </p:sp>
        <p:sp>
          <p:nvSpPr>
            <p:cNvPr id="86" name="TextBox 85">
              <a:extLst>
                <a:ext uri="{FF2B5EF4-FFF2-40B4-BE49-F238E27FC236}">
                  <a16:creationId xmlns:a16="http://schemas.microsoft.com/office/drawing/2014/main" id="{B2789080-7E9C-4820-AC3B-4644C13F4DF7}"/>
                </a:ext>
              </a:extLst>
            </p:cNvPr>
            <p:cNvSpPr txBox="1"/>
            <p:nvPr/>
          </p:nvSpPr>
          <p:spPr>
            <a:xfrm>
              <a:off x="1503220" y="1180724"/>
              <a:ext cx="439543" cy="478104"/>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100</a:t>
              </a:r>
            </a:p>
          </p:txBody>
        </p:sp>
        <p:sp>
          <p:nvSpPr>
            <p:cNvPr id="87" name="TextBox 86">
              <a:extLst>
                <a:ext uri="{FF2B5EF4-FFF2-40B4-BE49-F238E27FC236}">
                  <a16:creationId xmlns:a16="http://schemas.microsoft.com/office/drawing/2014/main" id="{DF8CF299-A52E-4133-BE71-B23BA3FD6CFA}"/>
                </a:ext>
              </a:extLst>
            </p:cNvPr>
            <p:cNvSpPr txBox="1"/>
            <p:nvPr/>
          </p:nvSpPr>
          <p:spPr>
            <a:xfrm>
              <a:off x="1588179" y="1704863"/>
              <a:ext cx="354584" cy="478104"/>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80</a:t>
              </a:r>
            </a:p>
          </p:txBody>
        </p:sp>
        <p:sp>
          <p:nvSpPr>
            <p:cNvPr id="88" name="TextBox 87">
              <a:extLst>
                <a:ext uri="{FF2B5EF4-FFF2-40B4-BE49-F238E27FC236}">
                  <a16:creationId xmlns:a16="http://schemas.microsoft.com/office/drawing/2014/main" id="{0E92A0C3-9870-4609-907B-E9F31CD8BD82}"/>
                </a:ext>
              </a:extLst>
            </p:cNvPr>
            <p:cNvSpPr txBox="1"/>
            <p:nvPr/>
          </p:nvSpPr>
          <p:spPr>
            <a:xfrm>
              <a:off x="1588179" y="2203394"/>
              <a:ext cx="354584" cy="478104"/>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60</a:t>
              </a:r>
            </a:p>
          </p:txBody>
        </p:sp>
        <p:sp>
          <p:nvSpPr>
            <p:cNvPr id="89" name="TextBox 88">
              <a:extLst>
                <a:ext uri="{FF2B5EF4-FFF2-40B4-BE49-F238E27FC236}">
                  <a16:creationId xmlns:a16="http://schemas.microsoft.com/office/drawing/2014/main" id="{D3E4A6A3-E5FB-4FEB-8458-9779CFA922C2}"/>
                </a:ext>
              </a:extLst>
            </p:cNvPr>
            <p:cNvSpPr txBox="1"/>
            <p:nvPr/>
          </p:nvSpPr>
          <p:spPr>
            <a:xfrm>
              <a:off x="1588179" y="2718046"/>
              <a:ext cx="354584" cy="478104"/>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40</a:t>
              </a:r>
            </a:p>
          </p:txBody>
        </p:sp>
        <p:sp>
          <p:nvSpPr>
            <p:cNvPr id="90" name="TextBox 89">
              <a:extLst>
                <a:ext uri="{FF2B5EF4-FFF2-40B4-BE49-F238E27FC236}">
                  <a16:creationId xmlns:a16="http://schemas.microsoft.com/office/drawing/2014/main" id="{EC307D25-C8A0-4DCD-A2A3-A6B4BF9112C5}"/>
                </a:ext>
              </a:extLst>
            </p:cNvPr>
            <p:cNvSpPr txBox="1"/>
            <p:nvPr/>
          </p:nvSpPr>
          <p:spPr>
            <a:xfrm>
              <a:off x="1588179" y="3221949"/>
              <a:ext cx="354584" cy="478104"/>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20</a:t>
              </a:r>
            </a:p>
          </p:txBody>
        </p:sp>
        <p:sp>
          <p:nvSpPr>
            <p:cNvPr id="91" name="TextBox 90">
              <a:extLst>
                <a:ext uri="{FF2B5EF4-FFF2-40B4-BE49-F238E27FC236}">
                  <a16:creationId xmlns:a16="http://schemas.microsoft.com/office/drawing/2014/main" id="{DE6EF1D7-F992-4962-850D-CC09A546013E}"/>
                </a:ext>
              </a:extLst>
            </p:cNvPr>
            <p:cNvSpPr txBox="1"/>
            <p:nvPr/>
          </p:nvSpPr>
          <p:spPr>
            <a:xfrm>
              <a:off x="1673145" y="3731225"/>
              <a:ext cx="269626" cy="478104"/>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sp>
        <p:nvSpPr>
          <p:cNvPr id="92" name="TextBox 91">
            <a:extLst>
              <a:ext uri="{FF2B5EF4-FFF2-40B4-BE49-F238E27FC236}">
                <a16:creationId xmlns:a16="http://schemas.microsoft.com/office/drawing/2014/main" id="{F1C5F0C8-A588-4C06-9705-CACE7CD0D7FB}"/>
              </a:ext>
            </a:extLst>
          </p:cNvPr>
          <p:cNvSpPr txBox="1"/>
          <p:nvPr/>
        </p:nvSpPr>
        <p:spPr>
          <a:xfrm>
            <a:off x="9551143" y="4198621"/>
            <a:ext cx="2119939"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Months after CAR-T infusion</a:t>
            </a:r>
          </a:p>
        </p:txBody>
      </p:sp>
      <p:sp>
        <p:nvSpPr>
          <p:cNvPr id="93" name="TextBox 92">
            <a:extLst>
              <a:ext uri="{FF2B5EF4-FFF2-40B4-BE49-F238E27FC236}">
                <a16:creationId xmlns:a16="http://schemas.microsoft.com/office/drawing/2014/main" id="{68262889-DB98-4A14-8FB0-20DBD86CF3B2}"/>
              </a:ext>
            </a:extLst>
          </p:cNvPr>
          <p:cNvSpPr txBox="1"/>
          <p:nvPr/>
        </p:nvSpPr>
        <p:spPr>
          <a:xfrm>
            <a:off x="8542402" y="4321371"/>
            <a:ext cx="877163" cy="276999"/>
          </a:xfrm>
          <a:prstGeom prst="rect">
            <a:avLst/>
          </a:prstGeom>
          <a:noFill/>
        </p:spPr>
        <p:txBody>
          <a:bodyPr wrap="none" rtlCol="0">
            <a:spAutoFit/>
          </a:bodyPr>
          <a:lstStyle/>
          <a:p>
            <a:pPr algn="r"/>
            <a:r>
              <a:rPr lang="en-GB" sz="1200" dirty="0"/>
              <a:t>No. at risk</a:t>
            </a:r>
          </a:p>
        </p:txBody>
      </p:sp>
      <p:sp>
        <p:nvSpPr>
          <p:cNvPr id="94" name="TextBox 93">
            <a:extLst>
              <a:ext uri="{FF2B5EF4-FFF2-40B4-BE49-F238E27FC236}">
                <a16:creationId xmlns:a16="http://schemas.microsoft.com/office/drawing/2014/main" id="{5D2B6DEF-5D50-490A-8574-E8B2D68D2415}"/>
              </a:ext>
            </a:extLst>
          </p:cNvPr>
          <p:cNvSpPr txBox="1"/>
          <p:nvPr/>
        </p:nvSpPr>
        <p:spPr>
          <a:xfrm>
            <a:off x="9887114" y="2173955"/>
            <a:ext cx="2331590" cy="461665"/>
          </a:xfrm>
          <a:prstGeom prst="rect">
            <a:avLst/>
          </a:prstGeom>
          <a:noFill/>
        </p:spPr>
        <p:txBody>
          <a:bodyPr wrap="square" rtlCol="0">
            <a:spAutoFit/>
          </a:bodyPr>
          <a:lstStyle/>
          <a:p>
            <a:r>
              <a:rPr lang="en-US" sz="1200" dirty="0"/>
              <a:t>6-mo OS: 69.1% (39.8, 86.3)</a:t>
            </a:r>
          </a:p>
          <a:p>
            <a:r>
              <a:rPr lang="en-US" sz="1200" dirty="0" err="1"/>
              <a:t>mOS</a:t>
            </a:r>
            <a:r>
              <a:rPr lang="en-US" sz="1200" dirty="0"/>
              <a:t>: 9.5 </a:t>
            </a:r>
            <a:r>
              <a:rPr lang="en-US" sz="1200" dirty="0" err="1"/>
              <a:t>mo</a:t>
            </a:r>
            <a:r>
              <a:rPr lang="en-US" sz="1200" dirty="0"/>
              <a:t> (5.2, NE)</a:t>
            </a:r>
            <a:endParaRPr lang="en-GB" sz="1200" dirty="0"/>
          </a:p>
        </p:txBody>
      </p:sp>
      <p:cxnSp>
        <p:nvCxnSpPr>
          <p:cNvPr id="97" name="Straight Connector 96">
            <a:extLst>
              <a:ext uri="{FF2B5EF4-FFF2-40B4-BE49-F238E27FC236}">
                <a16:creationId xmlns:a16="http://schemas.microsoft.com/office/drawing/2014/main" id="{B235EB7C-1012-4F5C-A31D-BADED5CB8B02}"/>
              </a:ext>
            </a:extLst>
          </p:cNvPr>
          <p:cNvCxnSpPr>
            <a:cxnSpLocks/>
          </p:cNvCxnSpPr>
          <p:nvPr/>
        </p:nvCxnSpPr>
        <p:spPr>
          <a:xfrm>
            <a:off x="9455277" y="3759518"/>
            <a:ext cx="0" cy="7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845416D6-1045-4E00-8CC6-0DBDF11E4615}"/>
              </a:ext>
            </a:extLst>
          </p:cNvPr>
          <p:cNvSpPr txBox="1"/>
          <p:nvPr/>
        </p:nvSpPr>
        <p:spPr>
          <a:xfrm>
            <a:off x="9432208" y="3657019"/>
            <a:ext cx="848309"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Censored</a:t>
            </a:r>
          </a:p>
        </p:txBody>
      </p:sp>
      <p:grpSp>
        <p:nvGrpSpPr>
          <p:cNvPr id="99" name="Group 98">
            <a:extLst>
              <a:ext uri="{FF2B5EF4-FFF2-40B4-BE49-F238E27FC236}">
                <a16:creationId xmlns:a16="http://schemas.microsoft.com/office/drawing/2014/main" id="{6F1E5A26-9127-4CEA-869D-A97747192D76}"/>
              </a:ext>
            </a:extLst>
          </p:cNvPr>
          <p:cNvGrpSpPr/>
          <p:nvPr/>
        </p:nvGrpSpPr>
        <p:grpSpPr>
          <a:xfrm>
            <a:off x="9275423" y="3916884"/>
            <a:ext cx="2613646" cy="329369"/>
            <a:chOff x="1486026" y="5401096"/>
            <a:chExt cx="4067871" cy="329369"/>
          </a:xfrm>
        </p:grpSpPr>
        <p:sp>
          <p:nvSpPr>
            <p:cNvPr id="100" name="Line 21">
              <a:extLst>
                <a:ext uri="{FF2B5EF4-FFF2-40B4-BE49-F238E27FC236}">
                  <a16:creationId xmlns:a16="http://schemas.microsoft.com/office/drawing/2014/main" id="{9A982195-2D6F-400C-A5E4-DB55F6B6B73F}"/>
                </a:ext>
              </a:extLst>
            </p:cNvPr>
            <p:cNvSpPr>
              <a:spLocks noChangeShapeType="1"/>
            </p:cNvSpPr>
            <p:nvPr/>
          </p:nvSpPr>
          <p:spPr bwMode="auto">
            <a:xfrm>
              <a:off x="5368200"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BC66199B-1F76-49FE-AA2A-68301EEC3CB4}"/>
                </a:ext>
              </a:extLst>
            </p:cNvPr>
            <p:cNvSpPr txBox="1"/>
            <p:nvPr/>
          </p:nvSpPr>
          <p:spPr>
            <a:xfrm>
              <a:off x="5176281" y="5473096"/>
              <a:ext cx="377616"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p:txBody>
        </p:sp>
        <p:sp>
          <p:nvSpPr>
            <p:cNvPr id="102" name="Line 21">
              <a:extLst>
                <a:ext uri="{FF2B5EF4-FFF2-40B4-BE49-F238E27FC236}">
                  <a16:creationId xmlns:a16="http://schemas.microsoft.com/office/drawing/2014/main" id="{DB5D4F23-87CF-4616-AC8B-ED6CB4CDBDC0}"/>
                </a:ext>
              </a:extLst>
            </p:cNvPr>
            <p:cNvSpPr>
              <a:spLocks noChangeShapeType="1"/>
            </p:cNvSpPr>
            <p:nvPr/>
          </p:nvSpPr>
          <p:spPr bwMode="auto">
            <a:xfrm>
              <a:off x="4992563"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70CDF850-0158-4954-82F1-FB1184762AC5}"/>
                </a:ext>
              </a:extLst>
            </p:cNvPr>
            <p:cNvSpPr txBox="1"/>
            <p:nvPr/>
          </p:nvSpPr>
          <p:spPr>
            <a:xfrm>
              <a:off x="4800644" y="5473096"/>
              <a:ext cx="377616"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p:txBody>
        </p:sp>
        <p:sp>
          <p:nvSpPr>
            <p:cNvPr id="104" name="Line 21">
              <a:extLst>
                <a:ext uri="{FF2B5EF4-FFF2-40B4-BE49-F238E27FC236}">
                  <a16:creationId xmlns:a16="http://schemas.microsoft.com/office/drawing/2014/main" id="{AF1F7995-E832-4A59-954D-95021B323CEB}"/>
                </a:ext>
              </a:extLst>
            </p:cNvPr>
            <p:cNvSpPr>
              <a:spLocks noChangeShapeType="1"/>
            </p:cNvSpPr>
            <p:nvPr/>
          </p:nvSpPr>
          <p:spPr bwMode="auto">
            <a:xfrm>
              <a:off x="4616926"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7CD86916-BD78-455B-AF5C-9E50EB58EF84}"/>
                </a:ext>
              </a:extLst>
            </p:cNvPr>
            <p:cNvSpPr txBox="1"/>
            <p:nvPr/>
          </p:nvSpPr>
          <p:spPr>
            <a:xfrm>
              <a:off x="4425006" y="5473096"/>
              <a:ext cx="377616"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16</a:t>
              </a:r>
            </a:p>
          </p:txBody>
        </p:sp>
        <p:sp>
          <p:nvSpPr>
            <p:cNvPr id="106" name="Line 21">
              <a:extLst>
                <a:ext uri="{FF2B5EF4-FFF2-40B4-BE49-F238E27FC236}">
                  <a16:creationId xmlns:a16="http://schemas.microsoft.com/office/drawing/2014/main" id="{37D62EB4-1868-4129-9735-22F4457D2C16}"/>
                </a:ext>
              </a:extLst>
            </p:cNvPr>
            <p:cNvSpPr>
              <a:spLocks noChangeShapeType="1"/>
            </p:cNvSpPr>
            <p:nvPr/>
          </p:nvSpPr>
          <p:spPr bwMode="auto">
            <a:xfrm>
              <a:off x="4241289"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5613C761-80D6-41CD-9B85-4DEDD78627C0}"/>
                </a:ext>
              </a:extLst>
            </p:cNvPr>
            <p:cNvSpPr txBox="1"/>
            <p:nvPr/>
          </p:nvSpPr>
          <p:spPr>
            <a:xfrm>
              <a:off x="4049370" y="5473096"/>
              <a:ext cx="377616"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14</a:t>
              </a:r>
            </a:p>
          </p:txBody>
        </p:sp>
        <p:sp>
          <p:nvSpPr>
            <p:cNvPr id="108" name="Line 21">
              <a:extLst>
                <a:ext uri="{FF2B5EF4-FFF2-40B4-BE49-F238E27FC236}">
                  <a16:creationId xmlns:a16="http://schemas.microsoft.com/office/drawing/2014/main" id="{F3580FDA-54CC-4AEA-8C17-544BB295B004}"/>
                </a:ext>
              </a:extLst>
            </p:cNvPr>
            <p:cNvSpPr>
              <a:spLocks noChangeShapeType="1"/>
            </p:cNvSpPr>
            <p:nvPr/>
          </p:nvSpPr>
          <p:spPr bwMode="auto">
            <a:xfrm>
              <a:off x="3865652"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00FA126A-B55A-4C11-9C89-D2346311760A}"/>
                </a:ext>
              </a:extLst>
            </p:cNvPr>
            <p:cNvSpPr txBox="1"/>
            <p:nvPr/>
          </p:nvSpPr>
          <p:spPr>
            <a:xfrm>
              <a:off x="3673733" y="5473096"/>
              <a:ext cx="377616"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110" name="Line 21">
              <a:extLst>
                <a:ext uri="{FF2B5EF4-FFF2-40B4-BE49-F238E27FC236}">
                  <a16:creationId xmlns:a16="http://schemas.microsoft.com/office/drawing/2014/main" id="{CE21DAED-5305-41C2-AEC7-73B04FD834E3}"/>
                </a:ext>
              </a:extLst>
            </p:cNvPr>
            <p:cNvSpPr>
              <a:spLocks noChangeShapeType="1"/>
            </p:cNvSpPr>
            <p:nvPr/>
          </p:nvSpPr>
          <p:spPr bwMode="auto">
            <a:xfrm>
              <a:off x="3490015"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61626424-A8E3-4D33-8AA4-580A865FAB9C}"/>
                </a:ext>
              </a:extLst>
            </p:cNvPr>
            <p:cNvSpPr txBox="1"/>
            <p:nvPr/>
          </p:nvSpPr>
          <p:spPr>
            <a:xfrm>
              <a:off x="3298095" y="5473096"/>
              <a:ext cx="377616"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p:txBody>
        </p:sp>
        <p:sp>
          <p:nvSpPr>
            <p:cNvPr id="112" name="Line 21">
              <a:extLst>
                <a:ext uri="{FF2B5EF4-FFF2-40B4-BE49-F238E27FC236}">
                  <a16:creationId xmlns:a16="http://schemas.microsoft.com/office/drawing/2014/main" id="{C3333488-4774-4956-8F0A-94C91C0130C7}"/>
                </a:ext>
              </a:extLst>
            </p:cNvPr>
            <p:cNvSpPr>
              <a:spLocks noChangeShapeType="1"/>
            </p:cNvSpPr>
            <p:nvPr/>
          </p:nvSpPr>
          <p:spPr bwMode="auto">
            <a:xfrm>
              <a:off x="3114378"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7C215A32-C8F6-4C5C-9BEA-CCFD89E0D6E1}"/>
                </a:ext>
              </a:extLst>
            </p:cNvPr>
            <p:cNvSpPr txBox="1"/>
            <p:nvPr/>
          </p:nvSpPr>
          <p:spPr>
            <a:xfrm>
              <a:off x="2988573" y="5473096"/>
              <a:ext cx="245386"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a:t>
              </a:r>
            </a:p>
          </p:txBody>
        </p:sp>
        <p:sp>
          <p:nvSpPr>
            <p:cNvPr id="114" name="Line 21">
              <a:extLst>
                <a:ext uri="{FF2B5EF4-FFF2-40B4-BE49-F238E27FC236}">
                  <a16:creationId xmlns:a16="http://schemas.microsoft.com/office/drawing/2014/main" id="{DB404783-8709-4DE2-A0F1-183E4F8D6D2F}"/>
                </a:ext>
              </a:extLst>
            </p:cNvPr>
            <p:cNvSpPr>
              <a:spLocks noChangeShapeType="1"/>
            </p:cNvSpPr>
            <p:nvPr/>
          </p:nvSpPr>
          <p:spPr bwMode="auto">
            <a:xfrm>
              <a:off x="2738741"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7662DFFC-119F-4D20-BCB0-D600C4A8445C}"/>
                </a:ext>
              </a:extLst>
            </p:cNvPr>
            <p:cNvSpPr txBox="1"/>
            <p:nvPr/>
          </p:nvSpPr>
          <p:spPr>
            <a:xfrm>
              <a:off x="2612937" y="5473096"/>
              <a:ext cx="245386"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sp>
          <p:nvSpPr>
            <p:cNvPr id="116" name="Line 21">
              <a:extLst>
                <a:ext uri="{FF2B5EF4-FFF2-40B4-BE49-F238E27FC236}">
                  <a16:creationId xmlns:a16="http://schemas.microsoft.com/office/drawing/2014/main" id="{AA2DC730-ADD1-4E41-868F-873DC925162E}"/>
                </a:ext>
              </a:extLst>
            </p:cNvPr>
            <p:cNvSpPr>
              <a:spLocks noChangeShapeType="1"/>
            </p:cNvSpPr>
            <p:nvPr/>
          </p:nvSpPr>
          <p:spPr bwMode="auto">
            <a:xfrm>
              <a:off x="2363104"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F71C2ACD-5648-48DC-A8C5-FCFD11EB82F2}"/>
                </a:ext>
              </a:extLst>
            </p:cNvPr>
            <p:cNvSpPr txBox="1"/>
            <p:nvPr/>
          </p:nvSpPr>
          <p:spPr>
            <a:xfrm>
              <a:off x="2237300" y="5473096"/>
              <a:ext cx="245386"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a:t>
              </a:r>
            </a:p>
          </p:txBody>
        </p:sp>
        <p:sp>
          <p:nvSpPr>
            <p:cNvPr id="118" name="Line 21">
              <a:extLst>
                <a:ext uri="{FF2B5EF4-FFF2-40B4-BE49-F238E27FC236}">
                  <a16:creationId xmlns:a16="http://schemas.microsoft.com/office/drawing/2014/main" id="{11A2FB72-D4DC-4646-A2CB-DFA67C20EEC9}"/>
                </a:ext>
              </a:extLst>
            </p:cNvPr>
            <p:cNvSpPr>
              <a:spLocks noChangeShapeType="1"/>
            </p:cNvSpPr>
            <p:nvPr/>
          </p:nvSpPr>
          <p:spPr bwMode="auto">
            <a:xfrm>
              <a:off x="1987467"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83E2D975-376D-43D7-BD07-8E54A991A844}"/>
                </a:ext>
              </a:extLst>
            </p:cNvPr>
            <p:cNvSpPr txBox="1"/>
            <p:nvPr/>
          </p:nvSpPr>
          <p:spPr>
            <a:xfrm>
              <a:off x="1861662" y="5473096"/>
              <a:ext cx="245386"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p:txBody>
        </p:sp>
        <p:sp>
          <p:nvSpPr>
            <p:cNvPr id="120" name="Line 21">
              <a:extLst>
                <a:ext uri="{FF2B5EF4-FFF2-40B4-BE49-F238E27FC236}">
                  <a16:creationId xmlns:a16="http://schemas.microsoft.com/office/drawing/2014/main" id="{DF2EA34D-7EFB-4EF2-BD93-53A2839D6C54}"/>
                </a:ext>
              </a:extLst>
            </p:cNvPr>
            <p:cNvSpPr>
              <a:spLocks noChangeShapeType="1"/>
            </p:cNvSpPr>
            <p:nvPr/>
          </p:nvSpPr>
          <p:spPr bwMode="auto">
            <a:xfrm>
              <a:off x="1611830"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074C2F58-4AE7-4B98-8672-FE4556452391}"/>
                </a:ext>
              </a:extLst>
            </p:cNvPr>
            <p:cNvSpPr txBox="1"/>
            <p:nvPr/>
          </p:nvSpPr>
          <p:spPr>
            <a:xfrm>
              <a:off x="1486026" y="5473096"/>
              <a:ext cx="245386"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grpSp>
        <p:nvGrpSpPr>
          <p:cNvPr id="122" name="Group 121">
            <a:extLst>
              <a:ext uri="{FF2B5EF4-FFF2-40B4-BE49-F238E27FC236}">
                <a16:creationId xmlns:a16="http://schemas.microsoft.com/office/drawing/2014/main" id="{C79A71B3-1657-4D09-AB2E-735B2EE54767}"/>
              </a:ext>
            </a:extLst>
          </p:cNvPr>
          <p:cNvGrpSpPr/>
          <p:nvPr/>
        </p:nvGrpSpPr>
        <p:grpSpPr>
          <a:xfrm>
            <a:off x="9232945" y="4481403"/>
            <a:ext cx="2372293" cy="257369"/>
            <a:chOff x="9174362" y="4973482"/>
            <a:chExt cx="2372293" cy="257369"/>
          </a:xfrm>
        </p:grpSpPr>
        <p:sp>
          <p:nvSpPr>
            <p:cNvPr id="124" name="TextBox 123">
              <a:extLst>
                <a:ext uri="{FF2B5EF4-FFF2-40B4-BE49-F238E27FC236}">
                  <a16:creationId xmlns:a16="http://schemas.microsoft.com/office/drawing/2014/main" id="{2D42A3A1-E44C-470C-9503-EB066E77B8F5}"/>
                </a:ext>
              </a:extLst>
            </p:cNvPr>
            <p:cNvSpPr txBox="1"/>
            <p:nvPr/>
          </p:nvSpPr>
          <p:spPr>
            <a:xfrm>
              <a:off x="11388992" y="4973482"/>
              <a:ext cx="157663"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sp>
          <p:nvSpPr>
            <p:cNvPr id="125" name="TextBox 124">
              <a:extLst>
                <a:ext uri="{FF2B5EF4-FFF2-40B4-BE49-F238E27FC236}">
                  <a16:creationId xmlns:a16="http://schemas.microsoft.com/office/drawing/2014/main" id="{61D25FA8-C7BF-4BFB-803F-96DD6AAFA6EB}"/>
                </a:ext>
              </a:extLst>
            </p:cNvPr>
            <p:cNvSpPr txBox="1"/>
            <p:nvPr/>
          </p:nvSpPr>
          <p:spPr>
            <a:xfrm>
              <a:off x="11147642" y="4973482"/>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a:t>
              </a:r>
            </a:p>
          </p:txBody>
        </p:sp>
        <p:sp>
          <p:nvSpPr>
            <p:cNvPr id="126" name="TextBox 125">
              <a:extLst>
                <a:ext uri="{FF2B5EF4-FFF2-40B4-BE49-F238E27FC236}">
                  <a16:creationId xmlns:a16="http://schemas.microsoft.com/office/drawing/2014/main" id="{4B552E56-324D-467D-9F2A-4EB316B98188}"/>
                </a:ext>
              </a:extLst>
            </p:cNvPr>
            <p:cNvSpPr txBox="1"/>
            <p:nvPr/>
          </p:nvSpPr>
          <p:spPr>
            <a:xfrm>
              <a:off x="10906292" y="4973482"/>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a:t>
              </a:r>
            </a:p>
          </p:txBody>
        </p:sp>
        <p:sp>
          <p:nvSpPr>
            <p:cNvPr id="127" name="TextBox 126">
              <a:extLst>
                <a:ext uri="{FF2B5EF4-FFF2-40B4-BE49-F238E27FC236}">
                  <a16:creationId xmlns:a16="http://schemas.microsoft.com/office/drawing/2014/main" id="{03679B04-B09D-4968-9C5F-AA87FB0AE29B}"/>
                </a:ext>
              </a:extLst>
            </p:cNvPr>
            <p:cNvSpPr txBox="1"/>
            <p:nvPr/>
          </p:nvSpPr>
          <p:spPr>
            <a:xfrm>
              <a:off x="10664942" y="4973482"/>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a:t>
              </a:r>
            </a:p>
          </p:txBody>
        </p:sp>
        <p:sp>
          <p:nvSpPr>
            <p:cNvPr id="128" name="TextBox 127">
              <a:extLst>
                <a:ext uri="{FF2B5EF4-FFF2-40B4-BE49-F238E27FC236}">
                  <a16:creationId xmlns:a16="http://schemas.microsoft.com/office/drawing/2014/main" id="{2C1E1B9E-8F6D-4DFD-9610-B0F2D5D834F1}"/>
                </a:ext>
              </a:extLst>
            </p:cNvPr>
            <p:cNvSpPr txBox="1"/>
            <p:nvPr/>
          </p:nvSpPr>
          <p:spPr>
            <a:xfrm>
              <a:off x="10423591" y="4973482"/>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p:txBody>
        </p:sp>
        <p:sp>
          <p:nvSpPr>
            <p:cNvPr id="129" name="TextBox 128">
              <a:extLst>
                <a:ext uri="{FF2B5EF4-FFF2-40B4-BE49-F238E27FC236}">
                  <a16:creationId xmlns:a16="http://schemas.microsoft.com/office/drawing/2014/main" id="{AA70B9E7-5433-4EBB-8551-EC21B099F10E}"/>
                </a:ext>
              </a:extLst>
            </p:cNvPr>
            <p:cNvSpPr txBox="1"/>
            <p:nvPr/>
          </p:nvSpPr>
          <p:spPr>
            <a:xfrm>
              <a:off x="10182242" y="4973482"/>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p:txBody>
        </p:sp>
        <p:sp>
          <p:nvSpPr>
            <p:cNvPr id="130" name="TextBox 129">
              <a:extLst>
                <a:ext uri="{FF2B5EF4-FFF2-40B4-BE49-F238E27FC236}">
                  <a16:creationId xmlns:a16="http://schemas.microsoft.com/office/drawing/2014/main" id="{7F68ACF5-0B2E-43CD-A00A-302DF68EF2D9}"/>
                </a:ext>
              </a:extLst>
            </p:cNvPr>
            <p:cNvSpPr txBox="1"/>
            <p:nvPr/>
          </p:nvSpPr>
          <p:spPr>
            <a:xfrm>
              <a:off x="9940892" y="4973482"/>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a:t>
              </a:r>
            </a:p>
          </p:txBody>
        </p:sp>
        <p:sp>
          <p:nvSpPr>
            <p:cNvPr id="131" name="TextBox 130">
              <a:extLst>
                <a:ext uri="{FF2B5EF4-FFF2-40B4-BE49-F238E27FC236}">
                  <a16:creationId xmlns:a16="http://schemas.microsoft.com/office/drawing/2014/main" id="{BFC55C5A-52F6-455D-967A-F0B9100AC89C}"/>
                </a:ext>
              </a:extLst>
            </p:cNvPr>
            <p:cNvSpPr txBox="1"/>
            <p:nvPr/>
          </p:nvSpPr>
          <p:spPr>
            <a:xfrm>
              <a:off x="9657063" y="4973482"/>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p:txBody>
        </p:sp>
        <p:sp>
          <p:nvSpPr>
            <p:cNvPr id="132" name="TextBox 131">
              <a:extLst>
                <a:ext uri="{FF2B5EF4-FFF2-40B4-BE49-F238E27FC236}">
                  <a16:creationId xmlns:a16="http://schemas.microsoft.com/office/drawing/2014/main" id="{07481F71-1012-4DF6-88F3-C4E03CCAB72D}"/>
                </a:ext>
              </a:extLst>
            </p:cNvPr>
            <p:cNvSpPr txBox="1"/>
            <p:nvPr/>
          </p:nvSpPr>
          <p:spPr>
            <a:xfrm>
              <a:off x="9415712" y="4973482"/>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p:txBody>
        </p:sp>
        <p:sp>
          <p:nvSpPr>
            <p:cNvPr id="133" name="TextBox 132">
              <a:extLst>
                <a:ext uri="{FF2B5EF4-FFF2-40B4-BE49-F238E27FC236}">
                  <a16:creationId xmlns:a16="http://schemas.microsoft.com/office/drawing/2014/main" id="{5D8EAF13-64DC-4F75-AB00-EF783DE1FD28}"/>
                </a:ext>
              </a:extLst>
            </p:cNvPr>
            <p:cNvSpPr txBox="1"/>
            <p:nvPr/>
          </p:nvSpPr>
          <p:spPr>
            <a:xfrm>
              <a:off x="9174362" y="4973482"/>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p:txBody>
        </p:sp>
      </p:grpSp>
      <p:grpSp>
        <p:nvGrpSpPr>
          <p:cNvPr id="134" name="Group 133">
            <a:extLst>
              <a:ext uri="{FF2B5EF4-FFF2-40B4-BE49-F238E27FC236}">
                <a16:creationId xmlns:a16="http://schemas.microsoft.com/office/drawing/2014/main" id="{AD906D0E-32D4-428A-83A3-E9161FC3AF58}"/>
              </a:ext>
            </a:extLst>
          </p:cNvPr>
          <p:cNvGrpSpPr/>
          <p:nvPr/>
        </p:nvGrpSpPr>
        <p:grpSpPr>
          <a:xfrm>
            <a:off x="9400887" y="2389883"/>
            <a:ext cx="2038308" cy="877614"/>
            <a:chOff x="9400886" y="2389882"/>
            <a:chExt cx="2334329" cy="1145685"/>
          </a:xfrm>
        </p:grpSpPr>
        <p:sp>
          <p:nvSpPr>
            <p:cNvPr id="135" name="Freeform: Shape 220">
              <a:extLst>
                <a:ext uri="{FF2B5EF4-FFF2-40B4-BE49-F238E27FC236}">
                  <a16:creationId xmlns:a16="http://schemas.microsoft.com/office/drawing/2014/main" id="{54AE8D18-D396-45D2-AC4E-5D13994BE7EB}"/>
                </a:ext>
              </a:extLst>
            </p:cNvPr>
            <p:cNvSpPr/>
            <p:nvPr/>
          </p:nvSpPr>
          <p:spPr>
            <a:xfrm>
              <a:off x="9400886" y="2389882"/>
              <a:ext cx="2334329" cy="1098280"/>
            </a:xfrm>
            <a:custGeom>
              <a:avLst/>
              <a:gdLst>
                <a:gd name="connsiteX0" fmla="*/ 2334330 w 2334329"/>
                <a:gd name="connsiteY0" fmla="*/ 1098280 h 1098280"/>
                <a:gd name="connsiteX1" fmla="*/ 1280684 w 2334329"/>
                <a:gd name="connsiteY1" fmla="*/ 1098280 h 1098280"/>
                <a:gd name="connsiteX2" fmla="*/ 1280684 w 2334329"/>
                <a:gd name="connsiteY2" fmla="*/ 729599 h 1098280"/>
                <a:gd name="connsiteX3" fmla="*/ 892594 w 2334329"/>
                <a:gd name="connsiteY3" fmla="*/ 729599 h 1098280"/>
                <a:gd name="connsiteX4" fmla="*/ 892594 w 2334329"/>
                <a:gd name="connsiteY4" fmla="*/ 568544 h 1098280"/>
                <a:gd name="connsiteX5" fmla="*/ 690791 w 2334329"/>
                <a:gd name="connsiteY5" fmla="*/ 568544 h 1098280"/>
                <a:gd name="connsiteX6" fmla="*/ 690791 w 2334329"/>
                <a:gd name="connsiteY6" fmla="*/ 415251 h 1098280"/>
                <a:gd name="connsiteX7" fmla="*/ 378383 w 2334329"/>
                <a:gd name="connsiteY7" fmla="*/ 415251 h 1098280"/>
                <a:gd name="connsiteX8" fmla="*/ 378383 w 2334329"/>
                <a:gd name="connsiteY8" fmla="*/ 312409 h 1098280"/>
                <a:gd name="connsiteX9" fmla="*/ 347336 w 2334329"/>
                <a:gd name="connsiteY9" fmla="*/ 312409 h 1098280"/>
                <a:gd name="connsiteX10" fmla="*/ 347336 w 2334329"/>
                <a:gd name="connsiteY10" fmla="*/ 207625 h 1098280"/>
                <a:gd name="connsiteX11" fmla="*/ 296885 w 2334329"/>
                <a:gd name="connsiteY11" fmla="*/ 207625 h 1098280"/>
                <a:gd name="connsiteX12" fmla="*/ 296885 w 2334329"/>
                <a:gd name="connsiteY12" fmla="*/ 110604 h 1098280"/>
                <a:gd name="connsiteX13" fmla="*/ 265838 w 2334329"/>
                <a:gd name="connsiteY13" fmla="*/ 110604 h 1098280"/>
                <a:gd name="connsiteX14" fmla="*/ 265838 w 2334329"/>
                <a:gd name="connsiteY14" fmla="*/ 0 h 1098280"/>
                <a:gd name="connsiteX15" fmla="*/ 0 w 2334329"/>
                <a:gd name="connsiteY15" fmla="*/ 0 h 109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4329" h="1098280">
                  <a:moveTo>
                    <a:pt x="2334330" y="1098280"/>
                  </a:moveTo>
                  <a:lnTo>
                    <a:pt x="1280684" y="1098280"/>
                  </a:lnTo>
                  <a:lnTo>
                    <a:pt x="1280684" y="729599"/>
                  </a:lnTo>
                  <a:lnTo>
                    <a:pt x="892594" y="729599"/>
                  </a:lnTo>
                  <a:lnTo>
                    <a:pt x="892594" y="568544"/>
                  </a:lnTo>
                  <a:lnTo>
                    <a:pt x="690791" y="568544"/>
                  </a:lnTo>
                  <a:lnTo>
                    <a:pt x="690791" y="415251"/>
                  </a:lnTo>
                  <a:lnTo>
                    <a:pt x="378383" y="415251"/>
                  </a:lnTo>
                  <a:lnTo>
                    <a:pt x="378383" y="312409"/>
                  </a:lnTo>
                  <a:lnTo>
                    <a:pt x="347336" y="312409"/>
                  </a:lnTo>
                  <a:lnTo>
                    <a:pt x="347336" y="207625"/>
                  </a:lnTo>
                  <a:lnTo>
                    <a:pt x="296885" y="207625"/>
                  </a:lnTo>
                  <a:lnTo>
                    <a:pt x="296885" y="110604"/>
                  </a:lnTo>
                  <a:lnTo>
                    <a:pt x="265838" y="110604"/>
                  </a:lnTo>
                  <a:lnTo>
                    <a:pt x="265838"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221">
              <a:extLst>
                <a:ext uri="{FF2B5EF4-FFF2-40B4-BE49-F238E27FC236}">
                  <a16:creationId xmlns:a16="http://schemas.microsoft.com/office/drawing/2014/main" id="{23332D04-81EF-4084-851C-57BE6B3539AC}"/>
                </a:ext>
              </a:extLst>
            </p:cNvPr>
            <p:cNvSpPr/>
            <p:nvPr/>
          </p:nvSpPr>
          <p:spPr>
            <a:xfrm>
              <a:off x="9843302" y="27597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222">
              <a:extLst>
                <a:ext uri="{FF2B5EF4-FFF2-40B4-BE49-F238E27FC236}">
                  <a16:creationId xmlns:a16="http://schemas.microsoft.com/office/drawing/2014/main" id="{37EA3FC4-DC01-46B7-B12A-C313A540201C}"/>
                </a:ext>
              </a:extLst>
            </p:cNvPr>
            <p:cNvSpPr/>
            <p:nvPr/>
          </p:nvSpPr>
          <p:spPr>
            <a:xfrm>
              <a:off x="9786152" y="27597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223">
              <a:extLst>
                <a:ext uri="{FF2B5EF4-FFF2-40B4-BE49-F238E27FC236}">
                  <a16:creationId xmlns:a16="http://schemas.microsoft.com/office/drawing/2014/main" id="{61CE0F65-2BB4-4EAA-96B4-4FEF10E49156}"/>
                </a:ext>
              </a:extLst>
            </p:cNvPr>
            <p:cNvSpPr/>
            <p:nvPr/>
          </p:nvSpPr>
          <p:spPr>
            <a:xfrm>
              <a:off x="9881402" y="27597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224">
              <a:extLst>
                <a:ext uri="{FF2B5EF4-FFF2-40B4-BE49-F238E27FC236}">
                  <a16:creationId xmlns:a16="http://schemas.microsoft.com/office/drawing/2014/main" id="{68742896-CF73-4E14-B5AA-A85AF1C91000}"/>
                </a:ext>
              </a:extLst>
            </p:cNvPr>
            <p:cNvSpPr/>
            <p:nvPr/>
          </p:nvSpPr>
          <p:spPr>
            <a:xfrm>
              <a:off x="9938553" y="27597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225">
              <a:extLst>
                <a:ext uri="{FF2B5EF4-FFF2-40B4-BE49-F238E27FC236}">
                  <a16:creationId xmlns:a16="http://schemas.microsoft.com/office/drawing/2014/main" id="{B59907BC-D530-47BC-B5B3-6F3CB8FEBA84}"/>
                </a:ext>
              </a:extLst>
            </p:cNvPr>
            <p:cNvSpPr/>
            <p:nvPr/>
          </p:nvSpPr>
          <p:spPr>
            <a:xfrm>
              <a:off x="10395753" y="308361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226">
              <a:extLst>
                <a:ext uri="{FF2B5EF4-FFF2-40B4-BE49-F238E27FC236}">
                  <a16:creationId xmlns:a16="http://schemas.microsoft.com/office/drawing/2014/main" id="{6B1372C2-FC52-48FC-84D5-E2E2AC9875C0}"/>
                </a:ext>
              </a:extLst>
            </p:cNvPr>
            <p:cNvSpPr/>
            <p:nvPr/>
          </p:nvSpPr>
          <p:spPr>
            <a:xfrm>
              <a:off x="10471953" y="308361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227">
              <a:extLst>
                <a:ext uri="{FF2B5EF4-FFF2-40B4-BE49-F238E27FC236}">
                  <a16:creationId xmlns:a16="http://schemas.microsoft.com/office/drawing/2014/main" id="{BFC56405-7506-4DB8-9377-603F1D6FA0D1}"/>
                </a:ext>
              </a:extLst>
            </p:cNvPr>
            <p:cNvSpPr/>
            <p:nvPr/>
          </p:nvSpPr>
          <p:spPr>
            <a:xfrm>
              <a:off x="10681503" y="30645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228">
              <a:extLst>
                <a:ext uri="{FF2B5EF4-FFF2-40B4-BE49-F238E27FC236}">
                  <a16:creationId xmlns:a16="http://schemas.microsoft.com/office/drawing/2014/main" id="{EC5F082A-5322-4473-A6D0-56F13D2FBFC7}"/>
                </a:ext>
              </a:extLst>
            </p:cNvPr>
            <p:cNvSpPr/>
            <p:nvPr/>
          </p:nvSpPr>
          <p:spPr>
            <a:xfrm>
              <a:off x="10433853" y="308361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229">
              <a:extLst>
                <a:ext uri="{FF2B5EF4-FFF2-40B4-BE49-F238E27FC236}">
                  <a16:creationId xmlns:a16="http://schemas.microsoft.com/office/drawing/2014/main" id="{8987DA90-3D4E-456E-9AF6-CEBC3D1E0D47}"/>
                </a:ext>
              </a:extLst>
            </p:cNvPr>
            <p:cNvSpPr/>
            <p:nvPr/>
          </p:nvSpPr>
          <p:spPr>
            <a:xfrm>
              <a:off x="10757712" y="344556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230">
              <a:extLst>
                <a:ext uri="{FF2B5EF4-FFF2-40B4-BE49-F238E27FC236}">
                  <a16:creationId xmlns:a16="http://schemas.microsoft.com/office/drawing/2014/main" id="{D8DB1429-ED8D-44D0-BD07-FA78839DE4E3}"/>
                </a:ext>
              </a:extLst>
            </p:cNvPr>
            <p:cNvSpPr/>
            <p:nvPr/>
          </p:nvSpPr>
          <p:spPr>
            <a:xfrm>
              <a:off x="11672112" y="344556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1174829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1372O: CLDN 18.2-targeted CAR-T cell therapy in patients with cancers of the digestive system – Qi C,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1000"/>
              </a:spcBef>
              <a:buNone/>
            </a:pPr>
            <a:r>
              <a:rPr lang="en-GB" b="1" dirty="0"/>
              <a:t>Conclusions</a:t>
            </a:r>
          </a:p>
          <a:p>
            <a:r>
              <a:rPr lang="en-GB" b="1" dirty="0"/>
              <a:t>In previously treated patients with CLDN18.2-positive gastric or GEJ cancer, CT041 demonstrated encouraging activity and was generally well-tolerated</a:t>
            </a:r>
          </a:p>
        </p:txBody>
      </p:sp>
      <p:sp>
        <p:nvSpPr>
          <p:cNvPr id="5" name="Text Placeholder 4"/>
          <p:cNvSpPr>
            <a:spLocks noGrp="1"/>
          </p:cNvSpPr>
          <p:nvPr>
            <p:ph type="body" sz="quarter" idx="11"/>
          </p:nvPr>
        </p:nvSpPr>
        <p:spPr/>
        <p:txBody>
          <a:bodyPr/>
          <a:lstStyle/>
          <a:p>
            <a:r>
              <a:rPr lang="en-GB" dirty="0"/>
              <a:t>Qi C, et al. Ann </a:t>
            </a:r>
            <a:r>
              <a:rPr lang="en-GB" dirty="0" err="1"/>
              <a:t>Oncol</a:t>
            </a:r>
            <a:r>
              <a:rPr lang="en-GB" dirty="0"/>
              <a:t> 2021;32(</a:t>
            </a:r>
            <a:r>
              <a:rPr lang="en-GB" dirty="0" err="1"/>
              <a:t>suppl</a:t>
            </a:r>
            <a:r>
              <a:rPr lang="en-GB" dirty="0"/>
              <a:t>):</a:t>
            </a:r>
            <a:r>
              <a:rPr lang="en-GB" dirty="0" err="1"/>
              <a:t>abstr</a:t>
            </a:r>
            <a:r>
              <a:rPr lang="en-GB" dirty="0"/>
              <a:t> 1372O</a:t>
            </a:r>
          </a:p>
        </p:txBody>
      </p:sp>
      <p:graphicFrame>
        <p:nvGraphicFramePr>
          <p:cNvPr id="6" name="Group 88"/>
          <p:cNvGraphicFramePr>
            <a:graphicFrameLocks noGrp="1"/>
          </p:cNvGraphicFramePr>
          <p:nvPr>
            <p:extLst>
              <p:ext uri="{D42A27DB-BD31-4B8C-83A1-F6EECF244321}">
                <p14:modId xmlns:p14="http://schemas.microsoft.com/office/powerpoint/2010/main" val="1650129881"/>
              </p:ext>
            </p:extLst>
          </p:nvPr>
        </p:nvGraphicFramePr>
        <p:xfrm>
          <a:off x="1188626" y="1597009"/>
          <a:ext cx="9814749" cy="2346960"/>
        </p:xfrm>
        <a:graphic>
          <a:graphicData uri="http://schemas.openxmlformats.org/drawingml/2006/table">
            <a:tbl>
              <a:tblPr firstRow="1" bandRow="1">
                <a:tableStyleId>{5202B0CA-FC54-4496-8BCA-5EF66A818D29}</a:tableStyleId>
              </a:tblPr>
              <a:tblGrid>
                <a:gridCol w="2558028">
                  <a:extLst>
                    <a:ext uri="{9D8B030D-6E8A-4147-A177-3AD203B41FA5}">
                      <a16:colId xmlns:a16="http://schemas.microsoft.com/office/drawing/2014/main" val="20000"/>
                    </a:ext>
                  </a:extLst>
                </a:gridCol>
                <a:gridCol w="1451344">
                  <a:extLst>
                    <a:ext uri="{9D8B030D-6E8A-4147-A177-3AD203B41FA5}">
                      <a16:colId xmlns:a16="http://schemas.microsoft.com/office/drawing/2014/main" val="20001"/>
                    </a:ext>
                  </a:extLst>
                </a:gridCol>
                <a:gridCol w="1451344">
                  <a:extLst>
                    <a:ext uri="{9D8B030D-6E8A-4147-A177-3AD203B41FA5}">
                      <a16:colId xmlns:a16="http://schemas.microsoft.com/office/drawing/2014/main" val="2675475727"/>
                    </a:ext>
                  </a:extLst>
                </a:gridCol>
                <a:gridCol w="1451345">
                  <a:extLst>
                    <a:ext uri="{9D8B030D-6E8A-4147-A177-3AD203B41FA5}">
                      <a16:colId xmlns:a16="http://schemas.microsoft.com/office/drawing/2014/main" val="548440750"/>
                    </a:ext>
                  </a:extLst>
                </a:gridCol>
                <a:gridCol w="1541720">
                  <a:extLst>
                    <a:ext uri="{9D8B030D-6E8A-4147-A177-3AD203B41FA5}">
                      <a16:colId xmlns:a16="http://schemas.microsoft.com/office/drawing/2014/main" val="2254244294"/>
                    </a:ext>
                  </a:extLst>
                </a:gridCol>
                <a:gridCol w="1360968">
                  <a:extLst>
                    <a:ext uri="{9D8B030D-6E8A-4147-A177-3AD203B41FA5}">
                      <a16:colId xmlns:a16="http://schemas.microsoft.com/office/drawing/2014/main" val="3723061408"/>
                    </a:ext>
                  </a:extLst>
                </a:gridCol>
              </a:tblGrid>
              <a:tr h="27432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AEs, n (%)</a:t>
                      </a:r>
                    </a:p>
                  </a:txBody>
                  <a:tcPr anchor="ctr" horzOverflow="overflow"/>
                </a:tc>
                <a:tc gridSpan="3">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Dose escalation</a:t>
                      </a:r>
                    </a:p>
                  </a:txBody>
                  <a:tcPr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1" i="0" u="none" strike="noStrike" cap="none" normalizeH="0" baseline="0" dirty="0">
                          <a:ln>
                            <a:noFill/>
                          </a:ln>
                          <a:solidFill>
                            <a:schemeClr val="tx2"/>
                          </a:solidFill>
                          <a:effectLst/>
                          <a:latin typeface="+mn-lt"/>
                          <a:cs typeface="Arial" charset="0"/>
                        </a:rPr>
                        <a:t>Dose expansion</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val="785020485"/>
                  </a:ext>
                </a:extLst>
              </a:tr>
              <a:tr h="27432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2.5x10</a:t>
                      </a:r>
                      <a:r>
                        <a:rPr kumimoji="0" lang="en-GB" sz="1400" b="1" i="0" u="none" strike="noStrike" cap="none" normalizeH="0" baseline="30000" dirty="0">
                          <a:ln>
                            <a:noFill/>
                          </a:ln>
                          <a:solidFill>
                            <a:schemeClr val="tx2"/>
                          </a:solidFill>
                          <a:effectLst/>
                          <a:latin typeface="+mn-lt"/>
                          <a:cs typeface="Arial" charset="0"/>
                        </a:rPr>
                        <a:t>8</a:t>
                      </a:r>
                      <a:r>
                        <a:rPr kumimoji="0" lang="en-GB" sz="1400" b="1" i="0" u="none" strike="noStrike" cap="none" normalizeH="0" baseline="0" dirty="0">
                          <a:ln>
                            <a:noFill/>
                          </a:ln>
                          <a:solidFill>
                            <a:schemeClr val="tx2"/>
                          </a:solidFill>
                          <a:effectLst/>
                          <a:latin typeface="+mn-lt"/>
                          <a:cs typeface="Arial" charset="0"/>
                        </a:rPr>
                        <a:t>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(n=6)</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1" i="0" u="none" strike="noStrike" cap="none" normalizeH="0" baseline="0" dirty="0">
                          <a:ln>
                            <a:noFill/>
                          </a:ln>
                          <a:solidFill>
                            <a:schemeClr val="tx2"/>
                          </a:solidFill>
                          <a:effectLst/>
                          <a:latin typeface="+mn-lt"/>
                          <a:cs typeface="Arial" charset="0"/>
                        </a:rPr>
                        <a:t>3.75x10</a:t>
                      </a:r>
                      <a:r>
                        <a:rPr kumimoji="0" lang="en-GB" sz="1400" b="1" i="0" u="none" strike="noStrike" cap="none" normalizeH="0" baseline="30000" dirty="0">
                          <a:ln>
                            <a:noFill/>
                          </a:ln>
                          <a:solidFill>
                            <a:schemeClr val="tx2"/>
                          </a:solidFill>
                          <a:effectLst/>
                          <a:latin typeface="+mn-lt"/>
                          <a:cs typeface="Arial" charset="0"/>
                        </a:rPr>
                        <a:t>8</a:t>
                      </a:r>
                      <a:r>
                        <a:rPr kumimoji="0" lang="en-GB" sz="1400" b="1" i="0" u="none" strike="noStrike" cap="none" normalizeH="0" baseline="0" dirty="0">
                          <a:ln>
                            <a:noFill/>
                          </a:ln>
                          <a:solidFill>
                            <a:schemeClr val="tx2"/>
                          </a:solidFill>
                          <a:effectLst/>
                          <a:latin typeface="+mn-lt"/>
                          <a:cs typeface="Arial" charset="0"/>
                        </a:rPr>
                        <a:t>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(n=6)</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1" i="0" u="none" strike="noStrike" cap="none" normalizeH="0" baseline="0" dirty="0">
                          <a:ln>
                            <a:noFill/>
                          </a:ln>
                          <a:solidFill>
                            <a:schemeClr val="tx2"/>
                          </a:solidFill>
                          <a:effectLst/>
                          <a:latin typeface="+mn-lt"/>
                          <a:cs typeface="Arial" charset="0"/>
                        </a:rPr>
                        <a:t>5x10</a:t>
                      </a:r>
                      <a:r>
                        <a:rPr kumimoji="0" lang="en-GB" sz="1400" b="1" i="0" u="none" strike="noStrike" cap="none" normalizeH="0" baseline="30000" dirty="0">
                          <a:ln>
                            <a:noFill/>
                          </a:ln>
                          <a:solidFill>
                            <a:schemeClr val="tx2"/>
                          </a:solidFill>
                          <a:effectLst/>
                          <a:latin typeface="+mn-lt"/>
                          <a:cs typeface="Arial" charset="0"/>
                        </a:rPr>
                        <a:t>8</a:t>
                      </a:r>
                      <a:r>
                        <a:rPr kumimoji="0" lang="en-GB" sz="1400" b="1" i="0" u="none" strike="noStrike" cap="none" normalizeH="0" baseline="0" dirty="0">
                          <a:ln>
                            <a:noFill/>
                          </a:ln>
                          <a:solidFill>
                            <a:schemeClr val="tx2"/>
                          </a:solidFill>
                          <a:effectLst/>
                          <a:latin typeface="+mn-lt"/>
                          <a:cs typeface="Arial" charset="0"/>
                        </a:rPr>
                        <a:t>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(n=3)</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1" i="0" u="none" strike="noStrike" cap="none" normalizeH="0" baseline="0" dirty="0">
                          <a:ln>
                            <a:noFill/>
                          </a:ln>
                          <a:solidFill>
                            <a:schemeClr val="tx2"/>
                          </a:solidFill>
                          <a:effectLst/>
                          <a:latin typeface="+mn-lt"/>
                          <a:cs typeface="Arial" charset="0"/>
                        </a:rPr>
                        <a:t>2.5x10</a:t>
                      </a:r>
                      <a:r>
                        <a:rPr kumimoji="0" lang="en-GB" sz="1400" b="1" i="0" u="none" strike="noStrike" cap="none" normalizeH="0" baseline="30000" dirty="0">
                          <a:ln>
                            <a:noFill/>
                          </a:ln>
                          <a:solidFill>
                            <a:schemeClr val="tx2"/>
                          </a:solidFill>
                          <a:effectLst/>
                          <a:latin typeface="+mn-lt"/>
                          <a:cs typeface="Arial" charset="0"/>
                        </a:rPr>
                        <a:t>8</a:t>
                      </a:r>
                      <a:r>
                        <a:rPr kumimoji="0" lang="en-GB" sz="1400" b="1" i="0" u="none" strike="noStrike" cap="none" normalizeH="0" baseline="0" dirty="0">
                          <a:ln>
                            <a:noFill/>
                          </a:ln>
                          <a:solidFill>
                            <a:schemeClr val="tx2"/>
                          </a:solidFill>
                          <a:effectLst/>
                          <a:latin typeface="+mn-lt"/>
                          <a:cs typeface="Arial" charset="0"/>
                        </a:rPr>
                        <a:t>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(n=22)</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Total</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(n=37)</a:t>
                      </a:r>
                    </a:p>
                  </a:txBody>
                  <a:tcPr anchor="ctr" horzOverflow="overflow">
                    <a:solidFill>
                      <a:schemeClr val="bg2"/>
                    </a:solidFill>
                  </a:tcPr>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Any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22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37 (100)</a:t>
                      </a:r>
                    </a:p>
                  </a:txBody>
                  <a:tcPr anchor="ctr"/>
                </a:tc>
                <a:extLst>
                  <a:ext uri="{0D108BD9-81ED-4DB2-BD59-A6C34878D82A}">
                    <a16:rowId xmlns:a16="http://schemas.microsoft.com/office/drawing/2014/main" val="3927543342"/>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Dose-limiting toxicity</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1 (33.3)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1 (2.7)</a:t>
                      </a:r>
                    </a:p>
                  </a:txBody>
                  <a:tcPr anchor="ctr"/>
                </a:tc>
                <a:extLst>
                  <a:ext uri="{0D108BD9-81ED-4DB2-BD59-A6C34878D82A}">
                    <a16:rowId xmlns:a16="http://schemas.microsoft.com/office/drawing/2014/main" val="4072312764"/>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Led to discontinuation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1 (33.3)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1 (2.7)</a:t>
                      </a:r>
                    </a:p>
                  </a:txBody>
                  <a:tcPr anchor="ctr"/>
                </a:tc>
                <a:extLst>
                  <a:ext uri="{0D108BD9-81ED-4DB2-BD59-A6C34878D82A}">
                    <a16:rowId xmlns:a16="http://schemas.microsoft.com/office/drawing/2014/main" val="2810546496"/>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Treatment-related SAEs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1 (33.3)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2 (9.1)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normalizeH="0" baseline="0" dirty="0">
                          <a:ln>
                            <a:noFill/>
                          </a:ln>
                          <a:solidFill>
                            <a:schemeClr val="tx1"/>
                          </a:solidFill>
                          <a:effectLst/>
                          <a:latin typeface="+mn-lt"/>
                          <a:ea typeface="+mn-ea"/>
                          <a:cs typeface="+mn-cs"/>
                        </a:rPr>
                        <a:t>3 (8.1)</a:t>
                      </a:r>
                    </a:p>
                  </a:txBody>
                  <a:tcPr anchor="ctr"/>
                </a:tc>
                <a:extLst>
                  <a:ext uri="{0D108BD9-81ED-4DB2-BD59-A6C34878D82A}">
                    <a16:rowId xmlns:a16="http://schemas.microsoft.com/office/drawing/2014/main" val="3127892525"/>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TRAEs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22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37 (100)</a:t>
                      </a:r>
                    </a:p>
                  </a:txBody>
                  <a:tcPr anchor="ctr"/>
                </a:tc>
                <a:extLst>
                  <a:ext uri="{0D108BD9-81ED-4DB2-BD59-A6C34878D82A}">
                    <a16:rowId xmlns:a16="http://schemas.microsoft.com/office/drawing/2014/main" val="730503774"/>
                  </a:ext>
                </a:extLst>
              </a:tr>
            </a:tbl>
          </a:graphicData>
        </a:graphic>
      </p:graphicFrame>
    </p:spTree>
    <p:extLst>
      <p:ext uri="{BB962C8B-B14F-4D97-AF65-F5344CB8AC3E}">
        <p14:creationId xmlns:p14="http://schemas.microsoft.com/office/powerpoint/2010/main" val="356375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pancreas, small bowel and hepatobiliary tract</a:t>
            </a:r>
          </a:p>
        </p:txBody>
      </p:sp>
    </p:spTree>
    <p:extLst>
      <p:ext uri="{BB962C8B-B14F-4D97-AF65-F5344CB8AC3E}">
        <p14:creationId xmlns:p14="http://schemas.microsoft.com/office/powerpoint/2010/main" val="1607832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Pancreatic cancer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3973543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LBA-1: Phase 3 APACT trial of adjuvant nab-paclitaxel plus gemcitabine (nab-P + Gem) vs gemcitabine (Gem) alone in patients with resected pancreatic cancer (PC): updated 5-year overall survival – </a:t>
            </a:r>
            <a:r>
              <a:rPr lang="en-GB" dirty="0" err="1"/>
              <a:t>Tempero</a:t>
            </a:r>
            <a:r>
              <a:rPr lang="en-GB" dirty="0"/>
              <a:t> MA,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present the 5-year OS data of nab-paclitaxel + gemcitabine compared with gemcitabine in patients with surgically resected pancreatic cancer in the APACT study </a:t>
            </a:r>
          </a:p>
        </p:txBody>
      </p:sp>
      <p:sp>
        <p:nvSpPr>
          <p:cNvPr id="4" name="Text Placeholder 3"/>
          <p:cNvSpPr>
            <a:spLocks noGrp="1"/>
          </p:cNvSpPr>
          <p:nvPr>
            <p:ph type="body" sz="quarter" idx="10"/>
          </p:nvPr>
        </p:nvSpPr>
        <p:spPr/>
        <p:txBody>
          <a:bodyPr/>
          <a:lstStyle/>
          <a:p>
            <a:r>
              <a:rPr lang="en-US" dirty="0"/>
              <a:t>*Treatment initiated ≤12 weeks post-surgery</a:t>
            </a:r>
          </a:p>
        </p:txBody>
      </p:sp>
      <p:sp>
        <p:nvSpPr>
          <p:cNvPr id="5" name="Text Placeholder 4"/>
          <p:cNvSpPr>
            <a:spLocks noGrp="1"/>
          </p:cNvSpPr>
          <p:nvPr>
            <p:ph type="body" sz="quarter" idx="11"/>
          </p:nvPr>
        </p:nvSpPr>
        <p:spPr/>
        <p:txBody>
          <a:bodyPr/>
          <a:lstStyle/>
          <a:p>
            <a:r>
              <a:rPr lang="en-GB" dirty="0" err="1"/>
              <a:t>Tempero</a:t>
            </a:r>
            <a:r>
              <a:rPr lang="en-GB" dirty="0"/>
              <a:t> MA, et al. Ann </a:t>
            </a:r>
            <a:r>
              <a:rPr lang="en-GB" dirty="0" err="1"/>
              <a:t>Oncol</a:t>
            </a:r>
            <a:r>
              <a:rPr lang="en-GB" dirty="0"/>
              <a:t> 2021;32(</a:t>
            </a:r>
            <a:r>
              <a:rPr lang="en-GB" dirty="0" err="1"/>
              <a:t>suppl</a:t>
            </a:r>
            <a:r>
              <a:rPr lang="en-GB" dirty="0"/>
              <a:t>):</a:t>
            </a:r>
            <a:r>
              <a:rPr lang="en-GB" dirty="0" err="1"/>
              <a:t>abstr</a:t>
            </a:r>
            <a:r>
              <a:rPr lang="en-GB" dirty="0"/>
              <a:t> LBA-1</a:t>
            </a:r>
          </a:p>
        </p:txBody>
      </p:sp>
      <p:sp>
        <p:nvSpPr>
          <p:cNvPr id="6" name="Rectangle 9"/>
          <p:cNvSpPr txBox="1">
            <a:spLocks noChangeArrowheads="1"/>
          </p:cNvSpPr>
          <p:nvPr/>
        </p:nvSpPr>
        <p:spPr bwMode="auto">
          <a:xfrm>
            <a:off x="1838052" y="5684524"/>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PRIMARY ENDPOINT</a:t>
            </a:r>
          </a:p>
          <a:p>
            <a:pPr>
              <a:buClr>
                <a:srgbClr val="043882"/>
              </a:buClr>
              <a:defRPr/>
            </a:pPr>
            <a:r>
              <a:rPr lang="en-US" dirty="0"/>
              <a:t>DFS (ICR)</a:t>
            </a:r>
          </a:p>
          <a:p>
            <a:pPr marL="0" indent="0">
              <a:buClr>
                <a:srgbClr val="043882"/>
              </a:buClr>
              <a:buFontTx/>
              <a:buNone/>
              <a:defRPr/>
            </a:pPr>
            <a:endParaRPr lang="en-US" dirty="0"/>
          </a:p>
        </p:txBody>
      </p:sp>
      <p:sp>
        <p:nvSpPr>
          <p:cNvPr id="7" name="Oval 14"/>
          <p:cNvSpPr>
            <a:spLocks noChangeArrowheads="1"/>
          </p:cNvSpPr>
          <p:nvPr/>
        </p:nvSpPr>
        <p:spPr bwMode="auto">
          <a:xfrm>
            <a:off x="4711663" y="359546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4712681" y="2930715"/>
            <a:ext cx="955527" cy="373967"/>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9367868" y="2375616"/>
            <a:ext cx="198238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PD/toxicity/</a:t>
            </a:r>
            <a:br>
              <a:rPr lang="en-US" altLang="zh-CN" sz="1600" dirty="0">
                <a:solidFill>
                  <a:srgbClr val="FFFFFF"/>
                </a:solidFill>
                <a:ea typeface="SimSun" pitchFamily="2" charset="-122"/>
              </a:rPr>
            </a:br>
            <a:r>
              <a:rPr lang="en-US" altLang="zh-CN" sz="1600" dirty="0">
                <a:solidFill>
                  <a:srgbClr val="FFFFFF"/>
                </a:solidFill>
                <a:ea typeface="SimSun" pitchFamily="2" charset="-122"/>
              </a:rPr>
              <a:t>withdrawal/death</a:t>
            </a:r>
          </a:p>
        </p:txBody>
      </p:sp>
      <p:sp>
        <p:nvSpPr>
          <p:cNvPr id="10" name="Content Placeholder 26"/>
          <p:cNvSpPr txBox="1">
            <a:spLocks/>
          </p:cNvSpPr>
          <p:nvPr/>
        </p:nvSpPr>
        <p:spPr bwMode="auto">
          <a:xfrm>
            <a:off x="5747707" y="3206752"/>
            <a:ext cx="3750461" cy="892175"/>
          </a:xfrm>
          <a:prstGeom prst="rect">
            <a:avLst/>
          </a:prstGeom>
          <a:noFill/>
          <a:ln w="9525">
            <a:noFill/>
            <a:miter lim="800000"/>
            <a:headEnd/>
            <a:tailEnd/>
          </a:ln>
        </p:spPr>
        <p:txBody>
          <a:bodyPr/>
          <a:lstStyle/>
          <a:p>
            <a:pPr marL="190500" indent="-190500">
              <a:spcAft>
                <a:spcPts val="400"/>
              </a:spcAft>
              <a:defRPr/>
            </a:pPr>
            <a:r>
              <a:rPr lang="en-US" sz="1400" b="1" dirty="0">
                <a:solidFill>
                  <a:srgbClr val="043882"/>
                </a:solidFill>
              </a:rPr>
              <a:t>Stratification</a:t>
            </a:r>
          </a:p>
          <a:p>
            <a:pPr marL="203200" indent="-203200">
              <a:spcAft>
                <a:spcPts val="400"/>
              </a:spcAft>
              <a:buFont typeface="Arial" pitchFamily="34" charset="0"/>
              <a:buChar char="•"/>
              <a:defRPr/>
            </a:pPr>
            <a:r>
              <a:rPr lang="en-US" sz="1400" dirty="0">
                <a:solidFill>
                  <a:srgbClr val="4D4D4D"/>
                </a:solidFill>
              </a:rPr>
              <a:t>Resection status (R0 vs. R1)</a:t>
            </a:r>
          </a:p>
          <a:p>
            <a:pPr marL="203200" indent="-203200">
              <a:spcAft>
                <a:spcPts val="400"/>
              </a:spcAft>
              <a:buFont typeface="Arial" pitchFamily="34" charset="0"/>
              <a:buChar char="•"/>
              <a:defRPr/>
            </a:pPr>
            <a:r>
              <a:rPr lang="en-US" sz="1400" dirty="0">
                <a:solidFill>
                  <a:srgbClr val="4D4D4D"/>
                </a:solidFill>
              </a:rPr>
              <a:t>Lymph node status (positive vs. negative)</a:t>
            </a:r>
          </a:p>
          <a:p>
            <a:pPr marL="203200" indent="-203200">
              <a:spcAft>
                <a:spcPts val="400"/>
              </a:spcAft>
              <a:buFont typeface="Arial" pitchFamily="34" charset="0"/>
              <a:buChar char="•"/>
              <a:defRPr/>
            </a:pPr>
            <a:r>
              <a:rPr lang="en-US" sz="1400" dirty="0">
                <a:solidFill>
                  <a:srgbClr val="4D4D4D"/>
                </a:solidFill>
              </a:rPr>
              <a:t>Geographic region (North America, Europe and Australia vs. Asia Pacific)</a:t>
            </a:r>
          </a:p>
        </p:txBody>
      </p:sp>
      <p:cxnSp>
        <p:nvCxnSpPr>
          <p:cNvPr id="11" name="AutoShape 19"/>
          <p:cNvCxnSpPr>
            <a:cxnSpLocks noChangeShapeType="1"/>
            <a:stCxn id="14" idx="3"/>
            <a:endCxn id="7" idx="2"/>
          </p:cNvCxnSpPr>
          <p:nvPr/>
        </p:nvCxnSpPr>
        <p:spPr bwMode="auto">
          <a:xfrm>
            <a:off x="4584834" y="3887561"/>
            <a:ext cx="126829"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9011774" y="2639934"/>
            <a:ext cx="356094"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377428" y="2068033"/>
            <a:ext cx="3634346" cy="1143802"/>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nab-paclitaxel 125 mg/m</a:t>
            </a:r>
            <a:r>
              <a:rPr lang="en-US" altLang="zh-CN" baseline="30000" dirty="0">
                <a:solidFill>
                  <a:srgbClr val="FFFFFF"/>
                </a:solidFill>
                <a:ea typeface="SimSun" pitchFamily="2" charset="-122"/>
              </a:rPr>
              <a:t>2</a:t>
            </a:r>
            <a:r>
              <a:rPr lang="en-US" altLang="zh-CN" dirty="0">
                <a:solidFill>
                  <a:srgbClr val="FFFFFF"/>
                </a:solidFill>
                <a:ea typeface="SimSun" pitchFamily="2" charset="-122"/>
              </a:rPr>
              <a:t> + gemcitabine 1000 mg/m</a:t>
            </a:r>
            <a:r>
              <a:rPr lang="en-US" altLang="zh-CN" baseline="30000" dirty="0">
                <a:solidFill>
                  <a:srgbClr val="FFFFFF"/>
                </a:solidFill>
                <a:ea typeface="SimSun" pitchFamily="2" charset="-122"/>
              </a:rPr>
              <a:t>2</a:t>
            </a:r>
            <a:r>
              <a:rPr lang="en-US" altLang="zh-CN" dirty="0">
                <a:solidFill>
                  <a:srgbClr val="FFFFFF"/>
                </a:solidFill>
                <a:ea typeface="SimSun" pitchFamily="2" charset="-122"/>
              </a:rPr>
              <a:t> </a:t>
            </a:r>
            <a:br>
              <a:rPr lang="en-US" altLang="zh-CN" dirty="0">
                <a:solidFill>
                  <a:srgbClr val="FFFFFF"/>
                </a:solidFill>
                <a:ea typeface="SimSun" pitchFamily="2" charset="-122"/>
              </a:rPr>
            </a:br>
            <a:r>
              <a:rPr lang="en-US" altLang="zh-CN" dirty="0" err="1">
                <a:solidFill>
                  <a:srgbClr val="FFFFFF"/>
                </a:solidFill>
                <a:ea typeface="SimSun" pitchFamily="2" charset="-122"/>
              </a:rPr>
              <a:t>qw</a:t>
            </a:r>
            <a:r>
              <a:rPr lang="en-US" altLang="zh-CN" dirty="0">
                <a:solidFill>
                  <a:srgbClr val="FFFFFF"/>
                </a:solidFill>
                <a:ea typeface="SimSun" pitchFamily="2" charset="-122"/>
              </a:rPr>
              <a:t> for first 3 of 4 weeks </a:t>
            </a:r>
            <a:br>
              <a:rPr lang="en-US" altLang="zh-CN" dirty="0">
                <a:solidFill>
                  <a:srgbClr val="FFFFFF"/>
                </a:solidFill>
                <a:ea typeface="SimSun" pitchFamily="2" charset="-122"/>
              </a:rPr>
            </a:br>
            <a:r>
              <a:rPr lang="en-US" altLang="zh-CN" dirty="0">
                <a:solidFill>
                  <a:srgbClr val="FFFFFF"/>
                </a:solidFill>
                <a:ea typeface="SimSun" pitchFamily="2" charset="-122"/>
              </a:rPr>
              <a:t>for 6 cycles* (n=432)</a:t>
            </a:r>
          </a:p>
        </p:txBody>
      </p:sp>
      <p:sp>
        <p:nvSpPr>
          <p:cNvPr id="14" name="AutoShape 9"/>
          <p:cNvSpPr>
            <a:spLocks noChangeArrowheads="1"/>
          </p:cNvSpPr>
          <p:nvPr/>
        </p:nvSpPr>
        <p:spPr bwMode="auto">
          <a:xfrm>
            <a:off x="978195" y="2476149"/>
            <a:ext cx="3606639" cy="282282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Pancreatic ductal adenocarcinoma (T1–3, N0–1, M0)</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Macroscopic complete resection</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CT: no evidence of disease</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Treatment naïve</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CA19-9 &lt;100 U/mL</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ECOG PS 0–1</a:t>
            </a:r>
          </a:p>
          <a:p>
            <a:pPr defTabSz="892175" eaLnBrk="0" hangingPunct="0">
              <a:spcAft>
                <a:spcPct val="30000"/>
              </a:spcAft>
              <a:defRPr/>
            </a:pPr>
            <a:r>
              <a:rPr lang="en-US" altLang="zh-CN" sz="1600" dirty="0">
                <a:solidFill>
                  <a:srgbClr val="FFFFFF"/>
                </a:solidFill>
                <a:ea typeface="SimSun" pitchFamily="2" charset="-122"/>
              </a:rPr>
              <a:t>(n=866)</a:t>
            </a:r>
          </a:p>
        </p:txBody>
      </p:sp>
      <p:cxnSp>
        <p:nvCxnSpPr>
          <p:cNvPr id="15" name="AutoShape 16"/>
          <p:cNvCxnSpPr>
            <a:cxnSpLocks noChangeShapeType="1"/>
            <a:stCxn id="7" idx="4"/>
            <a:endCxn id="18" idx="1"/>
          </p:cNvCxnSpPr>
          <p:nvPr/>
        </p:nvCxnSpPr>
        <p:spPr bwMode="auto">
          <a:xfrm rot="16200000" flipH="1">
            <a:off x="4736855" y="4446266"/>
            <a:ext cx="907178" cy="373967"/>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9367868" y="4822519"/>
            <a:ext cx="198238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PD/toxicity/</a:t>
            </a:r>
            <a:br>
              <a:rPr lang="en-US" altLang="zh-CN" sz="1600" dirty="0">
                <a:solidFill>
                  <a:srgbClr val="FFFFFF"/>
                </a:solidFill>
                <a:ea typeface="SimSun" pitchFamily="2" charset="-122"/>
              </a:rPr>
            </a:br>
            <a:r>
              <a:rPr lang="en-US" altLang="zh-CN" sz="1600" dirty="0">
                <a:solidFill>
                  <a:srgbClr val="FFFFFF"/>
                </a:solidFill>
                <a:ea typeface="SimSun" pitchFamily="2" charset="-122"/>
              </a:rPr>
              <a:t>withdrawal/death</a:t>
            </a:r>
          </a:p>
        </p:txBody>
      </p:sp>
      <p:cxnSp>
        <p:nvCxnSpPr>
          <p:cNvPr id="17" name="AutoShape 20"/>
          <p:cNvCxnSpPr>
            <a:cxnSpLocks noChangeShapeType="1"/>
            <a:stCxn id="18" idx="3"/>
            <a:endCxn id="16" idx="1"/>
          </p:cNvCxnSpPr>
          <p:nvPr/>
        </p:nvCxnSpPr>
        <p:spPr bwMode="auto">
          <a:xfrm flipV="1">
            <a:off x="9009631" y="5086838"/>
            <a:ext cx="358237"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5377428" y="4514884"/>
            <a:ext cx="3632203" cy="114390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Gemcitabine 1000 mg/m</a:t>
            </a:r>
            <a:r>
              <a:rPr lang="en-US" altLang="zh-CN" baseline="30000" dirty="0">
                <a:solidFill>
                  <a:srgbClr val="4D4D4D"/>
                </a:solidFill>
                <a:ea typeface="SimSun" pitchFamily="2" charset="-122"/>
              </a:rPr>
              <a:t>2</a:t>
            </a:r>
            <a:r>
              <a:rPr lang="en-US" altLang="zh-CN" dirty="0">
                <a:solidFill>
                  <a:srgbClr val="4D4D4D"/>
                </a:solidFill>
                <a:ea typeface="SimSun" pitchFamily="2" charset="-122"/>
              </a:rPr>
              <a:t> </a:t>
            </a:r>
            <a:br>
              <a:rPr lang="en-US" altLang="zh-CN" dirty="0">
                <a:solidFill>
                  <a:srgbClr val="4D4D4D"/>
                </a:solidFill>
                <a:ea typeface="SimSun" pitchFamily="2" charset="-122"/>
              </a:rPr>
            </a:br>
            <a:r>
              <a:rPr lang="en-US" altLang="zh-CN" dirty="0" err="1">
                <a:solidFill>
                  <a:srgbClr val="4D4D4D"/>
                </a:solidFill>
                <a:ea typeface="SimSun" pitchFamily="2" charset="-122"/>
              </a:rPr>
              <a:t>qw</a:t>
            </a:r>
            <a:r>
              <a:rPr lang="en-US" altLang="zh-CN" dirty="0">
                <a:solidFill>
                  <a:srgbClr val="4D4D4D"/>
                </a:solidFill>
                <a:ea typeface="SimSun" pitchFamily="2" charset="-122"/>
              </a:rPr>
              <a:t> for first 3 of 4 weeks </a:t>
            </a:r>
            <a:br>
              <a:rPr lang="en-US" altLang="zh-CN" dirty="0">
                <a:solidFill>
                  <a:srgbClr val="4D4D4D"/>
                </a:solidFill>
                <a:ea typeface="SimSun" pitchFamily="2" charset="-122"/>
              </a:rPr>
            </a:br>
            <a:r>
              <a:rPr lang="en-US" altLang="zh-CN" dirty="0">
                <a:solidFill>
                  <a:srgbClr val="4D4D4D"/>
                </a:solidFill>
                <a:ea typeface="SimSun" pitchFamily="2" charset="-122"/>
              </a:rPr>
              <a:t>for 6 cycles* (n=434)</a:t>
            </a:r>
          </a:p>
        </p:txBody>
      </p:sp>
      <p:sp>
        <p:nvSpPr>
          <p:cNvPr id="19" name="Content Placeholder 26"/>
          <p:cNvSpPr txBox="1">
            <a:spLocks/>
          </p:cNvSpPr>
          <p:nvPr/>
        </p:nvSpPr>
        <p:spPr>
          <a:xfrm>
            <a:off x="6121128" y="5684524"/>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OS, safety</a:t>
            </a:r>
          </a:p>
        </p:txBody>
      </p:sp>
    </p:spTree>
    <p:extLst>
      <p:ext uri="{BB962C8B-B14F-4D97-AF65-F5344CB8AC3E}">
        <p14:creationId xmlns:p14="http://schemas.microsoft.com/office/powerpoint/2010/main" val="1925623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LBA-1: Phase 3 APACT trial of adjuvant nab-paclitaxel plus gemcitabine (nab-P + Gem) vs gemcitabine (Gem) alone in patients with resected pancreatic cancer (PC): updated 5-year overall survival – </a:t>
            </a:r>
            <a:r>
              <a:rPr lang="en-GB" dirty="0" err="1"/>
              <a:t>Tempero</a:t>
            </a:r>
            <a:r>
              <a:rPr lang="en-GB" dirty="0"/>
              <a:t> MA,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err="1"/>
              <a:t>Tempero</a:t>
            </a:r>
            <a:r>
              <a:rPr lang="en-GB" dirty="0"/>
              <a:t> MA, et al. Ann </a:t>
            </a:r>
            <a:r>
              <a:rPr lang="en-GB" dirty="0" err="1"/>
              <a:t>Oncol</a:t>
            </a:r>
            <a:r>
              <a:rPr lang="en-GB" dirty="0"/>
              <a:t> 2021;32(</a:t>
            </a:r>
            <a:r>
              <a:rPr lang="en-GB" dirty="0" err="1"/>
              <a:t>suppl</a:t>
            </a:r>
            <a:r>
              <a:rPr lang="en-GB" dirty="0"/>
              <a:t>):</a:t>
            </a:r>
            <a:r>
              <a:rPr lang="en-GB" dirty="0" err="1"/>
              <a:t>abstr</a:t>
            </a:r>
            <a:r>
              <a:rPr lang="en-GB" dirty="0"/>
              <a:t> LBA-1</a:t>
            </a:r>
          </a:p>
        </p:txBody>
      </p:sp>
      <p:sp>
        <p:nvSpPr>
          <p:cNvPr id="7" name="TextBox 6"/>
          <p:cNvSpPr txBox="1"/>
          <p:nvPr/>
        </p:nvSpPr>
        <p:spPr>
          <a:xfrm>
            <a:off x="4924846" y="1472609"/>
            <a:ext cx="2342308" cy="338554"/>
          </a:xfrm>
          <a:prstGeom prst="rect">
            <a:avLst/>
          </a:prstGeom>
          <a:noFill/>
        </p:spPr>
        <p:txBody>
          <a:bodyPr wrap="none" rtlCol="0">
            <a:spAutoFit/>
          </a:bodyPr>
          <a:lstStyle/>
          <a:p>
            <a:pPr algn="ctr"/>
            <a:r>
              <a:rPr lang="en-GB" sz="1600" b="1" dirty="0"/>
              <a:t>5-year overall survival</a:t>
            </a:r>
          </a:p>
        </p:txBody>
      </p:sp>
      <p:graphicFrame>
        <p:nvGraphicFramePr>
          <p:cNvPr id="8" name="Table 68">
            <a:extLst>
              <a:ext uri="{FF2B5EF4-FFF2-40B4-BE49-F238E27FC236}">
                <a16:creationId xmlns:a16="http://schemas.microsoft.com/office/drawing/2014/main" id="{811EFC9A-6B9B-49D4-9A1B-8759925517F0}"/>
              </a:ext>
            </a:extLst>
          </p:cNvPr>
          <p:cNvGraphicFramePr>
            <a:graphicFrameLocks noGrp="1"/>
          </p:cNvGraphicFramePr>
          <p:nvPr>
            <p:extLst>
              <p:ext uri="{D42A27DB-BD31-4B8C-83A1-F6EECF244321}">
                <p14:modId xmlns:p14="http://schemas.microsoft.com/office/powerpoint/2010/main" val="996281999"/>
              </p:ext>
            </p:extLst>
          </p:nvPr>
        </p:nvGraphicFramePr>
        <p:xfrm>
          <a:off x="7772400" y="1781980"/>
          <a:ext cx="3606800" cy="1224698"/>
        </p:xfrm>
        <a:graphic>
          <a:graphicData uri="http://schemas.openxmlformats.org/drawingml/2006/table">
            <a:tbl>
              <a:tblPr firstRow="1" bandRow="1">
                <a:tableStyleId>{5C22544A-7EE6-4342-B048-85BDC9FD1C3A}</a:tableStyleId>
              </a:tblPr>
              <a:tblGrid>
                <a:gridCol w="1056640">
                  <a:extLst>
                    <a:ext uri="{9D8B030D-6E8A-4147-A177-3AD203B41FA5}">
                      <a16:colId xmlns:a16="http://schemas.microsoft.com/office/drawing/2014/main" val="3816435110"/>
                    </a:ext>
                  </a:extLst>
                </a:gridCol>
                <a:gridCol w="1046480">
                  <a:extLst>
                    <a:ext uri="{9D8B030D-6E8A-4147-A177-3AD203B41FA5}">
                      <a16:colId xmlns:a16="http://schemas.microsoft.com/office/drawing/2014/main" val="463754460"/>
                    </a:ext>
                  </a:extLst>
                </a:gridCol>
                <a:gridCol w="1503680">
                  <a:extLst>
                    <a:ext uri="{9D8B030D-6E8A-4147-A177-3AD203B41FA5}">
                      <a16:colId xmlns:a16="http://schemas.microsoft.com/office/drawing/2014/main" val="399627325"/>
                    </a:ext>
                  </a:extLst>
                </a:gridCol>
              </a:tblGrid>
              <a:tr h="277178">
                <a:tc>
                  <a:txBody>
                    <a:bodyPr/>
                    <a:lstStyle/>
                    <a:p>
                      <a:pPr algn="l"/>
                      <a:endParaRPr lang="en-GB" sz="1200" i="0" dirty="0">
                        <a:solidFill>
                          <a:schemeClr val="tx1"/>
                        </a:solidFill>
                      </a:endParaRPr>
                    </a:p>
                  </a:txBody>
                  <a:tcPr marL="36000" marR="36000" marT="36000" marB="3600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i="0" dirty="0">
                          <a:solidFill>
                            <a:schemeClr val="tx1"/>
                          </a:solidFill>
                        </a:rPr>
                        <a:t>Events, n/N</a:t>
                      </a:r>
                    </a:p>
                  </a:txBody>
                  <a:tcPr marL="36000" marR="36000" marT="36000" marB="3600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i="0" dirty="0">
                          <a:solidFill>
                            <a:schemeClr val="tx1"/>
                          </a:solidFill>
                        </a:rPr>
                        <a:t>mOS, </a:t>
                      </a:r>
                      <a:r>
                        <a:rPr lang="en-GB" sz="1200" i="0" dirty="0" err="1">
                          <a:solidFill>
                            <a:schemeClr val="tx1"/>
                          </a:solidFill>
                        </a:rPr>
                        <a:t>mo</a:t>
                      </a:r>
                      <a:endParaRPr lang="en-GB" sz="1200" i="0" dirty="0">
                        <a:solidFill>
                          <a:schemeClr val="tx1"/>
                        </a:solidFill>
                      </a:endParaRPr>
                    </a:p>
                  </a:txBody>
                  <a:tcPr marL="36000" marR="36000" marT="36000" marB="3600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7205136"/>
                  </a:ext>
                </a:extLst>
              </a:tr>
              <a:tr h="145395">
                <a:tc>
                  <a:txBody>
                    <a:bodyPr/>
                    <a:lstStyle/>
                    <a:p>
                      <a:pPr algn="l"/>
                      <a:r>
                        <a:rPr lang="en-GB" sz="1200" i="0" dirty="0">
                          <a:solidFill>
                            <a:schemeClr val="tx1"/>
                          </a:solidFill>
                        </a:rPr>
                        <a:t>nab-P</a:t>
                      </a:r>
                      <a:r>
                        <a:rPr lang="en-GB" sz="1200" dirty="0">
                          <a:solidFill>
                            <a:schemeClr val="tx1"/>
                          </a:solidFill>
                        </a:rPr>
                        <a:t> + gem</a:t>
                      </a:r>
                    </a:p>
                  </a:txBody>
                  <a:tcPr marL="36000" marR="36000" marT="36000" marB="3600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268/432</a:t>
                      </a:r>
                    </a:p>
                  </a:txBody>
                  <a:tcPr marL="36000" marR="36000" marT="36000" marB="3600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41.8</a:t>
                      </a:r>
                    </a:p>
                  </a:txBody>
                  <a:tcPr marL="36000" marR="36000" marT="36000" marB="3600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6503514"/>
                  </a:ext>
                </a:extLst>
              </a:tr>
              <a:tr h="240740">
                <a:tc>
                  <a:txBody>
                    <a:bodyPr/>
                    <a:lstStyle/>
                    <a:p>
                      <a:pPr algn="l"/>
                      <a:r>
                        <a:rPr lang="en-GB" sz="1200" dirty="0">
                          <a:solidFill>
                            <a:schemeClr val="tx1"/>
                          </a:solidFill>
                        </a:rPr>
                        <a:t>Gem</a:t>
                      </a:r>
                    </a:p>
                  </a:txBody>
                  <a:tcPr marL="36000" marR="36000" marT="36000" marB="3600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287/434</a:t>
                      </a:r>
                    </a:p>
                  </a:txBody>
                  <a:tcPr marL="36000" marR="36000" marT="36000" marB="3600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37.7</a:t>
                      </a:r>
                    </a:p>
                  </a:txBody>
                  <a:tcPr marL="36000" marR="36000" marT="36000" marB="3600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8463519"/>
                  </a:ext>
                </a:extLst>
              </a:tr>
              <a:tr h="171856">
                <a:tc>
                  <a:txBody>
                    <a:bodyPr/>
                    <a:lstStyle/>
                    <a:p>
                      <a:pPr algn="l"/>
                      <a:endParaRPr lang="en-GB" sz="1200" dirty="0">
                        <a:solidFill>
                          <a:schemeClr val="tx1"/>
                        </a:solidFill>
                      </a:endParaRPr>
                    </a:p>
                  </a:txBody>
                  <a:tcPr marL="36000" marR="36000" marT="36000" marB="3600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1200" dirty="0">
                          <a:solidFill>
                            <a:schemeClr val="tx1"/>
                          </a:solidFill>
                        </a:rPr>
                        <a:t>HR 0.80 (95%CI 0.678, 0.947) </a:t>
                      </a:r>
                      <a:br>
                        <a:rPr lang="en-GB" sz="1200" dirty="0">
                          <a:solidFill>
                            <a:schemeClr val="tx1"/>
                          </a:solidFill>
                        </a:rPr>
                      </a:br>
                      <a:r>
                        <a:rPr lang="en-GB" sz="1200" dirty="0">
                          <a:solidFill>
                            <a:schemeClr val="tx1"/>
                          </a:solidFill>
                        </a:rPr>
                        <a:t>nominal p=0.0091</a:t>
                      </a:r>
                    </a:p>
                  </a:txBody>
                  <a:tcPr marL="36000" marR="36000" marT="36000" marB="3600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GB" sz="1200" dirty="0">
                        <a:solidFill>
                          <a:srgbClr val="4D4D4D"/>
                        </a:solidFill>
                      </a:endParaRPr>
                    </a:p>
                  </a:txBody>
                  <a:tcPr marL="36000" marR="36000" marT="36000" marB="36000" anchor="ctr"/>
                </a:tc>
                <a:extLst>
                  <a:ext uri="{0D108BD9-81ED-4DB2-BD59-A6C34878D82A}">
                    <a16:rowId xmlns:a16="http://schemas.microsoft.com/office/drawing/2014/main" val="1514292546"/>
                  </a:ext>
                </a:extLst>
              </a:tr>
            </a:tbl>
          </a:graphicData>
        </a:graphic>
      </p:graphicFrame>
      <p:sp>
        <p:nvSpPr>
          <p:cNvPr id="9" name="Freeform 21">
            <a:extLst>
              <a:ext uri="{FF2B5EF4-FFF2-40B4-BE49-F238E27FC236}">
                <a16:creationId xmlns:a16="http://schemas.microsoft.com/office/drawing/2014/main" id="{02462511-0285-43A4-BB6F-69657B8BC3DC}"/>
              </a:ext>
            </a:extLst>
          </p:cNvPr>
          <p:cNvSpPr>
            <a:spLocks/>
          </p:cNvSpPr>
          <p:nvPr/>
        </p:nvSpPr>
        <p:spPr bwMode="auto">
          <a:xfrm>
            <a:off x="2291201" y="1935783"/>
            <a:ext cx="7200000" cy="273781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 name="Group 9">
            <a:extLst>
              <a:ext uri="{FF2B5EF4-FFF2-40B4-BE49-F238E27FC236}">
                <a16:creationId xmlns:a16="http://schemas.microsoft.com/office/drawing/2014/main" id="{7998BA68-72B0-4F97-A50E-817CD2E9C2EC}"/>
              </a:ext>
            </a:extLst>
          </p:cNvPr>
          <p:cNvGrpSpPr/>
          <p:nvPr/>
        </p:nvGrpSpPr>
        <p:grpSpPr>
          <a:xfrm>
            <a:off x="1582720" y="1747844"/>
            <a:ext cx="713735" cy="3085200"/>
            <a:chOff x="1270620" y="1265887"/>
            <a:chExt cx="713735" cy="2858279"/>
          </a:xfrm>
        </p:grpSpPr>
        <p:sp>
          <p:nvSpPr>
            <p:cNvPr id="11" name="Line 6">
              <a:extLst>
                <a:ext uri="{FF2B5EF4-FFF2-40B4-BE49-F238E27FC236}">
                  <a16:creationId xmlns:a16="http://schemas.microsoft.com/office/drawing/2014/main" id="{AB70312F-C5A4-4BE9-AF1E-F38FA41305A7}"/>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7">
              <a:extLst>
                <a:ext uri="{FF2B5EF4-FFF2-40B4-BE49-F238E27FC236}">
                  <a16:creationId xmlns:a16="http://schemas.microsoft.com/office/drawing/2014/main" id="{9274FE6D-2F20-4D2D-B5B1-A4AEEC949F88}"/>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8">
              <a:extLst>
                <a:ext uri="{FF2B5EF4-FFF2-40B4-BE49-F238E27FC236}">
                  <a16:creationId xmlns:a16="http://schemas.microsoft.com/office/drawing/2014/main" id="{FEDEAD44-EF61-4AE7-8346-37BE4549279F}"/>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9">
              <a:extLst>
                <a:ext uri="{FF2B5EF4-FFF2-40B4-BE49-F238E27FC236}">
                  <a16:creationId xmlns:a16="http://schemas.microsoft.com/office/drawing/2014/main" id="{CDB22F8F-03D1-422B-ACAA-250F5F5BD4D0}"/>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0">
              <a:extLst>
                <a:ext uri="{FF2B5EF4-FFF2-40B4-BE49-F238E27FC236}">
                  <a16:creationId xmlns:a16="http://schemas.microsoft.com/office/drawing/2014/main" id="{DCD3AC02-84ED-4DCB-965E-166172C0779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1">
              <a:extLst>
                <a:ext uri="{FF2B5EF4-FFF2-40B4-BE49-F238E27FC236}">
                  <a16:creationId xmlns:a16="http://schemas.microsoft.com/office/drawing/2014/main" id="{21C83E88-2BE1-400C-82F5-C88A942C9CC5}"/>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TextBox 16">
              <a:extLst>
                <a:ext uri="{FF2B5EF4-FFF2-40B4-BE49-F238E27FC236}">
                  <a16:creationId xmlns:a16="http://schemas.microsoft.com/office/drawing/2014/main" id="{6D881255-45D4-4388-A5E7-C74198EEEBD0}"/>
                </a:ext>
              </a:extLst>
            </p:cNvPr>
            <p:cNvSpPr txBox="1"/>
            <p:nvPr/>
          </p:nvSpPr>
          <p:spPr>
            <a:xfrm rot="16200000">
              <a:off x="346920" y="2569414"/>
              <a:ext cx="2155178"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Patients who were alive, %</a:t>
              </a:r>
            </a:p>
          </p:txBody>
        </p:sp>
        <p:sp>
          <p:nvSpPr>
            <p:cNvPr id="18" name="TextBox 17">
              <a:extLst>
                <a:ext uri="{FF2B5EF4-FFF2-40B4-BE49-F238E27FC236}">
                  <a16:creationId xmlns:a16="http://schemas.microsoft.com/office/drawing/2014/main" id="{CC4DA972-ED33-4470-B1E8-4CA2E3556E23}"/>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9" name="TextBox 18">
              <a:extLst>
                <a:ext uri="{FF2B5EF4-FFF2-40B4-BE49-F238E27FC236}">
                  <a16:creationId xmlns:a16="http://schemas.microsoft.com/office/drawing/2014/main" id="{D62F5007-9F4E-482F-A298-700602B6915C}"/>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20" name="TextBox 19">
              <a:extLst>
                <a:ext uri="{FF2B5EF4-FFF2-40B4-BE49-F238E27FC236}">
                  <a16:creationId xmlns:a16="http://schemas.microsoft.com/office/drawing/2014/main" id="{C51D9589-D4E3-40DF-A4BB-6CC671EBA086}"/>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21" name="TextBox 20">
              <a:extLst>
                <a:ext uri="{FF2B5EF4-FFF2-40B4-BE49-F238E27FC236}">
                  <a16:creationId xmlns:a16="http://schemas.microsoft.com/office/drawing/2014/main" id="{E7E167F5-5CA7-4D25-8DDE-F0EF3F08522F}"/>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22" name="TextBox 21">
              <a:extLst>
                <a:ext uri="{FF2B5EF4-FFF2-40B4-BE49-F238E27FC236}">
                  <a16:creationId xmlns:a16="http://schemas.microsoft.com/office/drawing/2014/main" id="{2BD85688-7182-4F47-B8B3-D8251DDE3914}"/>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23" name="TextBox 22">
              <a:extLst>
                <a:ext uri="{FF2B5EF4-FFF2-40B4-BE49-F238E27FC236}">
                  <a16:creationId xmlns:a16="http://schemas.microsoft.com/office/drawing/2014/main" id="{20A8C317-7C1C-4CF6-9A4C-DA7D1D9CE76E}"/>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24" name="TextBox 23">
            <a:extLst>
              <a:ext uri="{FF2B5EF4-FFF2-40B4-BE49-F238E27FC236}">
                <a16:creationId xmlns:a16="http://schemas.microsoft.com/office/drawing/2014/main" id="{8920C2DF-9195-43E0-B1F0-F83F81EA908A}"/>
              </a:ext>
            </a:extLst>
          </p:cNvPr>
          <p:cNvSpPr txBox="1"/>
          <p:nvPr/>
        </p:nvSpPr>
        <p:spPr>
          <a:xfrm>
            <a:off x="5230910" y="4969991"/>
            <a:ext cx="126162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Time, months</a:t>
            </a:r>
          </a:p>
        </p:txBody>
      </p:sp>
      <p:grpSp>
        <p:nvGrpSpPr>
          <p:cNvPr id="25" name="Group 24">
            <a:extLst>
              <a:ext uri="{FF2B5EF4-FFF2-40B4-BE49-F238E27FC236}">
                <a16:creationId xmlns:a16="http://schemas.microsoft.com/office/drawing/2014/main" id="{D8A60AAE-D79B-4A65-9969-D8429FA2D42E}"/>
              </a:ext>
            </a:extLst>
          </p:cNvPr>
          <p:cNvGrpSpPr/>
          <p:nvPr/>
        </p:nvGrpSpPr>
        <p:grpSpPr>
          <a:xfrm>
            <a:off x="2226472" y="4665379"/>
            <a:ext cx="7375999" cy="360147"/>
            <a:chOff x="2226472" y="5081939"/>
            <a:chExt cx="7375999" cy="360147"/>
          </a:xfrm>
        </p:grpSpPr>
        <p:sp>
          <p:nvSpPr>
            <p:cNvPr id="26" name="Line 19">
              <a:extLst>
                <a:ext uri="{FF2B5EF4-FFF2-40B4-BE49-F238E27FC236}">
                  <a16:creationId xmlns:a16="http://schemas.microsoft.com/office/drawing/2014/main" id="{25A057B0-8B5B-41E0-AD58-FB249D0D4477}"/>
                </a:ext>
              </a:extLst>
            </p:cNvPr>
            <p:cNvSpPr>
              <a:spLocks noChangeShapeType="1"/>
            </p:cNvSpPr>
            <p:nvPr/>
          </p:nvSpPr>
          <p:spPr bwMode="auto">
            <a:xfrm>
              <a:off x="7080415"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7" name="TextBox 26">
              <a:extLst>
                <a:ext uri="{FF2B5EF4-FFF2-40B4-BE49-F238E27FC236}">
                  <a16:creationId xmlns:a16="http://schemas.microsoft.com/office/drawing/2014/main" id="{B5F61403-438B-4C69-BF88-4BC69684A4B7}"/>
                </a:ext>
              </a:extLst>
            </p:cNvPr>
            <p:cNvSpPr txBox="1"/>
            <p:nvPr/>
          </p:nvSpPr>
          <p:spPr>
            <a:xfrm>
              <a:off x="6714299" y="5153939"/>
              <a:ext cx="192113"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51</a:t>
              </a:r>
            </a:p>
          </p:txBody>
        </p:sp>
        <p:sp>
          <p:nvSpPr>
            <p:cNvPr id="28" name="TextBox 27">
              <a:extLst>
                <a:ext uri="{FF2B5EF4-FFF2-40B4-BE49-F238E27FC236}">
                  <a16:creationId xmlns:a16="http://schemas.microsoft.com/office/drawing/2014/main" id="{5B18E9F5-D2A0-4A36-86BA-C773B10EBB42}"/>
                </a:ext>
              </a:extLst>
            </p:cNvPr>
            <p:cNvSpPr txBox="1"/>
            <p:nvPr/>
          </p:nvSpPr>
          <p:spPr>
            <a:xfrm>
              <a:off x="6984359" y="5153939"/>
              <a:ext cx="192113"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54</a:t>
              </a:r>
            </a:p>
          </p:txBody>
        </p:sp>
        <p:sp>
          <p:nvSpPr>
            <p:cNvPr id="29" name="Line 21">
              <a:extLst>
                <a:ext uri="{FF2B5EF4-FFF2-40B4-BE49-F238E27FC236}">
                  <a16:creationId xmlns:a16="http://schemas.microsoft.com/office/drawing/2014/main" id="{A2FDAC8E-16C8-4845-9FF0-AC613A608D08}"/>
                </a:ext>
              </a:extLst>
            </p:cNvPr>
            <p:cNvSpPr>
              <a:spLocks noChangeShapeType="1"/>
            </p:cNvSpPr>
            <p:nvPr/>
          </p:nvSpPr>
          <p:spPr bwMode="auto">
            <a:xfrm>
              <a:off x="6810355"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0" name="Line 21">
              <a:extLst>
                <a:ext uri="{FF2B5EF4-FFF2-40B4-BE49-F238E27FC236}">
                  <a16:creationId xmlns:a16="http://schemas.microsoft.com/office/drawing/2014/main" id="{845071C3-765D-4C17-8F93-B8137A5F19C4}"/>
                </a:ext>
              </a:extLst>
            </p:cNvPr>
            <p:cNvSpPr>
              <a:spLocks noChangeShapeType="1"/>
            </p:cNvSpPr>
            <p:nvPr/>
          </p:nvSpPr>
          <p:spPr bwMode="auto">
            <a:xfrm>
              <a:off x="6542767"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id="{0E483B87-AA01-48FB-AE20-22A9423E21CF}"/>
                </a:ext>
              </a:extLst>
            </p:cNvPr>
            <p:cNvSpPr txBox="1"/>
            <p:nvPr/>
          </p:nvSpPr>
          <p:spPr>
            <a:xfrm>
              <a:off x="6444508" y="5153939"/>
              <a:ext cx="192113"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48</a:t>
              </a:r>
            </a:p>
          </p:txBody>
        </p:sp>
        <p:sp>
          <p:nvSpPr>
            <p:cNvPr id="32" name="Line 21">
              <a:extLst>
                <a:ext uri="{FF2B5EF4-FFF2-40B4-BE49-F238E27FC236}">
                  <a16:creationId xmlns:a16="http://schemas.microsoft.com/office/drawing/2014/main" id="{7A329BF6-00E1-4657-9EE3-2C2CC0CC1102}"/>
                </a:ext>
              </a:extLst>
            </p:cNvPr>
            <p:cNvSpPr>
              <a:spLocks noChangeShapeType="1"/>
            </p:cNvSpPr>
            <p:nvPr/>
          </p:nvSpPr>
          <p:spPr bwMode="auto">
            <a:xfrm>
              <a:off x="6276941"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EDE082E6-3741-4147-9032-7BEF1E016345}"/>
                </a:ext>
              </a:extLst>
            </p:cNvPr>
            <p:cNvSpPr txBox="1"/>
            <p:nvPr/>
          </p:nvSpPr>
          <p:spPr>
            <a:xfrm>
              <a:off x="6178683" y="5153939"/>
              <a:ext cx="192113"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45</a:t>
              </a:r>
            </a:p>
          </p:txBody>
        </p:sp>
        <p:sp>
          <p:nvSpPr>
            <p:cNvPr id="34" name="Line 21">
              <a:extLst>
                <a:ext uri="{FF2B5EF4-FFF2-40B4-BE49-F238E27FC236}">
                  <a16:creationId xmlns:a16="http://schemas.microsoft.com/office/drawing/2014/main" id="{2C86B5D7-472D-44AB-BAC6-6CF4CF22AB3E}"/>
                </a:ext>
              </a:extLst>
            </p:cNvPr>
            <p:cNvSpPr>
              <a:spLocks noChangeShapeType="1"/>
            </p:cNvSpPr>
            <p:nvPr/>
          </p:nvSpPr>
          <p:spPr bwMode="auto">
            <a:xfrm>
              <a:off x="6011116"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id="{A52D2A51-79F5-4257-A392-C013F5F1D5FA}"/>
                </a:ext>
              </a:extLst>
            </p:cNvPr>
            <p:cNvSpPr txBox="1"/>
            <p:nvPr/>
          </p:nvSpPr>
          <p:spPr>
            <a:xfrm>
              <a:off x="5912858" y="5153939"/>
              <a:ext cx="192113"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42</a:t>
              </a:r>
            </a:p>
          </p:txBody>
        </p:sp>
        <p:sp>
          <p:nvSpPr>
            <p:cNvPr id="36" name="Line 21">
              <a:extLst>
                <a:ext uri="{FF2B5EF4-FFF2-40B4-BE49-F238E27FC236}">
                  <a16:creationId xmlns:a16="http://schemas.microsoft.com/office/drawing/2014/main" id="{1F95BF39-9231-4DF5-A746-B41898AC498B}"/>
                </a:ext>
              </a:extLst>
            </p:cNvPr>
            <p:cNvSpPr>
              <a:spLocks noChangeShapeType="1"/>
            </p:cNvSpPr>
            <p:nvPr/>
          </p:nvSpPr>
          <p:spPr bwMode="auto">
            <a:xfrm>
              <a:off x="5745291"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id="{9D879CBC-B6D7-4B3D-B8AF-CBA9020EC3A6}"/>
                </a:ext>
              </a:extLst>
            </p:cNvPr>
            <p:cNvSpPr txBox="1"/>
            <p:nvPr/>
          </p:nvSpPr>
          <p:spPr>
            <a:xfrm>
              <a:off x="5647033" y="5153939"/>
              <a:ext cx="192113"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39</a:t>
              </a:r>
            </a:p>
          </p:txBody>
        </p:sp>
        <p:sp>
          <p:nvSpPr>
            <p:cNvPr id="38" name="Line 21">
              <a:extLst>
                <a:ext uri="{FF2B5EF4-FFF2-40B4-BE49-F238E27FC236}">
                  <a16:creationId xmlns:a16="http://schemas.microsoft.com/office/drawing/2014/main" id="{7B91B6B9-096E-410D-98C6-0C4599FC5288}"/>
                </a:ext>
              </a:extLst>
            </p:cNvPr>
            <p:cNvSpPr>
              <a:spLocks noChangeShapeType="1"/>
            </p:cNvSpPr>
            <p:nvPr/>
          </p:nvSpPr>
          <p:spPr bwMode="auto">
            <a:xfrm>
              <a:off x="5479466"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id="{26BB9381-AE7F-4E30-ABCF-7A876F172DEF}"/>
                </a:ext>
              </a:extLst>
            </p:cNvPr>
            <p:cNvSpPr txBox="1"/>
            <p:nvPr/>
          </p:nvSpPr>
          <p:spPr>
            <a:xfrm>
              <a:off x="5381208" y="5153939"/>
              <a:ext cx="192113"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36</a:t>
              </a:r>
            </a:p>
          </p:txBody>
        </p:sp>
        <p:sp>
          <p:nvSpPr>
            <p:cNvPr id="40" name="Line 21">
              <a:extLst>
                <a:ext uri="{FF2B5EF4-FFF2-40B4-BE49-F238E27FC236}">
                  <a16:creationId xmlns:a16="http://schemas.microsoft.com/office/drawing/2014/main" id="{CF713334-E8B8-49F2-AC28-8289E3C97407}"/>
                </a:ext>
              </a:extLst>
            </p:cNvPr>
            <p:cNvSpPr>
              <a:spLocks noChangeShapeType="1"/>
            </p:cNvSpPr>
            <p:nvPr/>
          </p:nvSpPr>
          <p:spPr bwMode="auto">
            <a:xfrm>
              <a:off x="5213641"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id="{DAA35ED1-7CB8-4081-B72F-92F18A0A44A4}"/>
                </a:ext>
              </a:extLst>
            </p:cNvPr>
            <p:cNvSpPr txBox="1"/>
            <p:nvPr/>
          </p:nvSpPr>
          <p:spPr>
            <a:xfrm>
              <a:off x="5115382" y="5153939"/>
              <a:ext cx="192113"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33</a:t>
              </a:r>
            </a:p>
          </p:txBody>
        </p:sp>
        <p:sp>
          <p:nvSpPr>
            <p:cNvPr id="42" name="Line 21">
              <a:extLst>
                <a:ext uri="{FF2B5EF4-FFF2-40B4-BE49-F238E27FC236}">
                  <a16:creationId xmlns:a16="http://schemas.microsoft.com/office/drawing/2014/main" id="{3E0EF32A-CB8F-4DD1-8F01-BCB1BB1CEFB8}"/>
                </a:ext>
              </a:extLst>
            </p:cNvPr>
            <p:cNvSpPr>
              <a:spLocks noChangeShapeType="1"/>
            </p:cNvSpPr>
            <p:nvPr/>
          </p:nvSpPr>
          <p:spPr bwMode="auto">
            <a:xfrm>
              <a:off x="4947816"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id="{F50084D8-0C6F-4AB5-B53E-3F1B063C6F9B}"/>
                </a:ext>
              </a:extLst>
            </p:cNvPr>
            <p:cNvSpPr txBox="1"/>
            <p:nvPr/>
          </p:nvSpPr>
          <p:spPr>
            <a:xfrm>
              <a:off x="4849557" y="5153939"/>
              <a:ext cx="192113"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30</a:t>
              </a:r>
            </a:p>
          </p:txBody>
        </p:sp>
        <p:sp>
          <p:nvSpPr>
            <p:cNvPr id="44" name="Line 21">
              <a:extLst>
                <a:ext uri="{FF2B5EF4-FFF2-40B4-BE49-F238E27FC236}">
                  <a16:creationId xmlns:a16="http://schemas.microsoft.com/office/drawing/2014/main" id="{F3D213D6-5335-4E73-BE59-4E984271462D}"/>
                </a:ext>
              </a:extLst>
            </p:cNvPr>
            <p:cNvSpPr>
              <a:spLocks noChangeShapeType="1"/>
            </p:cNvSpPr>
            <p:nvPr/>
          </p:nvSpPr>
          <p:spPr bwMode="auto">
            <a:xfrm>
              <a:off x="4681991"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5" name="TextBox 44">
              <a:extLst>
                <a:ext uri="{FF2B5EF4-FFF2-40B4-BE49-F238E27FC236}">
                  <a16:creationId xmlns:a16="http://schemas.microsoft.com/office/drawing/2014/main" id="{95B58E29-A5FD-4899-B6AC-6AF5FFDD75E4}"/>
                </a:ext>
              </a:extLst>
            </p:cNvPr>
            <p:cNvSpPr txBox="1"/>
            <p:nvPr/>
          </p:nvSpPr>
          <p:spPr>
            <a:xfrm>
              <a:off x="4583732" y="5153939"/>
              <a:ext cx="192113"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27</a:t>
              </a:r>
            </a:p>
          </p:txBody>
        </p:sp>
        <p:sp>
          <p:nvSpPr>
            <p:cNvPr id="46" name="Line 21">
              <a:extLst>
                <a:ext uri="{FF2B5EF4-FFF2-40B4-BE49-F238E27FC236}">
                  <a16:creationId xmlns:a16="http://schemas.microsoft.com/office/drawing/2014/main" id="{24DF1B6C-091B-4B3E-8964-5B00A6BB9215}"/>
                </a:ext>
              </a:extLst>
            </p:cNvPr>
            <p:cNvSpPr>
              <a:spLocks noChangeShapeType="1"/>
            </p:cNvSpPr>
            <p:nvPr/>
          </p:nvSpPr>
          <p:spPr bwMode="auto">
            <a:xfrm>
              <a:off x="4416166"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7" name="TextBox 46">
              <a:extLst>
                <a:ext uri="{FF2B5EF4-FFF2-40B4-BE49-F238E27FC236}">
                  <a16:creationId xmlns:a16="http://schemas.microsoft.com/office/drawing/2014/main" id="{405BCAA2-8626-416E-9BC8-218CCA900AB3}"/>
                </a:ext>
              </a:extLst>
            </p:cNvPr>
            <p:cNvSpPr txBox="1"/>
            <p:nvPr/>
          </p:nvSpPr>
          <p:spPr>
            <a:xfrm>
              <a:off x="4317907" y="5153939"/>
              <a:ext cx="192113"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p:txBody>
        </p:sp>
        <p:sp>
          <p:nvSpPr>
            <p:cNvPr id="48" name="Line 21">
              <a:extLst>
                <a:ext uri="{FF2B5EF4-FFF2-40B4-BE49-F238E27FC236}">
                  <a16:creationId xmlns:a16="http://schemas.microsoft.com/office/drawing/2014/main" id="{E561E000-0A8A-4598-A4D7-6C234898C83F}"/>
                </a:ext>
              </a:extLst>
            </p:cNvPr>
            <p:cNvSpPr>
              <a:spLocks noChangeShapeType="1"/>
            </p:cNvSpPr>
            <p:nvPr/>
          </p:nvSpPr>
          <p:spPr bwMode="auto">
            <a:xfrm>
              <a:off x="4150340"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9" name="TextBox 48">
              <a:extLst>
                <a:ext uri="{FF2B5EF4-FFF2-40B4-BE49-F238E27FC236}">
                  <a16:creationId xmlns:a16="http://schemas.microsoft.com/office/drawing/2014/main" id="{9599995E-A072-42D1-AA7F-85810E3CC726}"/>
                </a:ext>
              </a:extLst>
            </p:cNvPr>
            <p:cNvSpPr txBox="1"/>
            <p:nvPr/>
          </p:nvSpPr>
          <p:spPr>
            <a:xfrm>
              <a:off x="4052082" y="5153939"/>
              <a:ext cx="192113"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21</a:t>
              </a:r>
            </a:p>
          </p:txBody>
        </p:sp>
        <p:sp>
          <p:nvSpPr>
            <p:cNvPr id="50" name="Line 21">
              <a:extLst>
                <a:ext uri="{FF2B5EF4-FFF2-40B4-BE49-F238E27FC236}">
                  <a16:creationId xmlns:a16="http://schemas.microsoft.com/office/drawing/2014/main" id="{400DB3EE-0748-4896-829C-C99C9D8EB827}"/>
                </a:ext>
              </a:extLst>
            </p:cNvPr>
            <p:cNvSpPr>
              <a:spLocks noChangeShapeType="1"/>
            </p:cNvSpPr>
            <p:nvPr/>
          </p:nvSpPr>
          <p:spPr bwMode="auto">
            <a:xfrm>
              <a:off x="3884515"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1" name="TextBox 50">
              <a:extLst>
                <a:ext uri="{FF2B5EF4-FFF2-40B4-BE49-F238E27FC236}">
                  <a16:creationId xmlns:a16="http://schemas.microsoft.com/office/drawing/2014/main" id="{7A48720B-A76A-4472-83FB-D7FC65A64A45}"/>
                </a:ext>
              </a:extLst>
            </p:cNvPr>
            <p:cNvSpPr txBox="1"/>
            <p:nvPr/>
          </p:nvSpPr>
          <p:spPr>
            <a:xfrm>
              <a:off x="3786257" y="5153939"/>
              <a:ext cx="192113"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p:txBody>
        </p:sp>
        <p:sp>
          <p:nvSpPr>
            <p:cNvPr id="52" name="Line 21">
              <a:extLst>
                <a:ext uri="{FF2B5EF4-FFF2-40B4-BE49-F238E27FC236}">
                  <a16:creationId xmlns:a16="http://schemas.microsoft.com/office/drawing/2014/main" id="{29C00F20-C9F5-4998-A547-8F862F1E6CB3}"/>
                </a:ext>
              </a:extLst>
            </p:cNvPr>
            <p:cNvSpPr>
              <a:spLocks noChangeShapeType="1"/>
            </p:cNvSpPr>
            <p:nvPr/>
          </p:nvSpPr>
          <p:spPr bwMode="auto">
            <a:xfrm>
              <a:off x="3618690"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3" name="TextBox 52">
              <a:extLst>
                <a:ext uri="{FF2B5EF4-FFF2-40B4-BE49-F238E27FC236}">
                  <a16:creationId xmlns:a16="http://schemas.microsoft.com/office/drawing/2014/main" id="{6B965FF6-1921-469D-9AA7-513365236BA4}"/>
                </a:ext>
              </a:extLst>
            </p:cNvPr>
            <p:cNvSpPr txBox="1"/>
            <p:nvPr/>
          </p:nvSpPr>
          <p:spPr>
            <a:xfrm>
              <a:off x="3520432" y="5153939"/>
              <a:ext cx="192113"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15</a:t>
              </a:r>
            </a:p>
          </p:txBody>
        </p:sp>
        <p:sp>
          <p:nvSpPr>
            <p:cNvPr id="54" name="Line 21">
              <a:extLst>
                <a:ext uri="{FF2B5EF4-FFF2-40B4-BE49-F238E27FC236}">
                  <a16:creationId xmlns:a16="http://schemas.microsoft.com/office/drawing/2014/main" id="{A129003C-2A61-4696-866D-344B6FB017BA}"/>
                </a:ext>
              </a:extLst>
            </p:cNvPr>
            <p:cNvSpPr>
              <a:spLocks noChangeShapeType="1"/>
            </p:cNvSpPr>
            <p:nvPr/>
          </p:nvSpPr>
          <p:spPr bwMode="auto">
            <a:xfrm>
              <a:off x="3352865"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5" name="TextBox 54">
              <a:extLst>
                <a:ext uri="{FF2B5EF4-FFF2-40B4-BE49-F238E27FC236}">
                  <a16:creationId xmlns:a16="http://schemas.microsoft.com/office/drawing/2014/main" id="{B29FD27E-249A-412D-9F3A-966A33374D26}"/>
                </a:ext>
              </a:extLst>
            </p:cNvPr>
            <p:cNvSpPr txBox="1"/>
            <p:nvPr/>
          </p:nvSpPr>
          <p:spPr>
            <a:xfrm>
              <a:off x="3254607" y="5153939"/>
              <a:ext cx="192113"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56" name="Line 21">
              <a:extLst>
                <a:ext uri="{FF2B5EF4-FFF2-40B4-BE49-F238E27FC236}">
                  <a16:creationId xmlns:a16="http://schemas.microsoft.com/office/drawing/2014/main" id="{D47CF048-FDC2-420C-A3B2-AF75AAEDCB69}"/>
                </a:ext>
              </a:extLst>
            </p:cNvPr>
            <p:cNvSpPr>
              <a:spLocks noChangeShapeType="1"/>
            </p:cNvSpPr>
            <p:nvPr/>
          </p:nvSpPr>
          <p:spPr bwMode="auto">
            <a:xfrm>
              <a:off x="3087040"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7" name="TextBox 56">
              <a:extLst>
                <a:ext uri="{FF2B5EF4-FFF2-40B4-BE49-F238E27FC236}">
                  <a16:creationId xmlns:a16="http://schemas.microsoft.com/office/drawing/2014/main" id="{9766F9E2-2EFE-4C79-B733-CA87B3BAF70F}"/>
                </a:ext>
              </a:extLst>
            </p:cNvPr>
            <p:cNvSpPr txBox="1"/>
            <p:nvPr/>
          </p:nvSpPr>
          <p:spPr>
            <a:xfrm>
              <a:off x="3023947" y="5153939"/>
              <a:ext cx="12178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9</a:t>
              </a:r>
            </a:p>
          </p:txBody>
        </p:sp>
        <p:sp>
          <p:nvSpPr>
            <p:cNvPr id="58" name="Line 21">
              <a:extLst>
                <a:ext uri="{FF2B5EF4-FFF2-40B4-BE49-F238E27FC236}">
                  <a16:creationId xmlns:a16="http://schemas.microsoft.com/office/drawing/2014/main" id="{8376200D-C1C7-4B60-B107-97E451ABA0D3}"/>
                </a:ext>
              </a:extLst>
            </p:cNvPr>
            <p:cNvSpPr>
              <a:spLocks noChangeShapeType="1"/>
            </p:cNvSpPr>
            <p:nvPr/>
          </p:nvSpPr>
          <p:spPr bwMode="auto">
            <a:xfrm>
              <a:off x="2821215"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9" name="TextBox 58">
              <a:extLst>
                <a:ext uri="{FF2B5EF4-FFF2-40B4-BE49-F238E27FC236}">
                  <a16:creationId xmlns:a16="http://schemas.microsoft.com/office/drawing/2014/main" id="{A58EC1FA-E19B-4F35-AD10-ABCE25345F43}"/>
                </a:ext>
              </a:extLst>
            </p:cNvPr>
            <p:cNvSpPr txBox="1"/>
            <p:nvPr/>
          </p:nvSpPr>
          <p:spPr>
            <a:xfrm>
              <a:off x="2758122" y="5153939"/>
              <a:ext cx="12178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p:txBody>
        </p:sp>
        <p:sp>
          <p:nvSpPr>
            <p:cNvPr id="60" name="Line 21">
              <a:extLst>
                <a:ext uri="{FF2B5EF4-FFF2-40B4-BE49-F238E27FC236}">
                  <a16:creationId xmlns:a16="http://schemas.microsoft.com/office/drawing/2014/main" id="{3AC0BD67-D22A-4CBC-B1D6-BE82BE5C4046}"/>
                </a:ext>
              </a:extLst>
            </p:cNvPr>
            <p:cNvSpPr>
              <a:spLocks noChangeShapeType="1"/>
            </p:cNvSpPr>
            <p:nvPr/>
          </p:nvSpPr>
          <p:spPr bwMode="auto">
            <a:xfrm>
              <a:off x="2555390"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61" name="TextBox 60">
              <a:extLst>
                <a:ext uri="{FF2B5EF4-FFF2-40B4-BE49-F238E27FC236}">
                  <a16:creationId xmlns:a16="http://schemas.microsoft.com/office/drawing/2014/main" id="{336FF119-615D-42E5-B305-2AFA95CC589B}"/>
                </a:ext>
              </a:extLst>
            </p:cNvPr>
            <p:cNvSpPr txBox="1"/>
            <p:nvPr/>
          </p:nvSpPr>
          <p:spPr>
            <a:xfrm>
              <a:off x="2492297" y="5153939"/>
              <a:ext cx="12178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a:t>
              </a:r>
            </a:p>
          </p:txBody>
        </p:sp>
        <p:sp>
          <p:nvSpPr>
            <p:cNvPr id="62" name="Line 21">
              <a:extLst>
                <a:ext uri="{FF2B5EF4-FFF2-40B4-BE49-F238E27FC236}">
                  <a16:creationId xmlns:a16="http://schemas.microsoft.com/office/drawing/2014/main" id="{8B90970C-1222-4B4E-8E4E-586A44700B95}"/>
                </a:ext>
              </a:extLst>
            </p:cNvPr>
            <p:cNvSpPr>
              <a:spLocks noChangeShapeType="1"/>
            </p:cNvSpPr>
            <p:nvPr/>
          </p:nvSpPr>
          <p:spPr bwMode="auto">
            <a:xfrm>
              <a:off x="2289565"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63" name="TextBox 62">
              <a:extLst>
                <a:ext uri="{FF2B5EF4-FFF2-40B4-BE49-F238E27FC236}">
                  <a16:creationId xmlns:a16="http://schemas.microsoft.com/office/drawing/2014/main" id="{737F5A35-52F0-405E-A738-C7773B1625E8}"/>
                </a:ext>
              </a:extLst>
            </p:cNvPr>
            <p:cNvSpPr txBox="1"/>
            <p:nvPr/>
          </p:nvSpPr>
          <p:spPr>
            <a:xfrm>
              <a:off x="2226472" y="5153939"/>
              <a:ext cx="12178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sp>
          <p:nvSpPr>
            <p:cNvPr id="64" name="Line 21">
              <a:extLst>
                <a:ext uri="{FF2B5EF4-FFF2-40B4-BE49-F238E27FC236}">
                  <a16:creationId xmlns:a16="http://schemas.microsoft.com/office/drawing/2014/main" id="{448AAE81-76F6-43CC-A7F6-89220C1E49A1}"/>
                </a:ext>
              </a:extLst>
            </p:cNvPr>
            <p:cNvSpPr>
              <a:spLocks noChangeShapeType="1"/>
            </p:cNvSpPr>
            <p:nvPr/>
          </p:nvSpPr>
          <p:spPr bwMode="auto">
            <a:xfrm>
              <a:off x="9468920"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20BE4BF2-7C68-4371-AF8C-D66768DB4319}"/>
                </a:ext>
              </a:extLst>
            </p:cNvPr>
            <p:cNvSpPr txBox="1"/>
            <p:nvPr/>
          </p:nvSpPr>
          <p:spPr>
            <a:xfrm>
              <a:off x="9330996" y="515393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81</a:t>
              </a:r>
            </a:p>
          </p:txBody>
        </p:sp>
        <p:sp>
          <p:nvSpPr>
            <p:cNvPr id="66" name="Line 21">
              <a:extLst>
                <a:ext uri="{FF2B5EF4-FFF2-40B4-BE49-F238E27FC236}">
                  <a16:creationId xmlns:a16="http://schemas.microsoft.com/office/drawing/2014/main" id="{34E36A67-2539-49ED-B269-9902893B20F2}"/>
                </a:ext>
              </a:extLst>
            </p:cNvPr>
            <p:cNvSpPr>
              <a:spLocks noChangeShapeType="1"/>
            </p:cNvSpPr>
            <p:nvPr/>
          </p:nvSpPr>
          <p:spPr bwMode="auto">
            <a:xfrm>
              <a:off x="9204905"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7608A429-8D30-45FF-AB1C-E742672433C5}"/>
                </a:ext>
              </a:extLst>
            </p:cNvPr>
            <p:cNvSpPr txBox="1"/>
            <p:nvPr/>
          </p:nvSpPr>
          <p:spPr>
            <a:xfrm>
              <a:off x="9066981" y="515393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78</a:t>
              </a:r>
            </a:p>
          </p:txBody>
        </p:sp>
        <p:sp>
          <p:nvSpPr>
            <p:cNvPr id="68" name="Line 21">
              <a:extLst>
                <a:ext uri="{FF2B5EF4-FFF2-40B4-BE49-F238E27FC236}">
                  <a16:creationId xmlns:a16="http://schemas.microsoft.com/office/drawing/2014/main" id="{2FEAFF1F-9CD2-4C05-A29A-69E41D5BCFCA}"/>
                </a:ext>
              </a:extLst>
            </p:cNvPr>
            <p:cNvSpPr>
              <a:spLocks noChangeShapeType="1"/>
            </p:cNvSpPr>
            <p:nvPr/>
          </p:nvSpPr>
          <p:spPr bwMode="auto">
            <a:xfrm>
              <a:off x="8940889"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3448AC08-701C-4E4D-9A76-92DDDF81C0B4}"/>
                </a:ext>
              </a:extLst>
            </p:cNvPr>
            <p:cNvSpPr txBox="1"/>
            <p:nvPr/>
          </p:nvSpPr>
          <p:spPr>
            <a:xfrm>
              <a:off x="8802964" y="515393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75</a:t>
              </a:r>
            </a:p>
          </p:txBody>
        </p:sp>
        <p:sp>
          <p:nvSpPr>
            <p:cNvPr id="70" name="Line 21">
              <a:extLst>
                <a:ext uri="{FF2B5EF4-FFF2-40B4-BE49-F238E27FC236}">
                  <a16:creationId xmlns:a16="http://schemas.microsoft.com/office/drawing/2014/main" id="{1AA05283-E281-4D47-AF5C-E761FB8EB610}"/>
                </a:ext>
              </a:extLst>
            </p:cNvPr>
            <p:cNvSpPr>
              <a:spLocks noChangeShapeType="1"/>
            </p:cNvSpPr>
            <p:nvPr/>
          </p:nvSpPr>
          <p:spPr bwMode="auto">
            <a:xfrm>
              <a:off x="8676874"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75B7EB3D-34B4-4E40-AF73-957D568C0094}"/>
                </a:ext>
              </a:extLst>
            </p:cNvPr>
            <p:cNvSpPr txBox="1"/>
            <p:nvPr/>
          </p:nvSpPr>
          <p:spPr>
            <a:xfrm>
              <a:off x="8538950" y="515393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72</a:t>
              </a:r>
            </a:p>
          </p:txBody>
        </p:sp>
        <p:sp>
          <p:nvSpPr>
            <p:cNvPr id="72" name="Line 21">
              <a:extLst>
                <a:ext uri="{FF2B5EF4-FFF2-40B4-BE49-F238E27FC236}">
                  <a16:creationId xmlns:a16="http://schemas.microsoft.com/office/drawing/2014/main" id="{96F0AEE8-D8D0-4AA3-B64E-C881A262AE63}"/>
                </a:ext>
              </a:extLst>
            </p:cNvPr>
            <p:cNvSpPr>
              <a:spLocks noChangeShapeType="1"/>
            </p:cNvSpPr>
            <p:nvPr/>
          </p:nvSpPr>
          <p:spPr bwMode="auto">
            <a:xfrm>
              <a:off x="8412859"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1E893105-6256-4462-9412-7C55A7EC3FE7}"/>
                </a:ext>
              </a:extLst>
            </p:cNvPr>
            <p:cNvSpPr txBox="1"/>
            <p:nvPr/>
          </p:nvSpPr>
          <p:spPr>
            <a:xfrm>
              <a:off x="8274935" y="515393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69</a:t>
              </a:r>
            </a:p>
          </p:txBody>
        </p:sp>
        <p:sp>
          <p:nvSpPr>
            <p:cNvPr id="74" name="Line 21">
              <a:extLst>
                <a:ext uri="{FF2B5EF4-FFF2-40B4-BE49-F238E27FC236}">
                  <a16:creationId xmlns:a16="http://schemas.microsoft.com/office/drawing/2014/main" id="{0FA04378-AD1C-41EE-8A0A-49B19F07BA77}"/>
                </a:ext>
              </a:extLst>
            </p:cNvPr>
            <p:cNvSpPr>
              <a:spLocks noChangeShapeType="1"/>
            </p:cNvSpPr>
            <p:nvPr/>
          </p:nvSpPr>
          <p:spPr bwMode="auto">
            <a:xfrm>
              <a:off x="8148844"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FCDEA677-46BE-41E0-8116-BAB2584D0A16}"/>
                </a:ext>
              </a:extLst>
            </p:cNvPr>
            <p:cNvSpPr txBox="1"/>
            <p:nvPr/>
          </p:nvSpPr>
          <p:spPr>
            <a:xfrm>
              <a:off x="8010920" y="515393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66</a:t>
              </a:r>
            </a:p>
          </p:txBody>
        </p:sp>
        <p:sp>
          <p:nvSpPr>
            <p:cNvPr id="76" name="Line 21">
              <a:extLst>
                <a:ext uri="{FF2B5EF4-FFF2-40B4-BE49-F238E27FC236}">
                  <a16:creationId xmlns:a16="http://schemas.microsoft.com/office/drawing/2014/main" id="{9A06658D-6671-4751-AA4A-DB682ADB1B2A}"/>
                </a:ext>
              </a:extLst>
            </p:cNvPr>
            <p:cNvSpPr>
              <a:spLocks noChangeShapeType="1"/>
            </p:cNvSpPr>
            <p:nvPr/>
          </p:nvSpPr>
          <p:spPr bwMode="auto">
            <a:xfrm>
              <a:off x="7884829"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2ACA4AEA-B089-477D-BC61-A8EF5BB08F03}"/>
                </a:ext>
              </a:extLst>
            </p:cNvPr>
            <p:cNvSpPr txBox="1"/>
            <p:nvPr/>
          </p:nvSpPr>
          <p:spPr>
            <a:xfrm>
              <a:off x="7746904" y="5153939"/>
              <a:ext cx="2714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63</a:t>
              </a:r>
            </a:p>
          </p:txBody>
        </p:sp>
        <p:sp>
          <p:nvSpPr>
            <p:cNvPr id="78" name="Line 21">
              <a:extLst>
                <a:ext uri="{FF2B5EF4-FFF2-40B4-BE49-F238E27FC236}">
                  <a16:creationId xmlns:a16="http://schemas.microsoft.com/office/drawing/2014/main" id="{EE1487A5-EE6E-431A-95E3-AC99EC0A8945}"/>
                </a:ext>
              </a:extLst>
            </p:cNvPr>
            <p:cNvSpPr>
              <a:spLocks noChangeShapeType="1"/>
            </p:cNvSpPr>
            <p:nvPr/>
          </p:nvSpPr>
          <p:spPr bwMode="auto">
            <a:xfrm>
              <a:off x="7620814"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A545E59C-FD80-48F9-8753-B876DE9C2372}"/>
                </a:ext>
              </a:extLst>
            </p:cNvPr>
            <p:cNvSpPr txBox="1"/>
            <p:nvPr/>
          </p:nvSpPr>
          <p:spPr>
            <a:xfrm>
              <a:off x="7482890" y="515393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80" name="Line 21">
              <a:extLst>
                <a:ext uri="{FF2B5EF4-FFF2-40B4-BE49-F238E27FC236}">
                  <a16:creationId xmlns:a16="http://schemas.microsoft.com/office/drawing/2014/main" id="{3D680B08-FCCF-49E4-92D4-6B105DFB72B5}"/>
                </a:ext>
              </a:extLst>
            </p:cNvPr>
            <p:cNvSpPr>
              <a:spLocks noChangeShapeType="1"/>
            </p:cNvSpPr>
            <p:nvPr/>
          </p:nvSpPr>
          <p:spPr bwMode="auto">
            <a:xfrm>
              <a:off x="7356799"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902E4B38-0131-4E46-8A4F-E4816768B76F}"/>
                </a:ext>
              </a:extLst>
            </p:cNvPr>
            <p:cNvSpPr txBox="1"/>
            <p:nvPr/>
          </p:nvSpPr>
          <p:spPr>
            <a:xfrm>
              <a:off x="7218875" y="515393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57</a:t>
              </a:r>
            </a:p>
          </p:txBody>
        </p:sp>
      </p:grpSp>
      <p:grpSp>
        <p:nvGrpSpPr>
          <p:cNvPr id="82" name="Group 81">
            <a:extLst>
              <a:ext uri="{FF2B5EF4-FFF2-40B4-BE49-F238E27FC236}">
                <a16:creationId xmlns:a16="http://schemas.microsoft.com/office/drawing/2014/main" id="{FAF9694B-B97E-4CC3-8D45-EE2C0D0E3954}"/>
              </a:ext>
            </a:extLst>
          </p:cNvPr>
          <p:cNvGrpSpPr/>
          <p:nvPr/>
        </p:nvGrpSpPr>
        <p:grpSpPr>
          <a:xfrm>
            <a:off x="2158345" y="5265601"/>
            <a:ext cx="7409167" cy="241980"/>
            <a:chOff x="12312558" y="4635779"/>
            <a:chExt cx="7409167" cy="241980"/>
          </a:xfrm>
        </p:grpSpPr>
        <p:sp>
          <p:nvSpPr>
            <p:cNvPr id="83" name="TextBox 82">
              <a:extLst>
                <a:ext uri="{FF2B5EF4-FFF2-40B4-BE49-F238E27FC236}">
                  <a16:creationId xmlns:a16="http://schemas.microsoft.com/office/drawing/2014/main" id="{EAE23DEA-EEE5-408A-9B5D-34BCA954AAE8}"/>
                </a:ext>
              </a:extLst>
            </p:cNvPr>
            <p:cNvSpPr txBox="1"/>
            <p:nvPr/>
          </p:nvSpPr>
          <p:spPr>
            <a:xfrm>
              <a:off x="16835550"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165</a:t>
              </a:r>
            </a:p>
          </p:txBody>
        </p:sp>
        <p:sp>
          <p:nvSpPr>
            <p:cNvPr id="84" name="TextBox 83">
              <a:extLst>
                <a:ext uri="{FF2B5EF4-FFF2-40B4-BE49-F238E27FC236}">
                  <a16:creationId xmlns:a16="http://schemas.microsoft.com/office/drawing/2014/main" id="{87968DA8-9591-481B-8D1A-843B690348CC}"/>
                </a:ext>
              </a:extLst>
            </p:cNvPr>
            <p:cNvSpPr txBox="1"/>
            <p:nvPr/>
          </p:nvSpPr>
          <p:spPr>
            <a:xfrm>
              <a:off x="17105610"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156</a:t>
              </a:r>
            </a:p>
          </p:txBody>
        </p:sp>
        <p:sp>
          <p:nvSpPr>
            <p:cNvPr id="85" name="TextBox 84">
              <a:extLst>
                <a:ext uri="{FF2B5EF4-FFF2-40B4-BE49-F238E27FC236}">
                  <a16:creationId xmlns:a16="http://schemas.microsoft.com/office/drawing/2014/main" id="{411B826E-33A4-4A68-BB77-6241E670D182}"/>
                </a:ext>
              </a:extLst>
            </p:cNvPr>
            <p:cNvSpPr txBox="1"/>
            <p:nvPr/>
          </p:nvSpPr>
          <p:spPr>
            <a:xfrm>
              <a:off x="16565759"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175</a:t>
              </a:r>
            </a:p>
          </p:txBody>
        </p:sp>
        <p:sp>
          <p:nvSpPr>
            <p:cNvPr id="86" name="TextBox 85">
              <a:extLst>
                <a:ext uri="{FF2B5EF4-FFF2-40B4-BE49-F238E27FC236}">
                  <a16:creationId xmlns:a16="http://schemas.microsoft.com/office/drawing/2014/main" id="{D43AA547-5A14-4C6D-827B-73E1C90D2FCA}"/>
                </a:ext>
              </a:extLst>
            </p:cNvPr>
            <p:cNvSpPr txBox="1"/>
            <p:nvPr/>
          </p:nvSpPr>
          <p:spPr>
            <a:xfrm>
              <a:off x="16299934"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188</a:t>
              </a:r>
            </a:p>
          </p:txBody>
        </p:sp>
        <p:sp>
          <p:nvSpPr>
            <p:cNvPr id="87" name="TextBox 86">
              <a:extLst>
                <a:ext uri="{FF2B5EF4-FFF2-40B4-BE49-F238E27FC236}">
                  <a16:creationId xmlns:a16="http://schemas.microsoft.com/office/drawing/2014/main" id="{1944BFB9-CA50-40E0-B661-066080C7679D}"/>
                </a:ext>
              </a:extLst>
            </p:cNvPr>
            <p:cNvSpPr txBox="1"/>
            <p:nvPr/>
          </p:nvSpPr>
          <p:spPr>
            <a:xfrm>
              <a:off x="16034109"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198</a:t>
              </a:r>
            </a:p>
          </p:txBody>
        </p:sp>
        <p:sp>
          <p:nvSpPr>
            <p:cNvPr id="88" name="TextBox 87">
              <a:extLst>
                <a:ext uri="{FF2B5EF4-FFF2-40B4-BE49-F238E27FC236}">
                  <a16:creationId xmlns:a16="http://schemas.microsoft.com/office/drawing/2014/main" id="{15D06428-936D-4CFA-84EB-3E4A51597C91}"/>
                </a:ext>
              </a:extLst>
            </p:cNvPr>
            <p:cNvSpPr txBox="1"/>
            <p:nvPr/>
          </p:nvSpPr>
          <p:spPr>
            <a:xfrm>
              <a:off x="15768284"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207</a:t>
              </a:r>
            </a:p>
          </p:txBody>
        </p:sp>
        <p:sp>
          <p:nvSpPr>
            <p:cNvPr id="89" name="TextBox 88">
              <a:extLst>
                <a:ext uri="{FF2B5EF4-FFF2-40B4-BE49-F238E27FC236}">
                  <a16:creationId xmlns:a16="http://schemas.microsoft.com/office/drawing/2014/main" id="{2B0A9109-F7E1-446E-8B9C-A8543CAA0C0F}"/>
                </a:ext>
              </a:extLst>
            </p:cNvPr>
            <p:cNvSpPr txBox="1"/>
            <p:nvPr/>
          </p:nvSpPr>
          <p:spPr>
            <a:xfrm>
              <a:off x="15502459"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220</a:t>
              </a:r>
            </a:p>
          </p:txBody>
        </p:sp>
        <p:sp>
          <p:nvSpPr>
            <p:cNvPr id="90" name="TextBox 89">
              <a:extLst>
                <a:ext uri="{FF2B5EF4-FFF2-40B4-BE49-F238E27FC236}">
                  <a16:creationId xmlns:a16="http://schemas.microsoft.com/office/drawing/2014/main" id="{56FB0382-21AA-497C-9759-96DAFB4987A9}"/>
                </a:ext>
              </a:extLst>
            </p:cNvPr>
            <p:cNvSpPr txBox="1"/>
            <p:nvPr/>
          </p:nvSpPr>
          <p:spPr>
            <a:xfrm>
              <a:off x="15236633"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232</a:t>
              </a:r>
            </a:p>
          </p:txBody>
        </p:sp>
        <p:sp>
          <p:nvSpPr>
            <p:cNvPr id="91" name="TextBox 90">
              <a:extLst>
                <a:ext uri="{FF2B5EF4-FFF2-40B4-BE49-F238E27FC236}">
                  <a16:creationId xmlns:a16="http://schemas.microsoft.com/office/drawing/2014/main" id="{B00296D3-88E5-4EE1-8FE7-A74768DB7340}"/>
                </a:ext>
              </a:extLst>
            </p:cNvPr>
            <p:cNvSpPr txBox="1"/>
            <p:nvPr/>
          </p:nvSpPr>
          <p:spPr>
            <a:xfrm>
              <a:off x="14970808"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252</a:t>
              </a:r>
            </a:p>
          </p:txBody>
        </p:sp>
        <p:sp>
          <p:nvSpPr>
            <p:cNvPr id="92" name="TextBox 91">
              <a:extLst>
                <a:ext uri="{FF2B5EF4-FFF2-40B4-BE49-F238E27FC236}">
                  <a16:creationId xmlns:a16="http://schemas.microsoft.com/office/drawing/2014/main" id="{2226F218-8DFD-498C-95EB-3611CDD5FA20}"/>
                </a:ext>
              </a:extLst>
            </p:cNvPr>
            <p:cNvSpPr txBox="1"/>
            <p:nvPr/>
          </p:nvSpPr>
          <p:spPr>
            <a:xfrm>
              <a:off x="14704983"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264</a:t>
              </a:r>
            </a:p>
          </p:txBody>
        </p:sp>
        <p:sp>
          <p:nvSpPr>
            <p:cNvPr id="93" name="TextBox 92">
              <a:extLst>
                <a:ext uri="{FF2B5EF4-FFF2-40B4-BE49-F238E27FC236}">
                  <a16:creationId xmlns:a16="http://schemas.microsoft.com/office/drawing/2014/main" id="{EDF9FC03-8B75-43E5-93B3-154280A868D3}"/>
                </a:ext>
              </a:extLst>
            </p:cNvPr>
            <p:cNvSpPr txBox="1"/>
            <p:nvPr/>
          </p:nvSpPr>
          <p:spPr>
            <a:xfrm>
              <a:off x="14439158"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284</a:t>
              </a:r>
            </a:p>
          </p:txBody>
        </p:sp>
        <p:sp>
          <p:nvSpPr>
            <p:cNvPr id="94" name="TextBox 93">
              <a:extLst>
                <a:ext uri="{FF2B5EF4-FFF2-40B4-BE49-F238E27FC236}">
                  <a16:creationId xmlns:a16="http://schemas.microsoft.com/office/drawing/2014/main" id="{CD71E7C6-055E-4D8D-BBA3-607486F6AA9A}"/>
                </a:ext>
              </a:extLst>
            </p:cNvPr>
            <p:cNvSpPr txBox="1"/>
            <p:nvPr/>
          </p:nvSpPr>
          <p:spPr>
            <a:xfrm>
              <a:off x="14173333"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307</a:t>
              </a:r>
            </a:p>
          </p:txBody>
        </p:sp>
        <p:sp>
          <p:nvSpPr>
            <p:cNvPr id="95" name="TextBox 94">
              <a:extLst>
                <a:ext uri="{FF2B5EF4-FFF2-40B4-BE49-F238E27FC236}">
                  <a16:creationId xmlns:a16="http://schemas.microsoft.com/office/drawing/2014/main" id="{21FD8324-8D29-4655-A58A-189ED32D0DDE}"/>
                </a:ext>
              </a:extLst>
            </p:cNvPr>
            <p:cNvSpPr txBox="1"/>
            <p:nvPr/>
          </p:nvSpPr>
          <p:spPr>
            <a:xfrm>
              <a:off x="13907508"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344</a:t>
              </a:r>
            </a:p>
          </p:txBody>
        </p:sp>
        <p:sp>
          <p:nvSpPr>
            <p:cNvPr id="96" name="TextBox 95">
              <a:extLst>
                <a:ext uri="{FF2B5EF4-FFF2-40B4-BE49-F238E27FC236}">
                  <a16:creationId xmlns:a16="http://schemas.microsoft.com/office/drawing/2014/main" id="{80CF1EA9-7EAD-467D-9335-6814BA40F5AF}"/>
                </a:ext>
              </a:extLst>
            </p:cNvPr>
            <p:cNvSpPr txBox="1"/>
            <p:nvPr/>
          </p:nvSpPr>
          <p:spPr>
            <a:xfrm>
              <a:off x="13641683"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366</a:t>
              </a:r>
            </a:p>
          </p:txBody>
        </p:sp>
        <p:sp>
          <p:nvSpPr>
            <p:cNvPr id="97" name="TextBox 96">
              <a:extLst>
                <a:ext uri="{FF2B5EF4-FFF2-40B4-BE49-F238E27FC236}">
                  <a16:creationId xmlns:a16="http://schemas.microsoft.com/office/drawing/2014/main" id="{96435F66-45CA-4E31-90F6-ED4D2718C61C}"/>
                </a:ext>
              </a:extLst>
            </p:cNvPr>
            <p:cNvSpPr txBox="1"/>
            <p:nvPr/>
          </p:nvSpPr>
          <p:spPr>
            <a:xfrm>
              <a:off x="13375858"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385</a:t>
              </a:r>
            </a:p>
          </p:txBody>
        </p:sp>
        <p:sp>
          <p:nvSpPr>
            <p:cNvPr id="98" name="TextBox 97">
              <a:extLst>
                <a:ext uri="{FF2B5EF4-FFF2-40B4-BE49-F238E27FC236}">
                  <a16:creationId xmlns:a16="http://schemas.microsoft.com/office/drawing/2014/main" id="{DA43C181-E142-4DEB-9588-8FB63352947B}"/>
                </a:ext>
              </a:extLst>
            </p:cNvPr>
            <p:cNvSpPr txBox="1"/>
            <p:nvPr/>
          </p:nvSpPr>
          <p:spPr>
            <a:xfrm>
              <a:off x="13110033"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406</a:t>
              </a:r>
            </a:p>
          </p:txBody>
        </p:sp>
        <p:sp>
          <p:nvSpPr>
            <p:cNvPr id="99" name="TextBox 98">
              <a:extLst>
                <a:ext uri="{FF2B5EF4-FFF2-40B4-BE49-F238E27FC236}">
                  <a16:creationId xmlns:a16="http://schemas.microsoft.com/office/drawing/2014/main" id="{A9D41736-2AE3-478B-82C8-96E582B585AB}"/>
                </a:ext>
              </a:extLst>
            </p:cNvPr>
            <p:cNvSpPr txBox="1"/>
            <p:nvPr/>
          </p:nvSpPr>
          <p:spPr>
            <a:xfrm>
              <a:off x="12844208"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420</a:t>
              </a:r>
            </a:p>
          </p:txBody>
        </p:sp>
        <p:sp>
          <p:nvSpPr>
            <p:cNvPr id="100" name="TextBox 99">
              <a:extLst>
                <a:ext uri="{FF2B5EF4-FFF2-40B4-BE49-F238E27FC236}">
                  <a16:creationId xmlns:a16="http://schemas.microsoft.com/office/drawing/2014/main" id="{D57224BE-C73C-4DCC-B6FA-0207679DFC5E}"/>
                </a:ext>
              </a:extLst>
            </p:cNvPr>
            <p:cNvSpPr txBox="1"/>
            <p:nvPr/>
          </p:nvSpPr>
          <p:spPr>
            <a:xfrm>
              <a:off x="12578383"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427</a:t>
              </a:r>
            </a:p>
          </p:txBody>
        </p:sp>
        <p:sp>
          <p:nvSpPr>
            <p:cNvPr id="101" name="TextBox 100">
              <a:extLst>
                <a:ext uri="{FF2B5EF4-FFF2-40B4-BE49-F238E27FC236}">
                  <a16:creationId xmlns:a16="http://schemas.microsoft.com/office/drawing/2014/main" id="{5EE0EF57-C7D1-4066-8A1F-27300867A4E1}"/>
                </a:ext>
              </a:extLst>
            </p:cNvPr>
            <p:cNvSpPr txBox="1"/>
            <p:nvPr/>
          </p:nvSpPr>
          <p:spPr>
            <a:xfrm>
              <a:off x="12312558"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432</a:t>
              </a:r>
            </a:p>
          </p:txBody>
        </p:sp>
        <p:sp>
          <p:nvSpPr>
            <p:cNvPr id="102" name="TextBox 101">
              <a:extLst>
                <a:ext uri="{FF2B5EF4-FFF2-40B4-BE49-F238E27FC236}">
                  <a16:creationId xmlns:a16="http://schemas.microsoft.com/office/drawing/2014/main" id="{A82019BF-64FF-409B-A83A-07BE9630FFC4}"/>
                </a:ext>
              </a:extLst>
            </p:cNvPr>
            <p:cNvSpPr txBox="1"/>
            <p:nvPr/>
          </p:nvSpPr>
          <p:spPr>
            <a:xfrm>
              <a:off x="19570474" y="4635779"/>
              <a:ext cx="151251"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Arial" panose="020B0604020202020204" pitchFamily="34" charset="0"/>
                  <a:cs typeface="Arial" panose="020B0604020202020204" pitchFamily="34" charset="0"/>
                </a:rPr>
                <a:t>0</a:t>
              </a:r>
            </a:p>
          </p:txBody>
        </p:sp>
        <p:sp>
          <p:nvSpPr>
            <p:cNvPr id="103" name="TextBox 102">
              <a:extLst>
                <a:ext uri="{FF2B5EF4-FFF2-40B4-BE49-F238E27FC236}">
                  <a16:creationId xmlns:a16="http://schemas.microsoft.com/office/drawing/2014/main" id="{0D0B37D7-4F96-4999-8B55-0C67DE58F170}"/>
                </a:ext>
              </a:extLst>
            </p:cNvPr>
            <p:cNvSpPr txBox="1"/>
            <p:nvPr/>
          </p:nvSpPr>
          <p:spPr>
            <a:xfrm>
              <a:off x="19306459" y="4635779"/>
              <a:ext cx="151251"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Arial" panose="020B0604020202020204" pitchFamily="34" charset="0"/>
                  <a:cs typeface="Arial" panose="020B0604020202020204" pitchFamily="34" charset="0"/>
                </a:rPr>
                <a:t>1</a:t>
              </a:r>
            </a:p>
          </p:txBody>
        </p:sp>
        <p:sp>
          <p:nvSpPr>
            <p:cNvPr id="104" name="TextBox 103">
              <a:extLst>
                <a:ext uri="{FF2B5EF4-FFF2-40B4-BE49-F238E27FC236}">
                  <a16:creationId xmlns:a16="http://schemas.microsoft.com/office/drawing/2014/main" id="{BE32A369-C523-4FC0-999E-12C93142FDB5}"/>
                </a:ext>
              </a:extLst>
            </p:cNvPr>
            <p:cNvSpPr txBox="1"/>
            <p:nvPr/>
          </p:nvSpPr>
          <p:spPr>
            <a:xfrm>
              <a:off x="19003170" y="4635779"/>
              <a:ext cx="229797"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Arial" panose="020B0604020202020204" pitchFamily="34" charset="0"/>
                  <a:cs typeface="Arial" panose="020B0604020202020204" pitchFamily="34" charset="0"/>
                </a:rPr>
                <a:t>10</a:t>
              </a:r>
            </a:p>
          </p:txBody>
        </p:sp>
        <p:sp>
          <p:nvSpPr>
            <p:cNvPr id="105" name="TextBox 104">
              <a:extLst>
                <a:ext uri="{FF2B5EF4-FFF2-40B4-BE49-F238E27FC236}">
                  <a16:creationId xmlns:a16="http://schemas.microsoft.com/office/drawing/2014/main" id="{95DFD530-7C3B-4DD8-9A68-53F778B45AEC}"/>
                </a:ext>
              </a:extLst>
            </p:cNvPr>
            <p:cNvSpPr txBox="1"/>
            <p:nvPr/>
          </p:nvSpPr>
          <p:spPr>
            <a:xfrm>
              <a:off x="18739156" y="4635779"/>
              <a:ext cx="229797"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Arial" panose="020B0604020202020204" pitchFamily="34" charset="0"/>
                  <a:cs typeface="Arial" panose="020B0604020202020204" pitchFamily="34" charset="0"/>
                </a:rPr>
                <a:t>23</a:t>
              </a:r>
            </a:p>
          </p:txBody>
        </p:sp>
        <p:sp>
          <p:nvSpPr>
            <p:cNvPr id="106" name="TextBox 105">
              <a:extLst>
                <a:ext uri="{FF2B5EF4-FFF2-40B4-BE49-F238E27FC236}">
                  <a16:creationId xmlns:a16="http://schemas.microsoft.com/office/drawing/2014/main" id="{FDC976A2-A000-4021-86F8-812968A51170}"/>
                </a:ext>
              </a:extLst>
            </p:cNvPr>
            <p:cNvSpPr txBox="1"/>
            <p:nvPr/>
          </p:nvSpPr>
          <p:spPr>
            <a:xfrm>
              <a:off x="18475141" y="4635779"/>
              <a:ext cx="229797"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Arial" panose="020B0604020202020204" pitchFamily="34" charset="0"/>
                  <a:cs typeface="Arial" panose="020B0604020202020204" pitchFamily="34" charset="0"/>
                </a:rPr>
                <a:t>43</a:t>
              </a:r>
            </a:p>
          </p:txBody>
        </p:sp>
        <p:sp>
          <p:nvSpPr>
            <p:cNvPr id="107" name="TextBox 106">
              <a:extLst>
                <a:ext uri="{FF2B5EF4-FFF2-40B4-BE49-F238E27FC236}">
                  <a16:creationId xmlns:a16="http://schemas.microsoft.com/office/drawing/2014/main" id="{5EBB7776-B75B-4F40-9E19-66A53AD39E0A}"/>
                </a:ext>
              </a:extLst>
            </p:cNvPr>
            <p:cNvSpPr txBox="1"/>
            <p:nvPr/>
          </p:nvSpPr>
          <p:spPr>
            <a:xfrm>
              <a:off x="18211126" y="4635779"/>
              <a:ext cx="229797"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Arial" panose="020B0604020202020204" pitchFamily="34" charset="0"/>
                  <a:cs typeface="Arial" panose="020B0604020202020204" pitchFamily="34" charset="0"/>
                </a:rPr>
                <a:t>64</a:t>
              </a:r>
            </a:p>
          </p:txBody>
        </p:sp>
        <p:sp>
          <p:nvSpPr>
            <p:cNvPr id="108" name="TextBox 107">
              <a:extLst>
                <a:ext uri="{FF2B5EF4-FFF2-40B4-BE49-F238E27FC236}">
                  <a16:creationId xmlns:a16="http://schemas.microsoft.com/office/drawing/2014/main" id="{308940E0-DE74-47EE-9572-9A4041515D27}"/>
                </a:ext>
              </a:extLst>
            </p:cNvPr>
            <p:cNvSpPr txBox="1"/>
            <p:nvPr/>
          </p:nvSpPr>
          <p:spPr>
            <a:xfrm>
              <a:off x="17947110" y="4635779"/>
              <a:ext cx="229797"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Arial" panose="020B0604020202020204" pitchFamily="34" charset="0"/>
                  <a:cs typeface="Arial" panose="020B0604020202020204" pitchFamily="34" charset="0"/>
                </a:rPr>
                <a:t>98</a:t>
              </a:r>
            </a:p>
          </p:txBody>
        </p:sp>
        <p:sp>
          <p:nvSpPr>
            <p:cNvPr id="109" name="TextBox 108">
              <a:extLst>
                <a:ext uri="{FF2B5EF4-FFF2-40B4-BE49-F238E27FC236}">
                  <a16:creationId xmlns:a16="http://schemas.microsoft.com/office/drawing/2014/main" id="{89430697-B5A7-4109-8972-25A357563DAA}"/>
                </a:ext>
              </a:extLst>
            </p:cNvPr>
            <p:cNvSpPr txBox="1"/>
            <p:nvPr/>
          </p:nvSpPr>
          <p:spPr>
            <a:xfrm>
              <a:off x="17643822"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Arial" panose="020B0604020202020204" pitchFamily="34" charset="0"/>
                  <a:cs typeface="Arial" panose="020B0604020202020204" pitchFamily="34" charset="0"/>
                </a:rPr>
                <a:t>147</a:t>
              </a:r>
            </a:p>
          </p:txBody>
        </p:sp>
        <p:sp>
          <p:nvSpPr>
            <p:cNvPr id="110" name="TextBox 109">
              <a:extLst>
                <a:ext uri="{FF2B5EF4-FFF2-40B4-BE49-F238E27FC236}">
                  <a16:creationId xmlns:a16="http://schemas.microsoft.com/office/drawing/2014/main" id="{FE0FCDFC-188D-427F-9708-ADA3FE329A6E}"/>
                </a:ext>
              </a:extLst>
            </p:cNvPr>
            <p:cNvSpPr txBox="1"/>
            <p:nvPr/>
          </p:nvSpPr>
          <p:spPr>
            <a:xfrm>
              <a:off x="17379807" y="4635779"/>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Arial" panose="020B0604020202020204" pitchFamily="34" charset="0"/>
                  <a:cs typeface="Arial" panose="020B0604020202020204" pitchFamily="34" charset="0"/>
                </a:rPr>
                <a:t>150</a:t>
              </a:r>
            </a:p>
          </p:txBody>
        </p:sp>
      </p:grpSp>
      <p:grpSp>
        <p:nvGrpSpPr>
          <p:cNvPr id="111" name="Group 110">
            <a:extLst>
              <a:ext uri="{FF2B5EF4-FFF2-40B4-BE49-F238E27FC236}">
                <a16:creationId xmlns:a16="http://schemas.microsoft.com/office/drawing/2014/main" id="{DFAC263B-41A6-46CA-B082-21096DE93B72}"/>
              </a:ext>
            </a:extLst>
          </p:cNvPr>
          <p:cNvGrpSpPr/>
          <p:nvPr/>
        </p:nvGrpSpPr>
        <p:grpSpPr>
          <a:xfrm>
            <a:off x="2158345" y="5534914"/>
            <a:ext cx="7409167" cy="241980"/>
            <a:chOff x="12312558" y="4635779"/>
            <a:chExt cx="7409167" cy="241980"/>
          </a:xfrm>
        </p:grpSpPr>
        <p:sp>
          <p:nvSpPr>
            <p:cNvPr id="112" name="TextBox 111">
              <a:extLst>
                <a:ext uri="{FF2B5EF4-FFF2-40B4-BE49-F238E27FC236}">
                  <a16:creationId xmlns:a16="http://schemas.microsoft.com/office/drawing/2014/main" id="{4CCD4452-F780-4DEF-8A5A-99E3D6A512A7}"/>
                </a:ext>
              </a:extLst>
            </p:cNvPr>
            <p:cNvSpPr txBox="1"/>
            <p:nvPr/>
          </p:nvSpPr>
          <p:spPr>
            <a:xfrm>
              <a:off x="16835550"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141</a:t>
              </a:r>
            </a:p>
          </p:txBody>
        </p:sp>
        <p:sp>
          <p:nvSpPr>
            <p:cNvPr id="113" name="TextBox 112">
              <a:extLst>
                <a:ext uri="{FF2B5EF4-FFF2-40B4-BE49-F238E27FC236}">
                  <a16:creationId xmlns:a16="http://schemas.microsoft.com/office/drawing/2014/main" id="{79CFEE2E-0EEE-4D7F-8442-DC11DD9273AA}"/>
                </a:ext>
              </a:extLst>
            </p:cNvPr>
            <p:cNvSpPr txBox="1"/>
            <p:nvPr/>
          </p:nvSpPr>
          <p:spPr>
            <a:xfrm>
              <a:off x="17105610"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133</a:t>
              </a:r>
            </a:p>
          </p:txBody>
        </p:sp>
        <p:sp>
          <p:nvSpPr>
            <p:cNvPr id="114" name="TextBox 113">
              <a:extLst>
                <a:ext uri="{FF2B5EF4-FFF2-40B4-BE49-F238E27FC236}">
                  <a16:creationId xmlns:a16="http://schemas.microsoft.com/office/drawing/2014/main" id="{DB39CFF7-C4C3-4822-8485-18FB465B3754}"/>
                </a:ext>
              </a:extLst>
            </p:cNvPr>
            <p:cNvSpPr txBox="1"/>
            <p:nvPr/>
          </p:nvSpPr>
          <p:spPr>
            <a:xfrm>
              <a:off x="16565759"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149</a:t>
              </a:r>
            </a:p>
          </p:txBody>
        </p:sp>
        <p:sp>
          <p:nvSpPr>
            <p:cNvPr id="115" name="TextBox 114">
              <a:extLst>
                <a:ext uri="{FF2B5EF4-FFF2-40B4-BE49-F238E27FC236}">
                  <a16:creationId xmlns:a16="http://schemas.microsoft.com/office/drawing/2014/main" id="{E22C7B38-B8CA-44AA-A933-1039AC615D0F}"/>
                </a:ext>
              </a:extLst>
            </p:cNvPr>
            <p:cNvSpPr txBox="1"/>
            <p:nvPr/>
          </p:nvSpPr>
          <p:spPr>
            <a:xfrm>
              <a:off x="16299934"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156</a:t>
              </a:r>
            </a:p>
          </p:txBody>
        </p:sp>
        <p:sp>
          <p:nvSpPr>
            <p:cNvPr id="116" name="TextBox 115">
              <a:extLst>
                <a:ext uri="{FF2B5EF4-FFF2-40B4-BE49-F238E27FC236}">
                  <a16:creationId xmlns:a16="http://schemas.microsoft.com/office/drawing/2014/main" id="{FCEBDAC0-0A76-4DB3-88DD-51B1A64DD4D5}"/>
                </a:ext>
              </a:extLst>
            </p:cNvPr>
            <p:cNvSpPr txBox="1"/>
            <p:nvPr/>
          </p:nvSpPr>
          <p:spPr>
            <a:xfrm>
              <a:off x="16034109"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165</a:t>
              </a:r>
            </a:p>
          </p:txBody>
        </p:sp>
        <p:sp>
          <p:nvSpPr>
            <p:cNvPr id="117" name="TextBox 116">
              <a:extLst>
                <a:ext uri="{FF2B5EF4-FFF2-40B4-BE49-F238E27FC236}">
                  <a16:creationId xmlns:a16="http://schemas.microsoft.com/office/drawing/2014/main" id="{32F34F19-0BC9-4B0C-B552-D3FD169E4599}"/>
                </a:ext>
              </a:extLst>
            </p:cNvPr>
            <p:cNvSpPr txBox="1"/>
            <p:nvPr/>
          </p:nvSpPr>
          <p:spPr>
            <a:xfrm>
              <a:off x="15768284"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181</a:t>
              </a:r>
            </a:p>
          </p:txBody>
        </p:sp>
        <p:sp>
          <p:nvSpPr>
            <p:cNvPr id="118" name="TextBox 117">
              <a:extLst>
                <a:ext uri="{FF2B5EF4-FFF2-40B4-BE49-F238E27FC236}">
                  <a16:creationId xmlns:a16="http://schemas.microsoft.com/office/drawing/2014/main" id="{9F31B772-CFA2-416D-B87B-5AA5991406B2}"/>
                </a:ext>
              </a:extLst>
            </p:cNvPr>
            <p:cNvSpPr txBox="1"/>
            <p:nvPr/>
          </p:nvSpPr>
          <p:spPr>
            <a:xfrm>
              <a:off x="15502459"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202</a:t>
              </a:r>
            </a:p>
          </p:txBody>
        </p:sp>
        <p:sp>
          <p:nvSpPr>
            <p:cNvPr id="119" name="TextBox 118">
              <a:extLst>
                <a:ext uri="{FF2B5EF4-FFF2-40B4-BE49-F238E27FC236}">
                  <a16:creationId xmlns:a16="http://schemas.microsoft.com/office/drawing/2014/main" id="{A5324571-51EA-4C1C-ACFC-B4C95408666D}"/>
                </a:ext>
              </a:extLst>
            </p:cNvPr>
            <p:cNvSpPr txBox="1"/>
            <p:nvPr/>
          </p:nvSpPr>
          <p:spPr>
            <a:xfrm>
              <a:off x="15236633"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212</a:t>
              </a:r>
            </a:p>
          </p:txBody>
        </p:sp>
        <p:sp>
          <p:nvSpPr>
            <p:cNvPr id="120" name="TextBox 119">
              <a:extLst>
                <a:ext uri="{FF2B5EF4-FFF2-40B4-BE49-F238E27FC236}">
                  <a16:creationId xmlns:a16="http://schemas.microsoft.com/office/drawing/2014/main" id="{B1D4F4CB-0482-4DB5-9332-2F08616C2315}"/>
                </a:ext>
              </a:extLst>
            </p:cNvPr>
            <p:cNvSpPr txBox="1"/>
            <p:nvPr/>
          </p:nvSpPr>
          <p:spPr>
            <a:xfrm>
              <a:off x="14970808"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228</a:t>
              </a:r>
            </a:p>
          </p:txBody>
        </p:sp>
        <p:sp>
          <p:nvSpPr>
            <p:cNvPr id="121" name="TextBox 120">
              <a:extLst>
                <a:ext uri="{FF2B5EF4-FFF2-40B4-BE49-F238E27FC236}">
                  <a16:creationId xmlns:a16="http://schemas.microsoft.com/office/drawing/2014/main" id="{D8E99F03-8924-40EE-ADCD-8A7BF2D7DAAE}"/>
                </a:ext>
              </a:extLst>
            </p:cNvPr>
            <p:cNvSpPr txBox="1"/>
            <p:nvPr/>
          </p:nvSpPr>
          <p:spPr>
            <a:xfrm>
              <a:off x="14704983"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249</a:t>
              </a:r>
            </a:p>
          </p:txBody>
        </p:sp>
        <p:sp>
          <p:nvSpPr>
            <p:cNvPr id="122" name="TextBox 121">
              <a:extLst>
                <a:ext uri="{FF2B5EF4-FFF2-40B4-BE49-F238E27FC236}">
                  <a16:creationId xmlns:a16="http://schemas.microsoft.com/office/drawing/2014/main" id="{A4E317EC-44BA-4F2C-9FAE-972E83570815}"/>
                </a:ext>
              </a:extLst>
            </p:cNvPr>
            <p:cNvSpPr txBox="1"/>
            <p:nvPr/>
          </p:nvSpPr>
          <p:spPr>
            <a:xfrm>
              <a:off x="14439158"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262</a:t>
              </a:r>
            </a:p>
          </p:txBody>
        </p:sp>
        <p:sp>
          <p:nvSpPr>
            <p:cNvPr id="123" name="TextBox 122">
              <a:extLst>
                <a:ext uri="{FF2B5EF4-FFF2-40B4-BE49-F238E27FC236}">
                  <a16:creationId xmlns:a16="http://schemas.microsoft.com/office/drawing/2014/main" id="{1FBDAE62-15A6-454F-82C6-DFCE28B4EB37}"/>
                </a:ext>
              </a:extLst>
            </p:cNvPr>
            <p:cNvSpPr txBox="1"/>
            <p:nvPr/>
          </p:nvSpPr>
          <p:spPr>
            <a:xfrm>
              <a:off x="14173333"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275</a:t>
              </a:r>
            </a:p>
          </p:txBody>
        </p:sp>
        <p:sp>
          <p:nvSpPr>
            <p:cNvPr id="124" name="TextBox 123">
              <a:extLst>
                <a:ext uri="{FF2B5EF4-FFF2-40B4-BE49-F238E27FC236}">
                  <a16:creationId xmlns:a16="http://schemas.microsoft.com/office/drawing/2014/main" id="{34DA5D10-F7BC-4D3B-8EB1-FE17DEAF56D0}"/>
                </a:ext>
              </a:extLst>
            </p:cNvPr>
            <p:cNvSpPr txBox="1"/>
            <p:nvPr/>
          </p:nvSpPr>
          <p:spPr>
            <a:xfrm>
              <a:off x="13907508"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301</a:t>
              </a:r>
            </a:p>
          </p:txBody>
        </p:sp>
        <p:sp>
          <p:nvSpPr>
            <p:cNvPr id="125" name="TextBox 124">
              <a:extLst>
                <a:ext uri="{FF2B5EF4-FFF2-40B4-BE49-F238E27FC236}">
                  <a16:creationId xmlns:a16="http://schemas.microsoft.com/office/drawing/2014/main" id="{FAE963BB-9497-4C01-AB90-80E0741BE063}"/>
                </a:ext>
              </a:extLst>
            </p:cNvPr>
            <p:cNvSpPr txBox="1"/>
            <p:nvPr/>
          </p:nvSpPr>
          <p:spPr>
            <a:xfrm>
              <a:off x="13641683"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320</a:t>
              </a:r>
            </a:p>
          </p:txBody>
        </p:sp>
        <p:sp>
          <p:nvSpPr>
            <p:cNvPr id="126" name="TextBox 125">
              <a:extLst>
                <a:ext uri="{FF2B5EF4-FFF2-40B4-BE49-F238E27FC236}">
                  <a16:creationId xmlns:a16="http://schemas.microsoft.com/office/drawing/2014/main" id="{3F2405AB-B317-49C2-8FE4-03532F9A6083}"/>
                </a:ext>
              </a:extLst>
            </p:cNvPr>
            <p:cNvSpPr txBox="1"/>
            <p:nvPr/>
          </p:nvSpPr>
          <p:spPr>
            <a:xfrm>
              <a:off x="13375858"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354</a:t>
              </a:r>
            </a:p>
          </p:txBody>
        </p:sp>
        <p:sp>
          <p:nvSpPr>
            <p:cNvPr id="127" name="TextBox 126">
              <a:extLst>
                <a:ext uri="{FF2B5EF4-FFF2-40B4-BE49-F238E27FC236}">
                  <a16:creationId xmlns:a16="http://schemas.microsoft.com/office/drawing/2014/main" id="{CD292648-A53A-46F2-A9CF-D94D6F787548}"/>
                </a:ext>
              </a:extLst>
            </p:cNvPr>
            <p:cNvSpPr txBox="1"/>
            <p:nvPr/>
          </p:nvSpPr>
          <p:spPr>
            <a:xfrm>
              <a:off x="13110033"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384</a:t>
              </a:r>
            </a:p>
          </p:txBody>
        </p:sp>
        <p:sp>
          <p:nvSpPr>
            <p:cNvPr id="128" name="TextBox 127">
              <a:extLst>
                <a:ext uri="{FF2B5EF4-FFF2-40B4-BE49-F238E27FC236}">
                  <a16:creationId xmlns:a16="http://schemas.microsoft.com/office/drawing/2014/main" id="{43356FC6-2BEE-49B5-B4BF-BC61082275F8}"/>
                </a:ext>
              </a:extLst>
            </p:cNvPr>
            <p:cNvSpPr txBox="1"/>
            <p:nvPr/>
          </p:nvSpPr>
          <p:spPr>
            <a:xfrm>
              <a:off x="12844208"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404</a:t>
              </a:r>
            </a:p>
          </p:txBody>
        </p:sp>
        <p:sp>
          <p:nvSpPr>
            <p:cNvPr id="129" name="TextBox 128">
              <a:extLst>
                <a:ext uri="{FF2B5EF4-FFF2-40B4-BE49-F238E27FC236}">
                  <a16:creationId xmlns:a16="http://schemas.microsoft.com/office/drawing/2014/main" id="{2F8585AE-2D1D-49EF-A896-1B8DA225C265}"/>
                </a:ext>
              </a:extLst>
            </p:cNvPr>
            <p:cNvSpPr txBox="1"/>
            <p:nvPr/>
          </p:nvSpPr>
          <p:spPr>
            <a:xfrm>
              <a:off x="12578383"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415</a:t>
              </a:r>
            </a:p>
          </p:txBody>
        </p:sp>
        <p:sp>
          <p:nvSpPr>
            <p:cNvPr id="130" name="TextBox 129">
              <a:extLst>
                <a:ext uri="{FF2B5EF4-FFF2-40B4-BE49-F238E27FC236}">
                  <a16:creationId xmlns:a16="http://schemas.microsoft.com/office/drawing/2014/main" id="{A761915B-4BB8-4D65-8705-CEEFB8AA55C1}"/>
                </a:ext>
              </a:extLst>
            </p:cNvPr>
            <p:cNvSpPr txBox="1"/>
            <p:nvPr/>
          </p:nvSpPr>
          <p:spPr>
            <a:xfrm>
              <a:off x="12312558"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434</a:t>
              </a:r>
            </a:p>
          </p:txBody>
        </p:sp>
        <p:sp>
          <p:nvSpPr>
            <p:cNvPr id="131" name="TextBox 130">
              <a:extLst>
                <a:ext uri="{FF2B5EF4-FFF2-40B4-BE49-F238E27FC236}">
                  <a16:creationId xmlns:a16="http://schemas.microsoft.com/office/drawing/2014/main" id="{69A087F5-BCBB-4162-81BC-90FE330DC774}"/>
                </a:ext>
              </a:extLst>
            </p:cNvPr>
            <p:cNvSpPr txBox="1"/>
            <p:nvPr/>
          </p:nvSpPr>
          <p:spPr>
            <a:xfrm>
              <a:off x="19570474" y="4635779"/>
              <a:ext cx="151251"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Arial" panose="020B0604020202020204" pitchFamily="34" charset="0"/>
                  <a:cs typeface="Arial" panose="020B0604020202020204" pitchFamily="34" charset="0"/>
                </a:rPr>
                <a:t>0</a:t>
              </a:r>
            </a:p>
          </p:txBody>
        </p:sp>
        <p:sp>
          <p:nvSpPr>
            <p:cNvPr id="132" name="TextBox 131">
              <a:extLst>
                <a:ext uri="{FF2B5EF4-FFF2-40B4-BE49-F238E27FC236}">
                  <a16:creationId xmlns:a16="http://schemas.microsoft.com/office/drawing/2014/main" id="{344DA4E5-05E1-4F26-BD1A-C29F2C260B57}"/>
                </a:ext>
              </a:extLst>
            </p:cNvPr>
            <p:cNvSpPr txBox="1"/>
            <p:nvPr/>
          </p:nvSpPr>
          <p:spPr>
            <a:xfrm>
              <a:off x="19306459" y="4635779"/>
              <a:ext cx="151251"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Arial" panose="020B0604020202020204" pitchFamily="34" charset="0"/>
                  <a:cs typeface="Arial" panose="020B0604020202020204" pitchFamily="34" charset="0"/>
                </a:rPr>
                <a:t>1</a:t>
              </a:r>
            </a:p>
          </p:txBody>
        </p:sp>
        <p:sp>
          <p:nvSpPr>
            <p:cNvPr id="133" name="TextBox 132">
              <a:extLst>
                <a:ext uri="{FF2B5EF4-FFF2-40B4-BE49-F238E27FC236}">
                  <a16:creationId xmlns:a16="http://schemas.microsoft.com/office/drawing/2014/main" id="{D66A9D8A-F290-46B3-9D2F-4354DC49076A}"/>
                </a:ext>
              </a:extLst>
            </p:cNvPr>
            <p:cNvSpPr txBox="1"/>
            <p:nvPr/>
          </p:nvSpPr>
          <p:spPr>
            <a:xfrm>
              <a:off x="19042442" y="4635779"/>
              <a:ext cx="151251"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Arial" panose="020B0604020202020204" pitchFamily="34" charset="0"/>
                  <a:cs typeface="Arial" panose="020B0604020202020204" pitchFamily="34" charset="0"/>
                </a:rPr>
                <a:t>6</a:t>
              </a:r>
            </a:p>
          </p:txBody>
        </p:sp>
        <p:sp>
          <p:nvSpPr>
            <p:cNvPr id="134" name="TextBox 133">
              <a:extLst>
                <a:ext uri="{FF2B5EF4-FFF2-40B4-BE49-F238E27FC236}">
                  <a16:creationId xmlns:a16="http://schemas.microsoft.com/office/drawing/2014/main" id="{19ED6306-670C-4469-B88B-FFDD3D8CDF32}"/>
                </a:ext>
              </a:extLst>
            </p:cNvPr>
            <p:cNvSpPr txBox="1"/>
            <p:nvPr/>
          </p:nvSpPr>
          <p:spPr>
            <a:xfrm>
              <a:off x="18739156" y="4635779"/>
              <a:ext cx="229797"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Arial" panose="020B0604020202020204" pitchFamily="34" charset="0"/>
                  <a:cs typeface="Arial" panose="020B0604020202020204" pitchFamily="34" charset="0"/>
                </a:rPr>
                <a:t>15</a:t>
              </a:r>
            </a:p>
          </p:txBody>
        </p:sp>
        <p:sp>
          <p:nvSpPr>
            <p:cNvPr id="135" name="TextBox 134">
              <a:extLst>
                <a:ext uri="{FF2B5EF4-FFF2-40B4-BE49-F238E27FC236}">
                  <a16:creationId xmlns:a16="http://schemas.microsoft.com/office/drawing/2014/main" id="{60FAA46D-C2C0-43F3-A9D2-0D6042E7139A}"/>
                </a:ext>
              </a:extLst>
            </p:cNvPr>
            <p:cNvSpPr txBox="1"/>
            <p:nvPr/>
          </p:nvSpPr>
          <p:spPr>
            <a:xfrm>
              <a:off x="18475141" y="4635779"/>
              <a:ext cx="229797"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Arial" panose="020B0604020202020204" pitchFamily="34" charset="0"/>
                  <a:cs typeface="Arial" panose="020B0604020202020204" pitchFamily="34" charset="0"/>
                </a:rPr>
                <a:t>30</a:t>
              </a:r>
            </a:p>
          </p:txBody>
        </p:sp>
        <p:sp>
          <p:nvSpPr>
            <p:cNvPr id="136" name="TextBox 135">
              <a:extLst>
                <a:ext uri="{FF2B5EF4-FFF2-40B4-BE49-F238E27FC236}">
                  <a16:creationId xmlns:a16="http://schemas.microsoft.com/office/drawing/2014/main" id="{2371ECA6-A85E-488B-B3A5-9D105830F222}"/>
                </a:ext>
              </a:extLst>
            </p:cNvPr>
            <p:cNvSpPr txBox="1"/>
            <p:nvPr/>
          </p:nvSpPr>
          <p:spPr>
            <a:xfrm>
              <a:off x="18211126" y="4635779"/>
              <a:ext cx="229797"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Arial" panose="020B0604020202020204" pitchFamily="34" charset="0"/>
                  <a:cs typeface="Arial" panose="020B0604020202020204" pitchFamily="34" charset="0"/>
                </a:rPr>
                <a:t>51</a:t>
              </a:r>
            </a:p>
          </p:txBody>
        </p:sp>
        <p:sp>
          <p:nvSpPr>
            <p:cNvPr id="137" name="TextBox 136">
              <a:extLst>
                <a:ext uri="{FF2B5EF4-FFF2-40B4-BE49-F238E27FC236}">
                  <a16:creationId xmlns:a16="http://schemas.microsoft.com/office/drawing/2014/main" id="{56FB81FB-4F24-4327-B2BD-B2D9727BD048}"/>
                </a:ext>
              </a:extLst>
            </p:cNvPr>
            <p:cNvSpPr txBox="1"/>
            <p:nvPr/>
          </p:nvSpPr>
          <p:spPr>
            <a:xfrm>
              <a:off x="17947110" y="4635779"/>
              <a:ext cx="229797"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Arial" panose="020B0604020202020204" pitchFamily="34" charset="0"/>
                  <a:cs typeface="Arial" panose="020B0604020202020204" pitchFamily="34" charset="0"/>
                </a:rPr>
                <a:t>76</a:t>
              </a:r>
            </a:p>
          </p:txBody>
        </p:sp>
        <p:sp>
          <p:nvSpPr>
            <p:cNvPr id="138" name="TextBox 137">
              <a:extLst>
                <a:ext uri="{FF2B5EF4-FFF2-40B4-BE49-F238E27FC236}">
                  <a16:creationId xmlns:a16="http://schemas.microsoft.com/office/drawing/2014/main" id="{E4A10480-E88E-49BC-967C-556DAE5775A8}"/>
                </a:ext>
              </a:extLst>
            </p:cNvPr>
            <p:cNvSpPr txBox="1"/>
            <p:nvPr/>
          </p:nvSpPr>
          <p:spPr>
            <a:xfrm>
              <a:off x="17643822" y="4635779"/>
              <a:ext cx="308344"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Arial" panose="020B0604020202020204" pitchFamily="34" charset="0"/>
                  <a:cs typeface="Arial" panose="020B0604020202020204" pitchFamily="34" charset="0"/>
                </a:rPr>
                <a:t>115</a:t>
              </a:r>
            </a:p>
          </p:txBody>
        </p:sp>
        <p:sp>
          <p:nvSpPr>
            <p:cNvPr id="139" name="TextBox 138">
              <a:extLst>
                <a:ext uri="{FF2B5EF4-FFF2-40B4-BE49-F238E27FC236}">
                  <a16:creationId xmlns:a16="http://schemas.microsoft.com/office/drawing/2014/main" id="{C07C88A7-C042-4682-84B6-0991D1F11582}"/>
                </a:ext>
              </a:extLst>
            </p:cNvPr>
            <p:cNvSpPr txBox="1"/>
            <p:nvPr/>
          </p:nvSpPr>
          <p:spPr>
            <a:xfrm>
              <a:off x="17379807" y="4635779"/>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Arial" panose="020B0604020202020204" pitchFamily="34" charset="0"/>
                  <a:cs typeface="Arial" panose="020B0604020202020204" pitchFamily="34" charset="0"/>
                </a:rPr>
                <a:t>123</a:t>
              </a:r>
            </a:p>
          </p:txBody>
        </p:sp>
      </p:grpSp>
      <p:sp>
        <p:nvSpPr>
          <p:cNvPr id="140" name="TextBox 139">
            <a:extLst>
              <a:ext uri="{FF2B5EF4-FFF2-40B4-BE49-F238E27FC236}">
                <a16:creationId xmlns:a16="http://schemas.microsoft.com/office/drawing/2014/main" id="{FFB7369D-77FA-48B2-BA2F-2B6AB3BCBBEA}"/>
              </a:ext>
            </a:extLst>
          </p:cNvPr>
          <p:cNvSpPr txBox="1"/>
          <p:nvPr/>
        </p:nvSpPr>
        <p:spPr>
          <a:xfrm>
            <a:off x="1117600" y="4998409"/>
            <a:ext cx="990977" cy="307777"/>
          </a:xfrm>
          <a:prstGeom prst="rect">
            <a:avLst/>
          </a:prstGeom>
          <a:noFill/>
        </p:spPr>
        <p:txBody>
          <a:bodyPr wrap="none" rtlCol="0">
            <a:spAutoFit/>
          </a:bodyPr>
          <a:lstStyle/>
          <a:p>
            <a:pPr algn="r"/>
            <a:r>
              <a:rPr lang="en-GB" sz="1400" dirty="0">
                <a:solidFill>
                  <a:srgbClr val="4D4D4D"/>
                </a:solidFill>
              </a:rPr>
              <a:t>No. at risk</a:t>
            </a:r>
          </a:p>
        </p:txBody>
      </p:sp>
      <p:sp>
        <p:nvSpPr>
          <p:cNvPr id="141" name="TextBox 140">
            <a:extLst>
              <a:ext uri="{FF2B5EF4-FFF2-40B4-BE49-F238E27FC236}">
                <a16:creationId xmlns:a16="http://schemas.microsoft.com/office/drawing/2014/main" id="{DA6F80C8-15BC-41C4-A3DA-7F51C871BFCB}"/>
              </a:ext>
            </a:extLst>
          </p:cNvPr>
          <p:cNvSpPr txBox="1"/>
          <p:nvPr/>
        </p:nvSpPr>
        <p:spPr>
          <a:xfrm>
            <a:off x="1043414" y="5248092"/>
            <a:ext cx="1065163" cy="276999"/>
          </a:xfrm>
          <a:prstGeom prst="rect">
            <a:avLst/>
          </a:prstGeom>
          <a:noFill/>
        </p:spPr>
        <p:txBody>
          <a:bodyPr wrap="none" rtlCol="0">
            <a:spAutoFit/>
          </a:bodyPr>
          <a:lstStyle/>
          <a:p>
            <a:pPr algn="r"/>
            <a:r>
              <a:rPr lang="en-GB" sz="1200" dirty="0">
                <a:solidFill>
                  <a:srgbClr val="B60D27"/>
                </a:solidFill>
              </a:rPr>
              <a:t>nab-P + gem</a:t>
            </a:r>
          </a:p>
        </p:txBody>
      </p:sp>
      <p:sp>
        <p:nvSpPr>
          <p:cNvPr id="142" name="TextBox 141">
            <a:extLst>
              <a:ext uri="{FF2B5EF4-FFF2-40B4-BE49-F238E27FC236}">
                <a16:creationId xmlns:a16="http://schemas.microsoft.com/office/drawing/2014/main" id="{0761591E-0C8F-4405-82F3-B27096C64BAE}"/>
              </a:ext>
            </a:extLst>
          </p:cNvPr>
          <p:cNvSpPr txBox="1"/>
          <p:nvPr/>
        </p:nvSpPr>
        <p:spPr>
          <a:xfrm>
            <a:off x="1570166" y="5517405"/>
            <a:ext cx="518091" cy="276999"/>
          </a:xfrm>
          <a:prstGeom prst="rect">
            <a:avLst/>
          </a:prstGeom>
          <a:noFill/>
        </p:spPr>
        <p:txBody>
          <a:bodyPr wrap="none" rtlCol="0">
            <a:spAutoFit/>
          </a:bodyPr>
          <a:lstStyle/>
          <a:p>
            <a:pPr algn="r"/>
            <a:r>
              <a:rPr lang="en-GB" sz="1200" dirty="0">
                <a:solidFill>
                  <a:schemeClr val="accent2"/>
                </a:solidFill>
              </a:rPr>
              <a:t>Gem</a:t>
            </a:r>
          </a:p>
        </p:txBody>
      </p:sp>
      <p:cxnSp>
        <p:nvCxnSpPr>
          <p:cNvPr id="143" name="Straight Connector 142">
            <a:extLst>
              <a:ext uri="{FF2B5EF4-FFF2-40B4-BE49-F238E27FC236}">
                <a16:creationId xmlns:a16="http://schemas.microsoft.com/office/drawing/2014/main" id="{137C385B-56DE-4C94-A65E-C8F17273573B}"/>
              </a:ext>
            </a:extLst>
          </p:cNvPr>
          <p:cNvCxnSpPr/>
          <p:nvPr/>
        </p:nvCxnSpPr>
        <p:spPr>
          <a:xfrm flipV="1">
            <a:off x="7622090" y="3652515"/>
            <a:ext cx="0" cy="1044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9BDE606B-50CE-4CF1-B9E2-B2B529D77C44}"/>
              </a:ext>
            </a:extLst>
          </p:cNvPr>
          <p:cNvSpPr txBox="1"/>
          <p:nvPr/>
        </p:nvSpPr>
        <p:spPr>
          <a:xfrm>
            <a:off x="7045124" y="3121223"/>
            <a:ext cx="1159292" cy="307777"/>
          </a:xfrm>
          <a:prstGeom prst="rect">
            <a:avLst/>
          </a:prstGeom>
          <a:noFill/>
        </p:spPr>
        <p:txBody>
          <a:bodyPr wrap="none" rtlCol="0">
            <a:spAutoFit/>
          </a:bodyPr>
          <a:lstStyle/>
          <a:p>
            <a:pPr algn="ctr"/>
            <a:r>
              <a:rPr lang="en-GB" sz="1400" dirty="0"/>
              <a:t>5-yr OS rate</a:t>
            </a:r>
          </a:p>
        </p:txBody>
      </p:sp>
      <p:sp>
        <p:nvSpPr>
          <p:cNvPr id="145" name="TextBox 144">
            <a:extLst>
              <a:ext uri="{FF2B5EF4-FFF2-40B4-BE49-F238E27FC236}">
                <a16:creationId xmlns:a16="http://schemas.microsoft.com/office/drawing/2014/main" id="{F42C5015-FAD7-4CF0-813B-531E7F0E098F}"/>
              </a:ext>
            </a:extLst>
          </p:cNvPr>
          <p:cNvSpPr txBox="1"/>
          <p:nvPr/>
        </p:nvSpPr>
        <p:spPr>
          <a:xfrm>
            <a:off x="7620048" y="3373120"/>
            <a:ext cx="543740" cy="307777"/>
          </a:xfrm>
          <a:prstGeom prst="rect">
            <a:avLst/>
          </a:prstGeom>
          <a:noFill/>
        </p:spPr>
        <p:txBody>
          <a:bodyPr wrap="none" rtlCol="0">
            <a:spAutoFit/>
          </a:bodyPr>
          <a:lstStyle/>
          <a:p>
            <a:pPr algn="ctr"/>
            <a:r>
              <a:rPr lang="en-GB" sz="1400" dirty="0">
                <a:solidFill>
                  <a:srgbClr val="B60D27"/>
                </a:solidFill>
              </a:rPr>
              <a:t>38%</a:t>
            </a:r>
          </a:p>
        </p:txBody>
      </p:sp>
      <p:sp>
        <p:nvSpPr>
          <p:cNvPr id="146" name="TextBox 145">
            <a:extLst>
              <a:ext uri="{FF2B5EF4-FFF2-40B4-BE49-F238E27FC236}">
                <a16:creationId xmlns:a16="http://schemas.microsoft.com/office/drawing/2014/main" id="{CC7626FC-3942-48DD-AE01-0ABABDA91EEB}"/>
              </a:ext>
            </a:extLst>
          </p:cNvPr>
          <p:cNvSpPr txBox="1"/>
          <p:nvPr/>
        </p:nvSpPr>
        <p:spPr>
          <a:xfrm>
            <a:off x="7107913" y="3810896"/>
            <a:ext cx="543740" cy="307777"/>
          </a:xfrm>
          <a:prstGeom prst="rect">
            <a:avLst/>
          </a:prstGeom>
          <a:noFill/>
        </p:spPr>
        <p:txBody>
          <a:bodyPr wrap="none" rtlCol="0">
            <a:spAutoFit/>
          </a:bodyPr>
          <a:lstStyle/>
          <a:p>
            <a:pPr algn="ctr"/>
            <a:r>
              <a:rPr lang="en-GB" sz="1400" dirty="0">
                <a:solidFill>
                  <a:schemeClr val="accent2"/>
                </a:solidFill>
              </a:rPr>
              <a:t>31%</a:t>
            </a:r>
          </a:p>
        </p:txBody>
      </p:sp>
      <p:grpSp>
        <p:nvGrpSpPr>
          <p:cNvPr id="147" name="Group 146">
            <a:extLst>
              <a:ext uri="{FF2B5EF4-FFF2-40B4-BE49-F238E27FC236}">
                <a16:creationId xmlns:a16="http://schemas.microsoft.com/office/drawing/2014/main" id="{2DDC178D-BC51-4643-A03B-0498BBE4C681}"/>
              </a:ext>
            </a:extLst>
          </p:cNvPr>
          <p:cNvGrpSpPr/>
          <p:nvPr/>
        </p:nvGrpSpPr>
        <p:grpSpPr>
          <a:xfrm>
            <a:off x="2297431" y="1896110"/>
            <a:ext cx="7059930" cy="1980000"/>
            <a:chOff x="2297431" y="1896110"/>
            <a:chExt cx="7059930" cy="1980000"/>
          </a:xfrm>
        </p:grpSpPr>
        <p:sp>
          <p:nvSpPr>
            <p:cNvPr id="148" name="Graphic 182">
              <a:extLst>
                <a:ext uri="{FF2B5EF4-FFF2-40B4-BE49-F238E27FC236}">
                  <a16:creationId xmlns:a16="http://schemas.microsoft.com/office/drawing/2014/main" id="{E84BF43B-D9EE-447C-B3C6-08A29590A8BC}"/>
                </a:ext>
              </a:extLst>
            </p:cNvPr>
            <p:cNvSpPr/>
            <p:nvPr/>
          </p:nvSpPr>
          <p:spPr>
            <a:xfrm>
              <a:off x="2297431" y="1926623"/>
              <a:ext cx="7059930" cy="1911407"/>
            </a:xfrm>
            <a:custGeom>
              <a:avLst/>
              <a:gdLst>
                <a:gd name="connsiteX0" fmla="*/ 8872861 w 8872861"/>
                <a:gd name="connsiteY0" fmla="*/ 2386660 h 2386660"/>
                <a:gd name="connsiteX1" fmla="*/ 8001543 w 8872861"/>
                <a:gd name="connsiteY1" fmla="*/ 2386660 h 2386660"/>
                <a:gd name="connsiteX2" fmla="*/ 8001543 w 8872861"/>
                <a:gd name="connsiteY2" fmla="*/ 2367725 h 2386660"/>
                <a:gd name="connsiteX3" fmla="*/ 7955537 w 8872861"/>
                <a:gd name="connsiteY3" fmla="*/ 2367725 h 2386660"/>
                <a:gd name="connsiteX4" fmla="*/ 7955537 w 8872861"/>
                <a:gd name="connsiteY4" fmla="*/ 2340664 h 2386660"/>
                <a:gd name="connsiteX5" fmla="*/ 7828360 w 8872861"/>
                <a:gd name="connsiteY5" fmla="*/ 2340664 h 2386660"/>
                <a:gd name="connsiteX6" fmla="*/ 7828360 w 8872861"/>
                <a:gd name="connsiteY6" fmla="*/ 2283838 h 2386660"/>
                <a:gd name="connsiteX7" fmla="*/ 7687647 w 8872861"/>
                <a:gd name="connsiteY7" fmla="*/ 2283838 h 2386660"/>
                <a:gd name="connsiteX8" fmla="*/ 7687647 w 8872861"/>
                <a:gd name="connsiteY8" fmla="*/ 2262188 h 2386660"/>
                <a:gd name="connsiteX9" fmla="*/ 7108574 w 8872861"/>
                <a:gd name="connsiteY9" fmla="*/ 2262188 h 2386660"/>
                <a:gd name="connsiteX10" fmla="*/ 7108574 w 8872861"/>
                <a:gd name="connsiteY10" fmla="*/ 2216182 h 2386660"/>
                <a:gd name="connsiteX11" fmla="*/ 6770322 w 8872861"/>
                <a:gd name="connsiteY11" fmla="*/ 2216182 h 2386660"/>
                <a:gd name="connsiteX12" fmla="*/ 6770322 w 8872861"/>
                <a:gd name="connsiteY12" fmla="*/ 2162070 h 2386660"/>
                <a:gd name="connsiteX13" fmla="*/ 6578203 w 8872861"/>
                <a:gd name="connsiteY13" fmla="*/ 2162070 h 2386660"/>
                <a:gd name="connsiteX14" fmla="*/ 6578203 w 8872861"/>
                <a:gd name="connsiteY14" fmla="*/ 2140420 h 2386660"/>
                <a:gd name="connsiteX15" fmla="*/ 6356319 w 8872861"/>
                <a:gd name="connsiteY15" fmla="*/ 2140420 h 2386660"/>
                <a:gd name="connsiteX16" fmla="*/ 6356319 w 8872861"/>
                <a:gd name="connsiteY16" fmla="*/ 2124180 h 2386660"/>
                <a:gd name="connsiteX17" fmla="*/ 6288662 w 8872861"/>
                <a:gd name="connsiteY17" fmla="*/ 2124180 h 2386660"/>
                <a:gd name="connsiteX18" fmla="*/ 6288662 w 8872861"/>
                <a:gd name="connsiteY18" fmla="*/ 2105244 h 2386660"/>
                <a:gd name="connsiteX19" fmla="*/ 6234541 w 8872861"/>
                <a:gd name="connsiteY19" fmla="*/ 2105244 h 2386660"/>
                <a:gd name="connsiteX20" fmla="*/ 6234541 w 8872861"/>
                <a:gd name="connsiteY20" fmla="*/ 2097119 h 2386660"/>
                <a:gd name="connsiteX21" fmla="*/ 6175010 w 8872861"/>
                <a:gd name="connsiteY21" fmla="*/ 2097119 h 2386660"/>
                <a:gd name="connsiteX22" fmla="*/ 6175010 w 8872861"/>
                <a:gd name="connsiteY22" fmla="*/ 2086299 h 2386660"/>
                <a:gd name="connsiteX23" fmla="*/ 5993711 w 8872861"/>
                <a:gd name="connsiteY23" fmla="*/ 2086299 h 2386660"/>
                <a:gd name="connsiteX24" fmla="*/ 5993711 w 8872861"/>
                <a:gd name="connsiteY24" fmla="*/ 2061944 h 2386660"/>
                <a:gd name="connsiteX25" fmla="*/ 5888184 w 8872861"/>
                <a:gd name="connsiteY25" fmla="*/ 2061944 h 2386660"/>
                <a:gd name="connsiteX26" fmla="*/ 5888184 w 8872861"/>
                <a:gd name="connsiteY26" fmla="*/ 2029473 h 2386660"/>
                <a:gd name="connsiteX27" fmla="*/ 5693350 w 8872861"/>
                <a:gd name="connsiteY27" fmla="*/ 2029473 h 2386660"/>
                <a:gd name="connsiteX28" fmla="*/ 5693350 w 8872861"/>
                <a:gd name="connsiteY28" fmla="*/ 1986182 h 2386660"/>
                <a:gd name="connsiteX29" fmla="*/ 5512051 w 8872861"/>
                <a:gd name="connsiteY29" fmla="*/ 1986182 h 2386660"/>
                <a:gd name="connsiteX30" fmla="*/ 5512051 w 8872861"/>
                <a:gd name="connsiteY30" fmla="*/ 1969941 h 2386660"/>
                <a:gd name="connsiteX31" fmla="*/ 5395694 w 8872861"/>
                <a:gd name="connsiteY31" fmla="*/ 1969941 h 2386660"/>
                <a:gd name="connsiteX32" fmla="*/ 5395694 w 8872861"/>
                <a:gd name="connsiteY32" fmla="*/ 1934766 h 2386660"/>
                <a:gd name="connsiteX33" fmla="*/ 5344287 w 8872861"/>
                <a:gd name="connsiteY33" fmla="*/ 1934766 h 2386660"/>
                <a:gd name="connsiteX34" fmla="*/ 5344287 w 8872861"/>
                <a:gd name="connsiteY34" fmla="*/ 1923945 h 2386660"/>
                <a:gd name="connsiteX35" fmla="*/ 5311807 w 8872861"/>
                <a:gd name="connsiteY35" fmla="*/ 1923945 h 2386660"/>
                <a:gd name="connsiteX36" fmla="*/ 5311807 w 8872861"/>
                <a:gd name="connsiteY36" fmla="*/ 1896885 h 2386660"/>
                <a:gd name="connsiteX37" fmla="*/ 5227930 w 8872861"/>
                <a:gd name="connsiteY37" fmla="*/ 1896885 h 2386660"/>
                <a:gd name="connsiteX38" fmla="*/ 5227930 w 8872861"/>
                <a:gd name="connsiteY38" fmla="*/ 1875234 h 2386660"/>
                <a:gd name="connsiteX39" fmla="*/ 5176514 w 8872861"/>
                <a:gd name="connsiteY39" fmla="*/ 1875234 h 2386660"/>
                <a:gd name="connsiteX40" fmla="*/ 5176514 w 8872861"/>
                <a:gd name="connsiteY40" fmla="*/ 1853584 h 2386660"/>
                <a:gd name="connsiteX41" fmla="*/ 5070977 w 8872861"/>
                <a:gd name="connsiteY41" fmla="*/ 1853584 h 2386660"/>
                <a:gd name="connsiteX42" fmla="*/ 5070977 w 8872861"/>
                <a:gd name="connsiteY42" fmla="*/ 1829229 h 2386660"/>
                <a:gd name="connsiteX43" fmla="*/ 5016866 w 8872861"/>
                <a:gd name="connsiteY43" fmla="*/ 1829229 h 2386660"/>
                <a:gd name="connsiteX44" fmla="*/ 5016866 w 8872861"/>
                <a:gd name="connsiteY44" fmla="*/ 1812998 h 2386660"/>
                <a:gd name="connsiteX45" fmla="*/ 4854502 w 8872861"/>
                <a:gd name="connsiteY45" fmla="*/ 1812998 h 2386660"/>
                <a:gd name="connsiteX46" fmla="*/ 4854502 w 8872861"/>
                <a:gd name="connsiteY46" fmla="*/ 1791348 h 2386660"/>
                <a:gd name="connsiteX47" fmla="*/ 4789561 w 8872861"/>
                <a:gd name="connsiteY47" fmla="*/ 1791348 h 2386660"/>
                <a:gd name="connsiteX48" fmla="*/ 4789561 w 8872861"/>
                <a:gd name="connsiteY48" fmla="*/ 1758877 h 2386660"/>
                <a:gd name="connsiteX49" fmla="*/ 4738145 w 8872861"/>
                <a:gd name="connsiteY49" fmla="*/ 1758877 h 2386660"/>
                <a:gd name="connsiteX50" fmla="*/ 4738145 w 8872861"/>
                <a:gd name="connsiteY50" fmla="*/ 1742646 h 2386660"/>
                <a:gd name="connsiteX51" fmla="*/ 4648848 w 8872861"/>
                <a:gd name="connsiteY51" fmla="*/ 1742646 h 2386660"/>
                <a:gd name="connsiteX52" fmla="*/ 4648848 w 8872861"/>
                <a:gd name="connsiteY52" fmla="*/ 1710166 h 2386660"/>
                <a:gd name="connsiteX53" fmla="*/ 4556846 w 8872861"/>
                <a:gd name="connsiteY53" fmla="*/ 1710166 h 2386660"/>
                <a:gd name="connsiteX54" fmla="*/ 4556846 w 8872861"/>
                <a:gd name="connsiteY54" fmla="*/ 1693936 h 2386660"/>
                <a:gd name="connsiteX55" fmla="*/ 4494610 w 8872861"/>
                <a:gd name="connsiteY55" fmla="*/ 1693936 h 2386660"/>
                <a:gd name="connsiteX56" fmla="*/ 4494610 w 8872861"/>
                <a:gd name="connsiteY56" fmla="*/ 1674990 h 2386660"/>
                <a:gd name="connsiteX57" fmla="*/ 4329542 w 8872861"/>
                <a:gd name="connsiteY57" fmla="*/ 1674990 h 2386660"/>
                <a:gd name="connsiteX58" fmla="*/ 4329542 w 8872861"/>
                <a:gd name="connsiteY58" fmla="*/ 1656055 h 2386660"/>
                <a:gd name="connsiteX59" fmla="*/ 4264600 w 8872861"/>
                <a:gd name="connsiteY59" fmla="*/ 1656055 h 2386660"/>
                <a:gd name="connsiteX60" fmla="*/ 4264600 w 8872861"/>
                <a:gd name="connsiteY60" fmla="*/ 1618164 h 2386660"/>
                <a:gd name="connsiteX61" fmla="*/ 4145537 w 8872861"/>
                <a:gd name="connsiteY61" fmla="*/ 1618164 h 2386660"/>
                <a:gd name="connsiteX62" fmla="*/ 4145537 w 8872861"/>
                <a:gd name="connsiteY62" fmla="*/ 1588399 h 2386660"/>
                <a:gd name="connsiteX63" fmla="*/ 4031885 w 8872861"/>
                <a:gd name="connsiteY63" fmla="*/ 1588399 h 2386660"/>
                <a:gd name="connsiteX64" fmla="*/ 4031885 w 8872861"/>
                <a:gd name="connsiteY64" fmla="*/ 1572168 h 2386660"/>
                <a:gd name="connsiteX65" fmla="*/ 3988594 w 8872861"/>
                <a:gd name="connsiteY65" fmla="*/ 1572168 h 2386660"/>
                <a:gd name="connsiteX66" fmla="*/ 3988594 w 8872861"/>
                <a:gd name="connsiteY66" fmla="*/ 1550518 h 2386660"/>
                <a:gd name="connsiteX67" fmla="*/ 3899297 w 8872861"/>
                <a:gd name="connsiteY67" fmla="*/ 1550518 h 2386660"/>
                <a:gd name="connsiteX68" fmla="*/ 3899297 w 8872861"/>
                <a:gd name="connsiteY68" fmla="*/ 1531572 h 2386660"/>
                <a:gd name="connsiteX69" fmla="*/ 3837061 w 8872861"/>
                <a:gd name="connsiteY69" fmla="*/ 1531572 h 2386660"/>
                <a:gd name="connsiteX70" fmla="*/ 3837061 w 8872861"/>
                <a:gd name="connsiteY70" fmla="*/ 1523457 h 2386660"/>
                <a:gd name="connsiteX71" fmla="*/ 3769414 w 8872861"/>
                <a:gd name="connsiteY71" fmla="*/ 1523457 h 2386660"/>
                <a:gd name="connsiteX72" fmla="*/ 3769414 w 8872861"/>
                <a:gd name="connsiteY72" fmla="*/ 1509932 h 2386660"/>
                <a:gd name="connsiteX73" fmla="*/ 3704463 w 8872861"/>
                <a:gd name="connsiteY73" fmla="*/ 1509932 h 2386660"/>
                <a:gd name="connsiteX74" fmla="*/ 3704463 w 8872861"/>
                <a:gd name="connsiteY74" fmla="*/ 1477461 h 2386660"/>
                <a:gd name="connsiteX75" fmla="*/ 3663877 w 8872861"/>
                <a:gd name="connsiteY75" fmla="*/ 1477461 h 2386660"/>
                <a:gd name="connsiteX76" fmla="*/ 3663877 w 8872861"/>
                <a:gd name="connsiteY76" fmla="*/ 1442276 h 2386660"/>
                <a:gd name="connsiteX77" fmla="*/ 3547520 w 8872861"/>
                <a:gd name="connsiteY77" fmla="*/ 1442276 h 2386660"/>
                <a:gd name="connsiteX78" fmla="*/ 3547520 w 8872861"/>
                <a:gd name="connsiteY78" fmla="*/ 1407100 h 2386660"/>
                <a:gd name="connsiteX79" fmla="*/ 3504229 w 8872861"/>
                <a:gd name="connsiteY79" fmla="*/ 1407100 h 2386660"/>
                <a:gd name="connsiteX80" fmla="*/ 3504229 w 8872861"/>
                <a:gd name="connsiteY80" fmla="*/ 1366514 h 2386660"/>
                <a:gd name="connsiteX81" fmla="*/ 3420342 w 8872861"/>
                <a:gd name="connsiteY81" fmla="*/ 1366514 h 2386660"/>
                <a:gd name="connsiteX82" fmla="*/ 3420342 w 8872861"/>
                <a:gd name="connsiteY82" fmla="*/ 1344863 h 2386660"/>
                <a:gd name="connsiteX83" fmla="*/ 3347276 w 8872861"/>
                <a:gd name="connsiteY83" fmla="*/ 1344863 h 2386660"/>
                <a:gd name="connsiteX84" fmla="*/ 3347276 w 8872861"/>
                <a:gd name="connsiteY84" fmla="*/ 1347569 h 2386660"/>
                <a:gd name="connsiteX85" fmla="*/ 3358106 w 8872861"/>
                <a:gd name="connsiteY85" fmla="*/ 1347569 h 2386660"/>
                <a:gd name="connsiteX86" fmla="*/ 3358106 w 8872861"/>
                <a:gd name="connsiteY86" fmla="*/ 1312393 h 2386660"/>
                <a:gd name="connsiteX87" fmla="*/ 3282334 w 8872861"/>
                <a:gd name="connsiteY87" fmla="*/ 1312393 h 2386660"/>
                <a:gd name="connsiteX88" fmla="*/ 3282334 w 8872861"/>
                <a:gd name="connsiteY88" fmla="*/ 1288037 h 2386660"/>
                <a:gd name="connsiteX89" fmla="*/ 3257979 w 8872861"/>
                <a:gd name="connsiteY89" fmla="*/ 1288037 h 2386660"/>
                <a:gd name="connsiteX90" fmla="*/ 3257979 w 8872861"/>
                <a:gd name="connsiteY90" fmla="*/ 1274512 h 2386660"/>
                <a:gd name="connsiteX91" fmla="*/ 3201162 w 8872861"/>
                <a:gd name="connsiteY91" fmla="*/ 1274512 h 2386660"/>
                <a:gd name="connsiteX92" fmla="*/ 3201162 w 8872861"/>
                <a:gd name="connsiteY92" fmla="*/ 1258272 h 2386660"/>
                <a:gd name="connsiteX93" fmla="*/ 3044209 w 8872861"/>
                <a:gd name="connsiteY93" fmla="*/ 1258272 h 2386660"/>
                <a:gd name="connsiteX94" fmla="*/ 3044209 w 8872861"/>
                <a:gd name="connsiteY94" fmla="*/ 1231221 h 2386660"/>
                <a:gd name="connsiteX95" fmla="*/ 2992803 w 8872861"/>
                <a:gd name="connsiteY95" fmla="*/ 1231221 h 2386660"/>
                <a:gd name="connsiteX96" fmla="*/ 2992803 w 8872861"/>
                <a:gd name="connsiteY96" fmla="*/ 1196035 h 2386660"/>
                <a:gd name="connsiteX97" fmla="*/ 2952207 w 8872861"/>
                <a:gd name="connsiteY97" fmla="*/ 1196035 h 2386660"/>
                <a:gd name="connsiteX98" fmla="*/ 2952207 w 8872861"/>
                <a:gd name="connsiteY98" fmla="*/ 1182510 h 2386660"/>
                <a:gd name="connsiteX99" fmla="*/ 2911621 w 8872861"/>
                <a:gd name="connsiteY99" fmla="*/ 1182510 h 2386660"/>
                <a:gd name="connsiteX100" fmla="*/ 2911621 w 8872861"/>
                <a:gd name="connsiteY100" fmla="*/ 1144619 h 2386660"/>
                <a:gd name="connsiteX101" fmla="*/ 2787149 w 8872861"/>
                <a:gd name="connsiteY101" fmla="*/ 1144619 h 2386660"/>
                <a:gd name="connsiteX102" fmla="*/ 2787149 w 8872861"/>
                <a:gd name="connsiteY102" fmla="*/ 1120273 h 2386660"/>
                <a:gd name="connsiteX103" fmla="*/ 2746553 w 8872861"/>
                <a:gd name="connsiteY103" fmla="*/ 1120273 h 2386660"/>
                <a:gd name="connsiteX104" fmla="*/ 2746553 w 8872861"/>
                <a:gd name="connsiteY104" fmla="*/ 1104033 h 2386660"/>
                <a:gd name="connsiteX105" fmla="*/ 2689727 w 8872861"/>
                <a:gd name="connsiteY105" fmla="*/ 1104033 h 2386660"/>
                <a:gd name="connsiteX106" fmla="*/ 2689727 w 8872861"/>
                <a:gd name="connsiteY106" fmla="*/ 1066152 h 2386660"/>
                <a:gd name="connsiteX107" fmla="*/ 2635615 w 8872861"/>
                <a:gd name="connsiteY107" fmla="*/ 1066152 h 2386660"/>
                <a:gd name="connsiteX108" fmla="*/ 2635615 w 8872861"/>
                <a:gd name="connsiteY108" fmla="*/ 1033682 h 2386660"/>
                <a:gd name="connsiteX109" fmla="*/ 2608555 w 8872861"/>
                <a:gd name="connsiteY109" fmla="*/ 1033682 h 2386660"/>
                <a:gd name="connsiteX110" fmla="*/ 2608555 w 8872861"/>
                <a:gd name="connsiteY110" fmla="*/ 1014736 h 2386660"/>
                <a:gd name="connsiteX111" fmla="*/ 2549024 w 8872861"/>
                <a:gd name="connsiteY111" fmla="*/ 1014736 h 2386660"/>
                <a:gd name="connsiteX112" fmla="*/ 2549024 w 8872861"/>
                <a:gd name="connsiteY112" fmla="*/ 990381 h 2386660"/>
                <a:gd name="connsiteX113" fmla="*/ 2489492 w 8872861"/>
                <a:gd name="connsiteY113" fmla="*/ 990381 h 2386660"/>
                <a:gd name="connsiteX114" fmla="*/ 2489492 w 8872861"/>
                <a:gd name="connsiteY114" fmla="*/ 941680 h 2386660"/>
                <a:gd name="connsiteX115" fmla="*/ 2429961 w 8872861"/>
                <a:gd name="connsiteY115" fmla="*/ 941680 h 2386660"/>
                <a:gd name="connsiteX116" fmla="*/ 2429961 w 8872861"/>
                <a:gd name="connsiteY116" fmla="*/ 909205 h 2386660"/>
                <a:gd name="connsiteX117" fmla="*/ 2356895 w 8872861"/>
                <a:gd name="connsiteY117" fmla="*/ 909205 h 2386660"/>
                <a:gd name="connsiteX118" fmla="*/ 2356895 w 8872861"/>
                <a:gd name="connsiteY118" fmla="*/ 868615 h 2386660"/>
                <a:gd name="connsiteX119" fmla="*/ 2319014 w 8872861"/>
                <a:gd name="connsiteY119" fmla="*/ 868615 h 2386660"/>
                <a:gd name="connsiteX120" fmla="*/ 2319014 w 8872861"/>
                <a:gd name="connsiteY120" fmla="*/ 828025 h 2386660"/>
                <a:gd name="connsiteX121" fmla="*/ 2278428 w 8872861"/>
                <a:gd name="connsiteY121" fmla="*/ 828025 h 2386660"/>
                <a:gd name="connsiteX122" fmla="*/ 2278428 w 8872861"/>
                <a:gd name="connsiteY122" fmla="*/ 800966 h 2386660"/>
                <a:gd name="connsiteX123" fmla="*/ 2240537 w 8872861"/>
                <a:gd name="connsiteY123" fmla="*/ 800966 h 2386660"/>
                <a:gd name="connsiteX124" fmla="*/ 2240537 w 8872861"/>
                <a:gd name="connsiteY124" fmla="*/ 760376 h 2386660"/>
                <a:gd name="connsiteX125" fmla="*/ 2210772 w 8872861"/>
                <a:gd name="connsiteY125" fmla="*/ 760376 h 2386660"/>
                <a:gd name="connsiteX126" fmla="*/ 2210772 w 8872861"/>
                <a:gd name="connsiteY126" fmla="*/ 730611 h 2386660"/>
                <a:gd name="connsiteX127" fmla="*/ 2159365 w 8872861"/>
                <a:gd name="connsiteY127" fmla="*/ 730611 h 2386660"/>
                <a:gd name="connsiteX128" fmla="*/ 2159365 w 8872861"/>
                <a:gd name="connsiteY128" fmla="*/ 700846 h 2386660"/>
                <a:gd name="connsiteX129" fmla="*/ 2113360 w 8872861"/>
                <a:gd name="connsiteY129" fmla="*/ 700846 h 2386660"/>
                <a:gd name="connsiteX130" fmla="*/ 2113360 w 8872861"/>
                <a:gd name="connsiteY130" fmla="*/ 657550 h 2386660"/>
                <a:gd name="connsiteX131" fmla="*/ 2064649 w 8872861"/>
                <a:gd name="connsiteY131" fmla="*/ 657550 h 2386660"/>
                <a:gd name="connsiteX132" fmla="*/ 2064649 w 8872861"/>
                <a:gd name="connsiteY132" fmla="*/ 641314 h 2386660"/>
                <a:gd name="connsiteX133" fmla="*/ 2032178 w 8872861"/>
                <a:gd name="connsiteY133" fmla="*/ 641314 h 2386660"/>
                <a:gd name="connsiteX134" fmla="*/ 2032178 w 8872861"/>
                <a:gd name="connsiteY134" fmla="*/ 606137 h 2386660"/>
                <a:gd name="connsiteX135" fmla="*/ 1983477 w 8872861"/>
                <a:gd name="connsiteY135" fmla="*/ 606137 h 2386660"/>
                <a:gd name="connsiteX136" fmla="*/ 1983477 w 8872861"/>
                <a:gd name="connsiteY136" fmla="*/ 565547 h 2386660"/>
                <a:gd name="connsiteX137" fmla="*/ 1913115 w 8872861"/>
                <a:gd name="connsiteY137" fmla="*/ 565547 h 2386660"/>
                <a:gd name="connsiteX138" fmla="*/ 1913115 w 8872861"/>
                <a:gd name="connsiteY138" fmla="*/ 535781 h 2386660"/>
                <a:gd name="connsiteX139" fmla="*/ 1834648 w 8872861"/>
                <a:gd name="connsiteY139" fmla="*/ 535781 h 2386660"/>
                <a:gd name="connsiteX140" fmla="*/ 1834648 w 8872861"/>
                <a:gd name="connsiteY140" fmla="*/ 470838 h 2386660"/>
                <a:gd name="connsiteX141" fmla="*/ 1704756 w 8872861"/>
                <a:gd name="connsiteY141" fmla="*/ 470838 h 2386660"/>
                <a:gd name="connsiteX142" fmla="*/ 1704756 w 8872861"/>
                <a:gd name="connsiteY142" fmla="*/ 435661 h 2386660"/>
                <a:gd name="connsiteX143" fmla="*/ 1593818 w 8872861"/>
                <a:gd name="connsiteY143" fmla="*/ 435661 h 2386660"/>
                <a:gd name="connsiteX144" fmla="*/ 1593818 w 8872861"/>
                <a:gd name="connsiteY144" fmla="*/ 397777 h 2386660"/>
                <a:gd name="connsiteX145" fmla="*/ 1555928 w 8872861"/>
                <a:gd name="connsiteY145" fmla="*/ 397777 h 2386660"/>
                <a:gd name="connsiteX146" fmla="*/ 1555928 w 8872861"/>
                <a:gd name="connsiteY146" fmla="*/ 335540 h 2386660"/>
                <a:gd name="connsiteX147" fmla="*/ 1463926 w 8872861"/>
                <a:gd name="connsiteY147" fmla="*/ 335540 h 2386660"/>
                <a:gd name="connsiteX148" fmla="*/ 1463926 w 8872861"/>
                <a:gd name="connsiteY148" fmla="*/ 322010 h 2386660"/>
                <a:gd name="connsiteX149" fmla="*/ 1371924 w 8872861"/>
                <a:gd name="connsiteY149" fmla="*/ 322010 h 2386660"/>
                <a:gd name="connsiteX150" fmla="*/ 1371924 w 8872861"/>
                <a:gd name="connsiteY150" fmla="*/ 294950 h 2386660"/>
                <a:gd name="connsiteX151" fmla="*/ 1279922 w 8872861"/>
                <a:gd name="connsiteY151" fmla="*/ 294950 h 2386660"/>
                <a:gd name="connsiteX152" fmla="*/ 1279922 w 8872861"/>
                <a:gd name="connsiteY152" fmla="*/ 270597 h 2386660"/>
                <a:gd name="connsiteX153" fmla="*/ 1239336 w 8872861"/>
                <a:gd name="connsiteY153" fmla="*/ 270597 h 2386660"/>
                <a:gd name="connsiteX154" fmla="*/ 1239336 w 8872861"/>
                <a:gd name="connsiteY154" fmla="*/ 238125 h 2386660"/>
                <a:gd name="connsiteX155" fmla="*/ 1158154 w 8872861"/>
                <a:gd name="connsiteY155" fmla="*/ 238125 h 2386660"/>
                <a:gd name="connsiteX156" fmla="*/ 1158154 w 8872861"/>
                <a:gd name="connsiteY156" fmla="*/ 208359 h 2386660"/>
                <a:gd name="connsiteX157" fmla="*/ 1109443 w 8872861"/>
                <a:gd name="connsiteY157" fmla="*/ 208359 h 2386660"/>
                <a:gd name="connsiteX158" fmla="*/ 1109443 w 8872861"/>
                <a:gd name="connsiteY158" fmla="*/ 186712 h 2386660"/>
                <a:gd name="connsiteX159" fmla="*/ 1039092 w 8872861"/>
                <a:gd name="connsiteY159" fmla="*/ 186712 h 2386660"/>
                <a:gd name="connsiteX160" fmla="*/ 1039092 w 8872861"/>
                <a:gd name="connsiteY160" fmla="*/ 127181 h 2386660"/>
                <a:gd name="connsiteX161" fmla="*/ 949794 w 8872861"/>
                <a:gd name="connsiteY161" fmla="*/ 127181 h 2386660"/>
                <a:gd name="connsiteX162" fmla="*/ 949794 w 8872861"/>
                <a:gd name="connsiteY162" fmla="*/ 113650 h 2386660"/>
                <a:gd name="connsiteX163" fmla="*/ 787437 w 8872861"/>
                <a:gd name="connsiteY163" fmla="*/ 113650 h 2386660"/>
                <a:gd name="connsiteX164" fmla="*/ 787437 w 8872861"/>
                <a:gd name="connsiteY164" fmla="*/ 73062 h 2386660"/>
                <a:gd name="connsiteX165" fmla="*/ 606137 w 8872861"/>
                <a:gd name="connsiteY165" fmla="*/ 73062 h 2386660"/>
                <a:gd name="connsiteX166" fmla="*/ 606137 w 8872861"/>
                <a:gd name="connsiteY166" fmla="*/ 16236 h 2386660"/>
                <a:gd name="connsiteX167" fmla="*/ 270597 w 8872861"/>
                <a:gd name="connsiteY167" fmla="*/ 16236 h 2386660"/>
                <a:gd name="connsiteX168" fmla="*/ 270597 w 8872861"/>
                <a:gd name="connsiteY168" fmla="*/ 0 h 2386660"/>
                <a:gd name="connsiteX169" fmla="*/ 0 w 8872861"/>
                <a:gd name="connsiteY169" fmla="*/ 0 h 238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8872861" h="2386660">
                  <a:moveTo>
                    <a:pt x="8872861" y="2386660"/>
                  </a:moveTo>
                  <a:lnTo>
                    <a:pt x="8001543" y="2386660"/>
                  </a:lnTo>
                  <a:lnTo>
                    <a:pt x="8001543" y="2367725"/>
                  </a:lnTo>
                  <a:lnTo>
                    <a:pt x="7955537" y="2367725"/>
                  </a:lnTo>
                  <a:lnTo>
                    <a:pt x="7955537" y="2340664"/>
                  </a:lnTo>
                  <a:lnTo>
                    <a:pt x="7828360" y="2340664"/>
                  </a:lnTo>
                  <a:lnTo>
                    <a:pt x="7828360" y="2283838"/>
                  </a:lnTo>
                  <a:lnTo>
                    <a:pt x="7687647" y="2283838"/>
                  </a:lnTo>
                  <a:lnTo>
                    <a:pt x="7687647" y="2262188"/>
                  </a:lnTo>
                  <a:lnTo>
                    <a:pt x="7108574" y="2262188"/>
                  </a:lnTo>
                  <a:lnTo>
                    <a:pt x="7108574" y="2216182"/>
                  </a:lnTo>
                  <a:lnTo>
                    <a:pt x="6770322" y="2216182"/>
                  </a:lnTo>
                  <a:lnTo>
                    <a:pt x="6770322" y="2162070"/>
                  </a:lnTo>
                  <a:lnTo>
                    <a:pt x="6578203" y="2162070"/>
                  </a:lnTo>
                  <a:lnTo>
                    <a:pt x="6578203" y="2140420"/>
                  </a:lnTo>
                  <a:lnTo>
                    <a:pt x="6356319" y="2140420"/>
                  </a:lnTo>
                  <a:lnTo>
                    <a:pt x="6356319" y="2124180"/>
                  </a:lnTo>
                  <a:lnTo>
                    <a:pt x="6288662" y="2124180"/>
                  </a:lnTo>
                  <a:lnTo>
                    <a:pt x="6288662" y="2105244"/>
                  </a:lnTo>
                  <a:lnTo>
                    <a:pt x="6234541" y="2105244"/>
                  </a:lnTo>
                  <a:lnTo>
                    <a:pt x="6234541" y="2097119"/>
                  </a:lnTo>
                  <a:lnTo>
                    <a:pt x="6175010" y="2097119"/>
                  </a:lnTo>
                  <a:lnTo>
                    <a:pt x="6175010" y="2086299"/>
                  </a:lnTo>
                  <a:lnTo>
                    <a:pt x="5993711" y="2086299"/>
                  </a:lnTo>
                  <a:lnTo>
                    <a:pt x="5993711" y="2061944"/>
                  </a:lnTo>
                  <a:lnTo>
                    <a:pt x="5888184" y="2061944"/>
                  </a:lnTo>
                  <a:lnTo>
                    <a:pt x="5888184" y="2029473"/>
                  </a:lnTo>
                  <a:lnTo>
                    <a:pt x="5693350" y="2029473"/>
                  </a:lnTo>
                  <a:lnTo>
                    <a:pt x="5693350" y="1986182"/>
                  </a:lnTo>
                  <a:lnTo>
                    <a:pt x="5512051" y="1986182"/>
                  </a:lnTo>
                  <a:lnTo>
                    <a:pt x="5512051" y="1969941"/>
                  </a:lnTo>
                  <a:lnTo>
                    <a:pt x="5395694" y="1969941"/>
                  </a:lnTo>
                  <a:lnTo>
                    <a:pt x="5395694" y="1934766"/>
                  </a:lnTo>
                  <a:lnTo>
                    <a:pt x="5344287" y="1934766"/>
                  </a:lnTo>
                  <a:lnTo>
                    <a:pt x="5344287" y="1923945"/>
                  </a:lnTo>
                  <a:lnTo>
                    <a:pt x="5311807" y="1923945"/>
                  </a:lnTo>
                  <a:lnTo>
                    <a:pt x="5311807" y="1896885"/>
                  </a:lnTo>
                  <a:lnTo>
                    <a:pt x="5227930" y="1896885"/>
                  </a:lnTo>
                  <a:lnTo>
                    <a:pt x="5227930" y="1875234"/>
                  </a:lnTo>
                  <a:lnTo>
                    <a:pt x="5176514" y="1875234"/>
                  </a:lnTo>
                  <a:lnTo>
                    <a:pt x="5176514" y="1853584"/>
                  </a:lnTo>
                  <a:lnTo>
                    <a:pt x="5070977" y="1853584"/>
                  </a:lnTo>
                  <a:lnTo>
                    <a:pt x="5070977" y="1829229"/>
                  </a:lnTo>
                  <a:lnTo>
                    <a:pt x="5016866" y="1829229"/>
                  </a:lnTo>
                  <a:lnTo>
                    <a:pt x="5016866" y="1812998"/>
                  </a:lnTo>
                  <a:lnTo>
                    <a:pt x="4854502" y="1812998"/>
                  </a:lnTo>
                  <a:lnTo>
                    <a:pt x="4854502" y="1791348"/>
                  </a:lnTo>
                  <a:lnTo>
                    <a:pt x="4789561" y="1791348"/>
                  </a:lnTo>
                  <a:lnTo>
                    <a:pt x="4789561" y="1758877"/>
                  </a:lnTo>
                  <a:lnTo>
                    <a:pt x="4738145" y="1758877"/>
                  </a:lnTo>
                  <a:lnTo>
                    <a:pt x="4738145" y="1742646"/>
                  </a:lnTo>
                  <a:lnTo>
                    <a:pt x="4648848" y="1742646"/>
                  </a:lnTo>
                  <a:lnTo>
                    <a:pt x="4648848" y="1710166"/>
                  </a:lnTo>
                  <a:lnTo>
                    <a:pt x="4556846" y="1710166"/>
                  </a:lnTo>
                  <a:lnTo>
                    <a:pt x="4556846" y="1693936"/>
                  </a:lnTo>
                  <a:lnTo>
                    <a:pt x="4494610" y="1693936"/>
                  </a:lnTo>
                  <a:lnTo>
                    <a:pt x="4494610" y="1674990"/>
                  </a:lnTo>
                  <a:lnTo>
                    <a:pt x="4329542" y="1674990"/>
                  </a:lnTo>
                  <a:lnTo>
                    <a:pt x="4329542" y="1656055"/>
                  </a:lnTo>
                  <a:lnTo>
                    <a:pt x="4264600" y="1656055"/>
                  </a:lnTo>
                  <a:lnTo>
                    <a:pt x="4264600" y="1618164"/>
                  </a:lnTo>
                  <a:lnTo>
                    <a:pt x="4145537" y="1618164"/>
                  </a:lnTo>
                  <a:lnTo>
                    <a:pt x="4145537" y="1588399"/>
                  </a:lnTo>
                  <a:lnTo>
                    <a:pt x="4031885" y="1588399"/>
                  </a:lnTo>
                  <a:lnTo>
                    <a:pt x="4031885" y="1572168"/>
                  </a:lnTo>
                  <a:lnTo>
                    <a:pt x="3988594" y="1572168"/>
                  </a:lnTo>
                  <a:lnTo>
                    <a:pt x="3988594" y="1550518"/>
                  </a:lnTo>
                  <a:lnTo>
                    <a:pt x="3899297" y="1550518"/>
                  </a:lnTo>
                  <a:lnTo>
                    <a:pt x="3899297" y="1531572"/>
                  </a:lnTo>
                  <a:lnTo>
                    <a:pt x="3837061" y="1531572"/>
                  </a:lnTo>
                  <a:lnTo>
                    <a:pt x="3837061" y="1523457"/>
                  </a:lnTo>
                  <a:lnTo>
                    <a:pt x="3769414" y="1523457"/>
                  </a:lnTo>
                  <a:lnTo>
                    <a:pt x="3769414" y="1509932"/>
                  </a:lnTo>
                  <a:lnTo>
                    <a:pt x="3704463" y="1509932"/>
                  </a:lnTo>
                  <a:lnTo>
                    <a:pt x="3704463" y="1477461"/>
                  </a:lnTo>
                  <a:lnTo>
                    <a:pt x="3663877" y="1477461"/>
                  </a:lnTo>
                  <a:lnTo>
                    <a:pt x="3663877" y="1442276"/>
                  </a:lnTo>
                  <a:lnTo>
                    <a:pt x="3547520" y="1442276"/>
                  </a:lnTo>
                  <a:lnTo>
                    <a:pt x="3547520" y="1407100"/>
                  </a:lnTo>
                  <a:lnTo>
                    <a:pt x="3504229" y="1407100"/>
                  </a:lnTo>
                  <a:lnTo>
                    <a:pt x="3504229" y="1366514"/>
                  </a:lnTo>
                  <a:lnTo>
                    <a:pt x="3420342" y="1366514"/>
                  </a:lnTo>
                  <a:lnTo>
                    <a:pt x="3420342" y="1344863"/>
                  </a:lnTo>
                  <a:lnTo>
                    <a:pt x="3347276" y="1344863"/>
                  </a:lnTo>
                  <a:lnTo>
                    <a:pt x="3347276" y="1347569"/>
                  </a:lnTo>
                  <a:lnTo>
                    <a:pt x="3358106" y="1347569"/>
                  </a:lnTo>
                  <a:lnTo>
                    <a:pt x="3358106" y="1312393"/>
                  </a:lnTo>
                  <a:lnTo>
                    <a:pt x="3282334" y="1312393"/>
                  </a:lnTo>
                  <a:lnTo>
                    <a:pt x="3282334" y="1288037"/>
                  </a:lnTo>
                  <a:lnTo>
                    <a:pt x="3257979" y="1288037"/>
                  </a:lnTo>
                  <a:lnTo>
                    <a:pt x="3257979" y="1274512"/>
                  </a:lnTo>
                  <a:lnTo>
                    <a:pt x="3201162" y="1274512"/>
                  </a:lnTo>
                  <a:lnTo>
                    <a:pt x="3201162" y="1258272"/>
                  </a:lnTo>
                  <a:lnTo>
                    <a:pt x="3044209" y="1258272"/>
                  </a:lnTo>
                  <a:lnTo>
                    <a:pt x="3044209" y="1231221"/>
                  </a:lnTo>
                  <a:lnTo>
                    <a:pt x="2992803" y="1231221"/>
                  </a:lnTo>
                  <a:lnTo>
                    <a:pt x="2992803" y="1196035"/>
                  </a:lnTo>
                  <a:lnTo>
                    <a:pt x="2952207" y="1196035"/>
                  </a:lnTo>
                  <a:lnTo>
                    <a:pt x="2952207" y="1182510"/>
                  </a:lnTo>
                  <a:lnTo>
                    <a:pt x="2911621" y="1182510"/>
                  </a:lnTo>
                  <a:lnTo>
                    <a:pt x="2911621" y="1144619"/>
                  </a:lnTo>
                  <a:lnTo>
                    <a:pt x="2787149" y="1144619"/>
                  </a:lnTo>
                  <a:lnTo>
                    <a:pt x="2787149" y="1120273"/>
                  </a:lnTo>
                  <a:lnTo>
                    <a:pt x="2746553" y="1120273"/>
                  </a:lnTo>
                  <a:lnTo>
                    <a:pt x="2746553" y="1104033"/>
                  </a:lnTo>
                  <a:lnTo>
                    <a:pt x="2689727" y="1104033"/>
                  </a:lnTo>
                  <a:lnTo>
                    <a:pt x="2689727" y="1066152"/>
                  </a:lnTo>
                  <a:lnTo>
                    <a:pt x="2635615" y="1066152"/>
                  </a:lnTo>
                  <a:lnTo>
                    <a:pt x="2635615" y="1033682"/>
                  </a:lnTo>
                  <a:lnTo>
                    <a:pt x="2608555" y="1033682"/>
                  </a:lnTo>
                  <a:lnTo>
                    <a:pt x="2608555" y="1014736"/>
                  </a:lnTo>
                  <a:lnTo>
                    <a:pt x="2549024" y="1014736"/>
                  </a:lnTo>
                  <a:lnTo>
                    <a:pt x="2549024" y="990381"/>
                  </a:lnTo>
                  <a:lnTo>
                    <a:pt x="2489492" y="990381"/>
                  </a:lnTo>
                  <a:lnTo>
                    <a:pt x="2489492" y="941680"/>
                  </a:lnTo>
                  <a:lnTo>
                    <a:pt x="2429961" y="941680"/>
                  </a:lnTo>
                  <a:lnTo>
                    <a:pt x="2429961" y="909205"/>
                  </a:lnTo>
                  <a:lnTo>
                    <a:pt x="2356895" y="909205"/>
                  </a:lnTo>
                  <a:lnTo>
                    <a:pt x="2356895" y="868615"/>
                  </a:lnTo>
                  <a:lnTo>
                    <a:pt x="2319014" y="868615"/>
                  </a:lnTo>
                  <a:lnTo>
                    <a:pt x="2319014" y="828025"/>
                  </a:lnTo>
                  <a:lnTo>
                    <a:pt x="2278428" y="828025"/>
                  </a:lnTo>
                  <a:lnTo>
                    <a:pt x="2278428" y="800966"/>
                  </a:lnTo>
                  <a:lnTo>
                    <a:pt x="2240537" y="800966"/>
                  </a:lnTo>
                  <a:lnTo>
                    <a:pt x="2240537" y="760376"/>
                  </a:lnTo>
                  <a:lnTo>
                    <a:pt x="2210772" y="760376"/>
                  </a:lnTo>
                  <a:lnTo>
                    <a:pt x="2210772" y="730611"/>
                  </a:lnTo>
                  <a:lnTo>
                    <a:pt x="2159365" y="730611"/>
                  </a:lnTo>
                  <a:lnTo>
                    <a:pt x="2159365" y="700846"/>
                  </a:lnTo>
                  <a:lnTo>
                    <a:pt x="2113360" y="700846"/>
                  </a:lnTo>
                  <a:lnTo>
                    <a:pt x="2113360" y="657550"/>
                  </a:lnTo>
                  <a:lnTo>
                    <a:pt x="2064649" y="657550"/>
                  </a:lnTo>
                  <a:lnTo>
                    <a:pt x="2064649" y="641314"/>
                  </a:lnTo>
                  <a:lnTo>
                    <a:pt x="2032178" y="641314"/>
                  </a:lnTo>
                  <a:lnTo>
                    <a:pt x="2032178" y="606137"/>
                  </a:lnTo>
                  <a:lnTo>
                    <a:pt x="1983477" y="606137"/>
                  </a:lnTo>
                  <a:lnTo>
                    <a:pt x="1983477" y="565547"/>
                  </a:lnTo>
                  <a:lnTo>
                    <a:pt x="1913115" y="565547"/>
                  </a:lnTo>
                  <a:lnTo>
                    <a:pt x="1913115" y="535781"/>
                  </a:lnTo>
                  <a:lnTo>
                    <a:pt x="1834648" y="535781"/>
                  </a:lnTo>
                  <a:lnTo>
                    <a:pt x="1834648" y="470838"/>
                  </a:lnTo>
                  <a:lnTo>
                    <a:pt x="1704756" y="470838"/>
                  </a:lnTo>
                  <a:lnTo>
                    <a:pt x="1704756" y="435661"/>
                  </a:lnTo>
                  <a:lnTo>
                    <a:pt x="1593818" y="435661"/>
                  </a:lnTo>
                  <a:lnTo>
                    <a:pt x="1593818" y="397777"/>
                  </a:lnTo>
                  <a:lnTo>
                    <a:pt x="1555928" y="397777"/>
                  </a:lnTo>
                  <a:lnTo>
                    <a:pt x="1555928" y="335540"/>
                  </a:lnTo>
                  <a:lnTo>
                    <a:pt x="1463926" y="335540"/>
                  </a:lnTo>
                  <a:lnTo>
                    <a:pt x="1463926" y="322010"/>
                  </a:lnTo>
                  <a:lnTo>
                    <a:pt x="1371924" y="322010"/>
                  </a:lnTo>
                  <a:lnTo>
                    <a:pt x="1371924" y="294950"/>
                  </a:lnTo>
                  <a:lnTo>
                    <a:pt x="1279922" y="294950"/>
                  </a:lnTo>
                  <a:lnTo>
                    <a:pt x="1279922" y="270597"/>
                  </a:lnTo>
                  <a:lnTo>
                    <a:pt x="1239336" y="270597"/>
                  </a:lnTo>
                  <a:lnTo>
                    <a:pt x="1239336" y="238125"/>
                  </a:lnTo>
                  <a:lnTo>
                    <a:pt x="1158154" y="238125"/>
                  </a:lnTo>
                  <a:lnTo>
                    <a:pt x="1158154" y="208359"/>
                  </a:lnTo>
                  <a:lnTo>
                    <a:pt x="1109443" y="208359"/>
                  </a:lnTo>
                  <a:lnTo>
                    <a:pt x="1109443" y="186712"/>
                  </a:lnTo>
                  <a:lnTo>
                    <a:pt x="1039092" y="186712"/>
                  </a:lnTo>
                  <a:lnTo>
                    <a:pt x="1039092" y="127181"/>
                  </a:lnTo>
                  <a:lnTo>
                    <a:pt x="949794" y="127181"/>
                  </a:lnTo>
                  <a:lnTo>
                    <a:pt x="949794" y="113650"/>
                  </a:lnTo>
                  <a:lnTo>
                    <a:pt x="787437" y="113650"/>
                  </a:lnTo>
                  <a:lnTo>
                    <a:pt x="787437" y="73062"/>
                  </a:lnTo>
                  <a:lnTo>
                    <a:pt x="606137" y="73062"/>
                  </a:lnTo>
                  <a:lnTo>
                    <a:pt x="606137" y="16236"/>
                  </a:lnTo>
                  <a:lnTo>
                    <a:pt x="270597" y="16236"/>
                  </a:lnTo>
                  <a:lnTo>
                    <a:pt x="270597" y="0"/>
                  </a:lnTo>
                  <a:lnTo>
                    <a:pt x="0" y="0"/>
                  </a:lnTo>
                </a:path>
              </a:pathLst>
            </a:custGeom>
            <a:noFill/>
            <a:ln w="19050" cap="flat">
              <a:solidFill>
                <a:srgbClr val="B60D27"/>
              </a:solidFill>
              <a:prstDash val="solid"/>
              <a:miter/>
            </a:ln>
          </p:spPr>
          <p:txBody>
            <a:bodyPr rtlCol="0" anchor="ctr"/>
            <a:lstStyle/>
            <a:p>
              <a:endParaRPr lang="en-GB"/>
            </a:p>
          </p:txBody>
        </p:sp>
        <p:sp>
          <p:nvSpPr>
            <p:cNvPr id="149" name="Graphic 182">
              <a:extLst>
                <a:ext uri="{FF2B5EF4-FFF2-40B4-BE49-F238E27FC236}">
                  <a16:creationId xmlns:a16="http://schemas.microsoft.com/office/drawing/2014/main" id="{E84BF43B-D9EE-447C-B3C6-08A29590A8BC}"/>
                </a:ext>
              </a:extLst>
            </p:cNvPr>
            <p:cNvSpPr/>
            <p:nvPr/>
          </p:nvSpPr>
          <p:spPr>
            <a:xfrm>
              <a:off x="2327746" y="1896110"/>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0" name="Graphic 182">
              <a:extLst>
                <a:ext uri="{FF2B5EF4-FFF2-40B4-BE49-F238E27FC236}">
                  <a16:creationId xmlns:a16="http://schemas.microsoft.com/office/drawing/2014/main" id="{E84BF43B-D9EE-447C-B3C6-08A29590A8BC}"/>
                </a:ext>
              </a:extLst>
            </p:cNvPr>
            <p:cNvSpPr/>
            <p:nvPr/>
          </p:nvSpPr>
          <p:spPr>
            <a:xfrm>
              <a:off x="2418692" y="1896110"/>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1" name="Graphic 182">
              <a:extLst>
                <a:ext uri="{FF2B5EF4-FFF2-40B4-BE49-F238E27FC236}">
                  <a16:creationId xmlns:a16="http://schemas.microsoft.com/office/drawing/2014/main" id="{E84BF43B-D9EE-447C-B3C6-08A29590A8BC}"/>
                </a:ext>
              </a:extLst>
            </p:cNvPr>
            <p:cNvSpPr/>
            <p:nvPr/>
          </p:nvSpPr>
          <p:spPr>
            <a:xfrm>
              <a:off x="2449007" y="1896110"/>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2" name="Graphic 182">
              <a:extLst>
                <a:ext uri="{FF2B5EF4-FFF2-40B4-BE49-F238E27FC236}">
                  <a16:creationId xmlns:a16="http://schemas.microsoft.com/office/drawing/2014/main" id="{E84BF43B-D9EE-447C-B3C6-08A29590A8BC}"/>
                </a:ext>
              </a:extLst>
            </p:cNvPr>
            <p:cNvSpPr/>
            <p:nvPr/>
          </p:nvSpPr>
          <p:spPr>
            <a:xfrm>
              <a:off x="2585426" y="1911367"/>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3" name="Graphic 182">
              <a:extLst>
                <a:ext uri="{FF2B5EF4-FFF2-40B4-BE49-F238E27FC236}">
                  <a16:creationId xmlns:a16="http://schemas.microsoft.com/office/drawing/2014/main" id="{E84BF43B-D9EE-447C-B3C6-08A29590A8BC}"/>
                </a:ext>
              </a:extLst>
            </p:cNvPr>
            <p:cNvSpPr/>
            <p:nvPr/>
          </p:nvSpPr>
          <p:spPr>
            <a:xfrm>
              <a:off x="2994683" y="1987650"/>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4" name="Graphic 182">
              <a:extLst>
                <a:ext uri="{FF2B5EF4-FFF2-40B4-BE49-F238E27FC236}">
                  <a16:creationId xmlns:a16="http://schemas.microsoft.com/office/drawing/2014/main" id="{E84BF43B-D9EE-447C-B3C6-08A29590A8BC}"/>
                </a:ext>
              </a:extLst>
            </p:cNvPr>
            <p:cNvSpPr/>
            <p:nvPr/>
          </p:nvSpPr>
          <p:spPr>
            <a:xfrm>
              <a:off x="3267520" y="2094446"/>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5" name="Graphic 182">
              <a:extLst>
                <a:ext uri="{FF2B5EF4-FFF2-40B4-BE49-F238E27FC236}">
                  <a16:creationId xmlns:a16="http://schemas.microsoft.com/office/drawing/2014/main" id="{E84BF43B-D9EE-447C-B3C6-08A29590A8BC}"/>
                </a:ext>
              </a:extLst>
            </p:cNvPr>
            <p:cNvSpPr/>
            <p:nvPr/>
          </p:nvSpPr>
          <p:spPr>
            <a:xfrm>
              <a:off x="3388781" y="2155472"/>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6" name="Graphic 182">
              <a:extLst>
                <a:ext uri="{FF2B5EF4-FFF2-40B4-BE49-F238E27FC236}">
                  <a16:creationId xmlns:a16="http://schemas.microsoft.com/office/drawing/2014/main" id="{E84BF43B-D9EE-447C-B3C6-08A29590A8BC}"/>
                </a:ext>
              </a:extLst>
            </p:cNvPr>
            <p:cNvSpPr/>
            <p:nvPr/>
          </p:nvSpPr>
          <p:spPr>
            <a:xfrm>
              <a:off x="3600988" y="2247012"/>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7" name="Graphic 182">
              <a:extLst>
                <a:ext uri="{FF2B5EF4-FFF2-40B4-BE49-F238E27FC236}">
                  <a16:creationId xmlns:a16="http://schemas.microsoft.com/office/drawing/2014/main" id="{E84BF43B-D9EE-447C-B3C6-08A29590A8BC}"/>
                </a:ext>
              </a:extLst>
            </p:cNvPr>
            <p:cNvSpPr/>
            <p:nvPr/>
          </p:nvSpPr>
          <p:spPr>
            <a:xfrm>
              <a:off x="3691934" y="2277525"/>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8" name="Graphic 182">
              <a:extLst>
                <a:ext uri="{FF2B5EF4-FFF2-40B4-BE49-F238E27FC236}">
                  <a16:creationId xmlns:a16="http://schemas.microsoft.com/office/drawing/2014/main" id="{E84BF43B-D9EE-447C-B3C6-08A29590A8BC}"/>
                </a:ext>
              </a:extLst>
            </p:cNvPr>
            <p:cNvSpPr/>
            <p:nvPr/>
          </p:nvSpPr>
          <p:spPr>
            <a:xfrm>
              <a:off x="3691934" y="2277525"/>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9" name="Graphic 182">
              <a:extLst>
                <a:ext uri="{FF2B5EF4-FFF2-40B4-BE49-F238E27FC236}">
                  <a16:creationId xmlns:a16="http://schemas.microsoft.com/office/drawing/2014/main" id="{E84BF43B-D9EE-447C-B3C6-08A29590A8BC}"/>
                </a:ext>
              </a:extLst>
            </p:cNvPr>
            <p:cNvSpPr/>
            <p:nvPr/>
          </p:nvSpPr>
          <p:spPr>
            <a:xfrm>
              <a:off x="3737407" y="2277525"/>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60" name="Graphic 182">
              <a:extLst>
                <a:ext uri="{FF2B5EF4-FFF2-40B4-BE49-F238E27FC236}">
                  <a16:creationId xmlns:a16="http://schemas.microsoft.com/office/drawing/2014/main" id="{E84BF43B-D9EE-447C-B3C6-08A29590A8BC}"/>
                </a:ext>
              </a:extLst>
            </p:cNvPr>
            <p:cNvSpPr/>
            <p:nvPr/>
          </p:nvSpPr>
          <p:spPr>
            <a:xfrm>
              <a:off x="3782880" y="2323295"/>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61" name="Graphic 182">
              <a:extLst>
                <a:ext uri="{FF2B5EF4-FFF2-40B4-BE49-F238E27FC236}">
                  <a16:creationId xmlns:a16="http://schemas.microsoft.com/office/drawing/2014/main" id="{E84BF43B-D9EE-447C-B3C6-08A29590A8BC}"/>
                </a:ext>
              </a:extLst>
            </p:cNvPr>
            <p:cNvSpPr/>
            <p:nvPr/>
          </p:nvSpPr>
          <p:spPr>
            <a:xfrm>
              <a:off x="3798038" y="2323295"/>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62" name="Graphic 182">
              <a:extLst>
                <a:ext uri="{FF2B5EF4-FFF2-40B4-BE49-F238E27FC236}">
                  <a16:creationId xmlns:a16="http://schemas.microsoft.com/office/drawing/2014/main" id="{E84BF43B-D9EE-447C-B3C6-08A29590A8BC}"/>
                </a:ext>
              </a:extLst>
            </p:cNvPr>
            <p:cNvSpPr/>
            <p:nvPr/>
          </p:nvSpPr>
          <p:spPr>
            <a:xfrm>
              <a:off x="3843511" y="2353808"/>
              <a:ext cx="7579" cy="57664"/>
            </a:xfrm>
            <a:custGeom>
              <a:avLst/>
              <a:gdLst>
                <a:gd name="connsiteX0" fmla="*/ 0 w 9525"/>
                <a:gd name="connsiteY0" fmla="*/ 0 h 72001"/>
                <a:gd name="connsiteX1" fmla="*/ 0 w 9525"/>
                <a:gd name="connsiteY1" fmla="*/ 72001 h 72001"/>
              </a:gdLst>
              <a:ahLst/>
              <a:cxnLst>
                <a:cxn ang="0">
                  <a:pos x="connsiteX0" y="connsiteY0"/>
                </a:cxn>
                <a:cxn ang="0">
                  <a:pos x="connsiteX1" y="connsiteY1"/>
                </a:cxn>
              </a:cxnLst>
              <a:rect l="l" t="t" r="r" b="b"/>
              <a:pathLst>
                <a:path w="9525" h="72001">
                  <a:moveTo>
                    <a:pt x="0" y="0"/>
                  </a:moveTo>
                  <a:lnTo>
                    <a:pt x="0" y="72001"/>
                  </a:lnTo>
                </a:path>
              </a:pathLst>
            </a:custGeom>
            <a:noFill/>
            <a:ln w="19050" cap="flat">
              <a:solidFill>
                <a:srgbClr val="B60D27"/>
              </a:solidFill>
              <a:prstDash val="solid"/>
              <a:miter/>
            </a:ln>
          </p:spPr>
          <p:txBody>
            <a:bodyPr rtlCol="0" anchor="ctr"/>
            <a:lstStyle/>
            <a:p>
              <a:endParaRPr lang="en-GB"/>
            </a:p>
          </p:txBody>
        </p:sp>
        <p:sp>
          <p:nvSpPr>
            <p:cNvPr id="163" name="Graphic 182">
              <a:extLst>
                <a:ext uri="{FF2B5EF4-FFF2-40B4-BE49-F238E27FC236}">
                  <a16:creationId xmlns:a16="http://schemas.microsoft.com/office/drawing/2014/main" id="{E84BF43B-D9EE-447C-B3C6-08A29590A8BC}"/>
                </a:ext>
              </a:extLst>
            </p:cNvPr>
            <p:cNvSpPr/>
            <p:nvPr/>
          </p:nvSpPr>
          <p:spPr>
            <a:xfrm>
              <a:off x="3888984" y="2384322"/>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64" name="Graphic 182">
              <a:extLst>
                <a:ext uri="{FF2B5EF4-FFF2-40B4-BE49-F238E27FC236}">
                  <a16:creationId xmlns:a16="http://schemas.microsoft.com/office/drawing/2014/main" id="{E84BF43B-D9EE-447C-B3C6-08A29590A8BC}"/>
                </a:ext>
              </a:extLst>
            </p:cNvPr>
            <p:cNvSpPr/>
            <p:nvPr/>
          </p:nvSpPr>
          <p:spPr>
            <a:xfrm>
              <a:off x="3934457" y="2414835"/>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65" name="Graphic 182">
              <a:extLst>
                <a:ext uri="{FF2B5EF4-FFF2-40B4-BE49-F238E27FC236}">
                  <a16:creationId xmlns:a16="http://schemas.microsoft.com/office/drawing/2014/main" id="{E84BF43B-D9EE-447C-B3C6-08A29590A8BC}"/>
                </a:ext>
              </a:extLst>
            </p:cNvPr>
            <p:cNvSpPr/>
            <p:nvPr/>
          </p:nvSpPr>
          <p:spPr>
            <a:xfrm>
              <a:off x="3964772" y="2430092"/>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66" name="Graphic 182">
              <a:extLst>
                <a:ext uri="{FF2B5EF4-FFF2-40B4-BE49-F238E27FC236}">
                  <a16:creationId xmlns:a16="http://schemas.microsoft.com/office/drawing/2014/main" id="{E84BF43B-D9EE-447C-B3C6-08A29590A8BC}"/>
                </a:ext>
              </a:extLst>
            </p:cNvPr>
            <p:cNvSpPr/>
            <p:nvPr/>
          </p:nvSpPr>
          <p:spPr>
            <a:xfrm>
              <a:off x="4040560" y="2491119"/>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67" name="Graphic 182">
              <a:extLst>
                <a:ext uri="{FF2B5EF4-FFF2-40B4-BE49-F238E27FC236}">
                  <a16:creationId xmlns:a16="http://schemas.microsoft.com/office/drawing/2014/main" id="{E84BF43B-D9EE-447C-B3C6-08A29590A8BC}"/>
                </a:ext>
              </a:extLst>
            </p:cNvPr>
            <p:cNvSpPr/>
            <p:nvPr/>
          </p:nvSpPr>
          <p:spPr>
            <a:xfrm>
              <a:off x="4086033" y="2536889"/>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68" name="Graphic 182">
              <a:extLst>
                <a:ext uri="{FF2B5EF4-FFF2-40B4-BE49-F238E27FC236}">
                  <a16:creationId xmlns:a16="http://schemas.microsoft.com/office/drawing/2014/main" id="{E84BF43B-D9EE-447C-B3C6-08A29590A8BC}"/>
                </a:ext>
              </a:extLst>
            </p:cNvPr>
            <p:cNvSpPr/>
            <p:nvPr/>
          </p:nvSpPr>
          <p:spPr>
            <a:xfrm>
              <a:off x="4116348" y="2552145"/>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69" name="Graphic 182">
              <a:extLst>
                <a:ext uri="{FF2B5EF4-FFF2-40B4-BE49-F238E27FC236}">
                  <a16:creationId xmlns:a16="http://schemas.microsoft.com/office/drawing/2014/main" id="{E84BF43B-D9EE-447C-B3C6-08A29590A8BC}"/>
                </a:ext>
              </a:extLst>
            </p:cNvPr>
            <p:cNvSpPr/>
            <p:nvPr/>
          </p:nvSpPr>
          <p:spPr>
            <a:xfrm>
              <a:off x="4146664" y="2597915"/>
              <a:ext cx="7579" cy="57664"/>
            </a:xfrm>
            <a:custGeom>
              <a:avLst/>
              <a:gdLst>
                <a:gd name="connsiteX0" fmla="*/ 0 w 9525"/>
                <a:gd name="connsiteY0" fmla="*/ 0 h 72001"/>
                <a:gd name="connsiteX1" fmla="*/ 0 w 9525"/>
                <a:gd name="connsiteY1" fmla="*/ 72001 h 72001"/>
              </a:gdLst>
              <a:ahLst/>
              <a:cxnLst>
                <a:cxn ang="0">
                  <a:pos x="connsiteX0" y="connsiteY0"/>
                </a:cxn>
                <a:cxn ang="0">
                  <a:pos x="connsiteX1" y="connsiteY1"/>
                </a:cxn>
              </a:cxnLst>
              <a:rect l="l" t="t" r="r" b="b"/>
              <a:pathLst>
                <a:path w="9525" h="72001">
                  <a:moveTo>
                    <a:pt x="0" y="0"/>
                  </a:moveTo>
                  <a:lnTo>
                    <a:pt x="0" y="72001"/>
                  </a:lnTo>
                </a:path>
              </a:pathLst>
            </a:custGeom>
            <a:noFill/>
            <a:ln w="19050" cap="flat">
              <a:solidFill>
                <a:srgbClr val="B60D27"/>
              </a:solidFill>
              <a:prstDash val="solid"/>
              <a:miter/>
            </a:ln>
          </p:spPr>
          <p:txBody>
            <a:bodyPr rtlCol="0" anchor="ctr"/>
            <a:lstStyle/>
            <a:p>
              <a:endParaRPr lang="en-GB"/>
            </a:p>
          </p:txBody>
        </p:sp>
        <p:sp>
          <p:nvSpPr>
            <p:cNvPr id="170" name="Graphic 182">
              <a:extLst>
                <a:ext uri="{FF2B5EF4-FFF2-40B4-BE49-F238E27FC236}">
                  <a16:creationId xmlns:a16="http://schemas.microsoft.com/office/drawing/2014/main" id="{E84BF43B-D9EE-447C-B3C6-08A29590A8BC}"/>
                </a:ext>
              </a:extLst>
            </p:cNvPr>
            <p:cNvSpPr/>
            <p:nvPr/>
          </p:nvSpPr>
          <p:spPr>
            <a:xfrm>
              <a:off x="4192136" y="2628429"/>
              <a:ext cx="7579" cy="57667"/>
            </a:xfrm>
            <a:custGeom>
              <a:avLst/>
              <a:gdLst>
                <a:gd name="connsiteX0" fmla="*/ 0 w 9525"/>
                <a:gd name="connsiteY0" fmla="*/ 0 h 72005"/>
                <a:gd name="connsiteX1" fmla="*/ 0 w 9525"/>
                <a:gd name="connsiteY1" fmla="*/ 72005 h 72005"/>
              </a:gdLst>
              <a:ahLst/>
              <a:cxnLst>
                <a:cxn ang="0">
                  <a:pos x="connsiteX0" y="connsiteY0"/>
                </a:cxn>
                <a:cxn ang="0">
                  <a:pos x="connsiteX1" y="connsiteY1"/>
                </a:cxn>
              </a:cxnLst>
              <a:rect l="l" t="t" r="r" b="b"/>
              <a:pathLst>
                <a:path w="9525" h="72005">
                  <a:moveTo>
                    <a:pt x="0" y="0"/>
                  </a:moveTo>
                  <a:lnTo>
                    <a:pt x="0" y="72005"/>
                  </a:lnTo>
                </a:path>
              </a:pathLst>
            </a:custGeom>
            <a:noFill/>
            <a:ln w="19050" cap="flat">
              <a:solidFill>
                <a:srgbClr val="B60D27"/>
              </a:solidFill>
              <a:prstDash val="solid"/>
              <a:miter/>
            </a:ln>
          </p:spPr>
          <p:txBody>
            <a:bodyPr rtlCol="0" anchor="ctr"/>
            <a:lstStyle/>
            <a:p>
              <a:endParaRPr lang="en-GB"/>
            </a:p>
          </p:txBody>
        </p:sp>
        <p:sp>
          <p:nvSpPr>
            <p:cNvPr id="171" name="Graphic 182">
              <a:extLst>
                <a:ext uri="{FF2B5EF4-FFF2-40B4-BE49-F238E27FC236}">
                  <a16:creationId xmlns:a16="http://schemas.microsoft.com/office/drawing/2014/main" id="{E84BF43B-D9EE-447C-B3C6-08A29590A8BC}"/>
                </a:ext>
              </a:extLst>
            </p:cNvPr>
            <p:cNvSpPr/>
            <p:nvPr/>
          </p:nvSpPr>
          <p:spPr>
            <a:xfrm>
              <a:off x="4252767" y="2643686"/>
              <a:ext cx="7579" cy="57667"/>
            </a:xfrm>
            <a:custGeom>
              <a:avLst/>
              <a:gdLst>
                <a:gd name="connsiteX0" fmla="*/ 0 w 9525"/>
                <a:gd name="connsiteY0" fmla="*/ 0 h 72005"/>
                <a:gd name="connsiteX1" fmla="*/ 0 w 9525"/>
                <a:gd name="connsiteY1" fmla="*/ 72005 h 72005"/>
              </a:gdLst>
              <a:ahLst/>
              <a:cxnLst>
                <a:cxn ang="0">
                  <a:pos x="connsiteX0" y="connsiteY0"/>
                </a:cxn>
                <a:cxn ang="0">
                  <a:pos x="connsiteX1" y="connsiteY1"/>
                </a:cxn>
              </a:cxnLst>
              <a:rect l="l" t="t" r="r" b="b"/>
              <a:pathLst>
                <a:path w="9525" h="72005">
                  <a:moveTo>
                    <a:pt x="0" y="0"/>
                  </a:moveTo>
                  <a:lnTo>
                    <a:pt x="0" y="72005"/>
                  </a:lnTo>
                </a:path>
              </a:pathLst>
            </a:custGeom>
            <a:noFill/>
            <a:ln w="19050" cap="flat">
              <a:solidFill>
                <a:srgbClr val="B60D27"/>
              </a:solidFill>
              <a:prstDash val="solid"/>
              <a:miter/>
            </a:ln>
          </p:spPr>
          <p:txBody>
            <a:bodyPr rtlCol="0" anchor="ctr"/>
            <a:lstStyle/>
            <a:p>
              <a:endParaRPr lang="en-GB"/>
            </a:p>
          </p:txBody>
        </p:sp>
        <p:sp>
          <p:nvSpPr>
            <p:cNvPr id="172" name="Graphic 182">
              <a:extLst>
                <a:ext uri="{FF2B5EF4-FFF2-40B4-BE49-F238E27FC236}">
                  <a16:creationId xmlns:a16="http://schemas.microsoft.com/office/drawing/2014/main" id="{E84BF43B-D9EE-447C-B3C6-08A29590A8BC}"/>
                </a:ext>
              </a:extLst>
            </p:cNvPr>
            <p:cNvSpPr/>
            <p:nvPr/>
          </p:nvSpPr>
          <p:spPr>
            <a:xfrm>
              <a:off x="4343713" y="2704709"/>
              <a:ext cx="7579" cy="57669"/>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rgbClr val="B60D27"/>
              </a:solidFill>
              <a:prstDash val="solid"/>
              <a:miter/>
            </a:ln>
          </p:spPr>
          <p:txBody>
            <a:bodyPr rtlCol="0" anchor="ctr"/>
            <a:lstStyle/>
            <a:p>
              <a:endParaRPr lang="en-GB"/>
            </a:p>
          </p:txBody>
        </p:sp>
        <p:sp>
          <p:nvSpPr>
            <p:cNvPr id="173" name="Graphic 182">
              <a:extLst>
                <a:ext uri="{FF2B5EF4-FFF2-40B4-BE49-F238E27FC236}">
                  <a16:creationId xmlns:a16="http://schemas.microsoft.com/office/drawing/2014/main" id="{E84BF43B-D9EE-447C-B3C6-08A29590A8BC}"/>
                </a:ext>
              </a:extLst>
            </p:cNvPr>
            <p:cNvSpPr/>
            <p:nvPr/>
          </p:nvSpPr>
          <p:spPr>
            <a:xfrm>
              <a:off x="4404343" y="2750479"/>
              <a:ext cx="7579" cy="57669"/>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rgbClr val="B60D27"/>
              </a:solidFill>
              <a:prstDash val="solid"/>
              <a:miter/>
            </a:ln>
          </p:spPr>
          <p:txBody>
            <a:bodyPr rtlCol="0" anchor="ctr"/>
            <a:lstStyle/>
            <a:p>
              <a:endParaRPr lang="en-GB"/>
            </a:p>
          </p:txBody>
        </p:sp>
        <p:sp>
          <p:nvSpPr>
            <p:cNvPr id="174" name="Graphic 182">
              <a:extLst>
                <a:ext uri="{FF2B5EF4-FFF2-40B4-BE49-F238E27FC236}">
                  <a16:creationId xmlns:a16="http://schemas.microsoft.com/office/drawing/2014/main" id="{E84BF43B-D9EE-447C-B3C6-08A29590A8BC}"/>
                </a:ext>
              </a:extLst>
            </p:cNvPr>
            <p:cNvSpPr/>
            <p:nvPr/>
          </p:nvSpPr>
          <p:spPr>
            <a:xfrm>
              <a:off x="4464974" y="2781000"/>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75" name="Graphic 182">
              <a:extLst>
                <a:ext uri="{FF2B5EF4-FFF2-40B4-BE49-F238E27FC236}">
                  <a16:creationId xmlns:a16="http://schemas.microsoft.com/office/drawing/2014/main" id="{E84BF43B-D9EE-447C-B3C6-08A29590A8BC}"/>
                </a:ext>
              </a:extLst>
            </p:cNvPr>
            <p:cNvSpPr/>
            <p:nvPr/>
          </p:nvSpPr>
          <p:spPr>
            <a:xfrm>
              <a:off x="4525605" y="2811513"/>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76" name="Graphic 182">
              <a:extLst>
                <a:ext uri="{FF2B5EF4-FFF2-40B4-BE49-F238E27FC236}">
                  <a16:creationId xmlns:a16="http://schemas.microsoft.com/office/drawing/2014/main" id="{E84BF43B-D9EE-447C-B3C6-08A29590A8BC}"/>
                </a:ext>
              </a:extLst>
            </p:cNvPr>
            <p:cNvSpPr/>
            <p:nvPr/>
          </p:nvSpPr>
          <p:spPr>
            <a:xfrm>
              <a:off x="4631708" y="2857283"/>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77" name="Graphic 182">
              <a:extLst>
                <a:ext uri="{FF2B5EF4-FFF2-40B4-BE49-F238E27FC236}">
                  <a16:creationId xmlns:a16="http://schemas.microsoft.com/office/drawing/2014/main" id="{E84BF43B-D9EE-447C-B3C6-08A29590A8BC}"/>
                </a:ext>
              </a:extLst>
            </p:cNvPr>
            <p:cNvSpPr/>
            <p:nvPr/>
          </p:nvSpPr>
          <p:spPr>
            <a:xfrm>
              <a:off x="4692339" y="287253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78" name="Graphic 182">
              <a:extLst>
                <a:ext uri="{FF2B5EF4-FFF2-40B4-BE49-F238E27FC236}">
                  <a16:creationId xmlns:a16="http://schemas.microsoft.com/office/drawing/2014/main" id="{E84BF43B-D9EE-447C-B3C6-08A29590A8BC}"/>
                </a:ext>
              </a:extLst>
            </p:cNvPr>
            <p:cNvSpPr/>
            <p:nvPr/>
          </p:nvSpPr>
          <p:spPr>
            <a:xfrm>
              <a:off x="4752969" y="29030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79" name="Graphic 182">
              <a:extLst>
                <a:ext uri="{FF2B5EF4-FFF2-40B4-BE49-F238E27FC236}">
                  <a16:creationId xmlns:a16="http://schemas.microsoft.com/office/drawing/2014/main" id="{E84BF43B-D9EE-447C-B3C6-08A29590A8BC}"/>
                </a:ext>
              </a:extLst>
            </p:cNvPr>
            <p:cNvSpPr/>
            <p:nvPr/>
          </p:nvSpPr>
          <p:spPr>
            <a:xfrm>
              <a:off x="4783285" y="29030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0" name="Graphic 182">
              <a:extLst>
                <a:ext uri="{FF2B5EF4-FFF2-40B4-BE49-F238E27FC236}">
                  <a16:creationId xmlns:a16="http://schemas.microsoft.com/office/drawing/2014/main" id="{E84BF43B-D9EE-447C-B3C6-08A29590A8BC}"/>
                </a:ext>
              </a:extLst>
            </p:cNvPr>
            <p:cNvSpPr/>
            <p:nvPr/>
          </p:nvSpPr>
          <p:spPr>
            <a:xfrm>
              <a:off x="4813600" y="29030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1" name="Graphic 182">
              <a:extLst>
                <a:ext uri="{FF2B5EF4-FFF2-40B4-BE49-F238E27FC236}">
                  <a16:creationId xmlns:a16="http://schemas.microsoft.com/office/drawing/2014/main" id="{E84BF43B-D9EE-447C-B3C6-08A29590A8BC}"/>
                </a:ext>
              </a:extLst>
            </p:cNvPr>
            <p:cNvSpPr/>
            <p:nvPr/>
          </p:nvSpPr>
          <p:spPr>
            <a:xfrm>
              <a:off x="4859073" y="291830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2" name="Graphic 182">
              <a:extLst>
                <a:ext uri="{FF2B5EF4-FFF2-40B4-BE49-F238E27FC236}">
                  <a16:creationId xmlns:a16="http://schemas.microsoft.com/office/drawing/2014/main" id="{E84BF43B-D9EE-447C-B3C6-08A29590A8BC}"/>
                </a:ext>
              </a:extLst>
            </p:cNvPr>
            <p:cNvSpPr/>
            <p:nvPr/>
          </p:nvSpPr>
          <p:spPr>
            <a:xfrm>
              <a:off x="4889388" y="291830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3" name="Graphic 182">
              <a:extLst>
                <a:ext uri="{FF2B5EF4-FFF2-40B4-BE49-F238E27FC236}">
                  <a16:creationId xmlns:a16="http://schemas.microsoft.com/office/drawing/2014/main" id="{E84BF43B-D9EE-447C-B3C6-08A29590A8BC}"/>
                </a:ext>
              </a:extLst>
            </p:cNvPr>
            <p:cNvSpPr/>
            <p:nvPr/>
          </p:nvSpPr>
          <p:spPr>
            <a:xfrm>
              <a:off x="4919703" y="294882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4" name="Graphic 182">
              <a:extLst>
                <a:ext uri="{FF2B5EF4-FFF2-40B4-BE49-F238E27FC236}">
                  <a16:creationId xmlns:a16="http://schemas.microsoft.com/office/drawing/2014/main" id="{E84BF43B-D9EE-447C-B3C6-08A29590A8BC}"/>
                </a:ext>
              </a:extLst>
            </p:cNvPr>
            <p:cNvSpPr/>
            <p:nvPr/>
          </p:nvSpPr>
          <p:spPr>
            <a:xfrm>
              <a:off x="4934861" y="294882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5" name="Graphic 182">
              <a:extLst>
                <a:ext uri="{FF2B5EF4-FFF2-40B4-BE49-F238E27FC236}">
                  <a16:creationId xmlns:a16="http://schemas.microsoft.com/office/drawing/2014/main" id="{E84BF43B-D9EE-447C-B3C6-08A29590A8BC}"/>
                </a:ext>
              </a:extLst>
            </p:cNvPr>
            <p:cNvSpPr/>
            <p:nvPr/>
          </p:nvSpPr>
          <p:spPr>
            <a:xfrm>
              <a:off x="4950019" y="294882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6" name="Graphic 182">
              <a:extLst>
                <a:ext uri="{FF2B5EF4-FFF2-40B4-BE49-F238E27FC236}">
                  <a16:creationId xmlns:a16="http://schemas.microsoft.com/office/drawing/2014/main" id="{E84BF43B-D9EE-447C-B3C6-08A29590A8BC}"/>
                </a:ext>
              </a:extLst>
            </p:cNvPr>
            <p:cNvSpPr/>
            <p:nvPr/>
          </p:nvSpPr>
          <p:spPr>
            <a:xfrm>
              <a:off x="4980334" y="297933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7" name="Graphic 182">
              <a:extLst>
                <a:ext uri="{FF2B5EF4-FFF2-40B4-BE49-F238E27FC236}">
                  <a16:creationId xmlns:a16="http://schemas.microsoft.com/office/drawing/2014/main" id="{E84BF43B-D9EE-447C-B3C6-08A29590A8BC}"/>
                </a:ext>
              </a:extLst>
            </p:cNvPr>
            <p:cNvSpPr/>
            <p:nvPr/>
          </p:nvSpPr>
          <p:spPr>
            <a:xfrm>
              <a:off x="5010649" y="297933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8" name="Graphic 182">
              <a:extLst>
                <a:ext uri="{FF2B5EF4-FFF2-40B4-BE49-F238E27FC236}">
                  <a16:creationId xmlns:a16="http://schemas.microsoft.com/office/drawing/2014/main" id="{E84BF43B-D9EE-447C-B3C6-08A29590A8BC}"/>
                </a:ext>
              </a:extLst>
            </p:cNvPr>
            <p:cNvSpPr/>
            <p:nvPr/>
          </p:nvSpPr>
          <p:spPr>
            <a:xfrm>
              <a:off x="5040965" y="299459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9" name="Graphic 182">
              <a:extLst>
                <a:ext uri="{FF2B5EF4-FFF2-40B4-BE49-F238E27FC236}">
                  <a16:creationId xmlns:a16="http://schemas.microsoft.com/office/drawing/2014/main" id="{E84BF43B-D9EE-447C-B3C6-08A29590A8BC}"/>
                </a:ext>
              </a:extLst>
            </p:cNvPr>
            <p:cNvSpPr/>
            <p:nvPr/>
          </p:nvSpPr>
          <p:spPr>
            <a:xfrm>
              <a:off x="5071280" y="299459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0" name="Graphic 182">
              <a:extLst>
                <a:ext uri="{FF2B5EF4-FFF2-40B4-BE49-F238E27FC236}">
                  <a16:creationId xmlns:a16="http://schemas.microsoft.com/office/drawing/2014/main" id="{E84BF43B-D9EE-447C-B3C6-08A29590A8BC}"/>
                </a:ext>
              </a:extLst>
            </p:cNvPr>
            <p:cNvSpPr/>
            <p:nvPr/>
          </p:nvSpPr>
          <p:spPr>
            <a:xfrm>
              <a:off x="5101595" y="302510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1" name="Graphic 182">
              <a:extLst>
                <a:ext uri="{FF2B5EF4-FFF2-40B4-BE49-F238E27FC236}">
                  <a16:creationId xmlns:a16="http://schemas.microsoft.com/office/drawing/2014/main" id="{E84BF43B-D9EE-447C-B3C6-08A29590A8BC}"/>
                </a:ext>
              </a:extLst>
            </p:cNvPr>
            <p:cNvSpPr/>
            <p:nvPr/>
          </p:nvSpPr>
          <p:spPr>
            <a:xfrm>
              <a:off x="5131910" y="305561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2" name="Graphic 182">
              <a:extLst>
                <a:ext uri="{FF2B5EF4-FFF2-40B4-BE49-F238E27FC236}">
                  <a16:creationId xmlns:a16="http://schemas.microsoft.com/office/drawing/2014/main" id="{E84BF43B-D9EE-447C-B3C6-08A29590A8BC}"/>
                </a:ext>
              </a:extLst>
            </p:cNvPr>
            <p:cNvSpPr/>
            <p:nvPr/>
          </p:nvSpPr>
          <p:spPr>
            <a:xfrm>
              <a:off x="5162226" y="305561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3" name="Graphic 182">
              <a:extLst>
                <a:ext uri="{FF2B5EF4-FFF2-40B4-BE49-F238E27FC236}">
                  <a16:creationId xmlns:a16="http://schemas.microsoft.com/office/drawing/2014/main" id="{E84BF43B-D9EE-447C-B3C6-08A29590A8BC}"/>
                </a:ext>
              </a:extLst>
            </p:cNvPr>
            <p:cNvSpPr/>
            <p:nvPr/>
          </p:nvSpPr>
          <p:spPr>
            <a:xfrm>
              <a:off x="5192541" y="305561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4" name="Graphic 182">
              <a:extLst>
                <a:ext uri="{FF2B5EF4-FFF2-40B4-BE49-F238E27FC236}">
                  <a16:creationId xmlns:a16="http://schemas.microsoft.com/office/drawing/2014/main" id="{E84BF43B-D9EE-447C-B3C6-08A29590A8BC}"/>
                </a:ext>
              </a:extLst>
            </p:cNvPr>
            <p:cNvSpPr/>
            <p:nvPr/>
          </p:nvSpPr>
          <p:spPr>
            <a:xfrm>
              <a:off x="5222856" y="308613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5" name="Graphic 182">
              <a:extLst>
                <a:ext uri="{FF2B5EF4-FFF2-40B4-BE49-F238E27FC236}">
                  <a16:creationId xmlns:a16="http://schemas.microsoft.com/office/drawing/2014/main" id="{E84BF43B-D9EE-447C-B3C6-08A29590A8BC}"/>
                </a:ext>
              </a:extLst>
            </p:cNvPr>
            <p:cNvSpPr/>
            <p:nvPr/>
          </p:nvSpPr>
          <p:spPr>
            <a:xfrm>
              <a:off x="5253172" y="310138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6" name="Graphic 182">
              <a:extLst>
                <a:ext uri="{FF2B5EF4-FFF2-40B4-BE49-F238E27FC236}">
                  <a16:creationId xmlns:a16="http://schemas.microsoft.com/office/drawing/2014/main" id="{E84BF43B-D9EE-447C-B3C6-08A29590A8BC}"/>
                </a:ext>
              </a:extLst>
            </p:cNvPr>
            <p:cNvSpPr/>
            <p:nvPr/>
          </p:nvSpPr>
          <p:spPr>
            <a:xfrm>
              <a:off x="5268329" y="310138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7" name="Graphic 182">
              <a:extLst>
                <a:ext uri="{FF2B5EF4-FFF2-40B4-BE49-F238E27FC236}">
                  <a16:creationId xmlns:a16="http://schemas.microsoft.com/office/drawing/2014/main" id="{E84BF43B-D9EE-447C-B3C6-08A29590A8BC}"/>
                </a:ext>
              </a:extLst>
            </p:cNvPr>
            <p:cNvSpPr/>
            <p:nvPr/>
          </p:nvSpPr>
          <p:spPr>
            <a:xfrm>
              <a:off x="5298644" y="311664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8" name="Graphic 182">
              <a:extLst>
                <a:ext uri="{FF2B5EF4-FFF2-40B4-BE49-F238E27FC236}">
                  <a16:creationId xmlns:a16="http://schemas.microsoft.com/office/drawing/2014/main" id="{E84BF43B-D9EE-447C-B3C6-08A29590A8BC}"/>
                </a:ext>
              </a:extLst>
            </p:cNvPr>
            <p:cNvSpPr/>
            <p:nvPr/>
          </p:nvSpPr>
          <p:spPr>
            <a:xfrm>
              <a:off x="5298644" y="311664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9" name="Graphic 182">
              <a:extLst>
                <a:ext uri="{FF2B5EF4-FFF2-40B4-BE49-F238E27FC236}">
                  <a16:creationId xmlns:a16="http://schemas.microsoft.com/office/drawing/2014/main" id="{E84BF43B-D9EE-447C-B3C6-08A29590A8BC}"/>
                </a:ext>
              </a:extLst>
            </p:cNvPr>
            <p:cNvSpPr/>
            <p:nvPr/>
          </p:nvSpPr>
          <p:spPr>
            <a:xfrm>
              <a:off x="5328960" y="311664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0" name="Graphic 182">
              <a:extLst>
                <a:ext uri="{FF2B5EF4-FFF2-40B4-BE49-F238E27FC236}">
                  <a16:creationId xmlns:a16="http://schemas.microsoft.com/office/drawing/2014/main" id="{E84BF43B-D9EE-447C-B3C6-08A29590A8BC}"/>
                </a:ext>
              </a:extLst>
            </p:cNvPr>
            <p:cNvSpPr/>
            <p:nvPr/>
          </p:nvSpPr>
          <p:spPr>
            <a:xfrm>
              <a:off x="5359275" y="313190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1" name="Graphic 182">
              <a:extLst>
                <a:ext uri="{FF2B5EF4-FFF2-40B4-BE49-F238E27FC236}">
                  <a16:creationId xmlns:a16="http://schemas.microsoft.com/office/drawing/2014/main" id="{E84BF43B-D9EE-447C-B3C6-08A29590A8BC}"/>
                </a:ext>
              </a:extLst>
            </p:cNvPr>
            <p:cNvSpPr/>
            <p:nvPr/>
          </p:nvSpPr>
          <p:spPr>
            <a:xfrm>
              <a:off x="5404748" y="314715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2" name="Graphic 182">
              <a:extLst>
                <a:ext uri="{FF2B5EF4-FFF2-40B4-BE49-F238E27FC236}">
                  <a16:creationId xmlns:a16="http://schemas.microsoft.com/office/drawing/2014/main" id="{E84BF43B-D9EE-447C-B3C6-08A29590A8BC}"/>
                </a:ext>
              </a:extLst>
            </p:cNvPr>
            <p:cNvSpPr/>
            <p:nvPr/>
          </p:nvSpPr>
          <p:spPr>
            <a:xfrm>
              <a:off x="5450221" y="314715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3" name="Graphic 182">
              <a:extLst>
                <a:ext uri="{FF2B5EF4-FFF2-40B4-BE49-F238E27FC236}">
                  <a16:creationId xmlns:a16="http://schemas.microsoft.com/office/drawing/2014/main" id="{E84BF43B-D9EE-447C-B3C6-08A29590A8BC}"/>
                </a:ext>
              </a:extLst>
            </p:cNvPr>
            <p:cNvSpPr/>
            <p:nvPr/>
          </p:nvSpPr>
          <p:spPr>
            <a:xfrm>
              <a:off x="5526009" y="316241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4" name="Graphic 182">
              <a:extLst>
                <a:ext uri="{FF2B5EF4-FFF2-40B4-BE49-F238E27FC236}">
                  <a16:creationId xmlns:a16="http://schemas.microsoft.com/office/drawing/2014/main" id="{E84BF43B-D9EE-447C-B3C6-08A29590A8BC}"/>
                </a:ext>
              </a:extLst>
            </p:cNvPr>
            <p:cNvSpPr/>
            <p:nvPr/>
          </p:nvSpPr>
          <p:spPr>
            <a:xfrm>
              <a:off x="5541167" y="316241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5" name="Graphic 182">
              <a:extLst>
                <a:ext uri="{FF2B5EF4-FFF2-40B4-BE49-F238E27FC236}">
                  <a16:creationId xmlns:a16="http://schemas.microsoft.com/office/drawing/2014/main" id="{E84BF43B-D9EE-447C-B3C6-08A29590A8BC}"/>
                </a:ext>
              </a:extLst>
            </p:cNvPr>
            <p:cNvSpPr/>
            <p:nvPr/>
          </p:nvSpPr>
          <p:spPr>
            <a:xfrm>
              <a:off x="5571482" y="316241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6" name="Graphic 182">
              <a:extLst>
                <a:ext uri="{FF2B5EF4-FFF2-40B4-BE49-F238E27FC236}">
                  <a16:creationId xmlns:a16="http://schemas.microsoft.com/office/drawing/2014/main" id="{E84BF43B-D9EE-447C-B3C6-08A29590A8BC}"/>
                </a:ext>
              </a:extLst>
            </p:cNvPr>
            <p:cNvSpPr/>
            <p:nvPr/>
          </p:nvSpPr>
          <p:spPr>
            <a:xfrm>
              <a:off x="5768531" y="323869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7" name="Graphic 182">
              <a:extLst>
                <a:ext uri="{FF2B5EF4-FFF2-40B4-BE49-F238E27FC236}">
                  <a16:creationId xmlns:a16="http://schemas.microsoft.com/office/drawing/2014/main" id="{E84BF43B-D9EE-447C-B3C6-08A29590A8BC}"/>
                </a:ext>
              </a:extLst>
            </p:cNvPr>
            <p:cNvSpPr/>
            <p:nvPr/>
          </p:nvSpPr>
          <p:spPr>
            <a:xfrm>
              <a:off x="5935266" y="326921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8" name="Graphic 182">
              <a:extLst>
                <a:ext uri="{FF2B5EF4-FFF2-40B4-BE49-F238E27FC236}">
                  <a16:creationId xmlns:a16="http://schemas.microsoft.com/office/drawing/2014/main" id="{E84BF43B-D9EE-447C-B3C6-08A29590A8BC}"/>
                </a:ext>
              </a:extLst>
            </p:cNvPr>
            <p:cNvSpPr/>
            <p:nvPr/>
          </p:nvSpPr>
          <p:spPr>
            <a:xfrm>
              <a:off x="5935266" y="326921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9" name="Graphic 182">
              <a:extLst>
                <a:ext uri="{FF2B5EF4-FFF2-40B4-BE49-F238E27FC236}">
                  <a16:creationId xmlns:a16="http://schemas.microsoft.com/office/drawing/2014/main" id="{E84BF43B-D9EE-447C-B3C6-08A29590A8BC}"/>
                </a:ext>
              </a:extLst>
            </p:cNvPr>
            <p:cNvSpPr/>
            <p:nvPr/>
          </p:nvSpPr>
          <p:spPr>
            <a:xfrm>
              <a:off x="6632517" y="3482803"/>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0" name="Graphic 182">
              <a:extLst>
                <a:ext uri="{FF2B5EF4-FFF2-40B4-BE49-F238E27FC236}">
                  <a16:creationId xmlns:a16="http://schemas.microsoft.com/office/drawing/2014/main" id="{E84BF43B-D9EE-447C-B3C6-08A29590A8BC}"/>
                </a:ext>
              </a:extLst>
            </p:cNvPr>
            <p:cNvSpPr/>
            <p:nvPr/>
          </p:nvSpPr>
          <p:spPr>
            <a:xfrm>
              <a:off x="6814409" y="3482803"/>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1" name="Graphic 182">
              <a:extLst>
                <a:ext uri="{FF2B5EF4-FFF2-40B4-BE49-F238E27FC236}">
                  <a16:creationId xmlns:a16="http://schemas.microsoft.com/office/drawing/2014/main" id="{E84BF43B-D9EE-447C-B3C6-08A29590A8BC}"/>
                </a:ext>
              </a:extLst>
            </p:cNvPr>
            <p:cNvSpPr/>
            <p:nvPr/>
          </p:nvSpPr>
          <p:spPr>
            <a:xfrm>
              <a:off x="6844724" y="3528573"/>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2" name="Graphic 182">
              <a:extLst>
                <a:ext uri="{FF2B5EF4-FFF2-40B4-BE49-F238E27FC236}">
                  <a16:creationId xmlns:a16="http://schemas.microsoft.com/office/drawing/2014/main" id="{E84BF43B-D9EE-447C-B3C6-08A29590A8BC}"/>
                </a:ext>
              </a:extLst>
            </p:cNvPr>
            <p:cNvSpPr/>
            <p:nvPr/>
          </p:nvSpPr>
          <p:spPr>
            <a:xfrm>
              <a:off x="7011458" y="354382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3" name="Graphic 182">
              <a:extLst>
                <a:ext uri="{FF2B5EF4-FFF2-40B4-BE49-F238E27FC236}">
                  <a16:creationId xmlns:a16="http://schemas.microsoft.com/office/drawing/2014/main" id="{E84BF43B-D9EE-447C-B3C6-08A29590A8BC}"/>
                </a:ext>
              </a:extLst>
            </p:cNvPr>
            <p:cNvSpPr/>
            <p:nvPr/>
          </p:nvSpPr>
          <p:spPr>
            <a:xfrm>
              <a:off x="7223665" y="3574343"/>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4" name="Graphic 182">
              <a:extLst>
                <a:ext uri="{FF2B5EF4-FFF2-40B4-BE49-F238E27FC236}">
                  <a16:creationId xmlns:a16="http://schemas.microsoft.com/office/drawing/2014/main" id="{E84BF43B-D9EE-447C-B3C6-08A29590A8BC}"/>
                </a:ext>
              </a:extLst>
            </p:cNvPr>
            <p:cNvSpPr/>
            <p:nvPr/>
          </p:nvSpPr>
          <p:spPr>
            <a:xfrm>
              <a:off x="7314611" y="3604856"/>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5" name="Graphic 182">
              <a:extLst>
                <a:ext uri="{FF2B5EF4-FFF2-40B4-BE49-F238E27FC236}">
                  <a16:creationId xmlns:a16="http://schemas.microsoft.com/office/drawing/2014/main" id="{E84BF43B-D9EE-447C-B3C6-08A29590A8BC}"/>
                </a:ext>
              </a:extLst>
            </p:cNvPr>
            <p:cNvSpPr/>
            <p:nvPr/>
          </p:nvSpPr>
          <p:spPr>
            <a:xfrm>
              <a:off x="7526818" y="3604856"/>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6" name="Graphic 182">
              <a:extLst>
                <a:ext uri="{FF2B5EF4-FFF2-40B4-BE49-F238E27FC236}">
                  <a16:creationId xmlns:a16="http://schemas.microsoft.com/office/drawing/2014/main" id="{E84BF43B-D9EE-447C-B3C6-08A29590A8BC}"/>
                </a:ext>
              </a:extLst>
            </p:cNvPr>
            <p:cNvSpPr/>
            <p:nvPr/>
          </p:nvSpPr>
          <p:spPr>
            <a:xfrm>
              <a:off x="7632922" y="363536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7" name="Graphic 182">
              <a:extLst>
                <a:ext uri="{FF2B5EF4-FFF2-40B4-BE49-F238E27FC236}">
                  <a16:creationId xmlns:a16="http://schemas.microsoft.com/office/drawing/2014/main" id="{E84BF43B-D9EE-447C-B3C6-08A29590A8BC}"/>
                </a:ext>
              </a:extLst>
            </p:cNvPr>
            <p:cNvSpPr/>
            <p:nvPr/>
          </p:nvSpPr>
          <p:spPr>
            <a:xfrm>
              <a:off x="7663237" y="363536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8" name="Graphic 182">
              <a:extLst>
                <a:ext uri="{FF2B5EF4-FFF2-40B4-BE49-F238E27FC236}">
                  <a16:creationId xmlns:a16="http://schemas.microsoft.com/office/drawing/2014/main" id="{E84BF43B-D9EE-447C-B3C6-08A29590A8BC}"/>
                </a:ext>
              </a:extLst>
            </p:cNvPr>
            <p:cNvSpPr/>
            <p:nvPr/>
          </p:nvSpPr>
          <p:spPr>
            <a:xfrm>
              <a:off x="7693552"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9" name="Graphic 182">
              <a:extLst>
                <a:ext uri="{FF2B5EF4-FFF2-40B4-BE49-F238E27FC236}">
                  <a16:creationId xmlns:a16="http://schemas.microsoft.com/office/drawing/2014/main" id="{E84BF43B-D9EE-447C-B3C6-08A29590A8BC}"/>
                </a:ext>
              </a:extLst>
            </p:cNvPr>
            <p:cNvSpPr/>
            <p:nvPr/>
          </p:nvSpPr>
          <p:spPr>
            <a:xfrm>
              <a:off x="7708710"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0" name="Graphic 182">
              <a:extLst>
                <a:ext uri="{FF2B5EF4-FFF2-40B4-BE49-F238E27FC236}">
                  <a16:creationId xmlns:a16="http://schemas.microsoft.com/office/drawing/2014/main" id="{E84BF43B-D9EE-447C-B3C6-08A29590A8BC}"/>
                </a:ext>
              </a:extLst>
            </p:cNvPr>
            <p:cNvSpPr/>
            <p:nvPr/>
          </p:nvSpPr>
          <p:spPr>
            <a:xfrm>
              <a:off x="7723867"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1" name="Graphic 182">
              <a:extLst>
                <a:ext uri="{FF2B5EF4-FFF2-40B4-BE49-F238E27FC236}">
                  <a16:creationId xmlns:a16="http://schemas.microsoft.com/office/drawing/2014/main" id="{E84BF43B-D9EE-447C-B3C6-08A29590A8BC}"/>
                </a:ext>
              </a:extLst>
            </p:cNvPr>
            <p:cNvSpPr/>
            <p:nvPr/>
          </p:nvSpPr>
          <p:spPr>
            <a:xfrm>
              <a:off x="7739025"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2" name="Graphic 182">
              <a:extLst>
                <a:ext uri="{FF2B5EF4-FFF2-40B4-BE49-F238E27FC236}">
                  <a16:creationId xmlns:a16="http://schemas.microsoft.com/office/drawing/2014/main" id="{E84BF43B-D9EE-447C-B3C6-08A29590A8BC}"/>
                </a:ext>
              </a:extLst>
            </p:cNvPr>
            <p:cNvSpPr/>
            <p:nvPr/>
          </p:nvSpPr>
          <p:spPr>
            <a:xfrm>
              <a:off x="7769340"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3" name="Graphic 182">
              <a:extLst>
                <a:ext uri="{FF2B5EF4-FFF2-40B4-BE49-F238E27FC236}">
                  <a16:creationId xmlns:a16="http://schemas.microsoft.com/office/drawing/2014/main" id="{E84BF43B-D9EE-447C-B3C6-08A29590A8BC}"/>
                </a:ext>
              </a:extLst>
            </p:cNvPr>
            <p:cNvSpPr/>
            <p:nvPr/>
          </p:nvSpPr>
          <p:spPr>
            <a:xfrm>
              <a:off x="7784498"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4" name="Graphic 182">
              <a:extLst>
                <a:ext uri="{FF2B5EF4-FFF2-40B4-BE49-F238E27FC236}">
                  <a16:creationId xmlns:a16="http://schemas.microsoft.com/office/drawing/2014/main" id="{E84BF43B-D9EE-447C-B3C6-08A29590A8BC}"/>
                </a:ext>
              </a:extLst>
            </p:cNvPr>
            <p:cNvSpPr/>
            <p:nvPr/>
          </p:nvSpPr>
          <p:spPr>
            <a:xfrm>
              <a:off x="7799656"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5" name="Graphic 182">
              <a:extLst>
                <a:ext uri="{FF2B5EF4-FFF2-40B4-BE49-F238E27FC236}">
                  <a16:creationId xmlns:a16="http://schemas.microsoft.com/office/drawing/2014/main" id="{E84BF43B-D9EE-447C-B3C6-08A29590A8BC}"/>
                </a:ext>
              </a:extLst>
            </p:cNvPr>
            <p:cNvSpPr/>
            <p:nvPr/>
          </p:nvSpPr>
          <p:spPr>
            <a:xfrm>
              <a:off x="7814813"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6" name="Graphic 182">
              <a:extLst>
                <a:ext uri="{FF2B5EF4-FFF2-40B4-BE49-F238E27FC236}">
                  <a16:creationId xmlns:a16="http://schemas.microsoft.com/office/drawing/2014/main" id="{E84BF43B-D9EE-447C-B3C6-08A29590A8BC}"/>
                </a:ext>
              </a:extLst>
            </p:cNvPr>
            <p:cNvSpPr/>
            <p:nvPr/>
          </p:nvSpPr>
          <p:spPr>
            <a:xfrm>
              <a:off x="7829971"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7" name="Graphic 182">
              <a:extLst>
                <a:ext uri="{FF2B5EF4-FFF2-40B4-BE49-F238E27FC236}">
                  <a16:creationId xmlns:a16="http://schemas.microsoft.com/office/drawing/2014/main" id="{E84BF43B-D9EE-447C-B3C6-08A29590A8BC}"/>
                </a:ext>
              </a:extLst>
            </p:cNvPr>
            <p:cNvSpPr/>
            <p:nvPr/>
          </p:nvSpPr>
          <p:spPr>
            <a:xfrm>
              <a:off x="7845129"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8" name="Graphic 182">
              <a:extLst>
                <a:ext uri="{FF2B5EF4-FFF2-40B4-BE49-F238E27FC236}">
                  <a16:creationId xmlns:a16="http://schemas.microsoft.com/office/drawing/2014/main" id="{E84BF43B-D9EE-447C-B3C6-08A29590A8BC}"/>
                </a:ext>
              </a:extLst>
            </p:cNvPr>
            <p:cNvSpPr/>
            <p:nvPr/>
          </p:nvSpPr>
          <p:spPr>
            <a:xfrm>
              <a:off x="7860286"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9" name="Graphic 182">
              <a:extLst>
                <a:ext uri="{FF2B5EF4-FFF2-40B4-BE49-F238E27FC236}">
                  <a16:creationId xmlns:a16="http://schemas.microsoft.com/office/drawing/2014/main" id="{E84BF43B-D9EE-447C-B3C6-08A29590A8BC}"/>
                </a:ext>
              </a:extLst>
            </p:cNvPr>
            <p:cNvSpPr/>
            <p:nvPr/>
          </p:nvSpPr>
          <p:spPr>
            <a:xfrm>
              <a:off x="7875444"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0" name="Graphic 182">
              <a:extLst>
                <a:ext uri="{FF2B5EF4-FFF2-40B4-BE49-F238E27FC236}">
                  <a16:creationId xmlns:a16="http://schemas.microsoft.com/office/drawing/2014/main" id="{E84BF43B-D9EE-447C-B3C6-08A29590A8BC}"/>
                </a:ext>
              </a:extLst>
            </p:cNvPr>
            <p:cNvSpPr/>
            <p:nvPr/>
          </p:nvSpPr>
          <p:spPr>
            <a:xfrm>
              <a:off x="7890602"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1" name="Graphic 182">
              <a:extLst>
                <a:ext uri="{FF2B5EF4-FFF2-40B4-BE49-F238E27FC236}">
                  <a16:creationId xmlns:a16="http://schemas.microsoft.com/office/drawing/2014/main" id="{E84BF43B-D9EE-447C-B3C6-08A29590A8BC}"/>
                </a:ext>
              </a:extLst>
            </p:cNvPr>
            <p:cNvSpPr/>
            <p:nvPr/>
          </p:nvSpPr>
          <p:spPr>
            <a:xfrm>
              <a:off x="7905759"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2" name="Graphic 182">
              <a:extLst>
                <a:ext uri="{FF2B5EF4-FFF2-40B4-BE49-F238E27FC236}">
                  <a16:creationId xmlns:a16="http://schemas.microsoft.com/office/drawing/2014/main" id="{E84BF43B-D9EE-447C-B3C6-08A29590A8BC}"/>
                </a:ext>
              </a:extLst>
            </p:cNvPr>
            <p:cNvSpPr/>
            <p:nvPr/>
          </p:nvSpPr>
          <p:spPr>
            <a:xfrm>
              <a:off x="7920917"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3" name="Graphic 182">
              <a:extLst>
                <a:ext uri="{FF2B5EF4-FFF2-40B4-BE49-F238E27FC236}">
                  <a16:creationId xmlns:a16="http://schemas.microsoft.com/office/drawing/2014/main" id="{E84BF43B-D9EE-447C-B3C6-08A29590A8BC}"/>
                </a:ext>
              </a:extLst>
            </p:cNvPr>
            <p:cNvSpPr/>
            <p:nvPr/>
          </p:nvSpPr>
          <p:spPr>
            <a:xfrm>
              <a:off x="7981547"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4" name="Graphic 182">
              <a:extLst>
                <a:ext uri="{FF2B5EF4-FFF2-40B4-BE49-F238E27FC236}">
                  <a16:creationId xmlns:a16="http://schemas.microsoft.com/office/drawing/2014/main" id="{E84BF43B-D9EE-447C-B3C6-08A29590A8BC}"/>
                </a:ext>
              </a:extLst>
            </p:cNvPr>
            <p:cNvSpPr/>
            <p:nvPr/>
          </p:nvSpPr>
          <p:spPr>
            <a:xfrm>
              <a:off x="7996705"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5" name="Graphic 182">
              <a:extLst>
                <a:ext uri="{FF2B5EF4-FFF2-40B4-BE49-F238E27FC236}">
                  <a16:creationId xmlns:a16="http://schemas.microsoft.com/office/drawing/2014/main" id="{E84BF43B-D9EE-447C-B3C6-08A29590A8BC}"/>
                </a:ext>
              </a:extLst>
            </p:cNvPr>
            <p:cNvSpPr/>
            <p:nvPr/>
          </p:nvSpPr>
          <p:spPr>
            <a:xfrm>
              <a:off x="8011863"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6" name="Graphic 182">
              <a:extLst>
                <a:ext uri="{FF2B5EF4-FFF2-40B4-BE49-F238E27FC236}">
                  <a16:creationId xmlns:a16="http://schemas.microsoft.com/office/drawing/2014/main" id="{E84BF43B-D9EE-447C-B3C6-08A29590A8BC}"/>
                </a:ext>
              </a:extLst>
            </p:cNvPr>
            <p:cNvSpPr/>
            <p:nvPr/>
          </p:nvSpPr>
          <p:spPr>
            <a:xfrm>
              <a:off x="8042185"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7" name="Graphic 182">
              <a:extLst>
                <a:ext uri="{FF2B5EF4-FFF2-40B4-BE49-F238E27FC236}">
                  <a16:creationId xmlns:a16="http://schemas.microsoft.com/office/drawing/2014/main" id="{E84BF43B-D9EE-447C-B3C6-08A29590A8BC}"/>
                </a:ext>
              </a:extLst>
            </p:cNvPr>
            <p:cNvSpPr/>
            <p:nvPr/>
          </p:nvSpPr>
          <p:spPr>
            <a:xfrm>
              <a:off x="8072500"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8" name="Graphic 182">
              <a:extLst>
                <a:ext uri="{FF2B5EF4-FFF2-40B4-BE49-F238E27FC236}">
                  <a16:creationId xmlns:a16="http://schemas.microsoft.com/office/drawing/2014/main" id="{E84BF43B-D9EE-447C-B3C6-08A29590A8BC}"/>
                </a:ext>
              </a:extLst>
            </p:cNvPr>
            <p:cNvSpPr/>
            <p:nvPr/>
          </p:nvSpPr>
          <p:spPr>
            <a:xfrm>
              <a:off x="8087658"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9" name="Graphic 182">
              <a:extLst>
                <a:ext uri="{FF2B5EF4-FFF2-40B4-BE49-F238E27FC236}">
                  <a16:creationId xmlns:a16="http://schemas.microsoft.com/office/drawing/2014/main" id="{E84BF43B-D9EE-447C-B3C6-08A29590A8BC}"/>
                </a:ext>
              </a:extLst>
            </p:cNvPr>
            <p:cNvSpPr/>
            <p:nvPr/>
          </p:nvSpPr>
          <p:spPr>
            <a:xfrm>
              <a:off x="8102816"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0" name="Graphic 182">
              <a:extLst>
                <a:ext uri="{FF2B5EF4-FFF2-40B4-BE49-F238E27FC236}">
                  <a16:creationId xmlns:a16="http://schemas.microsoft.com/office/drawing/2014/main" id="{E84BF43B-D9EE-447C-B3C6-08A29590A8BC}"/>
                </a:ext>
              </a:extLst>
            </p:cNvPr>
            <p:cNvSpPr/>
            <p:nvPr/>
          </p:nvSpPr>
          <p:spPr>
            <a:xfrm>
              <a:off x="8117973"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1" name="Graphic 182">
              <a:extLst>
                <a:ext uri="{FF2B5EF4-FFF2-40B4-BE49-F238E27FC236}">
                  <a16:creationId xmlns:a16="http://schemas.microsoft.com/office/drawing/2014/main" id="{E84BF43B-D9EE-447C-B3C6-08A29590A8BC}"/>
                </a:ext>
              </a:extLst>
            </p:cNvPr>
            <p:cNvSpPr/>
            <p:nvPr/>
          </p:nvSpPr>
          <p:spPr>
            <a:xfrm>
              <a:off x="8133131"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2" name="Graphic 182">
              <a:extLst>
                <a:ext uri="{FF2B5EF4-FFF2-40B4-BE49-F238E27FC236}">
                  <a16:creationId xmlns:a16="http://schemas.microsoft.com/office/drawing/2014/main" id="{E84BF43B-D9EE-447C-B3C6-08A29590A8BC}"/>
                </a:ext>
              </a:extLst>
            </p:cNvPr>
            <p:cNvSpPr/>
            <p:nvPr/>
          </p:nvSpPr>
          <p:spPr>
            <a:xfrm>
              <a:off x="8193762"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3" name="Graphic 182">
              <a:extLst>
                <a:ext uri="{FF2B5EF4-FFF2-40B4-BE49-F238E27FC236}">
                  <a16:creationId xmlns:a16="http://schemas.microsoft.com/office/drawing/2014/main" id="{E84BF43B-D9EE-447C-B3C6-08A29590A8BC}"/>
                </a:ext>
              </a:extLst>
            </p:cNvPr>
            <p:cNvSpPr/>
            <p:nvPr/>
          </p:nvSpPr>
          <p:spPr>
            <a:xfrm>
              <a:off x="8208919"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4" name="Graphic 182">
              <a:extLst>
                <a:ext uri="{FF2B5EF4-FFF2-40B4-BE49-F238E27FC236}">
                  <a16:creationId xmlns:a16="http://schemas.microsoft.com/office/drawing/2014/main" id="{E84BF43B-D9EE-447C-B3C6-08A29590A8BC}"/>
                </a:ext>
              </a:extLst>
            </p:cNvPr>
            <p:cNvSpPr/>
            <p:nvPr/>
          </p:nvSpPr>
          <p:spPr>
            <a:xfrm>
              <a:off x="8224077"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5" name="Graphic 182">
              <a:extLst>
                <a:ext uri="{FF2B5EF4-FFF2-40B4-BE49-F238E27FC236}">
                  <a16:creationId xmlns:a16="http://schemas.microsoft.com/office/drawing/2014/main" id="{E84BF43B-D9EE-447C-B3C6-08A29590A8BC}"/>
                </a:ext>
              </a:extLst>
            </p:cNvPr>
            <p:cNvSpPr/>
            <p:nvPr/>
          </p:nvSpPr>
          <p:spPr>
            <a:xfrm>
              <a:off x="8239235"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6" name="Graphic 182">
              <a:extLst>
                <a:ext uri="{FF2B5EF4-FFF2-40B4-BE49-F238E27FC236}">
                  <a16:creationId xmlns:a16="http://schemas.microsoft.com/office/drawing/2014/main" id="{E84BF43B-D9EE-447C-B3C6-08A29590A8BC}"/>
                </a:ext>
              </a:extLst>
            </p:cNvPr>
            <p:cNvSpPr/>
            <p:nvPr/>
          </p:nvSpPr>
          <p:spPr>
            <a:xfrm>
              <a:off x="8254392"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7" name="Graphic 182">
              <a:extLst>
                <a:ext uri="{FF2B5EF4-FFF2-40B4-BE49-F238E27FC236}">
                  <a16:creationId xmlns:a16="http://schemas.microsoft.com/office/drawing/2014/main" id="{E84BF43B-D9EE-447C-B3C6-08A29590A8BC}"/>
                </a:ext>
              </a:extLst>
            </p:cNvPr>
            <p:cNvSpPr/>
            <p:nvPr/>
          </p:nvSpPr>
          <p:spPr>
            <a:xfrm>
              <a:off x="8299865"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8" name="Graphic 182">
              <a:extLst>
                <a:ext uri="{FF2B5EF4-FFF2-40B4-BE49-F238E27FC236}">
                  <a16:creationId xmlns:a16="http://schemas.microsoft.com/office/drawing/2014/main" id="{E84BF43B-D9EE-447C-B3C6-08A29590A8BC}"/>
                </a:ext>
              </a:extLst>
            </p:cNvPr>
            <p:cNvSpPr/>
            <p:nvPr/>
          </p:nvSpPr>
          <p:spPr>
            <a:xfrm>
              <a:off x="8315023"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9" name="Graphic 182">
              <a:extLst>
                <a:ext uri="{FF2B5EF4-FFF2-40B4-BE49-F238E27FC236}">
                  <a16:creationId xmlns:a16="http://schemas.microsoft.com/office/drawing/2014/main" id="{E84BF43B-D9EE-447C-B3C6-08A29590A8BC}"/>
                </a:ext>
              </a:extLst>
            </p:cNvPr>
            <p:cNvSpPr/>
            <p:nvPr/>
          </p:nvSpPr>
          <p:spPr>
            <a:xfrm>
              <a:off x="8330180"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0" name="Graphic 182">
              <a:extLst>
                <a:ext uri="{FF2B5EF4-FFF2-40B4-BE49-F238E27FC236}">
                  <a16:creationId xmlns:a16="http://schemas.microsoft.com/office/drawing/2014/main" id="{E84BF43B-D9EE-447C-B3C6-08A29590A8BC}"/>
                </a:ext>
              </a:extLst>
            </p:cNvPr>
            <p:cNvSpPr/>
            <p:nvPr/>
          </p:nvSpPr>
          <p:spPr>
            <a:xfrm>
              <a:off x="8345338"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1" name="Graphic 182">
              <a:extLst>
                <a:ext uri="{FF2B5EF4-FFF2-40B4-BE49-F238E27FC236}">
                  <a16:creationId xmlns:a16="http://schemas.microsoft.com/office/drawing/2014/main" id="{E84BF43B-D9EE-447C-B3C6-08A29590A8BC}"/>
                </a:ext>
              </a:extLst>
            </p:cNvPr>
            <p:cNvSpPr/>
            <p:nvPr/>
          </p:nvSpPr>
          <p:spPr>
            <a:xfrm>
              <a:off x="8375653"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2" name="Graphic 182">
              <a:extLst>
                <a:ext uri="{FF2B5EF4-FFF2-40B4-BE49-F238E27FC236}">
                  <a16:creationId xmlns:a16="http://schemas.microsoft.com/office/drawing/2014/main" id="{E84BF43B-D9EE-447C-B3C6-08A29590A8BC}"/>
                </a:ext>
              </a:extLst>
            </p:cNvPr>
            <p:cNvSpPr/>
            <p:nvPr/>
          </p:nvSpPr>
          <p:spPr>
            <a:xfrm>
              <a:off x="8405969"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3" name="Graphic 182">
              <a:extLst>
                <a:ext uri="{FF2B5EF4-FFF2-40B4-BE49-F238E27FC236}">
                  <a16:creationId xmlns:a16="http://schemas.microsoft.com/office/drawing/2014/main" id="{E84BF43B-D9EE-447C-B3C6-08A29590A8BC}"/>
                </a:ext>
              </a:extLst>
            </p:cNvPr>
            <p:cNvSpPr/>
            <p:nvPr/>
          </p:nvSpPr>
          <p:spPr>
            <a:xfrm>
              <a:off x="8405969" y="372690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4" name="Graphic 182">
              <a:extLst>
                <a:ext uri="{FF2B5EF4-FFF2-40B4-BE49-F238E27FC236}">
                  <a16:creationId xmlns:a16="http://schemas.microsoft.com/office/drawing/2014/main" id="{E84BF43B-D9EE-447C-B3C6-08A29590A8BC}"/>
                </a:ext>
              </a:extLst>
            </p:cNvPr>
            <p:cNvSpPr/>
            <p:nvPr/>
          </p:nvSpPr>
          <p:spPr>
            <a:xfrm>
              <a:off x="8421126" y="372690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5" name="Graphic 182">
              <a:extLst>
                <a:ext uri="{FF2B5EF4-FFF2-40B4-BE49-F238E27FC236}">
                  <a16:creationId xmlns:a16="http://schemas.microsoft.com/office/drawing/2014/main" id="{E84BF43B-D9EE-447C-B3C6-08A29590A8BC}"/>
                </a:ext>
              </a:extLst>
            </p:cNvPr>
            <p:cNvSpPr/>
            <p:nvPr/>
          </p:nvSpPr>
          <p:spPr>
            <a:xfrm>
              <a:off x="8451442" y="372690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6" name="Graphic 182">
              <a:extLst>
                <a:ext uri="{FF2B5EF4-FFF2-40B4-BE49-F238E27FC236}">
                  <a16:creationId xmlns:a16="http://schemas.microsoft.com/office/drawing/2014/main" id="{E84BF43B-D9EE-447C-B3C6-08A29590A8BC}"/>
                </a:ext>
              </a:extLst>
            </p:cNvPr>
            <p:cNvSpPr/>
            <p:nvPr/>
          </p:nvSpPr>
          <p:spPr>
            <a:xfrm>
              <a:off x="8451442" y="372690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7" name="Graphic 182">
              <a:extLst>
                <a:ext uri="{FF2B5EF4-FFF2-40B4-BE49-F238E27FC236}">
                  <a16:creationId xmlns:a16="http://schemas.microsoft.com/office/drawing/2014/main" id="{E84BF43B-D9EE-447C-B3C6-08A29590A8BC}"/>
                </a:ext>
              </a:extLst>
            </p:cNvPr>
            <p:cNvSpPr/>
            <p:nvPr/>
          </p:nvSpPr>
          <p:spPr>
            <a:xfrm>
              <a:off x="8466599" y="372690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8" name="Graphic 182">
              <a:extLst>
                <a:ext uri="{FF2B5EF4-FFF2-40B4-BE49-F238E27FC236}">
                  <a16:creationId xmlns:a16="http://schemas.microsoft.com/office/drawing/2014/main" id="{E84BF43B-D9EE-447C-B3C6-08A29590A8BC}"/>
                </a:ext>
              </a:extLst>
            </p:cNvPr>
            <p:cNvSpPr/>
            <p:nvPr/>
          </p:nvSpPr>
          <p:spPr>
            <a:xfrm>
              <a:off x="8481757" y="372690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9" name="Graphic 182">
              <a:extLst>
                <a:ext uri="{FF2B5EF4-FFF2-40B4-BE49-F238E27FC236}">
                  <a16:creationId xmlns:a16="http://schemas.microsoft.com/office/drawing/2014/main" id="{E84BF43B-D9EE-447C-B3C6-08A29590A8BC}"/>
                </a:ext>
              </a:extLst>
            </p:cNvPr>
            <p:cNvSpPr/>
            <p:nvPr/>
          </p:nvSpPr>
          <p:spPr>
            <a:xfrm>
              <a:off x="8512072" y="372690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0" name="Graphic 182">
              <a:extLst>
                <a:ext uri="{FF2B5EF4-FFF2-40B4-BE49-F238E27FC236}">
                  <a16:creationId xmlns:a16="http://schemas.microsoft.com/office/drawing/2014/main" id="{E84BF43B-D9EE-447C-B3C6-08A29590A8BC}"/>
                </a:ext>
              </a:extLst>
            </p:cNvPr>
            <p:cNvSpPr/>
            <p:nvPr/>
          </p:nvSpPr>
          <p:spPr>
            <a:xfrm>
              <a:off x="8542387" y="377267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1" name="Graphic 182">
              <a:extLst>
                <a:ext uri="{FF2B5EF4-FFF2-40B4-BE49-F238E27FC236}">
                  <a16:creationId xmlns:a16="http://schemas.microsoft.com/office/drawing/2014/main" id="{E84BF43B-D9EE-447C-B3C6-08A29590A8BC}"/>
                </a:ext>
              </a:extLst>
            </p:cNvPr>
            <p:cNvSpPr/>
            <p:nvPr/>
          </p:nvSpPr>
          <p:spPr>
            <a:xfrm>
              <a:off x="8572703" y="377267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2" name="Graphic 182">
              <a:extLst>
                <a:ext uri="{FF2B5EF4-FFF2-40B4-BE49-F238E27FC236}">
                  <a16:creationId xmlns:a16="http://schemas.microsoft.com/office/drawing/2014/main" id="{E84BF43B-D9EE-447C-B3C6-08A29590A8BC}"/>
                </a:ext>
              </a:extLst>
            </p:cNvPr>
            <p:cNvSpPr/>
            <p:nvPr/>
          </p:nvSpPr>
          <p:spPr>
            <a:xfrm>
              <a:off x="8603018" y="377267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3" name="Graphic 182">
              <a:extLst>
                <a:ext uri="{FF2B5EF4-FFF2-40B4-BE49-F238E27FC236}">
                  <a16:creationId xmlns:a16="http://schemas.microsoft.com/office/drawing/2014/main" id="{E84BF43B-D9EE-447C-B3C6-08A29590A8BC}"/>
                </a:ext>
              </a:extLst>
            </p:cNvPr>
            <p:cNvSpPr/>
            <p:nvPr/>
          </p:nvSpPr>
          <p:spPr>
            <a:xfrm>
              <a:off x="8633333" y="378793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4" name="Graphic 182">
              <a:extLst>
                <a:ext uri="{FF2B5EF4-FFF2-40B4-BE49-F238E27FC236}">
                  <a16:creationId xmlns:a16="http://schemas.microsoft.com/office/drawing/2014/main" id="{E84BF43B-D9EE-447C-B3C6-08A29590A8BC}"/>
                </a:ext>
              </a:extLst>
            </p:cNvPr>
            <p:cNvSpPr/>
            <p:nvPr/>
          </p:nvSpPr>
          <p:spPr>
            <a:xfrm>
              <a:off x="8678806"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5" name="Graphic 182">
              <a:extLst>
                <a:ext uri="{FF2B5EF4-FFF2-40B4-BE49-F238E27FC236}">
                  <a16:creationId xmlns:a16="http://schemas.microsoft.com/office/drawing/2014/main" id="{E84BF43B-D9EE-447C-B3C6-08A29590A8BC}"/>
                </a:ext>
              </a:extLst>
            </p:cNvPr>
            <p:cNvSpPr/>
            <p:nvPr/>
          </p:nvSpPr>
          <p:spPr>
            <a:xfrm>
              <a:off x="8709121"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6" name="Graphic 182">
              <a:extLst>
                <a:ext uri="{FF2B5EF4-FFF2-40B4-BE49-F238E27FC236}">
                  <a16:creationId xmlns:a16="http://schemas.microsoft.com/office/drawing/2014/main" id="{E84BF43B-D9EE-447C-B3C6-08A29590A8BC}"/>
                </a:ext>
              </a:extLst>
            </p:cNvPr>
            <p:cNvSpPr/>
            <p:nvPr/>
          </p:nvSpPr>
          <p:spPr>
            <a:xfrm>
              <a:off x="8739437"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7" name="Graphic 182">
              <a:extLst>
                <a:ext uri="{FF2B5EF4-FFF2-40B4-BE49-F238E27FC236}">
                  <a16:creationId xmlns:a16="http://schemas.microsoft.com/office/drawing/2014/main" id="{E84BF43B-D9EE-447C-B3C6-08A29590A8BC}"/>
                </a:ext>
              </a:extLst>
            </p:cNvPr>
            <p:cNvSpPr/>
            <p:nvPr/>
          </p:nvSpPr>
          <p:spPr>
            <a:xfrm>
              <a:off x="8784910" y="381844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8" name="Graphic 182">
              <a:extLst>
                <a:ext uri="{FF2B5EF4-FFF2-40B4-BE49-F238E27FC236}">
                  <a16:creationId xmlns:a16="http://schemas.microsoft.com/office/drawing/2014/main" id="{E84BF43B-D9EE-447C-B3C6-08A29590A8BC}"/>
                </a:ext>
              </a:extLst>
            </p:cNvPr>
            <p:cNvSpPr/>
            <p:nvPr/>
          </p:nvSpPr>
          <p:spPr>
            <a:xfrm>
              <a:off x="8784910"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9" name="Graphic 182">
              <a:extLst>
                <a:ext uri="{FF2B5EF4-FFF2-40B4-BE49-F238E27FC236}">
                  <a16:creationId xmlns:a16="http://schemas.microsoft.com/office/drawing/2014/main" id="{E84BF43B-D9EE-447C-B3C6-08A29590A8BC}"/>
                </a:ext>
              </a:extLst>
            </p:cNvPr>
            <p:cNvSpPr/>
            <p:nvPr/>
          </p:nvSpPr>
          <p:spPr>
            <a:xfrm>
              <a:off x="8815225"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0" name="Graphic 182">
              <a:extLst>
                <a:ext uri="{FF2B5EF4-FFF2-40B4-BE49-F238E27FC236}">
                  <a16:creationId xmlns:a16="http://schemas.microsoft.com/office/drawing/2014/main" id="{E84BF43B-D9EE-447C-B3C6-08A29590A8BC}"/>
                </a:ext>
              </a:extLst>
            </p:cNvPr>
            <p:cNvSpPr/>
            <p:nvPr/>
          </p:nvSpPr>
          <p:spPr>
            <a:xfrm>
              <a:off x="8815225"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1" name="Graphic 182">
              <a:extLst>
                <a:ext uri="{FF2B5EF4-FFF2-40B4-BE49-F238E27FC236}">
                  <a16:creationId xmlns:a16="http://schemas.microsoft.com/office/drawing/2014/main" id="{E84BF43B-D9EE-447C-B3C6-08A29590A8BC}"/>
                </a:ext>
              </a:extLst>
            </p:cNvPr>
            <p:cNvSpPr/>
            <p:nvPr/>
          </p:nvSpPr>
          <p:spPr>
            <a:xfrm>
              <a:off x="8830383"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2" name="Graphic 182">
              <a:extLst>
                <a:ext uri="{FF2B5EF4-FFF2-40B4-BE49-F238E27FC236}">
                  <a16:creationId xmlns:a16="http://schemas.microsoft.com/office/drawing/2014/main" id="{E84BF43B-D9EE-447C-B3C6-08A29590A8BC}"/>
                </a:ext>
              </a:extLst>
            </p:cNvPr>
            <p:cNvSpPr/>
            <p:nvPr/>
          </p:nvSpPr>
          <p:spPr>
            <a:xfrm>
              <a:off x="8845540"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3" name="Graphic 182">
              <a:extLst>
                <a:ext uri="{FF2B5EF4-FFF2-40B4-BE49-F238E27FC236}">
                  <a16:creationId xmlns:a16="http://schemas.microsoft.com/office/drawing/2014/main" id="{E84BF43B-D9EE-447C-B3C6-08A29590A8BC}"/>
                </a:ext>
              </a:extLst>
            </p:cNvPr>
            <p:cNvSpPr/>
            <p:nvPr/>
          </p:nvSpPr>
          <p:spPr>
            <a:xfrm>
              <a:off x="8891013"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4" name="Graphic 182">
              <a:extLst>
                <a:ext uri="{FF2B5EF4-FFF2-40B4-BE49-F238E27FC236}">
                  <a16:creationId xmlns:a16="http://schemas.microsoft.com/office/drawing/2014/main" id="{E84BF43B-D9EE-447C-B3C6-08A29590A8BC}"/>
                </a:ext>
              </a:extLst>
            </p:cNvPr>
            <p:cNvSpPr/>
            <p:nvPr/>
          </p:nvSpPr>
          <p:spPr>
            <a:xfrm>
              <a:off x="8906171"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5" name="Graphic 182">
              <a:extLst>
                <a:ext uri="{FF2B5EF4-FFF2-40B4-BE49-F238E27FC236}">
                  <a16:creationId xmlns:a16="http://schemas.microsoft.com/office/drawing/2014/main" id="{E84BF43B-D9EE-447C-B3C6-08A29590A8BC}"/>
                </a:ext>
              </a:extLst>
            </p:cNvPr>
            <p:cNvSpPr/>
            <p:nvPr/>
          </p:nvSpPr>
          <p:spPr>
            <a:xfrm>
              <a:off x="8921329"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6" name="Graphic 182">
              <a:extLst>
                <a:ext uri="{FF2B5EF4-FFF2-40B4-BE49-F238E27FC236}">
                  <a16:creationId xmlns:a16="http://schemas.microsoft.com/office/drawing/2014/main" id="{E84BF43B-D9EE-447C-B3C6-08A29590A8BC}"/>
                </a:ext>
              </a:extLst>
            </p:cNvPr>
            <p:cNvSpPr/>
            <p:nvPr/>
          </p:nvSpPr>
          <p:spPr>
            <a:xfrm>
              <a:off x="8936486"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7" name="Graphic 182">
              <a:extLst>
                <a:ext uri="{FF2B5EF4-FFF2-40B4-BE49-F238E27FC236}">
                  <a16:creationId xmlns:a16="http://schemas.microsoft.com/office/drawing/2014/main" id="{E84BF43B-D9EE-447C-B3C6-08A29590A8BC}"/>
                </a:ext>
              </a:extLst>
            </p:cNvPr>
            <p:cNvSpPr/>
            <p:nvPr/>
          </p:nvSpPr>
          <p:spPr>
            <a:xfrm>
              <a:off x="8966801"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8" name="Graphic 182">
              <a:extLst>
                <a:ext uri="{FF2B5EF4-FFF2-40B4-BE49-F238E27FC236}">
                  <a16:creationId xmlns:a16="http://schemas.microsoft.com/office/drawing/2014/main" id="{E84BF43B-D9EE-447C-B3C6-08A29590A8BC}"/>
                </a:ext>
              </a:extLst>
            </p:cNvPr>
            <p:cNvSpPr/>
            <p:nvPr/>
          </p:nvSpPr>
          <p:spPr>
            <a:xfrm>
              <a:off x="8997117"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9" name="Graphic 182">
              <a:extLst>
                <a:ext uri="{FF2B5EF4-FFF2-40B4-BE49-F238E27FC236}">
                  <a16:creationId xmlns:a16="http://schemas.microsoft.com/office/drawing/2014/main" id="{E84BF43B-D9EE-447C-B3C6-08A29590A8BC}"/>
                </a:ext>
              </a:extLst>
            </p:cNvPr>
            <p:cNvSpPr/>
            <p:nvPr/>
          </p:nvSpPr>
          <p:spPr>
            <a:xfrm>
              <a:off x="9027432"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80" name="Graphic 182">
              <a:extLst>
                <a:ext uri="{FF2B5EF4-FFF2-40B4-BE49-F238E27FC236}">
                  <a16:creationId xmlns:a16="http://schemas.microsoft.com/office/drawing/2014/main" id="{E84BF43B-D9EE-447C-B3C6-08A29590A8BC}"/>
                </a:ext>
              </a:extLst>
            </p:cNvPr>
            <p:cNvSpPr/>
            <p:nvPr/>
          </p:nvSpPr>
          <p:spPr>
            <a:xfrm>
              <a:off x="9027432"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81" name="Graphic 182">
              <a:extLst>
                <a:ext uri="{FF2B5EF4-FFF2-40B4-BE49-F238E27FC236}">
                  <a16:creationId xmlns:a16="http://schemas.microsoft.com/office/drawing/2014/main" id="{E84BF43B-D9EE-447C-B3C6-08A29590A8BC}"/>
                </a:ext>
              </a:extLst>
            </p:cNvPr>
            <p:cNvSpPr/>
            <p:nvPr/>
          </p:nvSpPr>
          <p:spPr>
            <a:xfrm>
              <a:off x="9057747"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82" name="Graphic 182">
              <a:extLst>
                <a:ext uri="{FF2B5EF4-FFF2-40B4-BE49-F238E27FC236}">
                  <a16:creationId xmlns:a16="http://schemas.microsoft.com/office/drawing/2014/main" id="{E84BF43B-D9EE-447C-B3C6-08A29590A8BC}"/>
                </a:ext>
              </a:extLst>
            </p:cNvPr>
            <p:cNvSpPr/>
            <p:nvPr/>
          </p:nvSpPr>
          <p:spPr>
            <a:xfrm>
              <a:off x="9088063"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83" name="Graphic 182">
              <a:extLst>
                <a:ext uri="{FF2B5EF4-FFF2-40B4-BE49-F238E27FC236}">
                  <a16:creationId xmlns:a16="http://schemas.microsoft.com/office/drawing/2014/main" id="{E84BF43B-D9EE-447C-B3C6-08A29590A8BC}"/>
                </a:ext>
              </a:extLst>
            </p:cNvPr>
            <p:cNvSpPr/>
            <p:nvPr/>
          </p:nvSpPr>
          <p:spPr>
            <a:xfrm>
              <a:off x="9148693"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84" name="Graphic 182">
              <a:extLst>
                <a:ext uri="{FF2B5EF4-FFF2-40B4-BE49-F238E27FC236}">
                  <a16:creationId xmlns:a16="http://schemas.microsoft.com/office/drawing/2014/main" id="{E84BF43B-D9EE-447C-B3C6-08A29590A8BC}"/>
                </a:ext>
              </a:extLst>
            </p:cNvPr>
            <p:cNvSpPr/>
            <p:nvPr/>
          </p:nvSpPr>
          <p:spPr>
            <a:xfrm>
              <a:off x="9179008"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85" name="Graphic 182">
              <a:extLst>
                <a:ext uri="{FF2B5EF4-FFF2-40B4-BE49-F238E27FC236}">
                  <a16:creationId xmlns:a16="http://schemas.microsoft.com/office/drawing/2014/main" id="{E84BF43B-D9EE-447C-B3C6-08A29590A8BC}"/>
                </a:ext>
              </a:extLst>
            </p:cNvPr>
            <p:cNvSpPr/>
            <p:nvPr/>
          </p:nvSpPr>
          <p:spPr>
            <a:xfrm>
              <a:off x="9194166"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86" name="Graphic 182">
              <a:extLst>
                <a:ext uri="{FF2B5EF4-FFF2-40B4-BE49-F238E27FC236}">
                  <a16:creationId xmlns:a16="http://schemas.microsoft.com/office/drawing/2014/main" id="{E84BF43B-D9EE-447C-B3C6-08A29590A8BC}"/>
                </a:ext>
              </a:extLst>
            </p:cNvPr>
            <p:cNvSpPr/>
            <p:nvPr/>
          </p:nvSpPr>
          <p:spPr>
            <a:xfrm>
              <a:off x="9209324"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87" name="Graphic 182">
              <a:extLst>
                <a:ext uri="{FF2B5EF4-FFF2-40B4-BE49-F238E27FC236}">
                  <a16:creationId xmlns:a16="http://schemas.microsoft.com/office/drawing/2014/main" id="{E84BF43B-D9EE-447C-B3C6-08A29590A8BC}"/>
                </a:ext>
              </a:extLst>
            </p:cNvPr>
            <p:cNvSpPr/>
            <p:nvPr/>
          </p:nvSpPr>
          <p:spPr>
            <a:xfrm>
              <a:off x="9300278"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grpSp>
      <p:grpSp>
        <p:nvGrpSpPr>
          <p:cNvPr id="288" name="Group 287">
            <a:extLst>
              <a:ext uri="{FF2B5EF4-FFF2-40B4-BE49-F238E27FC236}">
                <a16:creationId xmlns:a16="http://schemas.microsoft.com/office/drawing/2014/main" id="{040764A3-C975-4D7C-8E3D-222A43C47F0B}"/>
              </a:ext>
            </a:extLst>
          </p:cNvPr>
          <p:cNvGrpSpPr/>
          <p:nvPr/>
        </p:nvGrpSpPr>
        <p:grpSpPr>
          <a:xfrm>
            <a:off x="2297431" y="1896110"/>
            <a:ext cx="6998969" cy="2102149"/>
            <a:chOff x="2297431" y="1896110"/>
            <a:chExt cx="6998969" cy="2102149"/>
          </a:xfrm>
        </p:grpSpPr>
        <p:sp>
          <p:nvSpPr>
            <p:cNvPr id="289" name="Graphic 325">
              <a:extLst>
                <a:ext uri="{FF2B5EF4-FFF2-40B4-BE49-F238E27FC236}">
                  <a16:creationId xmlns:a16="http://schemas.microsoft.com/office/drawing/2014/main" id="{503D912E-539A-48B4-8F9A-991C6B399189}"/>
                </a:ext>
              </a:extLst>
            </p:cNvPr>
            <p:cNvSpPr/>
            <p:nvPr/>
          </p:nvSpPr>
          <p:spPr>
            <a:xfrm>
              <a:off x="2297431" y="1926624"/>
              <a:ext cx="6998969" cy="2043111"/>
            </a:xfrm>
            <a:custGeom>
              <a:avLst/>
              <a:gdLst>
                <a:gd name="connsiteX0" fmla="*/ 8777613 w 8777612"/>
                <a:gd name="connsiteY0" fmla="*/ 2551005 h 2551004"/>
                <a:gd name="connsiteX1" fmla="*/ 7660083 w 8777612"/>
                <a:gd name="connsiteY1" fmla="*/ 2551005 h 2551004"/>
                <a:gd name="connsiteX2" fmla="*/ 7660083 w 8777612"/>
                <a:gd name="connsiteY2" fmla="*/ 2534498 h 2551004"/>
                <a:gd name="connsiteX3" fmla="*/ 7471469 w 8777612"/>
                <a:gd name="connsiteY3" fmla="*/ 2534498 h 2551004"/>
                <a:gd name="connsiteX4" fmla="*/ 7471469 w 8777612"/>
                <a:gd name="connsiteY4" fmla="*/ 2508561 h 2551004"/>
                <a:gd name="connsiteX5" fmla="*/ 7325289 w 8777612"/>
                <a:gd name="connsiteY5" fmla="*/ 2508561 h 2551004"/>
                <a:gd name="connsiteX6" fmla="*/ 7325289 w 8777612"/>
                <a:gd name="connsiteY6" fmla="*/ 2480272 h 2551004"/>
                <a:gd name="connsiteX7" fmla="*/ 7134322 w 8777612"/>
                <a:gd name="connsiteY7" fmla="*/ 2480272 h 2551004"/>
                <a:gd name="connsiteX8" fmla="*/ 7134322 w 8777612"/>
                <a:gd name="connsiteY8" fmla="*/ 2463765 h 2551004"/>
                <a:gd name="connsiteX9" fmla="*/ 6978712 w 8777612"/>
                <a:gd name="connsiteY9" fmla="*/ 2463765 h 2551004"/>
                <a:gd name="connsiteX10" fmla="*/ 6978712 w 8777612"/>
                <a:gd name="connsiteY10" fmla="*/ 2444906 h 2551004"/>
                <a:gd name="connsiteX11" fmla="*/ 6905627 w 8777612"/>
                <a:gd name="connsiteY11" fmla="*/ 2444906 h 2551004"/>
                <a:gd name="connsiteX12" fmla="*/ 6905627 w 8777612"/>
                <a:gd name="connsiteY12" fmla="*/ 2421331 h 2551004"/>
                <a:gd name="connsiteX13" fmla="*/ 6851401 w 8777612"/>
                <a:gd name="connsiteY13" fmla="*/ 2421331 h 2551004"/>
                <a:gd name="connsiteX14" fmla="*/ 6851401 w 8777612"/>
                <a:gd name="connsiteY14" fmla="*/ 2395395 h 2551004"/>
                <a:gd name="connsiteX15" fmla="*/ 6695791 w 8777612"/>
                <a:gd name="connsiteY15" fmla="*/ 2395395 h 2551004"/>
                <a:gd name="connsiteX16" fmla="*/ 6695791 w 8777612"/>
                <a:gd name="connsiteY16" fmla="*/ 2376535 h 2551004"/>
                <a:gd name="connsiteX17" fmla="*/ 6615629 w 8777612"/>
                <a:gd name="connsiteY17" fmla="*/ 2376535 h 2551004"/>
                <a:gd name="connsiteX18" fmla="*/ 6615629 w 8777612"/>
                <a:gd name="connsiteY18" fmla="*/ 2345884 h 2551004"/>
                <a:gd name="connsiteX19" fmla="*/ 6382219 w 8777612"/>
                <a:gd name="connsiteY19" fmla="*/ 2345884 h 2551004"/>
                <a:gd name="connsiteX20" fmla="*/ 6382219 w 8777612"/>
                <a:gd name="connsiteY20" fmla="*/ 2317595 h 2551004"/>
                <a:gd name="connsiteX21" fmla="*/ 6191252 w 8777612"/>
                <a:gd name="connsiteY21" fmla="*/ 2317595 h 2551004"/>
                <a:gd name="connsiteX22" fmla="*/ 6191252 w 8777612"/>
                <a:gd name="connsiteY22" fmla="*/ 2296373 h 2551004"/>
                <a:gd name="connsiteX23" fmla="*/ 6087515 w 8777612"/>
                <a:gd name="connsiteY23" fmla="*/ 2296373 h 2551004"/>
                <a:gd name="connsiteX24" fmla="*/ 6087515 w 8777612"/>
                <a:gd name="connsiteY24" fmla="*/ 2275151 h 2551004"/>
                <a:gd name="connsiteX25" fmla="*/ 6045072 w 8777612"/>
                <a:gd name="connsiteY25" fmla="*/ 2275151 h 2551004"/>
                <a:gd name="connsiteX26" fmla="*/ 6045072 w 8777612"/>
                <a:gd name="connsiteY26" fmla="*/ 2258654 h 2551004"/>
                <a:gd name="connsiteX27" fmla="*/ 5941335 w 8777612"/>
                <a:gd name="connsiteY27" fmla="*/ 2258654 h 2551004"/>
                <a:gd name="connsiteX28" fmla="*/ 5941335 w 8777612"/>
                <a:gd name="connsiteY28" fmla="*/ 2230355 h 2551004"/>
                <a:gd name="connsiteX29" fmla="*/ 5811662 w 8777612"/>
                <a:gd name="connsiteY29" fmla="*/ 2230355 h 2551004"/>
                <a:gd name="connsiteX30" fmla="*/ 5811662 w 8777612"/>
                <a:gd name="connsiteY30" fmla="*/ 2216210 h 2551004"/>
                <a:gd name="connsiteX31" fmla="*/ 5681988 w 8777612"/>
                <a:gd name="connsiteY31" fmla="*/ 2216210 h 2551004"/>
                <a:gd name="connsiteX32" fmla="*/ 5681988 w 8777612"/>
                <a:gd name="connsiteY32" fmla="*/ 2183206 h 2551004"/>
                <a:gd name="connsiteX33" fmla="*/ 5580614 w 8777612"/>
                <a:gd name="connsiteY33" fmla="*/ 2183206 h 2551004"/>
                <a:gd name="connsiteX34" fmla="*/ 5580614 w 8777612"/>
                <a:gd name="connsiteY34" fmla="*/ 2161985 h 2551004"/>
                <a:gd name="connsiteX35" fmla="*/ 5495737 w 8777612"/>
                <a:gd name="connsiteY35" fmla="*/ 2161985 h 2551004"/>
                <a:gd name="connsiteX36" fmla="*/ 5495737 w 8777612"/>
                <a:gd name="connsiteY36" fmla="*/ 2131333 h 2551004"/>
                <a:gd name="connsiteX37" fmla="*/ 5406145 w 8777612"/>
                <a:gd name="connsiteY37" fmla="*/ 2131333 h 2551004"/>
                <a:gd name="connsiteX38" fmla="*/ 5406145 w 8777612"/>
                <a:gd name="connsiteY38" fmla="*/ 2114836 h 2551004"/>
                <a:gd name="connsiteX39" fmla="*/ 5342489 w 8777612"/>
                <a:gd name="connsiteY39" fmla="*/ 2114836 h 2551004"/>
                <a:gd name="connsiteX40" fmla="*/ 5342489 w 8777612"/>
                <a:gd name="connsiteY40" fmla="*/ 2098329 h 2551004"/>
                <a:gd name="connsiteX41" fmla="*/ 5255249 w 8777612"/>
                <a:gd name="connsiteY41" fmla="*/ 2098329 h 2551004"/>
                <a:gd name="connsiteX42" fmla="*/ 5255249 w 8777612"/>
                <a:gd name="connsiteY42" fmla="*/ 2074755 h 2551004"/>
                <a:gd name="connsiteX43" fmla="*/ 5189241 w 8777612"/>
                <a:gd name="connsiteY43" fmla="*/ 2074755 h 2551004"/>
                <a:gd name="connsiteX44" fmla="*/ 5189241 w 8777612"/>
                <a:gd name="connsiteY44" fmla="*/ 2067677 h 2551004"/>
                <a:gd name="connsiteX45" fmla="*/ 5132653 w 8777612"/>
                <a:gd name="connsiteY45" fmla="*/ 2067677 h 2551004"/>
                <a:gd name="connsiteX46" fmla="*/ 5132653 w 8777612"/>
                <a:gd name="connsiteY46" fmla="*/ 2039388 h 2551004"/>
                <a:gd name="connsiteX47" fmla="*/ 4972338 w 8777612"/>
                <a:gd name="connsiteY47" fmla="*/ 2039388 h 2551004"/>
                <a:gd name="connsiteX48" fmla="*/ 4972338 w 8777612"/>
                <a:gd name="connsiteY48" fmla="*/ 2025244 h 2551004"/>
                <a:gd name="connsiteX49" fmla="*/ 4859162 w 8777612"/>
                <a:gd name="connsiteY49" fmla="*/ 2025244 h 2551004"/>
                <a:gd name="connsiteX50" fmla="*/ 4859162 w 8777612"/>
                <a:gd name="connsiteY50" fmla="*/ 2011099 h 2551004"/>
                <a:gd name="connsiteX51" fmla="*/ 4830872 w 8777612"/>
                <a:gd name="connsiteY51" fmla="*/ 2011099 h 2551004"/>
                <a:gd name="connsiteX52" fmla="*/ 4830872 w 8777612"/>
                <a:gd name="connsiteY52" fmla="*/ 1989877 h 2551004"/>
                <a:gd name="connsiteX53" fmla="*/ 4774285 w 8777612"/>
                <a:gd name="connsiteY53" fmla="*/ 1989877 h 2551004"/>
                <a:gd name="connsiteX54" fmla="*/ 4774285 w 8777612"/>
                <a:gd name="connsiteY54" fmla="*/ 1978085 h 2551004"/>
                <a:gd name="connsiteX55" fmla="*/ 4585670 w 8777612"/>
                <a:gd name="connsiteY55" fmla="*/ 1978085 h 2551004"/>
                <a:gd name="connsiteX56" fmla="*/ 4585670 w 8777612"/>
                <a:gd name="connsiteY56" fmla="*/ 1914430 h 2551004"/>
                <a:gd name="connsiteX57" fmla="*/ 4519662 w 8777612"/>
                <a:gd name="connsiteY57" fmla="*/ 1914430 h 2551004"/>
                <a:gd name="connsiteX58" fmla="*/ 4519662 w 8777612"/>
                <a:gd name="connsiteY58" fmla="*/ 1879063 h 2551004"/>
                <a:gd name="connsiteX59" fmla="*/ 4375844 w 8777612"/>
                <a:gd name="connsiteY59" fmla="*/ 1879063 h 2551004"/>
                <a:gd name="connsiteX60" fmla="*/ 4375844 w 8777612"/>
                <a:gd name="connsiteY60" fmla="*/ 1841345 h 2551004"/>
                <a:gd name="connsiteX61" fmla="*/ 4316903 w 8777612"/>
                <a:gd name="connsiteY61" fmla="*/ 1841345 h 2551004"/>
                <a:gd name="connsiteX62" fmla="*/ 4316903 w 8777612"/>
                <a:gd name="connsiteY62" fmla="*/ 1810693 h 2551004"/>
                <a:gd name="connsiteX63" fmla="*/ 4276822 w 8777612"/>
                <a:gd name="connsiteY63" fmla="*/ 1810693 h 2551004"/>
                <a:gd name="connsiteX64" fmla="*/ 4276822 w 8777612"/>
                <a:gd name="connsiteY64" fmla="*/ 1765897 h 2551004"/>
                <a:gd name="connsiteX65" fmla="*/ 4217882 w 8777612"/>
                <a:gd name="connsiteY65" fmla="*/ 1765897 h 2551004"/>
                <a:gd name="connsiteX66" fmla="*/ 4217882 w 8777612"/>
                <a:gd name="connsiteY66" fmla="*/ 1728178 h 2551004"/>
                <a:gd name="connsiteX67" fmla="*/ 4015113 w 8777612"/>
                <a:gd name="connsiteY67" fmla="*/ 1728178 h 2551004"/>
                <a:gd name="connsiteX68" fmla="*/ 4015113 w 8777612"/>
                <a:gd name="connsiteY68" fmla="*/ 1678667 h 2551004"/>
                <a:gd name="connsiteX69" fmla="*/ 3885449 w 8777612"/>
                <a:gd name="connsiteY69" fmla="*/ 1678667 h 2551004"/>
                <a:gd name="connsiteX70" fmla="*/ 3885449 w 8777612"/>
                <a:gd name="connsiteY70" fmla="*/ 1655083 h 2551004"/>
                <a:gd name="connsiteX71" fmla="*/ 3840653 w 8777612"/>
                <a:gd name="connsiteY71" fmla="*/ 1655083 h 2551004"/>
                <a:gd name="connsiteX72" fmla="*/ 3840653 w 8777612"/>
                <a:gd name="connsiteY72" fmla="*/ 1633871 h 2551004"/>
                <a:gd name="connsiteX73" fmla="*/ 3715695 w 8777612"/>
                <a:gd name="connsiteY73" fmla="*/ 1633871 h 2551004"/>
                <a:gd name="connsiteX74" fmla="*/ 3715695 w 8777612"/>
                <a:gd name="connsiteY74" fmla="*/ 1600857 h 2551004"/>
                <a:gd name="connsiteX75" fmla="*/ 3666184 w 8777612"/>
                <a:gd name="connsiteY75" fmla="*/ 1600857 h 2551004"/>
                <a:gd name="connsiteX76" fmla="*/ 3666184 w 8777612"/>
                <a:gd name="connsiteY76" fmla="*/ 1586713 h 2551004"/>
                <a:gd name="connsiteX77" fmla="*/ 3593099 w 8777612"/>
                <a:gd name="connsiteY77" fmla="*/ 1586713 h 2551004"/>
                <a:gd name="connsiteX78" fmla="*/ 3593099 w 8777612"/>
                <a:gd name="connsiteY78" fmla="*/ 1570215 h 2551004"/>
                <a:gd name="connsiteX79" fmla="*/ 3494067 w 8777612"/>
                <a:gd name="connsiteY79" fmla="*/ 1570215 h 2551004"/>
                <a:gd name="connsiteX80" fmla="*/ 3494067 w 8777612"/>
                <a:gd name="connsiteY80" fmla="*/ 1541917 h 2551004"/>
                <a:gd name="connsiteX81" fmla="*/ 3428059 w 8777612"/>
                <a:gd name="connsiteY81" fmla="*/ 1541917 h 2551004"/>
                <a:gd name="connsiteX82" fmla="*/ 3428059 w 8777612"/>
                <a:gd name="connsiteY82" fmla="*/ 1497120 h 2551004"/>
                <a:gd name="connsiteX83" fmla="*/ 3380901 w 8777612"/>
                <a:gd name="connsiteY83" fmla="*/ 1497120 h 2551004"/>
                <a:gd name="connsiteX84" fmla="*/ 3380901 w 8777612"/>
                <a:gd name="connsiteY84" fmla="*/ 1473546 h 2551004"/>
                <a:gd name="connsiteX85" fmla="*/ 3310178 w 8777612"/>
                <a:gd name="connsiteY85" fmla="*/ 1473546 h 2551004"/>
                <a:gd name="connsiteX86" fmla="*/ 3310178 w 8777612"/>
                <a:gd name="connsiteY86" fmla="*/ 1438180 h 2551004"/>
                <a:gd name="connsiteX87" fmla="*/ 3218223 w 8777612"/>
                <a:gd name="connsiteY87" fmla="*/ 1438180 h 2551004"/>
                <a:gd name="connsiteX88" fmla="*/ 3218223 w 8777612"/>
                <a:gd name="connsiteY88" fmla="*/ 1412243 h 2551004"/>
                <a:gd name="connsiteX89" fmla="*/ 3130993 w 8777612"/>
                <a:gd name="connsiteY89" fmla="*/ 1412243 h 2551004"/>
                <a:gd name="connsiteX90" fmla="*/ 3130993 w 8777612"/>
                <a:gd name="connsiteY90" fmla="*/ 1334443 h 2551004"/>
                <a:gd name="connsiteX91" fmla="*/ 3079120 w 8777612"/>
                <a:gd name="connsiteY91" fmla="*/ 1334443 h 2551004"/>
                <a:gd name="connsiteX92" fmla="*/ 3079120 w 8777612"/>
                <a:gd name="connsiteY92" fmla="*/ 1306154 h 2551004"/>
                <a:gd name="connsiteX93" fmla="*/ 3013102 w 8777612"/>
                <a:gd name="connsiteY93" fmla="*/ 1306154 h 2551004"/>
                <a:gd name="connsiteX94" fmla="*/ 3013102 w 8777612"/>
                <a:gd name="connsiteY94" fmla="*/ 1275502 h 2551004"/>
                <a:gd name="connsiteX95" fmla="*/ 2949447 w 8777612"/>
                <a:gd name="connsiteY95" fmla="*/ 1275502 h 2551004"/>
                <a:gd name="connsiteX96" fmla="*/ 2949447 w 8777612"/>
                <a:gd name="connsiteY96" fmla="*/ 1247213 h 2551004"/>
                <a:gd name="connsiteX97" fmla="*/ 2899936 w 8777612"/>
                <a:gd name="connsiteY97" fmla="*/ 1247213 h 2551004"/>
                <a:gd name="connsiteX98" fmla="*/ 2899936 w 8777612"/>
                <a:gd name="connsiteY98" fmla="*/ 1233059 h 2551004"/>
                <a:gd name="connsiteX99" fmla="*/ 2850425 w 8777612"/>
                <a:gd name="connsiteY99" fmla="*/ 1233059 h 2551004"/>
                <a:gd name="connsiteX100" fmla="*/ 2850425 w 8777612"/>
                <a:gd name="connsiteY100" fmla="*/ 1218914 h 2551004"/>
                <a:gd name="connsiteX101" fmla="*/ 2666526 w 8777612"/>
                <a:gd name="connsiteY101" fmla="*/ 1218914 h 2551004"/>
                <a:gd name="connsiteX102" fmla="*/ 2666526 w 8777612"/>
                <a:gd name="connsiteY102" fmla="*/ 1183548 h 2551004"/>
                <a:gd name="connsiteX103" fmla="*/ 2534500 w 8777612"/>
                <a:gd name="connsiteY103" fmla="*/ 1183548 h 2551004"/>
                <a:gd name="connsiteX104" fmla="*/ 2534500 w 8777612"/>
                <a:gd name="connsiteY104" fmla="*/ 1155259 h 2551004"/>
                <a:gd name="connsiteX105" fmla="*/ 2501496 w 8777612"/>
                <a:gd name="connsiteY105" fmla="*/ 1155259 h 2551004"/>
                <a:gd name="connsiteX106" fmla="*/ 2501496 w 8777612"/>
                <a:gd name="connsiteY106" fmla="*/ 1126970 h 2551004"/>
                <a:gd name="connsiteX107" fmla="*/ 2435478 w 8777612"/>
                <a:gd name="connsiteY107" fmla="*/ 1126970 h 2551004"/>
                <a:gd name="connsiteX108" fmla="*/ 2435478 w 8777612"/>
                <a:gd name="connsiteY108" fmla="*/ 1115178 h 2551004"/>
                <a:gd name="connsiteX109" fmla="*/ 2345886 w 8777612"/>
                <a:gd name="connsiteY109" fmla="*/ 1115178 h 2551004"/>
                <a:gd name="connsiteX110" fmla="*/ 2345886 w 8777612"/>
                <a:gd name="connsiteY110" fmla="*/ 1086888 h 2551004"/>
                <a:gd name="connsiteX111" fmla="*/ 2338809 w 8777612"/>
                <a:gd name="connsiteY111" fmla="*/ 1086888 h 2551004"/>
                <a:gd name="connsiteX112" fmla="*/ 2338809 w 8777612"/>
                <a:gd name="connsiteY112" fmla="*/ 1051522 h 2551004"/>
                <a:gd name="connsiteX113" fmla="*/ 2310519 w 8777612"/>
                <a:gd name="connsiteY113" fmla="*/ 1051522 h 2551004"/>
                <a:gd name="connsiteX114" fmla="*/ 2310519 w 8777612"/>
                <a:gd name="connsiteY114" fmla="*/ 1035015 h 2551004"/>
                <a:gd name="connsiteX115" fmla="*/ 2242149 w 8777612"/>
                <a:gd name="connsiteY115" fmla="*/ 1035015 h 2551004"/>
                <a:gd name="connsiteX116" fmla="*/ 2242149 w 8777612"/>
                <a:gd name="connsiteY116" fmla="*/ 997296 h 2551004"/>
                <a:gd name="connsiteX117" fmla="*/ 2209145 w 8777612"/>
                <a:gd name="connsiteY117" fmla="*/ 997296 h 2551004"/>
                <a:gd name="connsiteX118" fmla="*/ 2209145 w 8777612"/>
                <a:gd name="connsiteY118" fmla="*/ 966645 h 2551004"/>
                <a:gd name="connsiteX119" fmla="*/ 2176131 w 8777612"/>
                <a:gd name="connsiteY119" fmla="*/ 966645 h 2551004"/>
                <a:gd name="connsiteX120" fmla="*/ 2176131 w 8777612"/>
                <a:gd name="connsiteY120" fmla="*/ 945423 h 2551004"/>
                <a:gd name="connsiteX121" fmla="*/ 2119553 w 8777612"/>
                <a:gd name="connsiteY121" fmla="*/ 945423 h 2551004"/>
                <a:gd name="connsiteX122" fmla="*/ 2119553 w 8777612"/>
                <a:gd name="connsiteY122" fmla="*/ 917134 h 2551004"/>
                <a:gd name="connsiteX123" fmla="*/ 2088901 w 8777612"/>
                <a:gd name="connsiteY123" fmla="*/ 917134 h 2551004"/>
                <a:gd name="connsiteX124" fmla="*/ 2088901 w 8777612"/>
                <a:gd name="connsiteY124" fmla="*/ 895916 h 2551004"/>
                <a:gd name="connsiteX125" fmla="*/ 2029960 w 8777612"/>
                <a:gd name="connsiteY125" fmla="*/ 895916 h 2551004"/>
                <a:gd name="connsiteX126" fmla="*/ 2029960 w 8777612"/>
                <a:gd name="connsiteY126" fmla="*/ 869981 h 2551004"/>
                <a:gd name="connsiteX127" fmla="*/ 1968657 w 8777612"/>
                <a:gd name="connsiteY127" fmla="*/ 869981 h 2551004"/>
                <a:gd name="connsiteX128" fmla="*/ 1968657 w 8777612"/>
                <a:gd name="connsiteY128" fmla="*/ 841689 h 2551004"/>
                <a:gd name="connsiteX129" fmla="*/ 1930938 w 8777612"/>
                <a:gd name="connsiteY129" fmla="*/ 841689 h 2551004"/>
                <a:gd name="connsiteX130" fmla="*/ 1930938 w 8777612"/>
                <a:gd name="connsiteY130" fmla="*/ 801609 h 2551004"/>
                <a:gd name="connsiteX131" fmla="*/ 1874350 w 8777612"/>
                <a:gd name="connsiteY131" fmla="*/ 801609 h 2551004"/>
                <a:gd name="connsiteX132" fmla="*/ 1874350 w 8777612"/>
                <a:gd name="connsiteY132" fmla="*/ 766243 h 2551004"/>
                <a:gd name="connsiteX133" fmla="*/ 1739962 w 8777612"/>
                <a:gd name="connsiteY133" fmla="*/ 766243 h 2551004"/>
                <a:gd name="connsiteX134" fmla="*/ 1739962 w 8777612"/>
                <a:gd name="connsiteY134" fmla="*/ 728522 h 2551004"/>
                <a:gd name="connsiteX135" fmla="*/ 1657447 w 8777612"/>
                <a:gd name="connsiteY135" fmla="*/ 728522 h 2551004"/>
                <a:gd name="connsiteX136" fmla="*/ 1657447 w 8777612"/>
                <a:gd name="connsiteY136" fmla="*/ 683726 h 2551004"/>
                <a:gd name="connsiteX137" fmla="*/ 1622081 w 8777612"/>
                <a:gd name="connsiteY137" fmla="*/ 683726 h 2551004"/>
                <a:gd name="connsiteX138" fmla="*/ 1622081 w 8777612"/>
                <a:gd name="connsiteY138" fmla="*/ 648360 h 2551004"/>
                <a:gd name="connsiteX139" fmla="*/ 1579637 w 8777612"/>
                <a:gd name="connsiteY139" fmla="*/ 648360 h 2551004"/>
                <a:gd name="connsiteX140" fmla="*/ 1579637 w 8777612"/>
                <a:gd name="connsiteY140" fmla="*/ 601207 h 2551004"/>
                <a:gd name="connsiteX141" fmla="*/ 1539556 w 8777612"/>
                <a:gd name="connsiteY141" fmla="*/ 601207 h 2551004"/>
                <a:gd name="connsiteX142" fmla="*/ 1539556 w 8777612"/>
                <a:gd name="connsiteY142" fmla="*/ 554053 h 2551004"/>
                <a:gd name="connsiteX143" fmla="*/ 1520697 w 8777612"/>
                <a:gd name="connsiteY143" fmla="*/ 554053 h 2551004"/>
                <a:gd name="connsiteX144" fmla="*/ 1520697 w 8777612"/>
                <a:gd name="connsiteY144" fmla="*/ 539908 h 2551004"/>
                <a:gd name="connsiteX145" fmla="*/ 1487693 w 8777612"/>
                <a:gd name="connsiteY145" fmla="*/ 539908 h 2551004"/>
                <a:gd name="connsiteX146" fmla="*/ 1487693 w 8777612"/>
                <a:gd name="connsiteY146" fmla="*/ 488038 h 2551004"/>
                <a:gd name="connsiteX147" fmla="*/ 1431105 w 8777612"/>
                <a:gd name="connsiteY147" fmla="*/ 488038 h 2551004"/>
                <a:gd name="connsiteX148" fmla="*/ 1431105 w 8777612"/>
                <a:gd name="connsiteY148" fmla="*/ 469177 h 2551004"/>
                <a:gd name="connsiteX149" fmla="*/ 1376879 w 8777612"/>
                <a:gd name="connsiteY149" fmla="*/ 469177 h 2551004"/>
                <a:gd name="connsiteX150" fmla="*/ 1376879 w 8777612"/>
                <a:gd name="connsiteY150" fmla="*/ 445600 h 2551004"/>
                <a:gd name="connsiteX151" fmla="*/ 1266074 w 8777612"/>
                <a:gd name="connsiteY151" fmla="*/ 445600 h 2551004"/>
                <a:gd name="connsiteX152" fmla="*/ 1266074 w 8777612"/>
                <a:gd name="connsiteY152" fmla="*/ 400804 h 2551004"/>
                <a:gd name="connsiteX153" fmla="*/ 1228346 w 8777612"/>
                <a:gd name="connsiteY153" fmla="*/ 400804 h 2551004"/>
                <a:gd name="connsiteX154" fmla="*/ 1228346 w 8777612"/>
                <a:gd name="connsiteY154" fmla="*/ 332432 h 2551004"/>
                <a:gd name="connsiteX155" fmla="*/ 1131686 w 8777612"/>
                <a:gd name="connsiteY155" fmla="*/ 332432 h 2551004"/>
                <a:gd name="connsiteX156" fmla="*/ 1131686 w 8777612"/>
                <a:gd name="connsiteY156" fmla="*/ 311213 h 2551004"/>
                <a:gd name="connsiteX157" fmla="*/ 1084528 w 8777612"/>
                <a:gd name="connsiteY157" fmla="*/ 311213 h 2551004"/>
                <a:gd name="connsiteX158" fmla="*/ 1084528 w 8777612"/>
                <a:gd name="connsiteY158" fmla="*/ 268775 h 2551004"/>
                <a:gd name="connsiteX159" fmla="*/ 1049162 w 8777612"/>
                <a:gd name="connsiteY159" fmla="*/ 268775 h 2551004"/>
                <a:gd name="connsiteX160" fmla="*/ 1049162 w 8777612"/>
                <a:gd name="connsiteY160" fmla="*/ 254629 h 2551004"/>
                <a:gd name="connsiteX161" fmla="*/ 983153 w 8777612"/>
                <a:gd name="connsiteY161" fmla="*/ 254629 h 2551004"/>
                <a:gd name="connsiteX162" fmla="*/ 983153 w 8777612"/>
                <a:gd name="connsiteY162" fmla="*/ 214549 h 2551004"/>
                <a:gd name="connsiteX163" fmla="*/ 947785 w 8777612"/>
                <a:gd name="connsiteY163" fmla="*/ 214549 h 2551004"/>
                <a:gd name="connsiteX164" fmla="*/ 947785 w 8777612"/>
                <a:gd name="connsiteY164" fmla="*/ 198045 h 2551004"/>
                <a:gd name="connsiteX165" fmla="*/ 907704 w 8777612"/>
                <a:gd name="connsiteY165" fmla="*/ 198045 h 2551004"/>
                <a:gd name="connsiteX166" fmla="*/ 907704 w 8777612"/>
                <a:gd name="connsiteY166" fmla="*/ 174468 h 2551004"/>
                <a:gd name="connsiteX167" fmla="*/ 846405 w 8777612"/>
                <a:gd name="connsiteY167" fmla="*/ 174468 h 2551004"/>
                <a:gd name="connsiteX168" fmla="*/ 846405 w 8777612"/>
                <a:gd name="connsiteY168" fmla="*/ 146175 h 2551004"/>
                <a:gd name="connsiteX169" fmla="*/ 806324 w 8777612"/>
                <a:gd name="connsiteY169" fmla="*/ 146175 h 2551004"/>
                <a:gd name="connsiteX170" fmla="*/ 806324 w 8777612"/>
                <a:gd name="connsiteY170" fmla="*/ 117883 h 2551004"/>
                <a:gd name="connsiteX171" fmla="*/ 707302 w 8777612"/>
                <a:gd name="connsiteY171" fmla="*/ 117883 h 2551004"/>
                <a:gd name="connsiteX172" fmla="*/ 707302 w 8777612"/>
                <a:gd name="connsiteY172" fmla="*/ 91950 h 2551004"/>
                <a:gd name="connsiteX173" fmla="*/ 634214 w 8777612"/>
                <a:gd name="connsiteY173" fmla="*/ 91950 h 2551004"/>
                <a:gd name="connsiteX174" fmla="*/ 634214 w 8777612"/>
                <a:gd name="connsiteY174" fmla="*/ 68372 h 2551004"/>
                <a:gd name="connsiteX175" fmla="*/ 523403 w 8777612"/>
                <a:gd name="connsiteY175" fmla="*/ 68372 h 2551004"/>
                <a:gd name="connsiteX176" fmla="*/ 523403 w 8777612"/>
                <a:gd name="connsiteY176" fmla="*/ 58942 h 2551004"/>
                <a:gd name="connsiteX177" fmla="*/ 436170 w 8777612"/>
                <a:gd name="connsiteY177" fmla="*/ 58942 h 2551004"/>
                <a:gd name="connsiteX178" fmla="*/ 436170 w 8777612"/>
                <a:gd name="connsiteY178" fmla="*/ 21219 h 2551004"/>
                <a:gd name="connsiteX179" fmla="*/ 297067 w 8777612"/>
                <a:gd name="connsiteY179" fmla="*/ 21219 h 2551004"/>
                <a:gd name="connsiteX180" fmla="*/ 297067 w 8777612"/>
                <a:gd name="connsiteY180" fmla="*/ 0 h 2551004"/>
                <a:gd name="connsiteX181" fmla="*/ 0 w 8777612"/>
                <a:gd name="connsiteY181" fmla="*/ 0 h 255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8777612" h="2551004">
                  <a:moveTo>
                    <a:pt x="8777613" y="2551005"/>
                  </a:moveTo>
                  <a:lnTo>
                    <a:pt x="7660083" y="2551005"/>
                  </a:lnTo>
                  <a:lnTo>
                    <a:pt x="7660083" y="2534498"/>
                  </a:lnTo>
                  <a:lnTo>
                    <a:pt x="7471469" y="2534498"/>
                  </a:lnTo>
                  <a:lnTo>
                    <a:pt x="7471469" y="2508561"/>
                  </a:lnTo>
                  <a:lnTo>
                    <a:pt x="7325289" y="2508561"/>
                  </a:lnTo>
                  <a:lnTo>
                    <a:pt x="7325289" y="2480272"/>
                  </a:lnTo>
                  <a:lnTo>
                    <a:pt x="7134322" y="2480272"/>
                  </a:lnTo>
                  <a:lnTo>
                    <a:pt x="7134322" y="2463765"/>
                  </a:lnTo>
                  <a:lnTo>
                    <a:pt x="6978712" y="2463765"/>
                  </a:lnTo>
                  <a:lnTo>
                    <a:pt x="6978712" y="2444906"/>
                  </a:lnTo>
                  <a:lnTo>
                    <a:pt x="6905627" y="2444906"/>
                  </a:lnTo>
                  <a:lnTo>
                    <a:pt x="6905627" y="2421331"/>
                  </a:lnTo>
                  <a:lnTo>
                    <a:pt x="6851401" y="2421331"/>
                  </a:lnTo>
                  <a:lnTo>
                    <a:pt x="6851401" y="2395395"/>
                  </a:lnTo>
                  <a:lnTo>
                    <a:pt x="6695791" y="2395395"/>
                  </a:lnTo>
                  <a:lnTo>
                    <a:pt x="6695791" y="2376535"/>
                  </a:lnTo>
                  <a:lnTo>
                    <a:pt x="6615629" y="2376535"/>
                  </a:lnTo>
                  <a:lnTo>
                    <a:pt x="6615629" y="2345884"/>
                  </a:lnTo>
                  <a:lnTo>
                    <a:pt x="6382219" y="2345884"/>
                  </a:lnTo>
                  <a:lnTo>
                    <a:pt x="6382219" y="2317595"/>
                  </a:lnTo>
                  <a:lnTo>
                    <a:pt x="6191252" y="2317595"/>
                  </a:lnTo>
                  <a:lnTo>
                    <a:pt x="6191252" y="2296373"/>
                  </a:lnTo>
                  <a:lnTo>
                    <a:pt x="6087515" y="2296373"/>
                  </a:lnTo>
                  <a:lnTo>
                    <a:pt x="6087515" y="2275151"/>
                  </a:lnTo>
                  <a:lnTo>
                    <a:pt x="6045072" y="2275151"/>
                  </a:lnTo>
                  <a:lnTo>
                    <a:pt x="6045072" y="2258654"/>
                  </a:lnTo>
                  <a:lnTo>
                    <a:pt x="5941335" y="2258654"/>
                  </a:lnTo>
                  <a:lnTo>
                    <a:pt x="5941335" y="2230355"/>
                  </a:lnTo>
                  <a:lnTo>
                    <a:pt x="5811662" y="2230355"/>
                  </a:lnTo>
                  <a:lnTo>
                    <a:pt x="5811662" y="2216210"/>
                  </a:lnTo>
                  <a:lnTo>
                    <a:pt x="5681988" y="2216210"/>
                  </a:lnTo>
                  <a:lnTo>
                    <a:pt x="5681988" y="2183206"/>
                  </a:lnTo>
                  <a:lnTo>
                    <a:pt x="5580614" y="2183206"/>
                  </a:lnTo>
                  <a:lnTo>
                    <a:pt x="5580614" y="2161985"/>
                  </a:lnTo>
                  <a:lnTo>
                    <a:pt x="5495737" y="2161985"/>
                  </a:lnTo>
                  <a:lnTo>
                    <a:pt x="5495737" y="2131333"/>
                  </a:lnTo>
                  <a:lnTo>
                    <a:pt x="5406145" y="2131333"/>
                  </a:lnTo>
                  <a:lnTo>
                    <a:pt x="5406145" y="2114836"/>
                  </a:lnTo>
                  <a:lnTo>
                    <a:pt x="5342489" y="2114836"/>
                  </a:lnTo>
                  <a:lnTo>
                    <a:pt x="5342489" y="2098329"/>
                  </a:lnTo>
                  <a:lnTo>
                    <a:pt x="5255249" y="2098329"/>
                  </a:lnTo>
                  <a:lnTo>
                    <a:pt x="5255249" y="2074755"/>
                  </a:lnTo>
                  <a:lnTo>
                    <a:pt x="5189241" y="2074755"/>
                  </a:lnTo>
                  <a:lnTo>
                    <a:pt x="5189241" y="2067677"/>
                  </a:lnTo>
                  <a:lnTo>
                    <a:pt x="5132653" y="2067677"/>
                  </a:lnTo>
                  <a:lnTo>
                    <a:pt x="5132653" y="2039388"/>
                  </a:lnTo>
                  <a:lnTo>
                    <a:pt x="4972338" y="2039388"/>
                  </a:lnTo>
                  <a:lnTo>
                    <a:pt x="4972338" y="2025244"/>
                  </a:lnTo>
                  <a:lnTo>
                    <a:pt x="4859162" y="2025244"/>
                  </a:lnTo>
                  <a:lnTo>
                    <a:pt x="4859162" y="2011099"/>
                  </a:lnTo>
                  <a:lnTo>
                    <a:pt x="4830872" y="2011099"/>
                  </a:lnTo>
                  <a:lnTo>
                    <a:pt x="4830872" y="1989877"/>
                  </a:lnTo>
                  <a:lnTo>
                    <a:pt x="4774285" y="1989877"/>
                  </a:lnTo>
                  <a:lnTo>
                    <a:pt x="4774285" y="1978085"/>
                  </a:lnTo>
                  <a:lnTo>
                    <a:pt x="4585670" y="1978085"/>
                  </a:lnTo>
                  <a:lnTo>
                    <a:pt x="4585670" y="1914430"/>
                  </a:lnTo>
                  <a:lnTo>
                    <a:pt x="4519662" y="1914430"/>
                  </a:lnTo>
                  <a:lnTo>
                    <a:pt x="4519662" y="1879063"/>
                  </a:lnTo>
                  <a:lnTo>
                    <a:pt x="4375844" y="1879063"/>
                  </a:lnTo>
                  <a:lnTo>
                    <a:pt x="4375844" y="1841345"/>
                  </a:lnTo>
                  <a:lnTo>
                    <a:pt x="4316903" y="1841345"/>
                  </a:lnTo>
                  <a:lnTo>
                    <a:pt x="4316903" y="1810693"/>
                  </a:lnTo>
                  <a:lnTo>
                    <a:pt x="4276822" y="1810693"/>
                  </a:lnTo>
                  <a:lnTo>
                    <a:pt x="4276822" y="1765897"/>
                  </a:lnTo>
                  <a:lnTo>
                    <a:pt x="4217882" y="1765897"/>
                  </a:lnTo>
                  <a:lnTo>
                    <a:pt x="4217882" y="1728178"/>
                  </a:lnTo>
                  <a:lnTo>
                    <a:pt x="4015113" y="1728178"/>
                  </a:lnTo>
                  <a:lnTo>
                    <a:pt x="4015113" y="1678667"/>
                  </a:lnTo>
                  <a:lnTo>
                    <a:pt x="3885449" y="1678667"/>
                  </a:lnTo>
                  <a:lnTo>
                    <a:pt x="3885449" y="1655083"/>
                  </a:lnTo>
                  <a:lnTo>
                    <a:pt x="3840653" y="1655083"/>
                  </a:lnTo>
                  <a:lnTo>
                    <a:pt x="3840653" y="1633871"/>
                  </a:lnTo>
                  <a:lnTo>
                    <a:pt x="3715695" y="1633871"/>
                  </a:lnTo>
                  <a:lnTo>
                    <a:pt x="3715695" y="1600857"/>
                  </a:lnTo>
                  <a:lnTo>
                    <a:pt x="3666184" y="1600857"/>
                  </a:lnTo>
                  <a:lnTo>
                    <a:pt x="3666184" y="1586713"/>
                  </a:lnTo>
                  <a:lnTo>
                    <a:pt x="3593099" y="1586713"/>
                  </a:lnTo>
                  <a:lnTo>
                    <a:pt x="3593099" y="1570215"/>
                  </a:lnTo>
                  <a:lnTo>
                    <a:pt x="3494067" y="1570215"/>
                  </a:lnTo>
                  <a:lnTo>
                    <a:pt x="3494067" y="1541917"/>
                  </a:lnTo>
                  <a:lnTo>
                    <a:pt x="3428059" y="1541917"/>
                  </a:lnTo>
                  <a:lnTo>
                    <a:pt x="3428059" y="1497120"/>
                  </a:lnTo>
                  <a:lnTo>
                    <a:pt x="3380901" y="1497120"/>
                  </a:lnTo>
                  <a:lnTo>
                    <a:pt x="3380901" y="1473546"/>
                  </a:lnTo>
                  <a:lnTo>
                    <a:pt x="3310178" y="1473546"/>
                  </a:lnTo>
                  <a:lnTo>
                    <a:pt x="3310178" y="1438180"/>
                  </a:lnTo>
                  <a:lnTo>
                    <a:pt x="3218223" y="1438180"/>
                  </a:lnTo>
                  <a:lnTo>
                    <a:pt x="3218223" y="1412243"/>
                  </a:lnTo>
                  <a:lnTo>
                    <a:pt x="3130993" y="1412243"/>
                  </a:lnTo>
                  <a:lnTo>
                    <a:pt x="3130993" y="1334443"/>
                  </a:lnTo>
                  <a:lnTo>
                    <a:pt x="3079120" y="1334443"/>
                  </a:lnTo>
                  <a:lnTo>
                    <a:pt x="3079120" y="1306154"/>
                  </a:lnTo>
                  <a:lnTo>
                    <a:pt x="3013102" y="1306154"/>
                  </a:lnTo>
                  <a:lnTo>
                    <a:pt x="3013102" y="1275502"/>
                  </a:lnTo>
                  <a:lnTo>
                    <a:pt x="2949447" y="1275502"/>
                  </a:lnTo>
                  <a:lnTo>
                    <a:pt x="2949447" y="1247213"/>
                  </a:lnTo>
                  <a:lnTo>
                    <a:pt x="2899936" y="1247213"/>
                  </a:lnTo>
                  <a:lnTo>
                    <a:pt x="2899936" y="1233059"/>
                  </a:lnTo>
                  <a:lnTo>
                    <a:pt x="2850425" y="1233059"/>
                  </a:lnTo>
                  <a:lnTo>
                    <a:pt x="2850425" y="1218914"/>
                  </a:lnTo>
                  <a:lnTo>
                    <a:pt x="2666526" y="1218914"/>
                  </a:lnTo>
                  <a:lnTo>
                    <a:pt x="2666526" y="1183548"/>
                  </a:lnTo>
                  <a:lnTo>
                    <a:pt x="2534500" y="1183548"/>
                  </a:lnTo>
                  <a:lnTo>
                    <a:pt x="2534500" y="1155259"/>
                  </a:lnTo>
                  <a:lnTo>
                    <a:pt x="2501496" y="1155259"/>
                  </a:lnTo>
                  <a:lnTo>
                    <a:pt x="2501496" y="1126970"/>
                  </a:lnTo>
                  <a:lnTo>
                    <a:pt x="2435478" y="1126970"/>
                  </a:lnTo>
                  <a:lnTo>
                    <a:pt x="2435478" y="1115178"/>
                  </a:lnTo>
                  <a:lnTo>
                    <a:pt x="2345886" y="1115178"/>
                  </a:lnTo>
                  <a:lnTo>
                    <a:pt x="2345886" y="1086888"/>
                  </a:lnTo>
                  <a:lnTo>
                    <a:pt x="2338809" y="1086888"/>
                  </a:lnTo>
                  <a:lnTo>
                    <a:pt x="2338809" y="1051522"/>
                  </a:lnTo>
                  <a:lnTo>
                    <a:pt x="2310519" y="1051522"/>
                  </a:lnTo>
                  <a:lnTo>
                    <a:pt x="2310519" y="1035015"/>
                  </a:lnTo>
                  <a:lnTo>
                    <a:pt x="2242149" y="1035015"/>
                  </a:lnTo>
                  <a:lnTo>
                    <a:pt x="2242149" y="997296"/>
                  </a:lnTo>
                  <a:lnTo>
                    <a:pt x="2209145" y="997296"/>
                  </a:lnTo>
                  <a:lnTo>
                    <a:pt x="2209145" y="966645"/>
                  </a:lnTo>
                  <a:lnTo>
                    <a:pt x="2176131" y="966645"/>
                  </a:lnTo>
                  <a:lnTo>
                    <a:pt x="2176131" y="945423"/>
                  </a:lnTo>
                  <a:lnTo>
                    <a:pt x="2119553" y="945423"/>
                  </a:lnTo>
                  <a:lnTo>
                    <a:pt x="2119553" y="917134"/>
                  </a:lnTo>
                  <a:lnTo>
                    <a:pt x="2088901" y="917134"/>
                  </a:lnTo>
                  <a:lnTo>
                    <a:pt x="2088901" y="895916"/>
                  </a:lnTo>
                  <a:lnTo>
                    <a:pt x="2029960" y="895916"/>
                  </a:lnTo>
                  <a:lnTo>
                    <a:pt x="2029960" y="869981"/>
                  </a:lnTo>
                  <a:lnTo>
                    <a:pt x="1968657" y="869981"/>
                  </a:lnTo>
                  <a:lnTo>
                    <a:pt x="1968657" y="841689"/>
                  </a:lnTo>
                  <a:lnTo>
                    <a:pt x="1930938" y="841689"/>
                  </a:lnTo>
                  <a:lnTo>
                    <a:pt x="1930938" y="801609"/>
                  </a:lnTo>
                  <a:lnTo>
                    <a:pt x="1874350" y="801609"/>
                  </a:lnTo>
                  <a:lnTo>
                    <a:pt x="1874350" y="766243"/>
                  </a:lnTo>
                  <a:lnTo>
                    <a:pt x="1739962" y="766243"/>
                  </a:lnTo>
                  <a:lnTo>
                    <a:pt x="1739962" y="728522"/>
                  </a:lnTo>
                  <a:lnTo>
                    <a:pt x="1657447" y="728522"/>
                  </a:lnTo>
                  <a:lnTo>
                    <a:pt x="1657447" y="683726"/>
                  </a:lnTo>
                  <a:lnTo>
                    <a:pt x="1622081" y="683726"/>
                  </a:lnTo>
                  <a:lnTo>
                    <a:pt x="1622081" y="648360"/>
                  </a:lnTo>
                  <a:lnTo>
                    <a:pt x="1579637" y="648360"/>
                  </a:lnTo>
                  <a:lnTo>
                    <a:pt x="1579637" y="601207"/>
                  </a:lnTo>
                  <a:lnTo>
                    <a:pt x="1539556" y="601207"/>
                  </a:lnTo>
                  <a:lnTo>
                    <a:pt x="1539556" y="554053"/>
                  </a:lnTo>
                  <a:lnTo>
                    <a:pt x="1520697" y="554053"/>
                  </a:lnTo>
                  <a:lnTo>
                    <a:pt x="1520697" y="539908"/>
                  </a:lnTo>
                  <a:lnTo>
                    <a:pt x="1487693" y="539908"/>
                  </a:lnTo>
                  <a:lnTo>
                    <a:pt x="1487693" y="488038"/>
                  </a:lnTo>
                  <a:lnTo>
                    <a:pt x="1431105" y="488038"/>
                  </a:lnTo>
                  <a:lnTo>
                    <a:pt x="1431105" y="469177"/>
                  </a:lnTo>
                  <a:lnTo>
                    <a:pt x="1376879" y="469177"/>
                  </a:lnTo>
                  <a:lnTo>
                    <a:pt x="1376879" y="445600"/>
                  </a:lnTo>
                  <a:lnTo>
                    <a:pt x="1266074" y="445600"/>
                  </a:lnTo>
                  <a:lnTo>
                    <a:pt x="1266074" y="400804"/>
                  </a:lnTo>
                  <a:lnTo>
                    <a:pt x="1228346" y="400804"/>
                  </a:lnTo>
                  <a:lnTo>
                    <a:pt x="1228346" y="332432"/>
                  </a:lnTo>
                  <a:lnTo>
                    <a:pt x="1131686" y="332432"/>
                  </a:lnTo>
                  <a:lnTo>
                    <a:pt x="1131686" y="311213"/>
                  </a:lnTo>
                  <a:lnTo>
                    <a:pt x="1084528" y="311213"/>
                  </a:lnTo>
                  <a:lnTo>
                    <a:pt x="1084528" y="268775"/>
                  </a:lnTo>
                  <a:lnTo>
                    <a:pt x="1049162" y="268775"/>
                  </a:lnTo>
                  <a:lnTo>
                    <a:pt x="1049162" y="254629"/>
                  </a:lnTo>
                  <a:lnTo>
                    <a:pt x="983153" y="254629"/>
                  </a:lnTo>
                  <a:lnTo>
                    <a:pt x="983153" y="214549"/>
                  </a:lnTo>
                  <a:lnTo>
                    <a:pt x="947785" y="214549"/>
                  </a:lnTo>
                  <a:lnTo>
                    <a:pt x="947785" y="198045"/>
                  </a:lnTo>
                  <a:lnTo>
                    <a:pt x="907704" y="198045"/>
                  </a:lnTo>
                  <a:lnTo>
                    <a:pt x="907704" y="174468"/>
                  </a:lnTo>
                  <a:lnTo>
                    <a:pt x="846405" y="174468"/>
                  </a:lnTo>
                  <a:lnTo>
                    <a:pt x="846405" y="146175"/>
                  </a:lnTo>
                  <a:lnTo>
                    <a:pt x="806324" y="146175"/>
                  </a:lnTo>
                  <a:lnTo>
                    <a:pt x="806324" y="117883"/>
                  </a:lnTo>
                  <a:lnTo>
                    <a:pt x="707302" y="117883"/>
                  </a:lnTo>
                  <a:lnTo>
                    <a:pt x="707302" y="91950"/>
                  </a:lnTo>
                  <a:lnTo>
                    <a:pt x="634214" y="91950"/>
                  </a:lnTo>
                  <a:lnTo>
                    <a:pt x="634214" y="68372"/>
                  </a:lnTo>
                  <a:lnTo>
                    <a:pt x="523403" y="68372"/>
                  </a:lnTo>
                  <a:lnTo>
                    <a:pt x="523403" y="58942"/>
                  </a:lnTo>
                  <a:lnTo>
                    <a:pt x="436170" y="58942"/>
                  </a:lnTo>
                  <a:lnTo>
                    <a:pt x="436170" y="21219"/>
                  </a:lnTo>
                  <a:lnTo>
                    <a:pt x="297067" y="21219"/>
                  </a:lnTo>
                  <a:lnTo>
                    <a:pt x="297067"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Graphic 325">
              <a:extLst>
                <a:ext uri="{FF2B5EF4-FFF2-40B4-BE49-F238E27FC236}">
                  <a16:creationId xmlns:a16="http://schemas.microsoft.com/office/drawing/2014/main" id="{503D912E-539A-48B4-8F9A-991C6B399189}"/>
                </a:ext>
              </a:extLst>
            </p:cNvPr>
            <p:cNvSpPr/>
            <p:nvPr/>
          </p:nvSpPr>
          <p:spPr>
            <a:xfrm>
              <a:off x="2297431" y="189611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Graphic 325">
              <a:extLst>
                <a:ext uri="{FF2B5EF4-FFF2-40B4-BE49-F238E27FC236}">
                  <a16:creationId xmlns:a16="http://schemas.microsoft.com/office/drawing/2014/main" id="{503D912E-539A-48B4-8F9A-991C6B399189}"/>
                </a:ext>
              </a:extLst>
            </p:cNvPr>
            <p:cNvSpPr/>
            <p:nvPr/>
          </p:nvSpPr>
          <p:spPr>
            <a:xfrm>
              <a:off x="2312621" y="189611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Graphic 325">
              <a:extLst>
                <a:ext uri="{FF2B5EF4-FFF2-40B4-BE49-F238E27FC236}">
                  <a16:creationId xmlns:a16="http://schemas.microsoft.com/office/drawing/2014/main" id="{503D912E-539A-48B4-8F9A-991C6B399189}"/>
                </a:ext>
              </a:extLst>
            </p:cNvPr>
            <p:cNvSpPr/>
            <p:nvPr/>
          </p:nvSpPr>
          <p:spPr>
            <a:xfrm>
              <a:off x="2327811" y="189611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Graphic 325">
              <a:extLst>
                <a:ext uri="{FF2B5EF4-FFF2-40B4-BE49-F238E27FC236}">
                  <a16:creationId xmlns:a16="http://schemas.microsoft.com/office/drawing/2014/main" id="{503D912E-539A-48B4-8F9A-991C6B399189}"/>
                </a:ext>
              </a:extLst>
            </p:cNvPr>
            <p:cNvSpPr/>
            <p:nvPr/>
          </p:nvSpPr>
          <p:spPr>
            <a:xfrm>
              <a:off x="2343000" y="189611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Graphic 325">
              <a:extLst>
                <a:ext uri="{FF2B5EF4-FFF2-40B4-BE49-F238E27FC236}">
                  <a16:creationId xmlns:a16="http://schemas.microsoft.com/office/drawing/2014/main" id="{503D912E-539A-48B4-8F9A-991C6B399189}"/>
                </a:ext>
              </a:extLst>
            </p:cNvPr>
            <p:cNvSpPr/>
            <p:nvPr/>
          </p:nvSpPr>
          <p:spPr>
            <a:xfrm>
              <a:off x="2358190" y="189611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Graphic 325">
              <a:extLst>
                <a:ext uri="{FF2B5EF4-FFF2-40B4-BE49-F238E27FC236}">
                  <a16:creationId xmlns:a16="http://schemas.microsoft.com/office/drawing/2014/main" id="{503D912E-539A-48B4-8F9A-991C6B399189}"/>
                </a:ext>
              </a:extLst>
            </p:cNvPr>
            <p:cNvSpPr/>
            <p:nvPr/>
          </p:nvSpPr>
          <p:spPr>
            <a:xfrm>
              <a:off x="2373380" y="189611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6" name="Graphic 325">
              <a:extLst>
                <a:ext uri="{FF2B5EF4-FFF2-40B4-BE49-F238E27FC236}">
                  <a16:creationId xmlns:a16="http://schemas.microsoft.com/office/drawing/2014/main" id="{503D912E-539A-48B4-8F9A-991C6B399189}"/>
                </a:ext>
              </a:extLst>
            </p:cNvPr>
            <p:cNvSpPr/>
            <p:nvPr/>
          </p:nvSpPr>
          <p:spPr>
            <a:xfrm>
              <a:off x="2479709" y="189611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Graphic 325">
              <a:extLst>
                <a:ext uri="{FF2B5EF4-FFF2-40B4-BE49-F238E27FC236}">
                  <a16:creationId xmlns:a16="http://schemas.microsoft.com/office/drawing/2014/main" id="{503D912E-539A-48B4-8F9A-991C6B399189}"/>
                </a:ext>
              </a:extLst>
            </p:cNvPr>
            <p:cNvSpPr/>
            <p:nvPr/>
          </p:nvSpPr>
          <p:spPr>
            <a:xfrm>
              <a:off x="2510089" y="189611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Graphic 325">
              <a:extLst>
                <a:ext uri="{FF2B5EF4-FFF2-40B4-BE49-F238E27FC236}">
                  <a16:creationId xmlns:a16="http://schemas.microsoft.com/office/drawing/2014/main" id="{503D912E-539A-48B4-8F9A-991C6B399189}"/>
                </a:ext>
              </a:extLst>
            </p:cNvPr>
            <p:cNvSpPr/>
            <p:nvPr/>
          </p:nvSpPr>
          <p:spPr>
            <a:xfrm>
              <a:off x="2555658" y="191136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Graphic 325">
              <a:extLst>
                <a:ext uri="{FF2B5EF4-FFF2-40B4-BE49-F238E27FC236}">
                  <a16:creationId xmlns:a16="http://schemas.microsoft.com/office/drawing/2014/main" id="{503D912E-539A-48B4-8F9A-991C6B399189}"/>
                </a:ext>
              </a:extLst>
            </p:cNvPr>
            <p:cNvSpPr/>
            <p:nvPr/>
          </p:nvSpPr>
          <p:spPr>
            <a:xfrm>
              <a:off x="2601227" y="191136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Graphic 325">
              <a:extLst>
                <a:ext uri="{FF2B5EF4-FFF2-40B4-BE49-F238E27FC236}">
                  <a16:creationId xmlns:a16="http://schemas.microsoft.com/office/drawing/2014/main" id="{503D912E-539A-48B4-8F9A-991C6B399189}"/>
                </a:ext>
              </a:extLst>
            </p:cNvPr>
            <p:cNvSpPr/>
            <p:nvPr/>
          </p:nvSpPr>
          <p:spPr>
            <a:xfrm>
              <a:off x="2631607" y="191136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Graphic 325">
              <a:extLst>
                <a:ext uri="{FF2B5EF4-FFF2-40B4-BE49-F238E27FC236}">
                  <a16:creationId xmlns:a16="http://schemas.microsoft.com/office/drawing/2014/main" id="{503D912E-539A-48B4-8F9A-991C6B399189}"/>
                </a:ext>
              </a:extLst>
            </p:cNvPr>
            <p:cNvSpPr/>
            <p:nvPr/>
          </p:nvSpPr>
          <p:spPr>
            <a:xfrm>
              <a:off x="2661987" y="1941882"/>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Graphic 325">
              <a:extLst>
                <a:ext uri="{FF2B5EF4-FFF2-40B4-BE49-F238E27FC236}">
                  <a16:creationId xmlns:a16="http://schemas.microsoft.com/office/drawing/2014/main" id="{503D912E-539A-48B4-8F9A-991C6B399189}"/>
                </a:ext>
              </a:extLst>
            </p:cNvPr>
            <p:cNvSpPr/>
            <p:nvPr/>
          </p:nvSpPr>
          <p:spPr>
            <a:xfrm>
              <a:off x="2692366" y="1941882"/>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Graphic 325">
              <a:extLst>
                <a:ext uri="{FF2B5EF4-FFF2-40B4-BE49-F238E27FC236}">
                  <a16:creationId xmlns:a16="http://schemas.microsoft.com/office/drawing/2014/main" id="{503D912E-539A-48B4-8F9A-991C6B399189}"/>
                </a:ext>
              </a:extLst>
            </p:cNvPr>
            <p:cNvSpPr/>
            <p:nvPr/>
          </p:nvSpPr>
          <p:spPr>
            <a:xfrm>
              <a:off x="2753126" y="1957139"/>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Graphic 325">
              <a:extLst>
                <a:ext uri="{FF2B5EF4-FFF2-40B4-BE49-F238E27FC236}">
                  <a16:creationId xmlns:a16="http://schemas.microsoft.com/office/drawing/2014/main" id="{503D912E-539A-48B4-8F9A-991C6B399189}"/>
                </a:ext>
              </a:extLst>
            </p:cNvPr>
            <p:cNvSpPr/>
            <p:nvPr/>
          </p:nvSpPr>
          <p:spPr>
            <a:xfrm>
              <a:off x="2813886" y="1972396"/>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Graphic 325">
              <a:extLst>
                <a:ext uri="{FF2B5EF4-FFF2-40B4-BE49-F238E27FC236}">
                  <a16:creationId xmlns:a16="http://schemas.microsoft.com/office/drawing/2014/main" id="{503D912E-539A-48B4-8F9A-991C6B399189}"/>
                </a:ext>
              </a:extLst>
            </p:cNvPr>
            <p:cNvSpPr/>
            <p:nvPr/>
          </p:nvSpPr>
          <p:spPr>
            <a:xfrm>
              <a:off x="2829076" y="1972396"/>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Graphic 325">
              <a:extLst>
                <a:ext uri="{FF2B5EF4-FFF2-40B4-BE49-F238E27FC236}">
                  <a16:creationId xmlns:a16="http://schemas.microsoft.com/office/drawing/2014/main" id="{503D912E-539A-48B4-8F9A-991C6B399189}"/>
                </a:ext>
              </a:extLst>
            </p:cNvPr>
            <p:cNvSpPr/>
            <p:nvPr/>
          </p:nvSpPr>
          <p:spPr>
            <a:xfrm>
              <a:off x="2874645" y="1987653"/>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Graphic 325">
              <a:extLst>
                <a:ext uri="{FF2B5EF4-FFF2-40B4-BE49-F238E27FC236}">
                  <a16:creationId xmlns:a16="http://schemas.microsoft.com/office/drawing/2014/main" id="{503D912E-539A-48B4-8F9A-991C6B399189}"/>
                </a:ext>
              </a:extLst>
            </p:cNvPr>
            <p:cNvSpPr/>
            <p:nvPr/>
          </p:nvSpPr>
          <p:spPr>
            <a:xfrm>
              <a:off x="2920214" y="1987653"/>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Graphic 325">
              <a:extLst>
                <a:ext uri="{FF2B5EF4-FFF2-40B4-BE49-F238E27FC236}">
                  <a16:creationId xmlns:a16="http://schemas.microsoft.com/office/drawing/2014/main" id="{503D912E-539A-48B4-8F9A-991C6B399189}"/>
                </a:ext>
              </a:extLst>
            </p:cNvPr>
            <p:cNvSpPr/>
            <p:nvPr/>
          </p:nvSpPr>
          <p:spPr>
            <a:xfrm>
              <a:off x="2950594" y="2018168"/>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Graphic 325">
              <a:extLst>
                <a:ext uri="{FF2B5EF4-FFF2-40B4-BE49-F238E27FC236}">
                  <a16:creationId xmlns:a16="http://schemas.microsoft.com/office/drawing/2014/main" id="{503D912E-539A-48B4-8F9A-991C6B399189}"/>
                </a:ext>
              </a:extLst>
            </p:cNvPr>
            <p:cNvSpPr/>
            <p:nvPr/>
          </p:nvSpPr>
          <p:spPr>
            <a:xfrm>
              <a:off x="2980974" y="2033425"/>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Graphic 325">
              <a:extLst>
                <a:ext uri="{FF2B5EF4-FFF2-40B4-BE49-F238E27FC236}">
                  <a16:creationId xmlns:a16="http://schemas.microsoft.com/office/drawing/2014/main" id="{503D912E-539A-48B4-8F9A-991C6B399189}"/>
                </a:ext>
              </a:extLst>
            </p:cNvPr>
            <p:cNvSpPr/>
            <p:nvPr/>
          </p:nvSpPr>
          <p:spPr>
            <a:xfrm>
              <a:off x="2996164" y="2033425"/>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Graphic 325">
              <a:extLst>
                <a:ext uri="{FF2B5EF4-FFF2-40B4-BE49-F238E27FC236}">
                  <a16:creationId xmlns:a16="http://schemas.microsoft.com/office/drawing/2014/main" id="{503D912E-539A-48B4-8F9A-991C6B399189}"/>
                </a:ext>
              </a:extLst>
            </p:cNvPr>
            <p:cNvSpPr/>
            <p:nvPr/>
          </p:nvSpPr>
          <p:spPr>
            <a:xfrm>
              <a:off x="3011353" y="2033425"/>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Graphic 325">
              <a:extLst>
                <a:ext uri="{FF2B5EF4-FFF2-40B4-BE49-F238E27FC236}">
                  <a16:creationId xmlns:a16="http://schemas.microsoft.com/office/drawing/2014/main" id="{503D912E-539A-48B4-8F9A-991C6B399189}"/>
                </a:ext>
              </a:extLst>
            </p:cNvPr>
            <p:cNvSpPr/>
            <p:nvPr/>
          </p:nvSpPr>
          <p:spPr>
            <a:xfrm>
              <a:off x="3026543" y="2048682"/>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Graphic 325">
              <a:extLst>
                <a:ext uri="{FF2B5EF4-FFF2-40B4-BE49-F238E27FC236}">
                  <a16:creationId xmlns:a16="http://schemas.microsoft.com/office/drawing/2014/main" id="{503D912E-539A-48B4-8F9A-991C6B399189}"/>
                </a:ext>
              </a:extLst>
            </p:cNvPr>
            <p:cNvSpPr/>
            <p:nvPr/>
          </p:nvSpPr>
          <p:spPr>
            <a:xfrm>
              <a:off x="3056924" y="2063940"/>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Graphic 325">
              <a:extLst>
                <a:ext uri="{FF2B5EF4-FFF2-40B4-BE49-F238E27FC236}">
                  <a16:creationId xmlns:a16="http://schemas.microsoft.com/office/drawing/2014/main" id="{503D912E-539A-48B4-8F9A-991C6B399189}"/>
                </a:ext>
              </a:extLst>
            </p:cNvPr>
            <p:cNvSpPr/>
            <p:nvPr/>
          </p:nvSpPr>
          <p:spPr>
            <a:xfrm>
              <a:off x="3072113" y="2063940"/>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Graphic 325">
              <a:extLst>
                <a:ext uri="{FF2B5EF4-FFF2-40B4-BE49-F238E27FC236}">
                  <a16:creationId xmlns:a16="http://schemas.microsoft.com/office/drawing/2014/main" id="{503D912E-539A-48B4-8F9A-991C6B399189}"/>
                </a:ext>
              </a:extLst>
            </p:cNvPr>
            <p:cNvSpPr/>
            <p:nvPr/>
          </p:nvSpPr>
          <p:spPr>
            <a:xfrm>
              <a:off x="3087303" y="2094454"/>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Graphic 325">
              <a:extLst>
                <a:ext uri="{FF2B5EF4-FFF2-40B4-BE49-F238E27FC236}">
                  <a16:creationId xmlns:a16="http://schemas.microsoft.com/office/drawing/2014/main" id="{503D912E-539A-48B4-8F9A-991C6B399189}"/>
                </a:ext>
              </a:extLst>
            </p:cNvPr>
            <p:cNvSpPr/>
            <p:nvPr/>
          </p:nvSpPr>
          <p:spPr>
            <a:xfrm>
              <a:off x="3102493" y="2094454"/>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Graphic 325">
              <a:extLst>
                <a:ext uri="{FF2B5EF4-FFF2-40B4-BE49-F238E27FC236}">
                  <a16:creationId xmlns:a16="http://schemas.microsoft.com/office/drawing/2014/main" id="{503D912E-539A-48B4-8F9A-991C6B399189}"/>
                </a:ext>
              </a:extLst>
            </p:cNvPr>
            <p:cNvSpPr/>
            <p:nvPr/>
          </p:nvSpPr>
          <p:spPr>
            <a:xfrm>
              <a:off x="3132873" y="2109711"/>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Graphic 325">
              <a:extLst>
                <a:ext uri="{FF2B5EF4-FFF2-40B4-BE49-F238E27FC236}">
                  <a16:creationId xmlns:a16="http://schemas.microsoft.com/office/drawing/2014/main" id="{503D912E-539A-48B4-8F9A-991C6B399189}"/>
                </a:ext>
              </a:extLst>
            </p:cNvPr>
            <p:cNvSpPr/>
            <p:nvPr/>
          </p:nvSpPr>
          <p:spPr>
            <a:xfrm>
              <a:off x="3148063" y="2109711"/>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Graphic 325">
              <a:extLst>
                <a:ext uri="{FF2B5EF4-FFF2-40B4-BE49-F238E27FC236}">
                  <a16:creationId xmlns:a16="http://schemas.microsoft.com/office/drawing/2014/main" id="{503D912E-539A-48B4-8F9A-991C6B399189}"/>
                </a:ext>
              </a:extLst>
            </p:cNvPr>
            <p:cNvSpPr/>
            <p:nvPr/>
          </p:nvSpPr>
          <p:spPr>
            <a:xfrm>
              <a:off x="3178442" y="2140226"/>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Graphic 325">
              <a:extLst>
                <a:ext uri="{FF2B5EF4-FFF2-40B4-BE49-F238E27FC236}">
                  <a16:creationId xmlns:a16="http://schemas.microsoft.com/office/drawing/2014/main" id="{503D912E-539A-48B4-8F9A-991C6B399189}"/>
                </a:ext>
              </a:extLst>
            </p:cNvPr>
            <p:cNvSpPr/>
            <p:nvPr/>
          </p:nvSpPr>
          <p:spPr>
            <a:xfrm>
              <a:off x="3193632" y="2140226"/>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Graphic 325">
              <a:extLst>
                <a:ext uri="{FF2B5EF4-FFF2-40B4-BE49-F238E27FC236}">
                  <a16:creationId xmlns:a16="http://schemas.microsoft.com/office/drawing/2014/main" id="{503D912E-539A-48B4-8F9A-991C6B399189}"/>
                </a:ext>
              </a:extLst>
            </p:cNvPr>
            <p:cNvSpPr/>
            <p:nvPr/>
          </p:nvSpPr>
          <p:spPr>
            <a:xfrm>
              <a:off x="3208822" y="2170741"/>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Graphic 325">
              <a:extLst>
                <a:ext uri="{FF2B5EF4-FFF2-40B4-BE49-F238E27FC236}">
                  <a16:creationId xmlns:a16="http://schemas.microsoft.com/office/drawing/2014/main" id="{503D912E-539A-48B4-8F9A-991C6B399189}"/>
                </a:ext>
              </a:extLst>
            </p:cNvPr>
            <p:cNvSpPr/>
            <p:nvPr/>
          </p:nvSpPr>
          <p:spPr>
            <a:xfrm>
              <a:off x="3224012" y="2170741"/>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Graphic 325">
              <a:extLst>
                <a:ext uri="{FF2B5EF4-FFF2-40B4-BE49-F238E27FC236}">
                  <a16:creationId xmlns:a16="http://schemas.microsoft.com/office/drawing/2014/main" id="{503D912E-539A-48B4-8F9A-991C6B399189}"/>
                </a:ext>
              </a:extLst>
            </p:cNvPr>
            <p:cNvSpPr/>
            <p:nvPr/>
          </p:nvSpPr>
          <p:spPr>
            <a:xfrm>
              <a:off x="3239202" y="2170741"/>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Graphic 325">
              <a:extLst>
                <a:ext uri="{FF2B5EF4-FFF2-40B4-BE49-F238E27FC236}">
                  <a16:creationId xmlns:a16="http://schemas.microsoft.com/office/drawing/2014/main" id="{503D912E-539A-48B4-8F9A-991C6B399189}"/>
                </a:ext>
              </a:extLst>
            </p:cNvPr>
            <p:cNvSpPr/>
            <p:nvPr/>
          </p:nvSpPr>
          <p:spPr>
            <a:xfrm>
              <a:off x="3269581" y="2170741"/>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Graphic 325">
              <a:extLst>
                <a:ext uri="{FF2B5EF4-FFF2-40B4-BE49-F238E27FC236}">
                  <a16:creationId xmlns:a16="http://schemas.microsoft.com/office/drawing/2014/main" id="{503D912E-539A-48B4-8F9A-991C6B399189}"/>
                </a:ext>
              </a:extLst>
            </p:cNvPr>
            <p:cNvSpPr/>
            <p:nvPr/>
          </p:nvSpPr>
          <p:spPr>
            <a:xfrm>
              <a:off x="3284771" y="2216513"/>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Graphic 325">
              <a:extLst>
                <a:ext uri="{FF2B5EF4-FFF2-40B4-BE49-F238E27FC236}">
                  <a16:creationId xmlns:a16="http://schemas.microsoft.com/office/drawing/2014/main" id="{503D912E-539A-48B4-8F9A-991C6B399189}"/>
                </a:ext>
              </a:extLst>
            </p:cNvPr>
            <p:cNvSpPr/>
            <p:nvPr/>
          </p:nvSpPr>
          <p:spPr>
            <a:xfrm>
              <a:off x="3315151" y="2247027"/>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Graphic 325">
              <a:extLst>
                <a:ext uri="{FF2B5EF4-FFF2-40B4-BE49-F238E27FC236}">
                  <a16:creationId xmlns:a16="http://schemas.microsoft.com/office/drawing/2014/main" id="{503D912E-539A-48B4-8F9A-991C6B399189}"/>
                </a:ext>
              </a:extLst>
            </p:cNvPr>
            <p:cNvSpPr/>
            <p:nvPr/>
          </p:nvSpPr>
          <p:spPr>
            <a:xfrm>
              <a:off x="3330340" y="2247027"/>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Graphic 325">
              <a:extLst>
                <a:ext uri="{FF2B5EF4-FFF2-40B4-BE49-F238E27FC236}">
                  <a16:creationId xmlns:a16="http://schemas.microsoft.com/office/drawing/2014/main" id="{503D912E-539A-48B4-8F9A-991C6B399189}"/>
                </a:ext>
              </a:extLst>
            </p:cNvPr>
            <p:cNvSpPr/>
            <p:nvPr/>
          </p:nvSpPr>
          <p:spPr>
            <a:xfrm>
              <a:off x="3345530" y="2247027"/>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Graphic 325">
              <a:extLst>
                <a:ext uri="{FF2B5EF4-FFF2-40B4-BE49-F238E27FC236}">
                  <a16:creationId xmlns:a16="http://schemas.microsoft.com/office/drawing/2014/main" id="{503D912E-539A-48B4-8F9A-991C6B399189}"/>
                </a:ext>
              </a:extLst>
            </p:cNvPr>
            <p:cNvSpPr/>
            <p:nvPr/>
          </p:nvSpPr>
          <p:spPr>
            <a:xfrm>
              <a:off x="3375910" y="2247027"/>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Graphic 325">
              <a:extLst>
                <a:ext uri="{FF2B5EF4-FFF2-40B4-BE49-F238E27FC236}">
                  <a16:creationId xmlns:a16="http://schemas.microsoft.com/office/drawing/2014/main" id="{503D912E-539A-48B4-8F9A-991C6B399189}"/>
                </a:ext>
              </a:extLst>
            </p:cNvPr>
            <p:cNvSpPr/>
            <p:nvPr/>
          </p:nvSpPr>
          <p:spPr>
            <a:xfrm>
              <a:off x="3421479" y="2277542"/>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Graphic 325">
              <a:extLst>
                <a:ext uri="{FF2B5EF4-FFF2-40B4-BE49-F238E27FC236}">
                  <a16:creationId xmlns:a16="http://schemas.microsoft.com/office/drawing/2014/main" id="{503D912E-539A-48B4-8F9A-991C6B399189}"/>
                </a:ext>
              </a:extLst>
            </p:cNvPr>
            <p:cNvSpPr/>
            <p:nvPr/>
          </p:nvSpPr>
          <p:spPr>
            <a:xfrm>
              <a:off x="3467049" y="2292800"/>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2" name="Graphic 325">
              <a:extLst>
                <a:ext uri="{FF2B5EF4-FFF2-40B4-BE49-F238E27FC236}">
                  <a16:creationId xmlns:a16="http://schemas.microsoft.com/office/drawing/2014/main" id="{503D912E-539A-48B4-8F9A-991C6B399189}"/>
                </a:ext>
              </a:extLst>
            </p:cNvPr>
            <p:cNvSpPr/>
            <p:nvPr/>
          </p:nvSpPr>
          <p:spPr>
            <a:xfrm>
              <a:off x="3497428" y="2323314"/>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Graphic 325">
              <a:extLst>
                <a:ext uri="{FF2B5EF4-FFF2-40B4-BE49-F238E27FC236}">
                  <a16:creationId xmlns:a16="http://schemas.microsoft.com/office/drawing/2014/main" id="{503D912E-539A-48B4-8F9A-991C6B399189}"/>
                </a:ext>
              </a:extLst>
            </p:cNvPr>
            <p:cNvSpPr/>
            <p:nvPr/>
          </p:nvSpPr>
          <p:spPr>
            <a:xfrm>
              <a:off x="3527808" y="2369086"/>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4" name="Graphic 325">
              <a:extLst>
                <a:ext uri="{FF2B5EF4-FFF2-40B4-BE49-F238E27FC236}">
                  <a16:creationId xmlns:a16="http://schemas.microsoft.com/office/drawing/2014/main" id="{503D912E-539A-48B4-8F9A-991C6B399189}"/>
                </a:ext>
              </a:extLst>
            </p:cNvPr>
            <p:cNvSpPr/>
            <p:nvPr/>
          </p:nvSpPr>
          <p:spPr>
            <a:xfrm>
              <a:off x="3573378" y="2414858"/>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Graphic 325">
              <a:extLst>
                <a:ext uri="{FF2B5EF4-FFF2-40B4-BE49-F238E27FC236}">
                  <a16:creationId xmlns:a16="http://schemas.microsoft.com/office/drawing/2014/main" id="{503D912E-539A-48B4-8F9A-991C6B399189}"/>
                </a:ext>
              </a:extLst>
            </p:cNvPr>
            <p:cNvSpPr/>
            <p:nvPr/>
          </p:nvSpPr>
          <p:spPr>
            <a:xfrm>
              <a:off x="3603757" y="2445373"/>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6" name="Graphic 325">
              <a:extLst>
                <a:ext uri="{FF2B5EF4-FFF2-40B4-BE49-F238E27FC236}">
                  <a16:creationId xmlns:a16="http://schemas.microsoft.com/office/drawing/2014/main" id="{503D912E-539A-48B4-8F9A-991C6B399189}"/>
                </a:ext>
              </a:extLst>
            </p:cNvPr>
            <p:cNvSpPr/>
            <p:nvPr/>
          </p:nvSpPr>
          <p:spPr>
            <a:xfrm>
              <a:off x="3634137" y="2475887"/>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7" name="Graphic 325">
              <a:extLst>
                <a:ext uri="{FF2B5EF4-FFF2-40B4-BE49-F238E27FC236}">
                  <a16:creationId xmlns:a16="http://schemas.microsoft.com/office/drawing/2014/main" id="{503D912E-539A-48B4-8F9A-991C6B399189}"/>
                </a:ext>
              </a:extLst>
            </p:cNvPr>
            <p:cNvSpPr/>
            <p:nvPr/>
          </p:nvSpPr>
          <p:spPr>
            <a:xfrm>
              <a:off x="3664517" y="2475887"/>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8" name="Graphic 325">
              <a:extLst>
                <a:ext uri="{FF2B5EF4-FFF2-40B4-BE49-F238E27FC236}">
                  <a16:creationId xmlns:a16="http://schemas.microsoft.com/office/drawing/2014/main" id="{503D912E-539A-48B4-8F9A-991C6B399189}"/>
                </a:ext>
              </a:extLst>
            </p:cNvPr>
            <p:cNvSpPr/>
            <p:nvPr/>
          </p:nvSpPr>
          <p:spPr>
            <a:xfrm>
              <a:off x="3694896" y="2506402"/>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9" name="Graphic 325">
              <a:extLst>
                <a:ext uri="{FF2B5EF4-FFF2-40B4-BE49-F238E27FC236}">
                  <a16:creationId xmlns:a16="http://schemas.microsoft.com/office/drawing/2014/main" id="{503D912E-539A-48B4-8F9A-991C6B399189}"/>
                </a:ext>
              </a:extLst>
            </p:cNvPr>
            <p:cNvSpPr/>
            <p:nvPr/>
          </p:nvSpPr>
          <p:spPr>
            <a:xfrm>
              <a:off x="3725276" y="2506402"/>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0" name="Graphic 325">
              <a:extLst>
                <a:ext uri="{FF2B5EF4-FFF2-40B4-BE49-F238E27FC236}">
                  <a16:creationId xmlns:a16="http://schemas.microsoft.com/office/drawing/2014/main" id="{503D912E-539A-48B4-8F9A-991C6B399189}"/>
                </a:ext>
              </a:extLst>
            </p:cNvPr>
            <p:cNvSpPr/>
            <p:nvPr/>
          </p:nvSpPr>
          <p:spPr>
            <a:xfrm>
              <a:off x="3755655" y="2506402"/>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1" name="Graphic 325">
              <a:extLst>
                <a:ext uri="{FF2B5EF4-FFF2-40B4-BE49-F238E27FC236}">
                  <a16:creationId xmlns:a16="http://schemas.microsoft.com/office/drawing/2014/main" id="{503D912E-539A-48B4-8F9A-991C6B399189}"/>
                </a:ext>
              </a:extLst>
            </p:cNvPr>
            <p:cNvSpPr/>
            <p:nvPr/>
          </p:nvSpPr>
          <p:spPr>
            <a:xfrm>
              <a:off x="3770845" y="2506402"/>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Graphic 325">
              <a:extLst>
                <a:ext uri="{FF2B5EF4-FFF2-40B4-BE49-F238E27FC236}">
                  <a16:creationId xmlns:a16="http://schemas.microsoft.com/office/drawing/2014/main" id="{503D912E-539A-48B4-8F9A-991C6B399189}"/>
                </a:ext>
              </a:extLst>
            </p:cNvPr>
            <p:cNvSpPr/>
            <p:nvPr/>
          </p:nvSpPr>
          <p:spPr>
            <a:xfrm>
              <a:off x="3801225" y="2536917"/>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3" name="Graphic 325">
              <a:extLst>
                <a:ext uri="{FF2B5EF4-FFF2-40B4-BE49-F238E27FC236}">
                  <a16:creationId xmlns:a16="http://schemas.microsoft.com/office/drawing/2014/main" id="{503D912E-539A-48B4-8F9A-991C6B399189}"/>
                </a:ext>
              </a:extLst>
            </p:cNvPr>
            <p:cNvSpPr/>
            <p:nvPr/>
          </p:nvSpPr>
          <p:spPr>
            <a:xfrm>
              <a:off x="3846794" y="2567432"/>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Graphic 325">
              <a:extLst>
                <a:ext uri="{FF2B5EF4-FFF2-40B4-BE49-F238E27FC236}">
                  <a16:creationId xmlns:a16="http://schemas.microsoft.com/office/drawing/2014/main" id="{503D912E-539A-48B4-8F9A-991C6B399189}"/>
                </a:ext>
              </a:extLst>
            </p:cNvPr>
            <p:cNvSpPr/>
            <p:nvPr/>
          </p:nvSpPr>
          <p:spPr>
            <a:xfrm>
              <a:off x="3877174" y="2597946"/>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5" name="Graphic 325">
              <a:extLst>
                <a:ext uri="{FF2B5EF4-FFF2-40B4-BE49-F238E27FC236}">
                  <a16:creationId xmlns:a16="http://schemas.microsoft.com/office/drawing/2014/main" id="{503D912E-539A-48B4-8F9A-991C6B399189}"/>
                </a:ext>
              </a:extLst>
            </p:cNvPr>
            <p:cNvSpPr/>
            <p:nvPr/>
          </p:nvSpPr>
          <p:spPr>
            <a:xfrm>
              <a:off x="3892364" y="2597946"/>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6" name="Graphic 325">
              <a:extLst>
                <a:ext uri="{FF2B5EF4-FFF2-40B4-BE49-F238E27FC236}">
                  <a16:creationId xmlns:a16="http://schemas.microsoft.com/office/drawing/2014/main" id="{503D912E-539A-48B4-8F9A-991C6B399189}"/>
                </a:ext>
              </a:extLst>
            </p:cNvPr>
            <p:cNvSpPr/>
            <p:nvPr/>
          </p:nvSpPr>
          <p:spPr>
            <a:xfrm>
              <a:off x="3907554" y="2597946"/>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7" name="Graphic 325">
              <a:extLst>
                <a:ext uri="{FF2B5EF4-FFF2-40B4-BE49-F238E27FC236}">
                  <a16:creationId xmlns:a16="http://schemas.microsoft.com/office/drawing/2014/main" id="{503D912E-539A-48B4-8F9A-991C6B399189}"/>
                </a:ext>
              </a:extLst>
            </p:cNvPr>
            <p:cNvSpPr/>
            <p:nvPr/>
          </p:nvSpPr>
          <p:spPr>
            <a:xfrm>
              <a:off x="3922743" y="2613203"/>
              <a:ext cx="7595" cy="57668"/>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8" name="Graphic 325">
              <a:extLst>
                <a:ext uri="{FF2B5EF4-FFF2-40B4-BE49-F238E27FC236}">
                  <a16:creationId xmlns:a16="http://schemas.microsoft.com/office/drawing/2014/main" id="{503D912E-539A-48B4-8F9A-991C6B399189}"/>
                </a:ext>
              </a:extLst>
            </p:cNvPr>
            <p:cNvSpPr/>
            <p:nvPr/>
          </p:nvSpPr>
          <p:spPr>
            <a:xfrm>
              <a:off x="3953123" y="2613203"/>
              <a:ext cx="7595" cy="57668"/>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9" name="Graphic 325">
              <a:extLst>
                <a:ext uri="{FF2B5EF4-FFF2-40B4-BE49-F238E27FC236}">
                  <a16:creationId xmlns:a16="http://schemas.microsoft.com/office/drawing/2014/main" id="{503D912E-539A-48B4-8F9A-991C6B399189}"/>
                </a:ext>
              </a:extLst>
            </p:cNvPr>
            <p:cNvSpPr/>
            <p:nvPr/>
          </p:nvSpPr>
          <p:spPr>
            <a:xfrm>
              <a:off x="3983503" y="2628460"/>
              <a:ext cx="7595" cy="57668"/>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Graphic 325">
              <a:extLst>
                <a:ext uri="{FF2B5EF4-FFF2-40B4-BE49-F238E27FC236}">
                  <a16:creationId xmlns:a16="http://schemas.microsoft.com/office/drawing/2014/main" id="{503D912E-539A-48B4-8F9A-991C6B399189}"/>
                </a:ext>
              </a:extLst>
            </p:cNvPr>
            <p:cNvSpPr/>
            <p:nvPr/>
          </p:nvSpPr>
          <p:spPr>
            <a:xfrm>
              <a:off x="3998693" y="2658979"/>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Graphic 325">
              <a:extLst>
                <a:ext uri="{FF2B5EF4-FFF2-40B4-BE49-F238E27FC236}">
                  <a16:creationId xmlns:a16="http://schemas.microsoft.com/office/drawing/2014/main" id="{503D912E-539A-48B4-8F9A-991C6B399189}"/>
                </a:ext>
              </a:extLst>
            </p:cNvPr>
            <p:cNvSpPr/>
            <p:nvPr/>
          </p:nvSpPr>
          <p:spPr>
            <a:xfrm>
              <a:off x="4013882" y="2658979"/>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2" name="Graphic 325">
              <a:extLst>
                <a:ext uri="{FF2B5EF4-FFF2-40B4-BE49-F238E27FC236}">
                  <a16:creationId xmlns:a16="http://schemas.microsoft.com/office/drawing/2014/main" id="{503D912E-539A-48B4-8F9A-991C6B399189}"/>
                </a:ext>
              </a:extLst>
            </p:cNvPr>
            <p:cNvSpPr/>
            <p:nvPr/>
          </p:nvSpPr>
          <p:spPr>
            <a:xfrm>
              <a:off x="4044262" y="267423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3" name="Graphic 325">
              <a:extLst>
                <a:ext uri="{FF2B5EF4-FFF2-40B4-BE49-F238E27FC236}">
                  <a16:creationId xmlns:a16="http://schemas.microsoft.com/office/drawing/2014/main" id="{503D912E-539A-48B4-8F9A-991C6B399189}"/>
                </a:ext>
              </a:extLst>
            </p:cNvPr>
            <p:cNvSpPr/>
            <p:nvPr/>
          </p:nvSpPr>
          <p:spPr>
            <a:xfrm>
              <a:off x="4074642" y="2704751"/>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4" name="Graphic 325">
              <a:extLst>
                <a:ext uri="{FF2B5EF4-FFF2-40B4-BE49-F238E27FC236}">
                  <a16:creationId xmlns:a16="http://schemas.microsoft.com/office/drawing/2014/main" id="{503D912E-539A-48B4-8F9A-991C6B399189}"/>
                </a:ext>
              </a:extLst>
            </p:cNvPr>
            <p:cNvSpPr/>
            <p:nvPr/>
          </p:nvSpPr>
          <p:spPr>
            <a:xfrm>
              <a:off x="4105021" y="2720008"/>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5" name="Graphic 325">
              <a:extLst>
                <a:ext uri="{FF2B5EF4-FFF2-40B4-BE49-F238E27FC236}">
                  <a16:creationId xmlns:a16="http://schemas.microsoft.com/office/drawing/2014/main" id="{503D912E-539A-48B4-8F9A-991C6B399189}"/>
                </a:ext>
              </a:extLst>
            </p:cNvPr>
            <p:cNvSpPr/>
            <p:nvPr/>
          </p:nvSpPr>
          <p:spPr>
            <a:xfrm>
              <a:off x="4120211" y="2720008"/>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6" name="Graphic 325">
              <a:extLst>
                <a:ext uri="{FF2B5EF4-FFF2-40B4-BE49-F238E27FC236}">
                  <a16:creationId xmlns:a16="http://schemas.microsoft.com/office/drawing/2014/main" id="{503D912E-539A-48B4-8F9A-991C6B399189}"/>
                </a:ext>
              </a:extLst>
            </p:cNvPr>
            <p:cNvSpPr/>
            <p:nvPr/>
          </p:nvSpPr>
          <p:spPr>
            <a:xfrm>
              <a:off x="4150591" y="273526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7" name="Graphic 325">
              <a:extLst>
                <a:ext uri="{FF2B5EF4-FFF2-40B4-BE49-F238E27FC236}">
                  <a16:creationId xmlns:a16="http://schemas.microsoft.com/office/drawing/2014/main" id="{503D912E-539A-48B4-8F9A-991C6B399189}"/>
                </a:ext>
              </a:extLst>
            </p:cNvPr>
            <p:cNvSpPr/>
            <p:nvPr/>
          </p:nvSpPr>
          <p:spPr>
            <a:xfrm>
              <a:off x="4180970" y="27810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8" name="Graphic 325">
              <a:extLst>
                <a:ext uri="{FF2B5EF4-FFF2-40B4-BE49-F238E27FC236}">
                  <a16:creationId xmlns:a16="http://schemas.microsoft.com/office/drawing/2014/main" id="{503D912E-539A-48B4-8F9A-991C6B399189}"/>
                </a:ext>
              </a:extLst>
            </p:cNvPr>
            <p:cNvSpPr/>
            <p:nvPr/>
          </p:nvSpPr>
          <p:spPr>
            <a:xfrm>
              <a:off x="4211350" y="27810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9" name="Graphic 325">
              <a:extLst>
                <a:ext uri="{FF2B5EF4-FFF2-40B4-BE49-F238E27FC236}">
                  <a16:creationId xmlns:a16="http://schemas.microsoft.com/office/drawing/2014/main" id="{503D912E-539A-48B4-8F9A-991C6B399189}"/>
                </a:ext>
              </a:extLst>
            </p:cNvPr>
            <p:cNvSpPr/>
            <p:nvPr/>
          </p:nvSpPr>
          <p:spPr>
            <a:xfrm>
              <a:off x="4256920" y="2796294"/>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0" name="Graphic 325">
              <a:extLst>
                <a:ext uri="{FF2B5EF4-FFF2-40B4-BE49-F238E27FC236}">
                  <a16:creationId xmlns:a16="http://schemas.microsoft.com/office/drawing/2014/main" id="{503D912E-539A-48B4-8F9A-991C6B399189}"/>
                </a:ext>
              </a:extLst>
            </p:cNvPr>
            <p:cNvSpPr/>
            <p:nvPr/>
          </p:nvSpPr>
          <p:spPr>
            <a:xfrm>
              <a:off x="4302489" y="2826809"/>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1" name="Graphic 325">
              <a:extLst>
                <a:ext uri="{FF2B5EF4-FFF2-40B4-BE49-F238E27FC236}">
                  <a16:creationId xmlns:a16="http://schemas.microsoft.com/office/drawing/2014/main" id="{503D912E-539A-48B4-8F9A-991C6B399189}"/>
                </a:ext>
              </a:extLst>
            </p:cNvPr>
            <p:cNvSpPr/>
            <p:nvPr/>
          </p:nvSpPr>
          <p:spPr>
            <a:xfrm>
              <a:off x="4393628" y="28420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2" name="Graphic 325">
              <a:extLst>
                <a:ext uri="{FF2B5EF4-FFF2-40B4-BE49-F238E27FC236}">
                  <a16:creationId xmlns:a16="http://schemas.microsoft.com/office/drawing/2014/main" id="{503D912E-539A-48B4-8F9A-991C6B399189}"/>
                </a:ext>
              </a:extLst>
            </p:cNvPr>
            <p:cNvSpPr/>
            <p:nvPr/>
          </p:nvSpPr>
          <p:spPr>
            <a:xfrm>
              <a:off x="4530336" y="287258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3" name="Graphic 325">
              <a:extLst>
                <a:ext uri="{FF2B5EF4-FFF2-40B4-BE49-F238E27FC236}">
                  <a16:creationId xmlns:a16="http://schemas.microsoft.com/office/drawing/2014/main" id="{503D912E-539A-48B4-8F9A-991C6B399189}"/>
                </a:ext>
              </a:extLst>
            </p:cNvPr>
            <p:cNvSpPr/>
            <p:nvPr/>
          </p:nvSpPr>
          <p:spPr>
            <a:xfrm>
              <a:off x="4591096" y="28878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4" name="Graphic 325">
              <a:extLst>
                <a:ext uri="{FF2B5EF4-FFF2-40B4-BE49-F238E27FC236}">
                  <a16:creationId xmlns:a16="http://schemas.microsoft.com/office/drawing/2014/main" id="{503D912E-539A-48B4-8F9A-991C6B399189}"/>
                </a:ext>
              </a:extLst>
            </p:cNvPr>
            <p:cNvSpPr/>
            <p:nvPr/>
          </p:nvSpPr>
          <p:spPr>
            <a:xfrm>
              <a:off x="4591096" y="28878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5" name="Graphic 325">
              <a:extLst>
                <a:ext uri="{FF2B5EF4-FFF2-40B4-BE49-F238E27FC236}">
                  <a16:creationId xmlns:a16="http://schemas.microsoft.com/office/drawing/2014/main" id="{503D912E-539A-48B4-8F9A-991C6B399189}"/>
                </a:ext>
              </a:extLst>
            </p:cNvPr>
            <p:cNvSpPr/>
            <p:nvPr/>
          </p:nvSpPr>
          <p:spPr>
            <a:xfrm>
              <a:off x="4621475" y="29030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6" name="Graphic 325">
              <a:extLst>
                <a:ext uri="{FF2B5EF4-FFF2-40B4-BE49-F238E27FC236}">
                  <a16:creationId xmlns:a16="http://schemas.microsoft.com/office/drawing/2014/main" id="{503D912E-539A-48B4-8F9A-991C6B399189}"/>
                </a:ext>
              </a:extLst>
            </p:cNvPr>
            <p:cNvSpPr/>
            <p:nvPr/>
          </p:nvSpPr>
          <p:spPr>
            <a:xfrm>
              <a:off x="4667045" y="2918352"/>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7" name="Graphic 325">
              <a:extLst>
                <a:ext uri="{FF2B5EF4-FFF2-40B4-BE49-F238E27FC236}">
                  <a16:creationId xmlns:a16="http://schemas.microsoft.com/office/drawing/2014/main" id="{503D912E-539A-48B4-8F9A-991C6B399189}"/>
                </a:ext>
              </a:extLst>
            </p:cNvPr>
            <p:cNvSpPr/>
            <p:nvPr/>
          </p:nvSpPr>
          <p:spPr>
            <a:xfrm>
              <a:off x="4682235" y="2918352"/>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8" name="Graphic 325">
              <a:extLst>
                <a:ext uri="{FF2B5EF4-FFF2-40B4-BE49-F238E27FC236}">
                  <a16:creationId xmlns:a16="http://schemas.microsoft.com/office/drawing/2014/main" id="{503D912E-539A-48B4-8F9A-991C6B399189}"/>
                </a:ext>
              </a:extLst>
            </p:cNvPr>
            <p:cNvSpPr/>
            <p:nvPr/>
          </p:nvSpPr>
          <p:spPr>
            <a:xfrm>
              <a:off x="4727804" y="29488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9" name="Graphic 325">
              <a:extLst>
                <a:ext uri="{FF2B5EF4-FFF2-40B4-BE49-F238E27FC236}">
                  <a16:creationId xmlns:a16="http://schemas.microsoft.com/office/drawing/2014/main" id="{503D912E-539A-48B4-8F9A-991C6B399189}"/>
                </a:ext>
              </a:extLst>
            </p:cNvPr>
            <p:cNvSpPr/>
            <p:nvPr/>
          </p:nvSpPr>
          <p:spPr>
            <a:xfrm>
              <a:off x="4773373" y="2964124"/>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0" name="Graphic 325">
              <a:extLst>
                <a:ext uri="{FF2B5EF4-FFF2-40B4-BE49-F238E27FC236}">
                  <a16:creationId xmlns:a16="http://schemas.microsoft.com/office/drawing/2014/main" id="{503D912E-539A-48B4-8F9A-991C6B399189}"/>
                </a:ext>
              </a:extLst>
            </p:cNvPr>
            <p:cNvSpPr/>
            <p:nvPr/>
          </p:nvSpPr>
          <p:spPr>
            <a:xfrm>
              <a:off x="4803753" y="3025153"/>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1" name="Graphic 325">
              <a:extLst>
                <a:ext uri="{FF2B5EF4-FFF2-40B4-BE49-F238E27FC236}">
                  <a16:creationId xmlns:a16="http://schemas.microsoft.com/office/drawing/2014/main" id="{503D912E-539A-48B4-8F9A-991C6B399189}"/>
                </a:ext>
              </a:extLst>
            </p:cNvPr>
            <p:cNvSpPr/>
            <p:nvPr/>
          </p:nvSpPr>
          <p:spPr>
            <a:xfrm>
              <a:off x="4818943" y="3025153"/>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2" name="Graphic 325">
              <a:extLst>
                <a:ext uri="{FF2B5EF4-FFF2-40B4-BE49-F238E27FC236}">
                  <a16:creationId xmlns:a16="http://schemas.microsoft.com/office/drawing/2014/main" id="{503D912E-539A-48B4-8F9A-991C6B399189}"/>
                </a:ext>
              </a:extLst>
            </p:cNvPr>
            <p:cNvSpPr/>
            <p:nvPr/>
          </p:nvSpPr>
          <p:spPr>
            <a:xfrm>
              <a:off x="4834133" y="3025153"/>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3" name="Graphic 325">
              <a:extLst>
                <a:ext uri="{FF2B5EF4-FFF2-40B4-BE49-F238E27FC236}">
                  <a16:creationId xmlns:a16="http://schemas.microsoft.com/office/drawing/2014/main" id="{503D912E-539A-48B4-8F9A-991C6B399189}"/>
                </a:ext>
              </a:extLst>
            </p:cNvPr>
            <p:cNvSpPr/>
            <p:nvPr/>
          </p:nvSpPr>
          <p:spPr>
            <a:xfrm>
              <a:off x="4879702" y="305566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4" name="Graphic 325">
              <a:extLst>
                <a:ext uri="{FF2B5EF4-FFF2-40B4-BE49-F238E27FC236}">
                  <a16:creationId xmlns:a16="http://schemas.microsoft.com/office/drawing/2014/main" id="{503D912E-539A-48B4-8F9A-991C6B399189}"/>
                </a:ext>
              </a:extLst>
            </p:cNvPr>
            <p:cNvSpPr/>
            <p:nvPr/>
          </p:nvSpPr>
          <p:spPr>
            <a:xfrm>
              <a:off x="4894892" y="305566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5" name="Graphic 325">
              <a:extLst>
                <a:ext uri="{FF2B5EF4-FFF2-40B4-BE49-F238E27FC236}">
                  <a16:creationId xmlns:a16="http://schemas.microsoft.com/office/drawing/2014/main" id="{503D912E-539A-48B4-8F9A-991C6B399189}"/>
                </a:ext>
              </a:extLst>
            </p:cNvPr>
            <p:cNvSpPr/>
            <p:nvPr/>
          </p:nvSpPr>
          <p:spPr>
            <a:xfrm>
              <a:off x="4910082" y="305566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6" name="Graphic 325">
              <a:extLst>
                <a:ext uri="{FF2B5EF4-FFF2-40B4-BE49-F238E27FC236}">
                  <a16:creationId xmlns:a16="http://schemas.microsoft.com/office/drawing/2014/main" id="{503D912E-539A-48B4-8F9A-991C6B399189}"/>
                </a:ext>
              </a:extLst>
            </p:cNvPr>
            <p:cNvSpPr/>
            <p:nvPr/>
          </p:nvSpPr>
          <p:spPr>
            <a:xfrm>
              <a:off x="4925272" y="305566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7" name="Graphic 325">
              <a:extLst>
                <a:ext uri="{FF2B5EF4-FFF2-40B4-BE49-F238E27FC236}">
                  <a16:creationId xmlns:a16="http://schemas.microsoft.com/office/drawing/2014/main" id="{503D912E-539A-48B4-8F9A-991C6B399189}"/>
                </a:ext>
              </a:extLst>
            </p:cNvPr>
            <p:cNvSpPr/>
            <p:nvPr/>
          </p:nvSpPr>
          <p:spPr>
            <a:xfrm>
              <a:off x="4955651" y="3070924"/>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8" name="Graphic 325">
              <a:extLst>
                <a:ext uri="{FF2B5EF4-FFF2-40B4-BE49-F238E27FC236}">
                  <a16:creationId xmlns:a16="http://schemas.microsoft.com/office/drawing/2014/main" id="{503D912E-539A-48B4-8F9A-991C6B399189}"/>
                </a:ext>
              </a:extLst>
            </p:cNvPr>
            <p:cNvSpPr/>
            <p:nvPr/>
          </p:nvSpPr>
          <p:spPr>
            <a:xfrm>
              <a:off x="4970841" y="3070924"/>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9" name="Graphic 325">
              <a:extLst>
                <a:ext uri="{FF2B5EF4-FFF2-40B4-BE49-F238E27FC236}">
                  <a16:creationId xmlns:a16="http://schemas.microsoft.com/office/drawing/2014/main" id="{503D912E-539A-48B4-8F9A-991C6B399189}"/>
                </a:ext>
              </a:extLst>
            </p:cNvPr>
            <p:cNvSpPr/>
            <p:nvPr/>
          </p:nvSpPr>
          <p:spPr>
            <a:xfrm>
              <a:off x="5046790" y="3131953"/>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0" name="Graphic 325">
              <a:extLst>
                <a:ext uri="{FF2B5EF4-FFF2-40B4-BE49-F238E27FC236}">
                  <a16:creationId xmlns:a16="http://schemas.microsoft.com/office/drawing/2014/main" id="{503D912E-539A-48B4-8F9A-991C6B399189}"/>
                </a:ext>
              </a:extLst>
            </p:cNvPr>
            <p:cNvSpPr/>
            <p:nvPr/>
          </p:nvSpPr>
          <p:spPr>
            <a:xfrm>
              <a:off x="5122739" y="314721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1" name="Graphic 325">
              <a:extLst>
                <a:ext uri="{FF2B5EF4-FFF2-40B4-BE49-F238E27FC236}">
                  <a16:creationId xmlns:a16="http://schemas.microsoft.com/office/drawing/2014/main" id="{503D912E-539A-48B4-8F9A-991C6B399189}"/>
                </a:ext>
              </a:extLst>
            </p:cNvPr>
            <p:cNvSpPr/>
            <p:nvPr/>
          </p:nvSpPr>
          <p:spPr>
            <a:xfrm>
              <a:off x="5183499" y="3162468"/>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2" name="Graphic 325">
              <a:extLst>
                <a:ext uri="{FF2B5EF4-FFF2-40B4-BE49-F238E27FC236}">
                  <a16:creationId xmlns:a16="http://schemas.microsoft.com/office/drawing/2014/main" id="{503D912E-539A-48B4-8F9A-991C6B399189}"/>
                </a:ext>
              </a:extLst>
            </p:cNvPr>
            <p:cNvSpPr/>
            <p:nvPr/>
          </p:nvSpPr>
          <p:spPr>
            <a:xfrm>
              <a:off x="5244258" y="317772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3" name="Graphic 325">
              <a:extLst>
                <a:ext uri="{FF2B5EF4-FFF2-40B4-BE49-F238E27FC236}">
                  <a16:creationId xmlns:a16="http://schemas.microsoft.com/office/drawing/2014/main" id="{503D912E-539A-48B4-8F9A-991C6B399189}"/>
                </a:ext>
              </a:extLst>
            </p:cNvPr>
            <p:cNvSpPr/>
            <p:nvPr/>
          </p:nvSpPr>
          <p:spPr>
            <a:xfrm>
              <a:off x="5305017" y="3208239"/>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4" name="Graphic 325">
              <a:extLst>
                <a:ext uri="{FF2B5EF4-FFF2-40B4-BE49-F238E27FC236}">
                  <a16:creationId xmlns:a16="http://schemas.microsoft.com/office/drawing/2014/main" id="{503D912E-539A-48B4-8F9A-991C6B399189}"/>
                </a:ext>
              </a:extLst>
            </p:cNvPr>
            <p:cNvSpPr/>
            <p:nvPr/>
          </p:nvSpPr>
          <p:spPr>
            <a:xfrm>
              <a:off x="5335397" y="3208239"/>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5" name="Graphic 325">
              <a:extLst>
                <a:ext uri="{FF2B5EF4-FFF2-40B4-BE49-F238E27FC236}">
                  <a16:creationId xmlns:a16="http://schemas.microsoft.com/office/drawing/2014/main" id="{503D912E-539A-48B4-8F9A-991C6B399189}"/>
                </a:ext>
              </a:extLst>
            </p:cNvPr>
            <p:cNvSpPr/>
            <p:nvPr/>
          </p:nvSpPr>
          <p:spPr>
            <a:xfrm>
              <a:off x="5411346" y="3238754"/>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6" name="Graphic 325">
              <a:extLst>
                <a:ext uri="{FF2B5EF4-FFF2-40B4-BE49-F238E27FC236}">
                  <a16:creationId xmlns:a16="http://schemas.microsoft.com/office/drawing/2014/main" id="{503D912E-539A-48B4-8F9A-991C6B399189}"/>
                </a:ext>
              </a:extLst>
            </p:cNvPr>
            <p:cNvSpPr/>
            <p:nvPr/>
          </p:nvSpPr>
          <p:spPr>
            <a:xfrm>
              <a:off x="5441726" y="3238754"/>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7" name="Graphic 325">
              <a:extLst>
                <a:ext uri="{FF2B5EF4-FFF2-40B4-BE49-F238E27FC236}">
                  <a16:creationId xmlns:a16="http://schemas.microsoft.com/office/drawing/2014/main" id="{503D912E-539A-48B4-8F9A-991C6B399189}"/>
                </a:ext>
              </a:extLst>
            </p:cNvPr>
            <p:cNvSpPr/>
            <p:nvPr/>
          </p:nvSpPr>
          <p:spPr>
            <a:xfrm>
              <a:off x="5548054" y="328452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8" name="Graphic 325">
              <a:extLst>
                <a:ext uri="{FF2B5EF4-FFF2-40B4-BE49-F238E27FC236}">
                  <a16:creationId xmlns:a16="http://schemas.microsoft.com/office/drawing/2014/main" id="{503D912E-539A-48B4-8F9A-991C6B399189}"/>
                </a:ext>
              </a:extLst>
            </p:cNvPr>
            <p:cNvSpPr/>
            <p:nvPr/>
          </p:nvSpPr>
          <p:spPr>
            <a:xfrm>
              <a:off x="5563244" y="328452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9" name="Graphic 325">
              <a:extLst>
                <a:ext uri="{FF2B5EF4-FFF2-40B4-BE49-F238E27FC236}">
                  <a16:creationId xmlns:a16="http://schemas.microsoft.com/office/drawing/2014/main" id="{503D912E-539A-48B4-8F9A-991C6B399189}"/>
                </a:ext>
              </a:extLst>
            </p:cNvPr>
            <p:cNvSpPr/>
            <p:nvPr/>
          </p:nvSpPr>
          <p:spPr>
            <a:xfrm>
              <a:off x="5578434" y="328452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0" name="Graphic 325">
              <a:extLst>
                <a:ext uri="{FF2B5EF4-FFF2-40B4-BE49-F238E27FC236}">
                  <a16:creationId xmlns:a16="http://schemas.microsoft.com/office/drawing/2014/main" id="{503D912E-539A-48B4-8F9A-991C6B399189}"/>
                </a:ext>
              </a:extLst>
            </p:cNvPr>
            <p:cNvSpPr/>
            <p:nvPr/>
          </p:nvSpPr>
          <p:spPr>
            <a:xfrm>
              <a:off x="5593624" y="328452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1" name="Graphic 325">
              <a:extLst>
                <a:ext uri="{FF2B5EF4-FFF2-40B4-BE49-F238E27FC236}">
                  <a16:creationId xmlns:a16="http://schemas.microsoft.com/office/drawing/2014/main" id="{503D912E-539A-48B4-8F9A-991C6B399189}"/>
                </a:ext>
              </a:extLst>
            </p:cNvPr>
            <p:cNvSpPr/>
            <p:nvPr/>
          </p:nvSpPr>
          <p:spPr>
            <a:xfrm>
              <a:off x="5684763" y="331504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2" name="Graphic 325">
              <a:extLst>
                <a:ext uri="{FF2B5EF4-FFF2-40B4-BE49-F238E27FC236}">
                  <a16:creationId xmlns:a16="http://schemas.microsoft.com/office/drawing/2014/main" id="{503D912E-539A-48B4-8F9A-991C6B399189}"/>
                </a:ext>
              </a:extLst>
            </p:cNvPr>
            <p:cNvSpPr/>
            <p:nvPr/>
          </p:nvSpPr>
          <p:spPr>
            <a:xfrm>
              <a:off x="5715142" y="334555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3" name="Graphic 325">
              <a:extLst>
                <a:ext uri="{FF2B5EF4-FFF2-40B4-BE49-F238E27FC236}">
                  <a16:creationId xmlns:a16="http://schemas.microsoft.com/office/drawing/2014/main" id="{503D912E-539A-48B4-8F9A-991C6B399189}"/>
                </a:ext>
              </a:extLst>
            </p:cNvPr>
            <p:cNvSpPr/>
            <p:nvPr/>
          </p:nvSpPr>
          <p:spPr>
            <a:xfrm>
              <a:off x="5760712" y="3376069"/>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4" name="Graphic 325">
              <a:extLst>
                <a:ext uri="{FF2B5EF4-FFF2-40B4-BE49-F238E27FC236}">
                  <a16:creationId xmlns:a16="http://schemas.microsoft.com/office/drawing/2014/main" id="{503D912E-539A-48B4-8F9A-991C6B399189}"/>
                </a:ext>
              </a:extLst>
            </p:cNvPr>
            <p:cNvSpPr/>
            <p:nvPr/>
          </p:nvSpPr>
          <p:spPr>
            <a:xfrm>
              <a:off x="5775902" y="3376069"/>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5" name="Graphic 325">
              <a:extLst>
                <a:ext uri="{FF2B5EF4-FFF2-40B4-BE49-F238E27FC236}">
                  <a16:creationId xmlns:a16="http://schemas.microsoft.com/office/drawing/2014/main" id="{503D912E-539A-48B4-8F9A-991C6B399189}"/>
                </a:ext>
              </a:extLst>
            </p:cNvPr>
            <p:cNvSpPr/>
            <p:nvPr/>
          </p:nvSpPr>
          <p:spPr>
            <a:xfrm>
              <a:off x="5927800" y="3437098"/>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6" name="Graphic 325">
              <a:extLst>
                <a:ext uri="{FF2B5EF4-FFF2-40B4-BE49-F238E27FC236}">
                  <a16:creationId xmlns:a16="http://schemas.microsoft.com/office/drawing/2014/main" id="{503D912E-539A-48B4-8F9A-991C6B399189}"/>
                </a:ext>
              </a:extLst>
            </p:cNvPr>
            <p:cNvSpPr/>
            <p:nvPr/>
          </p:nvSpPr>
          <p:spPr>
            <a:xfrm>
              <a:off x="5958180" y="3437098"/>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7" name="Graphic 325">
              <a:extLst>
                <a:ext uri="{FF2B5EF4-FFF2-40B4-BE49-F238E27FC236}">
                  <a16:creationId xmlns:a16="http://schemas.microsoft.com/office/drawing/2014/main" id="{503D912E-539A-48B4-8F9A-991C6B399189}"/>
                </a:ext>
              </a:extLst>
            </p:cNvPr>
            <p:cNvSpPr/>
            <p:nvPr/>
          </p:nvSpPr>
          <p:spPr>
            <a:xfrm>
              <a:off x="6231596" y="3513384"/>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8" name="Graphic 325">
              <a:extLst>
                <a:ext uri="{FF2B5EF4-FFF2-40B4-BE49-F238E27FC236}">
                  <a16:creationId xmlns:a16="http://schemas.microsoft.com/office/drawing/2014/main" id="{503D912E-539A-48B4-8F9A-991C6B399189}"/>
                </a:ext>
              </a:extLst>
            </p:cNvPr>
            <p:cNvSpPr/>
            <p:nvPr/>
          </p:nvSpPr>
          <p:spPr>
            <a:xfrm>
              <a:off x="6413874" y="355915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9" name="Graphic 325">
              <a:extLst>
                <a:ext uri="{FF2B5EF4-FFF2-40B4-BE49-F238E27FC236}">
                  <a16:creationId xmlns:a16="http://schemas.microsoft.com/office/drawing/2014/main" id="{503D912E-539A-48B4-8F9A-991C6B399189}"/>
                </a:ext>
              </a:extLst>
            </p:cNvPr>
            <p:cNvSpPr/>
            <p:nvPr/>
          </p:nvSpPr>
          <p:spPr>
            <a:xfrm>
              <a:off x="6459444" y="355915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0" name="Graphic 325">
              <a:extLst>
                <a:ext uri="{FF2B5EF4-FFF2-40B4-BE49-F238E27FC236}">
                  <a16:creationId xmlns:a16="http://schemas.microsoft.com/office/drawing/2014/main" id="{503D912E-539A-48B4-8F9A-991C6B399189}"/>
                </a:ext>
              </a:extLst>
            </p:cNvPr>
            <p:cNvSpPr/>
            <p:nvPr/>
          </p:nvSpPr>
          <p:spPr>
            <a:xfrm>
              <a:off x="6505013" y="3574413"/>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1" name="Graphic 325">
              <a:extLst>
                <a:ext uri="{FF2B5EF4-FFF2-40B4-BE49-F238E27FC236}">
                  <a16:creationId xmlns:a16="http://schemas.microsoft.com/office/drawing/2014/main" id="{503D912E-539A-48B4-8F9A-991C6B399189}"/>
                </a:ext>
              </a:extLst>
            </p:cNvPr>
            <p:cNvSpPr/>
            <p:nvPr/>
          </p:nvSpPr>
          <p:spPr>
            <a:xfrm>
              <a:off x="6580962" y="358967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2" name="Graphic 325">
              <a:extLst>
                <a:ext uri="{FF2B5EF4-FFF2-40B4-BE49-F238E27FC236}">
                  <a16:creationId xmlns:a16="http://schemas.microsoft.com/office/drawing/2014/main" id="{503D912E-539A-48B4-8F9A-991C6B399189}"/>
                </a:ext>
              </a:extLst>
            </p:cNvPr>
            <p:cNvSpPr/>
            <p:nvPr/>
          </p:nvSpPr>
          <p:spPr>
            <a:xfrm>
              <a:off x="7067045" y="3711728"/>
              <a:ext cx="7595" cy="57672"/>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3" name="Graphic 325">
              <a:extLst>
                <a:ext uri="{FF2B5EF4-FFF2-40B4-BE49-F238E27FC236}">
                  <a16:creationId xmlns:a16="http://schemas.microsoft.com/office/drawing/2014/main" id="{503D912E-539A-48B4-8F9A-991C6B399189}"/>
                </a:ext>
              </a:extLst>
            </p:cNvPr>
            <p:cNvSpPr/>
            <p:nvPr/>
          </p:nvSpPr>
          <p:spPr>
            <a:xfrm>
              <a:off x="7097424" y="3711728"/>
              <a:ext cx="7595" cy="57672"/>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4" name="Graphic 325">
              <a:extLst>
                <a:ext uri="{FF2B5EF4-FFF2-40B4-BE49-F238E27FC236}">
                  <a16:creationId xmlns:a16="http://schemas.microsoft.com/office/drawing/2014/main" id="{503D912E-539A-48B4-8F9A-991C6B399189}"/>
                </a:ext>
              </a:extLst>
            </p:cNvPr>
            <p:cNvSpPr/>
            <p:nvPr/>
          </p:nvSpPr>
          <p:spPr>
            <a:xfrm>
              <a:off x="7188563" y="3742243"/>
              <a:ext cx="7595" cy="57672"/>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5" name="Graphic 325">
              <a:extLst>
                <a:ext uri="{FF2B5EF4-FFF2-40B4-BE49-F238E27FC236}">
                  <a16:creationId xmlns:a16="http://schemas.microsoft.com/office/drawing/2014/main" id="{503D912E-539A-48B4-8F9A-991C6B399189}"/>
                </a:ext>
              </a:extLst>
            </p:cNvPr>
            <p:cNvSpPr/>
            <p:nvPr/>
          </p:nvSpPr>
          <p:spPr>
            <a:xfrm>
              <a:off x="7203753" y="3742243"/>
              <a:ext cx="7595" cy="57672"/>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6" name="Graphic 325">
              <a:extLst>
                <a:ext uri="{FF2B5EF4-FFF2-40B4-BE49-F238E27FC236}">
                  <a16:creationId xmlns:a16="http://schemas.microsoft.com/office/drawing/2014/main" id="{503D912E-539A-48B4-8F9A-991C6B399189}"/>
                </a:ext>
              </a:extLst>
            </p:cNvPr>
            <p:cNvSpPr/>
            <p:nvPr/>
          </p:nvSpPr>
          <p:spPr>
            <a:xfrm>
              <a:off x="7249322" y="3757500"/>
              <a:ext cx="7595" cy="57672"/>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7" name="Graphic 325">
              <a:extLst>
                <a:ext uri="{FF2B5EF4-FFF2-40B4-BE49-F238E27FC236}">
                  <a16:creationId xmlns:a16="http://schemas.microsoft.com/office/drawing/2014/main" id="{503D912E-539A-48B4-8F9A-991C6B399189}"/>
                </a:ext>
              </a:extLst>
            </p:cNvPr>
            <p:cNvSpPr/>
            <p:nvPr/>
          </p:nvSpPr>
          <p:spPr>
            <a:xfrm>
              <a:off x="7355651" y="3757500"/>
              <a:ext cx="7595" cy="57672"/>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8" name="Graphic 325">
              <a:extLst>
                <a:ext uri="{FF2B5EF4-FFF2-40B4-BE49-F238E27FC236}">
                  <a16:creationId xmlns:a16="http://schemas.microsoft.com/office/drawing/2014/main" id="{503D912E-539A-48B4-8F9A-991C6B399189}"/>
                </a:ext>
              </a:extLst>
            </p:cNvPr>
            <p:cNvSpPr/>
            <p:nvPr/>
          </p:nvSpPr>
          <p:spPr>
            <a:xfrm>
              <a:off x="7537929" y="3772757"/>
              <a:ext cx="7595" cy="57672"/>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9" name="Graphic 325">
              <a:extLst>
                <a:ext uri="{FF2B5EF4-FFF2-40B4-BE49-F238E27FC236}">
                  <a16:creationId xmlns:a16="http://schemas.microsoft.com/office/drawing/2014/main" id="{503D912E-539A-48B4-8F9A-991C6B399189}"/>
                </a:ext>
              </a:extLst>
            </p:cNvPr>
            <p:cNvSpPr/>
            <p:nvPr/>
          </p:nvSpPr>
          <p:spPr>
            <a:xfrm>
              <a:off x="7583498" y="380328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0" name="Graphic 325">
              <a:extLst>
                <a:ext uri="{FF2B5EF4-FFF2-40B4-BE49-F238E27FC236}">
                  <a16:creationId xmlns:a16="http://schemas.microsoft.com/office/drawing/2014/main" id="{503D912E-539A-48B4-8F9A-991C6B399189}"/>
                </a:ext>
              </a:extLst>
            </p:cNvPr>
            <p:cNvSpPr/>
            <p:nvPr/>
          </p:nvSpPr>
          <p:spPr>
            <a:xfrm>
              <a:off x="7598688" y="380328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1" name="Graphic 325">
              <a:extLst>
                <a:ext uri="{FF2B5EF4-FFF2-40B4-BE49-F238E27FC236}">
                  <a16:creationId xmlns:a16="http://schemas.microsoft.com/office/drawing/2014/main" id="{503D912E-539A-48B4-8F9A-991C6B399189}"/>
                </a:ext>
              </a:extLst>
            </p:cNvPr>
            <p:cNvSpPr/>
            <p:nvPr/>
          </p:nvSpPr>
          <p:spPr>
            <a:xfrm>
              <a:off x="7598688" y="380328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2" name="Graphic 325">
              <a:extLst>
                <a:ext uri="{FF2B5EF4-FFF2-40B4-BE49-F238E27FC236}">
                  <a16:creationId xmlns:a16="http://schemas.microsoft.com/office/drawing/2014/main" id="{503D912E-539A-48B4-8F9A-991C6B399189}"/>
                </a:ext>
              </a:extLst>
            </p:cNvPr>
            <p:cNvSpPr/>
            <p:nvPr/>
          </p:nvSpPr>
          <p:spPr>
            <a:xfrm>
              <a:off x="7629068" y="380328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3" name="Graphic 325">
              <a:extLst>
                <a:ext uri="{FF2B5EF4-FFF2-40B4-BE49-F238E27FC236}">
                  <a16:creationId xmlns:a16="http://schemas.microsoft.com/office/drawing/2014/main" id="{503D912E-539A-48B4-8F9A-991C6B399189}"/>
                </a:ext>
              </a:extLst>
            </p:cNvPr>
            <p:cNvSpPr/>
            <p:nvPr/>
          </p:nvSpPr>
          <p:spPr>
            <a:xfrm>
              <a:off x="7644258" y="381853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4" name="Graphic 325">
              <a:extLst>
                <a:ext uri="{FF2B5EF4-FFF2-40B4-BE49-F238E27FC236}">
                  <a16:creationId xmlns:a16="http://schemas.microsoft.com/office/drawing/2014/main" id="{503D912E-539A-48B4-8F9A-991C6B399189}"/>
                </a:ext>
              </a:extLst>
            </p:cNvPr>
            <p:cNvSpPr/>
            <p:nvPr/>
          </p:nvSpPr>
          <p:spPr>
            <a:xfrm>
              <a:off x="7659448" y="381853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5" name="Graphic 325">
              <a:extLst>
                <a:ext uri="{FF2B5EF4-FFF2-40B4-BE49-F238E27FC236}">
                  <a16:creationId xmlns:a16="http://schemas.microsoft.com/office/drawing/2014/main" id="{503D912E-539A-48B4-8F9A-991C6B399189}"/>
                </a:ext>
              </a:extLst>
            </p:cNvPr>
            <p:cNvSpPr/>
            <p:nvPr/>
          </p:nvSpPr>
          <p:spPr>
            <a:xfrm>
              <a:off x="7674637" y="381853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6" name="Graphic 325">
              <a:extLst>
                <a:ext uri="{FF2B5EF4-FFF2-40B4-BE49-F238E27FC236}">
                  <a16:creationId xmlns:a16="http://schemas.microsoft.com/office/drawing/2014/main" id="{503D912E-539A-48B4-8F9A-991C6B399189}"/>
                </a:ext>
              </a:extLst>
            </p:cNvPr>
            <p:cNvSpPr/>
            <p:nvPr/>
          </p:nvSpPr>
          <p:spPr>
            <a:xfrm>
              <a:off x="7689827" y="381853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7" name="Graphic 325">
              <a:extLst>
                <a:ext uri="{FF2B5EF4-FFF2-40B4-BE49-F238E27FC236}">
                  <a16:creationId xmlns:a16="http://schemas.microsoft.com/office/drawing/2014/main" id="{503D912E-539A-48B4-8F9A-991C6B399189}"/>
                </a:ext>
              </a:extLst>
            </p:cNvPr>
            <p:cNvSpPr/>
            <p:nvPr/>
          </p:nvSpPr>
          <p:spPr>
            <a:xfrm>
              <a:off x="7705017" y="381853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8" name="Graphic 325">
              <a:extLst>
                <a:ext uri="{FF2B5EF4-FFF2-40B4-BE49-F238E27FC236}">
                  <a16:creationId xmlns:a16="http://schemas.microsoft.com/office/drawing/2014/main" id="{503D912E-539A-48B4-8F9A-991C6B399189}"/>
                </a:ext>
              </a:extLst>
            </p:cNvPr>
            <p:cNvSpPr/>
            <p:nvPr/>
          </p:nvSpPr>
          <p:spPr>
            <a:xfrm>
              <a:off x="7720207" y="381853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9" name="Graphic 325">
              <a:extLst>
                <a:ext uri="{FF2B5EF4-FFF2-40B4-BE49-F238E27FC236}">
                  <a16:creationId xmlns:a16="http://schemas.microsoft.com/office/drawing/2014/main" id="{503D912E-539A-48B4-8F9A-991C6B399189}"/>
                </a:ext>
              </a:extLst>
            </p:cNvPr>
            <p:cNvSpPr/>
            <p:nvPr/>
          </p:nvSpPr>
          <p:spPr>
            <a:xfrm>
              <a:off x="7750586" y="381853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0" name="Graphic 325">
              <a:extLst>
                <a:ext uri="{FF2B5EF4-FFF2-40B4-BE49-F238E27FC236}">
                  <a16:creationId xmlns:a16="http://schemas.microsoft.com/office/drawing/2014/main" id="{503D912E-539A-48B4-8F9A-991C6B399189}"/>
                </a:ext>
              </a:extLst>
            </p:cNvPr>
            <p:cNvSpPr/>
            <p:nvPr/>
          </p:nvSpPr>
          <p:spPr>
            <a:xfrm>
              <a:off x="7765776" y="3833794"/>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1" name="Graphic 325">
              <a:extLst>
                <a:ext uri="{FF2B5EF4-FFF2-40B4-BE49-F238E27FC236}">
                  <a16:creationId xmlns:a16="http://schemas.microsoft.com/office/drawing/2014/main" id="{503D912E-539A-48B4-8F9A-991C6B399189}"/>
                </a:ext>
              </a:extLst>
            </p:cNvPr>
            <p:cNvSpPr/>
            <p:nvPr/>
          </p:nvSpPr>
          <p:spPr>
            <a:xfrm>
              <a:off x="7780966" y="3833794"/>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2" name="Graphic 325">
              <a:extLst>
                <a:ext uri="{FF2B5EF4-FFF2-40B4-BE49-F238E27FC236}">
                  <a16:creationId xmlns:a16="http://schemas.microsoft.com/office/drawing/2014/main" id="{503D912E-539A-48B4-8F9A-991C6B399189}"/>
                </a:ext>
              </a:extLst>
            </p:cNvPr>
            <p:cNvSpPr/>
            <p:nvPr/>
          </p:nvSpPr>
          <p:spPr>
            <a:xfrm>
              <a:off x="7811346" y="3849051"/>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3" name="Graphic 325">
              <a:extLst>
                <a:ext uri="{FF2B5EF4-FFF2-40B4-BE49-F238E27FC236}">
                  <a16:creationId xmlns:a16="http://schemas.microsoft.com/office/drawing/2014/main" id="{503D912E-539A-48B4-8F9A-991C6B399189}"/>
                </a:ext>
              </a:extLst>
            </p:cNvPr>
            <p:cNvSpPr/>
            <p:nvPr/>
          </p:nvSpPr>
          <p:spPr>
            <a:xfrm>
              <a:off x="7826536" y="3849051"/>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4" name="Graphic 325">
              <a:extLst>
                <a:ext uri="{FF2B5EF4-FFF2-40B4-BE49-F238E27FC236}">
                  <a16:creationId xmlns:a16="http://schemas.microsoft.com/office/drawing/2014/main" id="{503D912E-539A-48B4-8F9A-991C6B399189}"/>
                </a:ext>
              </a:extLst>
            </p:cNvPr>
            <p:cNvSpPr/>
            <p:nvPr/>
          </p:nvSpPr>
          <p:spPr>
            <a:xfrm>
              <a:off x="7841725" y="3849051"/>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5" name="Graphic 325">
              <a:extLst>
                <a:ext uri="{FF2B5EF4-FFF2-40B4-BE49-F238E27FC236}">
                  <a16:creationId xmlns:a16="http://schemas.microsoft.com/office/drawing/2014/main" id="{503D912E-539A-48B4-8F9A-991C6B399189}"/>
                </a:ext>
              </a:extLst>
            </p:cNvPr>
            <p:cNvSpPr/>
            <p:nvPr/>
          </p:nvSpPr>
          <p:spPr>
            <a:xfrm>
              <a:off x="7887295"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6" name="Graphic 325">
              <a:extLst>
                <a:ext uri="{FF2B5EF4-FFF2-40B4-BE49-F238E27FC236}">
                  <a16:creationId xmlns:a16="http://schemas.microsoft.com/office/drawing/2014/main" id="{503D912E-539A-48B4-8F9A-991C6B399189}"/>
                </a:ext>
              </a:extLst>
            </p:cNvPr>
            <p:cNvSpPr/>
            <p:nvPr/>
          </p:nvSpPr>
          <p:spPr>
            <a:xfrm>
              <a:off x="7902485"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7" name="Graphic 325">
              <a:extLst>
                <a:ext uri="{FF2B5EF4-FFF2-40B4-BE49-F238E27FC236}">
                  <a16:creationId xmlns:a16="http://schemas.microsoft.com/office/drawing/2014/main" id="{503D912E-539A-48B4-8F9A-991C6B399189}"/>
                </a:ext>
              </a:extLst>
            </p:cNvPr>
            <p:cNvSpPr/>
            <p:nvPr/>
          </p:nvSpPr>
          <p:spPr>
            <a:xfrm>
              <a:off x="7917675"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8" name="Graphic 325">
              <a:extLst>
                <a:ext uri="{FF2B5EF4-FFF2-40B4-BE49-F238E27FC236}">
                  <a16:creationId xmlns:a16="http://schemas.microsoft.com/office/drawing/2014/main" id="{503D912E-539A-48B4-8F9A-991C6B399189}"/>
                </a:ext>
              </a:extLst>
            </p:cNvPr>
            <p:cNvSpPr/>
            <p:nvPr/>
          </p:nvSpPr>
          <p:spPr>
            <a:xfrm>
              <a:off x="7932864"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9" name="Graphic 325">
              <a:extLst>
                <a:ext uri="{FF2B5EF4-FFF2-40B4-BE49-F238E27FC236}">
                  <a16:creationId xmlns:a16="http://schemas.microsoft.com/office/drawing/2014/main" id="{503D912E-539A-48B4-8F9A-991C6B399189}"/>
                </a:ext>
              </a:extLst>
            </p:cNvPr>
            <p:cNvSpPr/>
            <p:nvPr/>
          </p:nvSpPr>
          <p:spPr>
            <a:xfrm>
              <a:off x="7948054"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0" name="Graphic 325">
              <a:extLst>
                <a:ext uri="{FF2B5EF4-FFF2-40B4-BE49-F238E27FC236}">
                  <a16:creationId xmlns:a16="http://schemas.microsoft.com/office/drawing/2014/main" id="{503D912E-539A-48B4-8F9A-991C6B399189}"/>
                </a:ext>
              </a:extLst>
            </p:cNvPr>
            <p:cNvSpPr/>
            <p:nvPr/>
          </p:nvSpPr>
          <p:spPr>
            <a:xfrm>
              <a:off x="7963244"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1" name="Graphic 325">
              <a:extLst>
                <a:ext uri="{FF2B5EF4-FFF2-40B4-BE49-F238E27FC236}">
                  <a16:creationId xmlns:a16="http://schemas.microsoft.com/office/drawing/2014/main" id="{503D912E-539A-48B4-8F9A-991C6B399189}"/>
                </a:ext>
              </a:extLst>
            </p:cNvPr>
            <p:cNvSpPr/>
            <p:nvPr/>
          </p:nvSpPr>
          <p:spPr>
            <a:xfrm>
              <a:off x="7993624"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2" name="Graphic 325">
              <a:extLst>
                <a:ext uri="{FF2B5EF4-FFF2-40B4-BE49-F238E27FC236}">
                  <a16:creationId xmlns:a16="http://schemas.microsoft.com/office/drawing/2014/main" id="{503D912E-539A-48B4-8F9A-991C6B399189}"/>
                </a:ext>
              </a:extLst>
            </p:cNvPr>
            <p:cNvSpPr/>
            <p:nvPr/>
          </p:nvSpPr>
          <p:spPr>
            <a:xfrm>
              <a:off x="8008813"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3" name="Graphic 325">
              <a:extLst>
                <a:ext uri="{FF2B5EF4-FFF2-40B4-BE49-F238E27FC236}">
                  <a16:creationId xmlns:a16="http://schemas.microsoft.com/office/drawing/2014/main" id="{503D912E-539A-48B4-8F9A-991C6B399189}"/>
                </a:ext>
              </a:extLst>
            </p:cNvPr>
            <p:cNvSpPr/>
            <p:nvPr/>
          </p:nvSpPr>
          <p:spPr>
            <a:xfrm>
              <a:off x="8024010"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4" name="Graphic 325">
              <a:extLst>
                <a:ext uri="{FF2B5EF4-FFF2-40B4-BE49-F238E27FC236}">
                  <a16:creationId xmlns:a16="http://schemas.microsoft.com/office/drawing/2014/main" id="{503D912E-539A-48B4-8F9A-991C6B399189}"/>
                </a:ext>
              </a:extLst>
            </p:cNvPr>
            <p:cNvSpPr/>
            <p:nvPr/>
          </p:nvSpPr>
          <p:spPr>
            <a:xfrm>
              <a:off x="8039200"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5" name="Graphic 325">
              <a:extLst>
                <a:ext uri="{FF2B5EF4-FFF2-40B4-BE49-F238E27FC236}">
                  <a16:creationId xmlns:a16="http://schemas.microsoft.com/office/drawing/2014/main" id="{503D912E-539A-48B4-8F9A-991C6B399189}"/>
                </a:ext>
              </a:extLst>
            </p:cNvPr>
            <p:cNvSpPr/>
            <p:nvPr/>
          </p:nvSpPr>
          <p:spPr>
            <a:xfrm>
              <a:off x="8054390"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6" name="Graphic 325">
              <a:extLst>
                <a:ext uri="{FF2B5EF4-FFF2-40B4-BE49-F238E27FC236}">
                  <a16:creationId xmlns:a16="http://schemas.microsoft.com/office/drawing/2014/main" id="{503D912E-539A-48B4-8F9A-991C6B399189}"/>
                </a:ext>
              </a:extLst>
            </p:cNvPr>
            <p:cNvSpPr/>
            <p:nvPr/>
          </p:nvSpPr>
          <p:spPr>
            <a:xfrm>
              <a:off x="8069580"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7" name="Graphic 325">
              <a:extLst>
                <a:ext uri="{FF2B5EF4-FFF2-40B4-BE49-F238E27FC236}">
                  <a16:creationId xmlns:a16="http://schemas.microsoft.com/office/drawing/2014/main" id="{503D912E-539A-48B4-8F9A-991C6B399189}"/>
                </a:ext>
              </a:extLst>
            </p:cNvPr>
            <p:cNvSpPr/>
            <p:nvPr/>
          </p:nvSpPr>
          <p:spPr>
            <a:xfrm>
              <a:off x="8084770"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8" name="Graphic 325">
              <a:extLst>
                <a:ext uri="{FF2B5EF4-FFF2-40B4-BE49-F238E27FC236}">
                  <a16:creationId xmlns:a16="http://schemas.microsoft.com/office/drawing/2014/main" id="{503D912E-539A-48B4-8F9A-991C6B399189}"/>
                </a:ext>
              </a:extLst>
            </p:cNvPr>
            <p:cNvSpPr/>
            <p:nvPr/>
          </p:nvSpPr>
          <p:spPr>
            <a:xfrm>
              <a:off x="8099960"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9" name="Graphic 325">
              <a:extLst>
                <a:ext uri="{FF2B5EF4-FFF2-40B4-BE49-F238E27FC236}">
                  <a16:creationId xmlns:a16="http://schemas.microsoft.com/office/drawing/2014/main" id="{503D912E-539A-48B4-8F9A-991C6B399189}"/>
                </a:ext>
              </a:extLst>
            </p:cNvPr>
            <p:cNvSpPr/>
            <p:nvPr/>
          </p:nvSpPr>
          <p:spPr>
            <a:xfrm>
              <a:off x="8115149"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0" name="Graphic 325">
              <a:extLst>
                <a:ext uri="{FF2B5EF4-FFF2-40B4-BE49-F238E27FC236}">
                  <a16:creationId xmlns:a16="http://schemas.microsoft.com/office/drawing/2014/main" id="{503D912E-539A-48B4-8F9A-991C6B399189}"/>
                </a:ext>
              </a:extLst>
            </p:cNvPr>
            <p:cNvSpPr/>
            <p:nvPr/>
          </p:nvSpPr>
          <p:spPr>
            <a:xfrm>
              <a:off x="8130339"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1" name="Graphic 325">
              <a:extLst>
                <a:ext uri="{FF2B5EF4-FFF2-40B4-BE49-F238E27FC236}">
                  <a16:creationId xmlns:a16="http://schemas.microsoft.com/office/drawing/2014/main" id="{503D912E-539A-48B4-8F9A-991C6B399189}"/>
                </a:ext>
              </a:extLst>
            </p:cNvPr>
            <p:cNvSpPr/>
            <p:nvPr/>
          </p:nvSpPr>
          <p:spPr>
            <a:xfrm>
              <a:off x="8145529" y="391008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2" name="Graphic 325">
              <a:extLst>
                <a:ext uri="{FF2B5EF4-FFF2-40B4-BE49-F238E27FC236}">
                  <a16:creationId xmlns:a16="http://schemas.microsoft.com/office/drawing/2014/main" id="{503D912E-539A-48B4-8F9A-991C6B399189}"/>
                </a:ext>
              </a:extLst>
            </p:cNvPr>
            <p:cNvSpPr/>
            <p:nvPr/>
          </p:nvSpPr>
          <p:spPr>
            <a:xfrm>
              <a:off x="8160719" y="391008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3" name="Graphic 325">
              <a:extLst>
                <a:ext uri="{FF2B5EF4-FFF2-40B4-BE49-F238E27FC236}">
                  <a16:creationId xmlns:a16="http://schemas.microsoft.com/office/drawing/2014/main" id="{503D912E-539A-48B4-8F9A-991C6B399189}"/>
                </a:ext>
              </a:extLst>
            </p:cNvPr>
            <p:cNvSpPr/>
            <p:nvPr/>
          </p:nvSpPr>
          <p:spPr>
            <a:xfrm>
              <a:off x="8175909" y="391008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4" name="Graphic 325">
              <a:extLst>
                <a:ext uri="{FF2B5EF4-FFF2-40B4-BE49-F238E27FC236}">
                  <a16:creationId xmlns:a16="http://schemas.microsoft.com/office/drawing/2014/main" id="{503D912E-539A-48B4-8F9A-991C6B399189}"/>
                </a:ext>
              </a:extLst>
            </p:cNvPr>
            <p:cNvSpPr/>
            <p:nvPr/>
          </p:nvSpPr>
          <p:spPr>
            <a:xfrm>
              <a:off x="8191098" y="391008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5" name="Graphic 325">
              <a:extLst>
                <a:ext uri="{FF2B5EF4-FFF2-40B4-BE49-F238E27FC236}">
                  <a16:creationId xmlns:a16="http://schemas.microsoft.com/office/drawing/2014/main" id="{503D912E-539A-48B4-8F9A-991C6B399189}"/>
                </a:ext>
              </a:extLst>
            </p:cNvPr>
            <p:cNvSpPr/>
            <p:nvPr/>
          </p:nvSpPr>
          <p:spPr>
            <a:xfrm>
              <a:off x="8221478" y="391008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6" name="Graphic 325">
              <a:extLst>
                <a:ext uri="{FF2B5EF4-FFF2-40B4-BE49-F238E27FC236}">
                  <a16:creationId xmlns:a16="http://schemas.microsoft.com/office/drawing/2014/main" id="{503D912E-539A-48B4-8F9A-991C6B399189}"/>
                </a:ext>
              </a:extLst>
            </p:cNvPr>
            <p:cNvSpPr/>
            <p:nvPr/>
          </p:nvSpPr>
          <p:spPr>
            <a:xfrm>
              <a:off x="8236668" y="391008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7" name="Graphic 325">
              <a:extLst>
                <a:ext uri="{FF2B5EF4-FFF2-40B4-BE49-F238E27FC236}">
                  <a16:creationId xmlns:a16="http://schemas.microsoft.com/office/drawing/2014/main" id="{503D912E-539A-48B4-8F9A-991C6B399189}"/>
                </a:ext>
              </a:extLst>
            </p:cNvPr>
            <p:cNvSpPr/>
            <p:nvPr/>
          </p:nvSpPr>
          <p:spPr>
            <a:xfrm>
              <a:off x="8267048" y="39253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8" name="Graphic 325">
              <a:extLst>
                <a:ext uri="{FF2B5EF4-FFF2-40B4-BE49-F238E27FC236}">
                  <a16:creationId xmlns:a16="http://schemas.microsoft.com/office/drawing/2014/main" id="{503D912E-539A-48B4-8F9A-991C6B399189}"/>
                </a:ext>
              </a:extLst>
            </p:cNvPr>
            <p:cNvSpPr/>
            <p:nvPr/>
          </p:nvSpPr>
          <p:spPr>
            <a:xfrm>
              <a:off x="8282237" y="39253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9" name="Graphic 325">
              <a:extLst>
                <a:ext uri="{FF2B5EF4-FFF2-40B4-BE49-F238E27FC236}">
                  <a16:creationId xmlns:a16="http://schemas.microsoft.com/office/drawing/2014/main" id="{503D912E-539A-48B4-8F9A-991C6B399189}"/>
                </a:ext>
              </a:extLst>
            </p:cNvPr>
            <p:cNvSpPr/>
            <p:nvPr/>
          </p:nvSpPr>
          <p:spPr>
            <a:xfrm>
              <a:off x="8297427" y="39253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0" name="Graphic 325">
              <a:extLst>
                <a:ext uri="{FF2B5EF4-FFF2-40B4-BE49-F238E27FC236}">
                  <a16:creationId xmlns:a16="http://schemas.microsoft.com/office/drawing/2014/main" id="{503D912E-539A-48B4-8F9A-991C6B399189}"/>
                </a:ext>
              </a:extLst>
            </p:cNvPr>
            <p:cNvSpPr/>
            <p:nvPr/>
          </p:nvSpPr>
          <p:spPr>
            <a:xfrm>
              <a:off x="8327807" y="39253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1" name="Graphic 325">
              <a:extLst>
                <a:ext uri="{FF2B5EF4-FFF2-40B4-BE49-F238E27FC236}">
                  <a16:creationId xmlns:a16="http://schemas.microsoft.com/office/drawing/2014/main" id="{503D912E-539A-48B4-8F9A-991C6B399189}"/>
                </a:ext>
              </a:extLst>
            </p:cNvPr>
            <p:cNvSpPr/>
            <p:nvPr/>
          </p:nvSpPr>
          <p:spPr>
            <a:xfrm>
              <a:off x="8342997" y="39253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2" name="Graphic 325">
              <a:extLst>
                <a:ext uri="{FF2B5EF4-FFF2-40B4-BE49-F238E27FC236}">
                  <a16:creationId xmlns:a16="http://schemas.microsoft.com/office/drawing/2014/main" id="{503D912E-539A-48B4-8F9A-991C6B399189}"/>
                </a:ext>
              </a:extLst>
            </p:cNvPr>
            <p:cNvSpPr/>
            <p:nvPr/>
          </p:nvSpPr>
          <p:spPr>
            <a:xfrm>
              <a:off x="8358187" y="39253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3" name="Graphic 325">
              <a:extLst>
                <a:ext uri="{FF2B5EF4-FFF2-40B4-BE49-F238E27FC236}">
                  <a16:creationId xmlns:a16="http://schemas.microsoft.com/office/drawing/2014/main" id="{503D912E-539A-48B4-8F9A-991C6B399189}"/>
                </a:ext>
              </a:extLst>
            </p:cNvPr>
            <p:cNvSpPr/>
            <p:nvPr/>
          </p:nvSpPr>
          <p:spPr>
            <a:xfrm>
              <a:off x="8373376" y="39253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4" name="Graphic 325">
              <a:extLst>
                <a:ext uri="{FF2B5EF4-FFF2-40B4-BE49-F238E27FC236}">
                  <a16:creationId xmlns:a16="http://schemas.microsoft.com/office/drawing/2014/main" id="{503D912E-539A-48B4-8F9A-991C6B399189}"/>
                </a:ext>
              </a:extLst>
            </p:cNvPr>
            <p:cNvSpPr/>
            <p:nvPr/>
          </p:nvSpPr>
          <p:spPr>
            <a:xfrm>
              <a:off x="8388566" y="39253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5" name="Graphic 325">
              <a:extLst>
                <a:ext uri="{FF2B5EF4-FFF2-40B4-BE49-F238E27FC236}">
                  <a16:creationId xmlns:a16="http://schemas.microsoft.com/office/drawing/2014/main" id="{503D912E-539A-48B4-8F9A-991C6B399189}"/>
                </a:ext>
              </a:extLst>
            </p:cNvPr>
            <p:cNvSpPr/>
            <p:nvPr/>
          </p:nvSpPr>
          <p:spPr>
            <a:xfrm>
              <a:off x="8403756" y="39253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6" name="Graphic 325">
              <a:extLst>
                <a:ext uri="{FF2B5EF4-FFF2-40B4-BE49-F238E27FC236}">
                  <a16:creationId xmlns:a16="http://schemas.microsoft.com/office/drawing/2014/main" id="{503D912E-539A-48B4-8F9A-991C6B399189}"/>
                </a:ext>
              </a:extLst>
            </p:cNvPr>
            <p:cNvSpPr/>
            <p:nvPr/>
          </p:nvSpPr>
          <p:spPr>
            <a:xfrm>
              <a:off x="8418946"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7" name="Graphic 325">
              <a:extLst>
                <a:ext uri="{FF2B5EF4-FFF2-40B4-BE49-F238E27FC236}">
                  <a16:creationId xmlns:a16="http://schemas.microsoft.com/office/drawing/2014/main" id="{503D912E-539A-48B4-8F9A-991C6B399189}"/>
                </a:ext>
              </a:extLst>
            </p:cNvPr>
            <p:cNvSpPr/>
            <p:nvPr/>
          </p:nvSpPr>
          <p:spPr>
            <a:xfrm>
              <a:off x="8434136"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8" name="Graphic 325">
              <a:extLst>
                <a:ext uri="{FF2B5EF4-FFF2-40B4-BE49-F238E27FC236}">
                  <a16:creationId xmlns:a16="http://schemas.microsoft.com/office/drawing/2014/main" id="{503D912E-539A-48B4-8F9A-991C6B399189}"/>
                </a:ext>
              </a:extLst>
            </p:cNvPr>
            <p:cNvSpPr/>
            <p:nvPr/>
          </p:nvSpPr>
          <p:spPr>
            <a:xfrm>
              <a:off x="8449325"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9" name="Graphic 325">
              <a:extLst>
                <a:ext uri="{FF2B5EF4-FFF2-40B4-BE49-F238E27FC236}">
                  <a16:creationId xmlns:a16="http://schemas.microsoft.com/office/drawing/2014/main" id="{503D912E-539A-48B4-8F9A-991C6B399189}"/>
                </a:ext>
              </a:extLst>
            </p:cNvPr>
            <p:cNvSpPr/>
            <p:nvPr/>
          </p:nvSpPr>
          <p:spPr>
            <a:xfrm>
              <a:off x="8464515"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0" name="Graphic 325">
              <a:extLst>
                <a:ext uri="{FF2B5EF4-FFF2-40B4-BE49-F238E27FC236}">
                  <a16:creationId xmlns:a16="http://schemas.microsoft.com/office/drawing/2014/main" id="{503D912E-539A-48B4-8F9A-991C6B399189}"/>
                </a:ext>
              </a:extLst>
            </p:cNvPr>
            <p:cNvSpPr/>
            <p:nvPr/>
          </p:nvSpPr>
          <p:spPr>
            <a:xfrm>
              <a:off x="8479705"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1" name="Graphic 325">
              <a:extLst>
                <a:ext uri="{FF2B5EF4-FFF2-40B4-BE49-F238E27FC236}">
                  <a16:creationId xmlns:a16="http://schemas.microsoft.com/office/drawing/2014/main" id="{503D912E-539A-48B4-8F9A-991C6B399189}"/>
                </a:ext>
              </a:extLst>
            </p:cNvPr>
            <p:cNvSpPr/>
            <p:nvPr/>
          </p:nvSpPr>
          <p:spPr>
            <a:xfrm>
              <a:off x="8510085"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2" name="Graphic 325">
              <a:extLst>
                <a:ext uri="{FF2B5EF4-FFF2-40B4-BE49-F238E27FC236}">
                  <a16:creationId xmlns:a16="http://schemas.microsoft.com/office/drawing/2014/main" id="{503D912E-539A-48B4-8F9A-991C6B399189}"/>
                </a:ext>
              </a:extLst>
            </p:cNvPr>
            <p:cNvSpPr/>
            <p:nvPr/>
          </p:nvSpPr>
          <p:spPr>
            <a:xfrm>
              <a:off x="8525275"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3" name="Graphic 325">
              <a:extLst>
                <a:ext uri="{FF2B5EF4-FFF2-40B4-BE49-F238E27FC236}">
                  <a16:creationId xmlns:a16="http://schemas.microsoft.com/office/drawing/2014/main" id="{503D912E-539A-48B4-8F9A-991C6B399189}"/>
                </a:ext>
              </a:extLst>
            </p:cNvPr>
            <p:cNvSpPr/>
            <p:nvPr/>
          </p:nvSpPr>
          <p:spPr>
            <a:xfrm>
              <a:off x="8540464"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4" name="Graphic 325">
              <a:extLst>
                <a:ext uri="{FF2B5EF4-FFF2-40B4-BE49-F238E27FC236}">
                  <a16:creationId xmlns:a16="http://schemas.microsoft.com/office/drawing/2014/main" id="{503D912E-539A-48B4-8F9A-991C6B399189}"/>
                </a:ext>
              </a:extLst>
            </p:cNvPr>
            <p:cNvSpPr/>
            <p:nvPr/>
          </p:nvSpPr>
          <p:spPr>
            <a:xfrm>
              <a:off x="8555654"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5" name="Graphic 325">
              <a:extLst>
                <a:ext uri="{FF2B5EF4-FFF2-40B4-BE49-F238E27FC236}">
                  <a16:creationId xmlns:a16="http://schemas.microsoft.com/office/drawing/2014/main" id="{503D912E-539A-48B4-8F9A-991C6B399189}"/>
                </a:ext>
              </a:extLst>
            </p:cNvPr>
            <p:cNvSpPr/>
            <p:nvPr/>
          </p:nvSpPr>
          <p:spPr>
            <a:xfrm>
              <a:off x="8601224"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6" name="Graphic 325">
              <a:extLst>
                <a:ext uri="{FF2B5EF4-FFF2-40B4-BE49-F238E27FC236}">
                  <a16:creationId xmlns:a16="http://schemas.microsoft.com/office/drawing/2014/main" id="{503D912E-539A-48B4-8F9A-991C6B399189}"/>
                </a:ext>
              </a:extLst>
            </p:cNvPr>
            <p:cNvSpPr/>
            <p:nvPr/>
          </p:nvSpPr>
          <p:spPr>
            <a:xfrm>
              <a:off x="8616413"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7" name="Graphic 325">
              <a:extLst>
                <a:ext uri="{FF2B5EF4-FFF2-40B4-BE49-F238E27FC236}">
                  <a16:creationId xmlns:a16="http://schemas.microsoft.com/office/drawing/2014/main" id="{503D912E-539A-48B4-8F9A-991C6B399189}"/>
                </a:ext>
              </a:extLst>
            </p:cNvPr>
            <p:cNvSpPr/>
            <p:nvPr/>
          </p:nvSpPr>
          <p:spPr>
            <a:xfrm>
              <a:off x="8631603"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8" name="Graphic 325">
              <a:extLst>
                <a:ext uri="{FF2B5EF4-FFF2-40B4-BE49-F238E27FC236}">
                  <a16:creationId xmlns:a16="http://schemas.microsoft.com/office/drawing/2014/main" id="{503D912E-539A-48B4-8F9A-991C6B399189}"/>
                </a:ext>
              </a:extLst>
            </p:cNvPr>
            <p:cNvSpPr/>
            <p:nvPr/>
          </p:nvSpPr>
          <p:spPr>
            <a:xfrm>
              <a:off x="8646793"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9" name="Graphic 325">
              <a:extLst>
                <a:ext uri="{FF2B5EF4-FFF2-40B4-BE49-F238E27FC236}">
                  <a16:creationId xmlns:a16="http://schemas.microsoft.com/office/drawing/2014/main" id="{503D912E-539A-48B4-8F9A-991C6B399189}"/>
                </a:ext>
              </a:extLst>
            </p:cNvPr>
            <p:cNvSpPr/>
            <p:nvPr/>
          </p:nvSpPr>
          <p:spPr>
            <a:xfrm>
              <a:off x="8661983"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0" name="Graphic 325">
              <a:extLst>
                <a:ext uri="{FF2B5EF4-FFF2-40B4-BE49-F238E27FC236}">
                  <a16:creationId xmlns:a16="http://schemas.microsoft.com/office/drawing/2014/main" id="{503D912E-539A-48B4-8F9A-991C6B399189}"/>
                </a:ext>
              </a:extLst>
            </p:cNvPr>
            <p:cNvSpPr/>
            <p:nvPr/>
          </p:nvSpPr>
          <p:spPr>
            <a:xfrm>
              <a:off x="8677173"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1" name="Graphic 325">
              <a:extLst>
                <a:ext uri="{FF2B5EF4-FFF2-40B4-BE49-F238E27FC236}">
                  <a16:creationId xmlns:a16="http://schemas.microsoft.com/office/drawing/2014/main" id="{503D912E-539A-48B4-8F9A-991C6B399189}"/>
                </a:ext>
              </a:extLst>
            </p:cNvPr>
            <p:cNvSpPr/>
            <p:nvPr/>
          </p:nvSpPr>
          <p:spPr>
            <a:xfrm>
              <a:off x="8692363"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2" name="Graphic 325">
              <a:extLst>
                <a:ext uri="{FF2B5EF4-FFF2-40B4-BE49-F238E27FC236}">
                  <a16:creationId xmlns:a16="http://schemas.microsoft.com/office/drawing/2014/main" id="{503D912E-539A-48B4-8F9A-991C6B399189}"/>
                </a:ext>
              </a:extLst>
            </p:cNvPr>
            <p:cNvSpPr/>
            <p:nvPr/>
          </p:nvSpPr>
          <p:spPr>
            <a:xfrm>
              <a:off x="8707552"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3" name="Graphic 325">
              <a:extLst>
                <a:ext uri="{FF2B5EF4-FFF2-40B4-BE49-F238E27FC236}">
                  <a16:creationId xmlns:a16="http://schemas.microsoft.com/office/drawing/2014/main" id="{503D912E-539A-48B4-8F9A-991C6B399189}"/>
                </a:ext>
              </a:extLst>
            </p:cNvPr>
            <p:cNvSpPr/>
            <p:nvPr/>
          </p:nvSpPr>
          <p:spPr>
            <a:xfrm>
              <a:off x="8722742"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4" name="Graphic 325">
              <a:extLst>
                <a:ext uri="{FF2B5EF4-FFF2-40B4-BE49-F238E27FC236}">
                  <a16:creationId xmlns:a16="http://schemas.microsoft.com/office/drawing/2014/main" id="{503D912E-539A-48B4-8F9A-991C6B399189}"/>
                </a:ext>
              </a:extLst>
            </p:cNvPr>
            <p:cNvSpPr/>
            <p:nvPr/>
          </p:nvSpPr>
          <p:spPr>
            <a:xfrm>
              <a:off x="8753122"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5" name="Graphic 325">
              <a:extLst>
                <a:ext uri="{FF2B5EF4-FFF2-40B4-BE49-F238E27FC236}">
                  <a16:creationId xmlns:a16="http://schemas.microsoft.com/office/drawing/2014/main" id="{503D912E-539A-48B4-8F9A-991C6B399189}"/>
                </a:ext>
              </a:extLst>
            </p:cNvPr>
            <p:cNvSpPr/>
            <p:nvPr/>
          </p:nvSpPr>
          <p:spPr>
            <a:xfrm>
              <a:off x="8768312"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6" name="Graphic 325">
              <a:extLst>
                <a:ext uri="{FF2B5EF4-FFF2-40B4-BE49-F238E27FC236}">
                  <a16:creationId xmlns:a16="http://schemas.microsoft.com/office/drawing/2014/main" id="{503D912E-539A-48B4-8F9A-991C6B399189}"/>
                </a:ext>
              </a:extLst>
            </p:cNvPr>
            <p:cNvSpPr/>
            <p:nvPr/>
          </p:nvSpPr>
          <p:spPr>
            <a:xfrm>
              <a:off x="8783502"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7" name="Graphic 325">
              <a:extLst>
                <a:ext uri="{FF2B5EF4-FFF2-40B4-BE49-F238E27FC236}">
                  <a16:creationId xmlns:a16="http://schemas.microsoft.com/office/drawing/2014/main" id="{503D912E-539A-48B4-8F9A-991C6B399189}"/>
                </a:ext>
              </a:extLst>
            </p:cNvPr>
            <p:cNvSpPr/>
            <p:nvPr/>
          </p:nvSpPr>
          <p:spPr>
            <a:xfrm>
              <a:off x="8829071"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8" name="Graphic 325">
              <a:extLst>
                <a:ext uri="{FF2B5EF4-FFF2-40B4-BE49-F238E27FC236}">
                  <a16:creationId xmlns:a16="http://schemas.microsoft.com/office/drawing/2014/main" id="{503D912E-539A-48B4-8F9A-991C6B399189}"/>
                </a:ext>
              </a:extLst>
            </p:cNvPr>
            <p:cNvSpPr/>
            <p:nvPr/>
          </p:nvSpPr>
          <p:spPr>
            <a:xfrm>
              <a:off x="8859451"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9" name="Graphic 325">
              <a:extLst>
                <a:ext uri="{FF2B5EF4-FFF2-40B4-BE49-F238E27FC236}">
                  <a16:creationId xmlns:a16="http://schemas.microsoft.com/office/drawing/2014/main" id="{503D912E-539A-48B4-8F9A-991C6B399189}"/>
                </a:ext>
              </a:extLst>
            </p:cNvPr>
            <p:cNvSpPr/>
            <p:nvPr/>
          </p:nvSpPr>
          <p:spPr>
            <a:xfrm>
              <a:off x="8920210"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0" name="Graphic 325">
              <a:extLst>
                <a:ext uri="{FF2B5EF4-FFF2-40B4-BE49-F238E27FC236}">
                  <a16:creationId xmlns:a16="http://schemas.microsoft.com/office/drawing/2014/main" id="{503D912E-539A-48B4-8F9A-991C6B399189}"/>
                </a:ext>
              </a:extLst>
            </p:cNvPr>
            <p:cNvSpPr/>
            <p:nvPr/>
          </p:nvSpPr>
          <p:spPr>
            <a:xfrm>
              <a:off x="8935400"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1" name="Graphic 325">
              <a:extLst>
                <a:ext uri="{FF2B5EF4-FFF2-40B4-BE49-F238E27FC236}">
                  <a16:creationId xmlns:a16="http://schemas.microsoft.com/office/drawing/2014/main" id="{503D912E-539A-48B4-8F9A-991C6B399189}"/>
                </a:ext>
              </a:extLst>
            </p:cNvPr>
            <p:cNvSpPr/>
            <p:nvPr/>
          </p:nvSpPr>
          <p:spPr>
            <a:xfrm>
              <a:off x="8950590"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2" name="Graphic 325">
              <a:extLst>
                <a:ext uri="{FF2B5EF4-FFF2-40B4-BE49-F238E27FC236}">
                  <a16:creationId xmlns:a16="http://schemas.microsoft.com/office/drawing/2014/main" id="{503D912E-539A-48B4-8F9A-991C6B399189}"/>
                </a:ext>
              </a:extLst>
            </p:cNvPr>
            <p:cNvSpPr/>
            <p:nvPr/>
          </p:nvSpPr>
          <p:spPr>
            <a:xfrm>
              <a:off x="8965779"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3" name="Graphic 325">
              <a:extLst>
                <a:ext uri="{FF2B5EF4-FFF2-40B4-BE49-F238E27FC236}">
                  <a16:creationId xmlns:a16="http://schemas.microsoft.com/office/drawing/2014/main" id="{503D912E-539A-48B4-8F9A-991C6B399189}"/>
                </a:ext>
              </a:extLst>
            </p:cNvPr>
            <p:cNvSpPr/>
            <p:nvPr/>
          </p:nvSpPr>
          <p:spPr>
            <a:xfrm>
              <a:off x="8965779"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4" name="Graphic 325">
              <a:extLst>
                <a:ext uri="{FF2B5EF4-FFF2-40B4-BE49-F238E27FC236}">
                  <a16:creationId xmlns:a16="http://schemas.microsoft.com/office/drawing/2014/main" id="{503D912E-539A-48B4-8F9A-991C6B399189}"/>
                </a:ext>
              </a:extLst>
            </p:cNvPr>
            <p:cNvSpPr/>
            <p:nvPr/>
          </p:nvSpPr>
          <p:spPr>
            <a:xfrm>
              <a:off x="8965779"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5" name="Graphic 325">
              <a:extLst>
                <a:ext uri="{FF2B5EF4-FFF2-40B4-BE49-F238E27FC236}">
                  <a16:creationId xmlns:a16="http://schemas.microsoft.com/office/drawing/2014/main" id="{503D912E-539A-48B4-8F9A-991C6B399189}"/>
                </a:ext>
              </a:extLst>
            </p:cNvPr>
            <p:cNvSpPr/>
            <p:nvPr/>
          </p:nvSpPr>
          <p:spPr>
            <a:xfrm>
              <a:off x="8996159"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6" name="Graphic 325">
              <a:extLst>
                <a:ext uri="{FF2B5EF4-FFF2-40B4-BE49-F238E27FC236}">
                  <a16:creationId xmlns:a16="http://schemas.microsoft.com/office/drawing/2014/main" id="{503D912E-539A-48B4-8F9A-991C6B399189}"/>
                </a:ext>
              </a:extLst>
            </p:cNvPr>
            <p:cNvSpPr/>
            <p:nvPr/>
          </p:nvSpPr>
          <p:spPr>
            <a:xfrm>
              <a:off x="9072108"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7" name="Graphic 325">
              <a:extLst>
                <a:ext uri="{FF2B5EF4-FFF2-40B4-BE49-F238E27FC236}">
                  <a16:creationId xmlns:a16="http://schemas.microsoft.com/office/drawing/2014/main" id="{503D912E-539A-48B4-8F9A-991C6B399189}"/>
                </a:ext>
              </a:extLst>
            </p:cNvPr>
            <p:cNvSpPr/>
            <p:nvPr/>
          </p:nvSpPr>
          <p:spPr>
            <a:xfrm>
              <a:off x="9117678"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8" name="Graphic 325">
              <a:extLst>
                <a:ext uri="{FF2B5EF4-FFF2-40B4-BE49-F238E27FC236}">
                  <a16:creationId xmlns:a16="http://schemas.microsoft.com/office/drawing/2014/main" id="{503D912E-539A-48B4-8F9A-991C6B399189}"/>
                </a:ext>
              </a:extLst>
            </p:cNvPr>
            <p:cNvSpPr/>
            <p:nvPr/>
          </p:nvSpPr>
          <p:spPr>
            <a:xfrm>
              <a:off x="9254386"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489" name="Straight Connector 488">
            <a:extLst>
              <a:ext uri="{FF2B5EF4-FFF2-40B4-BE49-F238E27FC236}">
                <a16:creationId xmlns:a16="http://schemas.microsoft.com/office/drawing/2014/main" id="{30EE9878-08B7-4C76-84A8-9784222238D5}"/>
              </a:ext>
            </a:extLst>
          </p:cNvPr>
          <p:cNvCxnSpPr>
            <a:cxnSpLocks/>
          </p:cNvCxnSpPr>
          <p:nvPr/>
        </p:nvCxnSpPr>
        <p:spPr>
          <a:xfrm>
            <a:off x="7450262" y="2183205"/>
            <a:ext cx="252000" cy="0"/>
          </a:xfrm>
          <a:prstGeom prst="line">
            <a:avLst/>
          </a:prstGeom>
          <a:noFill/>
          <a:ln w="19050" cap="flat">
            <a:solidFill>
              <a:srgbClr val="B60D27"/>
            </a:solidFill>
            <a:prstDash val="solid"/>
            <a:miter/>
          </a:ln>
        </p:spPr>
      </p:cxnSp>
      <p:cxnSp>
        <p:nvCxnSpPr>
          <p:cNvPr id="490" name="Straight Connector 489">
            <a:extLst>
              <a:ext uri="{FF2B5EF4-FFF2-40B4-BE49-F238E27FC236}">
                <a16:creationId xmlns:a16="http://schemas.microsoft.com/office/drawing/2014/main" id="{871EFE25-6969-4296-9BE5-CE15B2DC8523}"/>
              </a:ext>
            </a:extLst>
          </p:cNvPr>
          <p:cNvCxnSpPr>
            <a:cxnSpLocks/>
          </p:cNvCxnSpPr>
          <p:nvPr/>
        </p:nvCxnSpPr>
        <p:spPr>
          <a:xfrm>
            <a:off x="7450262" y="2452146"/>
            <a:ext cx="252000" cy="0"/>
          </a:xfrm>
          <a:prstGeom prst="line">
            <a:avLst/>
          </a:prstGeom>
          <a:noFill/>
          <a:ln w="19050" cap="flat">
            <a:solidFill>
              <a:schemeClr val="accent2"/>
            </a:solidFill>
            <a:prstDash val="solid"/>
            <a:miter/>
          </a:ln>
        </p:spPr>
      </p:cxnSp>
    </p:spTree>
    <p:extLst>
      <p:ext uri="{BB962C8B-B14F-4D97-AF65-F5344CB8AC3E}">
        <p14:creationId xmlns:p14="http://schemas.microsoft.com/office/powerpoint/2010/main" val="327092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Glossary</a:t>
            </a:r>
          </a:p>
        </p:txBody>
      </p:sp>
      <p:sp>
        <p:nvSpPr>
          <p:cNvPr id="6" name="Rectangle 3"/>
          <p:cNvSpPr txBox="1">
            <a:spLocks noChangeArrowheads="1"/>
          </p:cNvSpPr>
          <p:nvPr/>
        </p:nvSpPr>
        <p:spPr>
          <a:xfrm>
            <a:off x="486832" y="1273368"/>
            <a:ext cx="11591897" cy="5448707"/>
          </a:xfrm>
          <a:prstGeom prst="rect">
            <a:avLst/>
          </a:prstGeom>
        </p:spPr>
        <p:txBody>
          <a:bodyPr numCol="4"/>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1L	first-line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2L	second-line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5FU	5-fluouracil</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AE	adverse event</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ALT	alanine aminotransferase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AST	aspartate aminotransferase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Bev	bevacizumab</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BICR	blinded-independent central review</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bid	twice daily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Bini	binimetinib</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BCLC	Barcelona Clinic Liver Cancer</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BOR	best overall response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BRAF	v-</a:t>
            </a:r>
            <a:r>
              <a:rPr kumimoji="0" lang="en-GB" sz="900" b="0" i="0" u="none" strike="noStrike" kern="1200" cap="none" spc="0" normalizeH="0" baseline="0" noProof="0" dirty="0" err="1">
                <a:ln>
                  <a:noFill/>
                </a:ln>
                <a:solidFill>
                  <a:srgbClr val="4D4D4D"/>
                </a:solidFill>
                <a:effectLst/>
                <a:uLnTx/>
                <a:uFillTx/>
                <a:latin typeface="Arial"/>
                <a:ea typeface="+mn-ea"/>
                <a:cs typeface="Arial"/>
              </a:rPr>
              <a:t>raf</a:t>
            </a:r>
            <a:r>
              <a:rPr kumimoji="0" lang="en-GB" sz="900" b="0" i="0" u="none" strike="noStrike" kern="1200" cap="none" spc="0" normalizeH="0" baseline="0" noProof="0" dirty="0">
                <a:ln>
                  <a:noFill/>
                </a:ln>
                <a:solidFill>
                  <a:srgbClr val="4D4D4D"/>
                </a:solidFill>
                <a:effectLst/>
                <a:uLnTx/>
                <a:uFillTx/>
                <a:latin typeface="Arial"/>
                <a:ea typeface="+mn-ea"/>
                <a:cs typeface="Arial"/>
              </a:rPr>
              <a:t> murine sarcoma viral 	oncogene homolog B1</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BW	body weight</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CA19-9	carbohydrate antigen 19-9</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CAPOX	capecitabine + oxaliplatin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CCR	completeness of </a:t>
            </a:r>
            <a:r>
              <a:rPr kumimoji="0" lang="en-GB" sz="900" b="0" i="0" u="none" strike="noStrike" kern="1200" cap="none" spc="0" normalizeH="0" baseline="0" noProof="0" dirty="0" err="1">
                <a:ln>
                  <a:noFill/>
                </a:ln>
                <a:solidFill>
                  <a:srgbClr val="4D4D4D"/>
                </a:solidFill>
                <a:effectLst/>
                <a:uLnTx/>
                <a:uFillTx/>
                <a:latin typeface="Arial"/>
                <a:ea typeface="+mn-ea"/>
                <a:cs typeface="Arial"/>
              </a:rPr>
              <a:t>cytoreduction</a:t>
            </a:r>
            <a:endParaRPr kumimoji="0" lang="en-GB" sz="9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err="1">
                <a:ln>
                  <a:noFill/>
                </a:ln>
                <a:solidFill>
                  <a:srgbClr val="4D4D4D"/>
                </a:solidFill>
                <a:effectLst/>
                <a:uLnTx/>
                <a:uFillTx/>
                <a:latin typeface="Arial"/>
                <a:ea typeface="+mn-ea"/>
                <a:cs typeface="Arial"/>
              </a:rPr>
              <a:t>Cet</a:t>
            </a:r>
            <a:r>
              <a:rPr kumimoji="0" lang="en-GB" sz="900" b="0" i="0" u="none" strike="noStrike" kern="1200" cap="none" spc="0" normalizeH="0" baseline="0" noProof="0" dirty="0">
                <a:ln>
                  <a:noFill/>
                </a:ln>
                <a:solidFill>
                  <a:srgbClr val="4D4D4D"/>
                </a:solidFill>
                <a:effectLst/>
                <a:uLnTx/>
                <a:uFillTx/>
                <a:latin typeface="Arial"/>
                <a:ea typeface="+mn-ea"/>
                <a:cs typeface="Arial"/>
              </a:rPr>
              <a:t>	cetuximab</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cfDNA	cell free DNA</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Chemo	chemotherapy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CI	confidence interval</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Cis	cisplatin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combos	combination therapies</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CPS	combined positive score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CR	complete response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CRC	colorectal cancer</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CRS	</a:t>
            </a:r>
            <a:r>
              <a:rPr kumimoji="0" lang="en-GB" sz="900" b="0" i="0" u="none" strike="noStrike" kern="1200" cap="none" spc="0" normalizeH="0" baseline="0" noProof="0" dirty="0" err="1">
                <a:ln>
                  <a:noFill/>
                </a:ln>
                <a:solidFill>
                  <a:srgbClr val="4D4D4D"/>
                </a:solidFill>
                <a:effectLst/>
                <a:uLnTx/>
                <a:uFillTx/>
                <a:latin typeface="Arial"/>
                <a:ea typeface="+mn-ea"/>
                <a:cs typeface="Arial"/>
              </a:rPr>
              <a:t>cytoreductive</a:t>
            </a:r>
            <a:r>
              <a:rPr kumimoji="0" lang="en-GB" sz="900" b="0" i="0" u="none" strike="noStrike" kern="1200" cap="none" spc="0" normalizeH="0" baseline="0" noProof="0" dirty="0">
                <a:ln>
                  <a:noFill/>
                </a:ln>
                <a:solidFill>
                  <a:srgbClr val="4D4D4D"/>
                </a:solidFill>
                <a:effectLst/>
                <a:uLnTx/>
                <a:uFillTx/>
                <a:latin typeface="Arial"/>
                <a:ea typeface="+mn-ea"/>
                <a:cs typeface="Arial"/>
              </a:rPr>
              <a:t> surgery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CT	computed tomography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ctDNA	circulating tumour DNA</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D	day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DCR	disease control rate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err="1">
                <a:ln>
                  <a:noFill/>
                </a:ln>
                <a:solidFill>
                  <a:srgbClr val="4D4D4D"/>
                </a:solidFill>
                <a:effectLst/>
                <a:uLnTx/>
                <a:uFillTx/>
                <a:latin typeface="Arial"/>
                <a:ea typeface="+mn-ea"/>
                <a:cs typeface="Arial"/>
              </a:rPr>
              <a:t>ddPCR</a:t>
            </a:r>
            <a:r>
              <a:rPr kumimoji="0" lang="en-GB" sz="900" b="0" i="0" u="none" strike="noStrike" kern="1200" cap="none" spc="0" normalizeH="0" baseline="0" noProof="0" dirty="0">
                <a:ln>
                  <a:noFill/>
                </a:ln>
                <a:solidFill>
                  <a:srgbClr val="4D4D4D"/>
                </a:solidFill>
                <a:effectLst/>
                <a:uLnTx/>
                <a:uFillTx/>
                <a:latin typeface="Arial"/>
                <a:ea typeface="+mn-ea"/>
                <a:cs typeface="Arial"/>
              </a:rPr>
              <a:t>	droplet digital polymerase chain reaction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DFS	disease-free survival</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DMC	data monitoring committee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DMFS	distant metastases-free survival</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err="1">
                <a:ln>
                  <a:noFill/>
                </a:ln>
                <a:solidFill>
                  <a:srgbClr val="4D4D4D"/>
                </a:solidFill>
                <a:effectLst/>
                <a:uLnTx/>
                <a:uFillTx/>
                <a:latin typeface="Arial"/>
                <a:ea typeface="+mn-ea"/>
                <a:cs typeface="Arial"/>
              </a:rPr>
              <a:t>dMMR</a:t>
            </a:r>
            <a:r>
              <a:rPr kumimoji="0" lang="en-GB" sz="900" b="0" i="0" u="none" strike="noStrike" kern="1200" cap="none" spc="0" normalizeH="0" baseline="0" noProof="0" dirty="0">
                <a:ln>
                  <a:noFill/>
                </a:ln>
                <a:solidFill>
                  <a:srgbClr val="4D4D4D"/>
                </a:solidFill>
                <a:effectLst/>
                <a:uLnTx/>
                <a:uFillTx/>
                <a:latin typeface="Arial"/>
                <a:ea typeface="+mn-ea"/>
                <a:cs typeface="Arial"/>
              </a:rPr>
              <a:t>	deficient mismatch repair</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(m)DoR	(median) duration of response</a:t>
            </a:r>
          </a:p>
          <a:p>
            <a:pPr marL="90488" marR="0" lvl="0" indent="0" algn="l" defTabSz="914400" rtl="0" eaLnBrk="1" fontAlgn="base" latinLnBrk="0" hangingPunct="1">
              <a:lnSpc>
                <a:spcPct val="100000"/>
              </a:lnSpc>
              <a:spcBef>
                <a:spcPts val="0"/>
              </a:spcBef>
              <a:spcAft>
                <a:spcPts val="0"/>
              </a:spcAft>
              <a:buClr>
                <a:srgbClr val="043882"/>
              </a:buClr>
              <a:buSzPct val="110000"/>
              <a:buFontTx/>
              <a:buNone/>
              <a:tabLst>
                <a:tab pos="1073150" algn="l"/>
              </a:tabLst>
              <a:defRPr/>
            </a:pPr>
            <a:endParaRPr kumimoji="0" lang="en-GB" sz="900" b="0" i="0" u="none" strike="noStrike" kern="1200" cap="none" spc="0" normalizeH="0" baseline="0" noProof="0" dirty="0">
              <a:ln>
                <a:noFill/>
              </a:ln>
              <a:solidFill>
                <a:srgbClr val="4D4D4D"/>
              </a:solidFill>
              <a:effectLst/>
              <a:uLnTx/>
              <a:uFillTx/>
              <a:latin typeface="Arial"/>
              <a:ea typeface="+mn-ea"/>
              <a:cs typeface="Arial"/>
            </a:endParaRPr>
          </a:p>
          <a:p>
            <a:pPr marL="90488" marR="0" lvl="0" indent="0" algn="l" defTabSz="914400" rtl="0" eaLnBrk="1" fontAlgn="base" latinLnBrk="0" hangingPunct="1">
              <a:lnSpc>
                <a:spcPct val="100000"/>
              </a:lnSpc>
              <a:spcBef>
                <a:spcPts val="0"/>
              </a:spcBef>
              <a:spcAft>
                <a:spcPts val="0"/>
              </a:spcAft>
              <a:buClr>
                <a:srgbClr val="043882"/>
              </a:buClr>
              <a:buSzPct val="110000"/>
              <a:buFontTx/>
              <a:buNone/>
              <a:tabLst>
                <a:tab pos="10731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ECOG	Eastern Cooperative Oncology 	Group </a:t>
            </a:r>
          </a:p>
          <a:p>
            <a:pPr marL="90488"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EGFR	epidermal growth factor receptor</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en-GB" sz="900" b="0" i="0" u="none" strike="noStrike" kern="1200" cap="none" spc="0" normalizeH="0" baseline="0" noProof="0" dirty="0" err="1">
                <a:ln>
                  <a:noFill/>
                </a:ln>
                <a:solidFill>
                  <a:srgbClr val="4D4D4D"/>
                </a:solidFill>
                <a:effectLst/>
                <a:uLnTx/>
                <a:uFillTx/>
                <a:latin typeface="Arial"/>
                <a:ea typeface="+mn-ea"/>
                <a:cs typeface="Arial"/>
              </a:rPr>
              <a:t>Enco</a:t>
            </a:r>
            <a:r>
              <a:rPr kumimoji="0" lang="en-GB" sz="900" b="0" i="0" u="none" strike="noStrike" kern="1200" cap="none" spc="0" normalizeH="0" baseline="0" noProof="0" dirty="0">
                <a:ln>
                  <a:noFill/>
                </a:ln>
                <a:solidFill>
                  <a:srgbClr val="4D4D4D"/>
                </a:solidFill>
                <a:effectLst/>
                <a:uLnTx/>
                <a:uFillTx/>
                <a:latin typeface="Arial"/>
                <a:ea typeface="+mn-ea"/>
                <a:cs typeface="Arial"/>
              </a:rPr>
              <a:t>	encorafenib</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ESCC	</a:t>
            </a:r>
            <a:r>
              <a:rPr kumimoji="0" lang="en-US" sz="900" b="0" i="0" u="none" strike="noStrike" kern="1200" cap="none" spc="0" normalizeH="0" baseline="0" noProof="0" dirty="0">
                <a:ln>
                  <a:noFill/>
                </a:ln>
                <a:solidFill>
                  <a:srgbClr val="4D4D4D"/>
                </a:solidFill>
                <a:effectLst/>
                <a:uLnTx/>
                <a:uFillTx/>
                <a:latin typeface="Arial"/>
                <a:ea typeface="+mn-ea"/>
                <a:cs typeface="Arial"/>
              </a:rPr>
              <a:t>esophageal</a:t>
            </a:r>
            <a:r>
              <a:rPr kumimoji="0" lang="en-GB" sz="900" b="0" i="0" u="none" strike="noStrike" kern="1200" cap="none" spc="0" normalizeH="0" baseline="0" noProof="0" dirty="0">
                <a:ln>
                  <a:noFill/>
                </a:ln>
                <a:solidFill>
                  <a:srgbClr val="4D4D4D"/>
                </a:solidFill>
                <a:effectLst/>
                <a:uLnTx/>
                <a:uFillTx/>
                <a:latin typeface="Arial"/>
                <a:ea typeface="+mn-ea"/>
                <a:cs typeface="Arial"/>
              </a:rPr>
              <a:t> squamous cell 	carcinoma</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en-GB" sz="900" b="0" i="0" u="none" strike="noStrike" kern="1200" cap="none" spc="-10" normalizeH="0" baseline="0" noProof="0" dirty="0">
                <a:ln>
                  <a:noFill/>
                </a:ln>
                <a:solidFill>
                  <a:srgbClr val="4D4D4D"/>
                </a:solidFill>
                <a:effectLst/>
                <a:uLnTx/>
                <a:uFillTx/>
                <a:latin typeface="Arial"/>
                <a:ea typeface="+mn-ea"/>
                <a:cs typeface="Arial"/>
              </a:rPr>
              <a:t>EU	European</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en-GB" sz="900" b="0" i="0" u="none" strike="noStrike" kern="1200" cap="none" spc="-10" normalizeH="0" baseline="0" noProof="0" dirty="0">
                <a:ln>
                  <a:noFill/>
                </a:ln>
                <a:solidFill>
                  <a:srgbClr val="4D4D4D"/>
                </a:solidFill>
                <a:effectLst/>
                <a:uLnTx/>
                <a:uFillTx/>
                <a:latin typeface="Arial"/>
                <a:ea typeface="+mn-ea"/>
                <a:cs typeface="Arial"/>
              </a:rPr>
              <a:t>FAS	full analysis set</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en-GB" sz="900" b="0" i="0" u="none" strike="noStrike" kern="1200" cap="none" spc="-10" normalizeH="0" baseline="0" noProof="0" dirty="0">
                <a:ln>
                  <a:noFill/>
                </a:ln>
                <a:solidFill>
                  <a:srgbClr val="4D4D4D"/>
                </a:solidFill>
                <a:effectLst/>
                <a:uLnTx/>
                <a:uFillTx/>
                <a:latin typeface="Arial"/>
                <a:ea typeface="+mn-ea"/>
                <a:cs typeface="Arial"/>
              </a:rPr>
              <a:t>FDR	false discovery rate-adjusted</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en-GB" sz="900" b="0" i="0" u="none" strike="noStrike" kern="1200" cap="none" spc="-10" normalizeH="0" baseline="0" noProof="0" dirty="0">
                <a:ln>
                  <a:noFill/>
                </a:ln>
                <a:solidFill>
                  <a:srgbClr val="4D4D4D"/>
                </a:solidFill>
                <a:effectLst/>
                <a:uLnTx/>
                <a:uFillTx/>
                <a:latin typeface="Arial"/>
                <a:ea typeface="+mn-ea"/>
                <a:cs typeface="Arial"/>
              </a:rPr>
              <a:t>FFPE	formalin-fixed, paraffin-embedded	</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en-GB" sz="900" b="0" i="0" u="none" strike="noStrike" kern="1200" cap="none" spc="-10" normalizeH="0" baseline="0" noProof="0" dirty="0">
                <a:ln>
                  <a:noFill/>
                </a:ln>
                <a:solidFill>
                  <a:srgbClr val="4D4D4D"/>
                </a:solidFill>
                <a:effectLst/>
                <a:uLnTx/>
                <a:uFillTx/>
                <a:latin typeface="Arial"/>
                <a:ea typeface="+mn-ea"/>
                <a:cs typeface="Arial"/>
              </a:rPr>
              <a:t>FOLFIRI	folinic acid + 5-fluouracil +</a:t>
            </a:r>
            <a:r>
              <a:rPr kumimoji="0" lang="en-GB" sz="900" b="0" i="0" u="none" strike="noStrike" kern="1200" cap="none" spc="-10" normalizeH="0" noProof="0" dirty="0">
                <a:ln>
                  <a:noFill/>
                </a:ln>
                <a:solidFill>
                  <a:srgbClr val="4D4D4D"/>
                </a:solidFill>
                <a:effectLst/>
                <a:uLnTx/>
                <a:uFillTx/>
                <a:latin typeface="Arial"/>
                <a:ea typeface="+mn-ea"/>
                <a:cs typeface="Arial"/>
              </a:rPr>
              <a:t> 	</a:t>
            </a:r>
            <a:r>
              <a:rPr kumimoji="0" lang="en-GB" sz="900" b="0" i="0" u="none" strike="noStrike" kern="1200" cap="none" spc="-10" normalizeH="0" baseline="0" noProof="0" dirty="0">
                <a:ln>
                  <a:noFill/>
                </a:ln>
                <a:solidFill>
                  <a:srgbClr val="4D4D4D"/>
                </a:solidFill>
                <a:effectLst/>
                <a:uLnTx/>
                <a:uFillTx/>
                <a:latin typeface="Arial"/>
                <a:ea typeface="+mn-ea"/>
                <a:cs typeface="Arial"/>
              </a:rPr>
              <a:t>irinotecan</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en-GB" sz="900" b="0" i="0" u="none" strike="noStrike" kern="1200" cap="none" spc="-10" normalizeH="0" baseline="0" noProof="0" dirty="0">
                <a:ln>
                  <a:noFill/>
                </a:ln>
                <a:solidFill>
                  <a:srgbClr val="4D4D4D"/>
                </a:solidFill>
                <a:effectLst/>
                <a:uLnTx/>
                <a:uFillTx/>
                <a:latin typeface="Arial"/>
                <a:ea typeface="+mn-ea"/>
                <a:cs typeface="Arial"/>
              </a:rPr>
              <a:t>FP	</a:t>
            </a:r>
            <a:r>
              <a:rPr kumimoji="0" lang="en-GB" sz="900" b="0" i="0" u="none" strike="noStrike" kern="1200" cap="none" spc="0" normalizeH="0" baseline="0" noProof="0" dirty="0">
                <a:ln>
                  <a:noFill/>
                </a:ln>
                <a:solidFill>
                  <a:srgbClr val="4D4D4D"/>
                </a:solidFill>
                <a:effectLst/>
                <a:uLnTx/>
                <a:uFillTx/>
                <a:latin typeface="Arial"/>
                <a:ea typeface="+mn-ea"/>
                <a:cs typeface="Arial"/>
              </a:rPr>
              <a:t>5-fluouracil</a:t>
            </a:r>
            <a:r>
              <a:rPr kumimoji="0" lang="en-GB" sz="900" b="0" i="0" u="none" strike="noStrike" kern="1200" cap="none" spc="-10" normalizeH="0" baseline="0" noProof="0" dirty="0">
                <a:ln>
                  <a:noFill/>
                </a:ln>
                <a:solidFill>
                  <a:srgbClr val="4D4D4D"/>
                </a:solidFill>
                <a:effectLst/>
                <a:uLnTx/>
                <a:uFillTx/>
                <a:latin typeface="Arial"/>
                <a:ea typeface="+mn-ea"/>
                <a:cs typeface="Arial"/>
              </a:rPr>
              <a:t> + cisplatin</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en-GB" sz="900" b="0" i="0" u="none" strike="noStrike" kern="1200" cap="none" spc="-10" normalizeH="0" baseline="0" noProof="0" dirty="0" err="1">
                <a:ln>
                  <a:noFill/>
                </a:ln>
                <a:solidFill>
                  <a:srgbClr val="4D4D4D"/>
                </a:solidFill>
                <a:effectLst/>
                <a:uLnTx/>
                <a:uFillTx/>
                <a:latin typeface="Arial"/>
                <a:ea typeface="+mn-ea"/>
                <a:cs typeface="Arial"/>
              </a:rPr>
              <a:t>Fpy</a:t>
            </a:r>
            <a:r>
              <a:rPr kumimoji="0" lang="en-GB" sz="900" b="0" i="0" u="none" strike="noStrike" kern="1200" cap="none" spc="-10" normalizeH="0" baseline="0" noProof="0" dirty="0">
                <a:ln>
                  <a:noFill/>
                </a:ln>
                <a:solidFill>
                  <a:srgbClr val="4D4D4D"/>
                </a:solidFill>
                <a:effectLst/>
                <a:uLnTx/>
                <a:uFillTx/>
                <a:latin typeface="Arial"/>
                <a:ea typeface="+mn-ea"/>
                <a:cs typeface="Arial"/>
              </a:rPr>
              <a:t>	fluoropyrimidine</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en-GB" sz="900" b="0" i="0" u="none" strike="noStrike" kern="1200" cap="none" spc="-10" normalizeH="0" baseline="0" noProof="0" dirty="0">
                <a:ln>
                  <a:noFill/>
                </a:ln>
                <a:solidFill>
                  <a:srgbClr val="4D4D4D"/>
                </a:solidFill>
                <a:effectLst/>
                <a:uLnTx/>
                <a:uFillTx/>
                <a:latin typeface="Arial"/>
                <a:ea typeface="+mn-ea"/>
                <a:cs typeface="Arial"/>
              </a:rPr>
              <a:t>(m)FOLFIRINOX	(modified) oxaliplatin + irinotecan</a:t>
            </a:r>
            <a:r>
              <a:rPr kumimoji="0" lang="en-GB" sz="900" b="0" i="0" u="none" strike="noStrike" kern="1200" cap="none" spc="-10" normalizeH="0" noProof="0" dirty="0">
                <a:ln>
                  <a:noFill/>
                </a:ln>
                <a:solidFill>
                  <a:srgbClr val="4D4D4D"/>
                </a:solidFill>
                <a:effectLst/>
                <a:uLnTx/>
                <a:uFillTx/>
                <a:latin typeface="Arial"/>
                <a:ea typeface="+mn-ea"/>
                <a:cs typeface="Arial"/>
              </a:rPr>
              <a:t> 	</a:t>
            </a:r>
            <a:r>
              <a:rPr kumimoji="0" lang="en-GB" sz="900" b="0" i="0" u="none" strike="noStrike" kern="1200" cap="none" spc="-10" normalizeH="0" baseline="0" noProof="0" dirty="0">
                <a:ln>
                  <a:noFill/>
                </a:ln>
                <a:solidFill>
                  <a:srgbClr val="4D4D4D"/>
                </a:solidFill>
                <a:effectLst/>
                <a:uLnTx/>
                <a:uFillTx/>
                <a:latin typeface="Arial"/>
                <a:ea typeface="+mn-ea"/>
                <a:cs typeface="Arial"/>
              </a:rPr>
              <a:t>+ 	leucovorin + 5FU</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 pos="1074738" algn="l"/>
              </a:tabLst>
              <a:defRPr/>
            </a:pPr>
            <a:r>
              <a:rPr kumimoji="0" lang="en-GB" sz="900" b="0" i="0" u="none" strike="noStrike" kern="1200" cap="none" spc="-10" normalizeH="0" baseline="0" noProof="0" dirty="0">
                <a:ln>
                  <a:noFill/>
                </a:ln>
                <a:solidFill>
                  <a:srgbClr val="4D4D4D"/>
                </a:solidFill>
                <a:effectLst/>
                <a:uLnTx/>
                <a:uFillTx/>
                <a:latin typeface="Arial"/>
                <a:ea typeface="+mn-ea"/>
                <a:cs typeface="Arial"/>
              </a:rPr>
              <a:t>(m)FOLFOX		(modified) leucovorin + </a:t>
            </a:r>
            <a:br>
              <a:rPr kumimoji="0" lang="en-GB" sz="900" b="0" i="0" u="none" strike="noStrike" kern="1200" cap="none" spc="-10" normalizeH="0" baseline="0" noProof="0" dirty="0">
                <a:ln>
                  <a:noFill/>
                </a:ln>
                <a:solidFill>
                  <a:srgbClr val="4D4D4D"/>
                </a:solidFill>
                <a:effectLst/>
                <a:uLnTx/>
                <a:uFillTx/>
                <a:latin typeface="Arial"/>
                <a:ea typeface="+mn-ea"/>
                <a:cs typeface="Arial"/>
              </a:rPr>
            </a:br>
            <a:r>
              <a:rPr kumimoji="0" lang="en-GB" sz="900" b="0" i="0" u="none" strike="noStrike" kern="1200" cap="none" spc="-10" normalizeH="0" baseline="0" noProof="0" dirty="0">
                <a:ln>
                  <a:noFill/>
                </a:ln>
                <a:solidFill>
                  <a:srgbClr val="4D4D4D"/>
                </a:solidFill>
                <a:effectLst/>
                <a:uLnTx/>
                <a:uFillTx/>
                <a:latin typeface="Arial"/>
                <a:ea typeface="+mn-ea"/>
                <a:cs typeface="Arial"/>
              </a:rPr>
              <a:t>		5-fluorouracil </a:t>
            </a:r>
            <a:r>
              <a:rPr kumimoji="0" lang="en-GB" sz="900" b="0" i="0" u="none" strike="noStrike" kern="1200" cap="none" spc="0" normalizeH="0" baseline="0" noProof="0" dirty="0">
                <a:ln>
                  <a:noFill/>
                </a:ln>
                <a:solidFill>
                  <a:srgbClr val="4D4D4D"/>
                </a:solidFill>
                <a:effectLst/>
                <a:uLnTx/>
                <a:uFillTx/>
                <a:latin typeface="Arial"/>
                <a:ea typeface="+mn-ea"/>
                <a:cs typeface="Arial"/>
              </a:rPr>
              <a:t>+ oxaliplatin</a:t>
            </a:r>
          </a:p>
          <a:p>
            <a:pPr marL="87313" indent="0">
              <a:spcAft>
                <a:spcPts val="0"/>
              </a:spcAft>
              <a:buClr>
                <a:srgbClr val="043882"/>
              </a:buClr>
              <a:buNone/>
              <a:tabLst>
                <a:tab pos="1074738" algn="l"/>
              </a:tabLst>
              <a:defRPr/>
            </a:pPr>
            <a:r>
              <a:rPr lang="en-GB" sz="900" dirty="0">
                <a:latin typeface="Arial"/>
                <a:cs typeface="Arial"/>
              </a:rPr>
              <a:t>FOLFOXIRI	</a:t>
            </a:r>
            <a:r>
              <a:rPr lang="en-GB" sz="900" spc="-10" dirty="0"/>
              <a:t>oxaliplatin + irinotecan + leucovorin 	+ 5FU</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GEJ	</a:t>
            </a:r>
            <a:r>
              <a:rPr kumimoji="0" lang="en-US" sz="900" b="0" i="0" u="none" strike="noStrike" kern="1200" cap="none" spc="0" normalizeH="0" baseline="0" noProof="0" dirty="0">
                <a:ln>
                  <a:noFill/>
                </a:ln>
                <a:solidFill>
                  <a:srgbClr val="4D4D4D"/>
                </a:solidFill>
                <a:effectLst/>
                <a:uLnTx/>
                <a:uFillTx/>
                <a:latin typeface="Arial"/>
                <a:ea typeface="+mn-ea"/>
                <a:cs typeface="Arial"/>
              </a:rPr>
              <a:t>gastro-esophageal</a:t>
            </a:r>
            <a:r>
              <a:rPr kumimoji="0" lang="en-GB" sz="900" b="0" i="0" u="none" strike="noStrike" kern="1200" cap="none" spc="0" normalizeH="0" baseline="0" noProof="0" dirty="0">
                <a:ln>
                  <a:noFill/>
                </a:ln>
                <a:solidFill>
                  <a:srgbClr val="4D4D4D"/>
                </a:solidFill>
                <a:effectLst/>
                <a:uLnTx/>
                <a:uFillTx/>
                <a:latin typeface="Arial"/>
                <a:ea typeface="+mn-ea"/>
                <a:cs typeface="Arial"/>
              </a:rPr>
              <a:t> junction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Gem	gemcitabine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GGT	gamma0glutamyltransferase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GI	gastrointestinal</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en-GB" sz="900" b="0" i="0" u="none" strike="noStrike" kern="1200" cap="none" spc="0" normalizeH="0" baseline="0" noProof="0" dirty="0" err="1">
                <a:ln>
                  <a:noFill/>
                </a:ln>
                <a:solidFill>
                  <a:srgbClr val="4D4D4D"/>
                </a:solidFill>
                <a:effectLst/>
                <a:uLnTx/>
                <a:uFillTx/>
                <a:latin typeface="Arial"/>
                <a:ea typeface="+mn-ea"/>
                <a:cs typeface="Arial"/>
              </a:rPr>
              <a:t>Gy</a:t>
            </a:r>
            <a:r>
              <a:rPr kumimoji="0" lang="en-GB" sz="900" b="0" i="0" u="none" strike="noStrike" kern="1200" cap="none" spc="0" normalizeH="0" baseline="0" noProof="0" dirty="0">
                <a:ln>
                  <a:noFill/>
                </a:ln>
                <a:solidFill>
                  <a:srgbClr val="4D4D4D"/>
                </a:solidFill>
                <a:effectLst/>
                <a:uLnTx/>
                <a:uFillTx/>
                <a:latin typeface="Arial"/>
                <a:ea typeface="+mn-ea"/>
                <a:cs typeface="Arial"/>
              </a:rPr>
              <a:t>	Gray</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HCC	hepatocellular carcinoma</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3150" algn="l"/>
              </a:tabLst>
              <a:defRPr/>
            </a:pPr>
            <a:r>
              <a:rPr kumimoji="0" lang="en-GB" sz="900" b="0" i="0" u="none" strike="noStrike" kern="1200" cap="none" spc="-10" normalizeH="0" baseline="0" noProof="0" dirty="0">
                <a:ln>
                  <a:noFill/>
                </a:ln>
                <a:solidFill>
                  <a:srgbClr val="4D4D4D"/>
                </a:solidFill>
                <a:effectLst/>
                <a:uLnTx/>
                <a:uFillTx/>
                <a:latin typeface="Arial"/>
                <a:ea typeface="+mn-ea"/>
                <a:cs typeface="Arial"/>
              </a:rPr>
              <a:t>HER2	human epidermal growth 	factor receptor 2</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31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HIPEC	</a:t>
            </a:r>
            <a:r>
              <a:rPr kumimoji="0" lang="en-GB" sz="900" b="0" i="0" u="none" strike="noStrike" kern="1200" cap="none" spc="0" normalizeH="0" baseline="0" noProof="0" dirty="0" err="1">
                <a:ln>
                  <a:noFill/>
                </a:ln>
                <a:solidFill>
                  <a:srgbClr val="4D4D4D"/>
                </a:solidFill>
                <a:effectLst/>
                <a:uLnTx/>
                <a:uFillTx/>
                <a:latin typeface="Arial"/>
                <a:ea typeface="+mn-ea"/>
                <a:cs typeface="Arial"/>
              </a:rPr>
              <a:t>hyperthermic</a:t>
            </a:r>
            <a:r>
              <a:rPr kumimoji="0" lang="en-GB" sz="900" b="0" i="0" u="none" strike="noStrike" kern="1200" cap="none" spc="0" normalizeH="0" baseline="0" noProof="0" dirty="0">
                <a:ln>
                  <a:noFill/>
                </a:ln>
                <a:solidFill>
                  <a:srgbClr val="4D4D4D"/>
                </a:solidFill>
                <a:effectLst/>
                <a:uLnTx/>
                <a:uFillTx/>
                <a:latin typeface="Arial"/>
                <a:ea typeface="+mn-ea"/>
                <a:cs typeface="Arial"/>
              </a:rPr>
              <a:t> intraperitoneal 	chemotherapy</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31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HR	hazard ratio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31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HRQoL	health-related quality of life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31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ICR	independent committee review</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3150"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IHC	immunohistochemistry</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GB" sz="900" b="0" i="0" u="none" strike="noStrike" kern="1200" cap="none" spc="0" normalizeH="0" baseline="0" noProof="0" dirty="0" err="1">
                <a:ln>
                  <a:noFill/>
                </a:ln>
                <a:solidFill>
                  <a:srgbClr val="4D4D4D"/>
                </a:solidFill>
                <a:effectLst/>
                <a:uLnTx/>
                <a:uFillTx/>
                <a:latin typeface="Arial"/>
                <a:ea typeface="+mn-ea"/>
                <a:cs typeface="Arial"/>
              </a:rPr>
              <a:t>Ip</a:t>
            </a:r>
            <a:r>
              <a:rPr kumimoji="0" lang="en-GB" sz="900" b="0" i="0" u="none" strike="noStrike" kern="1200" cap="none" spc="0" normalizeH="0" baseline="0" noProof="0" dirty="0">
                <a:ln>
                  <a:noFill/>
                </a:ln>
                <a:solidFill>
                  <a:srgbClr val="4D4D4D"/>
                </a:solidFill>
                <a:effectLst/>
                <a:uLnTx/>
                <a:uFillTx/>
                <a:latin typeface="Arial"/>
                <a:ea typeface="+mn-ea"/>
                <a:cs typeface="Arial"/>
              </a:rPr>
              <a:t>	intraperitoneal</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IPI	ipilimumab</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irAE	immune-related adverse event</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ISH	in-situ hybridisation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endParaRPr kumimoji="0" lang="en-GB" sz="900" b="0" i="0" u="none" strike="noStrike" kern="1200" cap="none" spc="0" normalizeH="0" baseline="0" noProof="0" dirty="0">
              <a:ln>
                <a:noFill/>
              </a:ln>
              <a:solidFill>
                <a:srgbClr val="4D4D4D"/>
              </a:solidFill>
              <a:effectLst/>
              <a:uLnTx/>
              <a:uFillTx/>
              <a:latin typeface="Arial"/>
              <a:ea typeface="+mn-ea"/>
              <a:cs typeface="Arial"/>
            </a:endParaRPr>
          </a:p>
          <a:p>
            <a:pPr marL="87313" marR="0" lvl="0" indent="0" algn="l" defTabSz="914400" rtl="0" eaLnBrk="1" fontAlgn="base" latinLnBrk="0" hangingPunct="1">
              <a:lnSpc>
                <a:spcPct val="100000"/>
              </a:lnSpc>
              <a:spcBef>
                <a:spcPts val="0"/>
              </a:spcBef>
              <a:spcAft>
                <a:spcPts val="0"/>
              </a:spcAft>
              <a:buClr>
                <a:srgbClr val="043882"/>
              </a:buClr>
              <a:buSzPct val="110000"/>
              <a:buFontTx/>
              <a:buNone/>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(m)ITT	(modified) intent-to-treat</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iv	intravenous</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KRAS	Ki-ras2 Kirsten rat sarcoma 	viral oncogene homolog</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LN	lymph node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LV	leucovorin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MAF	mutant allele fraction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mCRC	metastatic colorectal cancer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MEK	mitogen-activated protein kinase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err="1">
                <a:ln>
                  <a:noFill/>
                </a:ln>
                <a:solidFill>
                  <a:srgbClr val="4D4D4D"/>
                </a:solidFill>
                <a:effectLst/>
                <a:uLnTx/>
                <a:uFillTx/>
                <a:latin typeface="Arial"/>
                <a:ea typeface="+mn-ea"/>
                <a:cs typeface="Arial"/>
              </a:rPr>
              <a:t>mo</a:t>
            </a:r>
            <a:r>
              <a:rPr kumimoji="0" lang="en-GB" sz="900" b="0" i="0" u="none" strike="noStrike" kern="1200" cap="none" spc="0" normalizeH="0" baseline="0" noProof="0" dirty="0">
                <a:ln>
                  <a:noFill/>
                </a:ln>
                <a:solidFill>
                  <a:srgbClr val="4D4D4D"/>
                </a:solidFill>
                <a:effectLst/>
                <a:uLnTx/>
                <a:uFillTx/>
                <a:latin typeface="Arial"/>
                <a:ea typeface="+mn-ea"/>
                <a:cs typeface="Arial"/>
              </a:rPr>
              <a:t>	months</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mono	monotherapy</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MSI-H	high microsatellite instability</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MSS	microsatellite stability</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NA	not available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nab-P	nab-paclitaxel</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err="1">
                <a:ln>
                  <a:noFill/>
                </a:ln>
                <a:solidFill>
                  <a:srgbClr val="4D4D4D"/>
                </a:solidFill>
                <a:effectLst/>
                <a:uLnTx/>
                <a:uFillTx/>
                <a:latin typeface="Arial"/>
                <a:ea typeface="+mn-ea"/>
                <a:cs typeface="Arial"/>
              </a:rPr>
              <a:t>Nal</a:t>
            </a:r>
            <a:r>
              <a:rPr kumimoji="0" lang="en-GB" sz="900" b="0" i="0" u="none" strike="noStrike" kern="1200" cap="none" spc="0" normalizeH="0" baseline="0" noProof="0" dirty="0">
                <a:ln>
                  <a:noFill/>
                </a:ln>
                <a:solidFill>
                  <a:srgbClr val="4D4D4D"/>
                </a:solidFill>
                <a:effectLst/>
                <a:uLnTx/>
                <a:uFillTx/>
                <a:latin typeface="Arial"/>
                <a:ea typeface="+mn-ea"/>
                <a:cs typeface="Arial"/>
              </a:rPr>
              <a:t>-IRI	</a:t>
            </a:r>
            <a:r>
              <a:rPr kumimoji="0" lang="en-GB" sz="900" b="0" i="0" u="none" strike="noStrike" kern="1200" cap="none" spc="0" normalizeH="0" baseline="0" noProof="0" dirty="0" err="1">
                <a:ln>
                  <a:noFill/>
                </a:ln>
                <a:solidFill>
                  <a:srgbClr val="4D4D4D"/>
                </a:solidFill>
                <a:effectLst/>
                <a:uLnTx/>
                <a:uFillTx/>
                <a:latin typeface="Arial"/>
                <a:ea typeface="+mn-ea"/>
                <a:cs typeface="Arial"/>
              </a:rPr>
              <a:t>nal</a:t>
            </a:r>
            <a:r>
              <a:rPr kumimoji="0" lang="en-GB" sz="900" b="0" i="0" u="none" strike="noStrike" kern="1200" cap="none" spc="0" normalizeH="0" baseline="0" noProof="0" dirty="0">
                <a:ln>
                  <a:noFill/>
                </a:ln>
                <a:solidFill>
                  <a:srgbClr val="4D4D4D"/>
                </a:solidFill>
                <a:effectLst/>
                <a:uLnTx/>
                <a:uFillTx/>
                <a:latin typeface="Arial"/>
                <a:ea typeface="+mn-ea"/>
                <a:cs typeface="Arial"/>
              </a:rPr>
              <a:t>-irinotecan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NCCN	National Comprehensive Cancer 	Network</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NE	not evaluable/estimable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NET	neuroendocrine tumour</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NGS	next generation sequencing</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NIVO	nivolumab</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NR	not reached</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ORR	overall/objective response rate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OR	odds ratio</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(m)OS	(median) overall survival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err="1">
                <a:ln>
                  <a:noFill/>
                </a:ln>
                <a:solidFill>
                  <a:srgbClr val="4D4D4D"/>
                </a:solidFill>
                <a:effectLst/>
                <a:uLnTx/>
                <a:uFillTx/>
                <a:latin typeface="Arial"/>
                <a:ea typeface="+mn-ea"/>
                <a:cs typeface="Arial"/>
              </a:rPr>
              <a:t>pCR</a:t>
            </a:r>
            <a:r>
              <a:rPr kumimoji="0" lang="en-GB" sz="900" b="0" i="0" u="none" strike="noStrike" kern="1200" cap="none" spc="0" normalizeH="0" baseline="0" noProof="0" dirty="0">
                <a:ln>
                  <a:noFill/>
                </a:ln>
                <a:solidFill>
                  <a:srgbClr val="4D4D4D"/>
                </a:solidFill>
                <a:effectLst/>
                <a:uLnTx/>
                <a:uFillTx/>
                <a:latin typeface="Arial"/>
                <a:ea typeface="+mn-ea"/>
                <a:cs typeface="Arial"/>
              </a:rPr>
              <a:t>	pathological complete response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PCI	peritoneal cancer index</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PD	progressive disease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PDAC	pancreatic ductal 	adenocarcinoma</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PD-(L)1	programmed death-(ligand) 1</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err="1">
                <a:ln>
                  <a:noFill/>
                </a:ln>
                <a:solidFill>
                  <a:srgbClr val="4D4D4D"/>
                </a:solidFill>
                <a:effectLst/>
                <a:uLnTx/>
                <a:uFillTx/>
                <a:latin typeface="Arial"/>
                <a:ea typeface="+mn-ea"/>
                <a:cs typeface="Arial"/>
              </a:rPr>
              <a:t>Pembro</a:t>
            </a:r>
            <a:r>
              <a:rPr kumimoji="0" lang="en-GB" sz="900" b="0" i="0" u="none" strike="noStrike" kern="1200" cap="none" spc="0" normalizeH="0" baseline="0" noProof="0" dirty="0">
                <a:ln>
                  <a:noFill/>
                </a:ln>
                <a:solidFill>
                  <a:srgbClr val="4D4D4D"/>
                </a:solidFill>
                <a:effectLst/>
                <a:uLnTx/>
                <a:uFillTx/>
                <a:latin typeface="Arial"/>
                <a:ea typeface="+mn-ea"/>
                <a:cs typeface="Arial"/>
              </a:rPr>
              <a:t>	pembrolizumab</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(m)PFS	(median) progression-free survival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PK	pharmacokinetics</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PP	per protocol</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PR	partial response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PS	performance status</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q(2/3/4/8)w	every (2/3/4/8) week(s)</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endParaRPr kumimoji="0" lang="en-GB" sz="900" b="0" i="0" u="none" strike="noStrike" kern="1200" cap="none" spc="0" normalizeH="0" baseline="0" noProof="0" dirty="0">
              <a:ln>
                <a:noFill/>
              </a:ln>
              <a:solidFill>
                <a:srgbClr val="4D4D4D"/>
              </a:solidFill>
              <a:effectLst/>
              <a:uLnTx/>
              <a:uFillTx/>
              <a:latin typeface="Arial"/>
              <a:ea typeface="+mn-ea"/>
              <a:cs typeface="Arial"/>
            </a:endParaRP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QoL	quality of life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R	randomized</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R0/1	resection 0/1</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RAF	rapidly accelerated fibrosarcoma</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RECIST	Response Evaluation Criteria In 	Solid </a:t>
            </a:r>
            <a:r>
              <a:rPr kumimoji="0" lang="en-US" sz="900" b="0" i="0" u="none" strike="noStrike" kern="1200" cap="none" spc="0" normalizeH="0" baseline="0" noProof="0" dirty="0">
                <a:ln>
                  <a:noFill/>
                </a:ln>
                <a:solidFill>
                  <a:srgbClr val="4D4D4D"/>
                </a:solidFill>
                <a:effectLst/>
                <a:uLnTx/>
                <a:uFillTx/>
                <a:latin typeface="Arial"/>
                <a:ea typeface="+mn-ea"/>
                <a:cs typeface="Arial"/>
              </a:rPr>
              <a:t>Tumors</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RP2D	recommended phase 2 dose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err="1">
                <a:ln>
                  <a:noFill/>
                </a:ln>
                <a:solidFill>
                  <a:srgbClr val="4D4D4D"/>
                </a:solidFill>
                <a:effectLst/>
                <a:uLnTx/>
                <a:uFillTx/>
                <a:latin typeface="Arial"/>
                <a:ea typeface="+mn-ea"/>
                <a:cs typeface="Arial"/>
              </a:rPr>
              <a:t>RoW</a:t>
            </a:r>
            <a:r>
              <a:rPr kumimoji="0" lang="en-GB" sz="900" b="0" i="0" u="none" strike="noStrike" kern="1200" cap="none" spc="0" normalizeH="0" baseline="0" noProof="0" dirty="0">
                <a:ln>
                  <a:noFill/>
                </a:ln>
                <a:solidFill>
                  <a:srgbClr val="4D4D4D"/>
                </a:solidFill>
                <a:effectLst/>
                <a:uLnTx/>
                <a:uFillTx/>
                <a:latin typeface="Arial"/>
                <a:ea typeface="+mn-ea"/>
                <a:cs typeface="Arial"/>
              </a:rPr>
              <a:t>	rest of world</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RT	radiotherapy</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SBA	small bowel adenocarcinoma</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SD	stable disease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err="1">
                <a:ln>
                  <a:noFill/>
                </a:ln>
                <a:solidFill>
                  <a:srgbClr val="4D4D4D"/>
                </a:solidFill>
                <a:effectLst/>
                <a:uLnTx/>
                <a:uFillTx/>
                <a:latin typeface="Arial"/>
                <a:ea typeface="+mn-ea"/>
                <a:cs typeface="Arial"/>
              </a:rPr>
              <a:t>SoC</a:t>
            </a:r>
            <a:r>
              <a:rPr kumimoji="0" lang="en-GB" sz="900" b="0" i="0" u="none" strike="noStrike" kern="1200" cap="none" spc="0" normalizeH="0" baseline="0" noProof="0" dirty="0">
                <a:ln>
                  <a:noFill/>
                </a:ln>
                <a:solidFill>
                  <a:srgbClr val="4D4D4D"/>
                </a:solidFill>
                <a:effectLst/>
                <a:uLnTx/>
                <a:uFillTx/>
                <a:latin typeface="Arial"/>
                <a:ea typeface="+mn-ea"/>
                <a:cs typeface="Arial"/>
              </a:rPr>
              <a:t>	standard of care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SSI	surgical site infection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TACE	transarterial chemoembolization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TARE	transarterial radioembolization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T-</a:t>
            </a:r>
            <a:r>
              <a:rPr kumimoji="0" lang="en-GB" sz="900" b="0" i="0" u="none" strike="noStrike" kern="1200" cap="none" spc="0" normalizeH="0" baseline="0" noProof="0" dirty="0" err="1">
                <a:ln>
                  <a:noFill/>
                </a:ln>
                <a:solidFill>
                  <a:srgbClr val="4D4D4D"/>
                </a:solidFill>
                <a:effectLst/>
                <a:uLnTx/>
                <a:uFillTx/>
                <a:latin typeface="Arial"/>
                <a:ea typeface="+mn-ea"/>
                <a:cs typeface="Arial"/>
              </a:rPr>
              <a:t>DXd</a:t>
            </a:r>
            <a:r>
              <a:rPr kumimoji="0" lang="en-GB" sz="900" b="0" i="0" u="none" strike="noStrike" kern="1200" cap="none" spc="0" normalizeH="0" baseline="0" noProof="0" dirty="0">
                <a:ln>
                  <a:noFill/>
                </a:ln>
                <a:solidFill>
                  <a:srgbClr val="4D4D4D"/>
                </a:solidFill>
                <a:effectLst/>
                <a:uLnTx/>
                <a:uFillTx/>
                <a:latin typeface="Arial"/>
                <a:ea typeface="+mn-ea"/>
                <a:cs typeface="Arial"/>
              </a:rPr>
              <a:t>	trastuzumab deruxtecan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TEAE	treatment-emergent adverse event</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TMB	tumour mutational burden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err="1">
                <a:ln>
                  <a:noFill/>
                </a:ln>
                <a:solidFill>
                  <a:srgbClr val="4D4D4D"/>
                </a:solidFill>
                <a:effectLst/>
                <a:uLnTx/>
                <a:uFillTx/>
                <a:latin typeface="Arial"/>
                <a:ea typeface="+mn-ea"/>
                <a:cs typeface="Arial"/>
              </a:rPr>
              <a:t>Torip</a:t>
            </a:r>
            <a:r>
              <a:rPr kumimoji="0" lang="en-GB" sz="900" b="0" i="0" u="none" strike="noStrike" kern="1200" cap="none" spc="0" normalizeH="0" baseline="0" noProof="0" dirty="0">
                <a:ln>
                  <a:noFill/>
                </a:ln>
                <a:solidFill>
                  <a:srgbClr val="4D4D4D"/>
                </a:solidFill>
                <a:effectLst/>
                <a:uLnTx/>
                <a:uFillTx/>
                <a:latin typeface="Arial"/>
                <a:ea typeface="+mn-ea"/>
                <a:cs typeface="Arial"/>
              </a:rPr>
              <a:t>	toripalimab</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TPS	tumour proportion score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err="1">
                <a:ln>
                  <a:noFill/>
                </a:ln>
                <a:solidFill>
                  <a:srgbClr val="4D4D4D"/>
                </a:solidFill>
                <a:effectLst/>
                <a:uLnTx/>
                <a:uFillTx/>
                <a:latin typeface="Arial"/>
                <a:ea typeface="+mn-ea"/>
                <a:cs typeface="Arial"/>
              </a:rPr>
              <a:t>Trast</a:t>
            </a:r>
            <a:r>
              <a:rPr kumimoji="0" lang="en-GB" sz="900" b="0" i="0" u="none" strike="noStrike" kern="1200" cap="none" spc="0" normalizeH="0" baseline="0" noProof="0" dirty="0">
                <a:ln>
                  <a:noFill/>
                </a:ln>
                <a:solidFill>
                  <a:srgbClr val="4D4D4D"/>
                </a:solidFill>
                <a:effectLst/>
                <a:uLnTx/>
                <a:uFillTx/>
                <a:latin typeface="Arial"/>
                <a:ea typeface="+mn-ea"/>
                <a:cs typeface="Arial"/>
              </a:rPr>
              <a:t>	trastuzumab</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TRAE	treatment-related adverse event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TRG	tumour regression grade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err="1">
                <a:ln>
                  <a:noFill/>
                </a:ln>
                <a:solidFill>
                  <a:srgbClr val="4D4D4D"/>
                </a:solidFill>
                <a:effectLst/>
                <a:uLnTx/>
                <a:uFillTx/>
                <a:latin typeface="Arial"/>
                <a:ea typeface="+mn-ea"/>
                <a:cs typeface="Arial"/>
              </a:rPr>
              <a:t>TTFields</a:t>
            </a:r>
            <a:r>
              <a:rPr kumimoji="0" lang="en-GB" sz="900" b="0" i="0" u="none" strike="noStrike" kern="1200" cap="none" spc="0" normalizeH="0" baseline="0" noProof="0" dirty="0">
                <a:ln>
                  <a:noFill/>
                </a:ln>
                <a:solidFill>
                  <a:srgbClr val="4D4D4D"/>
                </a:solidFill>
                <a:effectLst/>
                <a:uLnTx/>
                <a:uFillTx/>
                <a:latin typeface="Arial"/>
                <a:ea typeface="+mn-ea"/>
                <a:cs typeface="Arial"/>
              </a:rPr>
              <a:t>	tumour treating fields</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(m)TTP	(median) time to progression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TTR	time to response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ULN	upper limit of normal</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err="1">
                <a:ln>
                  <a:noFill/>
                </a:ln>
                <a:solidFill>
                  <a:srgbClr val="4D4D4D"/>
                </a:solidFill>
                <a:effectLst/>
                <a:uLnTx/>
                <a:uFillTx/>
                <a:latin typeface="Arial"/>
                <a:ea typeface="+mn-ea"/>
                <a:cs typeface="Arial"/>
              </a:rPr>
              <a:t>Vem</a:t>
            </a:r>
            <a:r>
              <a:rPr kumimoji="0" lang="en-GB" sz="900" b="0" i="0" u="none" strike="noStrike" kern="1200" cap="none" spc="0" normalizeH="0" baseline="0" noProof="0" dirty="0">
                <a:ln>
                  <a:noFill/>
                </a:ln>
                <a:solidFill>
                  <a:srgbClr val="4D4D4D"/>
                </a:solidFill>
                <a:effectLst/>
                <a:uLnTx/>
                <a:uFillTx/>
                <a:latin typeface="Arial"/>
                <a:ea typeface="+mn-ea"/>
                <a:cs typeface="Arial"/>
              </a:rPr>
              <a:t>	vemurafenib</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WBC	white blood cell</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WT	wild type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Arial"/>
              </a:rPr>
              <a:t>XELOX	oxaliplatin + capecitabine</a:t>
            </a:r>
          </a:p>
        </p:txBody>
      </p:sp>
    </p:spTree>
    <p:custDataLst>
      <p:tags r:id="rId1"/>
    </p:custDataLst>
    <p:extLst>
      <p:ext uri="{BB962C8B-B14F-4D97-AF65-F5344CB8AC3E}">
        <p14:creationId xmlns:p14="http://schemas.microsoft.com/office/powerpoint/2010/main" val="3409083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LBA-1: Phase 3 APACT trial of adjuvant nab-paclitaxel plus gemcitabine (nab-P + Gem) vs gemcitabine (Gem) alone in patients with resected pancreatic cancer (PC): updated 5-year overall survival – </a:t>
            </a:r>
            <a:r>
              <a:rPr lang="en-GB" dirty="0" err="1"/>
              <a:t>Tempero</a:t>
            </a:r>
            <a:r>
              <a:rPr lang="en-GB" dirty="0"/>
              <a:t> MA, et al</a:t>
            </a:r>
          </a:p>
        </p:txBody>
      </p:sp>
      <p:sp>
        <p:nvSpPr>
          <p:cNvPr id="3" name="Content Placeholder 2"/>
          <p:cNvSpPr>
            <a:spLocks noGrp="1"/>
          </p:cNvSpPr>
          <p:nvPr>
            <p:ph idx="1"/>
          </p:nvPr>
        </p:nvSpPr>
        <p:spPr/>
        <p:txBody>
          <a:bodyPr/>
          <a:lstStyle/>
          <a:p>
            <a:pPr marL="0" indent="0">
              <a:buNone/>
            </a:pPr>
            <a:r>
              <a:rPr lang="en-GB" b="1" dirty="0"/>
              <a:t>Key results (cont.)</a:t>
            </a:r>
          </a:p>
          <a:p>
            <a:endParaRPr lang="en-GB" dirty="0"/>
          </a:p>
        </p:txBody>
      </p:sp>
      <p:sp>
        <p:nvSpPr>
          <p:cNvPr id="5" name="Text Placeholder 4"/>
          <p:cNvSpPr>
            <a:spLocks noGrp="1"/>
          </p:cNvSpPr>
          <p:nvPr>
            <p:ph type="body" sz="quarter" idx="11"/>
          </p:nvPr>
        </p:nvSpPr>
        <p:spPr/>
        <p:txBody>
          <a:bodyPr/>
          <a:lstStyle/>
          <a:p>
            <a:r>
              <a:rPr lang="en-GB" dirty="0" err="1"/>
              <a:t>Tempero</a:t>
            </a:r>
            <a:r>
              <a:rPr lang="en-GB" dirty="0"/>
              <a:t> MA, et al. Ann </a:t>
            </a:r>
            <a:r>
              <a:rPr lang="en-GB" dirty="0" err="1"/>
              <a:t>Oncol</a:t>
            </a:r>
            <a:r>
              <a:rPr lang="en-GB" dirty="0"/>
              <a:t> 2021;32(</a:t>
            </a:r>
            <a:r>
              <a:rPr lang="en-GB" dirty="0" err="1"/>
              <a:t>suppl</a:t>
            </a:r>
            <a:r>
              <a:rPr lang="en-GB" dirty="0"/>
              <a:t>):</a:t>
            </a:r>
            <a:r>
              <a:rPr lang="en-GB" dirty="0" err="1"/>
              <a:t>abstr</a:t>
            </a:r>
            <a:r>
              <a:rPr lang="en-GB" dirty="0"/>
              <a:t> LBA-1</a:t>
            </a:r>
          </a:p>
        </p:txBody>
      </p:sp>
      <p:sp>
        <p:nvSpPr>
          <p:cNvPr id="7" name="TextBox 6"/>
          <p:cNvSpPr txBox="1"/>
          <p:nvPr/>
        </p:nvSpPr>
        <p:spPr>
          <a:xfrm>
            <a:off x="3892517" y="1472609"/>
            <a:ext cx="4406976" cy="338554"/>
          </a:xfrm>
          <a:prstGeom prst="rect">
            <a:avLst/>
          </a:prstGeom>
          <a:noFill/>
        </p:spPr>
        <p:txBody>
          <a:bodyPr wrap="none" rtlCol="0">
            <a:spAutoFit/>
          </a:bodyPr>
          <a:lstStyle/>
          <a:p>
            <a:pPr algn="ctr"/>
            <a:r>
              <a:rPr lang="en-GB" sz="1600" b="1" dirty="0"/>
              <a:t>Overall survival in pre-specified subgroups</a:t>
            </a:r>
          </a:p>
        </p:txBody>
      </p:sp>
      <p:cxnSp>
        <p:nvCxnSpPr>
          <p:cNvPr id="8" name="Straight Connector 7">
            <a:extLst>
              <a:ext uri="{FF2B5EF4-FFF2-40B4-BE49-F238E27FC236}">
                <a16:creationId xmlns:a16="http://schemas.microsoft.com/office/drawing/2014/main" id="{396B75B5-EEC8-4338-AF6D-21BB41696D6D}"/>
              </a:ext>
            </a:extLst>
          </p:cNvPr>
          <p:cNvCxnSpPr/>
          <p:nvPr/>
        </p:nvCxnSpPr>
        <p:spPr>
          <a:xfrm>
            <a:off x="487363" y="2306320"/>
            <a:ext cx="11217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8E351DB-1745-46B9-AF62-08B0542A72E6}"/>
              </a:ext>
            </a:extLst>
          </p:cNvPr>
          <p:cNvSpPr txBox="1"/>
          <p:nvPr/>
        </p:nvSpPr>
        <p:spPr>
          <a:xfrm>
            <a:off x="396493" y="2018522"/>
            <a:ext cx="1029449" cy="307777"/>
          </a:xfrm>
          <a:prstGeom prst="rect">
            <a:avLst/>
          </a:prstGeom>
          <a:noFill/>
        </p:spPr>
        <p:txBody>
          <a:bodyPr wrap="none" rtlCol="0">
            <a:spAutoFit/>
          </a:bodyPr>
          <a:lstStyle/>
          <a:p>
            <a:r>
              <a:rPr lang="en-GB" sz="1400" b="1" dirty="0"/>
              <a:t>Subgroup</a:t>
            </a:r>
          </a:p>
        </p:txBody>
      </p:sp>
      <p:sp>
        <p:nvSpPr>
          <p:cNvPr id="10" name="TextBox 9">
            <a:extLst>
              <a:ext uri="{FF2B5EF4-FFF2-40B4-BE49-F238E27FC236}">
                <a16:creationId xmlns:a16="http://schemas.microsoft.com/office/drawing/2014/main" id="{8F61CA91-E132-4EB6-90F6-471F085BB360}"/>
              </a:ext>
            </a:extLst>
          </p:cNvPr>
          <p:cNvSpPr txBox="1"/>
          <p:nvPr/>
        </p:nvSpPr>
        <p:spPr>
          <a:xfrm>
            <a:off x="3837987" y="1747934"/>
            <a:ext cx="2040943" cy="307777"/>
          </a:xfrm>
          <a:prstGeom prst="rect">
            <a:avLst/>
          </a:prstGeom>
          <a:noFill/>
        </p:spPr>
        <p:txBody>
          <a:bodyPr wrap="none" rtlCol="0">
            <a:spAutoFit/>
          </a:bodyPr>
          <a:lstStyle/>
          <a:p>
            <a:pPr algn="ctr"/>
            <a:r>
              <a:rPr lang="en-GB" sz="1400" b="1" dirty="0"/>
              <a:t>No. of events/patients</a:t>
            </a:r>
          </a:p>
        </p:txBody>
      </p:sp>
      <p:sp>
        <p:nvSpPr>
          <p:cNvPr id="11" name="TextBox 10">
            <a:extLst>
              <a:ext uri="{FF2B5EF4-FFF2-40B4-BE49-F238E27FC236}">
                <a16:creationId xmlns:a16="http://schemas.microsoft.com/office/drawing/2014/main" id="{C20FD66F-C377-4976-AFF9-3B119FA3BB9F}"/>
              </a:ext>
            </a:extLst>
          </p:cNvPr>
          <p:cNvSpPr txBox="1"/>
          <p:nvPr/>
        </p:nvSpPr>
        <p:spPr>
          <a:xfrm>
            <a:off x="9850014" y="2018522"/>
            <a:ext cx="2015295" cy="307777"/>
          </a:xfrm>
          <a:prstGeom prst="rect">
            <a:avLst/>
          </a:prstGeom>
          <a:noFill/>
        </p:spPr>
        <p:txBody>
          <a:bodyPr wrap="none" rtlCol="0">
            <a:spAutoFit/>
          </a:bodyPr>
          <a:lstStyle/>
          <a:p>
            <a:pPr algn="ctr"/>
            <a:r>
              <a:rPr lang="en-GB" sz="1400" b="1" dirty="0"/>
              <a:t>HR for death (95%CI)</a:t>
            </a:r>
          </a:p>
        </p:txBody>
      </p:sp>
      <p:sp>
        <p:nvSpPr>
          <p:cNvPr id="12" name="TextBox 11">
            <a:extLst>
              <a:ext uri="{FF2B5EF4-FFF2-40B4-BE49-F238E27FC236}">
                <a16:creationId xmlns:a16="http://schemas.microsoft.com/office/drawing/2014/main" id="{CA6CAD75-1F4D-4B35-ADDF-FF6A14AF2F42}"/>
              </a:ext>
            </a:extLst>
          </p:cNvPr>
          <p:cNvSpPr txBox="1"/>
          <p:nvPr/>
        </p:nvSpPr>
        <p:spPr>
          <a:xfrm>
            <a:off x="3654168" y="2018522"/>
            <a:ext cx="1250599" cy="307777"/>
          </a:xfrm>
          <a:prstGeom prst="rect">
            <a:avLst/>
          </a:prstGeom>
          <a:noFill/>
        </p:spPr>
        <p:txBody>
          <a:bodyPr wrap="none" rtlCol="0">
            <a:spAutoFit/>
          </a:bodyPr>
          <a:lstStyle/>
          <a:p>
            <a:pPr algn="ctr"/>
            <a:r>
              <a:rPr lang="en-GB" sz="1400" b="1" dirty="0"/>
              <a:t>nab-P + gem</a:t>
            </a:r>
          </a:p>
        </p:txBody>
      </p:sp>
      <p:sp>
        <p:nvSpPr>
          <p:cNvPr id="13" name="TextBox 12">
            <a:extLst>
              <a:ext uri="{FF2B5EF4-FFF2-40B4-BE49-F238E27FC236}">
                <a16:creationId xmlns:a16="http://schemas.microsoft.com/office/drawing/2014/main" id="{5FBC444F-42B2-4C1A-ADB3-41B3AA7F822E}"/>
              </a:ext>
            </a:extLst>
          </p:cNvPr>
          <p:cNvSpPr txBox="1"/>
          <p:nvPr/>
        </p:nvSpPr>
        <p:spPr>
          <a:xfrm>
            <a:off x="5325888" y="2018522"/>
            <a:ext cx="583814" cy="307777"/>
          </a:xfrm>
          <a:prstGeom prst="rect">
            <a:avLst/>
          </a:prstGeom>
          <a:noFill/>
        </p:spPr>
        <p:txBody>
          <a:bodyPr wrap="none" rtlCol="0">
            <a:spAutoFit/>
          </a:bodyPr>
          <a:lstStyle/>
          <a:p>
            <a:pPr algn="ctr"/>
            <a:r>
              <a:rPr lang="en-GB" sz="1400" b="1" dirty="0"/>
              <a:t>Gem</a:t>
            </a:r>
          </a:p>
        </p:txBody>
      </p:sp>
      <p:sp>
        <p:nvSpPr>
          <p:cNvPr id="14" name="TextBox 13">
            <a:extLst>
              <a:ext uri="{FF2B5EF4-FFF2-40B4-BE49-F238E27FC236}">
                <a16:creationId xmlns:a16="http://schemas.microsoft.com/office/drawing/2014/main" id="{A3B03805-1F27-40F3-8D68-49DA25C1D7F0}"/>
              </a:ext>
            </a:extLst>
          </p:cNvPr>
          <p:cNvSpPr txBox="1"/>
          <p:nvPr/>
        </p:nvSpPr>
        <p:spPr>
          <a:xfrm>
            <a:off x="396493" y="2320215"/>
            <a:ext cx="3374642" cy="3416320"/>
          </a:xfrm>
          <a:prstGeom prst="rect">
            <a:avLst/>
          </a:prstGeom>
          <a:noFill/>
        </p:spPr>
        <p:txBody>
          <a:bodyPr wrap="none" rtlCol="0">
            <a:spAutoFit/>
          </a:bodyPr>
          <a:lstStyle/>
          <a:p>
            <a:r>
              <a:rPr lang="en-GB" sz="1200" b="1" dirty="0">
                <a:solidFill>
                  <a:srgbClr val="4D4D4D"/>
                </a:solidFill>
              </a:rPr>
              <a:t>All patients</a:t>
            </a:r>
          </a:p>
          <a:p>
            <a:r>
              <a:rPr lang="en-GB" sz="1200" b="1" dirty="0">
                <a:solidFill>
                  <a:srgbClr val="4D4D4D"/>
                </a:solidFill>
              </a:rPr>
              <a:t>Age</a:t>
            </a:r>
          </a:p>
          <a:p>
            <a:pPr marL="180975"/>
            <a:r>
              <a:rPr lang="en-GB" sz="1200" dirty="0">
                <a:solidFill>
                  <a:srgbClr val="4D4D4D"/>
                </a:solidFill>
              </a:rPr>
              <a:t>&lt;65 years</a:t>
            </a:r>
          </a:p>
          <a:p>
            <a:pPr marL="180975"/>
            <a:r>
              <a:rPr lang="en-GB" sz="1200" dirty="0">
                <a:solidFill>
                  <a:srgbClr val="4D4D4D"/>
                </a:solidFill>
              </a:rPr>
              <a:t>≥65 years</a:t>
            </a:r>
          </a:p>
          <a:p>
            <a:r>
              <a:rPr lang="en-GB" sz="1200" b="1" dirty="0">
                <a:solidFill>
                  <a:srgbClr val="4D4D4D"/>
                </a:solidFill>
              </a:rPr>
              <a:t>Sex</a:t>
            </a:r>
          </a:p>
          <a:p>
            <a:pPr marL="180975"/>
            <a:r>
              <a:rPr lang="en-GB" sz="1200" dirty="0">
                <a:solidFill>
                  <a:srgbClr val="4D4D4D"/>
                </a:solidFill>
              </a:rPr>
              <a:t>Female</a:t>
            </a:r>
          </a:p>
          <a:p>
            <a:pPr marL="180975"/>
            <a:r>
              <a:rPr lang="en-GB" sz="1200" dirty="0">
                <a:solidFill>
                  <a:srgbClr val="4D4D4D"/>
                </a:solidFill>
              </a:rPr>
              <a:t>Male</a:t>
            </a:r>
          </a:p>
          <a:p>
            <a:r>
              <a:rPr lang="en-GB" sz="1200" b="1" dirty="0">
                <a:solidFill>
                  <a:srgbClr val="4D4D4D"/>
                </a:solidFill>
              </a:rPr>
              <a:t>Geographic region</a:t>
            </a:r>
          </a:p>
          <a:p>
            <a:pPr marL="180975"/>
            <a:r>
              <a:rPr lang="en-GB" sz="1200" dirty="0">
                <a:solidFill>
                  <a:srgbClr val="4D4D4D"/>
                </a:solidFill>
              </a:rPr>
              <a:t>North America</a:t>
            </a:r>
          </a:p>
          <a:p>
            <a:pPr marL="180975"/>
            <a:r>
              <a:rPr lang="en-GB" sz="1200" dirty="0">
                <a:solidFill>
                  <a:srgbClr val="4D4D4D"/>
                </a:solidFill>
              </a:rPr>
              <a:t>Europe</a:t>
            </a:r>
          </a:p>
          <a:p>
            <a:pPr marL="180975"/>
            <a:r>
              <a:rPr lang="en-GB" sz="1200" dirty="0">
                <a:solidFill>
                  <a:srgbClr val="4D4D4D"/>
                </a:solidFill>
              </a:rPr>
              <a:t>Australia</a:t>
            </a:r>
          </a:p>
          <a:p>
            <a:pPr marL="180975"/>
            <a:r>
              <a:rPr lang="en-GB" sz="1200" dirty="0">
                <a:solidFill>
                  <a:srgbClr val="4D4D4D"/>
                </a:solidFill>
              </a:rPr>
              <a:t>Asia Pacific</a:t>
            </a:r>
          </a:p>
          <a:p>
            <a:r>
              <a:rPr lang="en-GB" sz="1200" b="1" dirty="0">
                <a:solidFill>
                  <a:srgbClr val="4D4D4D"/>
                </a:solidFill>
              </a:rPr>
              <a:t>Baseline ECOG PS</a:t>
            </a:r>
          </a:p>
          <a:p>
            <a:pPr marL="180975"/>
            <a:r>
              <a:rPr lang="en-GB" sz="1200" dirty="0">
                <a:solidFill>
                  <a:srgbClr val="4D4D4D"/>
                </a:solidFill>
              </a:rPr>
              <a:t>0</a:t>
            </a:r>
          </a:p>
          <a:p>
            <a:pPr marL="180975"/>
            <a:r>
              <a:rPr lang="en-GB" sz="1200" dirty="0">
                <a:solidFill>
                  <a:srgbClr val="4D4D4D"/>
                </a:solidFill>
              </a:rPr>
              <a:t>1</a:t>
            </a:r>
          </a:p>
          <a:p>
            <a:r>
              <a:rPr lang="en-GB" sz="1200" b="1" dirty="0">
                <a:solidFill>
                  <a:srgbClr val="4D4D4D"/>
                </a:solidFill>
              </a:rPr>
              <a:t>Distance from tumour to the closest margin</a:t>
            </a:r>
          </a:p>
          <a:p>
            <a:pPr marL="180975"/>
            <a:r>
              <a:rPr lang="en-GB" sz="1200" dirty="0">
                <a:solidFill>
                  <a:srgbClr val="4D4D4D"/>
                </a:solidFill>
              </a:rPr>
              <a:t>&lt;1mm</a:t>
            </a:r>
          </a:p>
          <a:p>
            <a:pPr marL="180975"/>
            <a:r>
              <a:rPr lang="en-GB" sz="1200" dirty="0">
                <a:solidFill>
                  <a:srgbClr val="4D4D4D"/>
                </a:solidFill>
              </a:rPr>
              <a:t>≥1mm</a:t>
            </a:r>
          </a:p>
        </p:txBody>
      </p:sp>
      <p:sp>
        <p:nvSpPr>
          <p:cNvPr id="15" name="TextBox 14">
            <a:extLst>
              <a:ext uri="{FF2B5EF4-FFF2-40B4-BE49-F238E27FC236}">
                <a16:creationId xmlns:a16="http://schemas.microsoft.com/office/drawing/2014/main" id="{E896D6A1-5B2D-4685-93BC-AE160BF05C15}"/>
              </a:ext>
            </a:extLst>
          </p:cNvPr>
          <p:cNvSpPr txBox="1"/>
          <p:nvPr/>
        </p:nvSpPr>
        <p:spPr>
          <a:xfrm>
            <a:off x="3910616" y="2320215"/>
            <a:ext cx="737702" cy="3416320"/>
          </a:xfrm>
          <a:prstGeom prst="rect">
            <a:avLst/>
          </a:prstGeom>
          <a:noFill/>
        </p:spPr>
        <p:txBody>
          <a:bodyPr wrap="none" rtlCol="0">
            <a:spAutoFit/>
          </a:bodyPr>
          <a:lstStyle/>
          <a:p>
            <a:pPr algn="ctr"/>
            <a:r>
              <a:rPr lang="en-GB" sz="1200" dirty="0">
                <a:solidFill>
                  <a:srgbClr val="4D4D4D"/>
                </a:solidFill>
              </a:rPr>
              <a:t>268/432</a:t>
            </a:r>
          </a:p>
          <a:p>
            <a:pPr algn="ctr"/>
            <a:endParaRPr lang="en-GB" sz="1200" dirty="0">
              <a:solidFill>
                <a:srgbClr val="4D4D4D"/>
              </a:solidFill>
            </a:endParaRPr>
          </a:p>
          <a:p>
            <a:pPr algn="ctr"/>
            <a:r>
              <a:rPr lang="en-GB" sz="1200" dirty="0">
                <a:solidFill>
                  <a:srgbClr val="4D4D4D"/>
                </a:solidFill>
              </a:rPr>
              <a:t>143/221</a:t>
            </a:r>
          </a:p>
          <a:p>
            <a:pPr algn="ctr"/>
            <a:r>
              <a:rPr lang="en-GB" sz="1200" dirty="0">
                <a:solidFill>
                  <a:srgbClr val="4D4D4D"/>
                </a:solidFill>
              </a:rPr>
              <a:t>125/211</a:t>
            </a:r>
          </a:p>
          <a:p>
            <a:pPr algn="ctr"/>
            <a:endParaRPr lang="en-GB" sz="1200" dirty="0">
              <a:solidFill>
                <a:srgbClr val="4D4D4D"/>
              </a:solidFill>
            </a:endParaRPr>
          </a:p>
          <a:p>
            <a:pPr algn="ctr"/>
            <a:r>
              <a:rPr lang="en-GB" sz="1200" dirty="0">
                <a:solidFill>
                  <a:srgbClr val="4D4D4D"/>
                </a:solidFill>
              </a:rPr>
              <a:t>125/204</a:t>
            </a:r>
          </a:p>
          <a:p>
            <a:pPr algn="ctr"/>
            <a:r>
              <a:rPr lang="en-GB" sz="1200" dirty="0">
                <a:solidFill>
                  <a:srgbClr val="4D4D4D"/>
                </a:solidFill>
              </a:rPr>
              <a:t>143/228</a:t>
            </a:r>
          </a:p>
          <a:p>
            <a:pPr algn="ctr"/>
            <a:endParaRPr lang="en-GB" sz="1200" dirty="0">
              <a:solidFill>
                <a:srgbClr val="4D4D4D"/>
              </a:solidFill>
            </a:endParaRPr>
          </a:p>
          <a:p>
            <a:pPr algn="ctr"/>
            <a:r>
              <a:rPr lang="en-GB" sz="1200" dirty="0">
                <a:solidFill>
                  <a:srgbClr val="4D4D4D"/>
                </a:solidFill>
              </a:rPr>
              <a:t>85/144</a:t>
            </a:r>
          </a:p>
          <a:p>
            <a:pPr algn="ctr"/>
            <a:r>
              <a:rPr lang="en-GB" sz="1200" dirty="0">
                <a:solidFill>
                  <a:srgbClr val="4D4D4D"/>
                </a:solidFill>
              </a:rPr>
              <a:t>132/203</a:t>
            </a:r>
          </a:p>
          <a:p>
            <a:pPr algn="ctr"/>
            <a:r>
              <a:rPr lang="en-GB" sz="1200" dirty="0">
                <a:solidFill>
                  <a:srgbClr val="4D4D4D"/>
                </a:solidFill>
              </a:rPr>
              <a:t>21/30</a:t>
            </a:r>
          </a:p>
          <a:p>
            <a:pPr algn="ctr"/>
            <a:r>
              <a:rPr lang="en-GB" sz="1200" dirty="0">
                <a:solidFill>
                  <a:srgbClr val="4D4D4D"/>
                </a:solidFill>
              </a:rPr>
              <a:t>30/55</a:t>
            </a:r>
          </a:p>
          <a:p>
            <a:pPr algn="ctr"/>
            <a:endParaRPr lang="en-GB" sz="1200" dirty="0">
              <a:solidFill>
                <a:srgbClr val="4D4D4D"/>
              </a:solidFill>
            </a:endParaRPr>
          </a:p>
          <a:p>
            <a:pPr algn="ctr"/>
            <a:r>
              <a:rPr lang="en-GB" sz="1200" dirty="0">
                <a:solidFill>
                  <a:srgbClr val="4D4D4D"/>
                </a:solidFill>
              </a:rPr>
              <a:t>151/252</a:t>
            </a:r>
          </a:p>
          <a:p>
            <a:pPr algn="ctr"/>
            <a:r>
              <a:rPr lang="en-GB" sz="1200" dirty="0">
                <a:solidFill>
                  <a:srgbClr val="4D4D4D"/>
                </a:solidFill>
              </a:rPr>
              <a:t>117/180</a:t>
            </a:r>
          </a:p>
          <a:p>
            <a:pPr algn="ctr"/>
            <a:endParaRPr lang="en-GB" sz="1200" dirty="0">
              <a:solidFill>
                <a:srgbClr val="4D4D4D"/>
              </a:solidFill>
            </a:endParaRPr>
          </a:p>
          <a:p>
            <a:pPr algn="ctr"/>
            <a:r>
              <a:rPr lang="en-GB" sz="1200" dirty="0">
                <a:solidFill>
                  <a:srgbClr val="4D4D4D"/>
                </a:solidFill>
              </a:rPr>
              <a:t>83/114</a:t>
            </a:r>
          </a:p>
          <a:p>
            <a:pPr algn="ctr"/>
            <a:r>
              <a:rPr lang="en-GB" sz="1200" dirty="0">
                <a:solidFill>
                  <a:srgbClr val="4D4D4D"/>
                </a:solidFill>
              </a:rPr>
              <a:t>163/287</a:t>
            </a:r>
          </a:p>
        </p:txBody>
      </p:sp>
      <p:sp>
        <p:nvSpPr>
          <p:cNvPr id="16" name="TextBox 15">
            <a:extLst>
              <a:ext uri="{FF2B5EF4-FFF2-40B4-BE49-F238E27FC236}">
                <a16:creationId xmlns:a16="http://schemas.microsoft.com/office/drawing/2014/main" id="{22277A76-F3A5-4100-93AB-9C0E2FBEF9C9}"/>
              </a:ext>
            </a:extLst>
          </p:cNvPr>
          <p:cNvSpPr txBox="1"/>
          <p:nvPr/>
        </p:nvSpPr>
        <p:spPr>
          <a:xfrm>
            <a:off x="5248912" y="2320215"/>
            <a:ext cx="737766" cy="3416320"/>
          </a:xfrm>
          <a:prstGeom prst="rect">
            <a:avLst/>
          </a:prstGeom>
          <a:noFill/>
        </p:spPr>
        <p:txBody>
          <a:bodyPr wrap="none" rtlCol="0">
            <a:spAutoFit/>
          </a:bodyPr>
          <a:lstStyle/>
          <a:p>
            <a:pPr algn="ctr"/>
            <a:r>
              <a:rPr lang="en-GB" sz="1200" dirty="0">
                <a:solidFill>
                  <a:srgbClr val="4D4D4D"/>
                </a:solidFill>
              </a:rPr>
              <a:t>287/434</a:t>
            </a:r>
          </a:p>
          <a:p>
            <a:pPr algn="ctr"/>
            <a:endParaRPr lang="en-GB" sz="1200" dirty="0">
              <a:solidFill>
                <a:srgbClr val="4D4D4D"/>
              </a:solidFill>
            </a:endParaRPr>
          </a:p>
          <a:p>
            <a:pPr algn="ctr"/>
            <a:r>
              <a:rPr lang="en-GB" sz="1200" dirty="0">
                <a:solidFill>
                  <a:srgbClr val="4D4D4D"/>
                </a:solidFill>
              </a:rPr>
              <a:t>151/225</a:t>
            </a:r>
          </a:p>
          <a:p>
            <a:pPr algn="ctr"/>
            <a:r>
              <a:rPr lang="en-GB" sz="1200" dirty="0">
                <a:solidFill>
                  <a:srgbClr val="4D4D4D"/>
                </a:solidFill>
              </a:rPr>
              <a:t>136/209</a:t>
            </a:r>
          </a:p>
          <a:p>
            <a:pPr algn="ctr"/>
            <a:r>
              <a:rPr lang="en-GB" sz="1200" dirty="0">
                <a:solidFill>
                  <a:srgbClr val="4D4D4D"/>
                </a:solidFill>
              </a:rPr>
              <a:t>	</a:t>
            </a:r>
          </a:p>
          <a:p>
            <a:pPr algn="ctr"/>
            <a:r>
              <a:rPr lang="en-GB" sz="1200" dirty="0">
                <a:solidFill>
                  <a:srgbClr val="4D4D4D"/>
                </a:solidFill>
              </a:rPr>
              <a:t>119/181</a:t>
            </a:r>
          </a:p>
          <a:p>
            <a:pPr algn="ctr"/>
            <a:r>
              <a:rPr lang="en-GB" sz="1200" dirty="0">
                <a:solidFill>
                  <a:srgbClr val="4D4D4D"/>
                </a:solidFill>
              </a:rPr>
              <a:t>168/253</a:t>
            </a:r>
          </a:p>
          <a:p>
            <a:pPr algn="ctr"/>
            <a:endParaRPr lang="en-GB" sz="1200" dirty="0">
              <a:solidFill>
                <a:srgbClr val="4D4D4D"/>
              </a:solidFill>
            </a:endParaRPr>
          </a:p>
          <a:p>
            <a:pPr algn="ctr"/>
            <a:r>
              <a:rPr lang="en-GB" sz="1200" dirty="0">
                <a:solidFill>
                  <a:srgbClr val="4D4D4D"/>
                </a:solidFill>
              </a:rPr>
              <a:t>100/156</a:t>
            </a:r>
          </a:p>
          <a:p>
            <a:pPr algn="ctr"/>
            <a:r>
              <a:rPr lang="en-GB" sz="1200" dirty="0">
                <a:solidFill>
                  <a:srgbClr val="4D4D4D"/>
                </a:solidFill>
              </a:rPr>
              <a:t>136/205</a:t>
            </a:r>
          </a:p>
          <a:p>
            <a:pPr algn="ctr"/>
            <a:r>
              <a:rPr lang="en-GB" sz="1200" dirty="0">
                <a:solidFill>
                  <a:srgbClr val="4D4D4D"/>
                </a:solidFill>
              </a:rPr>
              <a:t>15/20</a:t>
            </a:r>
          </a:p>
          <a:p>
            <a:pPr algn="ctr"/>
            <a:r>
              <a:rPr lang="en-GB" sz="1200" dirty="0">
                <a:solidFill>
                  <a:srgbClr val="4D4D4D"/>
                </a:solidFill>
              </a:rPr>
              <a:t>36/53</a:t>
            </a:r>
          </a:p>
          <a:p>
            <a:pPr algn="ctr"/>
            <a:endParaRPr lang="en-GB" sz="1200" dirty="0">
              <a:solidFill>
                <a:srgbClr val="4D4D4D"/>
              </a:solidFill>
            </a:endParaRPr>
          </a:p>
          <a:p>
            <a:pPr algn="ctr"/>
            <a:r>
              <a:rPr lang="en-GB" sz="1200" dirty="0">
                <a:solidFill>
                  <a:srgbClr val="4D4D4D"/>
                </a:solidFill>
              </a:rPr>
              <a:t>182/268</a:t>
            </a:r>
          </a:p>
          <a:p>
            <a:pPr algn="ctr"/>
            <a:r>
              <a:rPr lang="en-GB" sz="1200" dirty="0">
                <a:solidFill>
                  <a:srgbClr val="4D4D4D"/>
                </a:solidFill>
              </a:rPr>
              <a:t>105/166</a:t>
            </a:r>
          </a:p>
          <a:p>
            <a:pPr algn="ctr"/>
            <a:endParaRPr lang="en-GB" sz="1200" dirty="0">
              <a:solidFill>
                <a:srgbClr val="4D4D4D"/>
              </a:solidFill>
            </a:endParaRPr>
          </a:p>
          <a:p>
            <a:pPr algn="ctr"/>
            <a:r>
              <a:rPr lang="en-GB" sz="1200" dirty="0">
                <a:solidFill>
                  <a:srgbClr val="4D4D4D"/>
                </a:solidFill>
              </a:rPr>
              <a:t>83/112</a:t>
            </a:r>
          </a:p>
          <a:p>
            <a:pPr algn="ctr"/>
            <a:r>
              <a:rPr lang="en-GB" sz="1200" dirty="0">
                <a:solidFill>
                  <a:srgbClr val="4D4D4D"/>
                </a:solidFill>
              </a:rPr>
              <a:t>185/292</a:t>
            </a:r>
          </a:p>
        </p:txBody>
      </p:sp>
      <p:sp>
        <p:nvSpPr>
          <p:cNvPr id="17" name="TextBox 16">
            <a:extLst>
              <a:ext uri="{FF2B5EF4-FFF2-40B4-BE49-F238E27FC236}">
                <a16:creationId xmlns:a16="http://schemas.microsoft.com/office/drawing/2014/main" id="{497928C9-4132-4FC1-B4C2-12ADD46D8689}"/>
              </a:ext>
            </a:extLst>
          </p:cNvPr>
          <p:cNvSpPr txBox="1"/>
          <p:nvPr/>
        </p:nvSpPr>
        <p:spPr>
          <a:xfrm>
            <a:off x="10116914" y="2320215"/>
            <a:ext cx="1481495" cy="3416320"/>
          </a:xfrm>
          <a:prstGeom prst="rect">
            <a:avLst/>
          </a:prstGeom>
          <a:noFill/>
        </p:spPr>
        <p:txBody>
          <a:bodyPr wrap="none" rtlCol="0">
            <a:spAutoFit/>
          </a:bodyPr>
          <a:lstStyle/>
          <a:p>
            <a:pPr algn="ctr"/>
            <a:r>
              <a:rPr lang="en-GB" sz="1200" dirty="0">
                <a:solidFill>
                  <a:srgbClr val="4D4D4D"/>
                </a:solidFill>
              </a:rPr>
              <a:t>0.83 (0.705, 0.983)</a:t>
            </a:r>
          </a:p>
          <a:p>
            <a:pPr algn="ctr"/>
            <a:endParaRPr lang="en-GB" sz="1200" dirty="0">
              <a:solidFill>
                <a:srgbClr val="4D4D4D"/>
              </a:solidFill>
            </a:endParaRPr>
          </a:p>
          <a:p>
            <a:pPr algn="ctr"/>
            <a:r>
              <a:rPr lang="en-GB" sz="1200" dirty="0">
                <a:solidFill>
                  <a:srgbClr val="4D4D4D"/>
                </a:solidFill>
              </a:rPr>
              <a:t>0.83 (0.658, 1.040)</a:t>
            </a:r>
          </a:p>
          <a:p>
            <a:pPr algn="ctr"/>
            <a:r>
              <a:rPr lang="en-GB" sz="1200" dirty="0">
                <a:solidFill>
                  <a:srgbClr val="4D4D4D"/>
                </a:solidFill>
              </a:rPr>
              <a:t>0.83 (0.654, 1.065)</a:t>
            </a:r>
          </a:p>
          <a:p>
            <a:pPr algn="ctr"/>
            <a:endParaRPr lang="en-GB" sz="1200" dirty="0">
              <a:solidFill>
                <a:srgbClr val="4D4D4D"/>
              </a:solidFill>
            </a:endParaRPr>
          </a:p>
          <a:p>
            <a:pPr algn="ctr"/>
            <a:r>
              <a:rPr lang="en-GB" sz="1200" dirty="0">
                <a:solidFill>
                  <a:srgbClr val="4D4D4D"/>
                </a:solidFill>
              </a:rPr>
              <a:t>0.84 (0.653, 1.078)</a:t>
            </a:r>
          </a:p>
          <a:p>
            <a:pPr algn="ctr"/>
            <a:r>
              <a:rPr lang="en-GB" sz="1200" dirty="0">
                <a:solidFill>
                  <a:srgbClr val="4D4D4D"/>
                </a:solidFill>
              </a:rPr>
              <a:t>0.83 (0.667, 1.041)</a:t>
            </a:r>
          </a:p>
          <a:p>
            <a:pPr algn="ctr"/>
            <a:endParaRPr lang="en-GB" sz="1200" dirty="0">
              <a:solidFill>
                <a:srgbClr val="4D4D4D"/>
              </a:solidFill>
            </a:endParaRPr>
          </a:p>
          <a:p>
            <a:pPr algn="ctr"/>
            <a:r>
              <a:rPr lang="en-GB" sz="1200" dirty="0">
                <a:solidFill>
                  <a:srgbClr val="4D4D4D"/>
                </a:solidFill>
              </a:rPr>
              <a:t>0.75 (0.559, 0.998)</a:t>
            </a:r>
          </a:p>
          <a:p>
            <a:pPr algn="ctr"/>
            <a:r>
              <a:rPr lang="en-GB" sz="1200" dirty="0">
                <a:solidFill>
                  <a:srgbClr val="4D4D4D"/>
                </a:solidFill>
              </a:rPr>
              <a:t>0.92 (0.721, 1.164)</a:t>
            </a:r>
          </a:p>
          <a:p>
            <a:pPr algn="ctr"/>
            <a:r>
              <a:rPr lang="en-GB" sz="1200" dirty="0">
                <a:solidFill>
                  <a:srgbClr val="4D4D4D"/>
                </a:solidFill>
              </a:rPr>
              <a:t>0.84 (0.431, 1.625)</a:t>
            </a:r>
          </a:p>
          <a:p>
            <a:pPr algn="ctr"/>
            <a:r>
              <a:rPr lang="en-GB" sz="1200" dirty="0">
                <a:solidFill>
                  <a:srgbClr val="4D4D4D"/>
                </a:solidFill>
              </a:rPr>
              <a:t>0.73 (0.453, 1.194)</a:t>
            </a:r>
          </a:p>
          <a:p>
            <a:pPr algn="ctr"/>
            <a:endParaRPr lang="en-GB" sz="1200" dirty="0">
              <a:solidFill>
                <a:srgbClr val="4D4D4D"/>
              </a:solidFill>
            </a:endParaRPr>
          </a:p>
          <a:p>
            <a:pPr algn="ctr"/>
            <a:r>
              <a:rPr lang="en-GB" sz="1200" dirty="0">
                <a:solidFill>
                  <a:srgbClr val="4D4D4D"/>
                </a:solidFill>
              </a:rPr>
              <a:t>0.80 (0.645, 0.994)</a:t>
            </a:r>
          </a:p>
          <a:p>
            <a:pPr algn="ctr"/>
            <a:r>
              <a:rPr lang="en-GB" sz="1200" dirty="0">
                <a:solidFill>
                  <a:srgbClr val="4D4D4D"/>
                </a:solidFill>
              </a:rPr>
              <a:t>0.88 (0.674, 1.142)</a:t>
            </a:r>
          </a:p>
          <a:p>
            <a:pPr algn="ctr"/>
            <a:endParaRPr lang="en-GB" sz="1200" dirty="0">
              <a:solidFill>
                <a:srgbClr val="4D4D4D"/>
              </a:solidFill>
            </a:endParaRPr>
          </a:p>
          <a:p>
            <a:pPr algn="ctr"/>
            <a:r>
              <a:rPr lang="en-GB" sz="1200" dirty="0">
                <a:solidFill>
                  <a:srgbClr val="4D4D4D"/>
                </a:solidFill>
              </a:rPr>
              <a:t>0.82 (0.602, 1.107)</a:t>
            </a:r>
          </a:p>
          <a:p>
            <a:pPr algn="ctr"/>
            <a:r>
              <a:rPr lang="en-GB" sz="1200" dirty="0">
                <a:solidFill>
                  <a:srgbClr val="4D4D4D"/>
                </a:solidFill>
              </a:rPr>
              <a:t>0.80 (0.648, 0.988)</a:t>
            </a:r>
          </a:p>
        </p:txBody>
      </p:sp>
      <p:cxnSp>
        <p:nvCxnSpPr>
          <p:cNvPr id="18" name="Straight Connector 17">
            <a:extLst>
              <a:ext uri="{FF2B5EF4-FFF2-40B4-BE49-F238E27FC236}">
                <a16:creationId xmlns:a16="http://schemas.microsoft.com/office/drawing/2014/main" id="{8C5A41C6-36CE-43DD-9360-FDB8BD9B426A}"/>
              </a:ext>
            </a:extLst>
          </p:cNvPr>
          <p:cNvCxnSpPr>
            <a:cxnSpLocks/>
          </p:cNvCxnSpPr>
          <p:nvPr/>
        </p:nvCxnSpPr>
        <p:spPr>
          <a:xfrm>
            <a:off x="3769567" y="2024743"/>
            <a:ext cx="2326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2A4B23CE-3CD5-45B6-BFB4-C7D92E0AF0B8}"/>
              </a:ext>
            </a:extLst>
          </p:cNvPr>
          <p:cNvGrpSpPr/>
          <p:nvPr/>
        </p:nvGrpSpPr>
        <p:grpSpPr>
          <a:xfrm>
            <a:off x="6730210" y="5699911"/>
            <a:ext cx="2728914" cy="101600"/>
            <a:chOff x="6892636" y="6262255"/>
            <a:chExt cx="2403764" cy="101600"/>
          </a:xfrm>
        </p:grpSpPr>
        <p:cxnSp>
          <p:nvCxnSpPr>
            <p:cNvPr id="20" name="Straight Connector 19">
              <a:extLst>
                <a:ext uri="{FF2B5EF4-FFF2-40B4-BE49-F238E27FC236}">
                  <a16:creationId xmlns:a16="http://schemas.microsoft.com/office/drawing/2014/main" id="{3E77FFF0-6651-4089-904A-A1E9DE763C6A}"/>
                </a:ext>
              </a:extLst>
            </p:cNvPr>
            <p:cNvCxnSpPr>
              <a:cxnSpLocks/>
            </p:cNvCxnSpPr>
            <p:nvPr/>
          </p:nvCxnSpPr>
          <p:spPr>
            <a:xfrm>
              <a:off x="6892636" y="6262255"/>
              <a:ext cx="2403764"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22FF7B9-07D1-44B6-BFBE-BF1A2490E364}"/>
                </a:ext>
              </a:extLst>
            </p:cNvPr>
            <p:cNvCxnSpPr>
              <a:cxnSpLocks/>
            </p:cNvCxnSpPr>
            <p:nvPr/>
          </p:nvCxnSpPr>
          <p:spPr>
            <a:xfrm>
              <a:off x="6892636"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A67B977-124E-4AA1-9032-F7540217C0BB}"/>
                </a:ext>
              </a:extLst>
            </p:cNvPr>
            <p:cNvCxnSpPr>
              <a:cxnSpLocks/>
            </p:cNvCxnSpPr>
            <p:nvPr/>
          </p:nvCxnSpPr>
          <p:spPr>
            <a:xfrm>
              <a:off x="7218752"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004AC5-735D-4E52-8C54-D6D3B8DEECEE}"/>
                </a:ext>
              </a:extLst>
            </p:cNvPr>
            <p:cNvCxnSpPr>
              <a:cxnSpLocks/>
            </p:cNvCxnSpPr>
            <p:nvPr/>
          </p:nvCxnSpPr>
          <p:spPr>
            <a:xfrm>
              <a:off x="7947602"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AD882CC-A39C-40FE-AB60-66FA49B37F0E}"/>
                </a:ext>
              </a:extLst>
            </p:cNvPr>
            <p:cNvCxnSpPr>
              <a:cxnSpLocks/>
            </p:cNvCxnSpPr>
            <p:nvPr/>
          </p:nvCxnSpPr>
          <p:spPr>
            <a:xfrm>
              <a:off x="8640307"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A196F47-7AA4-499A-8A02-70606CFD67B1}"/>
                </a:ext>
              </a:extLst>
            </p:cNvPr>
            <p:cNvCxnSpPr>
              <a:cxnSpLocks/>
            </p:cNvCxnSpPr>
            <p:nvPr/>
          </p:nvCxnSpPr>
          <p:spPr>
            <a:xfrm>
              <a:off x="9291712"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23FF5900-0F2F-49EC-A2AE-607415D90551}"/>
              </a:ext>
            </a:extLst>
          </p:cNvPr>
          <p:cNvSpPr txBox="1"/>
          <p:nvPr/>
        </p:nvSpPr>
        <p:spPr>
          <a:xfrm>
            <a:off x="6512468" y="5767019"/>
            <a:ext cx="482823" cy="276999"/>
          </a:xfrm>
          <a:prstGeom prst="rect">
            <a:avLst/>
          </a:prstGeom>
          <a:noFill/>
        </p:spPr>
        <p:txBody>
          <a:bodyPr wrap="none" rtlCol="0">
            <a:spAutoFit/>
          </a:bodyPr>
          <a:lstStyle/>
          <a:p>
            <a:r>
              <a:rPr lang="en-GB" sz="1200" dirty="0">
                <a:solidFill>
                  <a:srgbClr val="4D4D4D"/>
                </a:solidFill>
                <a:latin typeface="+mn-lt"/>
                <a:cs typeface="Arial" panose="020B0604020202020204" pitchFamily="34" charset="0"/>
              </a:rPr>
              <a:t>0.25</a:t>
            </a:r>
          </a:p>
        </p:txBody>
      </p:sp>
      <p:sp>
        <p:nvSpPr>
          <p:cNvPr id="27" name="TextBox 26">
            <a:extLst>
              <a:ext uri="{FF2B5EF4-FFF2-40B4-BE49-F238E27FC236}">
                <a16:creationId xmlns:a16="http://schemas.microsoft.com/office/drawing/2014/main" id="{36B05E87-DB29-44B3-82E8-A56AA3BD88AC}"/>
              </a:ext>
            </a:extLst>
          </p:cNvPr>
          <p:cNvSpPr txBox="1"/>
          <p:nvPr/>
        </p:nvSpPr>
        <p:spPr>
          <a:xfrm>
            <a:off x="6893511" y="5767019"/>
            <a:ext cx="451684" cy="276999"/>
          </a:xfrm>
          <a:prstGeom prst="rect">
            <a:avLst/>
          </a:prstGeom>
          <a:noFill/>
        </p:spPr>
        <p:txBody>
          <a:bodyPr wrap="none" rtlCol="0">
            <a:spAutoFit/>
          </a:bodyPr>
          <a:lstStyle/>
          <a:p>
            <a:r>
              <a:rPr lang="en-GB" sz="1200" dirty="0">
                <a:solidFill>
                  <a:srgbClr val="4D4D4D"/>
                </a:solidFill>
                <a:latin typeface="+mn-lt"/>
                <a:cs typeface="Arial" panose="020B0604020202020204" pitchFamily="34" charset="0"/>
              </a:rPr>
              <a:t>0.5</a:t>
            </a:r>
          </a:p>
        </p:txBody>
      </p:sp>
      <p:sp>
        <p:nvSpPr>
          <p:cNvPr id="28" name="TextBox 27">
            <a:extLst>
              <a:ext uri="{FF2B5EF4-FFF2-40B4-BE49-F238E27FC236}">
                <a16:creationId xmlns:a16="http://schemas.microsoft.com/office/drawing/2014/main" id="{174AFB60-17AF-4F36-8A84-F8D9E31E49EB}"/>
              </a:ext>
            </a:extLst>
          </p:cNvPr>
          <p:cNvSpPr txBox="1"/>
          <p:nvPr/>
        </p:nvSpPr>
        <p:spPr>
          <a:xfrm>
            <a:off x="7731765" y="5767019"/>
            <a:ext cx="451684" cy="276999"/>
          </a:xfrm>
          <a:prstGeom prst="rect">
            <a:avLst/>
          </a:prstGeom>
          <a:noFill/>
        </p:spPr>
        <p:txBody>
          <a:bodyPr wrap="none" rtlCol="0">
            <a:spAutoFit/>
          </a:bodyPr>
          <a:lstStyle/>
          <a:p>
            <a:r>
              <a:rPr lang="en-GB" sz="1200" dirty="0">
                <a:solidFill>
                  <a:srgbClr val="4D4D4D"/>
                </a:solidFill>
                <a:latin typeface="+mn-lt"/>
                <a:cs typeface="Arial" panose="020B0604020202020204" pitchFamily="34" charset="0"/>
              </a:rPr>
              <a:t>1.0</a:t>
            </a:r>
          </a:p>
        </p:txBody>
      </p:sp>
      <p:sp>
        <p:nvSpPr>
          <p:cNvPr id="29" name="TextBox 28">
            <a:extLst>
              <a:ext uri="{FF2B5EF4-FFF2-40B4-BE49-F238E27FC236}">
                <a16:creationId xmlns:a16="http://schemas.microsoft.com/office/drawing/2014/main" id="{124F88C0-99E7-44D2-ABFA-9A19ACEBF94D}"/>
              </a:ext>
            </a:extLst>
          </p:cNvPr>
          <p:cNvSpPr txBox="1"/>
          <p:nvPr/>
        </p:nvSpPr>
        <p:spPr>
          <a:xfrm>
            <a:off x="8523577" y="5767019"/>
            <a:ext cx="451684" cy="276999"/>
          </a:xfrm>
          <a:prstGeom prst="rect">
            <a:avLst/>
          </a:prstGeom>
          <a:noFill/>
        </p:spPr>
        <p:txBody>
          <a:bodyPr wrap="none" rtlCol="0">
            <a:spAutoFit/>
          </a:bodyPr>
          <a:lstStyle/>
          <a:p>
            <a:r>
              <a:rPr lang="en-GB" sz="1200" dirty="0">
                <a:solidFill>
                  <a:srgbClr val="4D4D4D"/>
                </a:solidFill>
                <a:latin typeface="+mn-lt"/>
                <a:cs typeface="Arial" panose="020B0604020202020204" pitchFamily="34" charset="0"/>
              </a:rPr>
              <a:t>1.5</a:t>
            </a:r>
          </a:p>
        </p:txBody>
      </p:sp>
      <p:sp>
        <p:nvSpPr>
          <p:cNvPr id="30" name="TextBox 29">
            <a:extLst>
              <a:ext uri="{FF2B5EF4-FFF2-40B4-BE49-F238E27FC236}">
                <a16:creationId xmlns:a16="http://schemas.microsoft.com/office/drawing/2014/main" id="{E4E15570-611D-494B-99FC-09921D0B2D4C}"/>
              </a:ext>
            </a:extLst>
          </p:cNvPr>
          <p:cNvSpPr txBox="1"/>
          <p:nvPr/>
        </p:nvSpPr>
        <p:spPr>
          <a:xfrm>
            <a:off x="9263094" y="5767019"/>
            <a:ext cx="451684" cy="276999"/>
          </a:xfrm>
          <a:prstGeom prst="rect">
            <a:avLst/>
          </a:prstGeom>
          <a:noFill/>
        </p:spPr>
        <p:txBody>
          <a:bodyPr wrap="none" rtlCol="0">
            <a:spAutoFit/>
          </a:bodyPr>
          <a:lstStyle/>
          <a:p>
            <a:r>
              <a:rPr lang="en-GB" sz="1200" dirty="0">
                <a:solidFill>
                  <a:srgbClr val="4D4D4D"/>
                </a:solidFill>
                <a:latin typeface="+mn-lt"/>
                <a:cs typeface="Arial" panose="020B0604020202020204" pitchFamily="34" charset="0"/>
              </a:rPr>
              <a:t>2.0</a:t>
            </a:r>
          </a:p>
        </p:txBody>
      </p:sp>
      <p:sp>
        <p:nvSpPr>
          <p:cNvPr id="31" name="TextBox 30">
            <a:extLst>
              <a:ext uri="{FF2B5EF4-FFF2-40B4-BE49-F238E27FC236}">
                <a16:creationId xmlns:a16="http://schemas.microsoft.com/office/drawing/2014/main" id="{09099933-47A3-48F7-A479-40A2BED2881C}"/>
              </a:ext>
            </a:extLst>
          </p:cNvPr>
          <p:cNvSpPr txBox="1"/>
          <p:nvPr/>
        </p:nvSpPr>
        <p:spPr>
          <a:xfrm>
            <a:off x="6300362" y="6094679"/>
            <a:ext cx="1501180" cy="276999"/>
          </a:xfrm>
          <a:prstGeom prst="rect">
            <a:avLst/>
          </a:prstGeom>
          <a:noFill/>
        </p:spPr>
        <p:txBody>
          <a:bodyPr wrap="none" rtlCol="0">
            <a:spAutoFit/>
          </a:bodyPr>
          <a:lstStyle/>
          <a:p>
            <a:r>
              <a:rPr lang="en-GB" sz="1200" dirty="0">
                <a:solidFill>
                  <a:srgbClr val="4D4D4D"/>
                </a:solidFill>
                <a:latin typeface="+mn-lt"/>
                <a:cs typeface="Arial" panose="020B0604020202020204" pitchFamily="34" charset="0"/>
              </a:rPr>
              <a:t>nab-P + gem better</a:t>
            </a:r>
          </a:p>
        </p:txBody>
      </p:sp>
      <p:sp>
        <p:nvSpPr>
          <p:cNvPr id="32" name="TextBox 31">
            <a:extLst>
              <a:ext uri="{FF2B5EF4-FFF2-40B4-BE49-F238E27FC236}">
                <a16:creationId xmlns:a16="http://schemas.microsoft.com/office/drawing/2014/main" id="{A3A18F63-4D7F-4F88-86F9-A3FF0FD97F0F}"/>
              </a:ext>
            </a:extLst>
          </p:cNvPr>
          <p:cNvSpPr txBox="1"/>
          <p:nvPr/>
        </p:nvSpPr>
        <p:spPr>
          <a:xfrm>
            <a:off x="8448562" y="6094679"/>
            <a:ext cx="954105" cy="276999"/>
          </a:xfrm>
          <a:prstGeom prst="rect">
            <a:avLst/>
          </a:prstGeom>
          <a:noFill/>
        </p:spPr>
        <p:txBody>
          <a:bodyPr wrap="none" rtlCol="0">
            <a:spAutoFit/>
          </a:bodyPr>
          <a:lstStyle/>
          <a:p>
            <a:r>
              <a:rPr lang="en-GB" sz="1200" dirty="0">
                <a:solidFill>
                  <a:srgbClr val="4D4D4D"/>
                </a:solidFill>
                <a:latin typeface="+mn-lt"/>
                <a:cs typeface="Arial" panose="020B0604020202020204" pitchFamily="34" charset="0"/>
              </a:rPr>
              <a:t>Gem better</a:t>
            </a:r>
          </a:p>
        </p:txBody>
      </p:sp>
      <p:cxnSp>
        <p:nvCxnSpPr>
          <p:cNvPr id="33" name="Straight Arrow Connector 32">
            <a:extLst>
              <a:ext uri="{FF2B5EF4-FFF2-40B4-BE49-F238E27FC236}">
                <a16:creationId xmlns:a16="http://schemas.microsoft.com/office/drawing/2014/main" id="{28C04CDB-C719-4020-A803-68F8B204B784}"/>
              </a:ext>
            </a:extLst>
          </p:cNvPr>
          <p:cNvCxnSpPr>
            <a:cxnSpLocks/>
          </p:cNvCxnSpPr>
          <p:nvPr/>
        </p:nvCxnSpPr>
        <p:spPr>
          <a:xfrm>
            <a:off x="8523849" y="6075549"/>
            <a:ext cx="791998" cy="0"/>
          </a:xfrm>
          <a:prstGeom prst="straightConnector1">
            <a:avLst/>
          </a:prstGeom>
          <a:ln w="15875">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96008EB-4897-4931-AEEE-7CED6227F53F}"/>
              </a:ext>
            </a:extLst>
          </p:cNvPr>
          <p:cNvCxnSpPr>
            <a:cxnSpLocks/>
          </p:cNvCxnSpPr>
          <p:nvPr/>
        </p:nvCxnSpPr>
        <p:spPr>
          <a:xfrm flipH="1">
            <a:off x="6692748" y="6075549"/>
            <a:ext cx="791998" cy="0"/>
          </a:xfrm>
          <a:prstGeom prst="straightConnector1">
            <a:avLst/>
          </a:prstGeom>
          <a:ln w="15875">
            <a:solidFill>
              <a:srgbClr val="4D4D4D"/>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7B1E15D8-7CB1-4665-AF8F-1131378C8646}"/>
              </a:ext>
            </a:extLst>
          </p:cNvPr>
          <p:cNvGrpSpPr/>
          <p:nvPr/>
        </p:nvGrpSpPr>
        <p:grpSpPr>
          <a:xfrm>
            <a:off x="7432872" y="2401988"/>
            <a:ext cx="450000" cy="108000"/>
            <a:chOff x="7941945" y="2339340"/>
            <a:chExt cx="300990" cy="72000"/>
          </a:xfrm>
        </p:grpSpPr>
        <p:cxnSp>
          <p:nvCxnSpPr>
            <p:cNvPr id="36" name="Straight Connector 35">
              <a:extLst>
                <a:ext uri="{FF2B5EF4-FFF2-40B4-BE49-F238E27FC236}">
                  <a16:creationId xmlns:a16="http://schemas.microsoft.com/office/drawing/2014/main" id="{A3E7245C-A6F3-473B-9C61-791B9102B6FA}"/>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5446AE-7614-415D-9E0A-3DC861F4E3BB}"/>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9AE0DC3-12D2-4523-B47A-16A8E065E092}"/>
                </a:ext>
              </a:extLst>
            </p:cNvPr>
            <p:cNvCxnSpPr>
              <a:cxnSpLocks/>
            </p:cNvCxnSpPr>
            <p:nvPr/>
          </p:nvCxnSpPr>
          <p:spPr>
            <a:xfrm>
              <a:off x="794956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9EB9B95B-B8FE-4092-822B-0F463319B748}"/>
              </a:ext>
            </a:extLst>
          </p:cNvPr>
          <p:cNvGrpSpPr/>
          <p:nvPr/>
        </p:nvGrpSpPr>
        <p:grpSpPr>
          <a:xfrm>
            <a:off x="7360529" y="2764245"/>
            <a:ext cx="612000" cy="108000"/>
            <a:chOff x="7941945" y="2339340"/>
            <a:chExt cx="300990" cy="72000"/>
          </a:xfrm>
        </p:grpSpPr>
        <p:cxnSp>
          <p:nvCxnSpPr>
            <p:cNvPr id="40" name="Straight Connector 39">
              <a:extLst>
                <a:ext uri="{FF2B5EF4-FFF2-40B4-BE49-F238E27FC236}">
                  <a16:creationId xmlns:a16="http://schemas.microsoft.com/office/drawing/2014/main" id="{F35A4A26-FBF3-495A-A58D-DE2795C7DDEC}"/>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566905A-9B27-49E2-AE8D-1286EB8CF6E2}"/>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028B190-5486-4A9D-9A80-0FE47F058623}"/>
                </a:ext>
              </a:extLst>
            </p:cNvPr>
            <p:cNvCxnSpPr>
              <a:cxnSpLocks/>
            </p:cNvCxnSpPr>
            <p:nvPr/>
          </p:nvCxnSpPr>
          <p:spPr>
            <a:xfrm>
              <a:off x="7947223"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6D1FD8A0-FC7F-4BD5-91DA-F93EEE1CD416}"/>
              </a:ext>
            </a:extLst>
          </p:cNvPr>
          <p:cNvGrpSpPr/>
          <p:nvPr/>
        </p:nvGrpSpPr>
        <p:grpSpPr>
          <a:xfrm>
            <a:off x="7358954" y="2947601"/>
            <a:ext cx="648000" cy="108000"/>
            <a:chOff x="7941945" y="2339340"/>
            <a:chExt cx="300990" cy="72000"/>
          </a:xfrm>
        </p:grpSpPr>
        <p:cxnSp>
          <p:nvCxnSpPr>
            <p:cNvPr id="44" name="Straight Connector 43">
              <a:extLst>
                <a:ext uri="{FF2B5EF4-FFF2-40B4-BE49-F238E27FC236}">
                  <a16:creationId xmlns:a16="http://schemas.microsoft.com/office/drawing/2014/main" id="{D8E5BE2D-FD23-414F-BA0C-9238EC22E318}"/>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9B1B63-E591-4865-9DD4-EFE071E8FCFD}"/>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B4C18B-A236-4A4D-B79A-E2C880DBB169}"/>
                </a:ext>
              </a:extLst>
            </p:cNvPr>
            <p:cNvCxnSpPr>
              <a:cxnSpLocks/>
            </p:cNvCxnSpPr>
            <p:nvPr/>
          </p:nvCxnSpPr>
          <p:spPr>
            <a:xfrm>
              <a:off x="7947353"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55316DCE-8D54-4A48-8FBB-CB40639A47C6}"/>
              </a:ext>
            </a:extLst>
          </p:cNvPr>
          <p:cNvGrpSpPr/>
          <p:nvPr/>
        </p:nvGrpSpPr>
        <p:grpSpPr>
          <a:xfrm>
            <a:off x="7337693" y="3319282"/>
            <a:ext cx="684000" cy="108000"/>
            <a:chOff x="7941945" y="2339340"/>
            <a:chExt cx="300990" cy="72000"/>
          </a:xfrm>
        </p:grpSpPr>
        <p:cxnSp>
          <p:nvCxnSpPr>
            <p:cNvPr id="48" name="Straight Connector 47">
              <a:extLst>
                <a:ext uri="{FF2B5EF4-FFF2-40B4-BE49-F238E27FC236}">
                  <a16:creationId xmlns:a16="http://schemas.microsoft.com/office/drawing/2014/main" id="{C3072C17-3676-4C82-AF53-5E87748C3802}"/>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BBA58B4-A4B3-48B4-A7BC-DDCFEC711632}"/>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7D275E6-321D-4A18-890A-552156B49513}"/>
                </a:ext>
              </a:extLst>
            </p:cNvPr>
            <p:cNvCxnSpPr>
              <a:cxnSpLocks/>
            </p:cNvCxnSpPr>
            <p:nvPr/>
          </p:nvCxnSpPr>
          <p:spPr>
            <a:xfrm>
              <a:off x="7947226"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5C063298-E611-4B1B-B36B-626D492CA949}"/>
              </a:ext>
            </a:extLst>
          </p:cNvPr>
          <p:cNvGrpSpPr/>
          <p:nvPr/>
        </p:nvGrpSpPr>
        <p:grpSpPr>
          <a:xfrm>
            <a:off x="7375288" y="3501920"/>
            <a:ext cx="612000" cy="108000"/>
            <a:chOff x="7941945" y="2339340"/>
            <a:chExt cx="300990" cy="72000"/>
          </a:xfrm>
        </p:grpSpPr>
        <p:cxnSp>
          <p:nvCxnSpPr>
            <p:cNvPr id="52" name="Straight Connector 51">
              <a:extLst>
                <a:ext uri="{FF2B5EF4-FFF2-40B4-BE49-F238E27FC236}">
                  <a16:creationId xmlns:a16="http://schemas.microsoft.com/office/drawing/2014/main" id="{B91E9C97-4BC0-4B84-AD67-BE4800E5B8D9}"/>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D4600BB-0764-4551-9EFC-0877C3362874}"/>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FDE3EEC-1464-4A0B-985C-C8A39AC65B20}"/>
                </a:ext>
              </a:extLst>
            </p:cNvPr>
            <p:cNvCxnSpPr>
              <a:cxnSpLocks/>
            </p:cNvCxnSpPr>
            <p:nvPr/>
          </p:nvCxnSpPr>
          <p:spPr>
            <a:xfrm>
              <a:off x="7947223"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9AF0CABE-CDA3-4152-A36C-7A7F6CB1CE83}"/>
              </a:ext>
            </a:extLst>
          </p:cNvPr>
          <p:cNvGrpSpPr/>
          <p:nvPr/>
        </p:nvGrpSpPr>
        <p:grpSpPr>
          <a:xfrm>
            <a:off x="7230667" y="3864905"/>
            <a:ext cx="684000" cy="108000"/>
            <a:chOff x="7941945" y="2339340"/>
            <a:chExt cx="300990" cy="72000"/>
          </a:xfrm>
        </p:grpSpPr>
        <p:cxnSp>
          <p:nvCxnSpPr>
            <p:cNvPr id="56" name="Straight Connector 55">
              <a:extLst>
                <a:ext uri="{FF2B5EF4-FFF2-40B4-BE49-F238E27FC236}">
                  <a16:creationId xmlns:a16="http://schemas.microsoft.com/office/drawing/2014/main" id="{D6D4899A-BEBF-4FE6-A0C6-47DFD1380255}"/>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7A7794B-F4BC-416B-9B92-4378983CBB9F}"/>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A264067-A672-4837-AEC3-F3ECED6A29DC}"/>
                </a:ext>
              </a:extLst>
            </p:cNvPr>
            <p:cNvCxnSpPr>
              <a:cxnSpLocks/>
            </p:cNvCxnSpPr>
            <p:nvPr/>
          </p:nvCxnSpPr>
          <p:spPr>
            <a:xfrm>
              <a:off x="794746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C28288C1-885C-47AD-ADA1-4B38CC0015E9}"/>
              </a:ext>
            </a:extLst>
          </p:cNvPr>
          <p:cNvGrpSpPr/>
          <p:nvPr/>
        </p:nvGrpSpPr>
        <p:grpSpPr>
          <a:xfrm>
            <a:off x="7458227" y="4051300"/>
            <a:ext cx="684000" cy="108000"/>
            <a:chOff x="7941945" y="2339340"/>
            <a:chExt cx="300990" cy="72000"/>
          </a:xfrm>
        </p:grpSpPr>
        <p:cxnSp>
          <p:nvCxnSpPr>
            <p:cNvPr id="60" name="Straight Connector 59">
              <a:extLst>
                <a:ext uri="{FF2B5EF4-FFF2-40B4-BE49-F238E27FC236}">
                  <a16:creationId xmlns:a16="http://schemas.microsoft.com/office/drawing/2014/main" id="{38198F18-E229-4B9E-9D01-2A127917F3A8}"/>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CF31948-1375-4682-898A-CDC1BE5C7575}"/>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5CBC75B-4685-4094-BD06-D96A76A11D9E}"/>
                </a:ext>
              </a:extLst>
            </p:cNvPr>
            <p:cNvCxnSpPr>
              <a:cxnSpLocks/>
            </p:cNvCxnSpPr>
            <p:nvPr/>
          </p:nvCxnSpPr>
          <p:spPr>
            <a:xfrm>
              <a:off x="794746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8869486B-29F7-4210-BDA9-7153D325EB20}"/>
              </a:ext>
            </a:extLst>
          </p:cNvPr>
          <p:cNvGrpSpPr/>
          <p:nvPr/>
        </p:nvGrpSpPr>
        <p:grpSpPr>
          <a:xfrm>
            <a:off x="7016143" y="4237848"/>
            <a:ext cx="1872000" cy="108000"/>
            <a:chOff x="7941945" y="2339340"/>
            <a:chExt cx="300990" cy="72000"/>
          </a:xfrm>
        </p:grpSpPr>
        <p:cxnSp>
          <p:nvCxnSpPr>
            <p:cNvPr id="64" name="Straight Connector 63">
              <a:extLst>
                <a:ext uri="{FF2B5EF4-FFF2-40B4-BE49-F238E27FC236}">
                  <a16:creationId xmlns:a16="http://schemas.microsoft.com/office/drawing/2014/main" id="{64536A67-2EC7-4434-92AF-8EDA1D273574}"/>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291ADC7-40E3-4EEB-85F2-186252F5E01D}"/>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105A722-5DBD-4FB8-AFD7-C08D9EC090BF}"/>
                </a:ext>
              </a:extLst>
            </p:cNvPr>
            <p:cNvCxnSpPr>
              <a:cxnSpLocks/>
            </p:cNvCxnSpPr>
            <p:nvPr/>
          </p:nvCxnSpPr>
          <p:spPr>
            <a:xfrm>
              <a:off x="794296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659C7F7E-62FC-4819-B8D2-D59BBA5EF92C}"/>
              </a:ext>
            </a:extLst>
          </p:cNvPr>
          <p:cNvGrpSpPr/>
          <p:nvPr/>
        </p:nvGrpSpPr>
        <p:grpSpPr>
          <a:xfrm>
            <a:off x="7040901" y="4428333"/>
            <a:ext cx="1188000" cy="108000"/>
            <a:chOff x="7941945" y="2339340"/>
            <a:chExt cx="300990" cy="72000"/>
          </a:xfrm>
        </p:grpSpPr>
        <p:cxnSp>
          <p:nvCxnSpPr>
            <p:cNvPr id="68" name="Straight Connector 67">
              <a:extLst>
                <a:ext uri="{FF2B5EF4-FFF2-40B4-BE49-F238E27FC236}">
                  <a16:creationId xmlns:a16="http://schemas.microsoft.com/office/drawing/2014/main" id="{162A82A9-6573-4935-8483-243DC9AF2118}"/>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D2A28D1-EFAC-463D-80F0-C71E6D8308CC}"/>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FCECDBF-6090-4F13-9C95-06C870389173}"/>
                </a:ext>
              </a:extLst>
            </p:cNvPr>
            <p:cNvCxnSpPr>
              <a:cxnSpLocks/>
            </p:cNvCxnSpPr>
            <p:nvPr/>
          </p:nvCxnSpPr>
          <p:spPr>
            <a:xfrm>
              <a:off x="794253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5938DAAF-4394-476F-B338-3D7A954A84D2}"/>
              </a:ext>
            </a:extLst>
          </p:cNvPr>
          <p:cNvGrpSpPr/>
          <p:nvPr/>
        </p:nvGrpSpPr>
        <p:grpSpPr>
          <a:xfrm>
            <a:off x="7340144" y="4779159"/>
            <a:ext cx="576000" cy="108000"/>
            <a:chOff x="7941945" y="2339340"/>
            <a:chExt cx="300990" cy="72000"/>
          </a:xfrm>
        </p:grpSpPr>
        <p:cxnSp>
          <p:nvCxnSpPr>
            <p:cNvPr id="72" name="Straight Connector 71">
              <a:extLst>
                <a:ext uri="{FF2B5EF4-FFF2-40B4-BE49-F238E27FC236}">
                  <a16:creationId xmlns:a16="http://schemas.microsoft.com/office/drawing/2014/main" id="{BEBF3745-AC89-4BF1-BAA5-E9C82B4F9332}"/>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1C6829A-777E-4A7A-8517-D761B5DF9A04}"/>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CB0E12E-65EC-425C-9F10-DEF147CFBA01}"/>
                </a:ext>
              </a:extLst>
            </p:cNvPr>
            <p:cNvCxnSpPr>
              <a:cxnSpLocks/>
            </p:cNvCxnSpPr>
            <p:nvPr/>
          </p:nvCxnSpPr>
          <p:spPr>
            <a:xfrm>
              <a:off x="7947076"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5B2FA322-13B7-4C90-B579-CF5792AE7E31}"/>
              </a:ext>
            </a:extLst>
          </p:cNvPr>
          <p:cNvGrpSpPr/>
          <p:nvPr/>
        </p:nvGrpSpPr>
        <p:grpSpPr>
          <a:xfrm>
            <a:off x="7385321" y="4964197"/>
            <a:ext cx="756000" cy="108000"/>
            <a:chOff x="7941945" y="2339340"/>
            <a:chExt cx="300990" cy="72000"/>
          </a:xfrm>
        </p:grpSpPr>
        <p:cxnSp>
          <p:nvCxnSpPr>
            <p:cNvPr id="76" name="Straight Connector 75">
              <a:extLst>
                <a:ext uri="{FF2B5EF4-FFF2-40B4-BE49-F238E27FC236}">
                  <a16:creationId xmlns:a16="http://schemas.microsoft.com/office/drawing/2014/main" id="{DF5368DF-953B-4650-A11C-0C9CC356C5C0}"/>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A635711-9248-40A4-AE06-037ABDF2686F}"/>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CCB99FB-D751-46E4-87E7-FD880D14C44D}"/>
                </a:ext>
              </a:extLst>
            </p:cNvPr>
            <p:cNvCxnSpPr>
              <a:cxnSpLocks/>
            </p:cNvCxnSpPr>
            <p:nvPr/>
          </p:nvCxnSpPr>
          <p:spPr>
            <a:xfrm>
              <a:off x="7945553"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2BD9745F-91A6-43ED-8A68-BF710C301281}"/>
              </a:ext>
            </a:extLst>
          </p:cNvPr>
          <p:cNvGrpSpPr/>
          <p:nvPr/>
        </p:nvGrpSpPr>
        <p:grpSpPr>
          <a:xfrm>
            <a:off x="7289290" y="5329859"/>
            <a:ext cx="776523" cy="108000"/>
            <a:chOff x="7941945" y="2339340"/>
            <a:chExt cx="300990" cy="72000"/>
          </a:xfrm>
        </p:grpSpPr>
        <p:cxnSp>
          <p:nvCxnSpPr>
            <p:cNvPr id="80" name="Straight Connector 79">
              <a:extLst>
                <a:ext uri="{FF2B5EF4-FFF2-40B4-BE49-F238E27FC236}">
                  <a16:creationId xmlns:a16="http://schemas.microsoft.com/office/drawing/2014/main" id="{1D3FCC73-FCED-43E5-AF15-A857C4BFB500}"/>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4E610EE-075A-4293-9C6D-20AB4441E3A1}"/>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CBAC7D6-F55A-4578-BB58-5A72F0E109A7}"/>
                </a:ext>
              </a:extLst>
            </p:cNvPr>
            <p:cNvCxnSpPr>
              <a:cxnSpLocks/>
            </p:cNvCxnSpPr>
            <p:nvPr/>
          </p:nvCxnSpPr>
          <p:spPr>
            <a:xfrm>
              <a:off x="794664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E0E2BE1E-7907-406A-99BB-39DDAFE42133}"/>
              </a:ext>
            </a:extLst>
          </p:cNvPr>
          <p:cNvGrpSpPr/>
          <p:nvPr/>
        </p:nvGrpSpPr>
        <p:grpSpPr>
          <a:xfrm>
            <a:off x="7377718" y="5518653"/>
            <a:ext cx="540000" cy="108000"/>
            <a:chOff x="7941945" y="2339340"/>
            <a:chExt cx="300990" cy="72000"/>
          </a:xfrm>
        </p:grpSpPr>
        <p:cxnSp>
          <p:nvCxnSpPr>
            <p:cNvPr id="84" name="Straight Connector 83">
              <a:extLst>
                <a:ext uri="{FF2B5EF4-FFF2-40B4-BE49-F238E27FC236}">
                  <a16:creationId xmlns:a16="http://schemas.microsoft.com/office/drawing/2014/main" id="{72A719C7-6B70-44CB-805E-5B33118CC416}"/>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477B28C-7E7E-41DF-A445-70AA528BBF9F}"/>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C51B40-1F05-432E-9F6F-A0DD22235D08}"/>
                </a:ext>
              </a:extLst>
            </p:cNvPr>
            <p:cNvCxnSpPr>
              <a:cxnSpLocks/>
            </p:cNvCxnSpPr>
            <p:nvPr/>
          </p:nvCxnSpPr>
          <p:spPr>
            <a:xfrm>
              <a:off x="794853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87" name="Rectangle 86">
            <a:extLst>
              <a:ext uri="{FF2B5EF4-FFF2-40B4-BE49-F238E27FC236}">
                <a16:creationId xmlns:a16="http://schemas.microsoft.com/office/drawing/2014/main" id="{DAC5F776-001B-4EE7-91D3-29F81B897AA8}"/>
              </a:ext>
            </a:extLst>
          </p:cNvPr>
          <p:cNvSpPr/>
          <p:nvPr/>
        </p:nvSpPr>
        <p:spPr>
          <a:xfrm>
            <a:off x="7589335" y="2408363"/>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8" name="Rectangle 87">
            <a:extLst>
              <a:ext uri="{FF2B5EF4-FFF2-40B4-BE49-F238E27FC236}">
                <a16:creationId xmlns:a16="http://schemas.microsoft.com/office/drawing/2014/main" id="{3B59C407-E0E5-47D1-ADB3-7BEBF8DC2B95}"/>
              </a:ext>
            </a:extLst>
          </p:cNvPr>
          <p:cNvSpPr/>
          <p:nvPr/>
        </p:nvSpPr>
        <p:spPr>
          <a:xfrm>
            <a:off x="7584425" y="2770620"/>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9" name="Rectangle 88">
            <a:extLst>
              <a:ext uri="{FF2B5EF4-FFF2-40B4-BE49-F238E27FC236}">
                <a16:creationId xmlns:a16="http://schemas.microsoft.com/office/drawing/2014/main" id="{C73B6C3D-0A67-48CC-97EA-05A4A3B7F2EF}"/>
              </a:ext>
            </a:extLst>
          </p:cNvPr>
          <p:cNvSpPr/>
          <p:nvPr/>
        </p:nvSpPr>
        <p:spPr>
          <a:xfrm>
            <a:off x="7591109" y="2953976"/>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0" name="Rectangle 89">
            <a:extLst>
              <a:ext uri="{FF2B5EF4-FFF2-40B4-BE49-F238E27FC236}">
                <a16:creationId xmlns:a16="http://schemas.microsoft.com/office/drawing/2014/main" id="{F9DB8DA0-9888-497F-A1D5-5DA057671B8E}"/>
              </a:ext>
            </a:extLst>
          </p:cNvPr>
          <p:cNvSpPr/>
          <p:nvPr/>
        </p:nvSpPr>
        <p:spPr>
          <a:xfrm>
            <a:off x="7617541" y="3325657"/>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1" name="Rectangle 90">
            <a:extLst>
              <a:ext uri="{FF2B5EF4-FFF2-40B4-BE49-F238E27FC236}">
                <a16:creationId xmlns:a16="http://schemas.microsoft.com/office/drawing/2014/main" id="{72575E50-0729-4E26-962C-50B48675027B}"/>
              </a:ext>
            </a:extLst>
          </p:cNvPr>
          <p:cNvSpPr/>
          <p:nvPr/>
        </p:nvSpPr>
        <p:spPr>
          <a:xfrm>
            <a:off x="7580875" y="3508295"/>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2" name="Rectangle 91">
            <a:extLst>
              <a:ext uri="{FF2B5EF4-FFF2-40B4-BE49-F238E27FC236}">
                <a16:creationId xmlns:a16="http://schemas.microsoft.com/office/drawing/2014/main" id="{C7DFD794-0BF6-4555-8933-474B9394EE2C}"/>
              </a:ext>
            </a:extLst>
          </p:cNvPr>
          <p:cNvSpPr/>
          <p:nvPr/>
        </p:nvSpPr>
        <p:spPr>
          <a:xfrm>
            <a:off x="7486155" y="3871280"/>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3" name="Rectangle 92">
            <a:extLst>
              <a:ext uri="{FF2B5EF4-FFF2-40B4-BE49-F238E27FC236}">
                <a16:creationId xmlns:a16="http://schemas.microsoft.com/office/drawing/2014/main" id="{224C2789-311C-44EB-A2F8-DDBE80F71644}"/>
              </a:ext>
            </a:extLst>
          </p:cNvPr>
          <p:cNvSpPr/>
          <p:nvPr/>
        </p:nvSpPr>
        <p:spPr>
          <a:xfrm>
            <a:off x="7722474" y="4058723"/>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4" name="Rectangle 93">
            <a:extLst>
              <a:ext uri="{FF2B5EF4-FFF2-40B4-BE49-F238E27FC236}">
                <a16:creationId xmlns:a16="http://schemas.microsoft.com/office/drawing/2014/main" id="{DBC94F10-C841-479C-84BB-18E9CB215015}"/>
              </a:ext>
            </a:extLst>
          </p:cNvPr>
          <p:cNvSpPr/>
          <p:nvPr/>
        </p:nvSpPr>
        <p:spPr>
          <a:xfrm>
            <a:off x="7585834" y="4242492"/>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5" name="Rectangle 94">
            <a:extLst>
              <a:ext uri="{FF2B5EF4-FFF2-40B4-BE49-F238E27FC236}">
                <a16:creationId xmlns:a16="http://schemas.microsoft.com/office/drawing/2014/main" id="{710CD7E9-3B13-4EEF-894E-CF261215FBF8}"/>
              </a:ext>
            </a:extLst>
          </p:cNvPr>
          <p:cNvSpPr/>
          <p:nvPr/>
        </p:nvSpPr>
        <p:spPr>
          <a:xfrm>
            <a:off x="7448274" y="4434708"/>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6" name="Rectangle 95">
            <a:extLst>
              <a:ext uri="{FF2B5EF4-FFF2-40B4-BE49-F238E27FC236}">
                <a16:creationId xmlns:a16="http://schemas.microsoft.com/office/drawing/2014/main" id="{8FADE738-C89A-4607-91E2-41D0899E218B}"/>
              </a:ext>
            </a:extLst>
          </p:cNvPr>
          <p:cNvSpPr/>
          <p:nvPr/>
        </p:nvSpPr>
        <p:spPr>
          <a:xfrm>
            <a:off x="7548761" y="4785534"/>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7" name="Rectangle 96">
            <a:extLst>
              <a:ext uri="{FF2B5EF4-FFF2-40B4-BE49-F238E27FC236}">
                <a16:creationId xmlns:a16="http://schemas.microsoft.com/office/drawing/2014/main" id="{B9379CDE-3E9B-453B-AA4B-33F44C6D1F19}"/>
              </a:ext>
            </a:extLst>
          </p:cNvPr>
          <p:cNvSpPr/>
          <p:nvPr/>
        </p:nvSpPr>
        <p:spPr>
          <a:xfrm>
            <a:off x="7653856" y="4970597"/>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8" name="Rectangle 97">
            <a:extLst>
              <a:ext uri="{FF2B5EF4-FFF2-40B4-BE49-F238E27FC236}">
                <a16:creationId xmlns:a16="http://schemas.microsoft.com/office/drawing/2014/main" id="{641E6BA7-315A-425C-92F0-3F1E1F784679}"/>
              </a:ext>
            </a:extLst>
          </p:cNvPr>
          <p:cNvSpPr/>
          <p:nvPr/>
        </p:nvSpPr>
        <p:spPr>
          <a:xfrm>
            <a:off x="7550564" y="5336234"/>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9" name="Rectangle 98">
            <a:extLst>
              <a:ext uri="{FF2B5EF4-FFF2-40B4-BE49-F238E27FC236}">
                <a16:creationId xmlns:a16="http://schemas.microsoft.com/office/drawing/2014/main" id="{5946F978-60FD-4BC5-AC9C-3595BB805261}"/>
              </a:ext>
            </a:extLst>
          </p:cNvPr>
          <p:cNvSpPr/>
          <p:nvPr/>
        </p:nvSpPr>
        <p:spPr>
          <a:xfrm>
            <a:off x="7562295" y="5525028"/>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cxnSp>
        <p:nvCxnSpPr>
          <p:cNvPr id="100" name="Straight Connector 99">
            <a:extLst>
              <a:ext uri="{FF2B5EF4-FFF2-40B4-BE49-F238E27FC236}">
                <a16:creationId xmlns:a16="http://schemas.microsoft.com/office/drawing/2014/main" id="{36F42DA7-A84C-4085-A455-3AB58FD42F53}"/>
              </a:ext>
            </a:extLst>
          </p:cNvPr>
          <p:cNvCxnSpPr>
            <a:cxnSpLocks/>
          </p:cNvCxnSpPr>
          <p:nvPr/>
        </p:nvCxnSpPr>
        <p:spPr>
          <a:xfrm flipH="1" flipV="1">
            <a:off x="7924800" y="2357120"/>
            <a:ext cx="0" cy="340989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800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LBA-1: Phase 3 APACT trial of adjuvant nab-paclitaxel plus gemcitabine (nab-P + Gem) vs gemcitabine (Gem) alone in patients with resected pancreatic cancer (PC): updated 5-year overall survival – </a:t>
            </a:r>
            <a:r>
              <a:rPr lang="en-GB" dirty="0" err="1"/>
              <a:t>Tempero</a:t>
            </a:r>
            <a:r>
              <a:rPr lang="en-GB" dirty="0"/>
              <a:t> MA,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30600"/>
              </a:spcBef>
              <a:buNone/>
            </a:pPr>
            <a:r>
              <a:rPr lang="en-GB" b="1" dirty="0"/>
              <a:t>Conclusions</a:t>
            </a:r>
          </a:p>
          <a:p>
            <a:r>
              <a:rPr lang="en-GB" b="1" dirty="0"/>
              <a:t>In patients with resected pancreatic cancer, this long-term follow-up of the APACT trial showed consistently longer OS with nab-paclitaxel + gemcitabine compared with gemcitabine alone across the majority of </a:t>
            </a:r>
            <a:br>
              <a:rPr lang="en-GB" b="1" dirty="0"/>
            </a:br>
            <a:r>
              <a:rPr lang="en-GB" b="1" dirty="0"/>
              <a:t>pre-specified subgroups</a:t>
            </a:r>
          </a:p>
          <a:p>
            <a:endParaRPr lang="en-GB" dirty="0"/>
          </a:p>
        </p:txBody>
      </p:sp>
      <p:sp>
        <p:nvSpPr>
          <p:cNvPr id="5" name="Text Placeholder 4"/>
          <p:cNvSpPr>
            <a:spLocks noGrp="1"/>
          </p:cNvSpPr>
          <p:nvPr>
            <p:ph type="body" sz="quarter" idx="11"/>
          </p:nvPr>
        </p:nvSpPr>
        <p:spPr/>
        <p:txBody>
          <a:bodyPr/>
          <a:lstStyle/>
          <a:p>
            <a:r>
              <a:rPr lang="en-GB" dirty="0" err="1"/>
              <a:t>Tempero</a:t>
            </a:r>
            <a:r>
              <a:rPr lang="en-GB" dirty="0"/>
              <a:t> MA, et al. Ann </a:t>
            </a:r>
            <a:r>
              <a:rPr lang="en-GB" dirty="0" err="1"/>
              <a:t>Oncol</a:t>
            </a:r>
            <a:r>
              <a:rPr lang="en-GB" dirty="0"/>
              <a:t> 2021;32(</a:t>
            </a:r>
            <a:r>
              <a:rPr lang="en-GB" dirty="0" err="1"/>
              <a:t>suppl</a:t>
            </a:r>
            <a:r>
              <a:rPr lang="en-GB" dirty="0"/>
              <a:t>):</a:t>
            </a:r>
            <a:r>
              <a:rPr lang="en-GB" dirty="0" err="1"/>
              <a:t>abstr</a:t>
            </a:r>
            <a:r>
              <a:rPr lang="en-GB" dirty="0"/>
              <a:t> LBA-1</a:t>
            </a:r>
          </a:p>
        </p:txBody>
      </p:sp>
      <p:sp>
        <p:nvSpPr>
          <p:cNvPr id="6" name="TextBox 5"/>
          <p:cNvSpPr txBox="1"/>
          <p:nvPr/>
        </p:nvSpPr>
        <p:spPr>
          <a:xfrm>
            <a:off x="3892517" y="1217420"/>
            <a:ext cx="4406976" cy="338554"/>
          </a:xfrm>
          <a:prstGeom prst="rect">
            <a:avLst/>
          </a:prstGeom>
          <a:noFill/>
        </p:spPr>
        <p:txBody>
          <a:bodyPr wrap="none" rtlCol="0">
            <a:spAutoFit/>
          </a:bodyPr>
          <a:lstStyle/>
          <a:p>
            <a:pPr algn="ctr"/>
            <a:r>
              <a:rPr lang="en-GB" sz="1600" b="1" dirty="0"/>
              <a:t>Overall survival in pre-specified subgroups</a:t>
            </a:r>
          </a:p>
        </p:txBody>
      </p:sp>
      <p:cxnSp>
        <p:nvCxnSpPr>
          <p:cNvPr id="8" name="Straight Connector 7">
            <a:extLst>
              <a:ext uri="{FF2B5EF4-FFF2-40B4-BE49-F238E27FC236}">
                <a16:creationId xmlns:a16="http://schemas.microsoft.com/office/drawing/2014/main" id="{396B75B5-EEC8-4338-AF6D-21BB41696D6D}"/>
              </a:ext>
            </a:extLst>
          </p:cNvPr>
          <p:cNvCxnSpPr/>
          <p:nvPr/>
        </p:nvCxnSpPr>
        <p:spPr>
          <a:xfrm>
            <a:off x="487363" y="1955434"/>
            <a:ext cx="11217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8E351DB-1745-46B9-AF62-08B0542A72E6}"/>
              </a:ext>
            </a:extLst>
          </p:cNvPr>
          <p:cNvSpPr txBox="1"/>
          <p:nvPr/>
        </p:nvSpPr>
        <p:spPr>
          <a:xfrm>
            <a:off x="396493" y="1688902"/>
            <a:ext cx="1029449" cy="307777"/>
          </a:xfrm>
          <a:prstGeom prst="rect">
            <a:avLst/>
          </a:prstGeom>
          <a:noFill/>
        </p:spPr>
        <p:txBody>
          <a:bodyPr wrap="none" rtlCol="0">
            <a:spAutoFit/>
          </a:bodyPr>
          <a:lstStyle/>
          <a:p>
            <a:r>
              <a:rPr lang="en-GB" sz="1400" b="1" dirty="0"/>
              <a:t>Subgroup</a:t>
            </a:r>
          </a:p>
        </p:txBody>
      </p:sp>
      <p:sp>
        <p:nvSpPr>
          <p:cNvPr id="10" name="TextBox 9">
            <a:extLst>
              <a:ext uri="{FF2B5EF4-FFF2-40B4-BE49-F238E27FC236}">
                <a16:creationId xmlns:a16="http://schemas.microsoft.com/office/drawing/2014/main" id="{8F61CA91-E132-4EB6-90F6-471F085BB360}"/>
              </a:ext>
            </a:extLst>
          </p:cNvPr>
          <p:cNvSpPr txBox="1"/>
          <p:nvPr/>
        </p:nvSpPr>
        <p:spPr>
          <a:xfrm>
            <a:off x="3837987" y="1460846"/>
            <a:ext cx="2040943" cy="307777"/>
          </a:xfrm>
          <a:prstGeom prst="rect">
            <a:avLst/>
          </a:prstGeom>
          <a:noFill/>
        </p:spPr>
        <p:txBody>
          <a:bodyPr wrap="none" rtlCol="0">
            <a:spAutoFit/>
          </a:bodyPr>
          <a:lstStyle/>
          <a:p>
            <a:pPr algn="ctr"/>
            <a:r>
              <a:rPr lang="en-GB" sz="1400" b="1" dirty="0"/>
              <a:t>No. of events/patients</a:t>
            </a:r>
          </a:p>
        </p:txBody>
      </p:sp>
      <p:sp>
        <p:nvSpPr>
          <p:cNvPr id="11" name="TextBox 10">
            <a:extLst>
              <a:ext uri="{FF2B5EF4-FFF2-40B4-BE49-F238E27FC236}">
                <a16:creationId xmlns:a16="http://schemas.microsoft.com/office/drawing/2014/main" id="{C20FD66F-C377-4976-AFF9-3B119FA3BB9F}"/>
              </a:ext>
            </a:extLst>
          </p:cNvPr>
          <p:cNvSpPr txBox="1"/>
          <p:nvPr/>
        </p:nvSpPr>
        <p:spPr>
          <a:xfrm>
            <a:off x="9850014" y="1688902"/>
            <a:ext cx="2015295" cy="307777"/>
          </a:xfrm>
          <a:prstGeom prst="rect">
            <a:avLst/>
          </a:prstGeom>
          <a:noFill/>
        </p:spPr>
        <p:txBody>
          <a:bodyPr wrap="none" rtlCol="0">
            <a:spAutoFit/>
          </a:bodyPr>
          <a:lstStyle/>
          <a:p>
            <a:pPr algn="ctr"/>
            <a:r>
              <a:rPr lang="en-GB" sz="1400" b="1" dirty="0"/>
              <a:t>HR for death (95%CI)</a:t>
            </a:r>
          </a:p>
        </p:txBody>
      </p:sp>
      <p:sp>
        <p:nvSpPr>
          <p:cNvPr id="12" name="TextBox 11">
            <a:extLst>
              <a:ext uri="{FF2B5EF4-FFF2-40B4-BE49-F238E27FC236}">
                <a16:creationId xmlns:a16="http://schemas.microsoft.com/office/drawing/2014/main" id="{CA6CAD75-1F4D-4B35-ADDF-FF6A14AF2F42}"/>
              </a:ext>
            </a:extLst>
          </p:cNvPr>
          <p:cNvSpPr txBox="1"/>
          <p:nvPr/>
        </p:nvSpPr>
        <p:spPr>
          <a:xfrm>
            <a:off x="3628520" y="1699535"/>
            <a:ext cx="1301895" cy="307777"/>
          </a:xfrm>
          <a:prstGeom prst="rect">
            <a:avLst/>
          </a:prstGeom>
          <a:noFill/>
        </p:spPr>
        <p:txBody>
          <a:bodyPr wrap="none" rtlCol="0">
            <a:spAutoFit/>
          </a:bodyPr>
          <a:lstStyle/>
          <a:p>
            <a:pPr algn="ctr"/>
            <a:r>
              <a:rPr lang="en-GB" sz="1400" b="1" dirty="0"/>
              <a:t>nab-P + Gem</a:t>
            </a:r>
          </a:p>
        </p:txBody>
      </p:sp>
      <p:sp>
        <p:nvSpPr>
          <p:cNvPr id="13" name="TextBox 12">
            <a:extLst>
              <a:ext uri="{FF2B5EF4-FFF2-40B4-BE49-F238E27FC236}">
                <a16:creationId xmlns:a16="http://schemas.microsoft.com/office/drawing/2014/main" id="{5FBC444F-42B2-4C1A-ADB3-41B3AA7F822E}"/>
              </a:ext>
            </a:extLst>
          </p:cNvPr>
          <p:cNvSpPr txBox="1"/>
          <p:nvPr/>
        </p:nvSpPr>
        <p:spPr>
          <a:xfrm>
            <a:off x="5325888" y="1688902"/>
            <a:ext cx="583814" cy="307777"/>
          </a:xfrm>
          <a:prstGeom prst="rect">
            <a:avLst/>
          </a:prstGeom>
          <a:noFill/>
        </p:spPr>
        <p:txBody>
          <a:bodyPr wrap="none" rtlCol="0">
            <a:spAutoFit/>
          </a:bodyPr>
          <a:lstStyle/>
          <a:p>
            <a:pPr algn="ctr"/>
            <a:r>
              <a:rPr lang="en-GB" sz="1400" b="1" dirty="0"/>
              <a:t>Gem</a:t>
            </a:r>
          </a:p>
        </p:txBody>
      </p:sp>
      <p:sp>
        <p:nvSpPr>
          <p:cNvPr id="14" name="TextBox 13">
            <a:extLst>
              <a:ext uri="{FF2B5EF4-FFF2-40B4-BE49-F238E27FC236}">
                <a16:creationId xmlns:a16="http://schemas.microsoft.com/office/drawing/2014/main" id="{A3B03805-1F27-40F3-8D68-49DA25C1D7F0}"/>
              </a:ext>
            </a:extLst>
          </p:cNvPr>
          <p:cNvSpPr txBox="1"/>
          <p:nvPr/>
        </p:nvSpPr>
        <p:spPr>
          <a:xfrm>
            <a:off x="396493" y="1926797"/>
            <a:ext cx="2738250" cy="3231654"/>
          </a:xfrm>
          <a:prstGeom prst="rect">
            <a:avLst/>
          </a:prstGeom>
          <a:noFill/>
        </p:spPr>
        <p:txBody>
          <a:bodyPr wrap="none" rtlCol="0">
            <a:spAutoFit/>
          </a:bodyPr>
          <a:lstStyle/>
          <a:p>
            <a:r>
              <a:rPr lang="en-GB" sz="1200" b="1" dirty="0">
                <a:solidFill>
                  <a:srgbClr val="4D4D4D"/>
                </a:solidFill>
              </a:rPr>
              <a:t>Pancreatic cancer primary location</a:t>
            </a:r>
          </a:p>
          <a:p>
            <a:pPr marL="180975"/>
            <a:r>
              <a:rPr lang="en-GB" sz="1200" dirty="0">
                <a:solidFill>
                  <a:srgbClr val="4D4D4D"/>
                </a:solidFill>
              </a:rPr>
              <a:t>Head</a:t>
            </a:r>
          </a:p>
          <a:p>
            <a:pPr marL="180975"/>
            <a:r>
              <a:rPr lang="en-GB" sz="1200" dirty="0">
                <a:solidFill>
                  <a:srgbClr val="4D4D4D"/>
                </a:solidFill>
              </a:rPr>
              <a:t>Other</a:t>
            </a:r>
          </a:p>
          <a:p>
            <a:r>
              <a:rPr lang="en-GB" sz="1200" b="1" dirty="0">
                <a:solidFill>
                  <a:srgbClr val="4D4D4D"/>
                </a:solidFill>
              </a:rPr>
              <a:t>Tumour grade</a:t>
            </a:r>
          </a:p>
          <a:p>
            <a:pPr marL="180975"/>
            <a:r>
              <a:rPr lang="en-GB" sz="1200" dirty="0">
                <a:solidFill>
                  <a:srgbClr val="4D4D4D"/>
                </a:solidFill>
              </a:rPr>
              <a:t>Well differentiated</a:t>
            </a:r>
          </a:p>
          <a:p>
            <a:pPr marL="180975"/>
            <a:r>
              <a:rPr lang="en-GB" sz="1200" dirty="0">
                <a:solidFill>
                  <a:srgbClr val="4D4D4D"/>
                </a:solidFill>
              </a:rPr>
              <a:t>Moderately differentiated</a:t>
            </a:r>
          </a:p>
          <a:p>
            <a:pPr marL="180975"/>
            <a:r>
              <a:rPr lang="en-GB" sz="1200" dirty="0">
                <a:solidFill>
                  <a:srgbClr val="4D4D4D"/>
                </a:solidFill>
              </a:rPr>
              <a:t>Poorly differentiated</a:t>
            </a:r>
          </a:p>
          <a:p>
            <a:r>
              <a:rPr lang="en-GB" sz="1200" b="1" dirty="0">
                <a:solidFill>
                  <a:srgbClr val="4D4D4D"/>
                </a:solidFill>
              </a:rPr>
              <a:t>Resection status</a:t>
            </a:r>
          </a:p>
          <a:p>
            <a:pPr marL="180975"/>
            <a:r>
              <a:rPr lang="en-GB" sz="1200" dirty="0">
                <a:solidFill>
                  <a:srgbClr val="4D4D4D"/>
                </a:solidFill>
              </a:rPr>
              <a:t>R0</a:t>
            </a:r>
          </a:p>
          <a:p>
            <a:pPr marL="180975"/>
            <a:r>
              <a:rPr lang="en-GB" sz="1200" dirty="0">
                <a:solidFill>
                  <a:srgbClr val="4D4D4D"/>
                </a:solidFill>
              </a:rPr>
              <a:t>R1</a:t>
            </a:r>
          </a:p>
          <a:p>
            <a:r>
              <a:rPr lang="en-GB" sz="1200" b="1" dirty="0">
                <a:solidFill>
                  <a:srgbClr val="4D4D4D"/>
                </a:solidFill>
              </a:rPr>
              <a:t>Nodal status</a:t>
            </a:r>
          </a:p>
          <a:p>
            <a:pPr marL="180975"/>
            <a:r>
              <a:rPr lang="en-GB" sz="1200" dirty="0">
                <a:solidFill>
                  <a:srgbClr val="4D4D4D"/>
                </a:solidFill>
              </a:rPr>
              <a:t>LN positive</a:t>
            </a:r>
          </a:p>
          <a:p>
            <a:pPr marL="180975"/>
            <a:r>
              <a:rPr lang="en-GB" sz="1200" dirty="0">
                <a:solidFill>
                  <a:srgbClr val="4D4D4D"/>
                </a:solidFill>
              </a:rPr>
              <a:t>LN negative</a:t>
            </a:r>
          </a:p>
          <a:p>
            <a:r>
              <a:rPr lang="en-GB" sz="1200" b="1" dirty="0">
                <a:solidFill>
                  <a:srgbClr val="4D4D4D"/>
                </a:solidFill>
              </a:rPr>
              <a:t>Level of CA19-9 at baseline</a:t>
            </a:r>
          </a:p>
          <a:p>
            <a:pPr marL="180975"/>
            <a:r>
              <a:rPr lang="en-GB" sz="1200" dirty="0">
                <a:solidFill>
                  <a:srgbClr val="4D4D4D"/>
                </a:solidFill>
              </a:rPr>
              <a:t>WNL</a:t>
            </a:r>
          </a:p>
          <a:p>
            <a:pPr marL="180975"/>
            <a:r>
              <a:rPr lang="en-GB" sz="1200" dirty="0">
                <a:solidFill>
                  <a:srgbClr val="4D4D4D"/>
                </a:solidFill>
              </a:rPr>
              <a:t>ULN &lt;100 U/mL</a:t>
            </a:r>
          </a:p>
          <a:p>
            <a:pPr marL="180975"/>
            <a:r>
              <a:rPr lang="en-GB" sz="1200" dirty="0">
                <a:solidFill>
                  <a:srgbClr val="4D4D4D"/>
                </a:solidFill>
              </a:rPr>
              <a:t>≥100 U/mL</a:t>
            </a:r>
          </a:p>
        </p:txBody>
      </p:sp>
      <p:sp>
        <p:nvSpPr>
          <p:cNvPr id="15" name="TextBox 14">
            <a:extLst>
              <a:ext uri="{FF2B5EF4-FFF2-40B4-BE49-F238E27FC236}">
                <a16:creationId xmlns:a16="http://schemas.microsoft.com/office/drawing/2014/main" id="{E896D6A1-5B2D-4685-93BC-AE160BF05C15}"/>
              </a:ext>
            </a:extLst>
          </p:cNvPr>
          <p:cNvSpPr txBox="1"/>
          <p:nvPr/>
        </p:nvSpPr>
        <p:spPr>
          <a:xfrm>
            <a:off x="3910584" y="1926797"/>
            <a:ext cx="737766" cy="3231654"/>
          </a:xfrm>
          <a:prstGeom prst="rect">
            <a:avLst/>
          </a:prstGeom>
          <a:noFill/>
        </p:spPr>
        <p:txBody>
          <a:bodyPr wrap="none" rtlCol="0">
            <a:spAutoFit/>
          </a:bodyPr>
          <a:lstStyle/>
          <a:p>
            <a:pPr algn="ctr"/>
            <a:endParaRPr lang="en-GB" sz="1200" dirty="0">
              <a:solidFill>
                <a:srgbClr val="4D4D4D"/>
              </a:solidFill>
            </a:endParaRPr>
          </a:p>
          <a:p>
            <a:pPr algn="ctr"/>
            <a:r>
              <a:rPr lang="en-GB" sz="1200" dirty="0">
                <a:solidFill>
                  <a:srgbClr val="4D4D4D"/>
                </a:solidFill>
              </a:rPr>
              <a:t>229/354</a:t>
            </a:r>
          </a:p>
          <a:p>
            <a:pPr algn="ctr"/>
            <a:r>
              <a:rPr lang="en-GB" sz="1200" dirty="0">
                <a:solidFill>
                  <a:srgbClr val="4D4D4D"/>
                </a:solidFill>
              </a:rPr>
              <a:t>39/78</a:t>
            </a:r>
          </a:p>
          <a:p>
            <a:pPr algn="ctr"/>
            <a:endParaRPr lang="en-GB" sz="1200" dirty="0">
              <a:solidFill>
                <a:srgbClr val="4D4D4D"/>
              </a:solidFill>
            </a:endParaRPr>
          </a:p>
          <a:p>
            <a:pPr algn="ctr"/>
            <a:r>
              <a:rPr lang="en-GB" sz="1200" dirty="0">
                <a:solidFill>
                  <a:srgbClr val="4D4D4D"/>
                </a:solidFill>
              </a:rPr>
              <a:t>25/49</a:t>
            </a:r>
          </a:p>
          <a:p>
            <a:pPr algn="ctr"/>
            <a:r>
              <a:rPr lang="en-GB" sz="1200" dirty="0">
                <a:solidFill>
                  <a:srgbClr val="4D4D4D"/>
                </a:solidFill>
              </a:rPr>
              <a:t>164/264</a:t>
            </a:r>
          </a:p>
          <a:p>
            <a:pPr algn="ctr"/>
            <a:r>
              <a:rPr lang="en-GB" sz="1200" dirty="0">
                <a:solidFill>
                  <a:srgbClr val="4D4D4D"/>
                </a:solidFill>
              </a:rPr>
              <a:t>70/101</a:t>
            </a:r>
          </a:p>
          <a:p>
            <a:pPr algn="ctr"/>
            <a:endParaRPr lang="en-GB" sz="1200" dirty="0">
              <a:solidFill>
                <a:srgbClr val="4D4D4D"/>
              </a:solidFill>
            </a:endParaRPr>
          </a:p>
          <a:p>
            <a:pPr algn="ctr"/>
            <a:r>
              <a:rPr lang="en-GB" sz="1200" dirty="0">
                <a:solidFill>
                  <a:srgbClr val="4D4D4D"/>
                </a:solidFill>
              </a:rPr>
              <a:t>190/327</a:t>
            </a:r>
          </a:p>
          <a:p>
            <a:pPr algn="ctr"/>
            <a:r>
              <a:rPr lang="en-GB" sz="1200" dirty="0">
                <a:solidFill>
                  <a:srgbClr val="4D4D4D"/>
                </a:solidFill>
              </a:rPr>
              <a:t>78/105</a:t>
            </a:r>
          </a:p>
          <a:p>
            <a:pPr algn="ctr"/>
            <a:endParaRPr lang="en-GB" sz="1200" dirty="0">
              <a:solidFill>
                <a:srgbClr val="4D4D4D"/>
              </a:solidFill>
            </a:endParaRPr>
          </a:p>
          <a:p>
            <a:pPr algn="ctr"/>
            <a:r>
              <a:rPr lang="en-GB" sz="1200" dirty="0">
                <a:solidFill>
                  <a:srgbClr val="4D4D4D"/>
                </a:solidFill>
              </a:rPr>
              <a:t>215/311</a:t>
            </a:r>
          </a:p>
          <a:p>
            <a:pPr algn="ctr"/>
            <a:r>
              <a:rPr lang="en-GB" sz="1200" dirty="0">
                <a:solidFill>
                  <a:srgbClr val="4D4D4D"/>
                </a:solidFill>
              </a:rPr>
              <a:t>53/121</a:t>
            </a:r>
          </a:p>
          <a:p>
            <a:pPr algn="ctr"/>
            <a:endParaRPr lang="en-GB" sz="1200" dirty="0">
              <a:solidFill>
                <a:srgbClr val="4D4D4D"/>
              </a:solidFill>
            </a:endParaRPr>
          </a:p>
          <a:p>
            <a:pPr algn="ctr"/>
            <a:r>
              <a:rPr lang="en-GB" sz="1200" dirty="0">
                <a:solidFill>
                  <a:srgbClr val="4D4D4D"/>
                </a:solidFill>
              </a:rPr>
              <a:t>208/351</a:t>
            </a:r>
          </a:p>
          <a:p>
            <a:pPr algn="ctr"/>
            <a:r>
              <a:rPr lang="en-GB" sz="1200" dirty="0">
                <a:solidFill>
                  <a:srgbClr val="4D4D4D"/>
                </a:solidFill>
              </a:rPr>
              <a:t>51/70</a:t>
            </a:r>
          </a:p>
          <a:p>
            <a:pPr algn="ctr"/>
            <a:r>
              <a:rPr lang="en-GB" sz="1200" dirty="0">
                <a:solidFill>
                  <a:srgbClr val="4D4D4D"/>
                </a:solidFill>
              </a:rPr>
              <a:t>2/2</a:t>
            </a:r>
          </a:p>
        </p:txBody>
      </p:sp>
      <p:sp>
        <p:nvSpPr>
          <p:cNvPr id="16" name="TextBox 15">
            <a:extLst>
              <a:ext uri="{FF2B5EF4-FFF2-40B4-BE49-F238E27FC236}">
                <a16:creationId xmlns:a16="http://schemas.microsoft.com/office/drawing/2014/main" id="{22277A76-F3A5-4100-93AB-9C0E2FBEF9C9}"/>
              </a:ext>
            </a:extLst>
          </p:cNvPr>
          <p:cNvSpPr txBox="1"/>
          <p:nvPr/>
        </p:nvSpPr>
        <p:spPr>
          <a:xfrm>
            <a:off x="5248912" y="1926797"/>
            <a:ext cx="737766" cy="3231654"/>
          </a:xfrm>
          <a:prstGeom prst="rect">
            <a:avLst/>
          </a:prstGeom>
          <a:noFill/>
        </p:spPr>
        <p:txBody>
          <a:bodyPr wrap="none" rtlCol="0">
            <a:spAutoFit/>
          </a:bodyPr>
          <a:lstStyle/>
          <a:p>
            <a:pPr algn="ctr"/>
            <a:endParaRPr lang="en-GB" sz="1200" dirty="0">
              <a:solidFill>
                <a:srgbClr val="4D4D4D"/>
              </a:solidFill>
            </a:endParaRPr>
          </a:p>
          <a:p>
            <a:pPr algn="ctr"/>
            <a:r>
              <a:rPr lang="en-GB" sz="1200" dirty="0">
                <a:solidFill>
                  <a:srgbClr val="4D4D4D"/>
                </a:solidFill>
              </a:rPr>
              <a:t>238/347</a:t>
            </a:r>
          </a:p>
          <a:p>
            <a:pPr algn="ctr"/>
            <a:r>
              <a:rPr lang="en-GB" sz="1200" dirty="0">
                <a:solidFill>
                  <a:srgbClr val="4D4D4D"/>
                </a:solidFill>
              </a:rPr>
              <a:t>49/87</a:t>
            </a:r>
          </a:p>
          <a:p>
            <a:pPr algn="ctr"/>
            <a:endParaRPr lang="en-GB" sz="1200" dirty="0">
              <a:solidFill>
                <a:srgbClr val="4D4D4D"/>
              </a:solidFill>
            </a:endParaRPr>
          </a:p>
          <a:p>
            <a:pPr algn="ctr"/>
            <a:r>
              <a:rPr lang="en-GB" sz="1200" dirty="0">
                <a:solidFill>
                  <a:srgbClr val="4D4D4D"/>
                </a:solidFill>
              </a:rPr>
              <a:t>31/55</a:t>
            </a:r>
          </a:p>
          <a:p>
            <a:pPr algn="ctr"/>
            <a:r>
              <a:rPr lang="en-GB" sz="1200" dirty="0">
                <a:solidFill>
                  <a:srgbClr val="4D4D4D"/>
                </a:solidFill>
              </a:rPr>
              <a:t>172/241</a:t>
            </a:r>
          </a:p>
          <a:p>
            <a:pPr algn="ctr"/>
            <a:r>
              <a:rPr lang="en-GB" sz="1200" dirty="0">
                <a:solidFill>
                  <a:srgbClr val="4D4D4D"/>
                </a:solidFill>
              </a:rPr>
              <a:t>72/115</a:t>
            </a:r>
          </a:p>
          <a:p>
            <a:pPr algn="ctr"/>
            <a:endParaRPr lang="en-GB" sz="1200" dirty="0">
              <a:solidFill>
                <a:srgbClr val="4D4D4D"/>
              </a:solidFill>
            </a:endParaRPr>
          </a:p>
          <a:p>
            <a:pPr algn="ctr"/>
            <a:r>
              <a:rPr lang="en-GB" sz="1200" dirty="0">
                <a:solidFill>
                  <a:srgbClr val="4D4D4D"/>
                </a:solidFill>
              </a:rPr>
              <a:t>210/334</a:t>
            </a:r>
          </a:p>
          <a:p>
            <a:pPr algn="ctr"/>
            <a:r>
              <a:rPr lang="en-GB" sz="1200" dirty="0">
                <a:solidFill>
                  <a:srgbClr val="4D4D4D"/>
                </a:solidFill>
              </a:rPr>
              <a:t>77/100</a:t>
            </a:r>
          </a:p>
          <a:p>
            <a:pPr algn="ctr"/>
            <a:endParaRPr lang="en-GB" sz="1200" dirty="0">
              <a:solidFill>
                <a:srgbClr val="4D4D4D"/>
              </a:solidFill>
            </a:endParaRPr>
          </a:p>
          <a:p>
            <a:pPr algn="ctr"/>
            <a:r>
              <a:rPr lang="en-GB" sz="1200" dirty="0">
                <a:solidFill>
                  <a:srgbClr val="4D4D4D"/>
                </a:solidFill>
              </a:rPr>
              <a:t>231/312</a:t>
            </a:r>
          </a:p>
          <a:p>
            <a:pPr algn="ctr"/>
            <a:r>
              <a:rPr lang="en-GB" sz="1200" dirty="0">
                <a:solidFill>
                  <a:srgbClr val="4D4D4D"/>
                </a:solidFill>
              </a:rPr>
              <a:t>56/122</a:t>
            </a:r>
          </a:p>
          <a:p>
            <a:pPr algn="ctr"/>
            <a:endParaRPr lang="en-GB" sz="1200" dirty="0">
              <a:solidFill>
                <a:srgbClr val="4D4D4D"/>
              </a:solidFill>
            </a:endParaRPr>
          </a:p>
          <a:p>
            <a:pPr algn="ctr"/>
            <a:r>
              <a:rPr lang="en-GB" sz="1200" dirty="0">
                <a:solidFill>
                  <a:srgbClr val="4D4D4D"/>
                </a:solidFill>
              </a:rPr>
              <a:t>226/345</a:t>
            </a:r>
          </a:p>
          <a:p>
            <a:pPr algn="ctr"/>
            <a:r>
              <a:rPr lang="en-GB" sz="1200" dirty="0">
                <a:solidFill>
                  <a:srgbClr val="4D4D4D"/>
                </a:solidFill>
              </a:rPr>
              <a:t>59/81</a:t>
            </a:r>
          </a:p>
          <a:p>
            <a:pPr algn="ctr"/>
            <a:r>
              <a:rPr lang="en-GB" sz="1200" dirty="0">
                <a:solidFill>
                  <a:srgbClr val="4D4D4D"/>
                </a:solidFill>
              </a:rPr>
              <a:t>2/3</a:t>
            </a:r>
          </a:p>
        </p:txBody>
      </p:sp>
      <p:sp>
        <p:nvSpPr>
          <p:cNvPr id="17" name="TextBox 16">
            <a:extLst>
              <a:ext uri="{FF2B5EF4-FFF2-40B4-BE49-F238E27FC236}">
                <a16:creationId xmlns:a16="http://schemas.microsoft.com/office/drawing/2014/main" id="{497928C9-4132-4FC1-B4C2-12ADD46D8689}"/>
              </a:ext>
            </a:extLst>
          </p:cNvPr>
          <p:cNvSpPr txBox="1"/>
          <p:nvPr/>
        </p:nvSpPr>
        <p:spPr>
          <a:xfrm>
            <a:off x="10116914" y="1926797"/>
            <a:ext cx="1481495" cy="3231654"/>
          </a:xfrm>
          <a:prstGeom prst="rect">
            <a:avLst/>
          </a:prstGeom>
          <a:noFill/>
        </p:spPr>
        <p:txBody>
          <a:bodyPr wrap="none" rtlCol="0">
            <a:spAutoFit/>
          </a:bodyPr>
          <a:lstStyle/>
          <a:p>
            <a:pPr algn="ctr"/>
            <a:endParaRPr lang="en-GB" sz="1200" dirty="0">
              <a:solidFill>
                <a:srgbClr val="4D4D4D"/>
              </a:solidFill>
            </a:endParaRPr>
          </a:p>
          <a:p>
            <a:pPr algn="ctr"/>
            <a:r>
              <a:rPr lang="en-GB" sz="1200" dirty="0">
                <a:solidFill>
                  <a:srgbClr val="4D4D4D"/>
                </a:solidFill>
              </a:rPr>
              <a:t>0.84 (0.697, 1.003)</a:t>
            </a:r>
          </a:p>
          <a:p>
            <a:pPr algn="ctr"/>
            <a:r>
              <a:rPr lang="en-GB" sz="1200" dirty="0">
                <a:solidFill>
                  <a:srgbClr val="4D4D4D"/>
                </a:solidFill>
              </a:rPr>
              <a:t>0.78 (0.509, 1.181)</a:t>
            </a:r>
          </a:p>
          <a:p>
            <a:pPr algn="ctr"/>
            <a:endParaRPr lang="en-GB" sz="1200" dirty="0">
              <a:solidFill>
                <a:srgbClr val="4D4D4D"/>
              </a:solidFill>
            </a:endParaRPr>
          </a:p>
          <a:p>
            <a:pPr algn="ctr"/>
            <a:r>
              <a:rPr lang="en-GB" sz="1200" dirty="0">
                <a:solidFill>
                  <a:srgbClr val="4D4D4D"/>
                </a:solidFill>
              </a:rPr>
              <a:t>0.88 (0.519, 1.490)</a:t>
            </a:r>
          </a:p>
          <a:p>
            <a:pPr algn="ctr"/>
            <a:r>
              <a:rPr lang="en-GB" sz="1200" dirty="0">
                <a:solidFill>
                  <a:srgbClr val="4D4D4D"/>
                </a:solidFill>
              </a:rPr>
              <a:t>0.74 (0.601, 0.922)</a:t>
            </a:r>
          </a:p>
          <a:p>
            <a:pPr algn="ctr"/>
            <a:r>
              <a:rPr lang="en-GB" sz="1200" dirty="0">
                <a:solidFill>
                  <a:srgbClr val="4D4D4D"/>
                </a:solidFill>
              </a:rPr>
              <a:t>1.04 (0.746, 1.442)</a:t>
            </a:r>
          </a:p>
          <a:p>
            <a:pPr algn="ctr"/>
            <a:endParaRPr lang="en-GB" sz="1200" dirty="0">
              <a:solidFill>
                <a:srgbClr val="4D4D4D"/>
              </a:solidFill>
            </a:endParaRPr>
          </a:p>
          <a:p>
            <a:pPr algn="ctr"/>
            <a:r>
              <a:rPr lang="en-GB" sz="1200" dirty="0">
                <a:solidFill>
                  <a:srgbClr val="4D4D4D"/>
                </a:solidFill>
              </a:rPr>
              <a:t>0.85 (0.698, 1.034)</a:t>
            </a:r>
          </a:p>
          <a:p>
            <a:pPr algn="ctr"/>
            <a:r>
              <a:rPr lang="en-GB" sz="1200" dirty="0">
                <a:solidFill>
                  <a:srgbClr val="4D4D4D"/>
                </a:solidFill>
              </a:rPr>
              <a:t>0.73 (0.534, 1.003)</a:t>
            </a:r>
          </a:p>
          <a:p>
            <a:pPr algn="ctr"/>
            <a:endParaRPr lang="en-GB" sz="1200" dirty="0">
              <a:solidFill>
                <a:srgbClr val="4D4D4D"/>
              </a:solidFill>
            </a:endParaRPr>
          </a:p>
          <a:p>
            <a:pPr algn="ctr"/>
            <a:r>
              <a:rPr lang="en-GB" sz="1200" dirty="0">
                <a:solidFill>
                  <a:srgbClr val="4D4D4D"/>
                </a:solidFill>
              </a:rPr>
              <a:t>0.77 (0.636, 0.922)</a:t>
            </a:r>
          </a:p>
          <a:p>
            <a:pPr algn="ctr"/>
            <a:r>
              <a:rPr lang="en-GB" sz="1200" dirty="0">
                <a:solidFill>
                  <a:srgbClr val="4D4D4D"/>
                </a:solidFill>
              </a:rPr>
              <a:t>0.97 (0.667, 1.415)</a:t>
            </a:r>
          </a:p>
          <a:p>
            <a:pPr algn="ctr"/>
            <a:endParaRPr lang="en-GB" sz="1200" dirty="0">
              <a:solidFill>
                <a:srgbClr val="4D4D4D"/>
              </a:solidFill>
            </a:endParaRPr>
          </a:p>
          <a:p>
            <a:pPr algn="ctr"/>
            <a:r>
              <a:rPr lang="en-GB" sz="1200" dirty="0">
                <a:solidFill>
                  <a:srgbClr val="4D4D4D"/>
                </a:solidFill>
              </a:rPr>
              <a:t>0.82 (0.675, 0.984)</a:t>
            </a:r>
          </a:p>
          <a:p>
            <a:pPr algn="ctr"/>
            <a:r>
              <a:rPr lang="en-GB" sz="1200" dirty="0">
                <a:solidFill>
                  <a:srgbClr val="4D4D4D"/>
                </a:solidFill>
              </a:rPr>
              <a:t>0.82 (0.561, 1.188)</a:t>
            </a:r>
          </a:p>
          <a:p>
            <a:pPr algn="ctr"/>
            <a:r>
              <a:rPr lang="en-GB" sz="1200" dirty="0">
                <a:solidFill>
                  <a:srgbClr val="4D4D4D"/>
                </a:solidFill>
              </a:rPr>
              <a:t>–</a:t>
            </a:r>
          </a:p>
        </p:txBody>
      </p:sp>
      <p:cxnSp>
        <p:nvCxnSpPr>
          <p:cNvPr id="18" name="Straight Connector 17">
            <a:extLst>
              <a:ext uri="{FF2B5EF4-FFF2-40B4-BE49-F238E27FC236}">
                <a16:creationId xmlns:a16="http://schemas.microsoft.com/office/drawing/2014/main" id="{8C5A41C6-36CE-43DD-9360-FDB8BD9B426A}"/>
              </a:ext>
            </a:extLst>
          </p:cNvPr>
          <p:cNvCxnSpPr>
            <a:cxnSpLocks/>
          </p:cNvCxnSpPr>
          <p:nvPr/>
        </p:nvCxnSpPr>
        <p:spPr>
          <a:xfrm>
            <a:off x="3769567" y="1727022"/>
            <a:ext cx="2326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2A4B23CE-3CD5-45B6-BFB4-C7D92E0AF0B8}"/>
              </a:ext>
            </a:extLst>
          </p:cNvPr>
          <p:cNvGrpSpPr/>
          <p:nvPr/>
        </p:nvGrpSpPr>
        <p:grpSpPr>
          <a:xfrm>
            <a:off x="6730210" y="5093833"/>
            <a:ext cx="2728914" cy="101600"/>
            <a:chOff x="6892636" y="6262255"/>
            <a:chExt cx="2403764" cy="101600"/>
          </a:xfrm>
        </p:grpSpPr>
        <p:cxnSp>
          <p:nvCxnSpPr>
            <p:cNvPr id="20" name="Straight Connector 19">
              <a:extLst>
                <a:ext uri="{FF2B5EF4-FFF2-40B4-BE49-F238E27FC236}">
                  <a16:creationId xmlns:a16="http://schemas.microsoft.com/office/drawing/2014/main" id="{3E77FFF0-6651-4089-904A-A1E9DE763C6A}"/>
                </a:ext>
              </a:extLst>
            </p:cNvPr>
            <p:cNvCxnSpPr>
              <a:cxnSpLocks/>
            </p:cNvCxnSpPr>
            <p:nvPr/>
          </p:nvCxnSpPr>
          <p:spPr>
            <a:xfrm>
              <a:off x="6892636" y="6262255"/>
              <a:ext cx="2403764"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22FF7B9-07D1-44B6-BFBE-BF1A2490E364}"/>
                </a:ext>
              </a:extLst>
            </p:cNvPr>
            <p:cNvCxnSpPr>
              <a:cxnSpLocks/>
            </p:cNvCxnSpPr>
            <p:nvPr/>
          </p:nvCxnSpPr>
          <p:spPr>
            <a:xfrm>
              <a:off x="6892636"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A67B977-124E-4AA1-9032-F7540217C0BB}"/>
                </a:ext>
              </a:extLst>
            </p:cNvPr>
            <p:cNvCxnSpPr>
              <a:cxnSpLocks/>
            </p:cNvCxnSpPr>
            <p:nvPr/>
          </p:nvCxnSpPr>
          <p:spPr>
            <a:xfrm>
              <a:off x="7218752"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004AC5-735D-4E52-8C54-D6D3B8DEECEE}"/>
                </a:ext>
              </a:extLst>
            </p:cNvPr>
            <p:cNvCxnSpPr>
              <a:cxnSpLocks/>
            </p:cNvCxnSpPr>
            <p:nvPr/>
          </p:nvCxnSpPr>
          <p:spPr>
            <a:xfrm>
              <a:off x="7947602"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AD882CC-A39C-40FE-AB60-66FA49B37F0E}"/>
                </a:ext>
              </a:extLst>
            </p:cNvPr>
            <p:cNvCxnSpPr>
              <a:cxnSpLocks/>
            </p:cNvCxnSpPr>
            <p:nvPr/>
          </p:nvCxnSpPr>
          <p:spPr>
            <a:xfrm>
              <a:off x="8640307"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A196F47-7AA4-499A-8A02-70606CFD67B1}"/>
                </a:ext>
              </a:extLst>
            </p:cNvPr>
            <p:cNvCxnSpPr>
              <a:cxnSpLocks/>
            </p:cNvCxnSpPr>
            <p:nvPr/>
          </p:nvCxnSpPr>
          <p:spPr>
            <a:xfrm>
              <a:off x="9291712"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23FF5900-0F2F-49EC-A2AE-607415D90551}"/>
              </a:ext>
            </a:extLst>
          </p:cNvPr>
          <p:cNvSpPr txBox="1"/>
          <p:nvPr/>
        </p:nvSpPr>
        <p:spPr>
          <a:xfrm>
            <a:off x="6512468" y="5160941"/>
            <a:ext cx="482823" cy="276999"/>
          </a:xfrm>
          <a:prstGeom prst="rect">
            <a:avLst/>
          </a:prstGeom>
          <a:noFill/>
        </p:spPr>
        <p:txBody>
          <a:bodyPr wrap="none" rtlCol="0">
            <a:spAutoFit/>
          </a:bodyPr>
          <a:lstStyle/>
          <a:p>
            <a:r>
              <a:rPr lang="en-GB" sz="1200" dirty="0">
                <a:solidFill>
                  <a:srgbClr val="4D4D4D"/>
                </a:solidFill>
                <a:latin typeface="+mn-lt"/>
                <a:cs typeface="Arial" panose="020B0604020202020204" pitchFamily="34" charset="0"/>
              </a:rPr>
              <a:t>0.25</a:t>
            </a:r>
          </a:p>
        </p:txBody>
      </p:sp>
      <p:sp>
        <p:nvSpPr>
          <p:cNvPr id="27" name="TextBox 26">
            <a:extLst>
              <a:ext uri="{FF2B5EF4-FFF2-40B4-BE49-F238E27FC236}">
                <a16:creationId xmlns:a16="http://schemas.microsoft.com/office/drawing/2014/main" id="{36B05E87-DB29-44B3-82E8-A56AA3BD88AC}"/>
              </a:ext>
            </a:extLst>
          </p:cNvPr>
          <p:cNvSpPr txBox="1"/>
          <p:nvPr/>
        </p:nvSpPr>
        <p:spPr>
          <a:xfrm>
            <a:off x="6893511" y="5160941"/>
            <a:ext cx="451684" cy="276999"/>
          </a:xfrm>
          <a:prstGeom prst="rect">
            <a:avLst/>
          </a:prstGeom>
          <a:noFill/>
        </p:spPr>
        <p:txBody>
          <a:bodyPr wrap="none" rtlCol="0">
            <a:spAutoFit/>
          </a:bodyPr>
          <a:lstStyle/>
          <a:p>
            <a:r>
              <a:rPr lang="en-GB" sz="1200" dirty="0">
                <a:solidFill>
                  <a:srgbClr val="4D4D4D"/>
                </a:solidFill>
                <a:latin typeface="+mn-lt"/>
                <a:cs typeface="Arial" panose="020B0604020202020204" pitchFamily="34" charset="0"/>
              </a:rPr>
              <a:t>0.5</a:t>
            </a:r>
          </a:p>
        </p:txBody>
      </p:sp>
      <p:sp>
        <p:nvSpPr>
          <p:cNvPr id="28" name="TextBox 27">
            <a:extLst>
              <a:ext uri="{FF2B5EF4-FFF2-40B4-BE49-F238E27FC236}">
                <a16:creationId xmlns:a16="http://schemas.microsoft.com/office/drawing/2014/main" id="{174AFB60-17AF-4F36-8A84-F8D9E31E49EB}"/>
              </a:ext>
            </a:extLst>
          </p:cNvPr>
          <p:cNvSpPr txBox="1"/>
          <p:nvPr/>
        </p:nvSpPr>
        <p:spPr>
          <a:xfrm>
            <a:off x="7731765" y="5160941"/>
            <a:ext cx="451684" cy="276999"/>
          </a:xfrm>
          <a:prstGeom prst="rect">
            <a:avLst/>
          </a:prstGeom>
          <a:noFill/>
        </p:spPr>
        <p:txBody>
          <a:bodyPr wrap="none" rtlCol="0">
            <a:spAutoFit/>
          </a:bodyPr>
          <a:lstStyle/>
          <a:p>
            <a:r>
              <a:rPr lang="en-GB" sz="1200" dirty="0">
                <a:solidFill>
                  <a:srgbClr val="4D4D4D"/>
                </a:solidFill>
                <a:latin typeface="+mn-lt"/>
                <a:cs typeface="Arial" panose="020B0604020202020204" pitchFamily="34" charset="0"/>
              </a:rPr>
              <a:t>1.0</a:t>
            </a:r>
          </a:p>
        </p:txBody>
      </p:sp>
      <p:sp>
        <p:nvSpPr>
          <p:cNvPr id="29" name="TextBox 28">
            <a:extLst>
              <a:ext uri="{FF2B5EF4-FFF2-40B4-BE49-F238E27FC236}">
                <a16:creationId xmlns:a16="http://schemas.microsoft.com/office/drawing/2014/main" id="{124F88C0-99E7-44D2-ABFA-9A19ACEBF94D}"/>
              </a:ext>
            </a:extLst>
          </p:cNvPr>
          <p:cNvSpPr txBox="1"/>
          <p:nvPr/>
        </p:nvSpPr>
        <p:spPr>
          <a:xfrm>
            <a:off x="8523577" y="5160941"/>
            <a:ext cx="451684" cy="276999"/>
          </a:xfrm>
          <a:prstGeom prst="rect">
            <a:avLst/>
          </a:prstGeom>
          <a:noFill/>
        </p:spPr>
        <p:txBody>
          <a:bodyPr wrap="none" rtlCol="0">
            <a:spAutoFit/>
          </a:bodyPr>
          <a:lstStyle/>
          <a:p>
            <a:r>
              <a:rPr lang="en-GB" sz="1200" dirty="0">
                <a:solidFill>
                  <a:srgbClr val="4D4D4D"/>
                </a:solidFill>
                <a:latin typeface="+mn-lt"/>
                <a:cs typeface="Arial" panose="020B0604020202020204" pitchFamily="34" charset="0"/>
              </a:rPr>
              <a:t>1.5</a:t>
            </a:r>
          </a:p>
        </p:txBody>
      </p:sp>
      <p:sp>
        <p:nvSpPr>
          <p:cNvPr id="30" name="TextBox 29">
            <a:extLst>
              <a:ext uri="{FF2B5EF4-FFF2-40B4-BE49-F238E27FC236}">
                <a16:creationId xmlns:a16="http://schemas.microsoft.com/office/drawing/2014/main" id="{E4E15570-611D-494B-99FC-09921D0B2D4C}"/>
              </a:ext>
            </a:extLst>
          </p:cNvPr>
          <p:cNvSpPr txBox="1"/>
          <p:nvPr/>
        </p:nvSpPr>
        <p:spPr>
          <a:xfrm>
            <a:off x="9263094" y="5160941"/>
            <a:ext cx="451684" cy="276999"/>
          </a:xfrm>
          <a:prstGeom prst="rect">
            <a:avLst/>
          </a:prstGeom>
          <a:noFill/>
        </p:spPr>
        <p:txBody>
          <a:bodyPr wrap="none" rtlCol="0">
            <a:spAutoFit/>
          </a:bodyPr>
          <a:lstStyle/>
          <a:p>
            <a:r>
              <a:rPr lang="en-GB" sz="1200" dirty="0">
                <a:solidFill>
                  <a:srgbClr val="4D4D4D"/>
                </a:solidFill>
                <a:latin typeface="+mn-lt"/>
                <a:cs typeface="Arial" panose="020B0604020202020204" pitchFamily="34" charset="0"/>
              </a:rPr>
              <a:t>2.0</a:t>
            </a:r>
          </a:p>
        </p:txBody>
      </p:sp>
      <p:sp>
        <p:nvSpPr>
          <p:cNvPr id="31" name="TextBox 30">
            <a:extLst>
              <a:ext uri="{FF2B5EF4-FFF2-40B4-BE49-F238E27FC236}">
                <a16:creationId xmlns:a16="http://schemas.microsoft.com/office/drawing/2014/main" id="{09099933-47A3-48F7-A479-40A2BED2881C}"/>
              </a:ext>
            </a:extLst>
          </p:cNvPr>
          <p:cNvSpPr txBox="1"/>
          <p:nvPr/>
        </p:nvSpPr>
        <p:spPr>
          <a:xfrm>
            <a:off x="6300362" y="5414171"/>
            <a:ext cx="1562092" cy="276999"/>
          </a:xfrm>
          <a:prstGeom prst="rect">
            <a:avLst/>
          </a:prstGeom>
          <a:noFill/>
        </p:spPr>
        <p:txBody>
          <a:bodyPr wrap="none" rtlCol="0">
            <a:spAutoFit/>
          </a:bodyPr>
          <a:lstStyle/>
          <a:p>
            <a:r>
              <a:rPr lang="en-GB" sz="1200" dirty="0">
                <a:solidFill>
                  <a:srgbClr val="4D4D4D"/>
                </a:solidFill>
                <a:latin typeface="+mn-lt"/>
                <a:cs typeface="Arial" panose="020B0604020202020204" pitchFamily="34" charset="0"/>
              </a:rPr>
              <a:t>nab-P + Gem better</a:t>
            </a:r>
          </a:p>
        </p:txBody>
      </p:sp>
      <p:sp>
        <p:nvSpPr>
          <p:cNvPr id="32" name="TextBox 31">
            <a:extLst>
              <a:ext uri="{FF2B5EF4-FFF2-40B4-BE49-F238E27FC236}">
                <a16:creationId xmlns:a16="http://schemas.microsoft.com/office/drawing/2014/main" id="{A3A18F63-4D7F-4F88-86F9-A3FF0FD97F0F}"/>
              </a:ext>
            </a:extLst>
          </p:cNvPr>
          <p:cNvSpPr txBox="1"/>
          <p:nvPr/>
        </p:nvSpPr>
        <p:spPr>
          <a:xfrm>
            <a:off x="8448562" y="5414171"/>
            <a:ext cx="954105" cy="276999"/>
          </a:xfrm>
          <a:prstGeom prst="rect">
            <a:avLst/>
          </a:prstGeom>
          <a:noFill/>
        </p:spPr>
        <p:txBody>
          <a:bodyPr wrap="none" rtlCol="0">
            <a:spAutoFit/>
          </a:bodyPr>
          <a:lstStyle/>
          <a:p>
            <a:r>
              <a:rPr lang="en-GB" sz="1200" dirty="0">
                <a:solidFill>
                  <a:srgbClr val="4D4D4D"/>
                </a:solidFill>
                <a:latin typeface="+mn-lt"/>
                <a:cs typeface="Arial" panose="020B0604020202020204" pitchFamily="34" charset="0"/>
              </a:rPr>
              <a:t>Gem better</a:t>
            </a:r>
          </a:p>
        </p:txBody>
      </p:sp>
      <p:cxnSp>
        <p:nvCxnSpPr>
          <p:cNvPr id="33" name="Straight Arrow Connector 32">
            <a:extLst>
              <a:ext uri="{FF2B5EF4-FFF2-40B4-BE49-F238E27FC236}">
                <a16:creationId xmlns:a16="http://schemas.microsoft.com/office/drawing/2014/main" id="{28C04CDB-C719-4020-A803-68F8B204B784}"/>
              </a:ext>
            </a:extLst>
          </p:cNvPr>
          <p:cNvCxnSpPr>
            <a:cxnSpLocks/>
          </p:cNvCxnSpPr>
          <p:nvPr/>
        </p:nvCxnSpPr>
        <p:spPr>
          <a:xfrm>
            <a:off x="8523849" y="5426940"/>
            <a:ext cx="791998" cy="0"/>
          </a:xfrm>
          <a:prstGeom prst="straightConnector1">
            <a:avLst/>
          </a:prstGeom>
          <a:ln w="15875">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96008EB-4897-4931-AEEE-7CED6227F53F}"/>
              </a:ext>
            </a:extLst>
          </p:cNvPr>
          <p:cNvCxnSpPr>
            <a:cxnSpLocks/>
          </p:cNvCxnSpPr>
          <p:nvPr/>
        </p:nvCxnSpPr>
        <p:spPr>
          <a:xfrm flipH="1">
            <a:off x="6692748" y="5426940"/>
            <a:ext cx="791998" cy="0"/>
          </a:xfrm>
          <a:prstGeom prst="straightConnector1">
            <a:avLst/>
          </a:prstGeom>
          <a:ln w="15875">
            <a:solidFill>
              <a:srgbClr val="4D4D4D"/>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6D1FD8A0-FC7F-4BD5-91DA-F93EEE1CD416}"/>
              </a:ext>
            </a:extLst>
          </p:cNvPr>
          <p:cNvGrpSpPr/>
          <p:nvPr/>
        </p:nvGrpSpPr>
        <p:grpSpPr>
          <a:xfrm>
            <a:off x="7420872" y="2206507"/>
            <a:ext cx="486000" cy="108000"/>
            <a:chOff x="7941945" y="2339340"/>
            <a:chExt cx="300990" cy="72000"/>
          </a:xfrm>
        </p:grpSpPr>
        <p:cxnSp>
          <p:nvCxnSpPr>
            <p:cNvPr id="36" name="Straight Connector 35">
              <a:extLst>
                <a:ext uri="{FF2B5EF4-FFF2-40B4-BE49-F238E27FC236}">
                  <a16:creationId xmlns:a16="http://schemas.microsoft.com/office/drawing/2014/main" id="{D8E5BE2D-FD23-414F-BA0C-9238EC22E318}"/>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9B1B63-E591-4865-9DD4-EFE071E8FCFD}"/>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CB4C18B-A236-4A4D-B79A-E2C880DBB169}"/>
                </a:ext>
              </a:extLst>
            </p:cNvPr>
            <p:cNvCxnSpPr>
              <a:cxnSpLocks/>
            </p:cNvCxnSpPr>
            <p:nvPr/>
          </p:nvCxnSpPr>
          <p:spPr>
            <a:xfrm>
              <a:off x="794661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55316DCE-8D54-4A48-8FBB-CB40639A47C6}"/>
              </a:ext>
            </a:extLst>
          </p:cNvPr>
          <p:cNvGrpSpPr/>
          <p:nvPr/>
        </p:nvGrpSpPr>
        <p:grpSpPr>
          <a:xfrm>
            <a:off x="7130524" y="2373414"/>
            <a:ext cx="1080000" cy="108000"/>
            <a:chOff x="7941945" y="2339340"/>
            <a:chExt cx="300990" cy="72000"/>
          </a:xfrm>
        </p:grpSpPr>
        <p:cxnSp>
          <p:nvCxnSpPr>
            <p:cNvPr id="40" name="Straight Connector 39">
              <a:extLst>
                <a:ext uri="{FF2B5EF4-FFF2-40B4-BE49-F238E27FC236}">
                  <a16:creationId xmlns:a16="http://schemas.microsoft.com/office/drawing/2014/main" id="{C3072C17-3676-4C82-AF53-5E87748C3802}"/>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BBA58B4-A4B3-48B4-A7BC-DDCFEC711632}"/>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7D275E6-321D-4A18-890A-552156B49513}"/>
                </a:ext>
              </a:extLst>
            </p:cNvPr>
            <p:cNvCxnSpPr>
              <a:cxnSpLocks/>
            </p:cNvCxnSpPr>
            <p:nvPr/>
          </p:nvCxnSpPr>
          <p:spPr>
            <a:xfrm>
              <a:off x="7944920"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5C063298-E611-4B1B-B36B-626D492CA949}"/>
              </a:ext>
            </a:extLst>
          </p:cNvPr>
          <p:cNvGrpSpPr/>
          <p:nvPr/>
        </p:nvGrpSpPr>
        <p:grpSpPr>
          <a:xfrm>
            <a:off x="7146688" y="2748933"/>
            <a:ext cx="1548000" cy="108000"/>
            <a:chOff x="7941945" y="2339340"/>
            <a:chExt cx="300990" cy="72000"/>
          </a:xfrm>
        </p:grpSpPr>
        <p:cxnSp>
          <p:nvCxnSpPr>
            <p:cNvPr id="44" name="Straight Connector 43">
              <a:extLst>
                <a:ext uri="{FF2B5EF4-FFF2-40B4-BE49-F238E27FC236}">
                  <a16:creationId xmlns:a16="http://schemas.microsoft.com/office/drawing/2014/main" id="{B91E9C97-4BC0-4B84-AD67-BE4800E5B8D9}"/>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D4600BB-0764-4551-9EFC-0877C3362874}"/>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FDE3EEC-1464-4A0B-985C-C8A39AC65B20}"/>
                </a:ext>
              </a:extLst>
            </p:cNvPr>
            <p:cNvCxnSpPr>
              <a:cxnSpLocks/>
            </p:cNvCxnSpPr>
            <p:nvPr/>
          </p:nvCxnSpPr>
          <p:spPr>
            <a:xfrm>
              <a:off x="794400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9AF0CABE-CDA3-4152-A36C-7A7F6CB1CE83}"/>
              </a:ext>
            </a:extLst>
          </p:cNvPr>
          <p:cNvGrpSpPr/>
          <p:nvPr/>
        </p:nvGrpSpPr>
        <p:grpSpPr>
          <a:xfrm>
            <a:off x="7267497" y="2927582"/>
            <a:ext cx="522000" cy="108000"/>
            <a:chOff x="7941945" y="2339340"/>
            <a:chExt cx="300990" cy="72000"/>
          </a:xfrm>
        </p:grpSpPr>
        <p:cxnSp>
          <p:nvCxnSpPr>
            <p:cNvPr id="48" name="Straight Connector 47">
              <a:extLst>
                <a:ext uri="{FF2B5EF4-FFF2-40B4-BE49-F238E27FC236}">
                  <a16:creationId xmlns:a16="http://schemas.microsoft.com/office/drawing/2014/main" id="{D6D4899A-BEBF-4FE6-A0C6-47DFD1380255}"/>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7A7794B-F4BC-416B-9B92-4378983CBB9F}"/>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264067-A672-4837-AEC3-F3ECED6A29DC}"/>
                </a:ext>
              </a:extLst>
            </p:cNvPr>
            <p:cNvCxnSpPr>
              <a:cxnSpLocks/>
            </p:cNvCxnSpPr>
            <p:nvPr/>
          </p:nvCxnSpPr>
          <p:spPr>
            <a:xfrm>
              <a:off x="794681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C28288C1-885C-47AD-ADA1-4B38CC0015E9}"/>
              </a:ext>
            </a:extLst>
          </p:cNvPr>
          <p:cNvGrpSpPr/>
          <p:nvPr/>
        </p:nvGrpSpPr>
        <p:grpSpPr>
          <a:xfrm>
            <a:off x="7505852" y="3112576"/>
            <a:ext cx="1080000" cy="108000"/>
            <a:chOff x="7941945" y="2339340"/>
            <a:chExt cx="300990" cy="72000"/>
          </a:xfrm>
        </p:grpSpPr>
        <p:cxnSp>
          <p:nvCxnSpPr>
            <p:cNvPr id="52" name="Straight Connector 51">
              <a:extLst>
                <a:ext uri="{FF2B5EF4-FFF2-40B4-BE49-F238E27FC236}">
                  <a16:creationId xmlns:a16="http://schemas.microsoft.com/office/drawing/2014/main" id="{38198F18-E229-4B9E-9D01-2A127917F3A8}"/>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F31948-1375-4682-898A-CDC1BE5C7575}"/>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5CBC75B-4685-4094-BD06-D96A76A11D9E}"/>
                </a:ext>
              </a:extLst>
            </p:cNvPr>
            <p:cNvCxnSpPr>
              <a:cxnSpLocks/>
            </p:cNvCxnSpPr>
            <p:nvPr/>
          </p:nvCxnSpPr>
          <p:spPr>
            <a:xfrm>
              <a:off x="7945583"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8869486B-29F7-4210-BDA9-7153D325EB20}"/>
              </a:ext>
            </a:extLst>
          </p:cNvPr>
          <p:cNvGrpSpPr/>
          <p:nvPr/>
        </p:nvGrpSpPr>
        <p:grpSpPr>
          <a:xfrm>
            <a:off x="7430479" y="3477712"/>
            <a:ext cx="540000" cy="108000"/>
            <a:chOff x="7941945" y="2339340"/>
            <a:chExt cx="300990" cy="72000"/>
          </a:xfrm>
        </p:grpSpPr>
        <p:cxnSp>
          <p:nvCxnSpPr>
            <p:cNvPr id="56" name="Straight Connector 55">
              <a:extLst>
                <a:ext uri="{FF2B5EF4-FFF2-40B4-BE49-F238E27FC236}">
                  <a16:creationId xmlns:a16="http://schemas.microsoft.com/office/drawing/2014/main" id="{64536A67-2EC7-4434-92AF-8EDA1D273574}"/>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291ADC7-40E3-4EEB-85F2-186252F5E01D}"/>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105A722-5DBD-4FB8-AFD7-C08D9EC090BF}"/>
                </a:ext>
              </a:extLst>
            </p:cNvPr>
            <p:cNvCxnSpPr>
              <a:cxnSpLocks/>
            </p:cNvCxnSpPr>
            <p:nvPr/>
          </p:nvCxnSpPr>
          <p:spPr>
            <a:xfrm>
              <a:off x="794296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659C7F7E-62FC-4819-B8D2-D59BBA5EF92C}"/>
              </a:ext>
            </a:extLst>
          </p:cNvPr>
          <p:cNvGrpSpPr/>
          <p:nvPr/>
        </p:nvGrpSpPr>
        <p:grpSpPr>
          <a:xfrm>
            <a:off x="7176633" y="3653915"/>
            <a:ext cx="756000" cy="108000"/>
            <a:chOff x="7941945" y="2339340"/>
            <a:chExt cx="300990" cy="72000"/>
          </a:xfrm>
        </p:grpSpPr>
        <p:cxnSp>
          <p:nvCxnSpPr>
            <p:cNvPr id="60" name="Straight Connector 59">
              <a:extLst>
                <a:ext uri="{FF2B5EF4-FFF2-40B4-BE49-F238E27FC236}">
                  <a16:creationId xmlns:a16="http://schemas.microsoft.com/office/drawing/2014/main" id="{162A82A9-6573-4935-8483-243DC9AF2118}"/>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D2A28D1-EFAC-463D-80F0-C71E6D8308CC}"/>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FCECDBF-6090-4F13-9C95-06C870389173}"/>
                </a:ext>
              </a:extLst>
            </p:cNvPr>
            <p:cNvCxnSpPr>
              <a:cxnSpLocks/>
            </p:cNvCxnSpPr>
            <p:nvPr/>
          </p:nvCxnSpPr>
          <p:spPr>
            <a:xfrm>
              <a:off x="7943886"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938DAAF-4394-476F-B338-3D7A954A84D2}"/>
              </a:ext>
            </a:extLst>
          </p:cNvPr>
          <p:cNvGrpSpPr/>
          <p:nvPr/>
        </p:nvGrpSpPr>
        <p:grpSpPr>
          <a:xfrm>
            <a:off x="7325858" y="4021411"/>
            <a:ext cx="468000" cy="108000"/>
            <a:chOff x="7941945" y="2339340"/>
            <a:chExt cx="300990" cy="72000"/>
          </a:xfrm>
        </p:grpSpPr>
        <p:cxnSp>
          <p:nvCxnSpPr>
            <p:cNvPr id="64" name="Straight Connector 63">
              <a:extLst>
                <a:ext uri="{FF2B5EF4-FFF2-40B4-BE49-F238E27FC236}">
                  <a16:creationId xmlns:a16="http://schemas.microsoft.com/office/drawing/2014/main" id="{BEBF3745-AC89-4BF1-BAA5-E9C82B4F9332}"/>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1C6829A-777E-4A7A-8517-D761B5DF9A04}"/>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CB0E12E-65EC-425C-9F10-DEF147CFBA01}"/>
                </a:ext>
              </a:extLst>
            </p:cNvPr>
            <p:cNvCxnSpPr>
              <a:cxnSpLocks/>
            </p:cNvCxnSpPr>
            <p:nvPr/>
          </p:nvCxnSpPr>
          <p:spPr>
            <a:xfrm>
              <a:off x="7946502"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5B2FA322-13B7-4C90-B579-CF5792AE7E31}"/>
              </a:ext>
            </a:extLst>
          </p:cNvPr>
          <p:cNvGrpSpPr/>
          <p:nvPr/>
        </p:nvGrpSpPr>
        <p:grpSpPr>
          <a:xfrm>
            <a:off x="7375796" y="4209648"/>
            <a:ext cx="1188000" cy="108000"/>
            <a:chOff x="7941945" y="2339340"/>
            <a:chExt cx="300990" cy="72000"/>
          </a:xfrm>
        </p:grpSpPr>
        <p:cxnSp>
          <p:nvCxnSpPr>
            <p:cNvPr id="68" name="Straight Connector 67">
              <a:extLst>
                <a:ext uri="{FF2B5EF4-FFF2-40B4-BE49-F238E27FC236}">
                  <a16:creationId xmlns:a16="http://schemas.microsoft.com/office/drawing/2014/main" id="{DF5368DF-953B-4650-A11C-0C9CC356C5C0}"/>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A635711-9248-40A4-AE06-037ABDF2686F}"/>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CCB99FB-D751-46E4-87E7-FD880D14C44D}"/>
                </a:ext>
              </a:extLst>
            </p:cNvPr>
            <p:cNvCxnSpPr>
              <a:cxnSpLocks/>
            </p:cNvCxnSpPr>
            <p:nvPr/>
          </p:nvCxnSpPr>
          <p:spPr>
            <a:xfrm>
              <a:off x="7945944"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2BD9745F-91A6-43ED-8A68-BF710C301281}"/>
              </a:ext>
            </a:extLst>
          </p:cNvPr>
          <p:cNvGrpSpPr/>
          <p:nvPr/>
        </p:nvGrpSpPr>
        <p:grpSpPr>
          <a:xfrm>
            <a:off x="7389302" y="4572109"/>
            <a:ext cx="504000" cy="108000"/>
            <a:chOff x="7941945" y="2339340"/>
            <a:chExt cx="300990" cy="72000"/>
          </a:xfrm>
        </p:grpSpPr>
        <p:cxnSp>
          <p:nvCxnSpPr>
            <p:cNvPr id="72" name="Straight Connector 71">
              <a:extLst>
                <a:ext uri="{FF2B5EF4-FFF2-40B4-BE49-F238E27FC236}">
                  <a16:creationId xmlns:a16="http://schemas.microsoft.com/office/drawing/2014/main" id="{1D3FCC73-FCED-43E5-AF15-A857C4BFB500}"/>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4E610EE-075A-4293-9C6D-20AB4441E3A1}"/>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CBAC7D6-F55A-4578-BB58-5A72F0E109A7}"/>
                </a:ext>
              </a:extLst>
            </p:cNvPr>
            <p:cNvCxnSpPr>
              <a:cxnSpLocks/>
            </p:cNvCxnSpPr>
            <p:nvPr/>
          </p:nvCxnSpPr>
          <p:spPr>
            <a:xfrm>
              <a:off x="794664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E0E2BE1E-7907-406A-99BB-39DDAFE42133}"/>
              </a:ext>
            </a:extLst>
          </p:cNvPr>
          <p:cNvGrpSpPr/>
          <p:nvPr/>
        </p:nvGrpSpPr>
        <p:grpSpPr>
          <a:xfrm>
            <a:off x="7214523" y="4748997"/>
            <a:ext cx="1008000" cy="108000"/>
            <a:chOff x="7941945" y="2339340"/>
            <a:chExt cx="300990" cy="72000"/>
          </a:xfrm>
        </p:grpSpPr>
        <p:cxnSp>
          <p:nvCxnSpPr>
            <p:cNvPr id="76" name="Straight Connector 75">
              <a:extLst>
                <a:ext uri="{FF2B5EF4-FFF2-40B4-BE49-F238E27FC236}">
                  <a16:creationId xmlns:a16="http://schemas.microsoft.com/office/drawing/2014/main" id="{72A719C7-6B70-44CB-805E-5B33118CC416}"/>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77B28C-7E7E-41DF-A445-70AA528BBF9F}"/>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DC51B40-1F05-432E-9F6F-A0DD22235D08}"/>
                </a:ext>
              </a:extLst>
            </p:cNvPr>
            <p:cNvCxnSpPr>
              <a:cxnSpLocks/>
            </p:cNvCxnSpPr>
            <p:nvPr/>
          </p:nvCxnSpPr>
          <p:spPr>
            <a:xfrm>
              <a:off x="794569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C73B6C3D-0A67-48CC-97EA-05A4A3B7F2EF}"/>
              </a:ext>
            </a:extLst>
          </p:cNvPr>
          <p:cNvSpPr/>
          <p:nvPr/>
        </p:nvSpPr>
        <p:spPr>
          <a:xfrm>
            <a:off x="7607781" y="2212882"/>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0" name="Rectangle 79">
            <a:extLst>
              <a:ext uri="{FF2B5EF4-FFF2-40B4-BE49-F238E27FC236}">
                <a16:creationId xmlns:a16="http://schemas.microsoft.com/office/drawing/2014/main" id="{F9DB8DA0-9888-497F-A1D5-5DA057671B8E}"/>
              </a:ext>
            </a:extLst>
          </p:cNvPr>
          <p:cNvSpPr/>
          <p:nvPr/>
        </p:nvSpPr>
        <p:spPr>
          <a:xfrm>
            <a:off x="7500860" y="2379789"/>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1" name="Rectangle 80">
            <a:extLst>
              <a:ext uri="{FF2B5EF4-FFF2-40B4-BE49-F238E27FC236}">
                <a16:creationId xmlns:a16="http://schemas.microsoft.com/office/drawing/2014/main" id="{72575E50-0729-4E26-962C-50B48675027B}"/>
              </a:ext>
            </a:extLst>
          </p:cNvPr>
          <p:cNvSpPr/>
          <p:nvPr/>
        </p:nvSpPr>
        <p:spPr>
          <a:xfrm>
            <a:off x="7671363" y="2755308"/>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2" name="Rectangle 81">
            <a:extLst>
              <a:ext uri="{FF2B5EF4-FFF2-40B4-BE49-F238E27FC236}">
                <a16:creationId xmlns:a16="http://schemas.microsoft.com/office/drawing/2014/main" id="{C7DFD794-0BF6-4555-8933-474B9394EE2C}"/>
              </a:ext>
            </a:extLst>
          </p:cNvPr>
          <p:cNvSpPr/>
          <p:nvPr/>
        </p:nvSpPr>
        <p:spPr>
          <a:xfrm>
            <a:off x="7465836" y="2933957"/>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3" name="Rectangle 82">
            <a:extLst>
              <a:ext uri="{FF2B5EF4-FFF2-40B4-BE49-F238E27FC236}">
                <a16:creationId xmlns:a16="http://schemas.microsoft.com/office/drawing/2014/main" id="{224C2789-311C-44EB-A2F8-DDBE80F71644}"/>
              </a:ext>
            </a:extLst>
          </p:cNvPr>
          <p:cNvSpPr/>
          <p:nvPr/>
        </p:nvSpPr>
        <p:spPr>
          <a:xfrm>
            <a:off x="7905830" y="3115237"/>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4" name="Rectangle 83">
            <a:extLst>
              <a:ext uri="{FF2B5EF4-FFF2-40B4-BE49-F238E27FC236}">
                <a16:creationId xmlns:a16="http://schemas.microsoft.com/office/drawing/2014/main" id="{DBC94F10-C841-479C-84BB-18E9CB215015}"/>
              </a:ext>
            </a:extLst>
          </p:cNvPr>
          <p:cNvSpPr/>
          <p:nvPr/>
        </p:nvSpPr>
        <p:spPr>
          <a:xfrm>
            <a:off x="7621549" y="3484737"/>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5" name="Rectangle 84">
            <a:extLst>
              <a:ext uri="{FF2B5EF4-FFF2-40B4-BE49-F238E27FC236}">
                <a16:creationId xmlns:a16="http://schemas.microsoft.com/office/drawing/2014/main" id="{710CD7E9-3B13-4EEF-894E-CF261215FBF8}"/>
              </a:ext>
            </a:extLst>
          </p:cNvPr>
          <p:cNvSpPr/>
          <p:nvPr/>
        </p:nvSpPr>
        <p:spPr>
          <a:xfrm>
            <a:off x="7448274" y="3660290"/>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6" name="Rectangle 85">
            <a:extLst>
              <a:ext uri="{FF2B5EF4-FFF2-40B4-BE49-F238E27FC236}">
                <a16:creationId xmlns:a16="http://schemas.microsoft.com/office/drawing/2014/main" id="{8FADE738-C89A-4607-91E2-41D0899E218B}"/>
              </a:ext>
            </a:extLst>
          </p:cNvPr>
          <p:cNvSpPr/>
          <p:nvPr/>
        </p:nvSpPr>
        <p:spPr>
          <a:xfrm>
            <a:off x="7503522" y="4027786"/>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7" name="Rectangle 86">
            <a:extLst>
              <a:ext uri="{FF2B5EF4-FFF2-40B4-BE49-F238E27FC236}">
                <a16:creationId xmlns:a16="http://schemas.microsoft.com/office/drawing/2014/main" id="{B9379CDE-3E9B-453B-AA4B-33F44C6D1F19}"/>
              </a:ext>
            </a:extLst>
          </p:cNvPr>
          <p:cNvSpPr/>
          <p:nvPr/>
        </p:nvSpPr>
        <p:spPr>
          <a:xfrm>
            <a:off x="7815780" y="4216023"/>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8" name="Rectangle 87">
            <a:extLst>
              <a:ext uri="{FF2B5EF4-FFF2-40B4-BE49-F238E27FC236}">
                <a16:creationId xmlns:a16="http://schemas.microsoft.com/office/drawing/2014/main" id="{641E6BA7-315A-425C-92F0-3F1E1F784679}"/>
              </a:ext>
            </a:extLst>
          </p:cNvPr>
          <p:cNvSpPr/>
          <p:nvPr/>
        </p:nvSpPr>
        <p:spPr>
          <a:xfrm>
            <a:off x="7560090" y="4578484"/>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9" name="Rectangle 88">
            <a:extLst>
              <a:ext uri="{FF2B5EF4-FFF2-40B4-BE49-F238E27FC236}">
                <a16:creationId xmlns:a16="http://schemas.microsoft.com/office/drawing/2014/main" id="{5946F978-60FD-4BC5-AC9C-3595BB805261}"/>
              </a:ext>
            </a:extLst>
          </p:cNvPr>
          <p:cNvSpPr/>
          <p:nvPr/>
        </p:nvSpPr>
        <p:spPr>
          <a:xfrm>
            <a:off x="7556262" y="4755372"/>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cxnSp>
        <p:nvCxnSpPr>
          <p:cNvPr id="90" name="Straight Connector 89">
            <a:extLst>
              <a:ext uri="{FF2B5EF4-FFF2-40B4-BE49-F238E27FC236}">
                <a16:creationId xmlns:a16="http://schemas.microsoft.com/office/drawing/2014/main" id="{AF5A9A10-7EF2-49AD-97BD-615CC9BB9815}"/>
              </a:ext>
            </a:extLst>
          </p:cNvPr>
          <p:cNvCxnSpPr>
            <a:cxnSpLocks/>
          </p:cNvCxnSpPr>
          <p:nvPr/>
        </p:nvCxnSpPr>
        <p:spPr>
          <a:xfrm flipV="1">
            <a:off x="7924800" y="1963703"/>
            <a:ext cx="0" cy="31301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144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LBA56: Perioperative or only adjuvant nab-paclitaxel plus gemcitabine for resectable pancreatic cancer - results of the NEONAX trial, a randomized phase II AIO study </a:t>
            </a:r>
            <a:br>
              <a:rPr lang="en-GB" dirty="0"/>
            </a:br>
            <a:r>
              <a:rPr lang="en-GB" dirty="0"/>
              <a:t>– Seufferlein T,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efficacy and safety of perioperative or adjuvant nab-paclitaxel + gemcitabine in patients with resectable pancreatic cancer in the NEONAX study</a:t>
            </a:r>
          </a:p>
        </p:txBody>
      </p:sp>
      <p:sp>
        <p:nvSpPr>
          <p:cNvPr id="4" name="Text Placeholder 3"/>
          <p:cNvSpPr>
            <a:spLocks noGrp="1"/>
          </p:cNvSpPr>
          <p:nvPr>
            <p:ph type="body" sz="quarter" idx="10"/>
          </p:nvPr>
        </p:nvSpPr>
        <p:spPr>
          <a:xfrm>
            <a:off x="486834" y="6096001"/>
            <a:ext cx="6791152" cy="487363"/>
          </a:xfrm>
        </p:spPr>
        <p:txBody>
          <a:bodyPr/>
          <a:lstStyle/>
          <a:p>
            <a:r>
              <a:rPr lang="en-GB" dirty="0"/>
              <a:t>*Nab-paclitaxel 125 mg/m</a:t>
            </a:r>
            <a:r>
              <a:rPr lang="en-GB" baseline="30000" dirty="0"/>
              <a:t>2</a:t>
            </a:r>
            <a:r>
              <a:rPr lang="en-GB" dirty="0"/>
              <a:t> iv </a:t>
            </a:r>
            <a:r>
              <a:rPr lang="en-GB" dirty="0" err="1"/>
              <a:t>qw</a:t>
            </a:r>
            <a:r>
              <a:rPr lang="en-GB" dirty="0"/>
              <a:t> + gemcitabine 1000 mg/m</a:t>
            </a:r>
            <a:r>
              <a:rPr lang="en-GB" baseline="30000" dirty="0"/>
              <a:t>2</a:t>
            </a:r>
            <a:r>
              <a:rPr lang="en-GB" dirty="0"/>
              <a:t> iv </a:t>
            </a:r>
            <a:r>
              <a:rPr lang="en-GB" dirty="0" err="1"/>
              <a:t>qw</a:t>
            </a:r>
            <a:r>
              <a:rPr lang="en-GB" dirty="0"/>
              <a:t> 3/4 weeks</a:t>
            </a:r>
          </a:p>
        </p:txBody>
      </p:sp>
      <p:sp>
        <p:nvSpPr>
          <p:cNvPr id="5" name="Text Placeholder 4"/>
          <p:cNvSpPr>
            <a:spLocks noGrp="1"/>
          </p:cNvSpPr>
          <p:nvPr>
            <p:ph type="body" sz="quarter" idx="11"/>
          </p:nvPr>
        </p:nvSpPr>
        <p:spPr/>
        <p:txBody>
          <a:bodyPr/>
          <a:lstStyle/>
          <a:p>
            <a:r>
              <a:rPr lang="en-GB" dirty="0"/>
              <a:t>Seufferlein T, et al. Ann </a:t>
            </a:r>
            <a:r>
              <a:rPr lang="en-GB" dirty="0" err="1"/>
              <a:t>Oncol</a:t>
            </a:r>
            <a:r>
              <a:rPr lang="en-GB" dirty="0"/>
              <a:t> 2021;32(</a:t>
            </a:r>
            <a:r>
              <a:rPr lang="en-GB" dirty="0" err="1"/>
              <a:t>suppl</a:t>
            </a:r>
            <a:r>
              <a:rPr lang="en-GB" dirty="0"/>
              <a:t>):</a:t>
            </a:r>
            <a:r>
              <a:rPr lang="en-GB" dirty="0" err="1"/>
              <a:t>abstr</a:t>
            </a:r>
            <a:r>
              <a:rPr lang="en-GB" dirty="0"/>
              <a:t> LBA56</a:t>
            </a:r>
          </a:p>
        </p:txBody>
      </p:sp>
      <p:sp>
        <p:nvSpPr>
          <p:cNvPr id="6"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PRIMARY ENDPOINT</a:t>
            </a:r>
          </a:p>
          <a:p>
            <a:pPr>
              <a:buClr>
                <a:srgbClr val="043882"/>
              </a:buClr>
              <a:defRPr/>
            </a:pPr>
            <a:r>
              <a:rPr lang="en-US" dirty="0"/>
              <a:t>18-month DFS rate</a:t>
            </a:r>
          </a:p>
        </p:txBody>
      </p:sp>
      <p:sp>
        <p:nvSpPr>
          <p:cNvPr id="7" name="Oval 14"/>
          <p:cNvSpPr>
            <a:spLocks noChangeArrowheads="1"/>
          </p:cNvSpPr>
          <p:nvPr/>
        </p:nvSpPr>
        <p:spPr bwMode="auto">
          <a:xfrm>
            <a:off x="4106005" y="358316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4321117" y="3052267"/>
            <a:ext cx="607581" cy="454209"/>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036239" y="2711261"/>
            <a:ext cx="1371016"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Surgery</a:t>
            </a:r>
          </a:p>
        </p:txBody>
      </p:sp>
      <p:cxnSp>
        <p:nvCxnSpPr>
          <p:cNvPr id="11" name="AutoShape 19"/>
          <p:cNvCxnSpPr>
            <a:cxnSpLocks noChangeShapeType="1"/>
            <a:stCxn id="14" idx="3"/>
            <a:endCxn id="7" idx="2"/>
          </p:cNvCxnSpPr>
          <p:nvPr/>
        </p:nvCxnSpPr>
        <p:spPr bwMode="auto">
          <a:xfrm flipV="1">
            <a:off x="3980433" y="3875261"/>
            <a:ext cx="125572"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6746358" y="2975580"/>
            <a:ext cx="289881"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852012" y="2504444"/>
            <a:ext cx="1894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Nab-paclitaxel + </a:t>
            </a:r>
            <a:br>
              <a:rPr lang="en-US" altLang="zh-CN" dirty="0">
                <a:solidFill>
                  <a:srgbClr val="FFFFFF"/>
                </a:solidFill>
                <a:ea typeface="SimSun" pitchFamily="2" charset="-122"/>
              </a:rPr>
            </a:br>
            <a:r>
              <a:rPr lang="en-US" altLang="zh-CN" dirty="0">
                <a:solidFill>
                  <a:srgbClr val="FFFFFF"/>
                </a:solidFill>
                <a:ea typeface="SimSun" pitchFamily="2" charset="-122"/>
              </a:rPr>
              <a:t>gemcitabine* </a:t>
            </a:r>
            <a:br>
              <a:rPr lang="en-US" altLang="zh-CN" dirty="0">
                <a:solidFill>
                  <a:srgbClr val="FFFFFF"/>
                </a:solidFill>
                <a:ea typeface="SimSun" pitchFamily="2" charset="-122"/>
              </a:rPr>
            </a:br>
            <a:r>
              <a:rPr lang="en-US" altLang="zh-CN" dirty="0">
                <a:solidFill>
                  <a:srgbClr val="FFFFFF"/>
                </a:solidFill>
                <a:ea typeface="SimSun" pitchFamily="2" charset="-122"/>
              </a:rPr>
              <a:t>(2 cycles)</a:t>
            </a:r>
          </a:p>
        </p:txBody>
      </p:sp>
      <p:sp>
        <p:nvSpPr>
          <p:cNvPr id="14" name="AutoShape 9"/>
          <p:cNvSpPr>
            <a:spLocks noChangeArrowheads="1"/>
          </p:cNvSpPr>
          <p:nvPr/>
        </p:nvSpPr>
        <p:spPr bwMode="auto">
          <a:xfrm>
            <a:off x="806614" y="2943981"/>
            <a:ext cx="3173819"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Resectable pancreatic cancer </a:t>
            </a:r>
            <a:br>
              <a:rPr lang="en-US" altLang="zh-CN" sz="1600" dirty="0">
                <a:solidFill>
                  <a:srgbClr val="FFFFFF"/>
                </a:solidFill>
                <a:ea typeface="SimSun" pitchFamily="2" charset="-122"/>
              </a:rPr>
            </a:br>
            <a:r>
              <a:rPr lang="en-US" altLang="zh-CN" sz="1600" dirty="0">
                <a:solidFill>
                  <a:srgbClr val="FFFFFF"/>
                </a:solidFill>
                <a:ea typeface="SimSun" pitchFamily="2" charset="-122"/>
              </a:rPr>
              <a:t>(≤T3, NCCN criteria)</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Bilirubin 2.5 x ULN</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ECOG PS 0–1</a:t>
            </a:r>
          </a:p>
          <a:p>
            <a:pPr defTabSz="892175" eaLnBrk="0" hangingPunct="0">
              <a:spcAft>
                <a:spcPct val="30000"/>
              </a:spcAft>
              <a:defRPr/>
            </a:pPr>
            <a:r>
              <a:rPr lang="en-US" altLang="zh-CN" sz="1600" dirty="0">
                <a:solidFill>
                  <a:srgbClr val="FFFFFF"/>
                </a:solidFill>
                <a:ea typeface="SimSun" pitchFamily="2" charset="-122"/>
              </a:rPr>
              <a:t>(n=118)</a:t>
            </a:r>
          </a:p>
        </p:txBody>
      </p:sp>
      <p:cxnSp>
        <p:nvCxnSpPr>
          <p:cNvPr id="15" name="AutoShape 16"/>
          <p:cNvCxnSpPr>
            <a:cxnSpLocks noChangeShapeType="1"/>
            <a:stCxn id="7" idx="4"/>
            <a:endCxn id="16" idx="1"/>
          </p:cNvCxnSpPr>
          <p:nvPr/>
        </p:nvCxnSpPr>
        <p:spPr bwMode="auto">
          <a:xfrm rot="16200000" flipH="1">
            <a:off x="4305317" y="4259846"/>
            <a:ext cx="639181" cy="454209"/>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4852012" y="4542223"/>
            <a:ext cx="1371016"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Surgery</a:t>
            </a:r>
          </a:p>
        </p:txBody>
      </p:sp>
      <p:sp>
        <p:nvSpPr>
          <p:cNvPr id="19"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OS, R0 resection rate, ORR, QoL, safety</a:t>
            </a:r>
          </a:p>
        </p:txBody>
      </p:sp>
      <p:sp>
        <p:nvSpPr>
          <p:cNvPr id="35" name="Rectangle 34"/>
          <p:cNvSpPr/>
          <p:nvPr/>
        </p:nvSpPr>
        <p:spPr>
          <a:xfrm>
            <a:off x="4445052" y="2163833"/>
            <a:ext cx="2517036" cy="338554"/>
          </a:xfrm>
          <a:prstGeom prst="rect">
            <a:avLst/>
          </a:prstGeom>
        </p:spPr>
        <p:txBody>
          <a:bodyPr wrap="none">
            <a:spAutoFit/>
          </a:bodyPr>
          <a:lstStyle/>
          <a:p>
            <a:r>
              <a:rPr lang="en-US" altLang="zh-CN" sz="1600" b="1" dirty="0">
                <a:ea typeface="SimSun" pitchFamily="2" charset="-122"/>
              </a:rPr>
              <a:t>Neoadjuvant arm (n=59)</a:t>
            </a:r>
            <a:endParaRPr lang="en-GB" sz="1600" b="1" dirty="0"/>
          </a:p>
        </p:txBody>
      </p:sp>
      <p:sp>
        <p:nvSpPr>
          <p:cNvPr id="39" name="AutoShape 8"/>
          <p:cNvSpPr>
            <a:spLocks noChangeArrowheads="1"/>
          </p:cNvSpPr>
          <p:nvPr/>
        </p:nvSpPr>
        <p:spPr bwMode="auto">
          <a:xfrm>
            <a:off x="8697136" y="2504444"/>
            <a:ext cx="2425973"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Nab-paclitaxel + </a:t>
            </a:r>
            <a:br>
              <a:rPr lang="en-US" altLang="zh-CN" dirty="0">
                <a:solidFill>
                  <a:srgbClr val="FFFFFF"/>
                </a:solidFill>
                <a:ea typeface="SimSun" pitchFamily="2" charset="-122"/>
              </a:rPr>
            </a:br>
            <a:r>
              <a:rPr lang="en-US" altLang="zh-CN" dirty="0">
                <a:solidFill>
                  <a:srgbClr val="FFFFFF"/>
                </a:solidFill>
                <a:ea typeface="SimSun" pitchFamily="2" charset="-122"/>
              </a:rPr>
              <a:t>gemcitabine* </a:t>
            </a:r>
            <a:br>
              <a:rPr lang="en-US" altLang="zh-CN" dirty="0">
                <a:solidFill>
                  <a:srgbClr val="FFFFFF"/>
                </a:solidFill>
                <a:ea typeface="SimSun" pitchFamily="2" charset="-122"/>
              </a:rPr>
            </a:br>
            <a:r>
              <a:rPr lang="en-US" altLang="zh-CN" dirty="0">
                <a:solidFill>
                  <a:srgbClr val="FFFFFF"/>
                </a:solidFill>
                <a:ea typeface="SimSun" pitchFamily="2" charset="-122"/>
              </a:rPr>
              <a:t>(4 cycles)</a:t>
            </a:r>
          </a:p>
        </p:txBody>
      </p:sp>
      <p:cxnSp>
        <p:nvCxnSpPr>
          <p:cNvPr id="40" name="AutoShape 21"/>
          <p:cNvCxnSpPr>
            <a:cxnSpLocks noChangeShapeType="1"/>
            <a:stCxn id="9" idx="3"/>
            <a:endCxn id="39" idx="1"/>
          </p:cNvCxnSpPr>
          <p:nvPr/>
        </p:nvCxnSpPr>
        <p:spPr bwMode="auto">
          <a:xfrm>
            <a:off x="8407255" y="2975580"/>
            <a:ext cx="289881" cy="0"/>
          </a:xfrm>
          <a:prstGeom prst="straightConnector1">
            <a:avLst/>
          </a:prstGeom>
          <a:noFill/>
          <a:ln w="57150">
            <a:solidFill>
              <a:schemeClr val="bg2">
                <a:lumMod val="60000"/>
                <a:lumOff val="40000"/>
              </a:schemeClr>
            </a:solidFill>
            <a:round/>
            <a:headEnd/>
            <a:tailEnd type="triangle" w="med" len="med"/>
          </a:ln>
        </p:spPr>
      </p:cxnSp>
      <p:sp>
        <p:nvSpPr>
          <p:cNvPr id="44" name="Rectangle 43"/>
          <p:cNvSpPr/>
          <p:nvPr/>
        </p:nvSpPr>
        <p:spPr>
          <a:xfrm>
            <a:off x="4445052" y="5074619"/>
            <a:ext cx="2338556" cy="338554"/>
          </a:xfrm>
          <a:prstGeom prst="rect">
            <a:avLst/>
          </a:prstGeom>
        </p:spPr>
        <p:txBody>
          <a:bodyPr wrap="square">
            <a:spAutoFit/>
          </a:bodyPr>
          <a:lstStyle/>
          <a:p>
            <a:pPr defTabSz="892175" eaLnBrk="0" hangingPunct="0">
              <a:defRPr/>
            </a:pPr>
            <a:r>
              <a:rPr lang="en-US" altLang="zh-CN" sz="1600" b="1" dirty="0">
                <a:solidFill>
                  <a:srgbClr val="4D4D4D"/>
                </a:solidFill>
                <a:ea typeface="SimSun" pitchFamily="2" charset="-122"/>
              </a:rPr>
              <a:t>Adjuvant arm (n=59)</a:t>
            </a:r>
          </a:p>
        </p:txBody>
      </p:sp>
      <p:sp>
        <p:nvSpPr>
          <p:cNvPr id="45" name="AutoShape 8"/>
          <p:cNvSpPr>
            <a:spLocks noChangeArrowheads="1"/>
          </p:cNvSpPr>
          <p:nvPr/>
        </p:nvSpPr>
        <p:spPr bwMode="auto">
          <a:xfrm>
            <a:off x="7325833" y="4335407"/>
            <a:ext cx="379727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ea typeface="SimSun" pitchFamily="2" charset="-122"/>
              </a:rPr>
              <a:t>Nab-paclitaxel + </a:t>
            </a:r>
            <a:br>
              <a:rPr lang="en-US" altLang="zh-CN" dirty="0">
                <a:ea typeface="SimSun" pitchFamily="2" charset="-122"/>
              </a:rPr>
            </a:br>
            <a:r>
              <a:rPr lang="en-US" altLang="zh-CN" dirty="0">
                <a:ea typeface="SimSun" pitchFamily="2" charset="-122"/>
              </a:rPr>
              <a:t>gemcitabine* </a:t>
            </a:r>
            <a:br>
              <a:rPr lang="en-US" altLang="zh-CN" dirty="0">
                <a:ea typeface="SimSun" pitchFamily="2" charset="-122"/>
              </a:rPr>
            </a:br>
            <a:r>
              <a:rPr lang="en-US" altLang="zh-CN" dirty="0">
                <a:ea typeface="SimSun" pitchFamily="2" charset="-122"/>
              </a:rPr>
              <a:t>(6 cycles)</a:t>
            </a:r>
          </a:p>
        </p:txBody>
      </p:sp>
      <p:cxnSp>
        <p:nvCxnSpPr>
          <p:cNvPr id="63" name="AutoShape 21"/>
          <p:cNvCxnSpPr>
            <a:cxnSpLocks noChangeShapeType="1"/>
            <a:stCxn id="16" idx="3"/>
            <a:endCxn id="45" idx="1"/>
          </p:cNvCxnSpPr>
          <p:nvPr/>
        </p:nvCxnSpPr>
        <p:spPr bwMode="auto">
          <a:xfrm>
            <a:off x="6223028" y="4806542"/>
            <a:ext cx="1102805"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2610595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LBA56: Perioperative or only adjuvant nab-paclitaxel plus gemcitabine for resectable pancreatic cancer - results of the NEONAX trial, a randomized phase II AIO study </a:t>
            </a:r>
            <a:br>
              <a:rPr lang="en-GB" dirty="0"/>
            </a:br>
            <a:r>
              <a:rPr lang="en-GB" dirty="0"/>
              <a:t>– Seufferlein T,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Seufferlein T, et al. Ann </a:t>
            </a:r>
            <a:r>
              <a:rPr lang="en-GB" dirty="0" err="1"/>
              <a:t>Oncol</a:t>
            </a:r>
            <a:r>
              <a:rPr lang="en-GB" dirty="0"/>
              <a:t> 2021;32(</a:t>
            </a:r>
            <a:r>
              <a:rPr lang="en-GB" dirty="0" err="1"/>
              <a:t>suppl</a:t>
            </a:r>
            <a:r>
              <a:rPr lang="en-GB" dirty="0"/>
              <a:t>):</a:t>
            </a:r>
            <a:r>
              <a:rPr lang="en-GB" dirty="0" err="1"/>
              <a:t>abstr</a:t>
            </a:r>
            <a:r>
              <a:rPr lang="en-GB" dirty="0"/>
              <a:t> LBA56</a:t>
            </a:r>
          </a:p>
        </p:txBody>
      </p:sp>
      <p:graphicFrame>
        <p:nvGraphicFramePr>
          <p:cNvPr id="8" name="Group 88"/>
          <p:cNvGraphicFramePr>
            <a:graphicFrameLocks noGrp="1"/>
          </p:cNvGraphicFramePr>
          <p:nvPr>
            <p:extLst>
              <p:ext uri="{D42A27DB-BD31-4B8C-83A1-F6EECF244321}">
                <p14:modId xmlns:p14="http://schemas.microsoft.com/office/powerpoint/2010/main" val="3081699064"/>
              </p:ext>
            </p:extLst>
          </p:nvPr>
        </p:nvGraphicFramePr>
        <p:xfrm>
          <a:off x="7138484" y="1505518"/>
          <a:ext cx="4566684" cy="4145280"/>
        </p:xfrm>
        <a:graphic>
          <a:graphicData uri="http://schemas.openxmlformats.org/drawingml/2006/table">
            <a:tbl>
              <a:tblPr firstRow="1" bandRow="1">
                <a:tableStyleId>{5202B0CA-FC54-4496-8BCA-5EF66A818D29}</a:tableStyleId>
              </a:tblPr>
              <a:tblGrid>
                <a:gridCol w="1957669">
                  <a:extLst>
                    <a:ext uri="{9D8B030D-6E8A-4147-A177-3AD203B41FA5}">
                      <a16:colId xmlns:a16="http://schemas.microsoft.com/office/drawing/2014/main" val="20000"/>
                    </a:ext>
                  </a:extLst>
                </a:gridCol>
                <a:gridCol w="1297173">
                  <a:extLst>
                    <a:ext uri="{9D8B030D-6E8A-4147-A177-3AD203B41FA5}">
                      <a16:colId xmlns:a16="http://schemas.microsoft.com/office/drawing/2014/main" val="20001"/>
                    </a:ext>
                  </a:extLst>
                </a:gridCol>
                <a:gridCol w="1311842">
                  <a:extLst>
                    <a:ext uri="{9D8B030D-6E8A-4147-A177-3AD203B41FA5}">
                      <a16:colId xmlns:a16="http://schemas.microsoft.com/office/drawing/2014/main" val="417785571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Response,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Neoadjuvant</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(n=45)</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Adjuvant</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(n=59)</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DCR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42 (93.3)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ORR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13 (28.9)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BOR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CR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SD</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u="none" strike="noStrike" kern="1200" cap="none" normalizeH="0" baseline="0" dirty="0">
                        <a:ln>
                          <a:noFill/>
                        </a:ln>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13 (28.9)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29 (64.4)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 (6.7)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Resection rate</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R0</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R1</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R2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41 (69.5)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36 (87.8)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 (7.3)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 (4.9)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46 (78.0)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31 (67.4)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13 (28.3)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 (4.3)</a:t>
                      </a:r>
                    </a:p>
                  </a:txBody>
                  <a:tcPr anchor="ctr"/>
                </a:tc>
                <a:extLst>
                  <a:ext uri="{0D108BD9-81ED-4DB2-BD59-A6C34878D82A}">
                    <a16:rowId xmlns:a16="http://schemas.microsoft.com/office/drawing/2014/main" val="563507727"/>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mITT population, 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25</a:t>
                      </a:r>
                    </a:p>
                  </a:txBody>
                  <a:tcPr anchor="ctr"/>
                </a:tc>
                <a:extLst>
                  <a:ext uri="{0D108BD9-81ED-4DB2-BD59-A6C34878D82A}">
                    <a16:rowId xmlns:a16="http://schemas.microsoft.com/office/drawing/2014/main" val="44538632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18-month DFS rate,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32.2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41.4</a:t>
                      </a:r>
                    </a:p>
                  </a:txBody>
                  <a:tcPr anchor="ctr"/>
                </a:tc>
                <a:extLst>
                  <a:ext uri="{0D108BD9-81ED-4DB2-BD59-A6C34878D82A}">
                    <a16:rowId xmlns:a16="http://schemas.microsoft.com/office/drawing/2014/main" val="307626420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mDFS, mo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14.1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17.0</a:t>
                      </a:r>
                    </a:p>
                  </a:txBody>
                  <a:tcPr anchor="ctr"/>
                </a:tc>
                <a:extLst>
                  <a:ext uri="{0D108BD9-81ED-4DB2-BD59-A6C34878D82A}">
                    <a16:rowId xmlns:a16="http://schemas.microsoft.com/office/drawing/2014/main" val="1441704909"/>
                  </a:ext>
                </a:extLst>
              </a:tr>
            </a:tbl>
          </a:graphicData>
        </a:graphic>
      </p:graphicFrame>
      <p:sp>
        <p:nvSpPr>
          <p:cNvPr id="9" name="Freeform 21">
            <a:extLst>
              <a:ext uri="{FF2B5EF4-FFF2-40B4-BE49-F238E27FC236}">
                <a16:creationId xmlns:a16="http://schemas.microsoft.com/office/drawing/2014/main" id="{401870C6-0769-4D5F-A1EB-C79A2F2D80C4}"/>
              </a:ext>
            </a:extLst>
          </p:cNvPr>
          <p:cNvSpPr>
            <a:spLocks/>
          </p:cNvSpPr>
          <p:nvPr/>
        </p:nvSpPr>
        <p:spPr bwMode="auto">
          <a:xfrm>
            <a:off x="1741745" y="2073260"/>
            <a:ext cx="3894411" cy="289233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 name="Group 9">
            <a:extLst>
              <a:ext uri="{FF2B5EF4-FFF2-40B4-BE49-F238E27FC236}">
                <a16:creationId xmlns:a16="http://schemas.microsoft.com/office/drawing/2014/main" id="{A7832ADF-5440-4491-8B49-2818C2D38C9C}"/>
              </a:ext>
            </a:extLst>
          </p:cNvPr>
          <p:cNvGrpSpPr/>
          <p:nvPr/>
        </p:nvGrpSpPr>
        <p:grpSpPr>
          <a:xfrm>
            <a:off x="874549" y="1922632"/>
            <a:ext cx="869944" cy="3049139"/>
            <a:chOff x="4095516" y="1239008"/>
            <a:chExt cx="869944" cy="2848134"/>
          </a:xfrm>
        </p:grpSpPr>
        <p:sp>
          <p:nvSpPr>
            <p:cNvPr id="11" name="Line 6">
              <a:extLst>
                <a:ext uri="{FF2B5EF4-FFF2-40B4-BE49-F238E27FC236}">
                  <a16:creationId xmlns:a16="http://schemas.microsoft.com/office/drawing/2014/main" id="{25600AE2-3EF5-4317-A756-EDECAC57EC95}"/>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7">
              <a:extLst>
                <a:ext uri="{FF2B5EF4-FFF2-40B4-BE49-F238E27FC236}">
                  <a16:creationId xmlns:a16="http://schemas.microsoft.com/office/drawing/2014/main" id="{C214BF7B-5323-4AA1-9324-97C361242ACF}"/>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8">
              <a:extLst>
                <a:ext uri="{FF2B5EF4-FFF2-40B4-BE49-F238E27FC236}">
                  <a16:creationId xmlns:a16="http://schemas.microsoft.com/office/drawing/2014/main" id="{8A4AA9ED-D297-4058-9532-7901C9B29BE4}"/>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9">
              <a:extLst>
                <a:ext uri="{FF2B5EF4-FFF2-40B4-BE49-F238E27FC236}">
                  <a16:creationId xmlns:a16="http://schemas.microsoft.com/office/drawing/2014/main" id="{5AAEBA26-E80A-46DB-A3AF-B1EB8516EA25}"/>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0">
              <a:extLst>
                <a:ext uri="{FF2B5EF4-FFF2-40B4-BE49-F238E27FC236}">
                  <a16:creationId xmlns:a16="http://schemas.microsoft.com/office/drawing/2014/main" id="{10EAC7B6-7E61-459C-A95F-506A4C4ADF90}"/>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1">
              <a:extLst>
                <a:ext uri="{FF2B5EF4-FFF2-40B4-BE49-F238E27FC236}">
                  <a16:creationId xmlns:a16="http://schemas.microsoft.com/office/drawing/2014/main" id="{B78420A2-7472-4AB1-9B81-494BB28FF13C}"/>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TextBox 16">
              <a:extLst>
                <a:ext uri="{FF2B5EF4-FFF2-40B4-BE49-F238E27FC236}">
                  <a16:creationId xmlns:a16="http://schemas.microsoft.com/office/drawing/2014/main" id="{DF14DB62-7C49-4215-B094-B14331E52951}"/>
                </a:ext>
              </a:extLst>
            </p:cNvPr>
            <p:cNvSpPr txBox="1"/>
            <p:nvPr/>
          </p:nvSpPr>
          <p:spPr>
            <a:xfrm rot="16200000">
              <a:off x="3414400" y="2434814"/>
              <a:ext cx="1885452" cy="523220"/>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Proportion of patients</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without event</a:t>
              </a:r>
            </a:p>
          </p:txBody>
        </p:sp>
        <p:sp>
          <p:nvSpPr>
            <p:cNvPr id="18" name="TextBox 17">
              <a:extLst>
                <a:ext uri="{FF2B5EF4-FFF2-40B4-BE49-F238E27FC236}">
                  <a16:creationId xmlns:a16="http://schemas.microsoft.com/office/drawing/2014/main" id="{92522574-E408-4F3A-B710-70950C7C7B42}"/>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19" name="TextBox 18">
              <a:extLst>
                <a:ext uri="{FF2B5EF4-FFF2-40B4-BE49-F238E27FC236}">
                  <a16:creationId xmlns:a16="http://schemas.microsoft.com/office/drawing/2014/main" id="{89330807-A5B9-4C70-A27D-6CDAD352B15E}"/>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20" name="TextBox 19">
              <a:extLst>
                <a:ext uri="{FF2B5EF4-FFF2-40B4-BE49-F238E27FC236}">
                  <a16:creationId xmlns:a16="http://schemas.microsoft.com/office/drawing/2014/main" id="{A658027F-C651-4413-9E91-4DAB98B1D1C3}"/>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21" name="TextBox 20">
              <a:extLst>
                <a:ext uri="{FF2B5EF4-FFF2-40B4-BE49-F238E27FC236}">
                  <a16:creationId xmlns:a16="http://schemas.microsoft.com/office/drawing/2014/main" id="{BB22BD0C-3570-47D5-8C63-3DA5CE0C2FDD}"/>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22" name="TextBox 21">
              <a:extLst>
                <a:ext uri="{FF2B5EF4-FFF2-40B4-BE49-F238E27FC236}">
                  <a16:creationId xmlns:a16="http://schemas.microsoft.com/office/drawing/2014/main" id="{032EA69E-9CD3-41A3-A96B-BB70DFAE0585}"/>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23" name="TextBox 22">
              <a:extLst>
                <a:ext uri="{FF2B5EF4-FFF2-40B4-BE49-F238E27FC236}">
                  <a16:creationId xmlns:a16="http://schemas.microsoft.com/office/drawing/2014/main" id="{E238A461-287B-4B69-9134-B524A7CE9B38}"/>
                </a:ext>
              </a:extLst>
            </p:cNvPr>
            <p:cNvSpPr txBox="1"/>
            <p:nvPr/>
          </p:nvSpPr>
          <p:spPr>
            <a:xfrm>
              <a:off x="4637989" y="3799654"/>
              <a:ext cx="284052" cy="287488"/>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24" name="TextBox 23">
            <a:extLst>
              <a:ext uri="{FF2B5EF4-FFF2-40B4-BE49-F238E27FC236}">
                <a16:creationId xmlns:a16="http://schemas.microsoft.com/office/drawing/2014/main" id="{7C974F91-326B-4BEC-A883-B2EA98A10691}"/>
              </a:ext>
            </a:extLst>
          </p:cNvPr>
          <p:cNvSpPr txBox="1"/>
          <p:nvPr/>
        </p:nvSpPr>
        <p:spPr>
          <a:xfrm>
            <a:off x="3086281" y="5238728"/>
            <a:ext cx="126162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grpSp>
        <p:nvGrpSpPr>
          <p:cNvPr id="25" name="Group 24">
            <a:extLst>
              <a:ext uri="{FF2B5EF4-FFF2-40B4-BE49-F238E27FC236}">
                <a16:creationId xmlns:a16="http://schemas.microsoft.com/office/drawing/2014/main" id="{8B3E6330-5662-4BD8-9003-AE28F6CFA178}"/>
              </a:ext>
            </a:extLst>
          </p:cNvPr>
          <p:cNvGrpSpPr/>
          <p:nvPr/>
        </p:nvGrpSpPr>
        <p:grpSpPr>
          <a:xfrm>
            <a:off x="1762065" y="4960014"/>
            <a:ext cx="3929161" cy="360147"/>
            <a:chOff x="1473905" y="5303149"/>
            <a:chExt cx="3201748" cy="360147"/>
          </a:xfrm>
        </p:grpSpPr>
        <p:sp>
          <p:nvSpPr>
            <p:cNvPr id="26" name="Line 21">
              <a:extLst>
                <a:ext uri="{FF2B5EF4-FFF2-40B4-BE49-F238E27FC236}">
                  <a16:creationId xmlns:a16="http://schemas.microsoft.com/office/drawing/2014/main" id="{7CB42141-7226-4CE2-877C-273E45335C7B}"/>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600D58D-5E2B-46C8-8D6C-F6DD230CB718}"/>
                </a:ext>
              </a:extLst>
            </p:cNvPr>
            <p:cNvSpPr txBox="1"/>
            <p:nvPr/>
          </p:nvSpPr>
          <p:spPr>
            <a:xfrm>
              <a:off x="4454437" y="5375149"/>
              <a:ext cx="2212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28" name="Line 21">
              <a:extLst>
                <a:ext uri="{FF2B5EF4-FFF2-40B4-BE49-F238E27FC236}">
                  <a16:creationId xmlns:a16="http://schemas.microsoft.com/office/drawing/2014/main" id="{87FD2224-C65D-4438-AE5A-AD20EFF067AA}"/>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8089434-F561-4496-B3FE-A241813A9FFA}"/>
                </a:ext>
              </a:extLst>
            </p:cNvPr>
            <p:cNvSpPr txBox="1"/>
            <p:nvPr/>
          </p:nvSpPr>
          <p:spPr>
            <a:xfrm>
              <a:off x="4078800" y="5375149"/>
              <a:ext cx="2212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30" name="Line 21">
              <a:extLst>
                <a:ext uri="{FF2B5EF4-FFF2-40B4-BE49-F238E27FC236}">
                  <a16:creationId xmlns:a16="http://schemas.microsoft.com/office/drawing/2014/main" id="{D63095B1-FD59-4512-94EE-3D8B49D81D0B}"/>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FA07D41-7195-41F0-906E-9522B57BF86E}"/>
                </a:ext>
              </a:extLst>
            </p:cNvPr>
            <p:cNvSpPr txBox="1"/>
            <p:nvPr/>
          </p:nvSpPr>
          <p:spPr>
            <a:xfrm>
              <a:off x="3703163" y="5375149"/>
              <a:ext cx="2212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32" name="Line 21">
              <a:extLst>
                <a:ext uri="{FF2B5EF4-FFF2-40B4-BE49-F238E27FC236}">
                  <a16:creationId xmlns:a16="http://schemas.microsoft.com/office/drawing/2014/main" id="{F14C28E9-B725-4ED4-B6F2-2ECE3EB4DDDE}"/>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A274F84-CB2B-4593-9866-0ED5823EFD2E}"/>
                </a:ext>
              </a:extLst>
            </p:cNvPr>
            <p:cNvSpPr txBox="1"/>
            <p:nvPr/>
          </p:nvSpPr>
          <p:spPr>
            <a:xfrm>
              <a:off x="3327526" y="5375149"/>
              <a:ext cx="2212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34" name="Line 21">
              <a:extLst>
                <a:ext uri="{FF2B5EF4-FFF2-40B4-BE49-F238E27FC236}">
                  <a16:creationId xmlns:a16="http://schemas.microsoft.com/office/drawing/2014/main" id="{92F73C85-A9A3-4BE7-B513-2BEF94C9BCF8}"/>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20D7DA9-F0AE-47A7-B527-32A44FD4B476}"/>
                </a:ext>
              </a:extLst>
            </p:cNvPr>
            <p:cNvSpPr txBox="1"/>
            <p:nvPr/>
          </p:nvSpPr>
          <p:spPr>
            <a:xfrm>
              <a:off x="2951890" y="5375149"/>
              <a:ext cx="2212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36" name="Line 21">
              <a:extLst>
                <a:ext uri="{FF2B5EF4-FFF2-40B4-BE49-F238E27FC236}">
                  <a16:creationId xmlns:a16="http://schemas.microsoft.com/office/drawing/2014/main" id="{82C3C7AE-049F-409B-BE32-B620F0A26E2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8F15DE4B-E1FF-4EE3-B515-DA6E0AE928E4}"/>
                </a:ext>
              </a:extLst>
            </p:cNvPr>
            <p:cNvSpPr txBox="1"/>
            <p:nvPr/>
          </p:nvSpPr>
          <p:spPr>
            <a:xfrm>
              <a:off x="2576252" y="5375149"/>
              <a:ext cx="2212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38" name="Line 21">
              <a:extLst>
                <a:ext uri="{FF2B5EF4-FFF2-40B4-BE49-F238E27FC236}">
                  <a16:creationId xmlns:a16="http://schemas.microsoft.com/office/drawing/2014/main" id="{A2F48136-6F16-4257-A6CD-92BB3D3EC485}"/>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6D46E8C5-542C-414B-A1C7-A87F7374754A}"/>
                </a:ext>
              </a:extLst>
            </p:cNvPr>
            <p:cNvSpPr txBox="1"/>
            <p:nvPr/>
          </p:nvSpPr>
          <p:spPr>
            <a:xfrm>
              <a:off x="2200615" y="5375149"/>
              <a:ext cx="2212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40" name="Line 21">
              <a:extLst>
                <a:ext uri="{FF2B5EF4-FFF2-40B4-BE49-F238E27FC236}">
                  <a16:creationId xmlns:a16="http://schemas.microsoft.com/office/drawing/2014/main" id="{A521B60B-5BE6-445A-90E9-0EEC9A58EFB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FD9136C9-031C-431C-B84E-CBF233E6E98F}"/>
                </a:ext>
              </a:extLst>
            </p:cNvPr>
            <p:cNvSpPr txBox="1"/>
            <p:nvPr/>
          </p:nvSpPr>
          <p:spPr>
            <a:xfrm>
              <a:off x="1865471" y="5375149"/>
              <a:ext cx="14023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42" name="Line 21">
              <a:extLst>
                <a:ext uri="{FF2B5EF4-FFF2-40B4-BE49-F238E27FC236}">
                  <a16:creationId xmlns:a16="http://schemas.microsoft.com/office/drawing/2014/main" id="{26FB5916-DFB4-4284-8CA7-91F1664DA858}"/>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4C31EE48-4245-4ECF-BB00-4FA7F6624F01}"/>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44" name="TextBox 43">
            <a:extLst>
              <a:ext uri="{FF2B5EF4-FFF2-40B4-BE49-F238E27FC236}">
                <a16:creationId xmlns:a16="http://schemas.microsoft.com/office/drawing/2014/main" id="{CEEBD2AE-5762-4940-9034-4F2427DE7250}"/>
              </a:ext>
            </a:extLst>
          </p:cNvPr>
          <p:cNvSpPr txBox="1"/>
          <p:nvPr/>
        </p:nvSpPr>
        <p:spPr>
          <a:xfrm>
            <a:off x="806088" y="5411655"/>
            <a:ext cx="990977" cy="307777"/>
          </a:xfrm>
          <a:prstGeom prst="rect">
            <a:avLst/>
          </a:prstGeom>
          <a:noFill/>
        </p:spPr>
        <p:txBody>
          <a:bodyPr wrap="none" rtlCol="0">
            <a:spAutoFit/>
          </a:bodyPr>
          <a:lstStyle/>
          <a:p>
            <a:pPr algn="r"/>
            <a:r>
              <a:rPr lang="en-GB" sz="1400" dirty="0"/>
              <a:t>No. at risk</a:t>
            </a:r>
          </a:p>
        </p:txBody>
      </p:sp>
      <p:grpSp>
        <p:nvGrpSpPr>
          <p:cNvPr id="45" name="Group 44">
            <a:extLst>
              <a:ext uri="{FF2B5EF4-FFF2-40B4-BE49-F238E27FC236}">
                <a16:creationId xmlns:a16="http://schemas.microsoft.com/office/drawing/2014/main" id="{547B185B-979C-4620-9BCD-E05E9C942E90}"/>
              </a:ext>
            </a:extLst>
          </p:cNvPr>
          <p:cNvGrpSpPr/>
          <p:nvPr/>
        </p:nvGrpSpPr>
        <p:grpSpPr>
          <a:xfrm>
            <a:off x="625090" y="5648099"/>
            <a:ext cx="4789510" cy="307777"/>
            <a:chOff x="625090" y="5648099"/>
            <a:chExt cx="4789510" cy="307777"/>
          </a:xfrm>
        </p:grpSpPr>
        <p:sp>
          <p:nvSpPr>
            <p:cNvPr id="46" name="TextBox 45">
              <a:extLst>
                <a:ext uri="{FF2B5EF4-FFF2-40B4-BE49-F238E27FC236}">
                  <a16:creationId xmlns:a16="http://schemas.microsoft.com/office/drawing/2014/main" id="{265DEDC8-34E7-4786-8C0E-933731DC6118}"/>
                </a:ext>
              </a:extLst>
            </p:cNvPr>
            <p:cNvSpPr txBox="1"/>
            <p:nvPr/>
          </p:nvSpPr>
          <p:spPr>
            <a:xfrm>
              <a:off x="5008465" y="5657914"/>
              <a:ext cx="172090" cy="288147"/>
            </a:xfrm>
            <a:prstGeom prst="rect">
              <a:avLst/>
            </a:prstGeom>
            <a:noFill/>
          </p:spPr>
          <p:txBody>
            <a:bodyPr wrap="none" lIns="36000" tIns="36000" rIns="36000" bIns="36000" rtlCol="0" anchor="t" anchorCtr="0">
              <a:spAutoFit/>
            </a:bodyPr>
            <a:lstStyle/>
            <a:p>
              <a:pPr algn="ctr"/>
              <a:r>
                <a:rPr lang="en-US" sz="1400" dirty="0">
                  <a:solidFill>
                    <a:schemeClr val="accent3"/>
                  </a:solidFill>
                  <a:latin typeface="Arial" panose="020B0604020202020204" pitchFamily="34" charset="0"/>
                  <a:cs typeface="Arial" panose="020B0604020202020204" pitchFamily="34" charset="0"/>
                </a:rPr>
                <a:t>2</a:t>
              </a:r>
              <a:endParaRPr lang="en-GB" sz="1400" dirty="0">
                <a:solidFill>
                  <a:schemeClr val="accent3"/>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A4055D7F-2141-4639-A15A-2F2FCF5E16C9}"/>
                </a:ext>
              </a:extLst>
            </p:cNvPr>
            <p:cNvSpPr txBox="1"/>
            <p:nvPr/>
          </p:nvSpPr>
          <p:spPr>
            <a:xfrm>
              <a:off x="4547487" y="565791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a:t>
              </a:r>
            </a:p>
          </p:txBody>
        </p:sp>
        <p:sp>
          <p:nvSpPr>
            <p:cNvPr id="48" name="TextBox 47">
              <a:extLst>
                <a:ext uri="{FF2B5EF4-FFF2-40B4-BE49-F238E27FC236}">
                  <a16:creationId xmlns:a16="http://schemas.microsoft.com/office/drawing/2014/main" id="{C2BE99D5-104E-4E5A-9A61-3C162193C3BE}"/>
                </a:ext>
              </a:extLst>
            </p:cNvPr>
            <p:cNvSpPr txBox="1"/>
            <p:nvPr/>
          </p:nvSpPr>
          <p:spPr>
            <a:xfrm>
              <a:off x="4086508" y="565791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a:t>
              </a:r>
            </a:p>
          </p:txBody>
        </p:sp>
        <p:sp>
          <p:nvSpPr>
            <p:cNvPr id="49" name="TextBox 48">
              <a:extLst>
                <a:ext uri="{FF2B5EF4-FFF2-40B4-BE49-F238E27FC236}">
                  <a16:creationId xmlns:a16="http://schemas.microsoft.com/office/drawing/2014/main" id="{07799DD4-8BF5-4BE7-8787-DC0EA7CEA577}"/>
                </a:ext>
              </a:extLst>
            </p:cNvPr>
            <p:cNvSpPr txBox="1"/>
            <p:nvPr/>
          </p:nvSpPr>
          <p:spPr>
            <a:xfrm>
              <a:off x="3625530" y="565791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a:t>
              </a:r>
            </a:p>
          </p:txBody>
        </p:sp>
        <p:sp>
          <p:nvSpPr>
            <p:cNvPr id="50" name="TextBox 49">
              <a:extLst>
                <a:ext uri="{FF2B5EF4-FFF2-40B4-BE49-F238E27FC236}">
                  <a16:creationId xmlns:a16="http://schemas.microsoft.com/office/drawing/2014/main" id="{8E8EFECF-8F3C-4F16-B201-F04539EE72DF}"/>
                </a:ext>
              </a:extLst>
            </p:cNvPr>
            <p:cNvSpPr txBox="1"/>
            <p:nvPr/>
          </p:nvSpPr>
          <p:spPr>
            <a:xfrm>
              <a:off x="3114857" y="565791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13</a:t>
              </a:r>
            </a:p>
          </p:txBody>
        </p:sp>
        <p:sp>
          <p:nvSpPr>
            <p:cNvPr id="51" name="TextBox 50">
              <a:extLst>
                <a:ext uri="{FF2B5EF4-FFF2-40B4-BE49-F238E27FC236}">
                  <a16:creationId xmlns:a16="http://schemas.microsoft.com/office/drawing/2014/main" id="{477F84B8-3ECD-406D-A7AA-07EC549D675F}"/>
                </a:ext>
              </a:extLst>
            </p:cNvPr>
            <p:cNvSpPr txBox="1"/>
            <p:nvPr/>
          </p:nvSpPr>
          <p:spPr>
            <a:xfrm>
              <a:off x="2653878" y="565791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22</a:t>
              </a:r>
            </a:p>
          </p:txBody>
        </p:sp>
        <p:sp>
          <p:nvSpPr>
            <p:cNvPr id="52" name="TextBox 51">
              <a:extLst>
                <a:ext uri="{FF2B5EF4-FFF2-40B4-BE49-F238E27FC236}">
                  <a16:creationId xmlns:a16="http://schemas.microsoft.com/office/drawing/2014/main" id="{9A3C635C-4CB3-4259-B1FB-A987B2BBEB43}"/>
                </a:ext>
              </a:extLst>
            </p:cNvPr>
            <p:cNvSpPr txBox="1"/>
            <p:nvPr/>
          </p:nvSpPr>
          <p:spPr>
            <a:xfrm>
              <a:off x="2192899" y="565791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37</a:t>
              </a:r>
            </a:p>
          </p:txBody>
        </p:sp>
        <p:sp>
          <p:nvSpPr>
            <p:cNvPr id="53" name="TextBox 52">
              <a:extLst>
                <a:ext uri="{FF2B5EF4-FFF2-40B4-BE49-F238E27FC236}">
                  <a16:creationId xmlns:a16="http://schemas.microsoft.com/office/drawing/2014/main" id="{EE0C2894-575E-484C-A427-08D23A9D121F}"/>
                </a:ext>
              </a:extLst>
            </p:cNvPr>
            <p:cNvSpPr txBox="1"/>
            <p:nvPr/>
          </p:nvSpPr>
          <p:spPr>
            <a:xfrm>
              <a:off x="1731920" y="565791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59</a:t>
              </a:r>
            </a:p>
          </p:txBody>
        </p:sp>
        <p:sp>
          <p:nvSpPr>
            <p:cNvPr id="54" name="TextBox 53">
              <a:extLst>
                <a:ext uri="{FF2B5EF4-FFF2-40B4-BE49-F238E27FC236}">
                  <a16:creationId xmlns:a16="http://schemas.microsoft.com/office/drawing/2014/main" id="{C29B3770-562F-4CCA-B5B6-9EB033F96781}"/>
                </a:ext>
              </a:extLst>
            </p:cNvPr>
            <p:cNvSpPr txBox="1"/>
            <p:nvPr/>
          </p:nvSpPr>
          <p:spPr>
            <a:xfrm>
              <a:off x="5242511" y="565791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55" name="TextBox 54">
              <a:extLst>
                <a:ext uri="{FF2B5EF4-FFF2-40B4-BE49-F238E27FC236}">
                  <a16:creationId xmlns:a16="http://schemas.microsoft.com/office/drawing/2014/main" id="{FA7F884C-3CED-4221-BDE6-CC8A170E898C}"/>
                </a:ext>
              </a:extLst>
            </p:cNvPr>
            <p:cNvSpPr txBox="1"/>
            <p:nvPr/>
          </p:nvSpPr>
          <p:spPr>
            <a:xfrm>
              <a:off x="4781533" y="565791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56" name="TextBox 55">
              <a:extLst>
                <a:ext uri="{FF2B5EF4-FFF2-40B4-BE49-F238E27FC236}">
                  <a16:creationId xmlns:a16="http://schemas.microsoft.com/office/drawing/2014/main" id="{D694A9A4-78CB-410D-8905-E6AE399B253E}"/>
                </a:ext>
              </a:extLst>
            </p:cNvPr>
            <p:cNvSpPr txBox="1"/>
            <p:nvPr/>
          </p:nvSpPr>
          <p:spPr>
            <a:xfrm>
              <a:off x="4320554" y="565791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a:t>
              </a:r>
            </a:p>
          </p:txBody>
        </p:sp>
        <p:sp>
          <p:nvSpPr>
            <p:cNvPr id="57" name="TextBox 56">
              <a:extLst>
                <a:ext uri="{FF2B5EF4-FFF2-40B4-BE49-F238E27FC236}">
                  <a16:creationId xmlns:a16="http://schemas.microsoft.com/office/drawing/2014/main" id="{C21AE07D-25E6-49F1-B0F1-F8EB3820FA15}"/>
                </a:ext>
              </a:extLst>
            </p:cNvPr>
            <p:cNvSpPr txBox="1"/>
            <p:nvPr/>
          </p:nvSpPr>
          <p:spPr>
            <a:xfrm>
              <a:off x="3859576" y="565791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a:t>
              </a:r>
            </a:p>
          </p:txBody>
        </p:sp>
        <p:sp>
          <p:nvSpPr>
            <p:cNvPr id="58" name="TextBox 57">
              <a:extLst>
                <a:ext uri="{FF2B5EF4-FFF2-40B4-BE49-F238E27FC236}">
                  <a16:creationId xmlns:a16="http://schemas.microsoft.com/office/drawing/2014/main" id="{BC69A76E-7D9D-422F-B961-929F771C3953}"/>
                </a:ext>
              </a:extLst>
            </p:cNvPr>
            <p:cNvSpPr txBox="1"/>
            <p:nvPr/>
          </p:nvSpPr>
          <p:spPr>
            <a:xfrm>
              <a:off x="3398596" y="565791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8</a:t>
              </a:r>
            </a:p>
          </p:txBody>
        </p:sp>
        <p:sp>
          <p:nvSpPr>
            <p:cNvPr id="59" name="TextBox 58">
              <a:extLst>
                <a:ext uri="{FF2B5EF4-FFF2-40B4-BE49-F238E27FC236}">
                  <a16:creationId xmlns:a16="http://schemas.microsoft.com/office/drawing/2014/main" id="{049925A9-F908-4FA3-AD01-3E087578215C}"/>
                </a:ext>
              </a:extLst>
            </p:cNvPr>
            <p:cNvSpPr txBox="1"/>
            <p:nvPr/>
          </p:nvSpPr>
          <p:spPr>
            <a:xfrm>
              <a:off x="2887924" y="565791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17</a:t>
              </a:r>
            </a:p>
          </p:txBody>
        </p:sp>
        <p:sp>
          <p:nvSpPr>
            <p:cNvPr id="60" name="TextBox 59">
              <a:extLst>
                <a:ext uri="{FF2B5EF4-FFF2-40B4-BE49-F238E27FC236}">
                  <a16:creationId xmlns:a16="http://schemas.microsoft.com/office/drawing/2014/main" id="{4B5D0DA8-1653-4ED5-B5A3-20EA500E1922}"/>
                </a:ext>
              </a:extLst>
            </p:cNvPr>
            <p:cNvSpPr txBox="1"/>
            <p:nvPr/>
          </p:nvSpPr>
          <p:spPr>
            <a:xfrm>
              <a:off x="2426945" y="565791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32</a:t>
              </a:r>
            </a:p>
          </p:txBody>
        </p:sp>
        <p:sp>
          <p:nvSpPr>
            <p:cNvPr id="61" name="TextBox 60">
              <a:extLst>
                <a:ext uri="{FF2B5EF4-FFF2-40B4-BE49-F238E27FC236}">
                  <a16:creationId xmlns:a16="http://schemas.microsoft.com/office/drawing/2014/main" id="{4EF2274D-95D1-428F-8562-0CFE099DE7AC}"/>
                </a:ext>
              </a:extLst>
            </p:cNvPr>
            <p:cNvSpPr txBox="1"/>
            <p:nvPr/>
          </p:nvSpPr>
          <p:spPr>
            <a:xfrm>
              <a:off x="1965966" y="565791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50</a:t>
              </a:r>
            </a:p>
          </p:txBody>
        </p:sp>
        <p:sp>
          <p:nvSpPr>
            <p:cNvPr id="62" name="TextBox 61">
              <a:extLst>
                <a:ext uri="{FF2B5EF4-FFF2-40B4-BE49-F238E27FC236}">
                  <a16:creationId xmlns:a16="http://schemas.microsoft.com/office/drawing/2014/main" id="{015B0A86-4B26-44CC-8A7F-FA797B78B131}"/>
                </a:ext>
              </a:extLst>
            </p:cNvPr>
            <p:cNvSpPr txBox="1"/>
            <p:nvPr/>
          </p:nvSpPr>
          <p:spPr>
            <a:xfrm>
              <a:off x="625090" y="5648099"/>
              <a:ext cx="1189749" cy="307777"/>
            </a:xfrm>
            <a:prstGeom prst="rect">
              <a:avLst/>
            </a:prstGeom>
            <a:noFill/>
          </p:spPr>
          <p:txBody>
            <a:bodyPr wrap="none" rtlCol="0">
              <a:spAutoFit/>
            </a:bodyPr>
            <a:lstStyle/>
            <a:p>
              <a:pPr algn="r"/>
              <a:r>
                <a:rPr lang="en-GB" sz="1400" dirty="0">
                  <a:solidFill>
                    <a:schemeClr val="accent3"/>
                  </a:solidFill>
                </a:rPr>
                <a:t>Neoadjuvant</a:t>
              </a:r>
            </a:p>
          </p:txBody>
        </p:sp>
      </p:grpSp>
      <p:grpSp>
        <p:nvGrpSpPr>
          <p:cNvPr id="63" name="Group 62">
            <a:extLst>
              <a:ext uri="{FF2B5EF4-FFF2-40B4-BE49-F238E27FC236}">
                <a16:creationId xmlns:a16="http://schemas.microsoft.com/office/drawing/2014/main" id="{B6F560B6-DCAD-4B47-A0C0-08F422CD3892}"/>
              </a:ext>
            </a:extLst>
          </p:cNvPr>
          <p:cNvGrpSpPr/>
          <p:nvPr/>
        </p:nvGrpSpPr>
        <p:grpSpPr>
          <a:xfrm>
            <a:off x="932866" y="5944550"/>
            <a:ext cx="4708667" cy="307777"/>
            <a:chOff x="932866" y="5944550"/>
            <a:chExt cx="4708667" cy="307777"/>
          </a:xfrm>
        </p:grpSpPr>
        <p:grpSp>
          <p:nvGrpSpPr>
            <p:cNvPr id="64" name="Group 63">
              <a:extLst>
                <a:ext uri="{FF2B5EF4-FFF2-40B4-BE49-F238E27FC236}">
                  <a16:creationId xmlns:a16="http://schemas.microsoft.com/office/drawing/2014/main" id="{40F909F6-3914-44C6-AC79-284995B616BD}"/>
                </a:ext>
              </a:extLst>
            </p:cNvPr>
            <p:cNvGrpSpPr/>
            <p:nvPr/>
          </p:nvGrpSpPr>
          <p:grpSpPr>
            <a:xfrm>
              <a:off x="1731920" y="5954365"/>
              <a:ext cx="3909613" cy="288147"/>
              <a:chOff x="1731920" y="5954365"/>
              <a:chExt cx="3909613" cy="288147"/>
            </a:xfrm>
          </p:grpSpPr>
          <p:sp>
            <p:nvSpPr>
              <p:cNvPr id="66" name="TextBox 65">
                <a:extLst>
                  <a:ext uri="{FF2B5EF4-FFF2-40B4-BE49-F238E27FC236}">
                    <a16:creationId xmlns:a16="http://schemas.microsoft.com/office/drawing/2014/main" id="{664A4EB1-0BD9-4B2A-A923-3F3E073E143C}"/>
                  </a:ext>
                </a:extLst>
              </p:cNvPr>
              <p:cNvSpPr txBox="1"/>
              <p:nvPr/>
            </p:nvSpPr>
            <p:spPr>
              <a:xfrm>
                <a:off x="5469444" y="59543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67" name="TextBox 66">
                <a:extLst>
                  <a:ext uri="{FF2B5EF4-FFF2-40B4-BE49-F238E27FC236}">
                    <a16:creationId xmlns:a16="http://schemas.microsoft.com/office/drawing/2014/main" id="{E0587EA0-DED4-4959-A95E-4C30DDCE021A}"/>
                  </a:ext>
                </a:extLst>
              </p:cNvPr>
              <p:cNvSpPr txBox="1"/>
              <p:nvPr/>
            </p:nvSpPr>
            <p:spPr>
              <a:xfrm>
                <a:off x="5008465" y="59543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a:t>
                </a:r>
              </a:p>
            </p:txBody>
          </p:sp>
          <p:sp>
            <p:nvSpPr>
              <p:cNvPr id="68" name="TextBox 67">
                <a:extLst>
                  <a:ext uri="{FF2B5EF4-FFF2-40B4-BE49-F238E27FC236}">
                    <a16:creationId xmlns:a16="http://schemas.microsoft.com/office/drawing/2014/main" id="{E6722D87-0922-4D79-81B5-929F425C6FD3}"/>
                  </a:ext>
                </a:extLst>
              </p:cNvPr>
              <p:cNvSpPr txBox="1"/>
              <p:nvPr/>
            </p:nvSpPr>
            <p:spPr>
              <a:xfrm>
                <a:off x="4547487" y="59543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a:t>
                </a:r>
              </a:p>
            </p:txBody>
          </p:sp>
          <p:sp>
            <p:nvSpPr>
              <p:cNvPr id="69" name="TextBox 68">
                <a:extLst>
                  <a:ext uri="{FF2B5EF4-FFF2-40B4-BE49-F238E27FC236}">
                    <a16:creationId xmlns:a16="http://schemas.microsoft.com/office/drawing/2014/main" id="{564F722F-9E1B-49E0-8641-75C077CE2ABC}"/>
                  </a:ext>
                </a:extLst>
              </p:cNvPr>
              <p:cNvSpPr txBox="1"/>
              <p:nvPr/>
            </p:nvSpPr>
            <p:spPr>
              <a:xfrm>
                <a:off x="4086508" y="59543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a:t>
                </a:r>
              </a:p>
            </p:txBody>
          </p:sp>
          <p:sp>
            <p:nvSpPr>
              <p:cNvPr id="70" name="TextBox 69">
                <a:extLst>
                  <a:ext uri="{FF2B5EF4-FFF2-40B4-BE49-F238E27FC236}">
                    <a16:creationId xmlns:a16="http://schemas.microsoft.com/office/drawing/2014/main" id="{453B66CB-83EE-4B8B-A9AA-972F89A23D8E}"/>
                  </a:ext>
                </a:extLst>
              </p:cNvPr>
              <p:cNvSpPr txBox="1"/>
              <p:nvPr/>
            </p:nvSpPr>
            <p:spPr>
              <a:xfrm>
                <a:off x="3625530" y="59543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6</a:t>
                </a:r>
              </a:p>
            </p:txBody>
          </p:sp>
          <p:sp>
            <p:nvSpPr>
              <p:cNvPr id="71" name="TextBox 70">
                <a:extLst>
                  <a:ext uri="{FF2B5EF4-FFF2-40B4-BE49-F238E27FC236}">
                    <a16:creationId xmlns:a16="http://schemas.microsoft.com/office/drawing/2014/main" id="{7778ED6A-6C46-4335-B2A0-9C8AB4F1C7C1}"/>
                  </a:ext>
                </a:extLst>
              </p:cNvPr>
              <p:cNvSpPr txBox="1"/>
              <p:nvPr/>
            </p:nvSpPr>
            <p:spPr>
              <a:xfrm>
                <a:off x="3164550" y="59543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8</a:t>
                </a:r>
              </a:p>
            </p:txBody>
          </p:sp>
          <p:sp>
            <p:nvSpPr>
              <p:cNvPr id="72" name="TextBox 71">
                <a:extLst>
                  <a:ext uri="{FF2B5EF4-FFF2-40B4-BE49-F238E27FC236}">
                    <a16:creationId xmlns:a16="http://schemas.microsoft.com/office/drawing/2014/main" id="{7D1CC01C-61F1-463A-98C9-168C3D17F405}"/>
                  </a:ext>
                </a:extLst>
              </p:cNvPr>
              <p:cNvSpPr txBox="1"/>
              <p:nvPr/>
            </p:nvSpPr>
            <p:spPr>
              <a:xfrm>
                <a:off x="2653878" y="59543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15</a:t>
                </a:r>
              </a:p>
            </p:txBody>
          </p:sp>
          <p:sp>
            <p:nvSpPr>
              <p:cNvPr id="73" name="TextBox 72">
                <a:extLst>
                  <a:ext uri="{FF2B5EF4-FFF2-40B4-BE49-F238E27FC236}">
                    <a16:creationId xmlns:a16="http://schemas.microsoft.com/office/drawing/2014/main" id="{08BA21C9-60B4-420B-A190-07E056F0FD96}"/>
                  </a:ext>
                </a:extLst>
              </p:cNvPr>
              <p:cNvSpPr txBox="1"/>
              <p:nvPr/>
            </p:nvSpPr>
            <p:spPr>
              <a:xfrm>
                <a:off x="2192899" y="59543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23</a:t>
                </a:r>
              </a:p>
            </p:txBody>
          </p:sp>
          <p:sp>
            <p:nvSpPr>
              <p:cNvPr id="74" name="TextBox 73">
                <a:extLst>
                  <a:ext uri="{FF2B5EF4-FFF2-40B4-BE49-F238E27FC236}">
                    <a16:creationId xmlns:a16="http://schemas.microsoft.com/office/drawing/2014/main" id="{F85D6606-284B-4632-97E7-A47ECAF0FD00}"/>
                  </a:ext>
                </a:extLst>
              </p:cNvPr>
              <p:cNvSpPr txBox="1"/>
              <p:nvPr/>
            </p:nvSpPr>
            <p:spPr>
              <a:xfrm>
                <a:off x="1731920" y="59543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59</a:t>
                </a:r>
              </a:p>
            </p:txBody>
          </p:sp>
          <p:sp>
            <p:nvSpPr>
              <p:cNvPr id="75" name="TextBox 74">
                <a:extLst>
                  <a:ext uri="{FF2B5EF4-FFF2-40B4-BE49-F238E27FC236}">
                    <a16:creationId xmlns:a16="http://schemas.microsoft.com/office/drawing/2014/main" id="{41722093-7CFE-4552-8064-3E498701901C}"/>
                  </a:ext>
                </a:extLst>
              </p:cNvPr>
              <p:cNvSpPr txBox="1"/>
              <p:nvPr/>
            </p:nvSpPr>
            <p:spPr>
              <a:xfrm>
                <a:off x="5242511" y="59543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76" name="TextBox 75">
                <a:extLst>
                  <a:ext uri="{FF2B5EF4-FFF2-40B4-BE49-F238E27FC236}">
                    <a16:creationId xmlns:a16="http://schemas.microsoft.com/office/drawing/2014/main" id="{A4E5CBE6-DDC5-4D31-A310-3CC0D982389F}"/>
                  </a:ext>
                </a:extLst>
              </p:cNvPr>
              <p:cNvSpPr txBox="1"/>
              <p:nvPr/>
            </p:nvSpPr>
            <p:spPr>
              <a:xfrm>
                <a:off x="4781533" y="59543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a:t>
                </a:r>
              </a:p>
            </p:txBody>
          </p:sp>
          <p:sp>
            <p:nvSpPr>
              <p:cNvPr id="77" name="TextBox 76">
                <a:extLst>
                  <a:ext uri="{FF2B5EF4-FFF2-40B4-BE49-F238E27FC236}">
                    <a16:creationId xmlns:a16="http://schemas.microsoft.com/office/drawing/2014/main" id="{C732D111-C4E3-470C-897E-E1FC9648E3A8}"/>
                  </a:ext>
                </a:extLst>
              </p:cNvPr>
              <p:cNvSpPr txBox="1"/>
              <p:nvPr/>
            </p:nvSpPr>
            <p:spPr>
              <a:xfrm>
                <a:off x="4320554" y="59543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a:t>
                </a:r>
              </a:p>
            </p:txBody>
          </p:sp>
          <p:sp>
            <p:nvSpPr>
              <p:cNvPr id="78" name="TextBox 77">
                <a:extLst>
                  <a:ext uri="{FF2B5EF4-FFF2-40B4-BE49-F238E27FC236}">
                    <a16:creationId xmlns:a16="http://schemas.microsoft.com/office/drawing/2014/main" id="{72087602-D1F1-4D77-87D1-A2C7A62585FA}"/>
                  </a:ext>
                </a:extLst>
              </p:cNvPr>
              <p:cNvSpPr txBox="1"/>
              <p:nvPr/>
            </p:nvSpPr>
            <p:spPr>
              <a:xfrm>
                <a:off x="3859576" y="59543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a:t>
                </a:r>
              </a:p>
            </p:txBody>
          </p:sp>
          <p:sp>
            <p:nvSpPr>
              <p:cNvPr id="79" name="TextBox 78">
                <a:extLst>
                  <a:ext uri="{FF2B5EF4-FFF2-40B4-BE49-F238E27FC236}">
                    <a16:creationId xmlns:a16="http://schemas.microsoft.com/office/drawing/2014/main" id="{9E3B6B25-A42A-471D-A982-758AFD0A7DD2}"/>
                  </a:ext>
                </a:extLst>
              </p:cNvPr>
              <p:cNvSpPr txBox="1"/>
              <p:nvPr/>
            </p:nvSpPr>
            <p:spPr>
              <a:xfrm>
                <a:off x="3398596" y="59543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7</a:t>
                </a:r>
              </a:p>
            </p:txBody>
          </p:sp>
          <p:sp>
            <p:nvSpPr>
              <p:cNvPr id="80" name="TextBox 79">
                <a:extLst>
                  <a:ext uri="{FF2B5EF4-FFF2-40B4-BE49-F238E27FC236}">
                    <a16:creationId xmlns:a16="http://schemas.microsoft.com/office/drawing/2014/main" id="{346254AA-F016-472B-B4AD-B7B431989BDB}"/>
                  </a:ext>
                </a:extLst>
              </p:cNvPr>
              <p:cNvSpPr txBox="1"/>
              <p:nvPr/>
            </p:nvSpPr>
            <p:spPr>
              <a:xfrm>
                <a:off x="2887924" y="59543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13</a:t>
                </a:r>
              </a:p>
            </p:txBody>
          </p:sp>
          <p:sp>
            <p:nvSpPr>
              <p:cNvPr id="81" name="TextBox 80">
                <a:extLst>
                  <a:ext uri="{FF2B5EF4-FFF2-40B4-BE49-F238E27FC236}">
                    <a16:creationId xmlns:a16="http://schemas.microsoft.com/office/drawing/2014/main" id="{DEDBB1B2-F050-42C0-8D74-309B937749BA}"/>
                  </a:ext>
                </a:extLst>
              </p:cNvPr>
              <p:cNvSpPr txBox="1"/>
              <p:nvPr/>
            </p:nvSpPr>
            <p:spPr>
              <a:xfrm>
                <a:off x="2426945" y="59543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21</a:t>
                </a:r>
              </a:p>
            </p:txBody>
          </p:sp>
          <p:sp>
            <p:nvSpPr>
              <p:cNvPr id="82" name="TextBox 81">
                <a:extLst>
                  <a:ext uri="{FF2B5EF4-FFF2-40B4-BE49-F238E27FC236}">
                    <a16:creationId xmlns:a16="http://schemas.microsoft.com/office/drawing/2014/main" id="{7AE76283-83F9-4219-91B3-454E2024C73B}"/>
                  </a:ext>
                </a:extLst>
              </p:cNvPr>
              <p:cNvSpPr txBox="1"/>
              <p:nvPr/>
            </p:nvSpPr>
            <p:spPr>
              <a:xfrm>
                <a:off x="1965966" y="59543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34</a:t>
                </a:r>
              </a:p>
            </p:txBody>
          </p:sp>
        </p:grpSp>
        <p:sp>
          <p:nvSpPr>
            <p:cNvPr id="65" name="TextBox 64">
              <a:extLst>
                <a:ext uri="{FF2B5EF4-FFF2-40B4-BE49-F238E27FC236}">
                  <a16:creationId xmlns:a16="http://schemas.microsoft.com/office/drawing/2014/main" id="{E436CDEF-0741-48E2-BB35-9319B23FEA96}"/>
                </a:ext>
              </a:extLst>
            </p:cNvPr>
            <p:cNvSpPr txBox="1"/>
            <p:nvPr/>
          </p:nvSpPr>
          <p:spPr>
            <a:xfrm>
              <a:off x="932866" y="5944550"/>
              <a:ext cx="881973" cy="307777"/>
            </a:xfrm>
            <a:prstGeom prst="rect">
              <a:avLst/>
            </a:prstGeom>
            <a:noFill/>
          </p:spPr>
          <p:txBody>
            <a:bodyPr wrap="none" rtlCol="0">
              <a:spAutoFit/>
            </a:bodyPr>
            <a:lstStyle/>
            <a:p>
              <a:pPr algn="r"/>
              <a:r>
                <a:rPr lang="en-GB" sz="1400" dirty="0">
                  <a:solidFill>
                    <a:schemeClr val="accent2"/>
                  </a:solidFill>
                </a:rPr>
                <a:t>Adjuvant</a:t>
              </a:r>
            </a:p>
          </p:txBody>
        </p:sp>
      </p:grpSp>
      <p:cxnSp>
        <p:nvCxnSpPr>
          <p:cNvPr id="83" name="Straight Connector 82">
            <a:extLst>
              <a:ext uri="{FF2B5EF4-FFF2-40B4-BE49-F238E27FC236}">
                <a16:creationId xmlns:a16="http://schemas.microsoft.com/office/drawing/2014/main" id="{4E8ECA90-EC7D-4035-AA6F-BD8897360F51}"/>
              </a:ext>
            </a:extLst>
          </p:cNvPr>
          <p:cNvCxnSpPr>
            <a:cxnSpLocks/>
          </p:cNvCxnSpPr>
          <p:nvPr/>
        </p:nvCxnSpPr>
        <p:spPr>
          <a:xfrm>
            <a:off x="352114" y="5801987"/>
            <a:ext cx="324000" cy="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980CD77-9E92-41D2-91E3-DB1DD891AD6C}"/>
              </a:ext>
            </a:extLst>
          </p:cNvPr>
          <p:cNvCxnSpPr>
            <a:cxnSpLocks/>
          </p:cNvCxnSpPr>
          <p:nvPr/>
        </p:nvCxnSpPr>
        <p:spPr>
          <a:xfrm>
            <a:off x="352114" y="6098438"/>
            <a:ext cx="324000" cy="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F49EF5C-13C0-4FB7-99F0-57ACF3DE77AE}"/>
              </a:ext>
            </a:extLst>
          </p:cNvPr>
          <p:cNvCxnSpPr>
            <a:stCxn id="40" idx="0"/>
          </p:cNvCxnSpPr>
          <p:nvPr/>
        </p:nvCxnSpPr>
        <p:spPr>
          <a:xfrm flipV="1">
            <a:off x="2332455" y="3429000"/>
            <a:ext cx="0" cy="1531014"/>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1BA2BF3-2B6D-4FA2-91B9-230F2A0867E4}"/>
              </a:ext>
            </a:extLst>
          </p:cNvPr>
          <p:cNvCxnSpPr/>
          <p:nvPr/>
        </p:nvCxnSpPr>
        <p:spPr>
          <a:xfrm flipV="1">
            <a:off x="2775110" y="3429000"/>
            <a:ext cx="0" cy="1531014"/>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B509BFB-6ECE-40E2-BFD8-730187441345}"/>
              </a:ext>
            </a:extLst>
          </p:cNvPr>
          <p:cNvCxnSpPr/>
          <p:nvPr/>
        </p:nvCxnSpPr>
        <p:spPr>
          <a:xfrm>
            <a:off x="1762065" y="3429000"/>
            <a:ext cx="1261596" cy="0"/>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89" name="Table 109">
            <a:extLst>
              <a:ext uri="{FF2B5EF4-FFF2-40B4-BE49-F238E27FC236}">
                <a16:creationId xmlns:a16="http://schemas.microsoft.com/office/drawing/2014/main" id="{86626983-1926-4D45-B1FC-49530C60E052}"/>
              </a:ext>
            </a:extLst>
          </p:cNvPr>
          <p:cNvGraphicFramePr>
            <a:graphicFrameLocks noGrp="1"/>
          </p:cNvGraphicFramePr>
          <p:nvPr>
            <p:extLst>
              <p:ext uri="{D42A27DB-BD31-4B8C-83A1-F6EECF244321}">
                <p14:modId xmlns:p14="http://schemas.microsoft.com/office/powerpoint/2010/main" val="2796421246"/>
              </p:ext>
            </p:extLst>
          </p:nvPr>
        </p:nvGraphicFramePr>
        <p:xfrm>
          <a:off x="2897373" y="1826221"/>
          <a:ext cx="3476414" cy="1069440"/>
        </p:xfrm>
        <a:graphic>
          <a:graphicData uri="http://schemas.openxmlformats.org/drawingml/2006/table">
            <a:tbl>
              <a:tblPr firstRow="1" bandRow="1">
                <a:tableStyleId>{5C22544A-7EE6-4342-B048-85BDC9FD1C3A}</a:tableStyleId>
              </a:tblPr>
              <a:tblGrid>
                <a:gridCol w="1275907">
                  <a:extLst>
                    <a:ext uri="{9D8B030D-6E8A-4147-A177-3AD203B41FA5}">
                      <a16:colId xmlns:a16="http://schemas.microsoft.com/office/drawing/2014/main" val="3388590614"/>
                    </a:ext>
                  </a:extLst>
                </a:gridCol>
                <a:gridCol w="1225147">
                  <a:extLst>
                    <a:ext uri="{9D8B030D-6E8A-4147-A177-3AD203B41FA5}">
                      <a16:colId xmlns:a16="http://schemas.microsoft.com/office/drawing/2014/main" val="384500084"/>
                    </a:ext>
                  </a:extLst>
                </a:gridCol>
                <a:gridCol w="975360">
                  <a:extLst>
                    <a:ext uri="{9D8B030D-6E8A-4147-A177-3AD203B41FA5}">
                      <a16:colId xmlns:a16="http://schemas.microsoft.com/office/drawing/2014/main" val="1414744328"/>
                    </a:ext>
                  </a:extLst>
                </a:gridCol>
              </a:tblGrid>
              <a:tr h="370840">
                <a:tc>
                  <a:txBody>
                    <a:bodyPr/>
                    <a:lstStyle/>
                    <a:p>
                      <a:endParaRPr lang="en-GB" sz="14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Neoadjuvant (n=59)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Adjuvant (n=59)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8552818"/>
                  </a:ext>
                </a:extLst>
              </a:tr>
              <a:tr h="204312">
                <a:tc>
                  <a:txBody>
                    <a:bodyPr/>
                    <a:lstStyle/>
                    <a:p>
                      <a:r>
                        <a:rPr lang="en-US" sz="1400" dirty="0">
                          <a:solidFill>
                            <a:schemeClr val="tx1"/>
                          </a:solidFill>
                        </a:rPr>
                        <a:t>18-mo DFS, %</a:t>
                      </a:r>
                      <a:endParaRPr lang="en-GB" sz="14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tx1"/>
                          </a:solidFill>
                        </a:rPr>
                        <a:t>28.7</a:t>
                      </a:r>
                      <a:endParaRPr lang="en-GB" sz="14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tx1"/>
                          </a:solidFill>
                        </a:rPr>
                        <a:t>19.3</a:t>
                      </a:r>
                      <a:endParaRPr lang="en-GB" sz="14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9006044"/>
                  </a:ext>
                </a:extLst>
              </a:tr>
              <a:tr h="238366">
                <a:tc>
                  <a:txBody>
                    <a:bodyPr/>
                    <a:lstStyle/>
                    <a:p>
                      <a:r>
                        <a:rPr lang="en-US" sz="1400" dirty="0" err="1">
                          <a:solidFill>
                            <a:schemeClr val="tx1"/>
                          </a:solidFill>
                        </a:rPr>
                        <a:t>mDFS</a:t>
                      </a:r>
                      <a:r>
                        <a:rPr lang="en-US" sz="1400" dirty="0">
                          <a:solidFill>
                            <a:schemeClr val="tx1"/>
                          </a:solidFill>
                        </a:rPr>
                        <a:t>, </a:t>
                      </a:r>
                      <a:r>
                        <a:rPr lang="en-US" sz="1400" dirty="0" err="1">
                          <a:solidFill>
                            <a:schemeClr val="tx1"/>
                          </a:solidFill>
                        </a:rPr>
                        <a:t>mo</a:t>
                      </a:r>
                      <a:endParaRPr lang="en-GB" sz="14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11.4</a:t>
                      </a:r>
                      <a:endParaRPr lang="en-GB" sz="14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5.9</a:t>
                      </a:r>
                      <a:endParaRPr lang="en-GB" sz="14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6024479"/>
                  </a:ext>
                </a:extLst>
              </a:tr>
            </a:tbl>
          </a:graphicData>
        </a:graphic>
      </p:graphicFrame>
      <p:grpSp>
        <p:nvGrpSpPr>
          <p:cNvPr id="90" name="Group 89">
            <a:extLst>
              <a:ext uri="{FF2B5EF4-FFF2-40B4-BE49-F238E27FC236}">
                <a16:creationId xmlns:a16="http://schemas.microsoft.com/office/drawing/2014/main" id="{6D321E65-7E4B-4B34-918D-3A6ED2E060F5}"/>
              </a:ext>
            </a:extLst>
          </p:cNvPr>
          <p:cNvGrpSpPr/>
          <p:nvPr/>
        </p:nvGrpSpPr>
        <p:grpSpPr>
          <a:xfrm>
            <a:off x="1790916" y="2026381"/>
            <a:ext cx="3845519" cy="2505239"/>
            <a:chOff x="5452476" y="2727646"/>
            <a:chExt cx="4771834" cy="3117912"/>
          </a:xfrm>
        </p:grpSpPr>
        <p:sp>
          <p:nvSpPr>
            <p:cNvPr id="91" name="Freeform: Shape 112">
              <a:extLst>
                <a:ext uri="{FF2B5EF4-FFF2-40B4-BE49-F238E27FC236}">
                  <a16:creationId xmlns:a16="http://schemas.microsoft.com/office/drawing/2014/main" id="{71208F9E-1D6B-465C-846C-FB44549FB6CE}"/>
                </a:ext>
              </a:extLst>
            </p:cNvPr>
            <p:cNvSpPr/>
            <p:nvPr/>
          </p:nvSpPr>
          <p:spPr>
            <a:xfrm>
              <a:off x="5452476" y="2770278"/>
              <a:ext cx="4771834" cy="3028703"/>
            </a:xfrm>
            <a:custGeom>
              <a:avLst/>
              <a:gdLst>
                <a:gd name="connsiteX0" fmla="*/ 4771835 w 4771834"/>
                <a:gd name="connsiteY0" fmla="*/ 3028704 h 3028703"/>
                <a:gd name="connsiteX1" fmla="*/ 2477748 w 4771834"/>
                <a:gd name="connsiteY1" fmla="*/ 3028704 h 3028703"/>
                <a:gd name="connsiteX2" fmla="*/ 2477748 w 4771834"/>
                <a:gd name="connsiteY2" fmla="*/ 2944655 h 3028703"/>
                <a:gd name="connsiteX3" fmla="*/ 2122894 w 4771834"/>
                <a:gd name="connsiteY3" fmla="*/ 2944655 h 3028703"/>
                <a:gd name="connsiteX4" fmla="*/ 2122894 w 4771834"/>
                <a:gd name="connsiteY4" fmla="*/ 2869951 h 3028703"/>
                <a:gd name="connsiteX5" fmla="*/ 2013947 w 4771834"/>
                <a:gd name="connsiteY5" fmla="*/ 2869951 h 3028703"/>
                <a:gd name="connsiteX6" fmla="*/ 2013947 w 4771834"/>
                <a:gd name="connsiteY6" fmla="*/ 2776568 h 3028703"/>
                <a:gd name="connsiteX7" fmla="*/ 1721348 w 4771834"/>
                <a:gd name="connsiteY7" fmla="*/ 2776568 h 3028703"/>
                <a:gd name="connsiteX8" fmla="*/ 1721348 w 4771834"/>
                <a:gd name="connsiteY8" fmla="*/ 2698748 h 3028703"/>
                <a:gd name="connsiteX9" fmla="*/ 1708899 w 4771834"/>
                <a:gd name="connsiteY9" fmla="*/ 2698748 h 3028703"/>
                <a:gd name="connsiteX10" fmla="*/ 1708899 w 4771834"/>
                <a:gd name="connsiteY10" fmla="*/ 2617815 h 3028703"/>
                <a:gd name="connsiteX11" fmla="*/ 1674657 w 4771834"/>
                <a:gd name="connsiteY11" fmla="*/ 2617815 h 3028703"/>
                <a:gd name="connsiteX12" fmla="*/ 1674657 w 4771834"/>
                <a:gd name="connsiteY12" fmla="*/ 2555559 h 3028703"/>
                <a:gd name="connsiteX13" fmla="*/ 1640415 w 4771834"/>
                <a:gd name="connsiteY13" fmla="*/ 2555559 h 3028703"/>
                <a:gd name="connsiteX14" fmla="*/ 1640415 w 4771834"/>
                <a:gd name="connsiteY14" fmla="*/ 2483969 h 3028703"/>
                <a:gd name="connsiteX15" fmla="*/ 1466107 w 4771834"/>
                <a:gd name="connsiteY15" fmla="*/ 2483969 h 3028703"/>
                <a:gd name="connsiteX16" fmla="*/ 1466107 w 4771834"/>
                <a:gd name="connsiteY16" fmla="*/ 2403035 h 3028703"/>
                <a:gd name="connsiteX17" fmla="*/ 1403852 w 4771834"/>
                <a:gd name="connsiteY17" fmla="*/ 2403035 h 3028703"/>
                <a:gd name="connsiteX18" fmla="*/ 1403852 w 4771834"/>
                <a:gd name="connsiteY18" fmla="*/ 2318996 h 3028703"/>
                <a:gd name="connsiteX19" fmla="*/ 1204636 w 4771834"/>
                <a:gd name="connsiteY19" fmla="*/ 2318996 h 3028703"/>
                <a:gd name="connsiteX20" fmla="*/ 1204636 w 4771834"/>
                <a:gd name="connsiteY20" fmla="*/ 2247406 h 3028703"/>
                <a:gd name="connsiteX21" fmla="*/ 1173509 w 4771834"/>
                <a:gd name="connsiteY21" fmla="*/ 2247406 h 3028703"/>
                <a:gd name="connsiteX22" fmla="*/ 1173509 w 4771834"/>
                <a:gd name="connsiteY22" fmla="*/ 2191371 h 3028703"/>
                <a:gd name="connsiteX23" fmla="*/ 1145486 w 4771834"/>
                <a:gd name="connsiteY23" fmla="*/ 2191371 h 3028703"/>
                <a:gd name="connsiteX24" fmla="*/ 1145486 w 4771834"/>
                <a:gd name="connsiteY24" fmla="*/ 2110437 h 3028703"/>
                <a:gd name="connsiteX25" fmla="*/ 1114358 w 4771834"/>
                <a:gd name="connsiteY25" fmla="*/ 2110437 h 3028703"/>
                <a:gd name="connsiteX26" fmla="*/ 1114358 w 4771834"/>
                <a:gd name="connsiteY26" fmla="*/ 2035732 h 3028703"/>
                <a:gd name="connsiteX27" fmla="*/ 1089460 w 4771834"/>
                <a:gd name="connsiteY27" fmla="*/ 2035732 h 3028703"/>
                <a:gd name="connsiteX28" fmla="*/ 1089460 w 4771834"/>
                <a:gd name="connsiteY28" fmla="*/ 1964142 h 3028703"/>
                <a:gd name="connsiteX29" fmla="*/ 1045883 w 4771834"/>
                <a:gd name="connsiteY29" fmla="*/ 1964142 h 3028703"/>
                <a:gd name="connsiteX30" fmla="*/ 1045883 w 4771834"/>
                <a:gd name="connsiteY30" fmla="*/ 1898772 h 3028703"/>
                <a:gd name="connsiteX31" fmla="*/ 849780 w 4771834"/>
                <a:gd name="connsiteY31" fmla="*/ 1898772 h 3028703"/>
                <a:gd name="connsiteX32" fmla="*/ 849780 w 4771834"/>
                <a:gd name="connsiteY32" fmla="*/ 1824068 h 3028703"/>
                <a:gd name="connsiteX33" fmla="*/ 747059 w 4771834"/>
                <a:gd name="connsiteY33" fmla="*/ 1824068 h 3028703"/>
                <a:gd name="connsiteX34" fmla="*/ 747059 w 4771834"/>
                <a:gd name="connsiteY34" fmla="*/ 1746248 h 3028703"/>
                <a:gd name="connsiteX35" fmla="*/ 644339 w 4771834"/>
                <a:gd name="connsiteY35" fmla="*/ 1746248 h 3028703"/>
                <a:gd name="connsiteX36" fmla="*/ 644339 w 4771834"/>
                <a:gd name="connsiteY36" fmla="*/ 1674659 h 3028703"/>
                <a:gd name="connsiteX37" fmla="*/ 569632 w 4771834"/>
                <a:gd name="connsiteY37" fmla="*/ 1674659 h 3028703"/>
                <a:gd name="connsiteX38" fmla="*/ 569632 w 4771834"/>
                <a:gd name="connsiteY38" fmla="*/ 1599954 h 3028703"/>
                <a:gd name="connsiteX39" fmla="*/ 550957 w 4771834"/>
                <a:gd name="connsiteY39" fmla="*/ 1599954 h 3028703"/>
                <a:gd name="connsiteX40" fmla="*/ 550957 w 4771834"/>
                <a:gd name="connsiteY40" fmla="*/ 1525249 h 3028703"/>
                <a:gd name="connsiteX41" fmla="*/ 519829 w 4771834"/>
                <a:gd name="connsiteY41" fmla="*/ 1525249 h 3028703"/>
                <a:gd name="connsiteX42" fmla="*/ 519829 w 4771834"/>
                <a:gd name="connsiteY42" fmla="*/ 1444315 h 3028703"/>
                <a:gd name="connsiteX43" fmla="*/ 470024 w 4771834"/>
                <a:gd name="connsiteY43" fmla="*/ 1444315 h 3028703"/>
                <a:gd name="connsiteX44" fmla="*/ 470024 w 4771834"/>
                <a:gd name="connsiteY44" fmla="*/ 1378945 h 3028703"/>
                <a:gd name="connsiteX45" fmla="*/ 448235 w 4771834"/>
                <a:gd name="connsiteY45" fmla="*/ 1378945 h 3028703"/>
                <a:gd name="connsiteX46" fmla="*/ 448235 w 4771834"/>
                <a:gd name="connsiteY46" fmla="*/ 1316690 h 3028703"/>
                <a:gd name="connsiteX47" fmla="*/ 417108 w 4771834"/>
                <a:gd name="connsiteY47" fmla="*/ 1316690 h 3028703"/>
                <a:gd name="connsiteX48" fmla="*/ 417108 w 4771834"/>
                <a:gd name="connsiteY48" fmla="*/ 1173501 h 3028703"/>
                <a:gd name="connsiteX49" fmla="*/ 395319 w 4771834"/>
                <a:gd name="connsiteY49" fmla="*/ 1173501 h 3028703"/>
                <a:gd name="connsiteX50" fmla="*/ 395319 w 4771834"/>
                <a:gd name="connsiteY50" fmla="*/ 1027206 h 3028703"/>
                <a:gd name="connsiteX51" fmla="*/ 367304 w 4771834"/>
                <a:gd name="connsiteY51" fmla="*/ 1027206 h 3028703"/>
                <a:gd name="connsiteX52" fmla="*/ 367304 w 4771834"/>
                <a:gd name="connsiteY52" fmla="*/ 958721 h 3028703"/>
                <a:gd name="connsiteX53" fmla="*/ 342402 w 4771834"/>
                <a:gd name="connsiteY53" fmla="*/ 958721 h 3028703"/>
                <a:gd name="connsiteX54" fmla="*/ 342402 w 4771834"/>
                <a:gd name="connsiteY54" fmla="*/ 896471 h 3028703"/>
                <a:gd name="connsiteX55" fmla="*/ 323725 w 4771834"/>
                <a:gd name="connsiteY55" fmla="*/ 896471 h 3028703"/>
                <a:gd name="connsiteX56" fmla="*/ 323725 w 4771834"/>
                <a:gd name="connsiteY56" fmla="*/ 787525 h 3028703"/>
                <a:gd name="connsiteX57" fmla="*/ 308162 w 4771834"/>
                <a:gd name="connsiteY57" fmla="*/ 787525 h 3028703"/>
                <a:gd name="connsiteX58" fmla="*/ 308162 w 4771834"/>
                <a:gd name="connsiteY58" fmla="*/ 656789 h 3028703"/>
                <a:gd name="connsiteX59" fmla="*/ 286373 w 4771834"/>
                <a:gd name="connsiteY59" fmla="*/ 656789 h 3028703"/>
                <a:gd name="connsiteX60" fmla="*/ 286373 w 4771834"/>
                <a:gd name="connsiteY60" fmla="*/ 460687 h 3028703"/>
                <a:gd name="connsiteX61" fmla="*/ 267696 w 4771834"/>
                <a:gd name="connsiteY61" fmla="*/ 460687 h 3028703"/>
                <a:gd name="connsiteX62" fmla="*/ 267696 w 4771834"/>
                <a:gd name="connsiteY62" fmla="*/ 345514 h 3028703"/>
                <a:gd name="connsiteX63" fmla="*/ 252132 w 4771834"/>
                <a:gd name="connsiteY63" fmla="*/ 345514 h 3028703"/>
                <a:gd name="connsiteX64" fmla="*/ 252132 w 4771834"/>
                <a:gd name="connsiteY64" fmla="*/ 267696 h 3028703"/>
                <a:gd name="connsiteX65" fmla="*/ 155638 w 4771834"/>
                <a:gd name="connsiteY65" fmla="*/ 267696 h 3028703"/>
                <a:gd name="connsiteX66" fmla="*/ 155638 w 4771834"/>
                <a:gd name="connsiteY66" fmla="*/ 177427 h 3028703"/>
                <a:gd name="connsiteX67" fmla="*/ 130735 w 4771834"/>
                <a:gd name="connsiteY67" fmla="*/ 177427 h 3028703"/>
                <a:gd name="connsiteX68" fmla="*/ 130735 w 4771834"/>
                <a:gd name="connsiteY68" fmla="*/ 87157 h 3028703"/>
                <a:gd name="connsiteX69" fmla="*/ 127623 w 4771834"/>
                <a:gd name="connsiteY69" fmla="*/ 87157 h 3028703"/>
                <a:gd name="connsiteX70" fmla="*/ 127623 w 4771834"/>
                <a:gd name="connsiteY70" fmla="*/ 0 h 3028703"/>
                <a:gd name="connsiteX71" fmla="*/ 0 w 4771834"/>
                <a:gd name="connsiteY71" fmla="*/ 0 h 302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771834" h="3028703">
                  <a:moveTo>
                    <a:pt x="4771835" y="3028704"/>
                  </a:moveTo>
                  <a:lnTo>
                    <a:pt x="2477748" y="3028704"/>
                  </a:lnTo>
                  <a:lnTo>
                    <a:pt x="2477748" y="2944655"/>
                  </a:lnTo>
                  <a:lnTo>
                    <a:pt x="2122894" y="2944655"/>
                  </a:lnTo>
                  <a:lnTo>
                    <a:pt x="2122894" y="2869951"/>
                  </a:lnTo>
                  <a:lnTo>
                    <a:pt x="2013947" y="2869951"/>
                  </a:lnTo>
                  <a:lnTo>
                    <a:pt x="2013947" y="2776568"/>
                  </a:lnTo>
                  <a:lnTo>
                    <a:pt x="1721348" y="2776568"/>
                  </a:lnTo>
                  <a:lnTo>
                    <a:pt x="1721348" y="2698748"/>
                  </a:lnTo>
                  <a:lnTo>
                    <a:pt x="1708899" y="2698748"/>
                  </a:lnTo>
                  <a:lnTo>
                    <a:pt x="1708899" y="2617815"/>
                  </a:lnTo>
                  <a:lnTo>
                    <a:pt x="1674657" y="2617815"/>
                  </a:lnTo>
                  <a:lnTo>
                    <a:pt x="1674657" y="2555559"/>
                  </a:lnTo>
                  <a:lnTo>
                    <a:pt x="1640415" y="2555559"/>
                  </a:lnTo>
                  <a:lnTo>
                    <a:pt x="1640415" y="2483969"/>
                  </a:lnTo>
                  <a:lnTo>
                    <a:pt x="1466107" y="2483969"/>
                  </a:lnTo>
                  <a:lnTo>
                    <a:pt x="1466107" y="2403035"/>
                  </a:lnTo>
                  <a:lnTo>
                    <a:pt x="1403852" y="2403035"/>
                  </a:lnTo>
                  <a:lnTo>
                    <a:pt x="1403852" y="2318996"/>
                  </a:lnTo>
                  <a:lnTo>
                    <a:pt x="1204636" y="2318996"/>
                  </a:lnTo>
                  <a:lnTo>
                    <a:pt x="1204636" y="2247406"/>
                  </a:lnTo>
                  <a:lnTo>
                    <a:pt x="1173509" y="2247406"/>
                  </a:lnTo>
                  <a:lnTo>
                    <a:pt x="1173509" y="2191371"/>
                  </a:lnTo>
                  <a:lnTo>
                    <a:pt x="1145486" y="2191371"/>
                  </a:lnTo>
                  <a:lnTo>
                    <a:pt x="1145486" y="2110437"/>
                  </a:lnTo>
                  <a:lnTo>
                    <a:pt x="1114358" y="2110437"/>
                  </a:lnTo>
                  <a:lnTo>
                    <a:pt x="1114358" y="2035732"/>
                  </a:lnTo>
                  <a:lnTo>
                    <a:pt x="1089460" y="2035732"/>
                  </a:lnTo>
                  <a:lnTo>
                    <a:pt x="1089460" y="1964142"/>
                  </a:lnTo>
                  <a:lnTo>
                    <a:pt x="1045883" y="1964142"/>
                  </a:lnTo>
                  <a:lnTo>
                    <a:pt x="1045883" y="1898772"/>
                  </a:lnTo>
                  <a:lnTo>
                    <a:pt x="849780" y="1898772"/>
                  </a:lnTo>
                  <a:lnTo>
                    <a:pt x="849780" y="1824068"/>
                  </a:lnTo>
                  <a:lnTo>
                    <a:pt x="747059" y="1824068"/>
                  </a:lnTo>
                  <a:lnTo>
                    <a:pt x="747059" y="1746248"/>
                  </a:lnTo>
                  <a:lnTo>
                    <a:pt x="644339" y="1746248"/>
                  </a:lnTo>
                  <a:lnTo>
                    <a:pt x="644339" y="1674659"/>
                  </a:lnTo>
                  <a:lnTo>
                    <a:pt x="569632" y="1674659"/>
                  </a:lnTo>
                  <a:lnTo>
                    <a:pt x="569632" y="1599954"/>
                  </a:lnTo>
                  <a:lnTo>
                    <a:pt x="550957" y="1599954"/>
                  </a:lnTo>
                  <a:lnTo>
                    <a:pt x="550957" y="1525249"/>
                  </a:lnTo>
                  <a:lnTo>
                    <a:pt x="519829" y="1525249"/>
                  </a:lnTo>
                  <a:lnTo>
                    <a:pt x="519829" y="1444315"/>
                  </a:lnTo>
                  <a:lnTo>
                    <a:pt x="470024" y="1444315"/>
                  </a:lnTo>
                  <a:lnTo>
                    <a:pt x="470024" y="1378945"/>
                  </a:lnTo>
                  <a:lnTo>
                    <a:pt x="448235" y="1378945"/>
                  </a:lnTo>
                  <a:lnTo>
                    <a:pt x="448235" y="1316690"/>
                  </a:lnTo>
                  <a:lnTo>
                    <a:pt x="417108" y="1316690"/>
                  </a:lnTo>
                  <a:lnTo>
                    <a:pt x="417108" y="1173501"/>
                  </a:lnTo>
                  <a:lnTo>
                    <a:pt x="395319" y="1173501"/>
                  </a:lnTo>
                  <a:lnTo>
                    <a:pt x="395319" y="1027206"/>
                  </a:lnTo>
                  <a:lnTo>
                    <a:pt x="367304" y="1027206"/>
                  </a:lnTo>
                  <a:lnTo>
                    <a:pt x="367304" y="958721"/>
                  </a:lnTo>
                  <a:lnTo>
                    <a:pt x="342402" y="958721"/>
                  </a:lnTo>
                  <a:lnTo>
                    <a:pt x="342402" y="896471"/>
                  </a:lnTo>
                  <a:lnTo>
                    <a:pt x="323725" y="896471"/>
                  </a:lnTo>
                  <a:lnTo>
                    <a:pt x="323725" y="787525"/>
                  </a:lnTo>
                  <a:lnTo>
                    <a:pt x="308162" y="787525"/>
                  </a:lnTo>
                  <a:lnTo>
                    <a:pt x="308162" y="656789"/>
                  </a:lnTo>
                  <a:lnTo>
                    <a:pt x="286373" y="656789"/>
                  </a:lnTo>
                  <a:lnTo>
                    <a:pt x="286373" y="460687"/>
                  </a:lnTo>
                  <a:lnTo>
                    <a:pt x="267696" y="460687"/>
                  </a:lnTo>
                  <a:lnTo>
                    <a:pt x="267696" y="345514"/>
                  </a:lnTo>
                  <a:lnTo>
                    <a:pt x="252132" y="345514"/>
                  </a:lnTo>
                  <a:lnTo>
                    <a:pt x="252132" y="267696"/>
                  </a:lnTo>
                  <a:lnTo>
                    <a:pt x="155638" y="267696"/>
                  </a:lnTo>
                  <a:lnTo>
                    <a:pt x="155638" y="177427"/>
                  </a:lnTo>
                  <a:lnTo>
                    <a:pt x="130735" y="177427"/>
                  </a:lnTo>
                  <a:lnTo>
                    <a:pt x="130735" y="87157"/>
                  </a:lnTo>
                  <a:lnTo>
                    <a:pt x="127623" y="87157"/>
                  </a:lnTo>
                  <a:lnTo>
                    <a:pt x="127623"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Freeform: Shape 113">
              <a:extLst>
                <a:ext uri="{FF2B5EF4-FFF2-40B4-BE49-F238E27FC236}">
                  <a16:creationId xmlns:a16="http://schemas.microsoft.com/office/drawing/2014/main" id="{E8A78CD9-07E1-448A-B056-7457F70E1527}"/>
                </a:ext>
              </a:extLst>
            </p:cNvPr>
            <p:cNvSpPr/>
            <p:nvPr/>
          </p:nvSpPr>
          <p:spPr>
            <a:xfrm>
              <a:off x="5517843" y="272764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Freeform: Shape 114">
              <a:extLst>
                <a:ext uri="{FF2B5EF4-FFF2-40B4-BE49-F238E27FC236}">
                  <a16:creationId xmlns:a16="http://schemas.microsoft.com/office/drawing/2014/main" id="{9DFF4EC7-C8A3-4386-8E31-A7ED6236E756}"/>
                </a:ext>
              </a:extLst>
            </p:cNvPr>
            <p:cNvSpPr/>
            <p:nvPr/>
          </p:nvSpPr>
          <p:spPr>
            <a:xfrm>
              <a:off x="5536893" y="272764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Freeform: Shape 115">
              <a:extLst>
                <a:ext uri="{FF2B5EF4-FFF2-40B4-BE49-F238E27FC236}">
                  <a16:creationId xmlns:a16="http://schemas.microsoft.com/office/drawing/2014/main" id="{67979538-5D87-41E9-B548-466A6DDA0490}"/>
                </a:ext>
              </a:extLst>
            </p:cNvPr>
            <p:cNvSpPr/>
            <p:nvPr/>
          </p:nvSpPr>
          <p:spPr>
            <a:xfrm>
              <a:off x="5555944" y="272764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Freeform: Shape 116">
              <a:extLst>
                <a:ext uri="{FF2B5EF4-FFF2-40B4-BE49-F238E27FC236}">
                  <a16:creationId xmlns:a16="http://schemas.microsoft.com/office/drawing/2014/main" id="{6088065E-33E8-4FB6-A85E-69897168BDC2}"/>
                </a:ext>
              </a:extLst>
            </p:cNvPr>
            <p:cNvSpPr/>
            <p:nvPr/>
          </p:nvSpPr>
          <p:spPr>
            <a:xfrm>
              <a:off x="5574994" y="272764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Freeform: Shape 117">
              <a:extLst>
                <a:ext uri="{FF2B5EF4-FFF2-40B4-BE49-F238E27FC236}">
                  <a16:creationId xmlns:a16="http://schemas.microsoft.com/office/drawing/2014/main" id="{A22E608A-CDBB-4097-A6CA-491CBF96A2FE}"/>
                </a:ext>
              </a:extLst>
            </p:cNvPr>
            <p:cNvSpPr/>
            <p:nvPr/>
          </p:nvSpPr>
          <p:spPr>
            <a:xfrm>
              <a:off x="5654344" y="3124546"/>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Freeform: Shape 118">
              <a:extLst>
                <a:ext uri="{FF2B5EF4-FFF2-40B4-BE49-F238E27FC236}">
                  <a16:creationId xmlns:a16="http://schemas.microsoft.com/office/drawing/2014/main" id="{AD893CB5-17C5-448D-93C7-E5FF281767A4}"/>
                </a:ext>
              </a:extLst>
            </p:cNvPr>
            <p:cNvSpPr/>
            <p:nvPr/>
          </p:nvSpPr>
          <p:spPr>
            <a:xfrm>
              <a:off x="5730544" y="3676996"/>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Freeform: Shape 119">
              <a:extLst>
                <a:ext uri="{FF2B5EF4-FFF2-40B4-BE49-F238E27FC236}">
                  <a16:creationId xmlns:a16="http://schemas.microsoft.com/office/drawing/2014/main" id="{CEEE2C44-D863-4527-9F10-3DCB26D05CCA}"/>
                </a:ext>
              </a:extLst>
            </p:cNvPr>
            <p:cNvSpPr/>
            <p:nvPr/>
          </p:nvSpPr>
          <p:spPr>
            <a:xfrm>
              <a:off x="6070294" y="4385005"/>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Freeform: Shape 120">
              <a:extLst>
                <a:ext uri="{FF2B5EF4-FFF2-40B4-BE49-F238E27FC236}">
                  <a16:creationId xmlns:a16="http://schemas.microsoft.com/office/drawing/2014/main" id="{B20A2E23-E5E3-4865-ABA5-1DB9E5AA076B}"/>
                </a:ext>
              </a:extLst>
            </p:cNvPr>
            <p:cNvSpPr/>
            <p:nvPr/>
          </p:nvSpPr>
          <p:spPr>
            <a:xfrm>
              <a:off x="7194246" y="5489905"/>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Freeform: Shape 121">
              <a:extLst>
                <a:ext uri="{FF2B5EF4-FFF2-40B4-BE49-F238E27FC236}">
                  <a16:creationId xmlns:a16="http://schemas.microsoft.com/office/drawing/2014/main" id="{A4BDBA19-8FE8-47EF-9801-A9AEFFF8B14C}"/>
                </a:ext>
              </a:extLst>
            </p:cNvPr>
            <p:cNvSpPr/>
            <p:nvPr/>
          </p:nvSpPr>
          <p:spPr>
            <a:xfrm>
              <a:off x="8813505" y="5737555"/>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Freeform: Shape 122">
              <a:extLst>
                <a:ext uri="{FF2B5EF4-FFF2-40B4-BE49-F238E27FC236}">
                  <a16:creationId xmlns:a16="http://schemas.microsoft.com/office/drawing/2014/main" id="{89AAAE14-B583-498D-9463-F2D0BDB8FFD1}"/>
                </a:ext>
              </a:extLst>
            </p:cNvPr>
            <p:cNvSpPr/>
            <p:nvPr/>
          </p:nvSpPr>
          <p:spPr>
            <a:xfrm>
              <a:off x="8813505" y="5737555"/>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Freeform: Shape 123">
              <a:extLst>
                <a:ext uri="{FF2B5EF4-FFF2-40B4-BE49-F238E27FC236}">
                  <a16:creationId xmlns:a16="http://schemas.microsoft.com/office/drawing/2014/main" id="{38033A1B-035B-4FB1-BA22-EA96BB066592}"/>
                </a:ext>
              </a:extLst>
            </p:cNvPr>
            <p:cNvSpPr/>
            <p:nvPr/>
          </p:nvSpPr>
          <p:spPr>
            <a:xfrm>
              <a:off x="9042105" y="5737555"/>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Freeform: Shape 124">
              <a:extLst>
                <a:ext uri="{FF2B5EF4-FFF2-40B4-BE49-F238E27FC236}">
                  <a16:creationId xmlns:a16="http://schemas.microsoft.com/office/drawing/2014/main" id="{876432FF-E8DB-4963-9057-77B1D3A3FE2D}"/>
                </a:ext>
              </a:extLst>
            </p:cNvPr>
            <p:cNvSpPr/>
            <p:nvPr/>
          </p:nvSpPr>
          <p:spPr>
            <a:xfrm>
              <a:off x="9327855" y="5737555"/>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Freeform: Shape 125">
              <a:extLst>
                <a:ext uri="{FF2B5EF4-FFF2-40B4-BE49-F238E27FC236}">
                  <a16:creationId xmlns:a16="http://schemas.microsoft.com/office/drawing/2014/main" id="{8CF474F3-D805-470D-A28D-633B4FA570CF}"/>
                </a:ext>
              </a:extLst>
            </p:cNvPr>
            <p:cNvSpPr/>
            <p:nvPr/>
          </p:nvSpPr>
          <p:spPr>
            <a:xfrm>
              <a:off x="9823165" y="5737555"/>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05" name="Group 104">
            <a:extLst>
              <a:ext uri="{FF2B5EF4-FFF2-40B4-BE49-F238E27FC236}">
                <a16:creationId xmlns:a16="http://schemas.microsoft.com/office/drawing/2014/main" id="{A71C7FEE-9A03-41AA-8262-5C57DB98E95C}"/>
              </a:ext>
            </a:extLst>
          </p:cNvPr>
          <p:cNvGrpSpPr/>
          <p:nvPr/>
        </p:nvGrpSpPr>
        <p:grpSpPr>
          <a:xfrm>
            <a:off x="1790916" y="2087341"/>
            <a:ext cx="3444272" cy="2579267"/>
            <a:chOff x="3967162" y="1871662"/>
            <a:chExt cx="4254998" cy="3116274"/>
          </a:xfrm>
        </p:grpSpPr>
        <p:sp>
          <p:nvSpPr>
            <p:cNvPr id="106" name="Freeform: Shape 130">
              <a:extLst>
                <a:ext uri="{FF2B5EF4-FFF2-40B4-BE49-F238E27FC236}">
                  <a16:creationId xmlns:a16="http://schemas.microsoft.com/office/drawing/2014/main" id="{DC87A072-9C4F-48BA-AD56-192335453621}"/>
                </a:ext>
              </a:extLst>
            </p:cNvPr>
            <p:cNvSpPr/>
            <p:nvPr/>
          </p:nvSpPr>
          <p:spPr>
            <a:xfrm>
              <a:off x="4277179" y="2083452"/>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Freeform: Shape 133">
              <a:extLst>
                <a:ext uri="{FF2B5EF4-FFF2-40B4-BE49-F238E27FC236}">
                  <a16:creationId xmlns:a16="http://schemas.microsoft.com/office/drawing/2014/main" id="{B9D61A11-C6CF-4855-9803-1A2C463DD7B4}"/>
                </a:ext>
              </a:extLst>
            </p:cNvPr>
            <p:cNvSpPr/>
            <p:nvPr/>
          </p:nvSpPr>
          <p:spPr>
            <a:xfrm>
              <a:off x="5973012" y="4304957"/>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Freeform: Shape 134">
              <a:extLst>
                <a:ext uri="{FF2B5EF4-FFF2-40B4-BE49-F238E27FC236}">
                  <a16:creationId xmlns:a16="http://schemas.microsoft.com/office/drawing/2014/main" id="{7191F0E5-CB23-4057-AAF2-83E755FED7EE}"/>
                </a:ext>
              </a:extLst>
            </p:cNvPr>
            <p:cNvSpPr/>
            <p:nvPr/>
          </p:nvSpPr>
          <p:spPr>
            <a:xfrm>
              <a:off x="6021237" y="4563113"/>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Freeform: Shape 135">
              <a:extLst>
                <a:ext uri="{FF2B5EF4-FFF2-40B4-BE49-F238E27FC236}">
                  <a16:creationId xmlns:a16="http://schemas.microsoft.com/office/drawing/2014/main" id="{099DFC83-02F6-48F6-B46A-755B8214A29C}"/>
                </a:ext>
              </a:extLst>
            </p:cNvPr>
            <p:cNvSpPr/>
            <p:nvPr/>
          </p:nvSpPr>
          <p:spPr>
            <a:xfrm>
              <a:off x="7297025" y="4810763"/>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Freeform: Shape 136">
              <a:extLst>
                <a:ext uri="{FF2B5EF4-FFF2-40B4-BE49-F238E27FC236}">
                  <a16:creationId xmlns:a16="http://schemas.microsoft.com/office/drawing/2014/main" id="{41230681-A6FC-4C7E-96CA-7600D79DE6C9}"/>
                </a:ext>
              </a:extLst>
            </p:cNvPr>
            <p:cNvSpPr/>
            <p:nvPr/>
          </p:nvSpPr>
          <p:spPr>
            <a:xfrm>
              <a:off x="7297025" y="4810763"/>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Freeform: Shape 137">
              <a:extLst>
                <a:ext uri="{FF2B5EF4-FFF2-40B4-BE49-F238E27FC236}">
                  <a16:creationId xmlns:a16="http://schemas.microsoft.com/office/drawing/2014/main" id="{5B7D5D0D-568A-44B7-8A1D-3C3644E6BC8D}"/>
                </a:ext>
              </a:extLst>
            </p:cNvPr>
            <p:cNvSpPr/>
            <p:nvPr/>
          </p:nvSpPr>
          <p:spPr>
            <a:xfrm>
              <a:off x="6075435" y="4560322"/>
              <a:ext cx="9525" cy="107994"/>
            </a:xfrm>
            <a:custGeom>
              <a:avLst/>
              <a:gdLst>
                <a:gd name="connsiteX0" fmla="*/ 0 w 9525"/>
                <a:gd name="connsiteY0" fmla="*/ 107995 h 107994"/>
                <a:gd name="connsiteX1" fmla="*/ 0 w 9525"/>
                <a:gd name="connsiteY1" fmla="*/ 0 h 107994"/>
              </a:gdLst>
              <a:ahLst/>
              <a:cxnLst>
                <a:cxn ang="0">
                  <a:pos x="connsiteX0" y="connsiteY0"/>
                </a:cxn>
                <a:cxn ang="0">
                  <a:pos x="connsiteX1" y="connsiteY1"/>
                </a:cxn>
              </a:cxnLst>
              <a:rect l="l" t="t" r="r" b="b"/>
              <a:pathLst>
                <a:path w="9525" h="107994">
                  <a:moveTo>
                    <a:pt x="0" y="107995"/>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Freeform: Shape 138">
              <a:extLst>
                <a:ext uri="{FF2B5EF4-FFF2-40B4-BE49-F238E27FC236}">
                  <a16:creationId xmlns:a16="http://schemas.microsoft.com/office/drawing/2014/main" id="{E4947ED3-B6E2-4DE0-A50E-C93F1EBFFF79}"/>
                </a:ext>
              </a:extLst>
            </p:cNvPr>
            <p:cNvSpPr/>
            <p:nvPr/>
          </p:nvSpPr>
          <p:spPr>
            <a:xfrm>
              <a:off x="7687350" y="4879933"/>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Freeform: Shape 139">
              <a:extLst>
                <a:ext uri="{FF2B5EF4-FFF2-40B4-BE49-F238E27FC236}">
                  <a16:creationId xmlns:a16="http://schemas.microsoft.com/office/drawing/2014/main" id="{6F220426-48FE-44AC-9321-C422836C3F45}"/>
                </a:ext>
              </a:extLst>
            </p:cNvPr>
            <p:cNvSpPr/>
            <p:nvPr/>
          </p:nvSpPr>
          <p:spPr>
            <a:xfrm>
              <a:off x="8168515" y="4879857"/>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Freeform: Shape 140">
              <a:extLst>
                <a:ext uri="{FF2B5EF4-FFF2-40B4-BE49-F238E27FC236}">
                  <a16:creationId xmlns:a16="http://schemas.microsoft.com/office/drawing/2014/main" id="{7E5D4C3A-BA4D-49E4-98F9-B314ECF9C345}"/>
                </a:ext>
              </a:extLst>
            </p:cNvPr>
            <p:cNvSpPr/>
            <p:nvPr/>
          </p:nvSpPr>
          <p:spPr>
            <a:xfrm>
              <a:off x="3967162" y="1871662"/>
              <a:ext cx="4254998" cy="3065554"/>
            </a:xfrm>
            <a:custGeom>
              <a:avLst/>
              <a:gdLst>
                <a:gd name="connsiteX0" fmla="*/ 4254999 w 4254998"/>
                <a:gd name="connsiteY0" fmla="*/ 3065555 h 3065554"/>
                <a:gd name="connsiteX1" fmla="*/ 3336703 w 4254998"/>
                <a:gd name="connsiteY1" fmla="*/ 3065555 h 3065554"/>
                <a:gd name="connsiteX2" fmla="*/ 3336703 w 4254998"/>
                <a:gd name="connsiteY2" fmla="*/ 2958218 h 3065554"/>
                <a:gd name="connsiteX3" fmla="*/ 2976534 w 4254998"/>
                <a:gd name="connsiteY3" fmla="*/ 2958218 h 3065554"/>
                <a:gd name="connsiteX4" fmla="*/ 2976534 w 4254998"/>
                <a:gd name="connsiteY4" fmla="*/ 2860424 h 3065554"/>
                <a:gd name="connsiteX5" fmla="*/ 2244281 w 4254998"/>
                <a:gd name="connsiteY5" fmla="*/ 2860424 h 3065554"/>
                <a:gd name="connsiteX6" fmla="*/ 2244281 w 4254998"/>
                <a:gd name="connsiteY6" fmla="*/ 2757859 h 3065554"/>
                <a:gd name="connsiteX7" fmla="*/ 2017690 w 4254998"/>
                <a:gd name="connsiteY7" fmla="*/ 2757859 h 3065554"/>
                <a:gd name="connsiteX8" fmla="*/ 2017690 w 4254998"/>
                <a:gd name="connsiteY8" fmla="*/ 2500255 h 3065554"/>
                <a:gd name="connsiteX9" fmla="*/ 1874577 w 4254998"/>
                <a:gd name="connsiteY9" fmla="*/ 2500255 h 3065554"/>
                <a:gd name="connsiteX10" fmla="*/ 1874577 w 4254998"/>
                <a:gd name="connsiteY10" fmla="*/ 2419160 h 3065554"/>
                <a:gd name="connsiteX11" fmla="*/ 1667066 w 4254998"/>
                <a:gd name="connsiteY11" fmla="*/ 2419160 h 3065554"/>
                <a:gd name="connsiteX12" fmla="*/ 1667066 w 4254998"/>
                <a:gd name="connsiteY12" fmla="*/ 2357142 h 3065554"/>
                <a:gd name="connsiteX13" fmla="*/ 1578807 w 4254998"/>
                <a:gd name="connsiteY13" fmla="*/ 2357142 h 3065554"/>
                <a:gd name="connsiteX14" fmla="*/ 1578807 w 4254998"/>
                <a:gd name="connsiteY14" fmla="*/ 2280818 h 3065554"/>
                <a:gd name="connsiteX15" fmla="*/ 1538259 w 4254998"/>
                <a:gd name="connsiteY15" fmla="*/ 2280818 h 3065554"/>
                <a:gd name="connsiteX16" fmla="*/ 1538259 w 4254998"/>
                <a:gd name="connsiteY16" fmla="*/ 2206876 h 3065554"/>
                <a:gd name="connsiteX17" fmla="*/ 1442857 w 4254998"/>
                <a:gd name="connsiteY17" fmla="*/ 2206876 h 3065554"/>
                <a:gd name="connsiteX18" fmla="*/ 1442857 w 4254998"/>
                <a:gd name="connsiteY18" fmla="*/ 2137705 h 3065554"/>
                <a:gd name="connsiteX19" fmla="*/ 1421387 w 4254998"/>
                <a:gd name="connsiteY19" fmla="*/ 2137705 h 3065554"/>
                <a:gd name="connsiteX20" fmla="*/ 1421387 w 4254998"/>
                <a:gd name="connsiteY20" fmla="*/ 2066154 h 3065554"/>
                <a:gd name="connsiteX21" fmla="*/ 1399918 w 4254998"/>
                <a:gd name="connsiteY21" fmla="*/ 2066154 h 3065554"/>
                <a:gd name="connsiteX22" fmla="*/ 1399918 w 4254998"/>
                <a:gd name="connsiteY22" fmla="*/ 1925422 h 3065554"/>
                <a:gd name="connsiteX23" fmla="*/ 1235345 w 4254998"/>
                <a:gd name="connsiteY23" fmla="*/ 1925422 h 3065554"/>
                <a:gd name="connsiteX24" fmla="*/ 1235345 w 4254998"/>
                <a:gd name="connsiteY24" fmla="*/ 1858642 h 3065554"/>
                <a:gd name="connsiteX25" fmla="*/ 1192406 w 4254998"/>
                <a:gd name="connsiteY25" fmla="*/ 1858642 h 3065554"/>
                <a:gd name="connsiteX26" fmla="*/ 1192406 w 4254998"/>
                <a:gd name="connsiteY26" fmla="*/ 1789471 h 3065554"/>
                <a:gd name="connsiteX27" fmla="*/ 1144705 w 4254998"/>
                <a:gd name="connsiteY27" fmla="*/ 1789471 h 3065554"/>
                <a:gd name="connsiteX28" fmla="*/ 1144705 w 4254998"/>
                <a:gd name="connsiteY28" fmla="*/ 1672600 h 3065554"/>
                <a:gd name="connsiteX29" fmla="*/ 1128008 w 4254998"/>
                <a:gd name="connsiteY29" fmla="*/ 1672600 h 3065554"/>
                <a:gd name="connsiteX30" fmla="*/ 1128008 w 4254998"/>
                <a:gd name="connsiteY30" fmla="*/ 1591494 h 3065554"/>
                <a:gd name="connsiteX31" fmla="*/ 1030214 w 4254998"/>
                <a:gd name="connsiteY31" fmla="*/ 1591494 h 3065554"/>
                <a:gd name="connsiteX32" fmla="*/ 1030214 w 4254998"/>
                <a:gd name="connsiteY32" fmla="*/ 1517561 h 3065554"/>
                <a:gd name="connsiteX33" fmla="*/ 1003973 w 4254998"/>
                <a:gd name="connsiteY33" fmla="*/ 1517561 h 3065554"/>
                <a:gd name="connsiteX34" fmla="*/ 1003973 w 4254998"/>
                <a:gd name="connsiteY34" fmla="*/ 1457925 h 3065554"/>
                <a:gd name="connsiteX35" fmla="*/ 922880 w 4254998"/>
                <a:gd name="connsiteY35" fmla="*/ 1457925 h 3065554"/>
                <a:gd name="connsiteX36" fmla="*/ 922880 w 4254998"/>
                <a:gd name="connsiteY36" fmla="*/ 1331509 h 3065554"/>
                <a:gd name="connsiteX37" fmla="*/ 891872 w 4254998"/>
                <a:gd name="connsiteY37" fmla="*/ 1331509 h 3065554"/>
                <a:gd name="connsiteX38" fmla="*/ 891872 w 4254998"/>
                <a:gd name="connsiteY38" fmla="*/ 1240346 h 3065554"/>
                <a:gd name="connsiteX39" fmla="*/ 857526 w 4254998"/>
                <a:gd name="connsiteY39" fmla="*/ 1240346 h 3065554"/>
                <a:gd name="connsiteX40" fmla="*/ 857526 w 4254998"/>
                <a:gd name="connsiteY40" fmla="*/ 1153573 h 3065554"/>
                <a:gd name="connsiteX41" fmla="*/ 842213 w 4254998"/>
                <a:gd name="connsiteY41" fmla="*/ 1153573 h 3065554"/>
                <a:gd name="connsiteX42" fmla="*/ 842213 w 4254998"/>
                <a:gd name="connsiteY42" fmla="*/ 1077011 h 3065554"/>
                <a:gd name="connsiteX43" fmla="*/ 653353 w 4254998"/>
                <a:gd name="connsiteY43" fmla="*/ 1077011 h 3065554"/>
                <a:gd name="connsiteX44" fmla="*/ 653353 w 4254998"/>
                <a:gd name="connsiteY44" fmla="*/ 1020861 h 3065554"/>
                <a:gd name="connsiteX45" fmla="*/ 607414 w 4254998"/>
                <a:gd name="connsiteY45" fmla="*/ 1020861 h 3065554"/>
                <a:gd name="connsiteX46" fmla="*/ 607414 w 4254998"/>
                <a:gd name="connsiteY46" fmla="*/ 944299 h 3065554"/>
                <a:gd name="connsiteX47" fmla="*/ 576788 w 4254998"/>
                <a:gd name="connsiteY47" fmla="*/ 944299 h 3065554"/>
                <a:gd name="connsiteX48" fmla="*/ 576788 w 4254998"/>
                <a:gd name="connsiteY48" fmla="*/ 755439 h 3065554"/>
                <a:gd name="connsiteX49" fmla="*/ 520640 w 4254998"/>
                <a:gd name="connsiteY49" fmla="*/ 755439 h 3065554"/>
                <a:gd name="connsiteX50" fmla="*/ 520640 w 4254998"/>
                <a:gd name="connsiteY50" fmla="*/ 683979 h 3065554"/>
                <a:gd name="connsiteX51" fmla="*/ 484910 w 4254998"/>
                <a:gd name="connsiteY51" fmla="*/ 683979 h 3065554"/>
                <a:gd name="connsiteX52" fmla="*/ 484910 w 4254998"/>
                <a:gd name="connsiteY52" fmla="*/ 627832 h 3065554"/>
                <a:gd name="connsiteX53" fmla="*/ 459389 w 4254998"/>
                <a:gd name="connsiteY53" fmla="*/ 627832 h 3065554"/>
                <a:gd name="connsiteX54" fmla="*/ 459389 w 4254998"/>
                <a:gd name="connsiteY54" fmla="*/ 490015 h 3065554"/>
                <a:gd name="connsiteX55" fmla="*/ 423659 w 4254998"/>
                <a:gd name="connsiteY55" fmla="*/ 490015 h 3065554"/>
                <a:gd name="connsiteX56" fmla="*/ 423659 w 4254998"/>
                <a:gd name="connsiteY56" fmla="*/ 413450 h 3065554"/>
                <a:gd name="connsiteX57" fmla="*/ 382824 w 4254998"/>
                <a:gd name="connsiteY57" fmla="*/ 413450 h 3065554"/>
                <a:gd name="connsiteX58" fmla="*/ 382824 w 4254998"/>
                <a:gd name="connsiteY58" fmla="*/ 290946 h 3065554"/>
                <a:gd name="connsiteX59" fmla="*/ 341989 w 4254998"/>
                <a:gd name="connsiteY59" fmla="*/ 290946 h 3065554"/>
                <a:gd name="connsiteX60" fmla="*/ 341989 w 4254998"/>
                <a:gd name="connsiteY60" fmla="*/ 245008 h 3065554"/>
                <a:gd name="connsiteX61" fmla="*/ 285842 w 4254998"/>
                <a:gd name="connsiteY61" fmla="*/ 245008 h 3065554"/>
                <a:gd name="connsiteX62" fmla="*/ 285842 w 4254998"/>
                <a:gd name="connsiteY62" fmla="*/ 107191 h 3065554"/>
                <a:gd name="connsiteX63" fmla="*/ 234799 w 4254998"/>
                <a:gd name="connsiteY63" fmla="*/ 107191 h 3065554"/>
                <a:gd name="connsiteX64" fmla="*/ 234799 w 4254998"/>
                <a:gd name="connsiteY64" fmla="*/ 0 h 3065554"/>
                <a:gd name="connsiteX65" fmla="*/ 0 w 4254998"/>
                <a:gd name="connsiteY65" fmla="*/ 0 h 30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54998" h="3065554">
                  <a:moveTo>
                    <a:pt x="4254999" y="3065555"/>
                  </a:moveTo>
                  <a:lnTo>
                    <a:pt x="3336703" y="3065555"/>
                  </a:lnTo>
                  <a:lnTo>
                    <a:pt x="3336703" y="2958218"/>
                  </a:lnTo>
                  <a:lnTo>
                    <a:pt x="2976534" y="2958218"/>
                  </a:lnTo>
                  <a:lnTo>
                    <a:pt x="2976534" y="2860424"/>
                  </a:lnTo>
                  <a:lnTo>
                    <a:pt x="2244281" y="2860424"/>
                  </a:lnTo>
                  <a:lnTo>
                    <a:pt x="2244281" y="2757859"/>
                  </a:lnTo>
                  <a:lnTo>
                    <a:pt x="2017690" y="2757859"/>
                  </a:lnTo>
                  <a:lnTo>
                    <a:pt x="2017690" y="2500255"/>
                  </a:lnTo>
                  <a:lnTo>
                    <a:pt x="1874577" y="2500255"/>
                  </a:lnTo>
                  <a:lnTo>
                    <a:pt x="1874577" y="2419160"/>
                  </a:lnTo>
                  <a:lnTo>
                    <a:pt x="1667066" y="2419160"/>
                  </a:lnTo>
                  <a:lnTo>
                    <a:pt x="1667066" y="2357142"/>
                  </a:lnTo>
                  <a:lnTo>
                    <a:pt x="1578807" y="2357142"/>
                  </a:lnTo>
                  <a:lnTo>
                    <a:pt x="1578807" y="2280818"/>
                  </a:lnTo>
                  <a:lnTo>
                    <a:pt x="1538259" y="2280818"/>
                  </a:lnTo>
                  <a:lnTo>
                    <a:pt x="1538259" y="2206876"/>
                  </a:lnTo>
                  <a:lnTo>
                    <a:pt x="1442857" y="2206876"/>
                  </a:lnTo>
                  <a:lnTo>
                    <a:pt x="1442857" y="2137705"/>
                  </a:lnTo>
                  <a:lnTo>
                    <a:pt x="1421387" y="2137705"/>
                  </a:lnTo>
                  <a:lnTo>
                    <a:pt x="1421387" y="2066154"/>
                  </a:lnTo>
                  <a:lnTo>
                    <a:pt x="1399918" y="2066154"/>
                  </a:lnTo>
                  <a:lnTo>
                    <a:pt x="1399918" y="1925422"/>
                  </a:lnTo>
                  <a:lnTo>
                    <a:pt x="1235345" y="1925422"/>
                  </a:lnTo>
                  <a:lnTo>
                    <a:pt x="1235345" y="1858642"/>
                  </a:lnTo>
                  <a:lnTo>
                    <a:pt x="1192406" y="1858642"/>
                  </a:lnTo>
                  <a:lnTo>
                    <a:pt x="1192406" y="1789471"/>
                  </a:lnTo>
                  <a:lnTo>
                    <a:pt x="1144705" y="1789471"/>
                  </a:lnTo>
                  <a:lnTo>
                    <a:pt x="1144705" y="1672600"/>
                  </a:lnTo>
                  <a:lnTo>
                    <a:pt x="1128008" y="1672600"/>
                  </a:lnTo>
                  <a:lnTo>
                    <a:pt x="1128008" y="1591494"/>
                  </a:lnTo>
                  <a:lnTo>
                    <a:pt x="1030214" y="1591494"/>
                  </a:lnTo>
                  <a:lnTo>
                    <a:pt x="1030214" y="1517561"/>
                  </a:lnTo>
                  <a:lnTo>
                    <a:pt x="1003973" y="1517561"/>
                  </a:lnTo>
                  <a:lnTo>
                    <a:pt x="1003973" y="1457925"/>
                  </a:lnTo>
                  <a:lnTo>
                    <a:pt x="922880" y="1457925"/>
                  </a:lnTo>
                  <a:lnTo>
                    <a:pt x="922880" y="1331509"/>
                  </a:lnTo>
                  <a:lnTo>
                    <a:pt x="891872" y="1331509"/>
                  </a:lnTo>
                  <a:lnTo>
                    <a:pt x="891872" y="1240346"/>
                  </a:lnTo>
                  <a:lnTo>
                    <a:pt x="857526" y="1240346"/>
                  </a:lnTo>
                  <a:lnTo>
                    <a:pt x="857526" y="1153573"/>
                  </a:lnTo>
                  <a:lnTo>
                    <a:pt x="842213" y="1153573"/>
                  </a:lnTo>
                  <a:lnTo>
                    <a:pt x="842213" y="1077011"/>
                  </a:lnTo>
                  <a:lnTo>
                    <a:pt x="653353" y="1077011"/>
                  </a:lnTo>
                  <a:lnTo>
                    <a:pt x="653353" y="1020861"/>
                  </a:lnTo>
                  <a:lnTo>
                    <a:pt x="607414" y="1020861"/>
                  </a:lnTo>
                  <a:lnTo>
                    <a:pt x="607414" y="944299"/>
                  </a:lnTo>
                  <a:lnTo>
                    <a:pt x="576788" y="944299"/>
                  </a:lnTo>
                  <a:lnTo>
                    <a:pt x="576788" y="755439"/>
                  </a:lnTo>
                  <a:lnTo>
                    <a:pt x="520640" y="755439"/>
                  </a:lnTo>
                  <a:lnTo>
                    <a:pt x="520640" y="683979"/>
                  </a:lnTo>
                  <a:lnTo>
                    <a:pt x="484910" y="683979"/>
                  </a:lnTo>
                  <a:lnTo>
                    <a:pt x="484910" y="627832"/>
                  </a:lnTo>
                  <a:lnTo>
                    <a:pt x="459389" y="627832"/>
                  </a:lnTo>
                  <a:lnTo>
                    <a:pt x="459389" y="490015"/>
                  </a:lnTo>
                  <a:lnTo>
                    <a:pt x="423659" y="490015"/>
                  </a:lnTo>
                  <a:lnTo>
                    <a:pt x="423659" y="413450"/>
                  </a:lnTo>
                  <a:lnTo>
                    <a:pt x="382824" y="413450"/>
                  </a:lnTo>
                  <a:lnTo>
                    <a:pt x="382824" y="290946"/>
                  </a:lnTo>
                  <a:lnTo>
                    <a:pt x="341989" y="290946"/>
                  </a:lnTo>
                  <a:lnTo>
                    <a:pt x="341989" y="245008"/>
                  </a:lnTo>
                  <a:lnTo>
                    <a:pt x="285842" y="245008"/>
                  </a:lnTo>
                  <a:lnTo>
                    <a:pt x="285842" y="107191"/>
                  </a:lnTo>
                  <a:lnTo>
                    <a:pt x="234799" y="107191"/>
                  </a:lnTo>
                  <a:lnTo>
                    <a:pt x="234799"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Freeform: Shape 141">
              <a:extLst>
                <a:ext uri="{FF2B5EF4-FFF2-40B4-BE49-F238E27FC236}">
                  <a16:creationId xmlns:a16="http://schemas.microsoft.com/office/drawing/2014/main" id="{622F3E04-1FA9-4332-A188-367B0F79AE0E}"/>
                </a:ext>
              </a:extLst>
            </p:cNvPr>
            <p:cNvSpPr/>
            <p:nvPr/>
          </p:nvSpPr>
          <p:spPr>
            <a:xfrm>
              <a:off x="5991891" y="4327483"/>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Freeform: Shape 142">
              <a:extLst>
                <a:ext uri="{FF2B5EF4-FFF2-40B4-BE49-F238E27FC236}">
                  <a16:creationId xmlns:a16="http://schemas.microsoft.com/office/drawing/2014/main" id="{8FBC8ED1-B15E-4859-823B-B25486FF03A8}"/>
                </a:ext>
              </a:extLst>
            </p:cNvPr>
            <p:cNvSpPr/>
            <p:nvPr/>
          </p:nvSpPr>
          <p:spPr>
            <a:xfrm>
              <a:off x="4296440" y="2041473"/>
              <a:ext cx="9525" cy="108000"/>
            </a:xfrm>
            <a:custGeom>
              <a:avLst/>
              <a:gdLst>
                <a:gd name="connsiteX0" fmla="*/ 0 w 9525"/>
                <a:gd name="connsiteY0" fmla="*/ 108000 h 108000"/>
                <a:gd name="connsiteX1" fmla="*/ 0 w 9525"/>
                <a:gd name="connsiteY1" fmla="*/ 0 h 108000"/>
              </a:gdLst>
              <a:ahLst/>
              <a:cxnLst>
                <a:cxn ang="0">
                  <a:pos x="connsiteX0" y="connsiteY0"/>
                </a:cxn>
                <a:cxn ang="0">
                  <a:pos x="connsiteX1" y="connsiteY1"/>
                </a:cxn>
              </a:cxnLst>
              <a:rect l="l" t="t" r="r" b="b"/>
              <a:pathLst>
                <a:path w="9525" h="108000">
                  <a:moveTo>
                    <a:pt x="0" y="10800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Freeform: Shape 143">
              <a:extLst>
                <a:ext uri="{FF2B5EF4-FFF2-40B4-BE49-F238E27FC236}">
                  <a16:creationId xmlns:a16="http://schemas.microsoft.com/office/drawing/2014/main" id="{F0FC612B-7D43-4E64-8582-1F6A3267E94B}"/>
                </a:ext>
              </a:extLst>
            </p:cNvPr>
            <p:cNvSpPr/>
            <p:nvPr/>
          </p:nvSpPr>
          <p:spPr>
            <a:xfrm>
              <a:off x="5058231" y="3607460"/>
              <a:ext cx="107994" cy="9525"/>
            </a:xfrm>
            <a:custGeom>
              <a:avLst/>
              <a:gdLst>
                <a:gd name="connsiteX0" fmla="*/ 0 w 107994"/>
                <a:gd name="connsiteY0" fmla="*/ 0 h 9525"/>
                <a:gd name="connsiteX1" fmla="*/ 107995 w 107994"/>
                <a:gd name="connsiteY1" fmla="*/ 0 h 9525"/>
              </a:gdLst>
              <a:ahLst/>
              <a:cxnLst>
                <a:cxn ang="0">
                  <a:pos x="connsiteX0" y="connsiteY0"/>
                </a:cxn>
                <a:cxn ang="0">
                  <a:pos x="connsiteX1" y="connsiteY1"/>
                </a:cxn>
              </a:cxnLst>
              <a:rect l="l" t="t" r="r" b="b"/>
              <a:pathLst>
                <a:path w="107994" h="9525">
                  <a:moveTo>
                    <a:pt x="0" y="0"/>
                  </a:moveTo>
                  <a:lnTo>
                    <a:pt x="107995"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Freeform: Shape 144">
              <a:extLst>
                <a:ext uri="{FF2B5EF4-FFF2-40B4-BE49-F238E27FC236}">
                  <a16:creationId xmlns:a16="http://schemas.microsoft.com/office/drawing/2014/main" id="{367E4E0D-9C05-4969-85FC-A97A482EB47C}"/>
                </a:ext>
              </a:extLst>
            </p:cNvPr>
            <p:cNvSpPr/>
            <p:nvPr/>
          </p:nvSpPr>
          <p:spPr>
            <a:xfrm>
              <a:off x="5058231" y="3645560"/>
              <a:ext cx="107994" cy="9525"/>
            </a:xfrm>
            <a:custGeom>
              <a:avLst/>
              <a:gdLst>
                <a:gd name="connsiteX0" fmla="*/ 0 w 107994"/>
                <a:gd name="connsiteY0" fmla="*/ 0 h 9525"/>
                <a:gd name="connsiteX1" fmla="*/ 107995 w 107994"/>
                <a:gd name="connsiteY1" fmla="*/ 0 h 9525"/>
              </a:gdLst>
              <a:ahLst/>
              <a:cxnLst>
                <a:cxn ang="0">
                  <a:pos x="connsiteX0" y="connsiteY0"/>
                </a:cxn>
                <a:cxn ang="0">
                  <a:pos x="connsiteX1" y="connsiteY1"/>
                </a:cxn>
              </a:cxnLst>
              <a:rect l="l" t="t" r="r" b="b"/>
              <a:pathLst>
                <a:path w="107994" h="9525">
                  <a:moveTo>
                    <a:pt x="0" y="0"/>
                  </a:moveTo>
                  <a:lnTo>
                    <a:pt x="107995"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Freeform: Shape 145">
              <a:extLst>
                <a:ext uri="{FF2B5EF4-FFF2-40B4-BE49-F238E27FC236}">
                  <a16:creationId xmlns:a16="http://schemas.microsoft.com/office/drawing/2014/main" id="{F82CE144-4991-4337-A5DA-EED0E1A0D058}"/>
                </a:ext>
              </a:extLst>
            </p:cNvPr>
            <p:cNvSpPr/>
            <p:nvPr/>
          </p:nvSpPr>
          <p:spPr>
            <a:xfrm>
              <a:off x="5572581" y="4293260"/>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138" name="TextBox 137"/>
          <p:cNvSpPr txBox="1"/>
          <p:nvPr/>
        </p:nvSpPr>
        <p:spPr>
          <a:xfrm>
            <a:off x="1866433" y="1453137"/>
            <a:ext cx="3881191" cy="338554"/>
          </a:xfrm>
          <a:prstGeom prst="rect">
            <a:avLst/>
          </a:prstGeom>
          <a:noFill/>
        </p:spPr>
        <p:txBody>
          <a:bodyPr wrap="none" rtlCol="0">
            <a:spAutoFit/>
          </a:bodyPr>
          <a:lstStyle/>
          <a:p>
            <a:pPr algn="ctr"/>
            <a:r>
              <a:rPr lang="en-GB" sz="1600" b="1" dirty="0"/>
              <a:t>Disease-free survival – ITT population</a:t>
            </a:r>
          </a:p>
        </p:txBody>
      </p:sp>
    </p:spTree>
    <p:extLst>
      <p:ext uri="{BB962C8B-B14F-4D97-AF65-F5344CB8AC3E}">
        <p14:creationId xmlns:p14="http://schemas.microsoft.com/office/powerpoint/2010/main" val="1742958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LBA56: Perioperative or only adjuvant nab-paclitaxel plus gemcitabine for resectable pancreatic cancer - results of the NEONAX trial, a randomized phase II AIO study </a:t>
            </a:r>
            <a:br>
              <a:rPr lang="en-GB" dirty="0"/>
            </a:br>
            <a:r>
              <a:rPr lang="en-GB" dirty="0"/>
              <a:t>– Seufferlein T, et al</a:t>
            </a:r>
          </a:p>
        </p:txBody>
      </p:sp>
      <p:sp>
        <p:nvSpPr>
          <p:cNvPr id="3" name="Content Placeholder 2"/>
          <p:cNvSpPr>
            <a:spLocks noGrp="1"/>
          </p:cNvSpPr>
          <p:nvPr>
            <p:ph idx="1"/>
          </p:nvPr>
        </p:nvSpPr>
        <p:spPr/>
        <p:txBody>
          <a:bodyPr/>
          <a:lstStyle/>
          <a:p>
            <a:pPr marL="0" indent="0">
              <a:spcBef>
                <a:spcPts val="25000"/>
              </a:spcBef>
              <a:buNone/>
            </a:pPr>
            <a:r>
              <a:rPr lang="en-GB" b="1" dirty="0"/>
              <a:t>Conclusions</a:t>
            </a:r>
          </a:p>
          <a:p>
            <a:r>
              <a:rPr lang="en-GB" b="1" dirty="0"/>
              <a:t>In patients with resectable pancreatic cancer, neither perioperative nor adjuvant nab-paclitaxel + gemcitabine demonstrated the </a:t>
            </a:r>
            <a:r>
              <a:rPr lang="en-GB" b="1" dirty="0" err="1"/>
              <a:t>prespecified</a:t>
            </a:r>
            <a:r>
              <a:rPr lang="en-GB" b="1" dirty="0"/>
              <a:t> improvement in 18-month DFS rate, although the median DFS was higher in those who received chemotherapy prior to surgery</a:t>
            </a:r>
          </a:p>
        </p:txBody>
      </p:sp>
      <p:sp>
        <p:nvSpPr>
          <p:cNvPr id="5" name="Text Placeholder 4"/>
          <p:cNvSpPr>
            <a:spLocks noGrp="1"/>
          </p:cNvSpPr>
          <p:nvPr>
            <p:ph type="body" sz="quarter" idx="11"/>
          </p:nvPr>
        </p:nvSpPr>
        <p:spPr/>
        <p:txBody>
          <a:bodyPr/>
          <a:lstStyle/>
          <a:p>
            <a:r>
              <a:rPr lang="en-GB" dirty="0"/>
              <a:t>Seufferlein T, et al. Ann </a:t>
            </a:r>
            <a:r>
              <a:rPr lang="en-GB" dirty="0" err="1"/>
              <a:t>Oncol</a:t>
            </a:r>
            <a:r>
              <a:rPr lang="en-GB" dirty="0"/>
              <a:t> 2021;32(</a:t>
            </a:r>
            <a:r>
              <a:rPr lang="en-GB" dirty="0" err="1"/>
              <a:t>suppl</a:t>
            </a:r>
            <a:r>
              <a:rPr lang="en-GB" dirty="0"/>
              <a:t>):</a:t>
            </a:r>
            <a:r>
              <a:rPr lang="en-GB" dirty="0" err="1"/>
              <a:t>abstr</a:t>
            </a:r>
            <a:r>
              <a:rPr lang="en-GB" dirty="0"/>
              <a:t> LBA56</a:t>
            </a:r>
          </a:p>
        </p:txBody>
      </p:sp>
    </p:spTree>
    <p:extLst>
      <p:ext uri="{BB962C8B-B14F-4D97-AF65-F5344CB8AC3E}">
        <p14:creationId xmlns:p14="http://schemas.microsoft.com/office/powerpoint/2010/main" val="1410875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3" y="179614"/>
            <a:ext cx="11076074" cy="807720"/>
          </a:xfrm>
        </p:spPr>
        <p:txBody>
          <a:bodyPr/>
          <a:lstStyle/>
          <a:p>
            <a:r>
              <a:rPr lang="en-GB" dirty="0"/>
              <a:t>SO-3: Treatment sequences and prognostic factors in metastatic pancreatic ductal adenocarcinoma: univariate and multivariate analyses of a real-world study in Europe </a:t>
            </a:r>
            <a:br>
              <a:rPr lang="en-GB" dirty="0"/>
            </a:br>
            <a:r>
              <a:rPr lang="en-GB" dirty="0"/>
              <a:t>– </a:t>
            </a:r>
            <a:r>
              <a:rPr lang="en-GB" dirty="0" err="1"/>
              <a:t>Taieb</a:t>
            </a:r>
            <a:r>
              <a:rPr lang="en-GB" dirty="0"/>
              <a:t> J,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treatment patterns and impact of treatment sequencing on survival outcomes as well as identifying prognostic factors in patients with metastatic PDAC in a real-world setting across 5 European countries</a:t>
            </a:r>
          </a:p>
          <a:p>
            <a:pPr marL="0" indent="0">
              <a:spcBef>
                <a:spcPts val="600"/>
              </a:spcBef>
              <a:buNone/>
            </a:pPr>
            <a:r>
              <a:rPr lang="en-GB" b="1" dirty="0"/>
              <a:t>Methods</a:t>
            </a:r>
          </a:p>
          <a:p>
            <a:r>
              <a:rPr lang="en-GB" dirty="0"/>
              <a:t>Data from online patient reports (n=6000) were reviewed from 5 European countries (France, Germany, Italy, Spain and the UK) to find patients diagnosed with metastatic PDAC (n=3432) between January and October 2016 who had received 1L or 2L treatment (n=1218) </a:t>
            </a:r>
          </a:p>
          <a:p>
            <a:r>
              <a:rPr lang="en-GB" dirty="0"/>
              <a:t>Data were collected from date of diagnosis until 5 years or death</a:t>
            </a:r>
          </a:p>
          <a:p>
            <a:r>
              <a:rPr lang="en-GB" dirty="0"/>
              <a:t>Cox regression was used to determine prognostic factors from patients with 1L and 2L treatment data (n=915</a:t>
            </a:r>
          </a:p>
          <a:p>
            <a:pPr marL="0" indent="0">
              <a:spcBef>
                <a:spcPts val="600"/>
              </a:spcBef>
              <a:buNone/>
            </a:pPr>
            <a:r>
              <a:rPr lang="en-GB" b="1" dirty="0"/>
              <a:t>Key results</a:t>
            </a:r>
          </a:p>
        </p:txBody>
      </p:sp>
      <p:sp>
        <p:nvSpPr>
          <p:cNvPr id="5" name="Text Placeholder 4"/>
          <p:cNvSpPr>
            <a:spLocks noGrp="1"/>
          </p:cNvSpPr>
          <p:nvPr>
            <p:ph type="body" sz="quarter" idx="11"/>
          </p:nvPr>
        </p:nvSpPr>
        <p:spPr/>
        <p:txBody>
          <a:bodyPr/>
          <a:lstStyle/>
          <a:p>
            <a:r>
              <a:rPr lang="en-GB" dirty="0" err="1"/>
              <a:t>Taieb</a:t>
            </a:r>
            <a:r>
              <a:rPr lang="en-GB" dirty="0"/>
              <a:t> J, et al. Ann </a:t>
            </a:r>
            <a:r>
              <a:rPr lang="en-GB" dirty="0" err="1"/>
              <a:t>Oncol</a:t>
            </a:r>
            <a:r>
              <a:rPr lang="en-GB" dirty="0"/>
              <a:t> 2021;32(</a:t>
            </a:r>
            <a:r>
              <a:rPr lang="en-GB" dirty="0" err="1"/>
              <a:t>suppl</a:t>
            </a:r>
            <a:r>
              <a:rPr lang="en-GB" dirty="0"/>
              <a:t>):</a:t>
            </a:r>
            <a:r>
              <a:rPr lang="en-GB" dirty="0" err="1"/>
              <a:t>abstr</a:t>
            </a:r>
            <a:r>
              <a:rPr lang="en-GB" dirty="0"/>
              <a:t> SO-3</a:t>
            </a:r>
          </a:p>
        </p:txBody>
      </p:sp>
      <p:graphicFrame>
        <p:nvGraphicFramePr>
          <p:cNvPr id="6" name="Group 88"/>
          <p:cNvGraphicFramePr>
            <a:graphicFrameLocks noGrp="1"/>
          </p:cNvGraphicFramePr>
          <p:nvPr>
            <p:extLst>
              <p:ext uri="{D42A27DB-BD31-4B8C-83A1-F6EECF244321}">
                <p14:modId xmlns:p14="http://schemas.microsoft.com/office/powerpoint/2010/main" val="2702953187"/>
              </p:ext>
            </p:extLst>
          </p:nvPr>
        </p:nvGraphicFramePr>
        <p:xfrm>
          <a:off x="542261" y="4248718"/>
          <a:ext cx="4566683" cy="2133600"/>
        </p:xfrm>
        <a:graphic>
          <a:graphicData uri="http://schemas.openxmlformats.org/drawingml/2006/table">
            <a:tbl>
              <a:tblPr firstRow="1" bandRow="1">
                <a:tableStyleId>{5202B0CA-FC54-4496-8BCA-5EF66A818D29}</a:tableStyleId>
              </a:tblPr>
              <a:tblGrid>
                <a:gridCol w="2823981">
                  <a:extLst>
                    <a:ext uri="{9D8B030D-6E8A-4147-A177-3AD203B41FA5}">
                      <a16:colId xmlns:a16="http://schemas.microsoft.com/office/drawing/2014/main" val="20000"/>
                    </a:ext>
                  </a:extLst>
                </a:gridCol>
                <a:gridCol w="1742702">
                  <a:extLst>
                    <a:ext uri="{9D8B030D-6E8A-4147-A177-3AD203B41FA5}">
                      <a16:colId xmlns:a16="http://schemas.microsoft.com/office/drawing/2014/main" val="20001"/>
                    </a:ext>
                  </a:extLst>
                </a:gridCol>
              </a:tblGrid>
              <a:tr h="274320">
                <a:tc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Most common 1L treatments, n (%)</a:t>
                      </a:r>
                    </a:p>
                  </a:txBody>
                  <a:tcPr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(m)FOLFIRINOX</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974 (28.4)</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Gem + nab-P</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961 (28.0)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Gem mono</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790 (23.0)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Other gem-based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369 (10.8)</a:t>
                      </a: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Fluoropyrimidines + oxaliplatin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188 (5.5)</a:t>
                      </a:r>
                    </a:p>
                  </a:txBody>
                  <a:tcPr anchor="ctr"/>
                </a:tc>
                <a:extLst>
                  <a:ext uri="{0D108BD9-81ED-4DB2-BD59-A6C34878D82A}">
                    <a16:rowId xmlns:a16="http://schemas.microsoft.com/office/drawing/2014/main" val="66553339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Other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150 (4.3)</a:t>
                      </a:r>
                    </a:p>
                  </a:txBody>
                  <a:tcPr anchor="ctr"/>
                </a:tc>
                <a:extLst>
                  <a:ext uri="{0D108BD9-81ED-4DB2-BD59-A6C34878D82A}">
                    <a16:rowId xmlns:a16="http://schemas.microsoft.com/office/drawing/2014/main" val="3665731939"/>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915191321"/>
              </p:ext>
            </p:extLst>
          </p:nvPr>
        </p:nvGraphicFramePr>
        <p:xfrm>
          <a:off x="5683102" y="4248718"/>
          <a:ext cx="5853224" cy="2133600"/>
        </p:xfrm>
        <a:graphic>
          <a:graphicData uri="http://schemas.openxmlformats.org/drawingml/2006/table">
            <a:tbl>
              <a:tblPr firstRow="1" bandRow="1">
                <a:tableStyleId>{5202B0CA-FC54-4496-8BCA-5EF66A818D29}</a:tableStyleId>
              </a:tblPr>
              <a:tblGrid>
                <a:gridCol w="3705448">
                  <a:extLst>
                    <a:ext uri="{9D8B030D-6E8A-4147-A177-3AD203B41FA5}">
                      <a16:colId xmlns:a16="http://schemas.microsoft.com/office/drawing/2014/main" val="20000"/>
                    </a:ext>
                  </a:extLst>
                </a:gridCol>
                <a:gridCol w="2147776">
                  <a:extLst>
                    <a:ext uri="{9D8B030D-6E8A-4147-A177-3AD203B41FA5}">
                      <a16:colId xmlns:a16="http://schemas.microsoft.com/office/drawing/2014/main" val="20001"/>
                    </a:ext>
                  </a:extLst>
                </a:gridCol>
              </a:tblGrid>
              <a:tr h="274320">
                <a:tc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Most common treatment sequences (1L → 2L), n (%)</a:t>
                      </a:r>
                    </a:p>
                  </a:txBody>
                  <a:tcPr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Gem + nab-P → </a:t>
                      </a:r>
                      <a:r>
                        <a:rPr kumimoji="0" lang="it-IT" sz="1400" b="0" i="0" u="none" strike="noStrike" kern="1200" cap="none" normalizeH="0" baseline="0" dirty="0">
                          <a:ln>
                            <a:noFill/>
                          </a:ln>
                          <a:solidFill>
                            <a:schemeClr val="tx1"/>
                          </a:solidFill>
                          <a:effectLst/>
                          <a:latin typeface="+mn-lt"/>
                          <a:ea typeface="+mn-ea"/>
                          <a:cs typeface="Arial" charset="0"/>
                        </a:rPr>
                        <a:t>fluoropyrimidines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286 (24)</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(m)FOLFIRINOX </a:t>
                      </a:r>
                      <a:r>
                        <a:rPr kumimoji="0" lang="it-IT" sz="1400" u="none" strike="noStrike" kern="1200" cap="none" normalizeH="0" baseline="0" dirty="0">
                          <a:ln>
                            <a:noFill/>
                          </a:ln>
                          <a:solidFill>
                            <a:schemeClr val="tx1"/>
                          </a:solidFill>
                          <a:effectLst/>
                        </a:rPr>
                        <a:t>→ </a:t>
                      </a:r>
                      <a:r>
                        <a:rPr kumimoji="0" lang="it-IT" sz="1400" b="0" u="none" strike="noStrike" kern="1200" cap="none" normalizeH="0" baseline="0" dirty="0">
                          <a:ln>
                            <a:noFill/>
                          </a:ln>
                          <a:solidFill>
                            <a:schemeClr val="tx1"/>
                          </a:solidFill>
                          <a:effectLst/>
                        </a:rPr>
                        <a:t>gem combos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263 (22)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(m)FOLFIRINOX </a:t>
                      </a:r>
                      <a:r>
                        <a:rPr kumimoji="0" lang="it-IT" sz="1400" u="none" strike="noStrike" kern="1200" cap="none" normalizeH="0" baseline="0" dirty="0">
                          <a:ln>
                            <a:noFill/>
                          </a:ln>
                          <a:solidFill>
                            <a:schemeClr val="tx1"/>
                          </a:solidFill>
                          <a:effectLst/>
                        </a:rPr>
                        <a:t>→ gem mono</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228 (19)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Gem + nab-P → </a:t>
                      </a:r>
                      <a:r>
                        <a:rPr kumimoji="0" lang="it-IT" sz="1400" b="0" i="0" u="none" strike="noStrike" kern="1200" cap="none" normalizeH="0" baseline="0" dirty="0">
                          <a:ln>
                            <a:noFill/>
                          </a:ln>
                          <a:solidFill>
                            <a:schemeClr val="tx1"/>
                          </a:solidFill>
                          <a:effectLst/>
                          <a:latin typeface="+mn-lt"/>
                          <a:ea typeface="+mn-ea"/>
                          <a:cs typeface="Arial" charset="0"/>
                        </a:rPr>
                        <a:t>fluoropyrimidines</a:t>
                      </a:r>
                      <a:r>
                        <a:rPr kumimoji="0" lang="it-IT" sz="1400" u="none" strike="noStrike" kern="1200" cap="none" normalizeH="0" baseline="0" dirty="0">
                          <a:ln>
                            <a:noFill/>
                          </a:ln>
                          <a:solidFill>
                            <a:schemeClr val="tx1"/>
                          </a:solidFill>
                          <a:effectLst/>
                        </a:rPr>
                        <a:t> mono</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65 (5)</a:t>
                      </a: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Gem mono </a:t>
                      </a:r>
                      <a:r>
                        <a:rPr kumimoji="0" lang="it-IT" sz="1400" u="none" strike="noStrike" kern="1200" cap="none" normalizeH="0" baseline="0" dirty="0">
                          <a:ln>
                            <a:noFill/>
                          </a:ln>
                          <a:solidFill>
                            <a:schemeClr val="tx1"/>
                          </a:solidFill>
                          <a:effectLst/>
                        </a:rPr>
                        <a:t>→ </a:t>
                      </a:r>
                      <a:r>
                        <a:rPr kumimoji="0" lang="it-IT" sz="1400" b="0" i="0" u="none" strike="noStrike" kern="1200" cap="none" normalizeH="0" baseline="0" dirty="0">
                          <a:ln>
                            <a:noFill/>
                          </a:ln>
                          <a:solidFill>
                            <a:schemeClr val="tx1"/>
                          </a:solidFill>
                          <a:effectLst/>
                          <a:latin typeface="+mn-lt"/>
                          <a:ea typeface="+mn-ea"/>
                          <a:cs typeface="Arial" charset="0"/>
                        </a:rPr>
                        <a:t>fluoropyrimidines</a:t>
                      </a:r>
                      <a:r>
                        <a:rPr kumimoji="0" lang="it-IT" sz="1400" u="none" strike="noStrike" kern="1200" cap="none" normalizeH="0" baseline="0" dirty="0">
                          <a:ln>
                            <a:noFill/>
                          </a:ln>
                          <a:solidFill>
                            <a:schemeClr val="tx1"/>
                          </a:solidFill>
                          <a:effectLst/>
                        </a:rPr>
                        <a:t> mono</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41 (3)</a:t>
                      </a:r>
                    </a:p>
                  </a:txBody>
                  <a:tcPr anchor="ctr"/>
                </a:tc>
                <a:extLst>
                  <a:ext uri="{0D108BD9-81ED-4DB2-BD59-A6C34878D82A}">
                    <a16:rowId xmlns:a16="http://schemas.microsoft.com/office/drawing/2014/main" val="66553339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Gem mono </a:t>
                      </a:r>
                      <a:r>
                        <a:rPr kumimoji="0" lang="it-IT" sz="1400" u="none" strike="noStrike" kern="1200" cap="none" normalizeH="0" baseline="0" dirty="0">
                          <a:ln>
                            <a:noFill/>
                          </a:ln>
                          <a:solidFill>
                            <a:schemeClr val="tx1"/>
                          </a:solidFill>
                          <a:effectLst/>
                        </a:rPr>
                        <a:t>→ </a:t>
                      </a:r>
                      <a:r>
                        <a:rPr kumimoji="0" lang="it-IT" sz="1400" b="0" i="0" u="none" strike="noStrike" kern="1200" cap="none" normalizeH="0" baseline="0" dirty="0">
                          <a:ln>
                            <a:noFill/>
                          </a:ln>
                          <a:solidFill>
                            <a:schemeClr val="tx1"/>
                          </a:solidFill>
                          <a:effectLst/>
                          <a:latin typeface="+mn-lt"/>
                          <a:ea typeface="+mn-ea"/>
                          <a:cs typeface="Arial" charset="0"/>
                        </a:rPr>
                        <a:t>fluoropyrimidines</a:t>
                      </a:r>
                      <a:r>
                        <a:rPr kumimoji="0" lang="it-IT" sz="1400" u="none" strike="noStrike" kern="1200" cap="none" normalizeH="0" baseline="0" dirty="0">
                          <a:ln>
                            <a:noFill/>
                          </a:ln>
                          <a:solidFill>
                            <a:schemeClr val="tx1"/>
                          </a:solidFill>
                          <a:effectLst/>
                        </a:rPr>
                        <a:t> combos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32 (3)</a:t>
                      </a:r>
                    </a:p>
                  </a:txBody>
                  <a:tcPr anchor="ctr"/>
                </a:tc>
                <a:extLst>
                  <a:ext uri="{0D108BD9-81ED-4DB2-BD59-A6C34878D82A}">
                    <a16:rowId xmlns:a16="http://schemas.microsoft.com/office/drawing/2014/main" val="3665731939"/>
                  </a:ext>
                </a:extLst>
              </a:tr>
            </a:tbl>
          </a:graphicData>
        </a:graphic>
      </p:graphicFrame>
    </p:spTree>
    <p:extLst>
      <p:ext uri="{BB962C8B-B14F-4D97-AF65-F5344CB8AC3E}">
        <p14:creationId xmlns:p14="http://schemas.microsoft.com/office/powerpoint/2010/main" val="1471311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060125" cy="807720"/>
          </a:xfrm>
        </p:spPr>
        <p:txBody>
          <a:bodyPr/>
          <a:lstStyle/>
          <a:p>
            <a:r>
              <a:rPr lang="en-GB" dirty="0"/>
              <a:t>SO-3: Treatment sequences and prognostic factors in metastatic pancreatic ductal adenocarcinoma: univariate and multivariate analyses of a real-world study in Europe </a:t>
            </a:r>
            <a:br>
              <a:rPr lang="en-GB" dirty="0"/>
            </a:br>
            <a:r>
              <a:rPr lang="en-GB" dirty="0"/>
              <a:t>– </a:t>
            </a:r>
            <a:r>
              <a:rPr lang="en-GB" dirty="0" err="1"/>
              <a:t>Taieb</a:t>
            </a:r>
            <a:r>
              <a:rPr lang="en-GB" dirty="0"/>
              <a:t> J,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err="1"/>
              <a:t>Taieb</a:t>
            </a:r>
            <a:r>
              <a:rPr lang="en-GB" dirty="0"/>
              <a:t> J, et al. Ann </a:t>
            </a:r>
            <a:r>
              <a:rPr lang="en-GB" dirty="0" err="1"/>
              <a:t>Oncol</a:t>
            </a:r>
            <a:r>
              <a:rPr lang="en-GB" dirty="0"/>
              <a:t> 2021;32(</a:t>
            </a:r>
            <a:r>
              <a:rPr lang="en-GB" dirty="0" err="1"/>
              <a:t>suppl</a:t>
            </a:r>
            <a:r>
              <a:rPr lang="en-GB" dirty="0"/>
              <a:t>):</a:t>
            </a:r>
            <a:r>
              <a:rPr lang="en-GB" dirty="0" err="1"/>
              <a:t>abstr</a:t>
            </a:r>
            <a:r>
              <a:rPr lang="en-GB" dirty="0"/>
              <a:t> SO-3</a:t>
            </a:r>
          </a:p>
        </p:txBody>
      </p:sp>
      <p:sp>
        <p:nvSpPr>
          <p:cNvPr id="7" name="TextBox 6"/>
          <p:cNvSpPr txBox="1"/>
          <p:nvPr/>
        </p:nvSpPr>
        <p:spPr>
          <a:xfrm>
            <a:off x="5238232" y="1387555"/>
            <a:ext cx="1715534" cy="338554"/>
          </a:xfrm>
          <a:prstGeom prst="rect">
            <a:avLst/>
          </a:prstGeom>
          <a:noFill/>
        </p:spPr>
        <p:txBody>
          <a:bodyPr wrap="none" rtlCol="0">
            <a:spAutoFit/>
          </a:bodyPr>
          <a:lstStyle/>
          <a:p>
            <a:pPr algn="ctr"/>
            <a:r>
              <a:rPr lang="en-GB" sz="1600" b="1" dirty="0"/>
              <a:t>Overall survival</a:t>
            </a:r>
          </a:p>
        </p:txBody>
      </p:sp>
      <p:graphicFrame>
        <p:nvGraphicFramePr>
          <p:cNvPr id="8" name="Table 68">
            <a:extLst>
              <a:ext uri="{FF2B5EF4-FFF2-40B4-BE49-F238E27FC236}">
                <a16:creationId xmlns:a16="http://schemas.microsoft.com/office/drawing/2014/main" id="{58A0E0F6-CE8D-4148-ADE5-8DA1012626EB}"/>
              </a:ext>
            </a:extLst>
          </p:cNvPr>
          <p:cNvGraphicFramePr>
            <a:graphicFrameLocks noGrp="1"/>
          </p:cNvGraphicFramePr>
          <p:nvPr>
            <p:extLst>
              <p:ext uri="{D42A27DB-BD31-4B8C-83A1-F6EECF244321}">
                <p14:modId xmlns:p14="http://schemas.microsoft.com/office/powerpoint/2010/main" val="3002995631"/>
              </p:ext>
            </p:extLst>
          </p:nvPr>
        </p:nvGraphicFramePr>
        <p:xfrm>
          <a:off x="7208875" y="1600126"/>
          <a:ext cx="4923490" cy="1997520"/>
        </p:xfrm>
        <a:graphic>
          <a:graphicData uri="http://schemas.openxmlformats.org/drawingml/2006/table">
            <a:tbl>
              <a:tblPr firstRow="1" bandRow="1">
                <a:tableStyleId>{5C22544A-7EE6-4342-B048-85BDC9FD1C3A}</a:tableStyleId>
              </a:tblPr>
              <a:tblGrid>
                <a:gridCol w="3488445">
                  <a:extLst>
                    <a:ext uri="{9D8B030D-6E8A-4147-A177-3AD203B41FA5}">
                      <a16:colId xmlns:a16="http://schemas.microsoft.com/office/drawing/2014/main" val="3816435110"/>
                    </a:ext>
                  </a:extLst>
                </a:gridCol>
                <a:gridCol w="711183">
                  <a:extLst>
                    <a:ext uri="{9D8B030D-6E8A-4147-A177-3AD203B41FA5}">
                      <a16:colId xmlns:a16="http://schemas.microsoft.com/office/drawing/2014/main" val="463754460"/>
                    </a:ext>
                  </a:extLst>
                </a:gridCol>
                <a:gridCol w="723862">
                  <a:extLst>
                    <a:ext uri="{9D8B030D-6E8A-4147-A177-3AD203B41FA5}">
                      <a16:colId xmlns:a16="http://schemas.microsoft.com/office/drawing/2014/main" val="399627325"/>
                    </a:ext>
                  </a:extLst>
                </a:gridCol>
              </a:tblGrid>
              <a:tr h="277178">
                <a:tc>
                  <a:txBody>
                    <a:bodyPr/>
                    <a:lstStyle/>
                    <a:p>
                      <a:pPr algn="l"/>
                      <a:r>
                        <a:rPr lang="en-GB" sz="1400" i="0" dirty="0">
                          <a:solidFill>
                            <a:schemeClr val="tx1"/>
                          </a:solidFill>
                        </a:rPr>
                        <a:t>Treatment sequence (1L → 2L)</a:t>
                      </a:r>
                    </a:p>
                  </a:txBody>
                  <a:tcPr marL="36000" marR="36000" marT="36000" marB="36000" anchor="ctr">
                    <a:lnL w="12700" cmpd="sng">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i="0" dirty="0">
                          <a:solidFill>
                            <a:schemeClr val="tx1"/>
                          </a:solidFill>
                        </a:rPr>
                        <a:t>PS 0/1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i="0" dirty="0">
                          <a:solidFill>
                            <a:schemeClr val="tx1"/>
                          </a:solidFill>
                        </a:rPr>
                        <a:t>PS ≥2</a:t>
                      </a:r>
                    </a:p>
                  </a:txBody>
                  <a:tcPr marL="36000" marR="36000" marT="36000" marB="36000" anchor="ctr">
                    <a:lnL w="12700" cap="flat" cmpd="sng" algn="ctr">
                      <a:no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7205136"/>
                  </a:ext>
                </a:extLst>
              </a:tr>
              <a:tr h="145395">
                <a:tc>
                  <a:txBody>
                    <a:bodyPr/>
                    <a:lstStyle/>
                    <a:p>
                      <a:pPr algn="l"/>
                      <a:r>
                        <a:rPr lang="en-GB" sz="1400" dirty="0">
                          <a:solidFill>
                            <a:srgbClr val="4D4D4D"/>
                          </a:solidFill>
                        </a:rPr>
                        <a:t>(m)FOLFIRINOX </a:t>
                      </a:r>
                      <a:r>
                        <a:rPr lang="en-GB" sz="1400" i="0" dirty="0">
                          <a:solidFill>
                            <a:srgbClr val="4D4D4D"/>
                          </a:solidFill>
                        </a:rPr>
                        <a:t>→ gem combos</a:t>
                      </a:r>
                      <a:endParaRPr lang="en-GB" sz="1400" dirty="0">
                        <a:solidFill>
                          <a:srgbClr val="4D4D4D"/>
                        </a:solidFill>
                      </a:endParaRPr>
                    </a:p>
                  </a:txBody>
                  <a:tcPr marL="36000" marR="36000" marT="36000" marB="36000" anchor="ctr">
                    <a:lnL w="12700" cmpd="sng">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rgbClr val="4D4D4D"/>
                          </a:solidFill>
                        </a:rPr>
                        <a:t>20.0</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12.6</a:t>
                      </a:r>
                    </a:p>
                  </a:txBody>
                  <a:tcPr marL="36000" marR="36000" marT="36000" marB="36000" anchor="ctr">
                    <a:lnL w="12700" cap="flat" cmpd="sng" algn="ctr">
                      <a:no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65035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(m)FOLFIRINOX </a:t>
                      </a:r>
                      <a:r>
                        <a:rPr lang="en-GB" sz="1400" i="0" dirty="0">
                          <a:solidFill>
                            <a:srgbClr val="4D4D4D"/>
                          </a:solidFill>
                        </a:rPr>
                        <a:t>→ gem mono</a:t>
                      </a:r>
                      <a:endParaRPr lang="en-GB" sz="1400" dirty="0">
                        <a:solidFill>
                          <a:srgbClr val="4D4D4D"/>
                        </a:solidFill>
                      </a:endParaRP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a:solidFill>
                            <a:srgbClr val="4D4D4D"/>
                          </a:solidFill>
                        </a:rPr>
                        <a:t>14.8</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15.0</a:t>
                      </a:r>
                    </a:p>
                  </a:txBody>
                  <a:tcPr marL="36000" marR="36000" marT="36000" marB="3600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8463519"/>
                  </a:ext>
                </a:extLst>
              </a:tr>
              <a:tr h="203904">
                <a:tc>
                  <a:txBody>
                    <a:bodyPr/>
                    <a:lstStyle/>
                    <a:p>
                      <a:pPr algn="l"/>
                      <a:r>
                        <a:rPr lang="en-GB" sz="1400" dirty="0">
                          <a:solidFill>
                            <a:srgbClr val="4D4D4D"/>
                          </a:solidFill>
                        </a:rPr>
                        <a:t>Gem + nab-P </a:t>
                      </a:r>
                      <a:r>
                        <a:rPr lang="en-GB" sz="1400" i="0" dirty="0">
                          <a:solidFill>
                            <a:srgbClr val="4D4D4D"/>
                          </a:solidFill>
                        </a:rPr>
                        <a:t>→ </a:t>
                      </a:r>
                      <a:r>
                        <a:rPr kumimoji="0" lang="it-IT" sz="1400" b="0" i="0" u="none" strike="noStrike" kern="1200" cap="none" normalizeH="0" baseline="0" dirty="0">
                          <a:ln>
                            <a:noFill/>
                          </a:ln>
                          <a:solidFill>
                            <a:schemeClr val="tx1"/>
                          </a:solidFill>
                          <a:effectLst/>
                          <a:latin typeface="+mn-lt"/>
                          <a:ea typeface="+mn-ea"/>
                          <a:cs typeface="Arial" charset="0"/>
                        </a:rPr>
                        <a:t>fluoropyrimidines</a:t>
                      </a:r>
                      <a:r>
                        <a:rPr lang="en-GB" sz="1400" i="0" dirty="0">
                          <a:solidFill>
                            <a:srgbClr val="4D4D4D"/>
                          </a:solidFill>
                        </a:rPr>
                        <a:t> combos</a:t>
                      </a:r>
                      <a:endParaRPr lang="en-GB" sz="1400" dirty="0">
                        <a:solidFill>
                          <a:srgbClr val="4D4D4D"/>
                        </a:solidFill>
                      </a:endParaRP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a:solidFill>
                            <a:srgbClr val="4D4D4D"/>
                          </a:solidFill>
                        </a:rPr>
                        <a:t>15.6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12.7</a:t>
                      </a:r>
                    </a:p>
                  </a:txBody>
                  <a:tcPr marL="36000" marR="36000" marT="36000" marB="3600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4528474"/>
                  </a:ext>
                </a:extLst>
              </a:tr>
              <a:tr h="152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Gem + nab-P </a:t>
                      </a:r>
                      <a:r>
                        <a:rPr lang="en-GB" sz="1400" i="0" dirty="0">
                          <a:solidFill>
                            <a:srgbClr val="4D4D4D"/>
                          </a:solidFill>
                        </a:rPr>
                        <a:t>→ </a:t>
                      </a:r>
                      <a:r>
                        <a:rPr kumimoji="0" lang="it-IT" sz="1400" b="0" i="0" u="none" strike="noStrike" kern="1200" cap="none" normalizeH="0" baseline="0" dirty="0">
                          <a:ln>
                            <a:noFill/>
                          </a:ln>
                          <a:solidFill>
                            <a:schemeClr val="tx1"/>
                          </a:solidFill>
                          <a:effectLst/>
                          <a:latin typeface="+mn-lt"/>
                          <a:ea typeface="+mn-ea"/>
                          <a:cs typeface="Arial" charset="0"/>
                        </a:rPr>
                        <a:t>fluoropyrimidines</a:t>
                      </a:r>
                      <a:r>
                        <a:rPr lang="en-GB" sz="1400" i="0" dirty="0">
                          <a:solidFill>
                            <a:srgbClr val="4D4D4D"/>
                          </a:solidFill>
                        </a:rPr>
                        <a:t> mono</a:t>
                      </a:r>
                      <a:endParaRPr lang="en-GB" sz="1400" dirty="0">
                        <a:solidFill>
                          <a:srgbClr val="4D4D4D"/>
                        </a:solidFill>
                      </a:endParaRP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a:solidFill>
                            <a:srgbClr val="4D4D4D"/>
                          </a:solidFill>
                        </a:rPr>
                        <a:t>15.9</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 8.3</a:t>
                      </a:r>
                    </a:p>
                  </a:txBody>
                  <a:tcPr marL="36000" marR="36000" marT="36000" marB="3600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83756"/>
                  </a:ext>
                </a:extLst>
              </a:tr>
              <a:tr h="0">
                <a:tc>
                  <a:txBody>
                    <a:bodyPr/>
                    <a:lstStyle/>
                    <a:p>
                      <a:pPr algn="l"/>
                      <a:r>
                        <a:rPr lang="en-GB" sz="1400" dirty="0">
                          <a:solidFill>
                            <a:srgbClr val="4D4D4D"/>
                          </a:solidFill>
                        </a:rPr>
                        <a:t>Gem mono </a:t>
                      </a:r>
                      <a:r>
                        <a:rPr lang="en-GB" sz="1400" i="0" dirty="0">
                          <a:solidFill>
                            <a:srgbClr val="4D4D4D"/>
                          </a:solidFill>
                        </a:rPr>
                        <a:t>→ </a:t>
                      </a:r>
                      <a:r>
                        <a:rPr kumimoji="0" lang="it-IT" sz="1400" b="0" i="0" u="none" strike="noStrike" kern="1200" cap="none" normalizeH="0" baseline="0" dirty="0">
                          <a:ln>
                            <a:noFill/>
                          </a:ln>
                          <a:solidFill>
                            <a:schemeClr val="tx1"/>
                          </a:solidFill>
                          <a:effectLst/>
                          <a:latin typeface="+mn-lt"/>
                          <a:ea typeface="+mn-ea"/>
                          <a:cs typeface="Arial" charset="0"/>
                        </a:rPr>
                        <a:t>fluoropyrimidines</a:t>
                      </a:r>
                      <a:r>
                        <a:rPr lang="en-GB" sz="1400" i="0" dirty="0">
                          <a:solidFill>
                            <a:srgbClr val="4D4D4D"/>
                          </a:solidFill>
                        </a:rPr>
                        <a:t> combos</a:t>
                      </a:r>
                      <a:endParaRPr lang="en-GB" sz="1400" dirty="0">
                        <a:solidFill>
                          <a:srgbClr val="4D4D4D"/>
                        </a:solidFill>
                      </a:endParaRP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a:solidFill>
                            <a:srgbClr val="4D4D4D"/>
                          </a:solidFill>
                        </a:rPr>
                        <a:t>15.0</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12.8</a:t>
                      </a:r>
                    </a:p>
                  </a:txBody>
                  <a:tcPr marL="36000" marR="36000" marT="36000" marB="3600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76384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Gem mono </a:t>
                      </a:r>
                      <a:r>
                        <a:rPr lang="en-GB" sz="1400" i="0" dirty="0">
                          <a:solidFill>
                            <a:srgbClr val="4D4D4D"/>
                          </a:solidFill>
                        </a:rPr>
                        <a:t>→ </a:t>
                      </a:r>
                      <a:r>
                        <a:rPr kumimoji="0" lang="it-IT" sz="1400" b="0" i="0" u="none" strike="noStrike" kern="1200" cap="none" normalizeH="0" baseline="0" dirty="0">
                          <a:ln>
                            <a:noFill/>
                          </a:ln>
                          <a:solidFill>
                            <a:schemeClr val="tx1"/>
                          </a:solidFill>
                          <a:effectLst/>
                          <a:latin typeface="+mn-lt"/>
                          <a:ea typeface="+mn-ea"/>
                          <a:cs typeface="Arial" charset="0"/>
                        </a:rPr>
                        <a:t>fluoropyrimidines</a:t>
                      </a:r>
                      <a:r>
                        <a:rPr lang="en-GB" sz="1400" i="0" dirty="0">
                          <a:solidFill>
                            <a:srgbClr val="4D4D4D"/>
                          </a:solidFill>
                        </a:rPr>
                        <a:t> mono</a:t>
                      </a:r>
                      <a:endParaRPr lang="en-GB" sz="1400" dirty="0">
                        <a:solidFill>
                          <a:srgbClr val="4D4D4D"/>
                        </a:solidFill>
                      </a:endParaRPr>
                    </a:p>
                  </a:txBody>
                  <a:tcPr marL="36000" marR="36000" marT="36000" marB="36000" anchor="ctr">
                    <a:lnL w="12700" cmpd="sng">
                      <a:noFill/>
                    </a:lnL>
                    <a:lnR w="12700" cap="flat" cmpd="sng" algn="ctr">
                      <a:no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4D4D4D"/>
                          </a:solidFill>
                        </a:rPr>
                        <a:t>10.2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 8.8</a:t>
                      </a:r>
                    </a:p>
                  </a:txBody>
                  <a:tcPr marL="36000" marR="36000" marT="36000" marB="36000" anchor="ctr">
                    <a:lnL w="12700" cap="flat" cmpd="sng" algn="ctr">
                      <a:no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735708"/>
                  </a:ext>
                </a:extLst>
              </a:tr>
            </a:tbl>
          </a:graphicData>
        </a:graphic>
      </p:graphicFrame>
      <p:sp>
        <p:nvSpPr>
          <p:cNvPr id="9" name="Rectangle 8">
            <a:extLst>
              <a:ext uri="{FF2B5EF4-FFF2-40B4-BE49-F238E27FC236}">
                <a16:creationId xmlns:a16="http://schemas.microsoft.com/office/drawing/2014/main" id="{5427B486-B24B-420D-A3F6-1E594646FCA4}"/>
              </a:ext>
            </a:extLst>
          </p:cNvPr>
          <p:cNvSpPr/>
          <p:nvPr/>
        </p:nvSpPr>
        <p:spPr>
          <a:xfrm>
            <a:off x="7208875" y="1911106"/>
            <a:ext cx="4190686" cy="264160"/>
          </a:xfrm>
          <a:prstGeom prst="rect">
            <a:avLst/>
          </a:prstGeom>
          <a:noFill/>
          <a:ln w="381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21">
            <a:extLst>
              <a:ext uri="{FF2B5EF4-FFF2-40B4-BE49-F238E27FC236}">
                <a16:creationId xmlns:a16="http://schemas.microsoft.com/office/drawing/2014/main" id="{FB4A72E8-6E2C-48C2-B360-291032FBABA5}"/>
              </a:ext>
            </a:extLst>
          </p:cNvPr>
          <p:cNvSpPr>
            <a:spLocks/>
          </p:cNvSpPr>
          <p:nvPr/>
        </p:nvSpPr>
        <p:spPr bwMode="auto">
          <a:xfrm>
            <a:off x="1273296" y="2338099"/>
            <a:ext cx="9354064" cy="327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 name="Group 10">
            <a:extLst>
              <a:ext uri="{FF2B5EF4-FFF2-40B4-BE49-F238E27FC236}">
                <a16:creationId xmlns:a16="http://schemas.microsoft.com/office/drawing/2014/main" id="{3323E822-948C-4168-BBFD-BF3B92A077D7}"/>
              </a:ext>
            </a:extLst>
          </p:cNvPr>
          <p:cNvGrpSpPr/>
          <p:nvPr/>
        </p:nvGrpSpPr>
        <p:grpSpPr>
          <a:xfrm>
            <a:off x="495960" y="2131345"/>
            <a:ext cx="777616" cy="3592234"/>
            <a:chOff x="4187844" y="1223620"/>
            <a:chExt cx="777616" cy="2854281"/>
          </a:xfrm>
        </p:grpSpPr>
        <p:sp>
          <p:nvSpPr>
            <p:cNvPr id="12" name="Line 6">
              <a:extLst>
                <a:ext uri="{FF2B5EF4-FFF2-40B4-BE49-F238E27FC236}">
                  <a16:creationId xmlns:a16="http://schemas.microsoft.com/office/drawing/2014/main" id="{8AD9320F-316E-4018-8C95-F217DFFDE4D0}"/>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 name="Line 7">
              <a:extLst>
                <a:ext uri="{FF2B5EF4-FFF2-40B4-BE49-F238E27FC236}">
                  <a16:creationId xmlns:a16="http://schemas.microsoft.com/office/drawing/2014/main" id="{A77C611A-5553-47B4-908A-3247BBDF3759}"/>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4" name="Line 8">
              <a:extLst>
                <a:ext uri="{FF2B5EF4-FFF2-40B4-BE49-F238E27FC236}">
                  <a16:creationId xmlns:a16="http://schemas.microsoft.com/office/drawing/2014/main" id="{D6B50B0C-EE71-4FDF-9D03-BC22AF827184}"/>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5" name="Line 9">
              <a:extLst>
                <a:ext uri="{FF2B5EF4-FFF2-40B4-BE49-F238E27FC236}">
                  <a16:creationId xmlns:a16="http://schemas.microsoft.com/office/drawing/2014/main" id="{7532439E-7589-4454-B001-2FDB6F9DF0ED}"/>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6" name="Line 10">
              <a:extLst>
                <a:ext uri="{FF2B5EF4-FFF2-40B4-BE49-F238E27FC236}">
                  <a16:creationId xmlns:a16="http://schemas.microsoft.com/office/drawing/2014/main" id="{4637D443-D2E4-4280-AA85-53562BCE900A}"/>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7" name="Line 11">
              <a:extLst>
                <a:ext uri="{FF2B5EF4-FFF2-40B4-BE49-F238E27FC236}">
                  <a16:creationId xmlns:a16="http://schemas.microsoft.com/office/drawing/2014/main" id="{0AB1748D-4934-4097-A52D-CB23057CB293}"/>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8" name="TextBox 17">
              <a:extLst>
                <a:ext uri="{FF2B5EF4-FFF2-40B4-BE49-F238E27FC236}">
                  <a16:creationId xmlns:a16="http://schemas.microsoft.com/office/drawing/2014/main" id="{1249B596-2E76-4C28-9861-F37A0AB7E767}"/>
                </a:ext>
              </a:extLst>
            </p:cNvPr>
            <p:cNvSpPr txBox="1"/>
            <p:nvPr/>
          </p:nvSpPr>
          <p:spPr>
            <a:xfrm rot="16200000">
              <a:off x="3772366" y="2527147"/>
              <a:ext cx="1169510" cy="338554"/>
            </a:xfrm>
            <a:prstGeom prst="rect">
              <a:avLst/>
            </a:prstGeom>
            <a:noFill/>
          </p:spPr>
          <p:txBody>
            <a:bodyPr wrap="none" rtlCol="0">
              <a:spAutoFit/>
            </a:bodyPr>
            <a:lstStyle/>
            <a:p>
              <a:pPr algn="ctr" fontAlgn="base">
                <a:spcBef>
                  <a:spcPct val="0"/>
                </a:spcBef>
                <a:spcAft>
                  <a:spcPct val="0"/>
                </a:spcAft>
              </a:pPr>
              <a:r>
                <a:rPr lang="en-GB" sz="1600" dirty="0">
                  <a:solidFill>
                    <a:srgbClr val="4D4D4D"/>
                  </a:solidFill>
                  <a:cs typeface="Arial" panose="020B0604020202020204" pitchFamily="34" charset="0"/>
                </a:rPr>
                <a:t>OS probability</a:t>
              </a:r>
            </a:p>
          </p:txBody>
        </p:sp>
        <p:sp>
          <p:nvSpPr>
            <p:cNvPr id="19" name="TextBox 18">
              <a:extLst>
                <a:ext uri="{FF2B5EF4-FFF2-40B4-BE49-F238E27FC236}">
                  <a16:creationId xmlns:a16="http://schemas.microsoft.com/office/drawing/2014/main" id="{25ADDD30-BFD4-4AD7-B81F-DEF340088224}"/>
                </a:ext>
              </a:extLst>
            </p:cNvPr>
            <p:cNvSpPr txBox="1"/>
            <p:nvPr/>
          </p:nvSpPr>
          <p:spPr>
            <a:xfrm>
              <a:off x="4452032" y="1223620"/>
              <a:ext cx="470001" cy="338554"/>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1.0</a:t>
              </a:r>
            </a:p>
          </p:txBody>
        </p:sp>
        <p:sp>
          <p:nvSpPr>
            <p:cNvPr id="20" name="TextBox 19">
              <a:extLst>
                <a:ext uri="{FF2B5EF4-FFF2-40B4-BE49-F238E27FC236}">
                  <a16:creationId xmlns:a16="http://schemas.microsoft.com/office/drawing/2014/main" id="{12BE4610-9B0C-4C59-9ACF-6E635C550104}"/>
                </a:ext>
              </a:extLst>
            </p:cNvPr>
            <p:cNvSpPr txBox="1"/>
            <p:nvPr/>
          </p:nvSpPr>
          <p:spPr>
            <a:xfrm>
              <a:off x="4452032" y="1747759"/>
              <a:ext cx="470001" cy="338554"/>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0.8</a:t>
              </a:r>
            </a:p>
          </p:txBody>
        </p:sp>
        <p:sp>
          <p:nvSpPr>
            <p:cNvPr id="21" name="TextBox 20">
              <a:extLst>
                <a:ext uri="{FF2B5EF4-FFF2-40B4-BE49-F238E27FC236}">
                  <a16:creationId xmlns:a16="http://schemas.microsoft.com/office/drawing/2014/main" id="{94E258DC-289A-443F-B844-2811506B58CD}"/>
                </a:ext>
              </a:extLst>
            </p:cNvPr>
            <p:cNvSpPr txBox="1"/>
            <p:nvPr/>
          </p:nvSpPr>
          <p:spPr>
            <a:xfrm>
              <a:off x="4452032" y="2246290"/>
              <a:ext cx="470001" cy="338554"/>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0.6</a:t>
              </a:r>
            </a:p>
          </p:txBody>
        </p:sp>
        <p:sp>
          <p:nvSpPr>
            <p:cNvPr id="22" name="TextBox 21">
              <a:extLst>
                <a:ext uri="{FF2B5EF4-FFF2-40B4-BE49-F238E27FC236}">
                  <a16:creationId xmlns:a16="http://schemas.microsoft.com/office/drawing/2014/main" id="{2B0F1626-E112-4040-84FE-846B5B05896A}"/>
                </a:ext>
              </a:extLst>
            </p:cNvPr>
            <p:cNvSpPr txBox="1"/>
            <p:nvPr/>
          </p:nvSpPr>
          <p:spPr>
            <a:xfrm>
              <a:off x="4452032" y="2760943"/>
              <a:ext cx="470001" cy="338554"/>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0.4</a:t>
              </a:r>
            </a:p>
          </p:txBody>
        </p:sp>
        <p:sp>
          <p:nvSpPr>
            <p:cNvPr id="23" name="TextBox 22">
              <a:extLst>
                <a:ext uri="{FF2B5EF4-FFF2-40B4-BE49-F238E27FC236}">
                  <a16:creationId xmlns:a16="http://schemas.microsoft.com/office/drawing/2014/main" id="{C2F0F6F1-3387-494E-8F44-3D7365477D0F}"/>
                </a:ext>
              </a:extLst>
            </p:cNvPr>
            <p:cNvSpPr txBox="1"/>
            <p:nvPr/>
          </p:nvSpPr>
          <p:spPr>
            <a:xfrm>
              <a:off x="4452032" y="3264846"/>
              <a:ext cx="470001" cy="338554"/>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0.2</a:t>
              </a:r>
            </a:p>
          </p:txBody>
        </p:sp>
        <p:sp>
          <p:nvSpPr>
            <p:cNvPr id="24" name="TextBox 23">
              <a:extLst>
                <a:ext uri="{FF2B5EF4-FFF2-40B4-BE49-F238E27FC236}">
                  <a16:creationId xmlns:a16="http://schemas.microsoft.com/office/drawing/2014/main" id="{9D9A09E3-E8F8-4F75-9F55-63EC3BA241BB}"/>
                </a:ext>
              </a:extLst>
            </p:cNvPr>
            <p:cNvSpPr txBox="1"/>
            <p:nvPr/>
          </p:nvSpPr>
          <p:spPr>
            <a:xfrm>
              <a:off x="4623562" y="3808896"/>
              <a:ext cx="298479" cy="269005"/>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a:t>
              </a:r>
            </a:p>
          </p:txBody>
        </p:sp>
      </p:grpSp>
      <p:grpSp>
        <p:nvGrpSpPr>
          <p:cNvPr id="25" name="Group 24">
            <a:extLst>
              <a:ext uri="{FF2B5EF4-FFF2-40B4-BE49-F238E27FC236}">
                <a16:creationId xmlns:a16="http://schemas.microsoft.com/office/drawing/2014/main" id="{66B8ECE4-F890-45FF-930A-33CAFC04C703}"/>
              </a:ext>
            </a:extLst>
          </p:cNvPr>
          <p:cNvGrpSpPr/>
          <p:nvPr/>
        </p:nvGrpSpPr>
        <p:grpSpPr>
          <a:xfrm>
            <a:off x="1047557" y="5627156"/>
            <a:ext cx="9612000" cy="360147"/>
            <a:chOff x="1513339" y="4188565"/>
            <a:chExt cx="2373619" cy="360147"/>
          </a:xfrm>
        </p:grpSpPr>
        <p:sp>
          <p:nvSpPr>
            <p:cNvPr id="26" name="Line 21">
              <a:extLst>
                <a:ext uri="{FF2B5EF4-FFF2-40B4-BE49-F238E27FC236}">
                  <a16:creationId xmlns:a16="http://schemas.microsoft.com/office/drawing/2014/main" id="{D44E9048-F266-4F62-96EC-AA3662641BDF}"/>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ACAE108-9ACE-4F0F-99ED-88EA5B9D1CAA}"/>
                </a:ext>
              </a:extLst>
            </p:cNvPr>
            <p:cNvSpPr txBox="1"/>
            <p:nvPr/>
          </p:nvSpPr>
          <p:spPr>
            <a:xfrm>
              <a:off x="3819453" y="4260565"/>
              <a:ext cx="6750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28" name="Line 21">
              <a:extLst>
                <a:ext uri="{FF2B5EF4-FFF2-40B4-BE49-F238E27FC236}">
                  <a16:creationId xmlns:a16="http://schemas.microsoft.com/office/drawing/2014/main" id="{89F998DB-E5EC-4B87-8A2B-6C4C1071F39C}"/>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DF712C5-2454-44D7-A971-0E01C58D7DE8}"/>
                </a:ext>
              </a:extLst>
            </p:cNvPr>
            <p:cNvSpPr txBox="1"/>
            <p:nvPr/>
          </p:nvSpPr>
          <p:spPr>
            <a:xfrm>
              <a:off x="3443816" y="4260565"/>
              <a:ext cx="6750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25</a:t>
              </a:r>
            </a:p>
          </p:txBody>
        </p:sp>
        <p:sp>
          <p:nvSpPr>
            <p:cNvPr id="30" name="Line 21">
              <a:extLst>
                <a:ext uri="{FF2B5EF4-FFF2-40B4-BE49-F238E27FC236}">
                  <a16:creationId xmlns:a16="http://schemas.microsoft.com/office/drawing/2014/main" id="{D645C207-06F4-4CE1-9E25-EB164E891512}"/>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9E69499-EE4F-45B7-ACE2-F1A003FB5B23}"/>
                </a:ext>
              </a:extLst>
            </p:cNvPr>
            <p:cNvSpPr txBox="1"/>
            <p:nvPr/>
          </p:nvSpPr>
          <p:spPr>
            <a:xfrm>
              <a:off x="3068179" y="4260565"/>
              <a:ext cx="6750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32" name="Line 21">
              <a:extLst>
                <a:ext uri="{FF2B5EF4-FFF2-40B4-BE49-F238E27FC236}">
                  <a16:creationId xmlns:a16="http://schemas.microsoft.com/office/drawing/2014/main" id="{E1D87FED-E06F-483D-8475-1650D59E22AC}"/>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E8923C4F-8682-4FEA-AC6E-AF43D8F13F90}"/>
                </a:ext>
              </a:extLst>
            </p:cNvPr>
            <p:cNvSpPr txBox="1"/>
            <p:nvPr/>
          </p:nvSpPr>
          <p:spPr>
            <a:xfrm>
              <a:off x="2692542" y="4260565"/>
              <a:ext cx="6750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34" name="Line 21">
              <a:extLst>
                <a:ext uri="{FF2B5EF4-FFF2-40B4-BE49-F238E27FC236}">
                  <a16:creationId xmlns:a16="http://schemas.microsoft.com/office/drawing/2014/main" id="{17B16029-1BF1-43E4-A5D8-4E8FC7CF12AD}"/>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17A1733-D324-4AFA-B25D-428082660FC2}"/>
                </a:ext>
              </a:extLst>
            </p:cNvPr>
            <p:cNvSpPr txBox="1"/>
            <p:nvPr/>
          </p:nvSpPr>
          <p:spPr>
            <a:xfrm>
              <a:off x="2316905" y="4260565"/>
              <a:ext cx="6750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36" name="Line 21">
              <a:extLst>
                <a:ext uri="{FF2B5EF4-FFF2-40B4-BE49-F238E27FC236}">
                  <a16:creationId xmlns:a16="http://schemas.microsoft.com/office/drawing/2014/main" id="{C2F2B334-7B9A-44B9-84BE-A1A261F630A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368020F7-81E4-4E0D-8D46-8924CAF98486}"/>
                </a:ext>
              </a:extLst>
            </p:cNvPr>
            <p:cNvSpPr txBox="1"/>
            <p:nvPr/>
          </p:nvSpPr>
          <p:spPr>
            <a:xfrm>
              <a:off x="1953625" y="4260565"/>
              <a:ext cx="4279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sp>
          <p:nvSpPr>
            <p:cNvPr id="38" name="Line 21">
              <a:extLst>
                <a:ext uri="{FF2B5EF4-FFF2-40B4-BE49-F238E27FC236}">
                  <a16:creationId xmlns:a16="http://schemas.microsoft.com/office/drawing/2014/main" id="{6F720101-C037-4707-86EE-9103EE696302}"/>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6B1B1781-B2C1-4965-A5EA-9564A3A7CC96}"/>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40" name="Group 39">
            <a:extLst>
              <a:ext uri="{FF2B5EF4-FFF2-40B4-BE49-F238E27FC236}">
                <a16:creationId xmlns:a16="http://schemas.microsoft.com/office/drawing/2014/main" id="{FB0A1EC8-7AF5-4706-A0B6-139D04F7ABA7}"/>
              </a:ext>
            </a:extLst>
          </p:cNvPr>
          <p:cNvGrpSpPr/>
          <p:nvPr/>
        </p:nvGrpSpPr>
        <p:grpSpPr>
          <a:xfrm>
            <a:off x="1359535" y="2314504"/>
            <a:ext cx="9034145" cy="3160078"/>
            <a:chOff x="485775" y="1452562"/>
            <a:chExt cx="11216544" cy="3956122"/>
          </a:xfrm>
        </p:grpSpPr>
        <p:sp>
          <p:nvSpPr>
            <p:cNvPr id="41" name="Graphic 40">
              <a:extLst>
                <a:ext uri="{FF2B5EF4-FFF2-40B4-BE49-F238E27FC236}">
                  <a16:creationId xmlns:a16="http://schemas.microsoft.com/office/drawing/2014/main" id="{DD078CA3-2214-4DE5-8F3D-EFB58E7820CD}"/>
                </a:ext>
              </a:extLst>
            </p:cNvPr>
            <p:cNvSpPr/>
            <p:nvPr/>
          </p:nvSpPr>
          <p:spPr>
            <a:xfrm>
              <a:off x="485775" y="1498977"/>
              <a:ext cx="11216544" cy="3855157"/>
            </a:xfrm>
            <a:custGeom>
              <a:avLst/>
              <a:gdLst>
                <a:gd name="connsiteX0" fmla="*/ 11216544 w 11216544"/>
                <a:gd name="connsiteY0" fmla="*/ 3855158 h 3855157"/>
                <a:gd name="connsiteX1" fmla="*/ 10719721 w 11216544"/>
                <a:gd name="connsiteY1" fmla="*/ 3855158 h 3855157"/>
                <a:gd name="connsiteX2" fmla="*/ 10719721 w 11216544"/>
                <a:gd name="connsiteY2" fmla="*/ 3678621 h 3855157"/>
                <a:gd name="connsiteX3" fmla="*/ 10641711 w 11216544"/>
                <a:gd name="connsiteY3" fmla="*/ 3678621 h 3855157"/>
                <a:gd name="connsiteX4" fmla="*/ 10641711 w 11216544"/>
                <a:gd name="connsiteY4" fmla="*/ 3596506 h 3855157"/>
                <a:gd name="connsiteX5" fmla="*/ 10563702 w 11216544"/>
                <a:gd name="connsiteY5" fmla="*/ 3596506 h 3855157"/>
                <a:gd name="connsiteX6" fmla="*/ 10563702 w 11216544"/>
                <a:gd name="connsiteY6" fmla="*/ 3497970 h 3855157"/>
                <a:gd name="connsiteX7" fmla="*/ 10169557 w 11216544"/>
                <a:gd name="connsiteY7" fmla="*/ 3497970 h 3855157"/>
                <a:gd name="connsiteX8" fmla="*/ 10169557 w 11216544"/>
                <a:gd name="connsiteY8" fmla="*/ 3407654 h 3855157"/>
                <a:gd name="connsiteX9" fmla="*/ 9906857 w 11216544"/>
                <a:gd name="connsiteY9" fmla="*/ 3407654 h 3855157"/>
                <a:gd name="connsiteX10" fmla="*/ 9906857 w 11216544"/>
                <a:gd name="connsiteY10" fmla="*/ 3341960 h 3855157"/>
                <a:gd name="connsiteX11" fmla="*/ 9533191 w 11216544"/>
                <a:gd name="connsiteY11" fmla="*/ 3341960 h 3855157"/>
                <a:gd name="connsiteX12" fmla="*/ 9533191 w 11216544"/>
                <a:gd name="connsiteY12" fmla="*/ 3210582 h 3855157"/>
                <a:gd name="connsiteX13" fmla="*/ 9488052 w 11216544"/>
                <a:gd name="connsiteY13" fmla="*/ 3210582 h 3855157"/>
                <a:gd name="connsiteX14" fmla="*/ 9488052 w 11216544"/>
                <a:gd name="connsiteY14" fmla="*/ 3132572 h 3855157"/>
                <a:gd name="connsiteX15" fmla="*/ 9451096 w 11216544"/>
                <a:gd name="connsiteY15" fmla="*/ 3132572 h 3855157"/>
                <a:gd name="connsiteX16" fmla="*/ 9451096 w 11216544"/>
                <a:gd name="connsiteY16" fmla="*/ 3083309 h 3855157"/>
                <a:gd name="connsiteX17" fmla="*/ 9323823 w 11216544"/>
                <a:gd name="connsiteY17" fmla="*/ 3083309 h 3855157"/>
                <a:gd name="connsiteX18" fmla="*/ 9323823 w 11216544"/>
                <a:gd name="connsiteY18" fmla="*/ 3058677 h 3855157"/>
                <a:gd name="connsiteX19" fmla="*/ 9258138 w 11216544"/>
                <a:gd name="connsiteY19" fmla="*/ 3058677 h 3855157"/>
                <a:gd name="connsiteX20" fmla="*/ 9258138 w 11216544"/>
                <a:gd name="connsiteY20" fmla="*/ 2992983 h 3855157"/>
                <a:gd name="connsiteX21" fmla="*/ 9196550 w 11216544"/>
                <a:gd name="connsiteY21" fmla="*/ 2992983 h 3855157"/>
                <a:gd name="connsiteX22" fmla="*/ 9196550 w 11216544"/>
                <a:gd name="connsiteY22" fmla="*/ 2906772 h 3855157"/>
                <a:gd name="connsiteX23" fmla="*/ 9028223 w 11216544"/>
                <a:gd name="connsiteY23" fmla="*/ 2906772 h 3855157"/>
                <a:gd name="connsiteX24" fmla="*/ 9028223 w 11216544"/>
                <a:gd name="connsiteY24" fmla="*/ 2832868 h 3855157"/>
                <a:gd name="connsiteX25" fmla="*/ 8974846 w 11216544"/>
                <a:gd name="connsiteY25" fmla="*/ 2832868 h 3855157"/>
                <a:gd name="connsiteX26" fmla="*/ 8974846 w 11216544"/>
                <a:gd name="connsiteY26" fmla="*/ 2750753 h 3855157"/>
                <a:gd name="connsiteX27" fmla="*/ 8794204 w 11216544"/>
                <a:gd name="connsiteY27" fmla="*/ 2750753 h 3855157"/>
                <a:gd name="connsiteX28" fmla="*/ 8794204 w 11216544"/>
                <a:gd name="connsiteY28" fmla="*/ 2648112 h 3855157"/>
                <a:gd name="connsiteX29" fmla="*/ 8662825 w 11216544"/>
                <a:gd name="connsiteY29" fmla="*/ 2648112 h 3855157"/>
                <a:gd name="connsiteX30" fmla="*/ 8662825 w 11216544"/>
                <a:gd name="connsiteY30" fmla="*/ 2537260 h 3855157"/>
                <a:gd name="connsiteX31" fmla="*/ 8473964 w 11216544"/>
                <a:gd name="connsiteY31" fmla="*/ 2537260 h 3855157"/>
                <a:gd name="connsiteX32" fmla="*/ 8473964 w 11216544"/>
                <a:gd name="connsiteY32" fmla="*/ 2512628 h 3855157"/>
                <a:gd name="connsiteX33" fmla="*/ 8412385 w 11216544"/>
                <a:gd name="connsiteY33" fmla="*/ 2512628 h 3855157"/>
                <a:gd name="connsiteX34" fmla="*/ 8412385 w 11216544"/>
                <a:gd name="connsiteY34" fmla="*/ 2459259 h 3855157"/>
                <a:gd name="connsiteX35" fmla="*/ 8391849 w 11216544"/>
                <a:gd name="connsiteY35" fmla="*/ 2459259 h 3855157"/>
                <a:gd name="connsiteX36" fmla="*/ 8391849 w 11216544"/>
                <a:gd name="connsiteY36" fmla="*/ 2389460 h 3855157"/>
                <a:gd name="connsiteX37" fmla="*/ 8268682 w 11216544"/>
                <a:gd name="connsiteY37" fmla="*/ 2389460 h 3855157"/>
                <a:gd name="connsiteX38" fmla="*/ 8268682 w 11216544"/>
                <a:gd name="connsiteY38" fmla="*/ 2336092 h 3855157"/>
                <a:gd name="connsiteX39" fmla="*/ 8071619 w 11216544"/>
                <a:gd name="connsiteY39" fmla="*/ 2336092 h 3855157"/>
                <a:gd name="connsiteX40" fmla="*/ 8071619 w 11216544"/>
                <a:gd name="connsiteY40" fmla="*/ 2270398 h 3855157"/>
                <a:gd name="connsiteX41" fmla="*/ 7837599 w 11216544"/>
                <a:gd name="connsiteY41" fmla="*/ 2270398 h 3855157"/>
                <a:gd name="connsiteX42" fmla="*/ 7837599 w 11216544"/>
                <a:gd name="connsiteY42" fmla="*/ 2233450 h 3855157"/>
                <a:gd name="connsiteX43" fmla="*/ 7652842 w 11216544"/>
                <a:gd name="connsiteY43" fmla="*/ 2233450 h 3855157"/>
                <a:gd name="connsiteX44" fmla="*/ 7652842 w 11216544"/>
                <a:gd name="connsiteY44" fmla="*/ 2163651 h 3855157"/>
                <a:gd name="connsiteX45" fmla="*/ 7620000 w 11216544"/>
                <a:gd name="connsiteY45" fmla="*/ 2163651 h 3855157"/>
                <a:gd name="connsiteX46" fmla="*/ 7620000 w 11216544"/>
                <a:gd name="connsiteY46" fmla="*/ 2069220 h 3855157"/>
                <a:gd name="connsiteX47" fmla="*/ 7578948 w 11216544"/>
                <a:gd name="connsiteY47" fmla="*/ 2069220 h 3855157"/>
                <a:gd name="connsiteX48" fmla="*/ 7578948 w 11216544"/>
                <a:gd name="connsiteY48" fmla="*/ 2032273 h 3855157"/>
                <a:gd name="connsiteX49" fmla="*/ 7262813 w 11216544"/>
                <a:gd name="connsiteY49" fmla="*/ 2032273 h 3855157"/>
                <a:gd name="connsiteX50" fmla="*/ 7262813 w 11216544"/>
                <a:gd name="connsiteY50" fmla="*/ 1884473 h 3855157"/>
                <a:gd name="connsiteX51" fmla="*/ 7106803 w 11216544"/>
                <a:gd name="connsiteY51" fmla="*/ 1884473 h 3855157"/>
                <a:gd name="connsiteX52" fmla="*/ 7106803 w 11216544"/>
                <a:gd name="connsiteY52" fmla="*/ 1839306 h 3855157"/>
                <a:gd name="connsiteX53" fmla="*/ 7008267 w 11216544"/>
                <a:gd name="connsiteY53" fmla="*/ 1839306 h 3855157"/>
                <a:gd name="connsiteX54" fmla="*/ 7008267 w 11216544"/>
                <a:gd name="connsiteY54" fmla="*/ 1785937 h 3855157"/>
                <a:gd name="connsiteX55" fmla="*/ 6938467 w 11216544"/>
                <a:gd name="connsiteY55" fmla="*/ 1785937 h 3855157"/>
                <a:gd name="connsiteX56" fmla="*/ 6938467 w 11216544"/>
                <a:gd name="connsiteY56" fmla="*/ 1732568 h 3855157"/>
                <a:gd name="connsiteX57" fmla="*/ 6880994 w 11216544"/>
                <a:gd name="connsiteY57" fmla="*/ 1732568 h 3855157"/>
                <a:gd name="connsiteX58" fmla="*/ 6880994 w 11216544"/>
                <a:gd name="connsiteY58" fmla="*/ 1703822 h 3855157"/>
                <a:gd name="connsiteX59" fmla="*/ 6823510 w 11216544"/>
                <a:gd name="connsiteY59" fmla="*/ 1703822 h 3855157"/>
                <a:gd name="connsiteX60" fmla="*/ 6823510 w 11216544"/>
                <a:gd name="connsiteY60" fmla="*/ 1625822 h 3855157"/>
                <a:gd name="connsiteX61" fmla="*/ 6724974 w 11216544"/>
                <a:gd name="connsiteY61" fmla="*/ 1625822 h 3855157"/>
                <a:gd name="connsiteX62" fmla="*/ 6724974 w 11216544"/>
                <a:gd name="connsiteY62" fmla="*/ 1597075 h 3855157"/>
                <a:gd name="connsiteX63" fmla="*/ 6618237 w 11216544"/>
                <a:gd name="connsiteY63" fmla="*/ 1597075 h 3855157"/>
                <a:gd name="connsiteX64" fmla="*/ 6618237 w 11216544"/>
                <a:gd name="connsiteY64" fmla="*/ 1551917 h 3855157"/>
                <a:gd name="connsiteX65" fmla="*/ 6495069 w 11216544"/>
                <a:gd name="connsiteY65" fmla="*/ 1551917 h 3855157"/>
                <a:gd name="connsiteX66" fmla="*/ 6495069 w 11216544"/>
                <a:gd name="connsiteY66" fmla="*/ 1502654 h 3855157"/>
                <a:gd name="connsiteX67" fmla="*/ 6417059 w 11216544"/>
                <a:gd name="connsiteY67" fmla="*/ 1502654 h 3855157"/>
                <a:gd name="connsiteX68" fmla="*/ 6417059 w 11216544"/>
                <a:gd name="connsiteY68" fmla="*/ 1436960 h 3855157"/>
                <a:gd name="connsiteX69" fmla="*/ 6376006 w 11216544"/>
                <a:gd name="connsiteY69" fmla="*/ 1436960 h 3855157"/>
                <a:gd name="connsiteX70" fmla="*/ 6376006 w 11216544"/>
                <a:gd name="connsiteY70" fmla="*/ 1400013 h 3855157"/>
                <a:gd name="connsiteX71" fmla="*/ 6162513 w 11216544"/>
                <a:gd name="connsiteY71" fmla="*/ 1400013 h 3855157"/>
                <a:gd name="connsiteX72" fmla="*/ 6162513 w 11216544"/>
                <a:gd name="connsiteY72" fmla="*/ 1367170 h 3855157"/>
                <a:gd name="connsiteX73" fmla="*/ 6068082 w 11216544"/>
                <a:gd name="connsiteY73" fmla="*/ 1367170 h 3855157"/>
                <a:gd name="connsiteX74" fmla="*/ 6068082 w 11216544"/>
                <a:gd name="connsiteY74" fmla="*/ 1272740 h 3855157"/>
                <a:gd name="connsiteX75" fmla="*/ 5887432 w 11216544"/>
                <a:gd name="connsiteY75" fmla="*/ 1272740 h 3855157"/>
                <a:gd name="connsiteX76" fmla="*/ 5887432 w 11216544"/>
                <a:gd name="connsiteY76" fmla="*/ 1207046 h 3855157"/>
                <a:gd name="connsiteX77" fmla="*/ 5743737 w 11216544"/>
                <a:gd name="connsiteY77" fmla="*/ 1207046 h 3855157"/>
                <a:gd name="connsiteX78" fmla="*/ 5743737 w 11216544"/>
                <a:gd name="connsiteY78" fmla="*/ 1165993 h 3855157"/>
                <a:gd name="connsiteX79" fmla="*/ 5489191 w 11216544"/>
                <a:gd name="connsiteY79" fmla="*/ 1165993 h 3855157"/>
                <a:gd name="connsiteX80" fmla="*/ 5489191 w 11216544"/>
                <a:gd name="connsiteY80" fmla="*/ 1104404 h 3855157"/>
                <a:gd name="connsiteX81" fmla="*/ 5407076 w 11216544"/>
                <a:gd name="connsiteY81" fmla="*/ 1104404 h 3855157"/>
                <a:gd name="connsiteX82" fmla="*/ 5407076 w 11216544"/>
                <a:gd name="connsiteY82" fmla="*/ 1079773 h 3855157"/>
                <a:gd name="connsiteX83" fmla="*/ 5283909 w 11216544"/>
                <a:gd name="connsiteY83" fmla="*/ 1079773 h 3855157"/>
                <a:gd name="connsiteX84" fmla="*/ 5283909 w 11216544"/>
                <a:gd name="connsiteY84" fmla="*/ 1038720 h 3855157"/>
                <a:gd name="connsiteX85" fmla="*/ 5234645 w 11216544"/>
                <a:gd name="connsiteY85" fmla="*/ 1038720 h 3855157"/>
                <a:gd name="connsiteX86" fmla="*/ 5234645 w 11216544"/>
                <a:gd name="connsiteY86" fmla="*/ 989447 h 3855157"/>
                <a:gd name="connsiteX87" fmla="*/ 5090951 w 11216544"/>
                <a:gd name="connsiteY87" fmla="*/ 989447 h 3855157"/>
                <a:gd name="connsiteX88" fmla="*/ 5090951 w 11216544"/>
                <a:gd name="connsiteY88" fmla="*/ 960710 h 3855157"/>
                <a:gd name="connsiteX89" fmla="*/ 5033467 w 11216544"/>
                <a:gd name="connsiteY89" fmla="*/ 960710 h 3855157"/>
                <a:gd name="connsiteX90" fmla="*/ 5033467 w 11216544"/>
                <a:gd name="connsiteY90" fmla="*/ 931973 h 3855157"/>
                <a:gd name="connsiteX91" fmla="*/ 4721448 w 11216544"/>
                <a:gd name="connsiteY91" fmla="*/ 931973 h 3855157"/>
                <a:gd name="connsiteX92" fmla="*/ 4721448 w 11216544"/>
                <a:gd name="connsiteY92" fmla="*/ 862177 h 3855157"/>
                <a:gd name="connsiteX93" fmla="*/ 4631122 w 11216544"/>
                <a:gd name="connsiteY93" fmla="*/ 862177 h 3855157"/>
                <a:gd name="connsiteX94" fmla="*/ 4631122 w 11216544"/>
                <a:gd name="connsiteY94" fmla="*/ 817015 h 3855157"/>
                <a:gd name="connsiteX95" fmla="*/ 4549007 w 11216544"/>
                <a:gd name="connsiteY95" fmla="*/ 817015 h 3855157"/>
                <a:gd name="connsiteX96" fmla="*/ 4549007 w 11216544"/>
                <a:gd name="connsiteY96" fmla="*/ 767748 h 3855157"/>
                <a:gd name="connsiteX97" fmla="*/ 4314987 w 11216544"/>
                <a:gd name="connsiteY97" fmla="*/ 767748 h 3855157"/>
                <a:gd name="connsiteX98" fmla="*/ 4314987 w 11216544"/>
                <a:gd name="connsiteY98" fmla="*/ 726692 h 3855157"/>
                <a:gd name="connsiteX99" fmla="*/ 4290356 w 11216544"/>
                <a:gd name="connsiteY99" fmla="*/ 726692 h 3855157"/>
                <a:gd name="connsiteX100" fmla="*/ 4290356 w 11216544"/>
                <a:gd name="connsiteY100" fmla="*/ 685636 h 3855157"/>
                <a:gd name="connsiteX101" fmla="*/ 4212346 w 11216544"/>
                <a:gd name="connsiteY101" fmla="*/ 685636 h 3855157"/>
                <a:gd name="connsiteX102" fmla="*/ 4212346 w 11216544"/>
                <a:gd name="connsiteY102" fmla="*/ 656897 h 3855157"/>
                <a:gd name="connsiteX103" fmla="*/ 4154872 w 11216544"/>
                <a:gd name="connsiteY103" fmla="*/ 656897 h 3855157"/>
                <a:gd name="connsiteX104" fmla="*/ 4154872 w 11216544"/>
                <a:gd name="connsiteY104" fmla="*/ 599418 h 3855157"/>
                <a:gd name="connsiteX105" fmla="*/ 4002967 w 11216544"/>
                <a:gd name="connsiteY105" fmla="*/ 599418 h 3855157"/>
                <a:gd name="connsiteX106" fmla="*/ 4002967 w 11216544"/>
                <a:gd name="connsiteY106" fmla="*/ 550151 h 3855157"/>
                <a:gd name="connsiteX107" fmla="*/ 3966010 w 11216544"/>
                <a:gd name="connsiteY107" fmla="*/ 550151 h 3855157"/>
                <a:gd name="connsiteX108" fmla="*/ 3966010 w 11216544"/>
                <a:gd name="connsiteY108" fmla="*/ 513201 h 3855157"/>
                <a:gd name="connsiteX109" fmla="*/ 3834632 w 11216544"/>
                <a:gd name="connsiteY109" fmla="*/ 513201 h 3855157"/>
                <a:gd name="connsiteX110" fmla="*/ 3834632 w 11216544"/>
                <a:gd name="connsiteY110" fmla="*/ 451617 h 3855157"/>
                <a:gd name="connsiteX111" fmla="*/ 3670411 w 11216544"/>
                <a:gd name="connsiteY111" fmla="*/ 451617 h 3855157"/>
                <a:gd name="connsiteX112" fmla="*/ 3670411 w 11216544"/>
                <a:gd name="connsiteY112" fmla="*/ 373610 h 3855157"/>
                <a:gd name="connsiteX113" fmla="*/ 3600612 w 11216544"/>
                <a:gd name="connsiteY113" fmla="*/ 373610 h 3855157"/>
                <a:gd name="connsiteX114" fmla="*/ 3600612 w 11216544"/>
                <a:gd name="connsiteY114" fmla="*/ 316131 h 3855157"/>
                <a:gd name="connsiteX115" fmla="*/ 3424076 w 11216544"/>
                <a:gd name="connsiteY115" fmla="*/ 316131 h 3855157"/>
                <a:gd name="connsiteX116" fmla="*/ 3424076 w 11216544"/>
                <a:gd name="connsiteY116" fmla="*/ 312026 h 3855157"/>
                <a:gd name="connsiteX117" fmla="*/ 3321434 w 11216544"/>
                <a:gd name="connsiteY117" fmla="*/ 312026 h 3855157"/>
                <a:gd name="connsiteX118" fmla="*/ 3321434 w 11216544"/>
                <a:gd name="connsiteY118" fmla="*/ 254547 h 3855157"/>
                <a:gd name="connsiteX119" fmla="*/ 3177740 w 11216544"/>
                <a:gd name="connsiteY119" fmla="*/ 254547 h 3855157"/>
                <a:gd name="connsiteX120" fmla="*/ 3177740 w 11216544"/>
                <a:gd name="connsiteY120" fmla="*/ 184752 h 3855157"/>
                <a:gd name="connsiteX121" fmla="*/ 2943720 w 11216544"/>
                <a:gd name="connsiteY121" fmla="*/ 184752 h 3855157"/>
                <a:gd name="connsiteX122" fmla="*/ 2943720 w 11216544"/>
                <a:gd name="connsiteY122" fmla="*/ 139590 h 3855157"/>
                <a:gd name="connsiteX123" fmla="*/ 2849290 w 11216544"/>
                <a:gd name="connsiteY123" fmla="*/ 139590 h 3855157"/>
                <a:gd name="connsiteX124" fmla="*/ 2849290 w 11216544"/>
                <a:gd name="connsiteY124" fmla="*/ 143696 h 3855157"/>
                <a:gd name="connsiteX125" fmla="*/ 2783596 w 11216544"/>
                <a:gd name="connsiteY125" fmla="*/ 143696 h 3855157"/>
                <a:gd name="connsiteX126" fmla="*/ 2783596 w 11216544"/>
                <a:gd name="connsiteY126" fmla="*/ 110851 h 3855157"/>
                <a:gd name="connsiteX127" fmla="*/ 2685069 w 11216544"/>
                <a:gd name="connsiteY127" fmla="*/ 110851 h 3855157"/>
                <a:gd name="connsiteX128" fmla="*/ 2685069 w 11216544"/>
                <a:gd name="connsiteY128" fmla="*/ 102640 h 3855157"/>
                <a:gd name="connsiteX129" fmla="*/ 2578322 w 11216544"/>
                <a:gd name="connsiteY129" fmla="*/ 102640 h 3855157"/>
                <a:gd name="connsiteX130" fmla="*/ 2578322 w 11216544"/>
                <a:gd name="connsiteY130" fmla="*/ 90323 h 3855157"/>
                <a:gd name="connsiteX131" fmla="*/ 2134915 w 11216544"/>
                <a:gd name="connsiteY131" fmla="*/ 90323 h 3855157"/>
                <a:gd name="connsiteX132" fmla="*/ 2134915 w 11216544"/>
                <a:gd name="connsiteY132" fmla="*/ 61584 h 3855157"/>
                <a:gd name="connsiteX133" fmla="*/ 1995326 w 11216544"/>
                <a:gd name="connsiteY133" fmla="*/ 61584 h 3855157"/>
                <a:gd name="connsiteX134" fmla="*/ 1995326 w 11216544"/>
                <a:gd name="connsiteY134" fmla="*/ 0 h 3855157"/>
                <a:gd name="connsiteX135" fmla="*/ 0 w 11216544"/>
                <a:gd name="connsiteY135" fmla="*/ 0 h 385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1216544" h="3855157">
                  <a:moveTo>
                    <a:pt x="11216544" y="3855158"/>
                  </a:moveTo>
                  <a:lnTo>
                    <a:pt x="10719721" y="3855158"/>
                  </a:lnTo>
                  <a:lnTo>
                    <a:pt x="10719721" y="3678621"/>
                  </a:lnTo>
                  <a:lnTo>
                    <a:pt x="10641711" y="3678621"/>
                  </a:lnTo>
                  <a:lnTo>
                    <a:pt x="10641711" y="3596506"/>
                  </a:lnTo>
                  <a:lnTo>
                    <a:pt x="10563702" y="3596506"/>
                  </a:lnTo>
                  <a:lnTo>
                    <a:pt x="10563702" y="3497970"/>
                  </a:lnTo>
                  <a:lnTo>
                    <a:pt x="10169557" y="3497970"/>
                  </a:lnTo>
                  <a:lnTo>
                    <a:pt x="10169557" y="3407654"/>
                  </a:lnTo>
                  <a:lnTo>
                    <a:pt x="9906857" y="3407654"/>
                  </a:lnTo>
                  <a:lnTo>
                    <a:pt x="9906857" y="3341960"/>
                  </a:lnTo>
                  <a:lnTo>
                    <a:pt x="9533191" y="3341960"/>
                  </a:lnTo>
                  <a:lnTo>
                    <a:pt x="9533191" y="3210582"/>
                  </a:lnTo>
                  <a:lnTo>
                    <a:pt x="9488052" y="3210582"/>
                  </a:lnTo>
                  <a:lnTo>
                    <a:pt x="9488052" y="3132572"/>
                  </a:lnTo>
                  <a:lnTo>
                    <a:pt x="9451096" y="3132572"/>
                  </a:lnTo>
                  <a:lnTo>
                    <a:pt x="9451096" y="3083309"/>
                  </a:lnTo>
                  <a:lnTo>
                    <a:pt x="9323823" y="3083309"/>
                  </a:lnTo>
                  <a:lnTo>
                    <a:pt x="9323823" y="3058677"/>
                  </a:lnTo>
                  <a:lnTo>
                    <a:pt x="9258138" y="3058677"/>
                  </a:lnTo>
                  <a:lnTo>
                    <a:pt x="9258138" y="2992983"/>
                  </a:lnTo>
                  <a:lnTo>
                    <a:pt x="9196550" y="2992983"/>
                  </a:lnTo>
                  <a:lnTo>
                    <a:pt x="9196550" y="2906772"/>
                  </a:lnTo>
                  <a:lnTo>
                    <a:pt x="9028223" y="2906772"/>
                  </a:lnTo>
                  <a:lnTo>
                    <a:pt x="9028223" y="2832868"/>
                  </a:lnTo>
                  <a:lnTo>
                    <a:pt x="8974846" y="2832868"/>
                  </a:lnTo>
                  <a:lnTo>
                    <a:pt x="8974846" y="2750753"/>
                  </a:lnTo>
                  <a:lnTo>
                    <a:pt x="8794204" y="2750753"/>
                  </a:lnTo>
                  <a:lnTo>
                    <a:pt x="8794204" y="2648112"/>
                  </a:lnTo>
                  <a:lnTo>
                    <a:pt x="8662825" y="2648112"/>
                  </a:lnTo>
                  <a:lnTo>
                    <a:pt x="8662825" y="2537260"/>
                  </a:lnTo>
                  <a:lnTo>
                    <a:pt x="8473964" y="2537260"/>
                  </a:lnTo>
                  <a:lnTo>
                    <a:pt x="8473964" y="2512628"/>
                  </a:lnTo>
                  <a:lnTo>
                    <a:pt x="8412385" y="2512628"/>
                  </a:lnTo>
                  <a:lnTo>
                    <a:pt x="8412385" y="2459259"/>
                  </a:lnTo>
                  <a:lnTo>
                    <a:pt x="8391849" y="2459259"/>
                  </a:lnTo>
                  <a:lnTo>
                    <a:pt x="8391849" y="2389460"/>
                  </a:lnTo>
                  <a:lnTo>
                    <a:pt x="8268682" y="2389460"/>
                  </a:lnTo>
                  <a:lnTo>
                    <a:pt x="8268682" y="2336092"/>
                  </a:lnTo>
                  <a:lnTo>
                    <a:pt x="8071619" y="2336092"/>
                  </a:lnTo>
                  <a:lnTo>
                    <a:pt x="8071619" y="2270398"/>
                  </a:lnTo>
                  <a:lnTo>
                    <a:pt x="7837599" y="2270398"/>
                  </a:lnTo>
                  <a:lnTo>
                    <a:pt x="7837599" y="2233450"/>
                  </a:lnTo>
                  <a:lnTo>
                    <a:pt x="7652842" y="2233450"/>
                  </a:lnTo>
                  <a:lnTo>
                    <a:pt x="7652842" y="2163651"/>
                  </a:lnTo>
                  <a:lnTo>
                    <a:pt x="7620000" y="2163651"/>
                  </a:lnTo>
                  <a:lnTo>
                    <a:pt x="7620000" y="2069220"/>
                  </a:lnTo>
                  <a:lnTo>
                    <a:pt x="7578948" y="2069220"/>
                  </a:lnTo>
                  <a:lnTo>
                    <a:pt x="7578948" y="2032273"/>
                  </a:lnTo>
                  <a:lnTo>
                    <a:pt x="7262813" y="2032273"/>
                  </a:lnTo>
                  <a:lnTo>
                    <a:pt x="7262813" y="1884473"/>
                  </a:lnTo>
                  <a:lnTo>
                    <a:pt x="7106803" y="1884473"/>
                  </a:lnTo>
                  <a:lnTo>
                    <a:pt x="7106803" y="1839306"/>
                  </a:lnTo>
                  <a:lnTo>
                    <a:pt x="7008267" y="1839306"/>
                  </a:lnTo>
                  <a:lnTo>
                    <a:pt x="7008267" y="1785937"/>
                  </a:lnTo>
                  <a:lnTo>
                    <a:pt x="6938467" y="1785937"/>
                  </a:lnTo>
                  <a:lnTo>
                    <a:pt x="6938467" y="1732568"/>
                  </a:lnTo>
                  <a:lnTo>
                    <a:pt x="6880994" y="1732568"/>
                  </a:lnTo>
                  <a:lnTo>
                    <a:pt x="6880994" y="1703822"/>
                  </a:lnTo>
                  <a:lnTo>
                    <a:pt x="6823510" y="1703822"/>
                  </a:lnTo>
                  <a:lnTo>
                    <a:pt x="6823510" y="1625822"/>
                  </a:lnTo>
                  <a:lnTo>
                    <a:pt x="6724974" y="1625822"/>
                  </a:lnTo>
                  <a:lnTo>
                    <a:pt x="6724974" y="1597075"/>
                  </a:lnTo>
                  <a:lnTo>
                    <a:pt x="6618237" y="1597075"/>
                  </a:lnTo>
                  <a:lnTo>
                    <a:pt x="6618237" y="1551917"/>
                  </a:lnTo>
                  <a:lnTo>
                    <a:pt x="6495069" y="1551917"/>
                  </a:lnTo>
                  <a:lnTo>
                    <a:pt x="6495069" y="1502654"/>
                  </a:lnTo>
                  <a:lnTo>
                    <a:pt x="6417059" y="1502654"/>
                  </a:lnTo>
                  <a:lnTo>
                    <a:pt x="6417059" y="1436960"/>
                  </a:lnTo>
                  <a:lnTo>
                    <a:pt x="6376006" y="1436960"/>
                  </a:lnTo>
                  <a:lnTo>
                    <a:pt x="6376006" y="1400013"/>
                  </a:lnTo>
                  <a:lnTo>
                    <a:pt x="6162513" y="1400013"/>
                  </a:lnTo>
                  <a:lnTo>
                    <a:pt x="6162513" y="1367170"/>
                  </a:lnTo>
                  <a:lnTo>
                    <a:pt x="6068082" y="1367170"/>
                  </a:lnTo>
                  <a:lnTo>
                    <a:pt x="6068082" y="1272740"/>
                  </a:lnTo>
                  <a:lnTo>
                    <a:pt x="5887432" y="1272740"/>
                  </a:lnTo>
                  <a:lnTo>
                    <a:pt x="5887432" y="1207046"/>
                  </a:lnTo>
                  <a:lnTo>
                    <a:pt x="5743737" y="1207046"/>
                  </a:lnTo>
                  <a:lnTo>
                    <a:pt x="5743737" y="1165993"/>
                  </a:lnTo>
                  <a:lnTo>
                    <a:pt x="5489191" y="1165993"/>
                  </a:lnTo>
                  <a:lnTo>
                    <a:pt x="5489191" y="1104404"/>
                  </a:lnTo>
                  <a:lnTo>
                    <a:pt x="5407076" y="1104404"/>
                  </a:lnTo>
                  <a:lnTo>
                    <a:pt x="5407076" y="1079773"/>
                  </a:lnTo>
                  <a:lnTo>
                    <a:pt x="5283909" y="1079773"/>
                  </a:lnTo>
                  <a:lnTo>
                    <a:pt x="5283909" y="1038720"/>
                  </a:lnTo>
                  <a:lnTo>
                    <a:pt x="5234645" y="1038720"/>
                  </a:lnTo>
                  <a:lnTo>
                    <a:pt x="5234645" y="989447"/>
                  </a:lnTo>
                  <a:lnTo>
                    <a:pt x="5090951" y="989447"/>
                  </a:lnTo>
                  <a:lnTo>
                    <a:pt x="5090951" y="960710"/>
                  </a:lnTo>
                  <a:lnTo>
                    <a:pt x="5033467" y="960710"/>
                  </a:lnTo>
                  <a:lnTo>
                    <a:pt x="5033467" y="931973"/>
                  </a:lnTo>
                  <a:lnTo>
                    <a:pt x="4721448" y="931973"/>
                  </a:lnTo>
                  <a:lnTo>
                    <a:pt x="4721448" y="862177"/>
                  </a:lnTo>
                  <a:lnTo>
                    <a:pt x="4631122" y="862177"/>
                  </a:lnTo>
                  <a:lnTo>
                    <a:pt x="4631122" y="817015"/>
                  </a:lnTo>
                  <a:lnTo>
                    <a:pt x="4549007" y="817015"/>
                  </a:lnTo>
                  <a:lnTo>
                    <a:pt x="4549007" y="767748"/>
                  </a:lnTo>
                  <a:lnTo>
                    <a:pt x="4314987" y="767748"/>
                  </a:lnTo>
                  <a:lnTo>
                    <a:pt x="4314987" y="726692"/>
                  </a:lnTo>
                  <a:lnTo>
                    <a:pt x="4290356" y="726692"/>
                  </a:lnTo>
                  <a:lnTo>
                    <a:pt x="4290356" y="685636"/>
                  </a:lnTo>
                  <a:lnTo>
                    <a:pt x="4212346" y="685636"/>
                  </a:lnTo>
                  <a:lnTo>
                    <a:pt x="4212346" y="656897"/>
                  </a:lnTo>
                  <a:lnTo>
                    <a:pt x="4154872" y="656897"/>
                  </a:lnTo>
                  <a:lnTo>
                    <a:pt x="4154872" y="599418"/>
                  </a:lnTo>
                  <a:lnTo>
                    <a:pt x="4002967" y="599418"/>
                  </a:lnTo>
                  <a:lnTo>
                    <a:pt x="4002967" y="550151"/>
                  </a:lnTo>
                  <a:lnTo>
                    <a:pt x="3966010" y="550151"/>
                  </a:lnTo>
                  <a:lnTo>
                    <a:pt x="3966010" y="513201"/>
                  </a:lnTo>
                  <a:lnTo>
                    <a:pt x="3834632" y="513201"/>
                  </a:lnTo>
                  <a:lnTo>
                    <a:pt x="3834632" y="451617"/>
                  </a:lnTo>
                  <a:lnTo>
                    <a:pt x="3670411" y="451617"/>
                  </a:lnTo>
                  <a:lnTo>
                    <a:pt x="3670411" y="373610"/>
                  </a:lnTo>
                  <a:lnTo>
                    <a:pt x="3600612" y="373610"/>
                  </a:lnTo>
                  <a:lnTo>
                    <a:pt x="3600612" y="316131"/>
                  </a:lnTo>
                  <a:lnTo>
                    <a:pt x="3424076" y="316131"/>
                  </a:lnTo>
                  <a:lnTo>
                    <a:pt x="3424076" y="312026"/>
                  </a:lnTo>
                  <a:lnTo>
                    <a:pt x="3321434" y="312026"/>
                  </a:lnTo>
                  <a:lnTo>
                    <a:pt x="3321434" y="254547"/>
                  </a:lnTo>
                  <a:lnTo>
                    <a:pt x="3177740" y="254547"/>
                  </a:lnTo>
                  <a:lnTo>
                    <a:pt x="3177740" y="184752"/>
                  </a:lnTo>
                  <a:lnTo>
                    <a:pt x="2943720" y="184752"/>
                  </a:lnTo>
                  <a:lnTo>
                    <a:pt x="2943720" y="139590"/>
                  </a:lnTo>
                  <a:lnTo>
                    <a:pt x="2849290" y="139590"/>
                  </a:lnTo>
                  <a:lnTo>
                    <a:pt x="2849290" y="143696"/>
                  </a:lnTo>
                  <a:lnTo>
                    <a:pt x="2783596" y="143696"/>
                  </a:lnTo>
                  <a:lnTo>
                    <a:pt x="2783596" y="110851"/>
                  </a:lnTo>
                  <a:lnTo>
                    <a:pt x="2685069" y="110851"/>
                  </a:lnTo>
                  <a:lnTo>
                    <a:pt x="2685069" y="102640"/>
                  </a:lnTo>
                  <a:lnTo>
                    <a:pt x="2578322" y="102640"/>
                  </a:lnTo>
                  <a:lnTo>
                    <a:pt x="2578322" y="90323"/>
                  </a:lnTo>
                  <a:lnTo>
                    <a:pt x="2134915" y="90323"/>
                  </a:lnTo>
                  <a:lnTo>
                    <a:pt x="2134915" y="61584"/>
                  </a:lnTo>
                  <a:lnTo>
                    <a:pt x="1995326" y="61584"/>
                  </a:lnTo>
                  <a:lnTo>
                    <a:pt x="1995326" y="0"/>
                  </a:lnTo>
                  <a:lnTo>
                    <a:pt x="0" y="0"/>
                  </a:lnTo>
                </a:path>
              </a:pathLst>
            </a:custGeom>
            <a:noFill/>
            <a:ln w="19050" cap="flat">
              <a:solidFill>
                <a:srgbClr val="4D4D4D"/>
              </a:solidFill>
              <a:prstDash val="solid"/>
              <a:miter/>
            </a:ln>
          </p:spPr>
          <p:txBody>
            <a:bodyPr rtlCol="0" anchor="ctr"/>
            <a:lstStyle/>
            <a:p>
              <a:endParaRPr lang="en-GB"/>
            </a:p>
          </p:txBody>
        </p:sp>
        <p:sp>
          <p:nvSpPr>
            <p:cNvPr id="42" name="Graphic 40">
              <a:extLst>
                <a:ext uri="{FF2B5EF4-FFF2-40B4-BE49-F238E27FC236}">
                  <a16:creationId xmlns:a16="http://schemas.microsoft.com/office/drawing/2014/main" id="{DD078CA3-2214-4DE5-8F3D-EFB58E7820CD}"/>
                </a:ext>
              </a:extLst>
            </p:cNvPr>
            <p:cNvSpPr/>
            <p:nvPr/>
          </p:nvSpPr>
          <p:spPr>
            <a:xfrm>
              <a:off x="648849" y="14525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4D4D4D"/>
              </a:solidFill>
              <a:prstDash val="solid"/>
              <a:miter/>
            </a:ln>
          </p:spPr>
          <p:txBody>
            <a:bodyPr rtlCol="0" anchor="ctr"/>
            <a:lstStyle/>
            <a:p>
              <a:endParaRPr lang="en-GB"/>
            </a:p>
          </p:txBody>
        </p:sp>
        <p:sp>
          <p:nvSpPr>
            <p:cNvPr id="43" name="Graphic 40">
              <a:extLst>
                <a:ext uri="{FF2B5EF4-FFF2-40B4-BE49-F238E27FC236}">
                  <a16:creationId xmlns:a16="http://schemas.microsoft.com/office/drawing/2014/main" id="{DD078CA3-2214-4DE5-8F3D-EFB58E7820CD}"/>
                </a:ext>
              </a:extLst>
            </p:cNvPr>
            <p:cNvSpPr/>
            <p:nvPr/>
          </p:nvSpPr>
          <p:spPr>
            <a:xfrm>
              <a:off x="1715652" y="14525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4D4D4D"/>
              </a:solidFill>
              <a:prstDash val="solid"/>
              <a:miter/>
            </a:ln>
          </p:spPr>
          <p:txBody>
            <a:bodyPr rtlCol="0" anchor="ctr"/>
            <a:lstStyle/>
            <a:p>
              <a:endParaRPr lang="en-GB"/>
            </a:p>
          </p:txBody>
        </p:sp>
        <p:sp>
          <p:nvSpPr>
            <p:cNvPr id="44" name="Graphic 40">
              <a:extLst>
                <a:ext uri="{FF2B5EF4-FFF2-40B4-BE49-F238E27FC236}">
                  <a16:creationId xmlns:a16="http://schemas.microsoft.com/office/drawing/2014/main" id="{DD078CA3-2214-4DE5-8F3D-EFB58E7820CD}"/>
                </a:ext>
              </a:extLst>
            </p:cNvPr>
            <p:cNvSpPr/>
            <p:nvPr/>
          </p:nvSpPr>
          <p:spPr>
            <a:xfrm>
              <a:off x="2096652" y="14525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4D4D4D"/>
              </a:solidFill>
              <a:prstDash val="solid"/>
              <a:miter/>
            </a:ln>
          </p:spPr>
          <p:txBody>
            <a:bodyPr rtlCol="0" anchor="ctr"/>
            <a:lstStyle/>
            <a:p>
              <a:endParaRPr lang="en-GB"/>
            </a:p>
          </p:txBody>
        </p:sp>
        <p:sp>
          <p:nvSpPr>
            <p:cNvPr id="45" name="Graphic 40">
              <a:extLst>
                <a:ext uri="{FF2B5EF4-FFF2-40B4-BE49-F238E27FC236}">
                  <a16:creationId xmlns:a16="http://schemas.microsoft.com/office/drawing/2014/main" id="{DD078CA3-2214-4DE5-8F3D-EFB58E7820CD}"/>
                </a:ext>
              </a:extLst>
            </p:cNvPr>
            <p:cNvSpPr/>
            <p:nvPr/>
          </p:nvSpPr>
          <p:spPr>
            <a:xfrm>
              <a:off x="3106302" y="15287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4D4D4D"/>
              </a:solidFill>
              <a:prstDash val="solid"/>
              <a:miter/>
            </a:ln>
          </p:spPr>
          <p:txBody>
            <a:bodyPr rtlCol="0" anchor="ctr"/>
            <a:lstStyle/>
            <a:p>
              <a:endParaRPr lang="en-GB"/>
            </a:p>
          </p:txBody>
        </p:sp>
        <p:sp>
          <p:nvSpPr>
            <p:cNvPr id="46" name="Graphic 40">
              <a:extLst>
                <a:ext uri="{FF2B5EF4-FFF2-40B4-BE49-F238E27FC236}">
                  <a16:creationId xmlns:a16="http://schemas.microsoft.com/office/drawing/2014/main" id="{DD078CA3-2214-4DE5-8F3D-EFB58E7820CD}"/>
                </a:ext>
              </a:extLst>
            </p:cNvPr>
            <p:cNvSpPr/>
            <p:nvPr/>
          </p:nvSpPr>
          <p:spPr>
            <a:xfrm>
              <a:off x="3239652" y="15478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4D4D4D"/>
              </a:solidFill>
              <a:prstDash val="solid"/>
              <a:miter/>
            </a:ln>
          </p:spPr>
          <p:txBody>
            <a:bodyPr rtlCol="0" anchor="ctr"/>
            <a:lstStyle/>
            <a:p>
              <a:endParaRPr lang="en-GB"/>
            </a:p>
          </p:txBody>
        </p:sp>
        <p:sp>
          <p:nvSpPr>
            <p:cNvPr id="47" name="Graphic 40">
              <a:extLst>
                <a:ext uri="{FF2B5EF4-FFF2-40B4-BE49-F238E27FC236}">
                  <a16:creationId xmlns:a16="http://schemas.microsoft.com/office/drawing/2014/main" id="{DD078CA3-2214-4DE5-8F3D-EFB58E7820CD}"/>
                </a:ext>
              </a:extLst>
            </p:cNvPr>
            <p:cNvSpPr/>
            <p:nvPr/>
          </p:nvSpPr>
          <p:spPr>
            <a:xfrm>
              <a:off x="3830202" y="17383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4D4D4D"/>
              </a:solidFill>
              <a:prstDash val="solid"/>
              <a:miter/>
            </a:ln>
          </p:spPr>
          <p:txBody>
            <a:bodyPr rtlCol="0" anchor="ctr"/>
            <a:lstStyle/>
            <a:p>
              <a:endParaRPr lang="en-GB"/>
            </a:p>
          </p:txBody>
        </p:sp>
        <p:sp>
          <p:nvSpPr>
            <p:cNvPr id="48" name="Graphic 40">
              <a:extLst>
                <a:ext uri="{FF2B5EF4-FFF2-40B4-BE49-F238E27FC236}">
                  <a16:creationId xmlns:a16="http://schemas.microsoft.com/office/drawing/2014/main" id="{DD078CA3-2214-4DE5-8F3D-EFB58E7820CD}"/>
                </a:ext>
              </a:extLst>
            </p:cNvPr>
            <p:cNvSpPr/>
            <p:nvPr/>
          </p:nvSpPr>
          <p:spPr>
            <a:xfrm>
              <a:off x="3944502" y="17383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4D4D4D"/>
              </a:solidFill>
              <a:prstDash val="solid"/>
              <a:miter/>
            </a:ln>
          </p:spPr>
          <p:txBody>
            <a:bodyPr rtlCol="0" anchor="ctr"/>
            <a:lstStyle/>
            <a:p>
              <a:endParaRPr lang="en-GB"/>
            </a:p>
          </p:txBody>
        </p:sp>
        <p:sp>
          <p:nvSpPr>
            <p:cNvPr id="49" name="Graphic 40">
              <a:extLst>
                <a:ext uri="{FF2B5EF4-FFF2-40B4-BE49-F238E27FC236}">
                  <a16:creationId xmlns:a16="http://schemas.microsoft.com/office/drawing/2014/main" id="{DD078CA3-2214-4DE5-8F3D-EFB58E7820CD}"/>
                </a:ext>
              </a:extLst>
            </p:cNvPr>
            <p:cNvSpPr/>
            <p:nvPr/>
          </p:nvSpPr>
          <p:spPr>
            <a:xfrm>
              <a:off x="4058802" y="17383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4D4D4D"/>
              </a:solidFill>
              <a:prstDash val="solid"/>
              <a:miter/>
            </a:ln>
          </p:spPr>
          <p:txBody>
            <a:bodyPr rtlCol="0" anchor="ctr"/>
            <a:lstStyle/>
            <a:p>
              <a:endParaRPr lang="en-GB"/>
            </a:p>
          </p:txBody>
        </p:sp>
        <p:sp>
          <p:nvSpPr>
            <p:cNvPr id="50" name="Graphic 40">
              <a:extLst>
                <a:ext uri="{FF2B5EF4-FFF2-40B4-BE49-F238E27FC236}">
                  <a16:creationId xmlns:a16="http://schemas.microsoft.com/office/drawing/2014/main" id="{DD078CA3-2214-4DE5-8F3D-EFB58E7820CD}"/>
                </a:ext>
              </a:extLst>
            </p:cNvPr>
            <p:cNvSpPr/>
            <p:nvPr/>
          </p:nvSpPr>
          <p:spPr>
            <a:xfrm>
              <a:off x="4287402" y="18907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4D4D4D"/>
              </a:solidFill>
              <a:prstDash val="solid"/>
              <a:miter/>
            </a:ln>
          </p:spPr>
          <p:txBody>
            <a:bodyPr rtlCol="0" anchor="ctr"/>
            <a:lstStyle/>
            <a:p>
              <a:endParaRPr lang="en-GB"/>
            </a:p>
          </p:txBody>
        </p:sp>
        <p:sp>
          <p:nvSpPr>
            <p:cNvPr id="51" name="Graphic 40">
              <a:extLst>
                <a:ext uri="{FF2B5EF4-FFF2-40B4-BE49-F238E27FC236}">
                  <a16:creationId xmlns:a16="http://schemas.microsoft.com/office/drawing/2014/main" id="{DD078CA3-2214-4DE5-8F3D-EFB58E7820CD}"/>
                </a:ext>
              </a:extLst>
            </p:cNvPr>
            <p:cNvSpPr/>
            <p:nvPr/>
          </p:nvSpPr>
          <p:spPr>
            <a:xfrm>
              <a:off x="5335152" y="2366963"/>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rgbClr val="4D4D4D"/>
              </a:solidFill>
              <a:prstDash val="solid"/>
              <a:miter/>
            </a:ln>
          </p:spPr>
          <p:txBody>
            <a:bodyPr rtlCol="0" anchor="ctr"/>
            <a:lstStyle/>
            <a:p>
              <a:endParaRPr lang="en-GB"/>
            </a:p>
          </p:txBody>
        </p:sp>
        <p:sp>
          <p:nvSpPr>
            <p:cNvPr id="52" name="Graphic 40">
              <a:extLst>
                <a:ext uri="{FF2B5EF4-FFF2-40B4-BE49-F238E27FC236}">
                  <a16:creationId xmlns:a16="http://schemas.microsoft.com/office/drawing/2014/main" id="{DD078CA3-2214-4DE5-8F3D-EFB58E7820CD}"/>
                </a:ext>
              </a:extLst>
            </p:cNvPr>
            <p:cNvSpPr/>
            <p:nvPr/>
          </p:nvSpPr>
          <p:spPr>
            <a:xfrm>
              <a:off x="5411352" y="2366963"/>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rgbClr val="4D4D4D"/>
              </a:solidFill>
              <a:prstDash val="solid"/>
              <a:miter/>
            </a:ln>
          </p:spPr>
          <p:txBody>
            <a:bodyPr rtlCol="0" anchor="ctr"/>
            <a:lstStyle/>
            <a:p>
              <a:endParaRPr lang="en-GB"/>
            </a:p>
          </p:txBody>
        </p:sp>
        <p:sp>
          <p:nvSpPr>
            <p:cNvPr id="53" name="Graphic 40">
              <a:extLst>
                <a:ext uri="{FF2B5EF4-FFF2-40B4-BE49-F238E27FC236}">
                  <a16:creationId xmlns:a16="http://schemas.microsoft.com/office/drawing/2014/main" id="{DD078CA3-2214-4DE5-8F3D-EFB58E7820CD}"/>
                </a:ext>
              </a:extLst>
            </p:cNvPr>
            <p:cNvSpPr/>
            <p:nvPr/>
          </p:nvSpPr>
          <p:spPr>
            <a:xfrm>
              <a:off x="5830452" y="2519362"/>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54" name="Graphic 40">
              <a:extLst>
                <a:ext uri="{FF2B5EF4-FFF2-40B4-BE49-F238E27FC236}">
                  <a16:creationId xmlns:a16="http://schemas.microsoft.com/office/drawing/2014/main" id="{DD078CA3-2214-4DE5-8F3D-EFB58E7820CD}"/>
                </a:ext>
              </a:extLst>
            </p:cNvPr>
            <p:cNvSpPr/>
            <p:nvPr/>
          </p:nvSpPr>
          <p:spPr>
            <a:xfrm>
              <a:off x="5906652" y="2557462"/>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55" name="Graphic 40">
              <a:extLst>
                <a:ext uri="{FF2B5EF4-FFF2-40B4-BE49-F238E27FC236}">
                  <a16:creationId xmlns:a16="http://schemas.microsoft.com/office/drawing/2014/main" id="{DD078CA3-2214-4DE5-8F3D-EFB58E7820CD}"/>
                </a:ext>
              </a:extLst>
            </p:cNvPr>
            <p:cNvSpPr/>
            <p:nvPr/>
          </p:nvSpPr>
          <p:spPr>
            <a:xfrm>
              <a:off x="6173352" y="261461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56" name="Graphic 40">
              <a:extLst>
                <a:ext uri="{FF2B5EF4-FFF2-40B4-BE49-F238E27FC236}">
                  <a16:creationId xmlns:a16="http://schemas.microsoft.com/office/drawing/2014/main" id="{DD078CA3-2214-4DE5-8F3D-EFB58E7820CD}"/>
                </a:ext>
              </a:extLst>
            </p:cNvPr>
            <p:cNvSpPr/>
            <p:nvPr/>
          </p:nvSpPr>
          <p:spPr>
            <a:xfrm>
              <a:off x="6287652" y="265271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57" name="Graphic 40">
              <a:extLst>
                <a:ext uri="{FF2B5EF4-FFF2-40B4-BE49-F238E27FC236}">
                  <a16:creationId xmlns:a16="http://schemas.microsoft.com/office/drawing/2014/main" id="{DD078CA3-2214-4DE5-8F3D-EFB58E7820CD}"/>
                </a:ext>
              </a:extLst>
            </p:cNvPr>
            <p:cNvSpPr/>
            <p:nvPr/>
          </p:nvSpPr>
          <p:spPr>
            <a:xfrm>
              <a:off x="6478152" y="270986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58" name="Graphic 40">
              <a:extLst>
                <a:ext uri="{FF2B5EF4-FFF2-40B4-BE49-F238E27FC236}">
                  <a16:creationId xmlns:a16="http://schemas.microsoft.com/office/drawing/2014/main" id="{DD078CA3-2214-4DE5-8F3D-EFB58E7820CD}"/>
                </a:ext>
              </a:extLst>
            </p:cNvPr>
            <p:cNvSpPr/>
            <p:nvPr/>
          </p:nvSpPr>
          <p:spPr>
            <a:xfrm>
              <a:off x="6573402" y="28051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59" name="Graphic 40">
              <a:extLst>
                <a:ext uri="{FF2B5EF4-FFF2-40B4-BE49-F238E27FC236}">
                  <a16:creationId xmlns:a16="http://schemas.microsoft.com/office/drawing/2014/main" id="{DD078CA3-2214-4DE5-8F3D-EFB58E7820CD}"/>
                </a:ext>
              </a:extLst>
            </p:cNvPr>
            <p:cNvSpPr/>
            <p:nvPr/>
          </p:nvSpPr>
          <p:spPr>
            <a:xfrm>
              <a:off x="6630552" y="28432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0" name="Graphic 40">
              <a:extLst>
                <a:ext uri="{FF2B5EF4-FFF2-40B4-BE49-F238E27FC236}">
                  <a16:creationId xmlns:a16="http://schemas.microsoft.com/office/drawing/2014/main" id="{DD078CA3-2214-4DE5-8F3D-EFB58E7820CD}"/>
                </a:ext>
              </a:extLst>
            </p:cNvPr>
            <p:cNvSpPr/>
            <p:nvPr/>
          </p:nvSpPr>
          <p:spPr>
            <a:xfrm>
              <a:off x="6706752" y="28432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1" name="Graphic 40">
              <a:extLst>
                <a:ext uri="{FF2B5EF4-FFF2-40B4-BE49-F238E27FC236}">
                  <a16:creationId xmlns:a16="http://schemas.microsoft.com/office/drawing/2014/main" id="{DD078CA3-2214-4DE5-8F3D-EFB58E7820CD}"/>
                </a:ext>
              </a:extLst>
            </p:cNvPr>
            <p:cNvSpPr/>
            <p:nvPr/>
          </p:nvSpPr>
          <p:spPr>
            <a:xfrm>
              <a:off x="6763912" y="28432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2" name="Graphic 40">
              <a:extLst>
                <a:ext uri="{FF2B5EF4-FFF2-40B4-BE49-F238E27FC236}">
                  <a16:creationId xmlns:a16="http://schemas.microsoft.com/office/drawing/2014/main" id="{DD078CA3-2214-4DE5-8F3D-EFB58E7820CD}"/>
                </a:ext>
              </a:extLst>
            </p:cNvPr>
            <p:cNvSpPr/>
            <p:nvPr/>
          </p:nvSpPr>
          <p:spPr>
            <a:xfrm>
              <a:off x="7011562" y="29956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3" name="Graphic 40">
              <a:extLst>
                <a:ext uri="{FF2B5EF4-FFF2-40B4-BE49-F238E27FC236}">
                  <a16:creationId xmlns:a16="http://schemas.microsoft.com/office/drawing/2014/main" id="{DD078CA3-2214-4DE5-8F3D-EFB58E7820CD}"/>
                </a:ext>
              </a:extLst>
            </p:cNvPr>
            <p:cNvSpPr/>
            <p:nvPr/>
          </p:nvSpPr>
          <p:spPr>
            <a:xfrm>
              <a:off x="7106812" y="30337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4" name="Graphic 40">
              <a:extLst>
                <a:ext uri="{FF2B5EF4-FFF2-40B4-BE49-F238E27FC236}">
                  <a16:creationId xmlns:a16="http://schemas.microsoft.com/office/drawing/2014/main" id="{DD078CA3-2214-4DE5-8F3D-EFB58E7820CD}"/>
                </a:ext>
              </a:extLst>
            </p:cNvPr>
            <p:cNvSpPr/>
            <p:nvPr/>
          </p:nvSpPr>
          <p:spPr>
            <a:xfrm>
              <a:off x="7163962" y="30337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5" name="Graphic 40">
              <a:extLst>
                <a:ext uri="{FF2B5EF4-FFF2-40B4-BE49-F238E27FC236}">
                  <a16:creationId xmlns:a16="http://schemas.microsoft.com/office/drawing/2014/main" id="{DD078CA3-2214-4DE5-8F3D-EFB58E7820CD}"/>
                </a:ext>
              </a:extLst>
            </p:cNvPr>
            <p:cNvSpPr/>
            <p:nvPr/>
          </p:nvSpPr>
          <p:spPr>
            <a:xfrm>
              <a:off x="7240162" y="30718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6" name="Graphic 40">
              <a:extLst>
                <a:ext uri="{FF2B5EF4-FFF2-40B4-BE49-F238E27FC236}">
                  <a16:creationId xmlns:a16="http://schemas.microsoft.com/office/drawing/2014/main" id="{DD078CA3-2214-4DE5-8F3D-EFB58E7820CD}"/>
                </a:ext>
              </a:extLst>
            </p:cNvPr>
            <p:cNvSpPr/>
            <p:nvPr/>
          </p:nvSpPr>
          <p:spPr>
            <a:xfrm>
              <a:off x="7373512" y="316707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7" name="Graphic 40">
              <a:extLst>
                <a:ext uri="{FF2B5EF4-FFF2-40B4-BE49-F238E27FC236}">
                  <a16:creationId xmlns:a16="http://schemas.microsoft.com/office/drawing/2014/main" id="{DD078CA3-2214-4DE5-8F3D-EFB58E7820CD}"/>
                </a:ext>
              </a:extLst>
            </p:cNvPr>
            <p:cNvSpPr/>
            <p:nvPr/>
          </p:nvSpPr>
          <p:spPr>
            <a:xfrm>
              <a:off x="7468762" y="324327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8" name="Graphic 40">
              <a:extLst>
                <a:ext uri="{FF2B5EF4-FFF2-40B4-BE49-F238E27FC236}">
                  <a16:creationId xmlns:a16="http://schemas.microsoft.com/office/drawing/2014/main" id="{DD078CA3-2214-4DE5-8F3D-EFB58E7820CD}"/>
                </a:ext>
              </a:extLst>
            </p:cNvPr>
            <p:cNvSpPr/>
            <p:nvPr/>
          </p:nvSpPr>
          <p:spPr>
            <a:xfrm>
              <a:off x="7564012" y="32623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9" name="Graphic 40">
              <a:extLst>
                <a:ext uri="{FF2B5EF4-FFF2-40B4-BE49-F238E27FC236}">
                  <a16:creationId xmlns:a16="http://schemas.microsoft.com/office/drawing/2014/main" id="{DD078CA3-2214-4DE5-8F3D-EFB58E7820CD}"/>
                </a:ext>
              </a:extLst>
            </p:cNvPr>
            <p:cNvSpPr/>
            <p:nvPr/>
          </p:nvSpPr>
          <p:spPr>
            <a:xfrm>
              <a:off x="7659262" y="331947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70" name="Graphic 40">
              <a:extLst>
                <a:ext uri="{FF2B5EF4-FFF2-40B4-BE49-F238E27FC236}">
                  <a16:creationId xmlns:a16="http://schemas.microsoft.com/office/drawing/2014/main" id="{DD078CA3-2214-4DE5-8F3D-EFB58E7820CD}"/>
                </a:ext>
              </a:extLst>
            </p:cNvPr>
            <p:cNvSpPr/>
            <p:nvPr/>
          </p:nvSpPr>
          <p:spPr>
            <a:xfrm>
              <a:off x="7773562" y="34718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71" name="Graphic 40">
              <a:extLst>
                <a:ext uri="{FF2B5EF4-FFF2-40B4-BE49-F238E27FC236}">
                  <a16:creationId xmlns:a16="http://schemas.microsoft.com/office/drawing/2014/main" id="{DD078CA3-2214-4DE5-8F3D-EFB58E7820CD}"/>
                </a:ext>
              </a:extLst>
            </p:cNvPr>
            <p:cNvSpPr/>
            <p:nvPr/>
          </p:nvSpPr>
          <p:spPr>
            <a:xfrm>
              <a:off x="7830712" y="34718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72" name="Graphic 40">
              <a:extLst>
                <a:ext uri="{FF2B5EF4-FFF2-40B4-BE49-F238E27FC236}">
                  <a16:creationId xmlns:a16="http://schemas.microsoft.com/office/drawing/2014/main" id="{DD078CA3-2214-4DE5-8F3D-EFB58E7820CD}"/>
                </a:ext>
              </a:extLst>
            </p:cNvPr>
            <p:cNvSpPr/>
            <p:nvPr/>
          </p:nvSpPr>
          <p:spPr>
            <a:xfrm>
              <a:off x="7925962" y="34718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73" name="Graphic 40">
              <a:extLst>
                <a:ext uri="{FF2B5EF4-FFF2-40B4-BE49-F238E27FC236}">
                  <a16:creationId xmlns:a16="http://schemas.microsoft.com/office/drawing/2014/main" id="{DD078CA3-2214-4DE5-8F3D-EFB58E7820CD}"/>
                </a:ext>
              </a:extLst>
            </p:cNvPr>
            <p:cNvSpPr/>
            <p:nvPr/>
          </p:nvSpPr>
          <p:spPr>
            <a:xfrm>
              <a:off x="8059312" y="35290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74" name="Graphic 40">
              <a:extLst>
                <a:ext uri="{FF2B5EF4-FFF2-40B4-BE49-F238E27FC236}">
                  <a16:creationId xmlns:a16="http://schemas.microsoft.com/office/drawing/2014/main" id="{DD078CA3-2214-4DE5-8F3D-EFB58E7820CD}"/>
                </a:ext>
              </a:extLst>
            </p:cNvPr>
            <p:cNvSpPr/>
            <p:nvPr/>
          </p:nvSpPr>
          <p:spPr>
            <a:xfrm>
              <a:off x="8135512" y="3605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75" name="Graphic 40">
              <a:extLst>
                <a:ext uri="{FF2B5EF4-FFF2-40B4-BE49-F238E27FC236}">
                  <a16:creationId xmlns:a16="http://schemas.microsoft.com/office/drawing/2014/main" id="{DD078CA3-2214-4DE5-8F3D-EFB58E7820CD}"/>
                </a:ext>
              </a:extLst>
            </p:cNvPr>
            <p:cNvSpPr/>
            <p:nvPr/>
          </p:nvSpPr>
          <p:spPr>
            <a:xfrm>
              <a:off x="8211712" y="36814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76" name="Graphic 40">
              <a:extLst>
                <a:ext uri="{FF2B5EF4-FFF2-40B4-BE49-F238E27FC236}">
                  <a16:creationId xmlns:a16="http://schemas.microsoft.com/office/drawing/2014/main" id="{DD078CA3-2214-4DE5-8F3D-EFB58E7820CD}"/>
                </a:ext>
              </a:extLst>
            </p:cNvPr>
            <p:cNvSpPr/>
            <p:nvPr/>
          </p:nvSpPr>
          <p:spPr>
            <a:xfrm>
              <a:off x="8383171" y="37195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77" name="Graphic 40">
              <a:extLst>
                <a:ext uri="{FF2B5EF4-FFF2-40B4-BE49-F238E27FC236}">
                  <a16:creationId xmlns:a16="http://schemas.microsoft.com/office/drawing/2014/main" id="{DD078CA3-2214-4DE5-8F3D-EFB58E7820CD}"/>
                </a:ext>
              </a:extLst>
            </p:cNvPr>
            <p:cNvSpPr/>
            <p:nvPr/>
          </p:nvSpPr>
          <p:spPr>
            <a:xfrm>
              <a:off x="8478421" y="37195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78" name="Graphic 40">
              <a:extLst>
                <a:ext uri="{FF2B5EF4-FFF2-40B4-BE49-F238E27FC236}">
                  <a16:creationId xmlns:a16="http://schemas.microsoft.com/office/drawing/2014/main" id="{DD078CA3-2214-4DE5-8F3D-EFB58E7820CD}"/>
                </a:ext>
              </a:extLst>
            </p:cNvPr>
            <p:cNvSpPr/>
            <p:nvPr/>
          </p:nvSpPr>
          <p:spPr>
            <a:xfrm>
              <a:off x="8611771" y="37766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79" name="Graphic 40">
              <a:extLst>
                <a:ext uri="{FF2B5EF4-FFF2-40B4-BE49-F238E27FC236}">
                  <a16:creationId xmlns:a16="http://schemas.microsoft.com/office/drawing/2014/main" id="{DD078CA3-2214-4DE5-8F3D-EFB58E7820CD}"/>
                </a:ext>
              </a:extLst>
            </p:cNvPr>
            <p:cNvSpPr/>
            <p:nvPr/>
          </p:nvSpPr>
          <p:spPr>
            <a:xfrm>
              <a:off x="8707021" y="37766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0" name="Graphic 40">
              <a:extLst>
                <a:ext uri="{FF2B5EF4-FFF2-40B4-BE49-F238E27FC236}">
                  <a16:creationId xmlns:a16="http://schemas.microsoft.com/office/drawing/2014/main" id="{DD078CA3-2214-4DE5-8F3D-EFB58E7820CD}"/>
                </a:ext>
              </a:extLst>
            </p:cNvPr>
            <p:cNvSpPr/>
            <p:nvPr/>
          </p:nvSpPr>
          <p:spPr>
            <a:xfrm>
              <a:off x="8802271" y="38338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1" name="Graphic 40">
              <a:extLst>
                <a:ext uri="{FF2B5EF4-FFF2-40B4-BE49-F238E27FC236}">
                  <a16:creationId xmlns:a16="http://schemas.microsoft.com/office/drawing/2014/main" id="{DD078CA3-2214-4DE5-8F3D-EFB58E7820CD}"/>
                </a:ext>
              </a:extLst>
            </p:cNvPr>
            <p:cNvSpPr/>
            <p:nvPr/>
          </p:nvSpPr>
          <p:spPr>
            <a:xfrm>
              <a:off x="8859421" y="39100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2" name="Graphic 40">
              <a:extLst>
                <a:ext uri="{FF2B5EF4-FFF2-40B4-BE49-F238E27FC236}">
                  <a16:creationId xmlns:a16="http://schemas.microsoft.com/office/drawing/2014/main" id="{DD078CA3-2214-4DE5-8F3D-EFB58E7820CD}"/>
                </a:ext>
              </a:extLst>
            </p:cNvPr>
            <p:cNvSpPr/>
            <p:nvPr/>
          </p:nvSpPr>
          <p:spPr>
            <a:xfrm>
              <a:off x="8935621" y="39671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3" name="Graphic 40">
              <a:extLst>
                <a:ext uri="{FF2B5EF4-FFF2-40B4-BE49-F238E27FC236}">
                  <a16:creationId xmlns:a16="http://schemas.microsoft.com/office/drawing/2014/main" id="{DD078CA3-2214-4DE5-8F3D-EFB58E7820CD}"/>
                </a:ext>
              </a:extLst>
            </p:cNvPr>
            <p:cNvSpPr/>
            <p:nvPr/>
          </p:nvSpPr>
          <p:spPr>
            <a:xfrm>
              <a:off x="9011821"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4" name="Graphic 40">
              <a:extLst>
                <a:ext uri="{FF2B5EF4-FFF2-40B4-BE49-F238E27FC236}">
                  <a16:creationId xmlns:a16="http://schemas.microsoft.com/office/drawing/2014/main" id="{DD078CA3-2214-4DE5-8F3D-EFB58E7820CD}"/>
                </a:ext>
              </a:extLst>
            </p:cNvPr>
            <p:cNvSpPr/>
            <p:nvPr/>
          </p:nvSpPr>
          <p:spPr>
            <a:xfrm>
              <a:off x="9068971"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5" name="Graphic 40">
              <a:extLst>
                <a:ext uri="{FF2B5EF4-FFF2-40B4-BE49-F238E27FC236}">
                  <a16:creationId xmlns:a16="http://schemas.microsoft.com/office/drawing/2014/main" id="{DD078CA3-2214-4DE5-8F3D-EFB58E7820CD}"/>
                </a:ext>
              </a:extLst>
            </p:cNvPr>
            <p:cNvSpPr/>
            <p:nvPr/>
          </p:nvSpPr>
          <p:spPr>
            <a:xfrm>
              <a:off x="9164221" y="40814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6" name="Graphic 40">
              <a:extLst>
                <a:ext uri="{FF2B5EF4-FFF2-40B4-BE49-F238E27FC236}">
                  <a16:creationId xmlns:a16="http://schemas.microsoft.com/office/drawing/2014/main" id="{DD078CA3-2214-4DE5-8F3D-EFB58E7820CD}"/>
                </a:ext>
              </a:extLst>
            </p:cNvPr>
            <p:cNvSpPr/>
            <p:nvPr/>
          </p:nvSpPr>
          <p:spPr>
            <a:xfrm>
              <a:off x="9221371" y="40814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7" name="Graphic 40">
              <a:extLst>
                <a:ext uri="{FF2B5EF4-FFF2-40B4-BE49-F238E27FC236}">
                  <a16:creationId xmlns:a16="http://schemas.microsoft.com/office/drawing/2014/main" id="{DD078CA3-2214-4DE5-8F3D-EFB58E7820CD}"/>
                </a:ext>
              </a:extLst>
            </p:cNvPr>
            <p:cNvSpPr/>
            <p:nvPr/>
          </p:nvSpPr>
          <p:spPr>
            <a:xfrm>
              <a:off x="9259471" y="41005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8" name="Graphic 40">
              <a:extLst>
                <a:ext uri="{FF2B5EF4-FFF2-40B4-BE49-F238E27FC236}">
                  <a16:creationId xmlns:a16="http://schemas.microsoft.com/office/drawing/2014/main" id="{DD078CA3-2214-4DE5-8F3D-EFB58E7820CD}"/>
                </a:ext>
              </a:extLst>
            </p:cNvPr>
            <p:cNvSpPr/>
            <p:nvPr/>
          </p:nvSpPr>
          <p:spPr>
            <a:xfrm>
              <a:off x="9335671" y="41957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9" name="Graphic 40">
              <a:extLst>
                <a:ext uri="{FF2B5EF4-FFF2-40B4-BE49-F238E27FC236}">
                  <a16:creationId xmlns:a16="http://schemas.microsoft.com/office/drawing/2014/main" id="{DD078CA3-2214-4DE5-8F3D-EFB58E7820CD}"/>
                </a:ext>
              </a:extLst>
            </p:cNvPr>
            <p:cNvSpPr/>
            <p:nvPr/>
          </p:nvSpPr>
          <p:spPr>
            <a:xfrm>
              <a:off x="9411871" y="41957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90" name="Graphic 40">
              <a:extLst>
                <a:ext uri="{FF2B5EF4-FFF2-40B4-BE49-F238E27FC236}">
                  <a16:creationId xmlns:a16="http://schemas.microsoft.com/office/drawing/2014/main" id="{DD078CA3-2214-4DE5-8F3D-EFB58E7820CD}"/>
                </a:ext>
              </a:extLst>
            </p:cNvPr>
            <p:cNvSpPr/>
            <p:nvPr/>
          </p:nvSpPr>
          <p:spPr>
            <a:xfrm>
              <a:off x="9469021" y="42719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91" name="Graphic 40">
              <a:extLst>
                <a:ext uri="{FF2B5EF4-FFF2-40B4-BE49-F238E27FC236}">
                  <a16:creationId xmlns:a16="http://schemas.microsoft.com/office/drawing/2014/main" id="{DD078CA3-2214-4DE5-8F3D-EFB58E7820CD}"/>
                </a:ext>
              </a:extLst>
            </p:cNvPr>
            <p:cNvSpPr/>
            <p:nvPr/>
          </p:nvSpPr>
          <p:spPr>
            <a:xfrm>
              <a:off x="9526171" y="43481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92" name="Graphic 40">
              <a:extLst>
                <a:ext uri="{FF2B5EF4-FFF2-40B4-BE49-F238E27FC236}">
                  <a16:creationId xmlns:a16="http://schemas.microsoft.com/office/drawing/2014/main" id="{DD078CA3-2214-4DE5-8F3D-EFB58E7820CD}"/>
                </a:ext>
              </a:extLst>
            </p:cNvPr>
            <p:cNvSpPr/>
            <p:nvPr/>
          </p:nvSpPr>
          <p:spPr>
            <a:xfrm>
              <a:off x="9583321" y="43481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93" name="Graphic 40">
              <a:extLst>
                <a:ext uri="{FF2B5EF4-FFF2-40B4-BE49-F238E27FC236}">
                  <a16:creationId xmlns:a16="http://schemas.microsoft.com/office/drawing/2014/main" id="{DD078CA3-2214-4DE5-8F3D-EFB58E7820CD}"/>
                </a:ext>
              </a:extLst>
            </p:cNvPr>
            <p:cNvSpPr/>
            <p:nvPr/>
          </p:nvSpPr>
          <p:spPr>
            <a:xfrm>
              <a:off x="9640471" y="43481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94" name="Graphic 40">
              <a:extLst>
                <a:ext uri="{FF2B5EF4-FFF2-40B4-BE49-F238E27FC236}">
                  <a16:creationId xmlns:a16="http://schemas.microsoft.com/office/drawing/2014/main" id="{DD078CA3-2214-4DE5-8F3D-EFB58E7820CD}"/>
                </a:ext>
              </a:extLst>
            </p:cNvPr>
            <p:cNvSpPr/>
            <p:nvPr/>
          </p:nvSpPr>
          <p:spPr>
            <a:xfrm>
              <a:off x="9697621" y="444343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95" name="Graphic 40">
              <a:extLst>
                <a:ext uri="{FF2B5EF4-FFF2-40B4-BE49-F238E27FC236}">
                  <a16:creationId xmlns:a16="http://schemas.microsoft.com/office/drawing/2014/main" id="{DD078CA3-2214-4DE5-8F3D-EFB58E7820CD}"/>
                </a:ext>
              </a:extLst>
            </p:cNvPr>
            <p:cNvSpPr/>
            <p:nvPr/>
          </p:nvSpPr>
          <p:spPr>
            <a:xfrm>
              <a:off x="9773821" y="451963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96" name="Graphic 40">
              <a:extLst>
                <a:ext uri="{FF2B5EF4-FFF2-40B4-BE49-F238E27FC236}">
                  <a16:creationId xmlns:a16="http://schemas.microsoft.com/office/drawing/2014/main" id="{DD078CA3-2214-4DE5-8F3D-EFB58E7820CD}"/>
                </a:ext>
              </a:extLst>
            </p:cNvPr>
            <p:cNvSpPr/>
            <p:nvPr/>
          </p:nvSpPr>
          <p:spPr>
            <a:xfrm>
              <a:off x="9850031" y="45386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97" name="Graphic 40">
              <a:extLst>
                <a:ext uri="{FF2B5EF4-FFF2-40B4-BE49-F238E27FC236}">
                  <a16:creationId xmlns:a16="http://schemas.microsoft.com/office/drawing/2014/main" id="{DD078CA3-2214-4DE5-8F3D-EFB58E7820CD}"/>
                </a:ext>
              </a:extLst>
            </p:cNvPr>
            <p:cNvSpPr/>
            <p:nvPr/>
          </p:nvSpPr>
          <p:spPr>
            <a:xfrm>
              <a:off x="9945281" y="459583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98" name="Graphic 40">
              <a:extLst>
                <a:ext uri="{FF2B5EF4-FFF2-40B4-BE49-F238E27FC236}">
                  <a16:creationId xmlns:a16="http://schemas.microsoft.com/office/drawing/2014/main" id="{DD078CA3-2214-4DE5-8F3D-EFB58E7820CD}"/>
                </a:ext>
              </a:extLst>
            </p:cNvPr>
            <p:cNvSpPr/>
            <p:nvPr/>
          </p:nvSpPr>
          <p:spPr>
            <a:xfrm>
              <a:off x="10230992" y="47672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99" name="Graphic 40">
              <a:extLst>
                <a:ext uri="{FF2B5EF4-FFF2-40B4-BE49-F238E27FC236}">
                  <a16:creationId xmlns:a16="http://schemas.microsoft.com/office/drawing/2014/main" id="{DD078CA3-2214-4DE5-8F3D-EFB58E7820CD}"/>
                </a:ext>
              </a:extLst>
            </p:cNvPr>
            <p:cNvSpPr/>
            <p:nvPr/>
          </p:nvSpPr>
          <p:spPr>
            <a:xfrm>
              <a:off x="10592942" y="48434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100" name="Graphic 40">
              <a:extLst>
                <a:ext uri="{FF2B5EF4-FFF2-40B4-BE49-F238E27FC236}">
                  <a16:creationId xmlns:a16="http://schemas.microsoft.com/office/drawing/2014/main" id="{DD078CA3-2214-4DE5-8F3D-EFB58E7820CD}"/>
                </a:ext>
              </a:extLst>
            </p:cNvPr>
            <p:cNvSpPr/>
            <p:nvPr/>
          </p:nvSpPr>
          <p:spPr>
            <a:xfrm>
              <a:off x="10764392" y="493873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101" name="Graphic 40">
              <a:extLst>
                <a:ext uri="{FF2B5EF4-FFF2-40B4-BE49-F238E27FC236}">
                  <a16:creationId xmlns:a16="http://schemas.microsoft.com/office/drawing/2014/main" id="{DD078CA3-2214-4DE5-8F3D-EFB58E7820CD}"/>
                </a:ext>
              </a:extLst>
            </p:cNvPr>
            <p:cNvSpPr/>
            <p:nvPr/>
          </p:nvSpPr>
          <p:spPr>
            <a:xfrm>
              <a:off x="11469242" y="53006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102" name="Graphic 40">
              <a:extLst>
                <a:ext uri="{FF2B5EF4-FFF2-40B4-BE49-F238E27FC236}">
                  <a16:creationId xmlns:a16="http://schemas.microsoft.com/office/drawing/2014/main" id="{DD078CA3-2214-4DE5-8F3D-EFB58E7820CD}"/>
                </a:ext>
              </a:extLst>
            </p:cNvPr>
            <p:cNvSpPr/>
            <p:nvPr/>
          </p:nvSpPr>
          <p:spPr>
            <a:xfrm>
              <a:off x="11659742" y="53006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grpSp>
      <p:grpSp>
        <p:nvGrpSpPr>
          <p:cNvPr id="103" name="Group 102">
            <a:extLst>
              <a:ext uri="{FF2B5EF4-FFF2-40B4-BE49-F238E27FC236}">
                <a16:creationId xmlns:a16="http://schemas.microsoft.com/office/drawing/2014/main" id="{142FCE79-A83A-4308-B9F5-59CDB78B52FD}"/>
              </a:ext>
            </a:extLst>
          </p:cNvPr>
          <p:cNvGrpSpPr/>
          <p:nvPr/>
        </p:nvGrpSpPr>
        <p:grpSpPr>
          <a:xfrm>
            <a:off x="1359535" y="2314504"/>
            <a:ext cx="8973185" cy="3214004"/>
            <a:chOff x="533400" y="1433512"/>
            <a:chExt cx="11121294" cy="3994222"/>
          </a:xfrm>
        </p:grpSpPr>
        <p:sp>
          <p:nvSpPr>
            <p:cNvPr id="104" name="Graphic 105">
              <a:extLst>
                <a:ext uri="{FF2B5EF4-FFF2-40B4-BE49-F238E27FC236}">
                  <a16:creationId xmlns:a16="http://schemas.microsoft.com/office/drawing/2014/main" id="{EFC50CEE-F74D-4998-B980-FEF9C37BE434}"/>
                </a:ext>
              </a:extLst>
            </p:cNvPr>
            <p:cNvSpPr/>
            <p:nvPr/>
          </p:nvSpPr>
          <p:spPr>
            <a:xfrm>
              <a:off x="533400" y="1470956"/>
              <a:ext cx="11121294" cy="3915830"/>
            </a:xfrm>
            <a:custGeom>
              <a:avLst/>
              <a:gdLst>
                <a:gd name="connsiteX0" fmla="*/ 11121294 w 11121294"/>
                <a:gd name="connsiteY0" fmla="*/ 3915831 h 3915830"/>
                <a:gd name="connsiteX1" fmla="*/ 10451020 w 11121294"/>
                <a:gd name="connsiteY1" fmla="*/ 3915831 h 3915830"/>
                <a:gd name="connsiteX2" fmla="*/ 10451020 w 11121294"/>
                <a:gd name="connsiteY2" fmla="*/ 3695346 h 3915830"/>
                <a:gd name="connsiteX3" fmla="*/ 9520590 w 11121294"/>
                <a:gd name="connsiteY3" fmla="*/ 3695346 h 3915830"/>
                <a:gd name="connsiteX4" fmla="*/ 9520590 w 11121294"/>
                <a:gd name="connsiteY4" fmla="*/ 3633614 h 3915830"/>
                <a:gd name="connsiteX5" fmla="*/ 9326566 w 11121294"/>
                <a:gd name="connsiteY5" fmla="*/ 3633614 h 3915830"/>
                <a:gd name="connsiteX6" fmla="*/ 9326566 w 11121294"/>
                <a:gd name="connsiteY6" fmla="*/ 3545413 h 3915830"/>
                <a:gd name="connsiteX7" fmla="*/ 9110491 w 11121294"/>
                <a:gd name="connsiteY7" fmla="*/ 3545413 h 3915830"/>
                <a:gd name="connsiteX8" fmla="*/ 9110491 w 11121294"/>
                <a:gd name="connsiteY8" fmla="*/ 3501322 h 3915830"/>
                <a:gd name="connsiteX9" fmla="*/ 8823855 w 11121294"/>
                <a:gd name="connsiteY9" fmla="*/ 3501322 h 3915830"/>
                <a:gd name="connsiteX10" fmla="*/ 8823855 w 11121294"/>
                <a:gd name="connsiteY10" fmla="*/ 3421940 h 3915830"/>
                <a:gd name="connsiteX11" fmla="*/ 8546039 w 11121294"/>
                <a:gd name="connsiteY11" fmla="*/ 3421940 h 3915830"/>
                <a:gd name="connsiteX12" fmla="*/ 8546039 w 11121294"/>
                <a:gd name="connsiteY12" fmla="*/ 3355799 h 3915830"/>
                <a:gd name="connsiteX13" fmla="*/ 8404927 w 11121294"/>
                <a:gd name="connsiteY13" fmla="*/ 3355799 h 3915830"/>
                <a:gd name="connsiteX14" fmla="*/ 8404927 w 11121294"/>
                <a:gd name="connsiteY14" fmla="*/ 3302878 h 3915830"/>
                <a:gd name="connsiteX15" fmla="*/ 8312325 w 11121294"/>
                <a:gd name="connsiteY15" fmla="*/ 3302878 h 3915830"/>
                <a:gd name="connsiteX16" fmla="*/ 8312325 w 11121294"/>
                <a:gd name="connsiteY16" fmla="*/ 3263197 h 3915830"/>
                <a:gd name="connsiteX17" fmla="*/ 8241773 w 11121294"/>
                <a:gd name="connsiteY17" fmla="*/ 3263197 h 3915830"/>
                <a:gd name="connsiteX18" fmla="*/ 8241773 w 11121294"/>
                <a:gd name="connsiteY18" fmla="*/ 3214686 h 3915830"/>
                <a:gd name="connsiteX19" fmla="*/ 8056560 w 11121294"/>
                <a:gd name="connsiteY19" fmla="*/ 3214686 h 3915830"/>
                <a:gd name="connsiteX20" fmla="*/ 8056560 w 11121294"/>
                <a:gd name="connsiteY20" fmla="*/ 3166184 h 3915830"/>
                <a:gd name="connsiteX21" fmla="*/ 7796384 w 11121294"/>
                <a:gd name="connsiteY21" fmla="*/ 3166184 h 3915830"/>
                <a:gd name="connsiteX22" fmla="*/ 7796384 w 11121294"/>
                <a:gd name="connsiteY22" fmla="*/ 3144134 h 3915830"/>
                <a:gd name="connsiteX23" fmla="*/ 7721423 w 11121294"/>
                <a:gd name="connsiteY23" fmla="*/ 3144134 h 3915830"/>
                <a:gd name="connsiteX24" fmla="*/ 7721423 w 11121294"/>
                <a:gd name="connsiteY24" fmla="*/ 3100034 h 3915830"/>
                <a:gd name="connsiteX25" fmla="*/ 7611180 w 11121294"/>
                <a:gd name="connsiteY25" fmla="*/ 3100034 h 3915830"/>
                <a:gd name="connsiteX26" fmla="*/ 7611180 w 11121294"/>
                <a:gd name="connsiteY26" fmla="*/ 3060352 h 3915830"/>
                <a:gd name="connsiteX27" fmla="*/ 7549449 w 11121294"/>
                <a:gd name="connsiteY27" fmla="*/ 3060352 h 3915830"/>
                <a:gd name="connsiteX28" fmla="*/ 7549449 w 11121294"/>
                <a:gd name="connsiteY28" fmla="*/ 2989791 h 3915830"/>
                <a:gd name="connsiteX29" fmla="*/ 7351004 w 11121294"/>
                <a:gd name="connsiteY29" fmla="*/ 2989791 h 3915830"/>
                <a:gd name="connsiteX30" fmla="*/ 7351004 w 11121294"/>
                <a:gd name="connsiteY30" fmla="*/ 2914829 h 3915830"/>
                <a:gd name="connsiteX31" fmla="*/ 7126110 w 11121294"/>
                <a:gd name="connsiteY31" fmla="*/ 2914829 h 3915830"/>
                <a:gd name="connsiteX32" fmla="*/ 7126110 w 11121294"/>
                <a:gd name="connsiteY32" fmla="*/ 2826628 h 3915830"/>
                <a:gd name="connsiteX33" fmla="*/ 6927676 w 11121294"/>
                <a:gd name="connsiteY33" fmla="*/ 2826628 h 3915830"/>
                <a:gd name="connsiteX34" fmla="*/ 6927676 w 11121294"/>
                <a:gd name="connsiteY34" fmla="*/ 2738436 h 3915830"/>
                <a:gd name="connsiteX35" fmla="*/ 6724831 w 11121294"/>
                <a:gd name="connsiteY35" fmla="*/ 2738436 h 3915830"/>
                <a:gd name="connsiteX36" fmla="*/ 6724831 w 11121294"/>
                <a:gd name="connsiteY36" fmla="*/ 2645834 h 3915830"/>
                <a:gd name="connsiteX37" fmla="*/ 6447015 w 11121294"/>
                <a:gd name="connsiteY37" fmla="*/ 2645834 h 3915830"/>
                <a:gd name="connsiteX38" fmla="*/ 6447015 w 11121294"/>
                <a:gd name="connsiteY38" fmla="*/ 2531181 h 3915830"/>
                <a:gd name="connsiteX39" fmla="*/ 6310313 w 11121294"/>
                <a:gd name="connsiteY39" fmla="*/ 2531181 h 3915830"/>
                <a:gd name="connsiteX40" fmla="*/ 6310313 w 11121294"/>
                <a:gd name="connsiteY40" fmla="*/ 2473851 h 3915830"/>
                <a:gd name="connsiteX41" fmla="*/ 6191250 w 11121294"/>
                <a:gd name="connsiteY41" fmla="*/ 2473851 h 3915830"/>
                <a:gd name="connsiteX42" fmla="*/ 6191250 w 11121294"/>
                <a:gd name="connsiteY42" fmla="*/ 2376838 h 3915830"/>
                <a:gd name="connsiteX43" fmla="*/ 6041317 w 11121294"/>
                <a:gd name="connsiteY43" fmla="*/ 2376838 h 3915830"/>
                <a:gd name="connsiteX44" fmla="*/ 6041317 w 11121294"/>
                <a:gd name="connsiteY44" fmla="*/ 2288646 h 3915830"/>
                <a:gd name="connsiteX45" fmla="*/ 5966355 w 11121294"/>
                <a:gd name="connsiteY45" fmla="*/ 2288646 h 3915830"/>
                <a:gd name="connsiteX46" fmla="*/ 5966355 w 11121294"/>
                <a:gd name="connsiteY46" fmla="*/ 2191634 h 3915830"/>
                <a:gd name="connsiteX47" fmla="*/ 5737051 w 11121294"/>
                <a:gd name="connsiteY47" fmla="*/ 2191634 h 3915830"/>
                <a:gd name="connsiteX48" fmla="*/ 5737051 w 11121294"/>
                <a:gd name="connsiteY48" fmla="*/ 2068162 h 3915830"/>
                <a:gd name="connsiteX49" fmla="*/ 5679720 w 11121294"/>
                <a:gd name="connsiteY49" fmla="*/ 2068162 h 3915830"/>
                <a:gd name="connsiteX50" fmla="*/ 5679720 w 11121294"/>
                <a:gd name="connsiteY50" fmla="*/ 2015241 h 3915830"/>
                <a:gd name="connsiteX51" fmla="*/ 5617988 w 11121294"/>
                <a:gd name="connsiteY51" fmla="*/ 2015241 h 3915830"/>
                <a:gd name="connsiteX52" fmla="*/ 5617988 w 11121294"/>
                <a:gd name="connsiteY52" fmla="*/ 1962329 h 3915830"/>
                <a:gd name="connsiteX53" fmla="*/ 5551837 w 11121294"/>
                <a:gd name="connsiteY53" fmla="*/ 1962329 h 3915830"/>
                <a:gd name="connsiteX54" fmla="*/ 5551837 w 11121294"/>
                <a:gd name="connsiteY54" fmla="*/ 1900588 h 3915830"/>
                <a:gd name="connsiteX55" fmla="*/ 5490105 w 11121294"/>
                <a:gd name="connsiteY55" fmla="*/ 1900588 h 3915830"/>
                <a:gd name="connsiteX56" fmla="*/ 5490105 w 11121294"/>
                <a:gd name="connsiteY56" fmla="*/ 1843267 h 3915830"/>
                <a:gd name="connsiteX57" fmla="*/ 5415134 w 11121294"/>
                <a:gd name="connsiteY57" fmla="*/ 1843267 h 3915830"/>
                <a:gd name="connsiteX58" fmla="*/ 5415134 w 11121294"/>
                <a:gd name="connsiteY58" fmla="*/ 1768295 h 3915830"/>
                <a:gd name="connsiteX59" fmla="*/ 5278441 w 11121294"/>
                <a:gd name="connsiteY59" fmla="*/ 1768295 h 3915830"/>
                <a:gd name="connsiteX60" fmla="*/ 5278441 w 11121294"/>
                <a:gd name="connsiteY60" fmla="*/ 1671283 h 3915830"/>
                <a:gd name="connsiteX61" fmla="*/ 5181429 w 11121294"/>
                <a:gd name="connsiteY61" fmla="*/ 1671283 h 3915830"/>
                <a:gd name="connsiteX62" fmla="*/ 5181429 w 11121294"/>
                <a:gd name="connsiteY62" fmla="*/ 1618372 h 3915830"/>
                <a:gd name="connsiteX63" fmla="*/ 5124098 w 11121294"/>
                <a:gd name="connsiteY63" fmla="*/ 1618372 h 3915830"/>
                <a:gd name="connsiteX64" fmla="*/ 5124098 w 11121294"/>
                <a:gd name="connsiteY64" fmla="*/ 1543401 h 3915830"/>
                <a:gd name="connsiteX65" fmla="*/ 5057947 w 11121294"/>
                <a:gd name="connsiteY65" fmla="*/ 1543401 h 3915830"/>
                <a:gd name="connsiteX66" fmla="*/ 5057947 w 11121294"/>
                <a:gd name="connsiteY66" fmla="*/ 1411108 h 3915830"/>
                <a:gd name="connsiteX67" fmla="*/ 4916843 w 11121294"/>
                <a:gd name="connsiteY67" fmla="*/ 1411108 h 3915830"/>
                <a:gd name="connsiteX68" fmla="*/ 4916843 w 11121294"/>
                <a:gd name="connsiteY68" fmla="*/ 1336146 h 3915830"/>
                <a:gd name="connsiteX69" fmla="*/ 4793371 w 11121294"/>
                <a:gd name="connsiteY69" fmla="*/ 1336146 h 3915830"/>
                <a:gd name="connsiteX70" fmla="*/ 4793371 w 11121294"/>
                <a:gd name="connsiteY70" fmla="*/ 1221494 h 3915830"/>
                <a:gd name="connsiteX71" fmla="*/ 4634618 w 11121294"/>
                <a:gd name="connsiteY71" fmla="*/ 1221494 h 3915830"/>
                <a:gd name="connsiteX72" fmla="*/ 4634618 w 11121294"/>
                <a:gd name="connsiteY72" fmla="*/ 1186213 h 3915830"/>
                <a:gd name="connsiteX73" fmla="*/ 4533195 w 11121294"/>
                <a:gd name="connsiteY73" fmla="*/ 1186213 h 3915830"/>
                <a:gd name="connsiteX74" fmla="*/ 4533195 w 11121294"/>
                <a:gd name="connsiteY74" fmla="*/ 1036280 h 3915830"/>
                <a:gd name="connsiteX75" fmla="*/ 4378852 w 11121294"/>
                <a:gd name="connsiteY75" fmla="*/ 1036280 h 3915830"/>
                <a:gd name="connsiteX76" fmla="*/ 4378852 w 11121294"/>
                <a:gd name="connsiteY76" fmla="*/ 930448 h 3915830"/>
                <a:gd name="connsiteX77" fmla="*/ 4193648 w 11121294"/>
                <a:gd name="connsiteY77" fmla="*/ 930448 h 3915830"/>
                <a:gd name="connsiteX78" fmla="*/ 4193648 w 11121294"/>
                <a:gd name="connsiteY78" fmla="*/ 802570 h 3915830"/>
                <a:gd name="connsiteX79" fmla="*/ 4043715 w 11121294"/>
                <a:gd name="connsiteY79" fmla="*/ 802570 h 3915830"/>
                <a:gd name="connsiteX80" fmla="*/ 4043715 w 11121294"/>
                <a:gd name="connsiteY80" fmla="*/ 723194 h 3915830"/>
                <a:gd name="connsiteX81" fmla="*/ 3981984 w 11121294"/>
                <a:gd name="connsiteY81" fmla="*/ 723194 h 3915830"/>
                <a:gd name="connsiteX82" fmla="*/ 3981984 w 11121294"/>
                <a:gd name="connsiteY82" fmla="*/ 665868 h 3915830"/>
                <a:gd name="connsiteX83" fmla="*/ 3770310 w 11121294"/>
                <a:gd name="connsiteY83" fmla="*/ 665868 h 3915830"/>
                <a:gd name="connsiteX84" fmla="*/ 3770310 w 11121294"/>
                <a:gd name="connsiteY84" fmla="*/ 630590 h 3915830"/>
                <a:gd name="connsiteX85" fmla="*/ 3558645 w 11121294"/>
                <a:gd name="connsiteY85" fmla="*/ 630590 h 3915830"/>
                <a:gd name="connsiteX86" fmla="*/ 3558645 w 11121294"/>
                <a:gd name="connsiteY86" fmla="*/ 529166 h 3915830"/>
                <a:gd name="connsiteX87" fmla="*/ 3404302 w 11121294"/>
                <a:gd name="connsiteY87" fmla="*/ 529166 h 3915830"/>
                <a:gd name="connsiteX88" fmla="*/ 3404302 w 11121294"/>
                <a:gd name="connsiteY88" fmla="*/ 502709 h 3915830"/>
                <a:gd name="connsiteX89" fmla="*/ 3311700 w 11121294"/>
                <a:gd name="connsiteY89" fmla="*/ 502709 h 3915830"/>
                <a:gd name="connsiteX90" fmla="*/ 3311700 w 11121294"/>
                <a:gd name="connsiteY90" fmla="*/ 480660 h 3915830"/>
                <a:gd name="connsiteX91" fmla="*/ 3254378 w 11121294"/>
                <a:gd name="connsiteY91" fmla="*/ 480660 h 3915830"/>
                <a:gd name="connsiteX92" fmla="*/ 3254378 w 11121294"/>
                <a:gd name="connsiteY92" fmla="*/ 463021 h 3915830"/>
                <a:gd name="connsiteX93" fmla="*/ 3113265 w 11121294"/>
                <a:gd name="connsiteY93" fmla="*/ 463021 h 3915830"/>
                <a:gd name="connsiteX94" fmla="*/ 3113265 w 11121294"/>
                <a:gd name="connsiteY94" fmla="*/ 383646 h 3915830"/>
                <a:gd name="connsiteX95" fmla="*/ 2994203 w 11121294"/>
                <a:gd name="connsiteY95" fmla="*/ 383646 h 3915830"/>
                <a:gd name="connsiteX96" fmla="*/ 2994203 w 11121294"/>
                <a:gd name="connsiteY96" fmla="*/ 379236 h 3915830"/>
                <a:gd name="connsiteX97" fmla="*/ 2919232 w 11121294"/>
                <a:gd name="connsiteY97" fmla="*/ 379236 h 3915830"/>
                <a:gd name="connsiteX98" fmla="*/ 2919232 w 11121294"/>
                <a:gd name="connsiteY98" fmla="*/ 352778 h 3915830"/>
                <a:gd name="connsiteX99" fmla="*/ 2769308 w 11121294"/>
                <a:gd name="connsiteY99" fmla="*/ 352778 h 3915830"/>
                <a:gd name="connsiteX100" fmla="*/ 2769308 w 11121294"/>
                <a:gd name="connsiteY100" fmla="*/ 299861 h 3915830"/>
                <a:gd name="connsiteX101" fmla="*/ 2438581 w 11121294"/>
                <a:gd name="connsiteY101" fmla="*/ 299861 h 3915830"/>
                <a:gd name="connsiteX102" fmla="*/ 2438581 w 11121294"/>
                <a:gd name="connsiteY102" fmla="*/ 264584 h 3915830"/>
                <a:gd name="connsiteX103" fmla="*/ 2271008 w 11121294"/>
                <a:gd name="connsiteY103" fmla="*/ 264584 h 3915830"/>
                <a:gd name="connsiteX104" fmla="*/ 2271008 w 11121294"/>
                <a:gd name="connsiteY104" fmla="*/ 132292 h 3915830"/>
                <a:gd name="connsiteX105" fmla="*/ 1631595 w 11121294"/>
                <a:gd name="connsiteY105" fmla="*/ 132292 h 3915830"/>
                <a:gd name="connsiteX106" fmla="*/ 1631595 w 11121294"/>
                <a:gd name="connsiteY106" fmla="*/ 119063 h 3915830"/>
                <a:gd name="connsiteX107" fmla="*/ 1384649 w 11121294"/>
                <a:gd name="connsiteY107" fmla="*/ 119063 h 3915830"/>
                <a:gd name="connsiteX108" fmla="*/ 1384649 w 11121294"/>
                <a:gd name="connsiteY108" fmla="*/ 57326 h 3915830"/>
                <a:gd name="connsiteX109" fmla="*/ 1367019 w 11121294"/>
                <a:gd name="connsiteY109" fmla="*/ 57326 h 3915830"/>
                <a:gd name="connsiteX110" fmla="*/ 1367019 w 11121294"/>
                <a:gd name="connsiteY110" fmla="*/ 0 h 3915830"/>
                <a:gd name="connsiteX111" fmla="*/ 0 w 11121294"/>
                <a:gd name="connsiteY111" fmla="*/ 0 h 391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121294" h="3915830">
                  <a:moveTo>
                    <a:pt x="11121294" y="3915831"/>
                  </a:moveTo>
                  <a:lnTo>
                    <a:pt x="10451020" y="3915831"/>
                  </a:lnTo>
                  <a:lnTo>
                    <a:pt x="10451020" y="3695346"/>
                  </a:lnTo>
                  <a:lnTo>
                    <a:pt x="9520590" y="3695346"/>
                  </a:lnTo>
                  <a:lnTo>
                    <a:pt x="9520590" y="3633614"/>
                  </a:lnTo>
                  <a:lnTo>
                    <a:pt x="9326566" y="3633614"/>
                  </a:lnTo>
                  <a:lnTo>
                    <a:pt x="9326566" y="3545413"/>
                  </a:lnTo>
                  <a:lnTo>
                    <a:pt x="9110491" y="3545413"/>
                  </a:lnTo>
                  <a:lnTo>
                    <a:pt x="9110491" y="3501322"/>
                  </a:lnTo>
                  <a:lnTo>
                    <a:pt x="8823855" y="3501322"/>
                  </a:lnTo>
                  <a:lnTo>
                    <a:pt x="8823855" y="3421940"/>
                  </a:lnTo>
                  <a:lnTo>
                    <a:pt x="8546039" y="3421940"/>
                  </a:lnTo>
                  <a:lnTo>
                    <a:pt x="8546039" y="3355799"/>
                  </a:lnTo>
                  <a:lnTo>
                    <a:pt x="8404927" y="3355799"/>
                  </a:lnTo>
                  <a:lnTo>
                    <a:pt x="8404927" y="3302878"/>
                  </a:lnTo>
                  <a:lnTo>
                    <a:pt x="8312325" y="3302878"/>
                  </a:lnTo>
                  <a:lnTo>
                    <a:pt x="8312325" y="3263197"/>
                  </a:lnTo>
                  <a:lnTo>
                    <a:pt x="8241773" y="3263197"/>
                  </a:lnTo>
                  <a:lnTo>
                    <a:pt x="8241773" y="3214686"/>
                  </a:lnTo>
                  <a:lnTo>
                    <a:pt x="8056560" y="3214686"/>
                  </a:lnTo>
                  <a:lnTo>
                    <a:pt x="8056560" y="3166184"/>
                  </a:lnTo>
                  <a:lnTo>
                    <a:pt x="7796384" y="3166184"/>
                  </a:lnTo>
                  <a:lnTo>
                    <a:pt x="7796384" y="3144134"/>
                  </a:lnTo>
                  <a:lnTo>
                    <a:pt x="7721423" y="3144134"/>
                  </a:lnTo>
                  <a:lnTo>
                    <a:pt x="7721423" y="3100034"/>
                  </a:lnTo>
                  <a:lnTo>
                    <a:pt x="7611180" y="3100034"/>
                  </a:lnTo>
                  <a:lnTo>
                    <a:pt x="7611180" y="3060352"/>
                  </a:lnTo>
                  <a:lnTo>
                    <a:pt x="7549449" y="3060352"/>
                  </a:lnTo>
                  <a:lnTo>
                    <a:pt x="7549449" y="2989791"/>
                  </a:lnTo>
                  <a:lnTo>
                    <a:pt x="7351004" y="2989791"/>
                  </a:lnTo>
                  <a:lnTo>
                    <a:pt x="7351004" y="2914829"/>
                  </a:lnTo>
                  <a:lnTo>
                    <a:pt x="7126110" y="2914829"/>
                  </a:lnTo>
                  <a:lnTo>
                    <a:pt x="7126110" y="2826628"/>
                  </a:lnTo>
                  <a:lnTo>
                    <a:pt x="6927676" y="2826628"/>
                  </a:lnTo>
                  <a:lnTo>
                    <a:pt x="6927676" y="2738436"/>
                  </a:lnTo>
                  <a:lnTo>
                    <a:pt x="6724831" y="2738436"/>
                  </a:lnTo>
                  <a:lnTo>
                    <a:pt x="6724831" y="2645834"/>
                  </a:lnTo>
                  <a:lnTo>
                    <a:pt x="6447015" y="2645834"/>
                  </a:lnTo>
                  <a:lnTo>
                    <a:pt x="6447015" y="2531181"/>
                  </a:lnTo>
                  <a:lnTo>
                    <a:pt x="6310313" y="2531181"/>
                  </a:lnTo>
                  <a:lnTo>
                    <a:pt x="6310313" y="2473851"/>
                  </a:lnTo>
                  <a:lnTo>
                    <a:pt x="6191250" y="2473851"/>
                  </a:lnTo>
                  <a:lnTo>
                    <a:pt x="6191250" y="2376838"/>
                  </a:lnTo>
                  <a:lnTo>
                    <a:pt x="6041317" y="2376838"/>
                  </a:lnTo>
                  <a:lnTo>
                    <a:pt x="6041317" y="2288646"/>
                  </a:lnTo>
                  <a:lnTo>
                    <a:pt x="5966355" y="2288646"/>
                  </a:lnTo>
                  <a:lnTo>
                    <a:pt x="5966355" y="2191634"/>
                  </a:lnTo>
                  <a:lnTo>
                    <a:pt x="5737051" y="2191634"/>
                  </a:lnTo>
                  <a:lnTo>
                    <a:pt x="5737051" y="2068162"/>
                  </a:lnTo>
                  <a:lnTo>
                    <a:pt x="5679720" y="2068162"/>
                  </a:lnTo>
                  <a:lnTo>
                    <a:pt x="5679720" y="2015241"/>
                  </a:lnTo>
                  <a:lnTo>
                    <a:pt x="5617988" y="2015241"/>
                  </a:lnTo>
                  <a:lnTo>
                    <a:pt x="5617988" y="1962329"/>
                  </a:lnTo>
                  <a:lnTo>
                    <a:pt x="5551837" y="1962329"/>
                  </a:lnTo>
                  <a:lnTo>
                    <a:pt x="5551837" y="1900588"/>
                  </a:lnTo>
                  <a:lnTo>
                    <a:pt x="5490105" y="1900588"/>
                  </a:lnTo>
                  <a:lnTo>
                    <a:pt x="5490105" y="1843267"/>
                  </a:lnTo>
                  <a:lnTo>
                    <a:pt x="5415134" y="1843267"/>
                  </a:lnTo>
                  <a:lnTo>
                    <a:pt x="5415134" y="1768295"/>
                  </a:lnTo>
                  <a:lnTo>
                    <a:pt x="5278441" y="1768295"/>
                  </a:lnTo>
                  <a:lnTo>
                    <a:pt x="5278441" y="1671283"/>
                  </a:lnTo>
                  <a:lnTo>
                    <a:pt x="5181429" y="1671283"/>
                  </a:lnTo>
                  <a:lnTo>
                    <a:pt x="5181429" y="1618372"/>
                  </a:lnTo>
                  <a:lnTo>
                    <a:pt x="5124098" y="1618372"/>
                  </a:lnTo>
                  <a:lnTo>
                    <a:pt x="5124098" y="1543401"/>
                  </a:lnTo>
                  <a:lnTo>
                    <a:pt x="5057947" y="1543401"/>
                  </a:lnTo>
                  <a:lnTo>
                    <a:pt x="5057947" y="1411108"/>
                  </a:lnTo>
                  <a:lnTo>
                    <a:pt x="4916843" y="1411108"/>
                  </a:lnTo>
                  <a:lnTo>
                    <a:pt x="4916843" y="1336146"/>
                  </a:lnTo>
                  <a:lnTo>
                    <a:pt x="4793371" y="1336146"/>
                  </a:lnTo>
                  <a:lnTo>
                    <a:pt x="4793371" y="1221494"/>
                  </a:lnTo>
                  <a:lnTo>
                    <a:pt x="4634618" y="1221494"/>
                  </a:lnTo>
                  <a:lnTo>
                    <a:pt x="4634618" y="1186213"/>
                  </a:lnTo>
                  <a:lnTo>
                    <a:pt x="4533195" y="1186213"/>
                  </a:lnTo>
                  <a:lnTo>
                    <a:pt x="4533195" y="1036280"/>
                  </a:lnTo>
                  <a:lnTo>
                    <a:pt x="4378852" y="1036280"/>
                  </a:lnTo>
                  <a:lnTo>
                    <a:pt x="4378852" y="930448"/>
                  </a:lnTo>
                  <a:lnTo>
                    <a:pt x="4193648" y="930448"/>
                  </a:lnTo>
                  <a:lnTo>
                    <a:pt x="4193648" y="802570"/>
                  </a:lnTo>
                  <a:lnTo>
                    <a:pt x="4043715" y="802570"/>
                  </a:lnTo>
                  <a:lnTo>
                    <a:pt x="4043715" y="723194"/>
                  </a:lnTo>
                  <a:lnTo>
                    <a:pt x="3981984" y="723194"/>
                  </a:lnTo>
                  <a:lnTo>
                    <a:pt x="3981984" y="665868"/>
                  </a:lnTo>
                  <a:lnTo>
                    <a:pt x="3770310" y="665868"/>
                  </a:lnTo>
                  <a:lnTo>
                    <a:pt x="3770310" y="630590"/>
                  </a:lnTo>
                  <a:lnTo>
                    <a:pt x="3558645" y="630590"/>
                  </a:lnTo>
                  <a:lnTo>
                    <a:pt x="3558645" y="529166"/>
                  </a:lnTo>
                  <a:lnTo>
                    <a:pt x="3404302" y="529166"/>
                  </a:lnTo>
                  <a:lnTo>
                    <a:pt x="3404302" y="502709"/>
                  </a:lnTo>
                  <a:lnTo>
                    <a:pt x="3311700" y="502709"/>
                  </a:lnTo>
                  <a:lnTo>
                    <a:pt x="3311700" y="480660"/>
                  </a:lnTo>
                  <a:lnTo>
                    <a:pt x="3254378" y="480660"/>
                  </a:lnTo>
                  <a:lnTo>
                    <a:pt x="3254378" y="463021"/>
                  </a:lnTo>
                  <a:lnTo>
                    <a:pt x="3113265" y="463021"/>
                  </a:lnTo>
                  <a:lnTo>
                    <a:pt x="3113265" y="383646"/>
                  </a:lnTo>
                  <a:lnTo>
                    <a:pt x="2994203" y="383646"/>
                  </a:lnTo>
                  <a:lnTo>
                    <a:pt x="2994203" y="379236"/>
                  </a:lnTo>
                  <a:lnTo>
                    <a:pt x="2919232" y="379236"/>
                  </a:lnTo>
                  <a:lnTo>
                    <a:pt x="2919232" y="352778"/>
                  </a:lnTo>
                  <a:lnTo>
                    <a:pt x="2769308" y="352778"/>
                  </a:lnTo>
                  <a:lnTo>
                    <a:pt x="2769308" y="299861"/>
                  </a:lnTo>
                  <a:lnTo>
                    <a:pt x="2438581" y="299861"/>
                  </a:lnTo>
                  <a:lnTo>
                    <a:pt x="2438581" y="264584"/>
                  </a:lnTo>
                  <a:lnTo>
                    <a:pt x="2271008" y="264584"/>
                  </a:lnTo>
                  <a:lnTo>
                    <a:pt x="2271008" y="132292"/>
                  </a:lnTo>
                  <a:lnTo>
                    <a:pt x="1631595" y="132292"/>
                  </a:lnTo>
                  <a:lnTo>
                    <a:pt x="1631595" y="119063"/>
                  </a:lnTo>
                  <a:lnTo>
                    <a:pt x="1384649" y="119063"/>
                  </a:lnTo>
                  <a:lnTo>
                    <a:pt x="1384649" y="57326"/>
                  </a:lnTo>
                  <a:lnTo>
                    <a:pt x="1367019" y="57326"/>
                  </a:lnTo>
                  <a:lnTo>
                    <a:pt x="1367019" y="0"/>
                  </a:lnTo>
                  <a:lnTo>
                    <a:pt x="0" y="0"/>
                  </a:lnTo>
                </a:path>
              </a:pathLst>
            </a:custGeom>
            <a:noFill/>
            <a:ln w="19050" cap="flat">
              <a:solidFill>
                <a:srgbClr val="A0A0A0"/>
              </a:solidFill>
              <a:prstDash val="solid"/>
              <a:miter/>
            </a:ln>
          </p:spPr>
          <p:txBody>
            <a:bodyPr rtlCol="0" anchor="ctr"/>
            <a:lstStyle/>
            <a:p>
              <a:endParaRPr lang="en-GB"/>
            </a:p>
          </p:txBody>
        </p:sp>
        <p:sp>
          <p:nvSpPr>
            <p:cNvPr id="105" name="Graphic 105">
              <a:extLst>
                <a:ext uri="{FF2B5EF4-FFF2-40B4-BE49-F238E27FC236}">
                  <a16:creationId xmlns:a16="http://schemas.microsoft.com/office/drawing/2014/main" id="{EFC50CEE-F74D-4998-B980-FEF9C37BE434}"/>
                </a:ext>
              </a:extLst>
            </p:cNvPr>
            <p:cNvSpPr/>
            <p:nvPr/>
          </p:nvSpPr>
          <p:spPr>
            <a:xfrm>
              <a:off x="1776945" y="14335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A0A0A0"/>
              </a:solidFill>
              <a:prstDash val="solid"/>
              <a:miter/>
            </a:ln>
          </p:spPr>
          <p:txBody>
            <a:bodyPr rtlCol="0" anchor="ctr"/>
            <a:lstStyle/>
            <a:p>
              <a:endParaRPr lang="en-GB"/>
            </a:p>
          </p:txBody>
        </p:sp>
        <p:sp>
          <p:nvSpPr>
            <p:cNvPr id="106" name="Graphic 105">
              <a:extLst>
                <a:ext uri="{FF2B5EF4-FFF2-40B4-BE49-F238E27FC236}">
                  <a16:creationId xmlns:a16="http://schemas.microsoft.com/office/drawing/2014/main" id="{EFC50CEE-F74D-4998-B980-FEF9C37BE434}"/>
                </a:ext>
              </a:extLst>
            </p:cNvPr>
            <p:cNvSpPr/>
            <p:nvPr/>
          </p:nvSpPr>
          <p:spPr>
            <a:xfrm>
              <a:off x="2958045" y="16811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A0A0A0"/>
              </a:solidFill>
              <a:prstDash val="solid"/>
              <a:miter/>
            </a:ln>
          </p:spPr>
          <p:txBody>
            <a:bodyPr rtlCol="0" anchor="ctr"/>
            <a:lstStyle/>
            <a:p>
              <a:endParaRPr lang="en-GB"/>
            </a:p>
          </p:txBody>
        </p:sp>
        <p:sp>
          <p:nvSpPr>
            <p:cNvPr id="107" name="Graphic 105">
              <a:extLst>
                <a:ext uri="{FF2B5EF4-FFF2-40B4-BE49-F238E27FC236}">
                  <a16:creationId xmlns:a16="http://schemas.microsoft.com/office/drawing/2014/main" id="{EFC50CEE-F74D-4998-B980-FEF9C37BE434}"/>
                </a:ext>
              </a:extLst>
            </p:cNvPr>
            <p:cNvSpPr/>
            <p:nvPr/>
          </p:nvSpPr>
          <p:spPr>
            <a:xfrm>
              <a:off x="3510495" y="17954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A0A0A0"/>
              </a:solidFill>
              <a:prstDash val="solid"/>
              <a:miter/>
            </a:ln>
          </p:spPr>
          <p:txBody>
            <a:bodyPr rtlCol="0" anchor="ctr"/>
            <a:lstStyle/>
            <a:p>
              <a:endParaRPr lang="en-GB"/>
            </a:p>
          </p:txBody>
        </p:sp>
        <p:sp>
          <p:nvSpPr>
            <p:cNvPr id="108" name="Graphic 105">
              <a:extLst>
                <a:ext uri="{FF2B5EF4-FFF2-40B4-BE49-F238E27FC236}">
                  <a16:creationId xmlns:a16="http://schemas.microsoft.com/office/drawing/2014/main" id="{EFC50CEE-F74D-4998-B980-FEF9C37BE434}"/>
                </a:ext>
              </a:extLst>
            </p:cNvPr>
            <p:cNvSpPr/>
            <p:nvPr/>
          </p:nvSpPr>
          <p:spPr>
            <a:xfrm>
              <a:off x="3967695" y="19478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A0A0A0"/>
              </a:solidFill>
              <a:prstDash val="solid"/>
              <a:miter/>
            </a:ln>
          </p:spPr>
          <p:txBody>
            <a:bodyPr rtlCol="0" anchor="ctr"/>
            <a:lstStyle/>
            <a:p>
              <a:endParaRPr lang="en-GB"/>
            </a:p>
          </p:txBody>
        </p:sp>
        <p:sp>
          <p:nvSpPr>
            <p:cNvPr id="109" name="Graphic 105">
              <a:extLst>
                <a:ext uri="{FF2B5EF4-FFF2-40B4-BE49-F238E27FC236}">
                  <a16:creationId xmlns:a16="http://schemas.microsoft.com/office/drawing/2014/main" id="{EFC50CEE-F74D-4998-B980-FEF9C37BE434}"/>
                </a:ext>
              </a:extLst>
            </p:cNvPr>
            <p:cNvSpPr/>
            <p:nvPr/>
          </p:nvSpPr>
          <p:spPr>
            <a:xfrm>
              <a:off x="4196295" y="2043112"/>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rgbClr val="A0A0A0"/>
              </a:solidFill>
              <a:prstDash val="solid"/>
              <a:miter/>
            </a:ln>
          </p:spPr>
          <p:txBody>
            <a:bodyPr rtlCol="0" anchor="ctr"/>
            <a:lstStyle/>
            <a:p>
              <a:endParaRPr lang="en-GB"/>
            </a:p>
          </p:txBody>
        </p:sp>
        <p:sp>
          <p:nvSpPr>
            <p:cNvPr id="110" name="Graphic 105">
              <a:extLst>
                <a:ext uri="{FF2B5EF4-FFF2-40B4-BE49-F238E27FC236}">
                  <a16:creationId xmlns:a16="http://schemas.microsoft.com/office/drawing/2014/main" id="{EFC50CEE-F74D-4998-B980-FEF9C37BE434}"/>
                </a:ext>
              </a:extLst>
            </p:cNvPr>
            <p:cNvSpPr/>
            <p:nvPr/>
          </p:nvSpPr>
          <p:spPr>
            <a:xfrm>
              <a:off x="4405845" y="2081212"/>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rgbClr val="A0A0A0"/>
              </a:solidFill>
              <a:prstDash val="solid"/>
              <a:miter/>
            </a:ln>
          </p:spPr>
          <p:txBody>
            <a:bodyPr rtlCol="0" anchor="ctr"/>
            <a:lstStyle/>
            <a:p>
              <a:endParaRPr lang="en-GB"/>
            </a:p>
          </p:txBody>
        </p:sp>
        <p:sp>
          <p:nvSpPr>
            <p:cNvPr id="111" name="Graphic 105">
              <a:extLst>
                <a:ext uri="{FF2B5EF4-FFF2-40B4-BE49-F238E27FC236}">
                  <a16:creationId xmlns:a16="http://schemas.microsoft.com/office/drawing/2014/main" id="{EFC50CEE-F74D-4998-B980-FEF9C37BE434}"/>
                </a:ext>
              </a:extLst>
            </p:cNvPr>
            <p:cNvSpPr/>
            <p:nvPr/>
          </p:nvSpPr>
          <p:spPr>
            <a:xfrm>
              <a:off x="4539195" y="21383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A0A0A0"/>
              </a:solidFill>
              <a:prstDash val="solid"/>
              <a:miter/>
            </a:ln>
          </p:spPr>
          <p:txBody>
            <a:bodyPr rtlCol="0" anchor="ctr"/>
            <a:lstStyle/>
            <a:p>
              <a:endParaRPr lang="en-GB"/>
            </a:p>
          </p:txBody>
        </p:sp>
        <p:sp>
          <p:nvSpPr>
            <p:cNvPr id="112" name="Graphic 105">
              <a:extLst>
                <a:ext uri="{FF2B5EF4-FFF2-40B4-BE49-F238E27FC236}">
                  <a16:creationId xmlns:a16="http://schemas.microsoft.com/office/drawing/2014/main" id="{EFC50CEE-F74D-4998-B980-FEF9C37BE434}"/>
                </a:ext>
              </a:extLst>
            </p:cNvPr>
            <p:cNvSpPr/>
            <p:nvPr/>
          </p:nvSpPr>
          <p:spPr>
            <a:xfrm>
              <a:off x="4634445" y="2214562"/>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rgbClr val="A0A0A0"/>
              </a:solidFill>
              <a:prstDash val="solid"/>
              <a:miter/>
            </a:ln>
          </p:spPr>
          <p:txBody>
            <a:bodyPr rtlCol="0" anchor="ctr"/>
            <a:lstStyle/>
            <a:p>
              <a:endParaRPr lang="en-GB"/>
            </a:p>
          </p:txBody>
        </p:sp>
        <p:sp>
          <p:nvSpPr>
            <p:cNvPr id="113" name="Graphic 105">
              <a:extLst>
                <a:ext uri="{FF2B5EF4-FFF2-40B4-BE49-F238E27FC236}">
                  <a16:creationId xmlns:a16="http://schemas.microsoft.com/office/drawing/2014/main" id="{EFC50CEE-F74D-4998-B980-FEF9C37BE434}"/>
                </a:ext>
              </a:extLst>
            </p:cNvPr>
            <p:cNvSpPr/>
            <p:nvPr/>
          </p:nvSpPr>
          <p:spPr>
            <a:xfrm>
              <a:off x="4767795" y="2347913"/>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rgbClr val="A0A0A0"/>
              </a:solidFill>
              <a:prstDash val="solid"/>
              <a:miter/>
            </a:ln>
          </p:spPr>
          <p:txBody>
            <a:bodyPr rtlCol="0" anchor="ctr"/>
            <a:lstStyle/>
            <a:p>
              <a:endParaRPr lang="en-GB"/>
            </a:p>
          </p:txBody>
        </p:sp>
        <p:sp>
          <p:nvSpPr>
            <p:cNvPr id="114" name="Graphic 105">
              <a:extLst>
                <a:ext uri="{FF2B5EF4-FFF2-40B4-BE49-F238E27FC236}">
                  <a16:creationId xmlns:a16="http://schemas.microsoft.com/office/drawing/2014/main" id="{EFC50CEE-F74D-4998-B980-FEF9C37BE434}"/>
                </a:ext>
              </a:extLst>
            </p:cNvPr>
            <p:cNvSpPr/>
            <p:nvPr/>
          </p:nvSpPr>
          <p:spPr>
            <a:xfrm>
              <a:off x="4843995" y="2347913"/>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rgbClr val="A0A0A0"/>
              </a:solidFill>
              <a:prstDash val="solid"/>
              <a:miter/>
            </a:ln>
          </p:spPr>
          <p:txBody>
            <a:bodyPr rtlCol="0" anchor="ctr"/>
            <a:lstStyle/>
            <a:p>
              <a:endParaRPr lang="en-GB"/>
            </a:p>
          </p:txBody>
        </p:sp>
        <p:sp>
          <p:nvSpPr>
            <p:cNvPr id="115" name="Graphic 105">
              <a:extLst>
                <a:ext uri="{FF2B5EF4-FFF2-40B4-BE49-F238E27FC236}">
                  <a16:creationId xmlns:a16="http://schemas.microsoft.com/office/drawing/2014/main" id="{EFC50CEE-F74D-4998-B980-FEF9C37BE434}"/>
                </a:ext>
              </a:extLst>
            </p:cNvPr>
            <p:cNvSpPr/>
            <p:nvPr/>
          </p:nvSpPr>
          <p:spPr>
            <a:xfrm>
              <a:off x="5053545" y="261461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16" name="Graphic 105">
              <a:extLst>
                <a:ext uri="{FF2B5EF4-FFF2-40B4-BE49-F238E27FC236}">
                  <a16:creationId xmlns:a16="http://schemas.microsoft.com/office/drawing/2014/main" id="{EFC50CEE-F74D-4998-B980-FEF9C37BE434}"/>
                </a:ext>
              </a:extLst>
            </p:cNvPr>
            <p:cNvSpPr/>
            <p:nvPr/>
          </p:nvSpPr>
          <p:spPr>
            <a:xfrm>
              <a:off x="5834596" y="31861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17" name="Graphic 105">
              <a:extLst>
                <a:ext uri="{FF2B5EF4-FFF2-40B4-BE49-F238E27FC236}">
                  <a16:creationId xmlns:a16="http://schemas.microsoft.com/office/drawing/2014/main" id="{EFC50CEE-F74D-4998-B980-FEF9C37BE434}"/>
                </a:ext>
              </a:extLst>
            </p:cNvPr>
            <p:cNvSpPr/>
            <p:nvPr/>
          </p:nvSpPr>
          <p:spPr>
            <a:xfrm>
              <a:off x="6787096" y="38909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18" name="Graphic 105">
              <a:extLst>
                <a:ext uri="{FF2B5EF4-FFF2-40B4-BE49-F238E27FC236}">
                  <a16:creationId xmlns:a16="http://schemas.microsoft.com/office/drawing/2014/main" id="{EFC50CEE-F74D-4998-B980-FEF9C37BE434}"/>
                </a:ext>
              </a:extLst>
            </p:cNvPr>
            <p:cNvSpPr/>
            <p:nvPr/>
          </p:nvSpPr>
          <p:spPr>
            <a:xfrm>
              <a:off x="7015696" y="40624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19" name="Graphic 105">
              <a:extLst>
                <a:ext uri="{FF2B5EF4-FFF2-40B4-BE49-F238E27FC236}">
                  <a16:creationId xmlns:a16="http://schemas.microsoft.com/office/drawing/2014/main" id="{EFC50CEE-F74D-4998-B980-FEF9C37BE434}"/>
                </a:ext>
              </a:extLst>
            </p:cNvPr>
            <p:cNvSpPr/>
            <p:nvPr/>
          </p:nvSpPr>
          <p:spPr>
            <a:xfrm>
              <a:off x="7168105" y="40624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20" name="Graphic 105">
              <a:extLst>
                <a:ext uri="{FF2B5EF4-FFF2-40B4-BE49-F238E27FC236}">
                  <a16:creationId xmlns:a16="http://schemas.microsoft.com/office/drawing/2014/main" id="{EFC50CEE-F74D-4998-B980-FEF9C37BE434}"/>
                </a:ext>
              </a:extLst>
            </p:cNvPr>
            <p:cNvSpPr/>
            <p:nvPr/>
          </p:nvSpPr>
          <p:spPr>
            <a:xfrm>
              <a:off x="7358605" y="41576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21" name="Graphic 105">
              <a:extLst>
                <a:ext uri="{FF2B5EF4-FFF2-40B4-BE49-F238E27FC236}">
                  <a16:creationId xmlns:a16="http://schemas.microsoft.com/office/drawing/2014/main" id="{EFC50CEE-F74D-4998-B980-FEF9C37BE434}"/>
                </a:ext>
              </a:extLst>
            </p:cNvPr>
            <p:cNvSpPr/>
            <p:nvPr/>
          </p:nvSpPr>
          <p:spPr>
            <a:xfrm>
              <a:off x="7720555" y="432913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22" name="Graphic 105">
              <a:extLst>
                <a:ext uri="{FF2B5EF4-FFF2-40B4-BE49-F238E27FC236}">
                  <a16:creationId xmlns:a16="http://schemas.microsoft.com/office/drawing/2014/main" id="{EFC50CEE-F74D-4998-B980-FEF9C37BE434}"/>
                </a:ext>
              </a:extLst>
            </p:cNvPr>
            <p:cNvSpPr/>
            <p:nvPr/>
          </p:nvSpPr>
          <p:spPr>
            <a:xfrm>
              <a:off x="7872955" y="432913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23" name="Graphic 105">
              <a:extLst>
                <a:ext uri="{FF2B5EF4-FFF2-40B4-BE49-F238E27FC236}">
                  <a16:creationId xmlns:a16="http://schemas.microsoft.com/office/drawing/2014/main" id="{EFC50CEE-F74D-4998-B980-FEF9C37BE434}"/>
                </a:ext>
              </a:extLst>
            </p:cNvPr>
            <p:cNvSpPr/>
            <p:nvPr/>
          </p:nvSpPr>
          <p:spPr>
            <a:xfrm>
              <a:off x="8025355" y="440533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24" name="Graphic 105">
              <a:extLst>
                <a:ext uri="{FF2B5EF4-FFF2-40B4-BE49-F238E27FC236}">
                  <a16:creationId xmlns:a16="http://schemas.microsoft.com/office/drawing/2014/main" id="{EFC50CEE-F74D-4998-B980-FEF9C37BE434}"/>
                </a:ext>
              </a:extLst>
            </p:cNvPr>
            <p:cNvSpPr/>
            <p:nvPr/>
          </p:nvSpPr>
          <p:spPr>
            <a:xfrm>
              <a:off x="8120605" y="45005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25" name="Graphic 105">
              <a:extLst>
                <a:ext uri="{FF2B5EF4-FFF2-40B4-BE49-F238E27FC236}">
                  <a16:creationId xmlns:a16="http://schemas.microsoft.com/office/drawing/2014/main" id="{EFC50CEE-F74D-4998-B980-FEF9C37BE434}"/>
                </a:ext>
              </a:extLst>
            </p:cNvPr>
            <p:cNvSpPr/>
            <p:nvPr/>
          </p:nvSpPr>
          <p:spPr>
            <a:xfrm>
              <a:off x="8273005" y="45767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26" name="Graphic 105">
              <a:extLst>
                <a:ext uri="{FF2B5EF4-FFF2-40B4-BE49-F238E27FC236}">
                  <a16:creationId xmlns:a16="http://schemas.microsoft.com/office/drawing/2014/main" id="{EFC50CEE-F74D-4998-B980-FEF9C37BE434}"/>
                </a:ext>
              </a:extLst>
            </p:cNvPr>
            <p:cNvSpPr/>
            <p:nvPr/>
          </p:nvSpPr>
          <p:spPr>
            <a:xfrm>
              <a:off x="8368255" y="45767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27" name="Graphic 105">
              <a:extLst>
                <a:ext uri="{FF2B5EF4-FFF2-40B4-BE49-F238E27FC236}">
                  <a16:creationId xmlns:a16="http://schemas.microsoft.com/office/drawing/2014/main" id="{EFC50CEE-F74D-4998-B980-FEF9C37BE434}"/>
                </a:ext>
              </a:extLst>
            </p:cNvPr>
            <p:cNvSpPr/>
            <p:nvPr/>
          </p:nvSpPr>
          <p:spPr>
            <a:xfrm>
              <a:off x="8539705" y="45767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28" name="Graphic 105">
              <a:extLst>
                <a:ext uri="{FF2B5EF4-FFF2-40B4-BE49-F238E27FC236}">
                  <a16:creationId xmlns:a16="http://schemas.microsoft.com/office/drawing/2014/main" id="{EFC50CEE-F74D-4998-B980-FEF9C37BE434}"/>
                </a:ext>
              </a:extLst>
            </p:cNvPr>
            <p:cNvSpPr/>
            <p:nvPr/>
          </p:nvSpPr>
          <p:spPr>
            <a:xfrm>
              <a:off x="8787364" y="467203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29" name="Graphic 105">
              <a:extLst>
                <a:ext uri="{FF2B5EF4-FFF2-40B4-BE49-F238E27FC236}">
                  <a16:creationId xmlns:a16="http://schemas.microsoft.com/office/drawing/2014/main" id="{EFC50CEE-F74D-4998-B980-FEF9C37BE434}"/>
                </a:ext>
              </a:extLst>
            </p:cNvPr>
            <p:cNvSpPr/>
            <p:nvPr/>
          </p:nvSpPr>
          <p:spPr>
            <a:xfrm>
              <a:off x="8882614" y="471013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30" name="Graphic 105">
              <a:extLst>
                <a:ext uri="{FF2B5EF4-FFF2-40B4-BE49-F238E27FC236}">
                  <a16:creationId xmlns:a16="http://schemas.microsoft.com/office/drawing/2014/main" id="{EFC50CEE-F74D-4998-B980-FEF9C37BE434}"/>
                </a:ext>
              </a:extLst>
            </p:cNvPr>
            <p:cNvSpPr/>
            <p:nvPr/>
          </p:nvSpPr>
          <p:spPr>
            <a:xfrm>
              <a:off x="8958814" y="47672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31" name="Graphic 105">
              <a:extLst>
                <a:ext uri="{FF2B5EF4-FFF2-40B4-BE49-F238E27FC236}">
                  <a16:creationId xmlns:a16="http://schemas.microsoft.com/office/drawing/2014/main" id="{EFC50CEE-F74D-4998-B980-FEF9C37BE434}"/>
                </a:ext>
              </a:extLst>
            </p:cNvPr>
            <p:cNvSpPr/>
            <p:nvPr/>
          </p:nvSpPr>
          <p:spPr>
            <a:xfrm>
              <a:off x="9130264" y="48434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32" name="Graphic 105">
              <a:extLst>
                <a:ext uri="{FF2B5EF4-FFF2-40B4-BE49-F238E27FC236}">
                  <a16:creationId xmlns:a16="http://schemas.microsoft.com/office/drawing/2014/main" id="{EFC50CEE-F74D-4998-B980-FEF9C37BE434}"/>
                </a:ext>
              </a:extLst>
            </p:cNvPr>
            <p:cNvSpPr/>
            <p:nvPr/>
          </p:nvSpPr>
          <p:spPr>
            <a:xfrm>
              <a:off x="9168364" y="48434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33" name="Graphic 105">
              <a:extLst>
                <a:ext uri="{FF2B5EF4-FFF2-40B4-BE49-F238E27FC236}">
                  <a16:creationId xmlns:a16="http://schemas.microsoft.com/office/drawing/2014/main" id="{EFC50CEE-F74D-4998-B980-FEF9C37BE434}"/>
                </a:ext>
              </a:extLst>
            </p:cNvPr>
            <p:cNvSpPr/>
            <p:nvPr/>
          </p:nvSpPr>
          <p:spPr>
            <a:xfrm>
              <a:off x="9206464" y="48434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34" name="Graphic 105">
              <a:extLst>
                <a:ext uri="{FF2B5EF4-FFF2-40B4-BE49-F238E27FC236}">
                  <a16:creationId xmlns:a16="http://schemas.microsoft.com/office/drawing/2014/main" id="{EFC50CEE-F74D-4998-B980-FEF9C37BE434}"/>
                </a:ext>
              </a:extLst>
            </p:cNvPr>
            <p:cNvSpPr/>
            <p:nvPr/>
          </p:nvSpPr>
          <p:spPr>
            <a:xfrm>
              <a:off x="9263614" y="48434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35" name="Graphic 105">
              <a:extLst>
                <a:ext uri="{FF2B5EF4-FFF2-40B4-BE49-F238E27FC236}">
                  <a16:creationId xmlns:a16="http://schemas.microsoft.com/office/drawing/2014/main" id="{EFC50CEE-F74D-4998-B980-FEF9C37BE434}"/>
                </a:ext>
              </a:extLst>
            </p:cNvPr>
            <p:cNvSpPr/>
            <p:nvPr/>
          </p:nvSpPr>
          <p:spPr>
            <a:xfrm>
              <a:off x="10006564" y="505303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36" name="Graphic 105">
              <a:extLst>
                <a:ext uri="{FF2B5EF4-FFF2-40B4-BE49-F238E27FC236}">
                  <a16:creationId xmlns:a16="http://schemas.microsoft.com/office/drawing/2014/main" id="{EFC50CEE-F74D-4998-B980-FEF9C37BE434}"/>
                </a:ext>
              </a:extLst>
            </p:cNvPr>
            <p:cNvSpPr/>
            <p:nvPr/>
          </p:nvSpPr>
          <p:spPr>
            <a:xfrm>
              <a:off x="10482834" y="51101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37" name="Graphic 105">
              <a:extLst>
                <a:ext uri="{FF2B5EF4-FFF2-40B4-BE49-F238E27FC236}">
                  <a16:creationId xmlns:a16="http://schemas.microsoft.com/office/drawing/2014/main" id="{EFC50CEE-F74D-4998-B980-FEF9C37BE434}"/>
                </a:ext>
              </a:extLst>
            </p:cNvPr>
            <p:cNvSpPr/>
            <p:nvPr/>
          </p:nvSpPr>
          <p:spPr>
            <a:xfrm>
              <a:off x="10539984" y="51101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38" name="Graphic 105">
              <a:extLst>
                <a:ext uri="{FF2B5EF4-FFF2-40B4-BE49-F238E27FC236}">
                  <a16:creationId xmlns:a16="http://schemas.microsoft.com/office/drawing/2014/main" id="{EFC50CEE-F74D-4998-B980-FEF9C37BE434}"/>
                </a:ext>
              </a:extLst>
            </p:cNvPr>
            <p:cNvSpPr/>
            <p:nvPr/>
          </p:nvSpPr>
          <p:spPr>
            <a:xfrm>
              <a:off x="10825734" y="51101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39" name="Graphic 105">
              <a:extLst>
                <a:ext uri="{FF2B5EF4-FFF2-40B4-BE49-F238E27FC236}">
                  <a16:creationId xmlns:a16="http://schemas.microsoft.com/office/drawing/2014/main" id="{EFC50CEE-F74D-4998-B980-FEF9C37BE434}"/>
                </a:ext>
              </a:extLst>
            </p:cNvPr>
            <p:cNvSpPr/>
            <p:nvPr/>
          </p:nvSpPr>
          <p:spPr>
            <a:xfrm>
              <a:off x="10901934" y="51101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40" name="Graphic 105">
              <a:extLst>
                <a:ext uri="{FF2B5EF4-FFF2-40B4-BE49-F238E27FC236}">
                  <a16:creationId xmlns:a16="http://schemas.microsoft.com/office/drawing/2014/main" id="{EFC50CEE-F74D-4998-B980-FEF9C37BE434}"/>
                </a:ext>
              </a:extLst>
            </p:cNvPr>
            <p:cNvSpPr/>
            <p:nvPr/>
          </p:nvSpPr>
          <p:spPr>
            <a:xfrm>
              <a:off x="11378184" y="531973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grpSp>
      <p:cxnSp>
        <p:nvCxnSpPr>
          <p:cNvPr id="141" name="Straight Connector 140">
            <a:extLst>
              <a:ext uri="{FF2B5EF4-FFF2-40B4-BE49-F238E27FC236}">
                <a16:creationId xmlns:a16="http://schemas.microsoft.com/office/drawing/2014/main" id="{C416DC86-A694-4AC5-9730-59D92FFCC432}"/>
              </a:ext>
            </a:extLst>
          </p:cNvPr>
          <p:cNvCxnSpPr>
            <a:cxnSpLocks/>
          </p:cNvCxnSpPr>
          <p:nvPr/>
        </p:nvCxnSpPr>
        <p:spPr>
          <a:xfrm>
            <a:off x="6749762" y="2048657"/>
            <a:ext cx="360000" cy="0"/>
          </a:xfrm>
          <a:prstGeom prst="line">
            <a:avLst/>
          </a:prstGeom>
          <a:noFill/>
          <a:ln w="19050" cap="flat">
            <a:solidFill>
              <a:srgbClr val="4D4D4D"/>
            </a:solidFill>
            <a:prstDash val="solid"/>
            <a:miter/>
          </a:ln>
        </p:spPr>
      </p:cxnSp>
      <p:cxnSp>
        <p:nvCxnSpPr>
          <p:cNvPr id="142" name="Straight Connector 141">
            <a:extLst>
              <a:ext uri="{FF2B5EF4-FFF2-40B4-BE49-F238E27FC236}">
                <a16:creationId xmlns:a16="http://schemas.microsoft.com/office/drawing/2014/main" id="{6632C7CA-80C2-44C8-A24A-C0642490B8F7}"/>
              </a:ext>
            </a:extLst>
          </p:cNvPr>
          <p:cNvCxnSpPr>
            <a:cxnSpLocks/>
          </p:cNvCxnSpPr>
          <p:nvPr/>
        </p:nvCxnSpPr>
        <p:spPr>
          <a:xfrm>
            <a:off x="6749762" y="2312426"/>
            <a:ext cx="360000" cy="0"/>
          </a:xfrm>
          <a:prstGeom prst="line">
            <a:avLst/>
          </a:prstGeom>
          <a:noFill/>
          <a:ln w="19050" cap="flat">
            <a:solidFill>
              <a:srgbClr val="A0A0A0"/>
            </a:solidFill>
            <a:prstDash val="solid"/>
            <a:miter/>
          </a:ln>
        </p:spPr>
      </p:cxnSp>
      <p:grpSp>
        <p:nvGrpSpPr>
          <p:cNvPr id="143" name="Group 142">
            <a:extLst>
              <a:ext uri="{FF2B5EF4-FFF2-40B4-BE49-F238E27FC236}">
                <a16:creationId xmlns:a16="http://schemas.microsoft.com/office/drawing/2014/main" id="{E8F6D19F-EC20-4255-A92C-4A745A3A69DC}"/>
              </a:ext>
            </a:extLst>
          </p:cNvPr>
          <p:cNvGrpSpPr/>
          <p:nvPr/>
        </p:nvGrpSpPr>
        <p:grpSpPr>
          <a:xfrm>
            <a:off x="1359535" y="2327205"/>
            <a:ext cx="8912225" cy="3271838"/>
            <a:chOff x="533400" y="1400175"/>
            <a:chExt cx="11123200" cy="4053563"/>
          </a:xfrm>
        </p:grpSpPr>
        <p:sp>
          <p:nvSpPr>
            <p:cNvPr id="144" name="Graphic 148">
              <a:extLst>
                <a:ext uri="{FF2B5EF4-FFF2-40B4-BE49-F238E27FC236}">
                  <a16:creationId xmlns:a16="http://schemas.microsoft.com/office/drawing/2014/main" id="{BE0D90B5-BF83-4669-B96B-169A8122C031}"/>
                </a:ext>
              </a:extLst>
            </p:cNvPr>
            <p:cNvSpPr/>
            <p:nvPr/>
          </p:nvSpPr>
          <p:spPr>
            <a:xfrm>
              <a:off x="533400" y="1436826"/>
              <a:ext cx="11123200" cy="4016912"/>
            </a:xfrm>
            <a:custGeom>
              <a:avLst/>
              <a:gdLst>
                <a:gd name="connsiteX0" fmla="*/ 11123200 w 11123200"/>
                <a:gd name="connsiteY0" fmla="*/ 4016912 h 4016912"/>
                <a:gd name="connsiteX1" fmla="*/ 11123200 w 11123200"/>
                <a:gd name="connsiteY1" fmla="*/ 3688709 h 4016912"/>
                <a:gd name="connsiteX2" fmla="*/ 10063639 w 11123200"/>
                <a:gd name="connsiteY2" fmla="*/ 3688709 h 4016912"/>
                <a:gd name="connsiteX3" fmla="*/ 10063639 w 11123200"/>
                <a:gd name="connsiteY3" fmla="*/ 3642332 h 4016912"/>
                <a:gd name="connsiteX4" fmla="*/ 9899618 w 11123200"/>
                <a:gd name="connsiteY4" fmla="*/ 3642332 h 4016912"/>
                <a:gd name="connsiteX5" fmla="*/ 9899618 w 11123200"/>
                <a:gd name="connsiteY5" fmla="*/ 3592383 h 4016912"/>
                <a:gd name="connsiteX6" fmla="*/ 9692640 w 11123200"/>
                <a:gd name="connsiteY6" fmla="*/ 3592383 h 4016912"/>
                <a:gd name="connsiteX7" fmla="*/ 9692640 w 11123200"/>
                <a:gd name="connsiteY7" fmla="*/ 3549577 h 4016912"/>
                <a:gd name="connsiteX8" fmla="*/ 9489329 w 11123200"/>
                <a:gd name="connsiteY8" fmla="*/ 3549577 h 4016912"/>
                <a:gd name="connsiteX9" fmla="*/ 9489329 w 11123200"/>
                <a:gd name="connsiteY9" fmla="*/ 3496066 h 4016912"/>
                <a:gd name="connsiteX10" fmla="*/ 9410843 w 11123200"/>
                <a:gd name="connsiteY10" fmla="*/ 3496066 h 4016912"/>
                <a:gd name="connsiteX11" fmla="*/ 9410843 w 11123200"/>
                <a:gd name="connsiteY11" fmla="*/ 3456823 h 4016912"/>
                <a:gd name="connsiteX12" fmla="*/ 9257442 w 11123200"/>
                <a:gd name="connsiteY12" fmla="*/ 3456823 h 4016912"/>
                <a:gd name="connsiteX13" fmla="*/ 9257442 w 11123200"/>
                <a:gd name="connsiteY13" fmla="*/ 3406883 h 4016912"/>
                <a:gd name="connsiteX14" fmla="*/ 9143286 w 11123200"/>
                <a:gd name="connsiteY14" fmla="*/ 3406883 h 4016912"/>
                <a:gd name="connsiteX15" fmla="*/ 9143286 w 11123200"/>
                <a:gd name="connsiteY15" fmla="*/ 3356934 h 4016912"/>
                <a:gd name="connsiteX16" fmla="*/ 9064800 w 11123200"/>
                <a:gd name="connsiteY16" fmla="*/ 3356934 h 4016912"/>
                <a:gd name="connsiteX17" fmla="*/ 9064800 w 11123200"/>
                <a:gd name="connsiteY17" fmla="*/ 3324835 h 4016912"/>
                <a:gd name="connsiteX18" fmla="*/ 9000591 w 11123200"/>
                <a:gd name="connsiteY18" fmla="*/ 3324835 h 4016912"/>
                <a:gd name="connsiteX19" fmla="*/ 9000591 w 11123200"/>
                <a:gd name="connsiteY19" fmla="*/ 3274886 h 4016912"/>
                <a:gd name="connsiteX20" fmla="*/ 8747303 w 11123200"/>
                <a:gd name="connsiteY20" fmla="*/ 3274886 h 4016912"/>
                <a:gd name="connsiteX21" fmla="*/ 8747303 w 11123200"/>
                <a:gd name="connsiteY21" fmla="*/ 3189266 h 4016912"/>
                <a:gd name="connsiteX22" fmla="*/ 8715194 w 11123200"/>
                <a:gd name="connsiteY22" fmla="*/ 3189266 h 4016912"/>
                <a:gd name="connsiteX23" fmla="*/ 8715194 w 11123200"/>
                <a:gd name="connsiteY23" fmla="*/ 3150032 h 4016912"/>
                <a:gd name="connsiteX24" fmla="*/ 8447637 w 11123200"/>
                <a:gd name="connsiteY24" fmla="*/ 3150032 h 4016912"/>
                <a:gd name="connsiteX25" fmla="*/ 8447637 w 11123200"/>
                <a:gd name="connsiteY25" fmla="*/ 3103655 h 4016912"/>
                <a:gd name="connsiteX26" fmla="*/ 8394125 w 11123200"/>
                <a:gd name="connsiteY26" fmla="*/ 3103655 h 4016912"/>
                <a:gd name="connsiteX27" fmla="*/ 8394125 w 11123200"/>
                <a:gd name="connsiteY27" fmla="*/ 3046572 h 4016912"/>
                <a:gd name="connsiteX28" fmla="*/ 8347748 w 11123200"/>
                <a:gd name="connsiteY28" fmla="*/ 3046572 h 4016912"/>
                <a:gd name="connsiteX29" fmla="*/ 8347748 w 11123200"/>
                <a:gd name="connsiteY29" fmla="*/ 3007329 h 4016912"/>
                <a:gd name="connsiteX30" fmla="*/ 8233591 w 11123200"/>
                <a:gd name="connsiteY30" fmla="*/ 3007329 h 4016912"/>
                <a:gd name="connsiteX31" fmla="*/ 8233591 w 11123200"/>
                <a:gd name="connsiteY31" fmla="*/ 2978792 h 4016912"/>
                <a:gd name="connsiteX32" fmla="*/ 8144409 w 11123200"/>
                <a:gd name="connsiteY32" fmla="*/ 2978792 h 4016912"/>
                <a:gd name="connsiteX33" fmla="*/ 8144409 w 11123200"/>
                <a:gd name="connsiteY33" fmla="*/ 2946683 h 4016912"/>
                <a:gd name="connsiteX34" fmla="*/ 8008849 w 11123200"/>
                <a:gd name="connsiteY34" fmla="*/ 2946683 h 4016912"/>
                <a:gd name="connsiteX35" fmla="*/ 8008849 w 11123200"/>
                <a:gd name="connsiteY35" fmla="*/ 2911012 h 4016912"/>
                <a:gd name="connsiteX36" fmla="*/ 7948203 w 11123200"/>
                <a:gd name="connsiteY36" fmla="*/ 2911012 h 4016912"/>
                <a:gd name="connsiteX37" fmla="*/ 7948203 w 11123200"/>
                <a:gd name="connsiteY37" fmla="*/ 2850366 h 4016912"/>
                <a:gd name="connsiteX38" fmla="*/ 7766266 w 11123200"/>
                <a:gd name="connsiteY38" fmla="*/ 2850366 h 4016912"/>
                <a:gd name="connsiteX39" fmla="*/ 7766266 w 11123200"/>
                <a:gd name="connsiteY39" fmla="*/ 2814695 h 4016912"/>
                <a:gd name="connsiteX40" fmla="*/ 7677074 w 11123200"/>
                <a:gd name="connsiteY40" fmla="*/ 2814695 h 4016912"/>
                <a:gd name="connsiteX41" fmla="*/ 7677074 w 11123200"/>
                <a:gd name="connsiteY41" fmla="*/ 2793283 h 4016912"/>
                <a:gd name="connsiteX42" fmla="*/ 7577195 w 11123200"/>
                <a:gd name="connsiteY42" fmla="*/ 2793283 h 4016912"/>
                <a:gd name="connsiteX43" fmla="*/ 7577195 w 11123200"/>
                <a:gd name="connsiteY43" fmla="*/ 2768318 h 4016912"/>
                <a:gd name="connsiteX44" fmla="*/ 7530818 w 11123200"/>
                <a:gd name="connsiteY44" fmla="*/ 2768318 h 4016912"/>
                <a:gd name="connsiteX45" fmla="*/ 7530818 w 11123200"/>
                <a:gd name="connsiteY45" fmla="*/ 2721941 h 4016912"/>
                <a:gd name="connsiteX46" fmla="*/ 7441626 w 11123200"/>
                <a:gd name="connsiteY46" fmla="*/ 2721941 h 4016912"/>
                <a:gd name="connsiteX47" fmla="*/ 7441626 w 11123200"/>
                <a:gd name="connsiteY47" fmla="*/ 2671992 h 4016912"/>
                <a:gd name="connsiteX48" fmla="*/ 7252554 w 11123200"/>
                <a:gd name="connsiteY48" fmla="*/ 2671992 h 4016912"/>
                <a:gd name="connsiteX49" fmla="*/ 7252554 w 11123200"/>
                <a:gd name="connsiteY49" fmla="*/ 2611346 h 4016912"/>
                <a:gd name="connsiteX50" fmla="*/ 7099154 w 11123200"/>
                <a:gd name="connsiteY50" fmla="*/ 2611346 h 4016912"/>
                <a:gd name="connsiteX51" fmla="*/ 7099154 w 11123200"/>
                <a:gd name="connsiteY51" fmla="*/ 2589943 h 4016912"/>
                <a:gd name="connsiteX52" fmla="*/ 6920789 w 11123200"/>
                <a:gd name="connsiteY52" fmla="*/ 2589943 h 4016912"/>
                <a:gd name="connsiteX53" fmla="*/ 6920789 w 11123200"/>
                <a:gd name="connsiteY53" fmla="*/ 2540004 h 4016912"/>
                <a:gd name="connsiteX54" fmla="*/ 6845875 w 11123200"/>
                <a:gd name="connsiteY54" fmla="*/ 2540004 h 4016912"/>
                <a:gd name="connsiteX55" fmla="*/ 6845875 w 11123200"/>
                <a:gd name="connsiteY55" fmla="*/ 2497189 h 4016912"/>
                <a:gd name="connsiteX56" fmla="*/ 6767389 w 11123200"/>
                <a:gd name="connsiteY56" fmla="*/ 2497189 h 4016912"/>
                <a:gd name="connsiteX57" fmla="*/ 6767389 w 11123200"/>
                <a:gd name="connsiteY57" fmla="*/ 2440115 h 4016912"/>
                <a:gd name="connsiteX58" fmla="*/ 6481991 w 11123200"/>
                <a:gd name="connsiteY58" fmla="*/ 2440115 h 4016912"/>
                <a:gd name="connsiteX59" fmla="*/ 6481991 w 11123200"/>
                <a:gd name="connsiteY59" fmla="*/ 2390166 h 4016912"/>
                <a:gd name="connsiteX60" fmla="*/ 6442748 w 11123200"/>
                <a:gd name="connsiteY60" fmla="*/ 2390166 h 4016912"/>
                <a:gd name="connsiteX61" fmla="*/ 6442748 w 11123200"/>
                <a:gd name="connsiteY61" fmla="*/ 2286715 h 4016912"/>
                <a:gd name="connsiteX62" fmla="*/ 6374969 w 11123200"/>
                <a:gd name="connsiteY62" fmla="*/ 2286715 h 4016912"/>
                <a:gd name="connsiteX63" fmla="*/ 6374969 w 11123200"/>
                <a:gd name="connsiteY63" fmla="*/ 2243900 h 4016912"/>
                <a:gd name="connsiteX64" fmla="*/ 6225140 w 11123200"/>
                <a:gd name="connsiteY64" fmla="*/ 2243900 h 4016912"/>
                <a:gd name="connsiteX65" fmla="*/ 6225140 w 11123200"/>
                <a:gd name="connsiteY65" fmla="*/ 2168986 h 4016912"/>
                <a:gd name="connsiteX66" fmla="*/ 6100277 w 11123200"/>
                <a:gd name="connsiteY66" fmla="*/ 2168986 h 4016912"/>
                <a:gd name="connsiteX67" fmla="*/ 6100277 w 11123200"/>
                <a:gd name="connsiteY67" fmla="*/ 2133315 h 4016912"/>
                <a:gd name="connsiteX68" fmla="*/ 5911206 w 11123200"/>
                <a:gd name="connsiteY68" fmla="*/ 2133315 h 4016912"/>
                <a:gd name="connsiteX69" fmla="*/ 5911206 w 11123200"/>
                <a:gd name="connsiteY69" fmla="*/ 2104778 h 4016912"/>
                <a:gd name="connsiteX70" fmla="*/ 5846997 w 11123200"/>
                <a:gd name="connsiteY70" fmla="*/ 2104778 h 4016912"/>
                <a:gd name="connsiteX71" fmla="*/ 5846997 w 11123200"/>
                <a:gd name="connsiteY71" fmla="*/ 2072669 h 4016912"/>
                <a:gd name="connsiteX72" fmla="*/ 5811317 w 11123200"/>
                <a:gd name="connsiteY72" fmla="*/ 2072669 h 4016912"/>
                <a:gd name="connsiteX73" fmla="*/ 5811317 w 11123200"/>
                <a:gd name="connsiteY73" fmla="*/ 2019157 h 4016912"/>
                <a:gd name="connsiteX74" fmla="*/ 5757806 w 11123200"/>
                <a:gd name="connsiteY74" fmla="*/ 2019157 h 4016912"/>
                <a:gd name="connsiteX75" fmla="*/ 5757806 w 11123200"/>
                <a:gd name="connsiteY75" fmla="*/ 1965646 h 4016912"/>
                <a:gd name="connsiteX76" fmla="*/ 5675757 w 11123200"/>
                <a:gd name="connsiteY76" fmla="*/ 1965646 h 4016912"/>
                <a:gd name="connsiteX77" fmla="*/ 5675757 w 11123200"/>
                <a:gd name="connsiteY77" fmla="*/ 1890732 h 4016912"/>
                <a:gd name="connsiteX78" fmla="*/ 5515223 w 11123200"/>
                <a:gd name="connsiteY78" fmla="*/ 1890732 h 4016912"/>
                <a:gd name="connsiteX79" fmla="*/ 5515223 w 11123200"/>
                <a:gd name="connsiteY79" fmla="*/ 1787272 h 4016912"/>
                <a:gd name="connsiteX80" fmla="*/ 5443881 w 11123200"/>
                <a:gd name="connsiteY80" fmla="*/ 1787272 h 4016912"/>
                <a:gd name="connsiteX81" fmla="*/ 5443881 w 11123200"/>
                <a:gd name="connsiteY81" fmla="*/ 1690955 h 4016912"/>
                <a:gd name="connsiteX82" fmla="*/ 5351126 w 11123200"/>
                <a:gd name="connsiteY82" fmla="*/ 1690955 h 4016912"/>
                <a:gd name="connsiteX83" fmla="*/ 5351126 w 11123200"/>
                <a:gd name="connsiteY83" fmla="*/ 1623175 h 4016912"/>
                <a:gd name="connsiteX84" fmla="*/ 5279774 w 11123200"/>
                <a:gd name="connsiteY84" fmla="*/ 1623175 h 4016912"/>
                <a:gd name="connsiteX85" fmla="*/ 5279774 w 11123200"/>
                <a:gd name="connsiteY85" fmla="*/ 1566091 h 4016912"/>
                <a:gd name="connsiteX86" fmla="*/ 5201289 w 11123200"/>
                <a:gd name="connsiteY86" fmla="*/ 1566091 h 4016912"/>
                <a:gd name="connsiteX87" fmla="*/ 5201289 w 11123200"/>
                <a:gd name="connsiteY87" fmla="*/ 1526858 h 4016912"/>
                <a:gd name="connsiteX88" fmla="*/ 5122812 w 11123200"/>
                <a:gd name="connsiteY88" fmla="*/ 1526858 h 4016912"/>
                <a:gd name="connsiteX89" fmla="*/ 5122812 w 11123200"/>
                <a:gd name="connsiteY89" fmla="*/ 1437666 h 4016912"/>
                <a:gd name="connsiteX90" fmla="*/ 4962278 w 11123200"/>
                <a:gd name="connsiteY90" fmla="*/ 1437666 h 4016912"/>
                <a:gd name="connsiteX91" fmla="*/ 4962278 w 11123200"/>
                <a:gd name="connsiteY91" fmla="*/ 1398423 h 4016912"/>
                <a:gd name="connsiteX92" fmla="*/ 4919463 w 11123200"/>
                <a:gd name="connsiteY92" fmla="*/ 1398423 h 4016912"/>
                <a:gd name="connsiteX93" fmla="*/ 4919463 w 11123200"/>
                <a:gd name="connsiteY93" fmla="*/ 1344911 h 4016912"/>
                <a:gd name="connsiteX94" fmla="*/ 4837414 w 11123200"/>
                <a:gd name="connsiteY94" fmla="*/ 1344911 h 4016912"/>
                <a:gd name="connsiteX95" fmla="*/ 4837414 w 11123200"/>
                <a:gd name="connsiteY95" fmla="*/ 1241460 h 4016912"/>
                <a:gd name="connsiteX96" fmla="*/ 4708989 w 11123200"/>
                <a:gd name="connsiteY96" fmla="*/ 1241460 h 4016912"/>
                <a:gd name="connsiteX97" fmla="*/ 4708989 w 11123200"/>
                <a:gd name="connsiteY97" fmla="*/ 1130875 h 4016912"/>
                <a:gd name="connsiteX98" fmla="*/ 4644771 w 11123200"/>
                <a:gd name="connsiteY98" fmla="*/ 1130875 h 4016912"/>
                <a:gd name="connsiteX99" fmla="*/ 4644771 w 11123200"/>
                <a:gd name="connsiteY99" fmla="*/ 1095194 h 4016912"/>
                <a:gd name="connsiteX100" fmla="*/ 4612672 w 11123200"/>
                <a:gd name="connsiteY100" fmla="*/ 1095194 h 4016912"/>
                <a:gd name="connsiteX101" fmla="*/ 4612672 w 11123200"/>
                <a:gd name="connsiteY101" fmla="*/ 998878 h 4016912"/>
                <a:gd name="connsiteX102" fmla="*/ 4576991 w 11123200"/>
                <a:gd name="connsiteY102" fmla="*/ 998878 h 4016912"/>
                <a:gd name="connsiteX103" fmla="*/ 4576991 w 11123200"/>
                <a:gd name="connsiteY103" fmla="*/ 977475 h 4016912"/>
                <a:gd name="connsiteX104" fmla="*/ 4541320 w 11123200"/>
                <a:gd name="connsiteY104" fmla="*/ 977475 h 4016912"/>
                <a:gd name="connsiteX105" fmla="*/ 4541320 w 11123200"/>
                <a:gd name="connsiteY105" fmla="*/ 902556 h 4016912"/>
                <a:gd name="connsiteX106" fmla="*/ 4395054 w 11123200"/>
                <a:gd name="connsiteY106" fmla="*/ 902556 h 4016912"/>
                <a:gd name="connsiteX107" fmla="*/ 4395054 w 11123200"/>
                <a:gd name="connsiteY107" fmla="*/ 856180 h 4016912"/>
                <a:gd name="connsiteX108" fmla="*/ 4302300 w 11123200"/>
                <a:gd name="connsiteY108" fmla="*/ 856180 h 4016912"/>
                <a:gd name="connsiteX109" fmla="*/ 4302300 w 11123200"/>
                <a:gd name="connsiteY109" fmla="*/ 809804 h 4016912"/>
                <a:gd name="connsiteX110" fmla="*/ 4156043 w 11123200"/>
                <a:gd name="connsiteY110" fmla="*/ 809804 h 4016912"/>
                <a:gd name="connsiteX111" fmla="*/ 4156043 w 11123200"/>
                <a:gd name="connsiteY111" fmla="*/ 717050 h 4016912"/>
                <a:gd name="connsiteX112" fmla="*/ 4113228 w 11123200"/>
                <a:gd name="connsiteY112" fmla="*/ 717050 h 4016912"/>
                <a:gd name="connsiteX113" fmla="*/ 4113228 w 11123200"/>
                <a:gd name="connsiteY113" fmla="*/ 663540 h 4016912"/>
                <a:gd name="connsiteX114" fmla="*/ 4056155 w 11123200"/>
                <a:gd name="connsiteY114" fmla="*/ 663540 h 4016912"/>
                <a:gd name="connsiteX115" fmla="*/ 4056155 w 11123200"/>
                <a:gd name="connsiteY115" fmla="*/ 599326 h 4016912"/>
                <a:gd name="connsiteX116" fmla="*/ 3920585 w 11123200"/>
                <a:gd name="connsiteY116" fmla="*/ 599326 h 4016912"/>
                <a:gd name="connsiteX117" fmla="*/ 3920585 w 11123200"/>
                <a:gd name="connsiteY117" fmla="*/ 527978 h 4016912"/>
                <a:gd name="connsiteX118" fmla="*/ 3827840 w 11123200"/>
                <a:gd name="connsiteY118" fmla="*/ 527978 h 4016912"/>
                <a:gd name="connsiteX119" fmla="*/ 3827840 w 11123200"/>
                <a:gd name="connsiteY119" fmla="*/ 463764 h 4016912"/>
                <a:gd name="connsiteX120" fmla="*/ 3749354 w 11123200"/>
                <a:gd name="connsiteY120" fmla="*/ 463764 h 4016912"/>
                <a:gd name="connsiteX121" fmla="*/ 3749354 w 11123200"/>
                <a:gd name="connsiteY121" fmla="*/ 417388 h 4016912"/>
                <a:gd name="connsiteX122" fmla="*/ 3499637 w 11123200"/>
                <a:gd name="connsiteY122" fmla="*/ 417388 h 4016912"/>
                <a:gd name="connsiteX123" fmla="*/ 3499637 w 11123200"/>
                <a:gd name="connsiteY123" fmla="*/ 321067 h 4016912"/>
                <a:gd name="connsiteX124" fmla="*/ 3381909 w 11123200"/>
                <a:gd name="connsiteY124" fmla="*/ 321067 h 4016912"/>
                <a:gd name="connsiteX125" fmla="*/ 3381909 w 11123200"/>
                <a:gd name="connsiteY125" fmla="*/ 256853 h 4016912"/>
                <a:gd name="connsiteX126" fmla="*/ 3224946 w 11123200"/>
                <a:gd name="connsiteY126" fmla="*/ 256853 h 4016912"/>
                <a:gd name="connsiteX127" fmla="*/ 3224946 w 11123200"/>
                <a:gd name="connsiteY127" fmla="*/ 214045 h 4016912"/>
                <a:gd name="connsiteX128" fmla="*/ 2946683 w 11123200"/>
                <a:gd name="connsiteY128" fmla="*/ 214045 h 4016912"/>
                <a:gd name="connsiteX129" fmla="*/ 2946683 w 11123200"/>
                <a:gd name="connsiteY129" fmla="*/ 185505 h 4016912"/>
                <a:gd name="connsiteX130" fmla="*/ 2861072 w 11123200"/>
                <a:gd name="connsiteY130" fmla="*/ 185505 h 4016912"/>
                <a:gd name="connsiteX131" fmla="*/ 2861072 w 11123200"/>
                <a:gd name="connsiteY131" fmla="*/ 178370 h 4016912"/>
                <a:gd name="connsiteX132" fmla="*/ 2750477 w 11123200"/>
                <a:gd name="connsiteY132" fmla="*/ 178370 h 4016912"/>
                <a:gd name="connsiteX133" fmla="*/ 2750477 w 11123200"/>
                <a:gd name="connsiteY133" fmla="*/ 135562 h 4016912"/>
                <a:gd name="connsiteX134" fmla="*/ 2572102 w 11123200"/>
                <a:gd name="connsiteY134" fmla="*/ 135562 h 4016912"/>
                <a:gd name="connsiteX135" fmla="*/ 2572102 w 11123200"/>
                <a:gd name="connsiteY135" fmla="*/ 110589 h 4016912"/>
                <a:gd name="connsiteX136" fmla="*/ 2393737 w 11123200"/>
                <a:gd name="connsiteY136" fmla="*/ 110589 h 4016912"/>
                <a:gd name="connsiteX137" fmla="*/ 2393737 w 11123200"/>
                <a:gd name="connsiteY137" fmla="*/ 82051 h 4016912"/>
                <a:gd name="connsiteX138" fmla="*/ 2161851 w 11123200"/>
                <a:gd name="connsiteY138" fmla="*/ 82051 h 4016912"/>
                <a:gd name="connsiteX139" fmla="*/ 2161851 w 11123200"/>
                <a:gd name="connsiteY139" fmla="*/ 57079 h 4016912"/>
                <a:gd name="connsiteX140" fmla="*/ 1733760 w 11123200"/>
                <a:gd name="connsiteY140" fmla="*/ 57079 h 4016912"/>
                <a:gd name="connsiteX141" fmla="*/ 1733760 w 11123200"/>
                <a:gd name="connsiteY141" fmla="*/ 42809 h 4016912"/>
                <a:gd name="connsiteX142" fmla="*/ 1494749 w 11123200"/>
                <a:gd name="connsiteY142" fmla="*/ 42809 h 4016912"/>
                <a:gd name="connsiteX143" fmla="*/ 1494749 w 11123200"/>
                <a:gd name="connsiteY143" fmla="*/ 0 h 4016912"/>
                <a:gd name="connsiteX144" fmla="*/ 0 w 11123200"/>
                <a:gd name="connsiteY144" fmla="*/ 0 h 401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1123200" h="4016912">
                  <a:moveTo>
                    <a:pt x="11123200" y="4016912"/>
                  </a:moveTo>
                  <a:lnTo>
                    <a:pt x="11123200" y="3688709"/>
                  </a:lnTo>
                  <a:lnTo>
                    <a:pt x="10063639" y="3688709"/>
                  </a:lnTo>
                  <a:lnTo>
                    <a:pt x="10063639" y="3642332"/>
                  </a:lnTo>
                  <a:lnTo>
                    <a:pt x="9899618" y="3642332"/>
                  </a:lnTo>
                  <a:lnTo>
                    <a:pt x="9899618" y="3592383"/>
                  </a:lnTo>
                  <a:lnTo>
                    <a:pt x="9692640" y="3592383"/>
                  </a:lnTo>
                  <a:lnTo>
                    <a:pt x="9692640" y="3549577"/>
                  </a:lnTo>
                  <a:lnTo>
                    <a:pt x="9489329" y="3549577"/>
                  </a:lnTo>
                  <a:lnTo>
                    <a:pt x="9489329" y="3496066"/>
                  </a:lnTo>
                  <a:lnTo>
                    <a:pt x="9410843" y="3496066"/>
                  </a:lnTo>
                  <a:lnTo>
                    <a:pt x="9410843" y="3456823"/>
                  </a:lnTo>
                  <a:lnTo>
                    <a:pt x="9257442" y="3456823"/>
                  </a:lnTo>
                  <a:lnTo>
                    <a:pt x="9257442" y="3406883"/>
                  </a:lnTo>
                  <a:lnTo>
                    <a:pt x="9143286" y="3406883"/>
                  </a:lnTo>
                  <a:lnTo>
                    <a:pt x="9143286" y="3356934"/>
                  </a:lnTo>
                  <a:lnTo>
                    <a:pt x="9064800" y="3356934"/>
                  </a:lnTo>
                  <a:lnTo>
                    <a:pt x="9064800" y="3324835"/>
                  </a:lnTo>
                  <a:lnTo>
                    <a:pt x="9000591" y="3324835"/>
                  </a:lnTo>
                  <a:lnTo>
                    <a:pt x="9000591" y="3274886"/>
                  </a:lnTo>
                  <a:lnTo>
                    <a:pt x="8747303" y="3274886"/>
                  </a:lnTo>
                  <a:lnTo>
                    <a:pt x="8747303" y="3189266"/>
                  </a:lnTo>
                  <a:lnTo>
                    <a:pt x="8715194" y="3189266"/>
                  </a:lnTo>
                  <a:lnTo>
                    <a:pt x="8715194" y="3150032"/>
                  </a:lnTo>
                  <a:lnTo>
                    <a:pt x="8447637" y="3150032"/>
                  </a:lnTo>
                  <a:lnTo>
                    <a:pt x="8447637" y="3103655"/>
                  </a:lnTo>
                  <a:lnTo>
                    <a:pt x="8394125" y="3103655"/>
                  </a:lnTo>
                  <a:lnTo>
                    <a:pt x="8394125" y="3046572"/>
                  </a:lnTo>
                  <a:lnTo>
                    <a:pt x="8347748" y="3046572"/>
                  </a:lnTo>
                  <a:lnTo>
                    <a:pt x="8347748" y="3007329"/>
                  </a:lnTo>
                  <a:lnTo>
                    <a:pt x="8233591" y="3007329"/>
                  </a:lnTo>
                  <a:lnTo>
                    <a:pt x="8233591" y="2978792"/>
                  </a:lnTo>
                  <a:lnTo>
                    <a:pt x="8144409" y="2978792"/>
                  </a:lnTo>
                  <a:lnTo>
                    <a:pt x="8144409" y="2946683"/>
                  </a:lnTo>
                  <a:lnTo>
                    <a:pt x="8008849" y="2946683"/>
                  </a:lnTo>
                  <a:lnTo>
                    <a:pt x="8008849" y="2911012"/>
                  </a:lnTo>
                  <a:lnTo>
                    <a:pt x="7948203" y="2911012"/>
                  </a:lnTo>
                  <a:lnTo>
                    <a:pt x="7948203" y="2850366"/>
                  </a:lnTo>
                  <a:lnTo>
                    <a:pt x="7766266" y="2850366"/>
                  </a:lnTo>
                  <a:lnTo>
                    <a:pt x="7766266" y="2814695"/>
                  </a:lnTo>
                  <a:lnTo>
                    <a:pt x="7677074" y="2814695"/>
                  </a:lnTo>
                  <a:lnTo>
                    <a:pt x="7677074" y="2793283"/>
                  </a:lnTo>
                  <a:lnTo>
                    <a:pt x="7577195" y="2793283"/>
                  </a:lnTo>
                  <a:lnTo>
                    <a:pt x="7577195" y="2768318"/>
                  </a:lnTo>
                  <a:lnTo>
                    <a:pt x="7530818" y="2768318"/>
                  </a:lnTo>
                  <a:lnTo>
                    <a:pt x="7530818" y="2721941"/>
                  </a:lnTo>
                  <a:lnTo>
                    <a:pt x="7441626" y="2721941"/>
                  </a:lnTo>
                  <a:lnTo>
                    <a:pt x="7441626" y="2671992"/>
                  </a:lnTo>
                  <a:lnTo>
                    <a:pt x="7252554" y="2671992"/>
                  </a:lnTo>
                  <a:lnTo>
                    <a:pt x="7252554" y="2611346"/>
                  </a:lnTo>
                  <a:lnTo>
                    <a:pt x="7099154" y="2611346"/>
                  </a:lnTo>
                  <a:lnTo>
                    <a:pt x="7099154" y="2589943"/>
                  </a:lnTo>
                  <a:lnTo>
                    <a:pt x="6920789" y="2589943"/>
                  </a:lnTo>
                  <a:lnTo>
                    <a:pt x="6920789" y="2540004"/>
                  </a:lnTo>
                  <a:lnTo>
                    <a:pt x="6845875" y="2540004"/>
                  </a:lnTo>
                  <a:lnTo>
                    <a:pt x="6845875" y="2497189"/>
                  </a:lnTo>
                  <a:lnTo>
                    <a:pt x="6767389" y="2497189"/>
                  </a:lnTo>
                  <a:lnTo>
                    <a:pt x="6767389" y="2440115"/>
                  </a:lnTo>
                  <a:lnTo>
                    <a:pt x="6481991" y="2440115"/>
                  </a:lnTo>
                  <a:lnTo>
                    <a:pt x="6481991" y="2390166"/>
                  </a:lnTo>
                  <a:lnTo>
                    <a:pt x="6442748" y="2390166"/>
                  </a:lnTo>
                  <a:lnTo>
                    <a:pt x="6442748" y="2286715"/>
                  </a:lnTo>
                  <a:lnTo>
                    <a:pt x="6374969" y="2286715"/>
                  </a:lnTo>
                  <a:lnTo>
                    <a:pt x="6374969" y="2243900"/>
                  </a:lnTo>
                  <a:lnTo>
                    <a:pt x="6225140" y="2243900"/>
                  </a:lnTo>
                  <a:lnTo>
                    <a:pt x="6225140" y="2168986"/>
                  </a:lnTo>
                  <a:lnTo>
                    <a:pt x="6100277" y="2168986"/>
                  </a:lnTo>
                  <a:lnTo>
                    <a:pt x="6100277" y="2133315"/>
                  </a:lnTo>
                  <a:lnTo>
                    <a:pt x="5911206" y="2133315"/>
                  </a:lnTo>
                  <a:lnTo>
                    <a:pt x="5911206" y="2104778"/>
                  </a:lnTo>
                  <a:lnTo>
                    <a:pt x="5846997" y="2104778"/>
                  </a:lnTo>
                  <a:lnTo>
                    <a:pt x="5846997" y="2072669"/>
                  </a:lnTo>
                  <a:lnTo>
                    <a:pt x="5811317" y="2072669"/>
                  </a:lnTo>
                  <a:lnTo>
                    <a:pt x="5811317" y="2019157"/>
                  </a:lnTo>
                  <a:lnTo>
                    <a:pt x="5757806" y="2019157"/>
                  </a:lnTo>
                  <a:lnTo>
                    <a:pt x="5757806" y="1965646"/>
                  </a:lnTo>
                  <a:lnTo>
                    <a:pt x="5675757" y="1965646"/>
                  </a:lnTo>
                  <a:lnTo>
                    <a:pt x="5675757" y="1890732"/>
                  </a:lnTo>
                  <a:lnTo>
                    <a:pt x="5515223" y="1890732"/>
                  </a:lnTo>
                  <a:lnTo>
                    <a:pt x="5515223" y="1787272"/>
                  </a:lnTo>
                  <a:lnTo>
                    <a:pt x="5443881" y="1787272"/>
                  </a:lnTo>
                  <a:lnTo>
                    <a:pt x="5443881" y="1690955"/>
                  </a:lnTo>
                  <a:lnTo>
                    <a:pt x="5351126" y="1690955"/>
                  </a:lnTo>
                  <a:lnTo>
                    <a:pt x="5351126" y="1623175"/>
                  </a:lnTo>
                  <a:lnTo>
                    <a:pt x="5279774" y="1623175"/>
                  </a:lnTo>
                  <a:lnTo>
                    <a:pt x="5279774" y="1566091"/>
                  </a:lnTo>
                  <a:lnTo>
                    <a:pt x="5201289" y="1566091"/>
                  </a:lnTo>
                  <a:lnTo>
                    <a:pt x="5201289" y="1526858"/>
                  </a:lnTo>
                  <a:lnTo>
                    <a:pt x="5122812" y="1526858"/>
                  </a:lnTo>
                  <a:lnTo>
                    <a:pt x="5122812" y="1437666"/>
                  </a:lnTo>
                  <a:lnTo>
                    <a:pt x="4962278" y="1437666"/>
                  </a:lnTo>
                  <a:lnTo>
                    <a:pt x="4962278" y="1398423"/>
                  </a:lnTo>
                  <a:lnTo>
                    <a:pt x="4919463" y="1398423"/>
                  </a:lnTo>
                  <a:lnTo>
                    <a:pt x="4919463" y="1344911"/>
                  </a:lnTo>
                  <a:lnTo>
                    <a:pt x="4837414" y="1344911"/>
                  </a:lnTo>
                  <a:lnTo>
                    <a:pt x="4837414" y="1241460"/>
                  </a:lnTo>
                  <a:lnTo>
                    <a:pt x="4708989" y="1241460"/>
                  </a:lnTo>
                  <a:lnTo>
                    <a:pt x="4708989" y="1130875"/>
                  </a:lnTo>
                  <a:lnTo>
                    <a:pt x="4644771" y="1130875"/>
                  </a:lnTo>
                  <a:lnTo>
                    <a:pt x="4644771" y="1095194"/>
                  </a:lnTo>
                  <a:lnTo>
                    <a:pt x="4612672" y="1095194"/>
                  </a:lnTo>
                  <a:lnTo>
                    <a:pt x="4612672" y="998878"/>
                  </a:lnTo>
                  <a:lnTo>
                    <a:pt x="4576991" y="998878"/>
                  </a:lnTo>
                  <a:lnTo>
                    <a:pt x="4576991" y="977475"/>
                  </a:lnTo>
                  <a:lnTo>
                    <a:pt x="4541320" y="977475"/>
                  </a:lnTo>
                  <a:lnTo>
                    <a:pt x="4541320" y="902556"/>
                  </a:lnTo>
                  <a:lnTo>
                    <a:pt x="4395054" y="902556"/>
                  </a:lnTo>
                  <a:lnTo>
                    <a:pt x="4395054" y="856180"/>
                  </a:lnTo>
                  <a:lnTo>
                    <a:pt x="4302300" y="856180"/>
                  </a:lnTo>
                  <a:lnTo>
                    <a:pt x="4302300" y="809804"/>
                  </a:lnTo>
                  <a:lnTo>
                    <a:pt x="4156043" y="809804"/>
                  </a:lnTo>
                  <a:lnTo>
                    <a:pt x="4156043" y="717050"/>
                  </a:lnTo>
                  <a:lnTo>
                    <a:pt x="4113228" y="717050"/>
                  </a:lnTo>
                  <a:lnTo>
                    <a:pt x="4113228" y="663540"/>
                  </a:lnTo>
                  <a:lnTo>
                    <a:pt x="4056155" y="663540"/>
                  </a:lnTo>
                  <a:lnTo>
                    <a:pt x="4056155" y="599326"/>
                  </a:lnTo>
                  <a:lnTo>
                    <a:pt x="3920585" y="599326"/>
                  </a:lnTo>
                  <a:lnTo>
                    <a:pt x="3920585" y="527978"/>
                  </a:lnTo>
                  <a:lnTo>
                    <a:pt x="3827840" y="527978"/>
                  </a:lnTo>
                  <a:lnTo>
                    <a:pt x="3827840" y="463764"/>
                  </a:lnTo>
                  <a:lnTo>
                    <a:pt x="3749354" y="463764"/>
                  </a:lnTo>
                  <a:lnTo>
                    <a:pt x="3749354" y="417388"/>
                  </a:lnTo>
                  <a:lnTo>
                    <a:pt x="3499637" y="417388"/>
                  </a:lnTo>
                  <a:lnTo>
                    <a:pt x="3499637" y="321067"/>
                  </a:lnTo>
                  <a:lnTo>
                    <a:pt x="3381909" y="321067"/>
                  </a:lnTo>
                  <a:lnTo>
                    <a:pt x="3381909" y="256853"/>
                  </a:lnTo>
                  <a:lnTo>
                    <a:pt x="3224946" y="256853"/>
                  </a:lnTo>
                  <a:lnTo>
                    <a:pt x="3224946" y="214045"/>
                  </a:lnTo>
                  <a:lnTo>
                    <a:pt x="2946683" y="214045"/>
                  </a:lnTo>
                  <a:lnTo>
                    <a:pt x="2946683" y="185505"/>
                  </a:lnTo>
                  <a:lnTo>
                    <a:pt x="2861072" y="185505"/>
                  </a:lnTo>
                  <a:lnTo>
                    <a:pt x="2861072" y="178370"/>
                  </a:lnTo>
                  <a:lnTo>
                    <a:pt x="2750477" y="178370"/>
                  </a:lnTo>
                  <a:lnTo>
                    <a:pt x="2750477" y="135562"/>
                  </a:lnTo>
                  <a:lnTo>
                    <a:pt x="2572102" y="135562"/>
                  </a:lnTo>
                  <a:lnTo>
                    <a:pt x="2572102" y="110589"/>
                  </a:lnTo>
                  <a:lnTo>
                    <a:pt x="2393737" y="110589"/>
                  </a:lnTo>
                  <a:lnTo>
                    <a:pt x="2393737" y="82051"/>
                  </a:lnTo>
                  <a:lnTo>
                    <a:pt x="2161851" y="82051"/>
                  </a:lnTo>
                  <a:lnTo>
                    <a:pt x="2161851" y="57079"/>
                  </a:lnTo>
                  <a:lnTo>
                    <a:pt x="1733760" y="57079"/>
                  </a:lnTo>
                  <a:lnTo>
                    <a:pt x="1733760" y="42809"/>
                  </a:lnTo>
                  <a:lnTo>
                    <a:pt x="1494749" y="42809"/>
                  </a:lnTo>
                  <a:lnTo>
                    <a:pt x="1494749" y="0"/>
                  </a:lnTo>
                  <a:lnTo>
                    <a:pt x="0" y="0"/>
                  </a:lnTo>
                </a:path>
              </a:pathLst>
            </a:custGeom>
            <a:noFill/>
            <a:ln w="22225" cap="flat">
              <a:solidFill>
                <a:srgbClr val="B60D27"/>
              </a:solidFill>
              <a:prstDash val="solid"/>
              <a:miter/>
            </a:ln>
          </p:spPr>
          <p:txBody>
            <a:bodyPr rtlCol="0" anchor="ctr"/>
            <a:lstStyle/>
            <a:p>
              <a:endParaRPr lang="en-GB"/>
            </a:p>
          </p:txBody>
        </p:sp>
        <p:sp>
          <p:nvSpPr>
            <p:cNvPr id="145" name="Graphic 148">
              <a:extLst>
                <a:ext uri="{FF2B5EF4-FFF2-40B4-BE49-F238E27FC236}">
                  <a16:creationId xmlns:a16="http://schemas.microsoft.com/office/drawing/2014/main" id="{BE0D90B5-BF83-4669-B96B-169A8122C031}"/>
                </a:ext>
              </a:extLst>
            </p:cNvPr>
            <p:cNvSpPr/>
            <p:nvPr/>
          </p:nvSpPr>
          <p:spPr>
            <a:xfrm>
              <a:off x="1757019" y="14001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46" name="Graphic 148">
              <a:extLst>
                <a:ext uri="{FF2B5EF4-FFF2-40B4-BE49-F238E27FC236}">
                  <a16:creationId xmlns:a16="http://schemas.microsoft.com/office/drawing/2014/main" id="{BE0D90B5-BF83-4669-B96B-169A8122C031}"/>
                </a:ext>
              </a:extLst>
            </p:cNvPr>
            <p:cNvSpPr/>
            <p:nvPr/>
          </p:nvSpPr>
          <p:spPr>
            <a:xfrm>
              <a:off x="2176119" y="14192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47" name="Graphic 148">
              <a:extLst>
                <a:ext uri="{FF2B5EF4-FFF2-40B4-BE49-F238E27FC236}">
                  <a16:creationId xmlns:a16="http://schemas.microsoft.com/office/drawing/2014/main" id="{BE0D90B5-BF83-4669-B96B-169A8122C031}"/>
                </a:ext>
              </a:extLst>
            </p:cNvPr>
            <p:cNvSpPr/>
            <p:nvPr/>
          </p:nvSpPr>
          <p:spPr>
            <a:xfrm>
              <a:off x="2290419" y="14382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48" name="Graphic 148">
              <a:extLst>
                <a:ext uri="{FF2B5EF4-FFF2-40B4-BE49-F238E27FC236}">
                  <a16:creationId xmlns:a16="http://schemas.microsoft.com/office/drawing/2014/main" id="{BE0D90B5-BF83-4669-B96B-169A8122C031}"/>
                </a:ext>
              </a:extLst>
            </p:cNvPr>
            <p:cNvSpPr/>
            <p:nvPr/>
          </p:nvSpPr>
          <p:spPr>
            <a:xfrm>
              <a:off x="2385669" y="14382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49" name="Graphic 148">
              <a:extLst>
                <a:ext uri="{FF2B5EF4-FFF2-40B4-BE49-F238E27FC236}">
                  <a16:creationId xmlns:a16="http://schemas.microsoft.com/office/drawing/2014/main" id="{BE0D90B5-BF83-4669-B96B-169A8122C031}"/>
                </a:ext>
              </a:extLst>
            </p:cNvPr>
            <p:cNvSpPr/>
            <p:nvPr/>
          </p:nvSpPr>
          <p:spPr>
            <a:xfrm>
              <a:off x="2461869" y="14382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0" name="Graphic 148">
              <a:extLst>
                <a:ext uri="{FF2B5EF4-FFF2-40B4-BE49-F238E27FC236}">
                  <a16:creationId xmlns:a16="http://schemas.microsoft.com/office/drawing/2014/main" id="{BE0D90B5-BF83-4669-B96B-169A8122C031}"/>
                </a:ext>
              </a:extLst>
            </p:cNvPr>
            <p:cNvSpPr/>
            <p:nvPr/>
          </p:nvSpPr>
          <p:spPr>
            <a:xfrm>
              <a:off x="2823819" y="14573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1" name="Graphic 148">
              <a:extLst>
                <a:ext uri="{FF2B5EF4-FFF2-40B4-BE49-F238E27FC236}">
                  <a16:creationId xmlns:a16="http://schemas.microsoft.com/office/drawing/2014/main" id="{BE0D90B5-BF83-4669-B96B-169A8122C031}"/>
                </a:ext>
              </a:extLst>
            </p:cNvPr>
            <p:cNvSpPr/>
            <p:nvPr/>
          </p:nvSpPr>
          <p:spPr>
            <a:xfrm>
              <a:off x="3757279" y="16287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2" name="Graphic 148">
              <a:extLst>
                <a:ext uri="{FF2B5EF4-FFF2-40B4-BE49-F238E27FC236}">
                  <a16:creationId xmlns:a16="http://schemas.microsoft.com/office/drawing/2014/main" id="{BE0D90B5-BF83-4669-B96B-169A8122C031}"/>
                </a:ext>
              </a:extLst>
            </p:cNvPr>
            <p:cNvSpPr/>
            <p:nvPr/>
          </p:nvSpPr>
          <p:spPr>
            <a:xfrm>
              <a:off x="3852529" y="16287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3" name="Graphic 148">
              <a:extLst>
                <a:ext uri="{FF2B5EF4-FFF2-40B4-BE49-F238E27FC236}">
                  <a16:creationId xmlns:a16="http://schemas.microsoft.com/office/drawing/2014/main" id="{BE0D90B5-BF83-4669-B96B-169A8122C031}"/>
                </a:ext>
              </a:extLst>
            </p:cNvPr>
            <p:cNvSpPr/>
            <p:nvPr/>
          </p:nvSpPr>
          <p:spPr>
            <a:xfrm>
              <a:off x="3947779" y="17049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4" name="Graphic 148">
              <a:extLst>
                <a:ext uri="{FF2B5EF4-FFF2-40B4-BE49-F238E27FC236}">
                  <a16:creationId xmlns:a16="http://schemas.microsoft.com/office/drawing/2014/main" id="{BE0D90B5-BF83-4669-B96B-169A8122C031}"/>
                </a:ext>
              </a:extLst>
            </p:cNvPr>
            <p:cNvSpPr/>
            <p:nvPr/>
          </p:nvSpPr>
          <p:spPr>
            <a:xfrm>
              <a:off x="3985879" y="17049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5" name="Graphic 148">
              <a:extLst>
                <a:ext uri="{FF2B5EF4-FFF2-40B4-BE49-F238E27FC236}">
                  <a16:creationId xmlns:a16="http://schemas.microsoft.com/office/drawing/2014/main" id="{BE0D90B5-BF83-4669-B96B-169A8122C031}"/>
                </a:ext>
              </a:extLst>
            </p:cNvPr>
            <p:cNvSpPr/>
            <p:nvPr/>
          </p:nvSpPr>
          <p:spPr>
            <a:xfrm>
              <a:off x="4081129" y="17811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6" name="Graphic 148">
              <a:extLst>
                <a:ext uri="{FF2B5EF4-FFF2-40B4-BE49-F238E27FC236}">
                  <a16:creationId xmlns:a16="http://schemas.microsoft.com/office/drawing/2014/main" id="{BE0D90B5-BF83-4669-B96B-169A8122C031}"/>
                </a:ext>
              </a:extLst>
            </p:cNvPr>
            <p:cNvSpPr/>
            <p:nvPr/>
          </p:nvSpPr>
          <p:spPr>
            <a:xfrm>
              <a:off x="4214479" y="18002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7" name="Graphic 148">
              <a:extLst>
                <a:ext uri="{FF2B5EF4-FFF2-40B4-BE49-F238E27FC236}">
                  <a16:creationId xmlns:a16="http://schemas.microsoft.com/office/drawing/2014/main" id="{BE0D90B5-BF83-4669-B96B-169A8122C031}"/>
                </a:ext>
              </a:extLst>
            </p:cNvPr>
            <p:cNvSpPr/>
            <p:nvPr/>
          </p:nvSpPr>
          <p:spPr>
            <a:xfrm>
              <a:off x="4309729" y="18573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8" name="Graphic 148">
              <a:extLst>
                <a:ext uri="{FF2B5EF4-FFF2-40B4-BE49-F238E27FC236}">
                  <a16:creationId xmlns:a16="http://schemas.microsoft.com/office/drawing/2014/main" id="{BE0D90B5-BF83-4669-B96B-169A8122C031}"/>
                </a:ext>
              </a:extLst>
            </p:cNvPr>
            <p:cNvSpPr/>
            <p:nvPr/>
          </p:nvSpPr>
          <p:spPr>
            <a:xfrm>
              <a:off x="4385929" y="18954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9" name="Graphic 148">
              <a:extLst>
                <a:ext uri="{FF2B5EF4-FFF2-40B4-BE49-F238E27FC236}">
                  <a16:creationId xmlns:a16="http://schemas.microsoft.com/office/drawing/2014/main" id="{BE0D90B5-BF83-4669-B96B-169A8122C031}"/>
                </a:ext>
              </a:extLst>
            </p:cNvPr>
            <p:cNvSpPr/>
            <p:nvPr/>
          </p:nvSpPr>
          <p:spPr>
            <a:xfrm>
              <a:off x="4976479" y="2295526"/>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22225" cap="flat">
              <a:solidFill>
                <a:srgbClr val="B60D27"/>
              </a:solidFill>
              <a:prstDash val="solid"/>
              <a:miter/>
            </a:ln>
          </p:spPr>
          <p:txBody>
            <a:bodyPr rtlCol="0" anchor="ctr"/>
            <a:lstStyle/>
            <a:p>
              <a:endParaRPr lang="en-GB"/>
            </a:p>
          </p:txBody>
        </p:sp>
        <p:sp>
          <p:nvSpPr>
            <p:cNvPr id="160" name="Graphic 148">
              <a:extLst>
                <a:ext uri="{FF2B5EF4-FFF2-40B4-BE49-F238E27FC236}">
                  <a16:creationId xmlns:a16="http://schemas.microsoft.com/office/drawing/2014/main" id="{BE0D90B5-BF83-4669-B96B-169A8122C031}"/>
                </a:ext>
              </a:extLst>
            </p:cNvPr>
            <p:cNvSpPr/>
            <p:nvPr/>
          </p:nvSpPr>
          <p:spPr>
            <a:xfrm>
              <a:off x="5090779" y="237172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61" name="Graphic 148">
              <a:extLst>
                <a:ext uri="{FF2B5EF4-FFF2-40B4-BE49-F238E27FC236}">
                  <a16:creationId xmlns:a16="http://schemas.microsoft.com/office/drawing/2014/main" id="{BE0D90B5-BF83-4669-B96B-169A8122C031}"/>
                </a:ext>
              </a:extLst>
            </p:cNvPr>
            <p:cNvSpPr/>
            <p:nvPr/>
          </p:nvSpPr>
          <p:spPr>
            <a:xfrm>
              <a:off x="5605129" y="282893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162" name="Graphic 148">
              <a:extLst>
                <a:ext uri="{FF2B5EF4-FFF2-40B4-BE49-F238E27FC236}">
                  <a16:creationId xmlns:a16="http://schemas.microsoft.com/office/drawing/2014/main" id="{BE0D90B5-BF83-4669-B96B-169A8122C031}"/>
                </a:ext>
              </a:extLst>
            </p:cNvPr>
            <p:cNvSpPr/>
            <p:nvPr/>
          </p:nvSpPr>
          <p:spPr>
            <a:xfrm>
              <a:off x="5681329" y="290513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163" name="Graphic 148">
              <a:extLst>
                <a:ext uri="{FF2B5EF4-FFF2-40B4-BE49-F238E27FC236}">
                  <a16:creationId xmlns:a16="http://schemas.microsoft.com/office/drawing/2014/main" id="{BE0D90B5-BF83-4669-B96B-169A8122C031}"/>
                </a:ext>
              </a:extLst>
            </p:cNvPr>
            <p:cNvSpPr/>
            <p:nvPr/>
          </p:nvSpPr>
          <p:spPr>
            <a:xfrm>
              <a:off x="5776579" y="294323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164" name="Graphic 148">
              <a:extLst>
                <a:ext uri="{FF2B5EF4-FFF2-40B4-BE49-F238E27FC236}">
                  <a16:creationId xmlns:a16="http://schemas.microsoft.com/office/drawing/2014/main" id="{BE0D90B5-BF83-4669-B96B-169A8122C031}"/>
                </a:ext>
              </a:extLst>
            </p:cNvPr>
            <p:cNvSpPr/>
            <p:nvPr/>
          </p:nvSpPr>
          <p:spPr>
            <a:xfrm>
              <a:off x="5928979" y="307658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165" name="Graphic 148">
              <a:extLst>
                <a:ext uri="{FF2B5EF4-FFF2-40B4-BE49-F238E27FC236}">
                  <a16:creationId xmlns:a16="http://schemas.microsoft.com/office/drawing/2014/main" id="{BE0D90B5-BF83-4669-B96B-169A8122C031}"/>
                </a:ext>
              </a:extLst>
            </p:cNvPr>
            <p:cNvSpPr/>
            <p:nvPr/>
          </p:nvSpPr>
          <p:spPr>
            <a:xfrm>
              <a:off x="6005179" y="317183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166" name="Graphic 148">
              <a:extLst>
                <a:ext uri="{FF2B5EF4-FFF2-40B4-BE49-F238E27FC236}">
                  <a16:creationId xmlns:a16="http://schemas.microsoft.com/office/drawing/2014/main" id="{BE0D90B5-BF83-4669-B96B-169A8122C031}"/>
                </a:ext>
              </a:extLst>
            </p:cNvPr>
            <p:cNvSpPr/>
            <p:nvPr/>
          </p:nvSpPr>
          <p:spPr>
            <a:xfrm>
              <a:off x="6233779" y="334328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67" name="Graphic 148">
              <a:extLst>
                <a:ext uri="{FF2B5EF4-FFF2-40B4-BE49-F238E27FC236}">
                  <a16:creationId xmlns:a16="http://schemas.microsoft.com/office/drawing/2014/main" id="{BE0D90B5-BF83-4669-B96B-169A8122C031}"/>
                </a:ext>
              </a:extLst>
            </p:cNvPr>
            <p:cNvSpPr/>
            <p:nvPr/>
          </p:nvSpPr>
          <p:spPr>
            <a:xfrm>
              <a:off x="6386179" y="34766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68" name="Graphic 148">
              <a:extLst>
                <a:ext uri="{FF2B5EF4-FFF2-40B4-BE49-F238E27FC236}">
                  <a16:creationId xmlns:a16="http://schemas.microsoft.com/office/drawing/2014/main" id="{BE0D90B5-BF83-4669-B96B-169A8122C031}"/>
                </a:ext>
              </a:extLst>
            </p:cNvPr>
            <p:cNvSpPr/>
            <p:nvPr/>
          </p:nvSpPr>
          <p:spPr>
            <a:xfrm>
              <a:off x="6519529" y="35147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69" name="Graphic 148">
              <a:extLst>
                <a:ext uri="{FF2B5EF4-FFF2-40B4-BE49-F238E27FC236}">
                  <a16:creationId xmlns:a16="http://schemas.microsoft.com/office/drawing/2014/main" id="{BE0D90B5-BF83-4669-B96B-169A8122C031}"/>
                </a:ext>
              </a:extLst>
            </p:cNvPr>
            <p:cNvSpPr/>
            <p:nvPr/>
          </p:nvSpPr>
          <p:spPr>
            <a:xfrm>
              <a:off x="6633829" y="35528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0" name="Graphic 148">
              <a:extLst>
                <a:ext uri="{FF2B5EF4-FFF2-40B4-BE49-F238E27FC236}">
                  <a16:creationId xmlns:a16="http://schemas.microsoft.com/office/drawing/2014/main" id="{BE0D90B5-BF83-4669-B96B-169A8122C031}"/>
                </a:ext>
              </a:extLst>
            </p:cNvPr>
            <p:cNvSpPr/>
            <p:nvPr/>
          </p:nvSpPr>
          <p:spPr>
            <a:xfrm>
              <a:off x="6690979" y="35528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1" name="Graphic 148">
              <a:extLst>
                <a:ext uri="{FF2B5EF4-FFF2-40B4-BE49-F238E27FC236}">
                  <a16:creationId xmlns:a16="http://schemas.microsoft.com/office/drawing/2014/main" id="{BE0D90B5-BF83-4669-B96B-169A8122C031}"/>
                </a:ext>
              </a:extLst>
            </p:cNvPr>
            <p:cNvSpPr/>
            <p:nvPr/>
          </p:nvSpPr>
          <p:spPr>
            <a:xfrm>
              <a:off x="6690979" y="35528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2" name="Graphic 148">
              <a:extLst>
                <a:ext uri="{FF2B5EF4-FFF2-40B4-BE49-F238E27FC236}">
                  <a16:creationId xmlns:a16="http://schemas.microsoft.com/office/drawing/2014/main" id="{BE0D90B5-BF83-4669-B96B-169A8122C031}"/>
                </a:ext>
              </a:extLst>
            </p:cNvPr>
            <p:cNvSpPr/>
            <p:nvPr/>
          </p:nvSpPr>
          <p:spPr>
            <a:xfrm>
              <a:off x="6767179" y="36290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3" name="Graphic 148">
              <a:extLst>
                <a:ext uri="{FF2B5EF4-FFF2-40B4-BE49-F238E27FC236}">
                  <a16:creationId xmlns:a16="http://schemas.microsoft.com/office/drawing/2014/main" id="{BE0D90B5-BF83-4669-B96B-169A8122C031}"/>
                </a:ext>
              </a:extLst>
            </p:cNvPr>
            <p:cNvSpPr/>
            <p:nvPr/>
          </p:nvSpPr>
          <p:spPr>
            <a:xfrm>
              <a:off x="6824329" y="36290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4" name="Graphic 148">
              <a:extLst>
                <a:ext uri="{FF2B5EF4-FFF2-40B4-BE49-F238E27FC236}">
                  <a16:creationId xmlns:a16="http://schemas.microsoft.com/office/drawing/2014/main" id="{BE0D90B5-BF83-4669-B96B-169A8122C031}"/>
                </a:ext>
              </a:extLst>
            </p:cNvPr>
            <p:cNvSpPr/>
            <p:nvPr/>
          </p:nvSpPr>
          <p:spPr>
            <a:xfrm>
              <a:off x="6862429" y="36290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5" name="Graphic 148">
              <a:extLst>
                <a:ext uri="{FF2B5EF4-FFF2-40B4-BE49-F238E27FC236}">
                  <a16:creationId xmlns:a16="http://schemas.microsoft.com/office/drawing/2014/main" id="{BE0D90B5-BF83-4669-B96B-169A8122C031}"/>
                </a:ext>
              </a:extLst>
            </p:cNvPr>
            <p:cNvSpPr/>
            <p:nvPr/>
          </p:nvSpPr>
          <p:spPr>
            <a:xfrm>
              <a:off x="7071979" y="3819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6" name="Graphic 148">
              <a:extLst>
                <a:ext uri="{FF2B5EF4-FFF2-40B4-BE49-F238E27FC236}">
                  <a16:creationId xmlns:a16="http://schemas.microsoft.com/office/drawing/2014/main" id="{BE0D90B5-BF83-4669-B96B-169A8122C031}"/>
                </a:ext>
              </a:extLst>
            </p:cNvPr>
            <p:cNvSpPr/>
            <p:nvPr/>
          </p:nvSpPr>
          <p:spPr>
            <a:xfrm>
              <a:off x="7129129" y="3819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7" name="Graphic 148">
              <a:extLst>
                <a:ext uri="{FF2B5EF4-FFF2-40B4-BE49-F238E27FC236}">
                  <a16:creationId xmlns:a16="http://schemas.microsoft.com/office/drawing/2014/main" id="{BE0D90B5-BF83-4669-B96B-169A8122C031}"/>
                </a:ext>
              </a:extLst>
            </p:cNvPr>
            <p:cNvSpPr/>
            <p:nvPr/>
          </p:nvSpPr>
          <p:spPr>
            <a:xfrm>
              <a:off x="7167229" y="3819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8" name="Graphic 148">
              <a:extLst>
                <a:ext uri="{FF2B5EF4-FFF2-40B4-BE49-F238E27FC236}">
                  <a16:creationId xmlns:a16="http://schemas.microsoft.com/office/drawing/2014/main" id="{BE0D90B5-BF83-4669-B96B-169A8122C031}"/>
                </a:ext>
              </a:extLst>
            </p:cNvPr>
            <p:cNvSpPr/>
            <p:nvPr/>
          </p:nvSpPr>
          <p:spPr>
            <a:xfrm>
              <a:off x="7224379" y="3819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9" name="Graphic 148">
              <a:extLst>
                <a:ext uri="{FF2B5EF4-FFF2-40B4-BE49-F238E27FC236}">
                  <a16:creationId xmlns:a16="http://schemas.microsoft.com/office/drawing/2014/main" id="{BE0D90B5-BF83-4669-B96B-169A8122C031}"/>
                </a:ext>
              </a:extLst>
            </p:cNvPr>
            <p:cNvSpPr/>
            <p:nvPr/>
          </p:nvSpPr>
          <p:spPr>
            <a:xfrm>
              <a:off x="7319638" y="387668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0" name="Graphic 148">
              <a:extLst>
                <a:ext uri="{FF2B5EF4-FFF2-40B4-BE49-F238E27FC236}">
                  <a16:creationId xmlns:a16="http://schemas.microsoft.com/office/drawing/2014/main" id="{BE0D90B5-BF83-4669-B96B-169A8122C031}"/>
                </a:ext>
              </a:extLst>
            </p:cNvPr>
            <p:cNvSpPr/>
            <p:nvPr/>
          </p:nvSpPr>
          <p:spPr>
            <a:xfrm>
              <a:off x="7395838" y="39338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1" name="Graphic 148">
              <a:extLst>
                <a:ext uri="{FF2B5EF4-FFF2-40B4-BE49-F238E27FC236}">
                  <a16:creationId xmlns:a16="http://schemas.microsoft.com/office/drawing/2014/main" id="{BE0D90B5-BF83-4669-B96B-169A8122C031}"/>
                </a:ext>
              </a:extLst>
            </p:cNvPr>
            <p:cNvSpPr/>
            <p:nvPr/>
          </p:nvSpPr>
          <p:spPr>
            <a:xfrm>
              <a:off x="7472038" y="39719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2" name="Graphic 148">
              <a:extLst>
                <a:ext uri="{FF2B5EF4-FFF2-40B4-BE49-F238E27FC236}">
                  <a16:creationId xmlns:a16="http://schemas.microsoft.com/office/drawing/2014/main" id="{BE0D90B5-BF83-4669-B96B-169A8122C031}"/>
                </a:ext>
              </a:extLst>
            </p:cNvPr>
            <p:cNvSpPr/>
            <p:nvPr/>
          </p:nvSpPr>
          <p:spPr>
            <a:xfrm>
              <a:off x="7510138" y="39719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3" name="Graphic 148">
              <a:extLst>
                <a:ext uri="{FF2B5EF4-FFF2-40B4-BE49-F238E27FC236}">
                  <a16:creationId xmlns:a16="http://schemas.microsoft.com/office/drawing/2014/main" id="{BE0D90B5-BF83-4669-B96B-169A8122C031}"/>
                </a:ext>
              </a:extLst>
            </p:cNvPr>
            <p:cNvSpPr/>
            <p:nvPr/>
          </p:nvSpPr>
          <p:spPr>
            <a:xfrm>
              <a:off x="7662538" y="399098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4" name="Graphic 148">
              <a:extLst>
                <a:ext uri="{FF2B5EF4-FFF2-40B4-BE49-F238E27FC236}">
                  <a16:creationId xmlns:a16="http://schemas.microsoft.com/office/drawing/2014/main" id="{BE0D90B5-BF83-4669-B96B-169A8122C031}"/>
                </a:ext>
              </a:extLst>
            </p:cNvPr>
            <p:cNvSpPr/>
            <p:nvPr/>
          </p:nvSpPr>
          <p:spPr>
            <a:xfrm>
              <a:off x="7700638" y="399098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5" name="Graphic 148">
              <a:extLst>
                <a:ext uri="{FF2B5EF4-FFF2-40B4-BE49-F238E27FC236}">
                  <a16:creationId xmlns:a16="http://schemas.microsoft.com/office/drawing/2014/main" id="{BE0D90B5-BF83-4669-B96B-169A8122C031}"/>
                </a:ext>
              </a:extLst>
            </p:cNvPr>
            <p:cNvSpPr/>
            <p:nvPr/>
          </p:nvSpPr>
          <p:spPr>
            <a:xfrm>
              <a:off x="7738738" y="399098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6" name="Graphic 148">
              <a:extLst>
                <a:ext uri="{FF2B5EF4-FFF2-40B4-BE49-F238E27FC236}">
                  <a16:creationId xmlns:a16="http://schemas.microsoft.com/office/drawing/2014/main" id="{BE0D90B5-BF83-4669-B96B-169A8122C031}"/>
                </a:ext>
              </a:extLst>
            </p:cNvPr>
            <p:cNvSpPr/>
            <p:nvPr/>
          </p:nvSpPr>
          <p:spPr>
            <a:xfrm>
              <a:off x="7814938" y="40481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7" name="Graphic 148">
              <a:extLst>
                <a:ext uri="{FF2B5EF4-FFF2-40B4-BE49-F238E27FC236}">
                  <a16:creationId xmlns:a16="http://schemas.microsoft.com/office/drawing/2014/main" id="{BE0D90B5-BF83-4669-B96B-169A8122C031}"/>
                </a:ext>
              </a:extLst>
            </p:cNvPr>
            <p:cNvSpPr/>
            <p:nvPr/>
          </p:nvSpPr>
          <p:spPr>
            <a:xfrm>
              <a:off x="7872088" y="40481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8" name="Graphic 148">
              <a:extLst>
                <a:ext uri="{FF2B5EF4-FFF2-40B4-BE49-F238E27FC236}">
                  <a16:creationId xmlns:a16="http://schemas.microsoft.com/office/drawing/2014/main" id="{BE0D90B5-BF83-4669-B96B-169A8122C031}"/>
                </a:ext>
              </a:extLst>
            </p:cNvPr>
            <p:cNvSpPr/>
            <p:nvPr/>
          </p:nvSpPr>
          <p:spPr>
            <a:xfrm>
              <a:off x="7929238" y="40481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9" name="Graphic 148">
              <a:extLst>
                <a:ext uri="{FF2B5EF4-FFF2-40B4-BE49-F238E27FC236}">
                  <a16:creationId xmlns:a16="http://schemas.microsoft.com/office/drawing/2014/main" id="{BE0D90B5-BF83-4669-B96B-169A8122C031}"/>
                </a:ext>
              </a:extLst>
            </p:cNvPr>
            <p:cNvSpPr/>
            <p:nvPr/>
          </p:nvSpPr>
          <p:spPr>
            <a:xfrm>
              <a:off x="8005438" y="410528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90" name="Graphic 148">
              <a:extLst>
                <a:ext uri="{FF2B5EF4-FFF2-40B4-BE49-F238E27FC236}">
                  <a16:creationId xmlns:a16="http://schemas.microsoft.com/office/drawing/2014/main" id="{BE0D90B5-BF83-4669-B96B-169A8122C031}"/>
                </a:ext>
              </a:extLst>
            </p:cNvPr>
            <p:cNvSpPr/>
            <p:nvPr/>
          </p:nvSpPr>
          <p:spPr>
            <a:xfrm>
              <a:off x="8043538" y="410528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91" name="Graphic 148">
              <a:extLst>
                <a:ext uri="{FF2B5EF4-FFF2-40B4-BE49-F238E27FC236}">
                  <a16:creationId xmlns:a16="http://schemas.microsoft.com/office/drawing/2014/main" id="{BE0D90B5-BF83-4669-B96B-169A8122C031}"/>
                </a:ext>
              </a:extLst>
            </p:cNvPr>
            <p:cNvSpPr/>
            <p:nvPr/>
          </p:nvSpPr>
          <p:spPr>
            <a:xfrm>
              <a:off x="8157838" y="418148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92" name="Graphic 148">
              <a:extLst>
                <a:ext uri="{FF2B5EF4-FFF2-40B4-BE49-F238E27FC236}">
                  <a16:creationId xmlns:a16="http://schemas.microsoft.com/office/drawing/2014/main" id="{BE0D90B5-BF83-4669-B96B-169A8122C031}"/>
                </a:ext>
              </a:extLst>
            </p:cNvPr>
            <p:cNvSpPr/>
            <p:nvPr/>
          </p:nvSpPr>
          <p:spPr>
            <a:xfrm>
              <a:off x="8329288" y="42386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93" name="Graphic 148">
              <a:extLst>
                <a:ext uri="{FF2B5EF4-FFF2-40B4-BE49-F238E27FC236}">
                  <a16:creationId xmlns:a16="http://schemas.microsoft.com/office/drawing/2014/main" id="{BE0D90B5-BF83-4669-B96B-169A8122C031}"/>
                </a:ext>
              </a:extLst>
            </p:cNvPr>
            <p:cNvSpPr/>
            <p:nvPr/>
          </p:nvSpPr>
          <p:spPr>
            <a:xfrm>
              <a:off x="8405488" y="42386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94" name="Graphic 148">
              <a:extLst>
                <a:ext uri="{FF2B5EF4-FFF2-40B4-BE49-F238E27FC236}">
                  <a16:creationId xmlns:a16="http://schemas.microsoft.com/office/drawing/2014/main" id="{BE0D90B5-BF83-4669-B96B-169A8122C031}"/>
                </a:ext>
              </a:extLst>
            </p:cNvPr>
            <p:cNvSpPr/>
            <p:nvPr/>
          </p:nvSpPr>
          <p:spPr>
            <a:xfrm>
              <a:off x="8443588" y="42386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95" name="Graphic 148">
              <a:extLst>
                <a:ext uri="{FF2B5EF4-FFF2-40B4-BE49-F238E27FC236}">
                  <a16:creationId xmlns:a16="http://schemas.microsoft.com/office/drawing/2014/main" id="{BE0D90B5-BF83-4669-B96B-169A8122C031}"/>
                </a:ext>
              </a:extLst>
            </p:cNvPr>
            <p:cNvSpPr/>
            <p:nvPr/>
          </p:nvSpPr>
          <p:spPr>
            <a:xfrm>
              <a:off x="8500738" y="42957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196" name="Graphic 148">
              <a:extLst>
                <a:ext uri="{FF2B5EF4-FFF2-40B4-BE49-F238E27FC236}">
                  <a16:creationId xmlns:a16="http://schemas.microsoft.com/office/drawing/2014/main" id="{BE0D90B5-BF83-4669-B96B-169A8122C031}"/>
                </a:ext>
              </a:extLst>
            </p:cNvPr>
            <p:cNvSpPr/>
            <p:nvPr/>
          </p:nvSpPr>
          <p:spPr>
            <a:xfrm>
              <a:off x="8557888" y="43338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197" name="Graphic 148">
              <a:extLst>
                <a:ext uri="{FF2B5EF4-FFF2-40B4-BE49-F238E27FC236}">
                  <a16:creationId xmlns:a16="http://schemas.microsoft.com/office/drawing/2014/main" id="{BE0D90B5-BF83-4669-B96B-169A8122C031}"/>
                </a:ext>
              </a:extLst>
            </p:cNvPr>
            <p:cNvSpPr/>
            <p:nvPr/>
          </p:nvSpPr>
          <p:spPr>
            <a:xfrm>
              <a:off x="8615038" y="43338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198" name="Graphic 148">
              <a:extLst>
                <a:ext uri="{FF2B5EF4-FFF2-40B4-BE49-F238E27FC236}">
                  <a16:creationId xmlns:a16="http://schemas.microsoft.com/office/drawing/2014/main" id="{BE0D90B5-BF83-4669-B96B-169A8122C031}"/>
                </a:ext>
              </a:extLst>
            </p:cNvPr>
            <p:cNvSpPr/>
            <p:nvPr/>
          </p:nvSpPr>
          <p:spPr>
            <a:xfrm>
              <a:off x="8900797" y="442914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199" name="Graphic 148">
              <a:extLst>
                <a:ext uri="{FF2B5EF4-FFF2-40B4-BE49-F238E27FC236}">
                  <a16:creationId xmlns:a16="http://schemas.microsoft.com/office/drawing/2014/main" id="{BE0D90B5-BF83-4669-B96B-169A8122C031}"/>
                </a:ext>
              </a:extLst>
            </p:cNvPr>
            <p:cNvSpPr/>
            <p:nvPr/>
          </p:nvSpPr>
          <p:spPr>
            <a:xfrm>
              <a:off x="8938897" y="44862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0" name="Graphic 148">
              <a:extLst>
                <a:ext uri="{FF2B5EF4-FFF2-40B4-BE49-F238E27FC236}">
                  <a16:creationId xmlns:a16="http://schemas.microsoft.com/office/drawing/2014/main" id="{BE0D90B5-BF83-4669-B96B-169A8122C031}"/>
                </a:ext>
              </a:extLst>
            </p:cNvPr>
            <p:cNvSpPr/>
            <p:nvPr/>
          </p:nvSpPr>
          <p:spPr>
            <a:xfrm>
              <a:off x="9034147" y="45243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1" name="Graphic 148">
              <a:extLst>
                <a:ext uri="{FF2B5EF4-FFF2-40B4-BE49-F238E27FC236}">
                  <a16:creationId xmlns:a16="http://schemas.microsoft.com/office/drawing/2014/main" id="{BE0D90B5-BF83-4669-B96B-169A8122C031}"/>
                </a:ext>
              </a:extLst>
            </p:cNvPr>
            <p:cNvSpPr/>
            <p:nvPr/>
          </p:nvSpPr>
          <p:spPr>
            <a:xfrm>
              <a:off x="9091297" y="45243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2" name="Graphic 148">
              <a:extLst>
                <a:ext uri="{FF2B5EF4-FFF2-40B4-BE49-F238E27FC236}">
                  <a16:creationId xmlns:a16="http://schemas.microsoft.com/office/drawing/2014/main" id="{BE0D90B5-BF83-4669-B96B-169A8122C031}"/>
                </a:ext>
              </a:extLst>
            </p:cNvPr>
            <p:cNvSpPr/>
            <p:nvPr/>
          </p:nvSpPr>
          <p:spPr>
            <a:xfrm>
              <a:off x="9148447" y="45243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3" name="Graphic 148">
              <a:extLst>
                <a:ext uri="{FF2B5EF4-FFF2-40B4-BE49-F238E27FC236}">
                  <a16:creationId xmlns:a16="http://schemas.microsoft.com/office/drawing/2014/main" id="{BE0D90B5-BF83-4669-B96B-169A8122C031}"/>
                </a:ext>
              </a:extLst>
            </p:cNvPr>
            <p:cNvSpPr/>
            <p:nvPr/>
          </p:nvSpPr>
          <p:spPr>
            <a:xfrm>
              <a:off x="9148447" y="45243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4" name="Graphic 148">
              <a:extLst>
                <a:ext uri="{FF2B5EF4-FFF2-40B4-BE49-F238E27FC236}">
                  <a16:creationId xmlns:a16="http://schemas.microsoft.com/office/drawing/2014/main" id="{BE0D90B5-BF83-4669-B96B-169A8122C031}"/>
                </a:ext>
              </a:extLst>
            </p:cNvPr>
            <p:cNvSpPr/>
            <p:nvPr/>
          </p:nvSpPr>
          <p:spPr>
            <a:xfrm>
              <a:off x="9148447" y="45243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5" name="Graphic 148">
              <a:extLst>
                <a:ext uri="{FF2B5EF4-FFF2-40B4-BE49-F238E27FC236}">
                  <a16:creationId xmlns:a16="http://schemas.microsoft.com/office/drawing/2014/main" id="{BE0D90B5-BF83-4669-B96B-169A8122C031}"/>
                </a:ext>
              </a:extLst>
            </p:cNvPr>
            <p:cNvSpPr/>
            <p:nvPr/>
          </p:nvSpPr>
          <p:spPr>
            <a:xfrm>
              <a:off x="9205597" y="45243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6" name="Graphic 148">
              <a:extLst>
                <a:ext uri="{FF2B5EF4-FFF2-40B4-BE49-F238E27FC236}">
                  <a16:creationId xmlns:a16="http://schemas.microsoft.com/office/drawing/2014/main" id="{BE0D90B5-BF83-4669-B96B-169A8122C031}"/>
                </a:ext>
              </a:extLst>
            </p:cNvPr>
            <p:cNvSpPr/>
            <p:nvPr/>
          </p:nvSpPr>
          <p:spPr>
            <a:xfrm>
              <a:off x="9472297" y="465774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7" name="Graphic 148">
              <a:extLst>
                <a:ext uri="{FF2B5EF4-FFF2-40B4-BE49-F238E27FC236}">
                  <a16:creationId xmlns:a16="http://schemas.microsoft.com/office/drawing/2014/main" id="{BE0D90B5-BF83-4669-B96B-169A8122C031}"/>
                </a:ext>
              </a:extLst>
            </p:cNvPr>
            <p:cNvSpPr/>
            <p:nvPr/>
          </p:nvSpPr>
          <p:spPr>
            <a:xfrm>
              <a:off x="9510397" y="465774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8" name="Graphic 148">
              <a:extLst>
                <a:ext uri="{FF2B5EF4-FFF2-40B4-BE49-F238E27FC236}">
                  <a16:creationId xmlns:a16="http://schemas.microsoft.com/office/drawing/2014/main" id="{BE0D90B5-BF83-4669-B96B-169A8122C031}"/>
                </a:ext>
              </a:extLst>
            </p:cNvPr>
            <p:cNvSpPr/>
            <p:nvPr/>
          </p:nvSpPr>
          <p:spPr>
            <a:xfrm>
              <a:off x="9567547" y="47148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9" name="Graphic 148">
              <a:extLst>
                <a:ext uri="{FF2B5EF4-FFF2-40B4-BE49-F238E27FC236}">
                  <a16:creationId xmlns:a16="http://schemas.microsoft.com/office/drawing/2014/main" id="{BE0D90B5-BF83-4669-B96B-169A8122C031}"/>
                </a:ext>
              </a:extLst>
            </p:cNvPr>
            <p:cNvSpPr/>
            <p:nvPr/>
          </p:nvSpPr>
          <p:spPr>
            <a:xfrm>
              <a:off x="9624697" y="473394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10" name="Graphic 148">
              <a:extLst>
                <a:ext uri="{FF2B5EF4-FFF2-40B4-BE49-F238E27FC236}">
                  <a16:creationId xmlns:a16="http://schemas.microsoft.com/office/drawing/2014/main" id="{BE0D90B5-BF83-4669-B96B-169A8122C031}"/>
                </a:ext>
              </a:extLst>
            </p:cNvPr>
            <p:cNvSpPr/>
            <p:nvPr/>
          </p:nvSpPr>
          <p:spPr>
            <a:xfrm>
              <a:off x="9624697" y="473394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11" name="Graphic 148">
              <a:extLst>
                <a:ext uri="{FF2B5EF4-FFF2-40B4-BE49-F238E27FC236}">
                  <a16:creationId xmlns:a16="http://schemas.microsoft.com/office/drawing/2014/main" id="{BE0D90B5-BF83-4669-B96B-169A8122C031}"/>
                </a:ext>
              </a:extLst>
            </p:cNvPr>
            <p:cNvSpPr/>
            <p:nvPr/>
          </p:nvSpPr>
          <p:spPr>
            <a:xfrm>
              <a:off x="9719947" y="479109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212" name="Graphic 148">
              <a:extLst>
                <a:ext uri="{FF2B5EF4-FFF2-40B4-BE49-F238E27FC236}">
                  <a16:creationId xmlns:a16="http://schemas.microsoft.com/office/drawing/2014/main" id="{BE0D90B5-BF83-4669-B96B-169A8122C031}"/>
                </a:ext>
              </a:extLst>
            </p:cNvPr>
            <p:cNvSpPr/>
            <p:nvPr/>
          </p:nvSpPr>
          <p:spPr>
            <a:xfrm>
              <a:off x="9758047" y="479109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213" name="Graphic 148">
              <a:extLst>
                <a:ext uri="{FF2B5EF4-FFF2-40B4-BE49-F238E27FC236}">
                  <a16:creationId xmlns:a16="http://schemas.microsoft.com/office/drawing/2014/main" id="{BE0D90B5-BF83-4669-B96B-169A8122C031}"/>
                </a:ext>
              </a:extLst>
            </p:cNvPr>
            <p:cNvSpPr/>
            <p:nvPr/>
          </p:nvSpPr>
          <p:spPr>
            <a:xfrm>
              <a:off x="9853297" y="482919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214" name="Graphic 148">
              <a:extLst>
                <a:ext uri="{FF2B5EF4-FFF2-40B4-BE49-F238E27FC236}">
                  <a16:creationId xmlns:a16="http://schemas.microsoft.com/office/drawing/2014/main" id="{BE0D90B5-BF83-4669-B96B-169A8122C031}"/>
                </a:ext>
              </a:extLst>
            </p:cNvPr>
            <p:cNvSpPr/>
            <p:nvPr/>
          </p:nvSpPr>
          <p:spPr>
            <a:xfrm>
              <a:off x="10100976" y="494349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215" name="Graphic 148">
              <a:extLst>
                <a:ext uri="{FF2B5EF4-FFF2-40B4-BE49-F238E27FC236}">
                  <a16:creationId xmlns:a16="http://schemas.microsoft.com/office/drawing/2014/main" id="{BE0D90B5-BF83-4669-B96B-169A8122C031}"/>
                </a:ext>
              </a:extLst>
            </p:cNvPr>
            <p:cNvSpPr/>
            <p:nvPr/>
          </p:nvSpPr>
          <p:spPr>
            <a:xfrm>
              <a:off x="10596276" y="505779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216" name="Graphic 148">
              <a:extLst>
                <a:ext uri="{FF2B5EF4-FFF2-40B4-BE49-F238E27FC236}">
                  <a16:creationId xmlns:a16="http://schemas.microsoft.com/office/drawing/2014/main" id="{BE0D90B5-BF83-4669-B96B-169A8122C031}"/>
                </a:ext>
              </a:extLst>
            </p:cNvPr>
            <p:cNvSpPr/>
            <p:nvPr/>
          </p:nvSpPr>
          <p:spPr>
            <a:xfrm>
              <a:off x="10729626" y="505779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217" name="Graphic 148">
              <a:extLst>
                <a:ext uri="{FF2B5EF4-FFF2-40B4-BE49-F238E27FC236}">
                  <a16:creationId xmlns:a16="http://schemas.microsoft.com/office/drawing/2014/main" id="{BE0D90B5-BF83-4669-B96B-169A8122C031}"/>
                </a:ext>
              </a:extLst>
            </p:cNvPr>
            <p:cNvSpPr/>
            <p:nvPr/>
          </p:nvSpPr>
          <p:spPr>
            <a:xfrm>
              <a:off x="10805826" y="505779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218" name="Graphic 148">
              <a:extLst>
                <a:ext uri="{FF2B5EF4-FFF2-40B4-BE49-F238E27FC236}">
                  <a16:creationId xmlns:a16="http://schemas.microsoft.com/office/drawing/2014/main" id="{BE0D90B5-BF83-4669-B96B-169A8122C031}"/>
                </a:ext>
              </a:extLst>
            </p:cNvPr>
            <p:cNvSpPr/>
            <p:nvPr/>
          </p:nvSpPr>
          <p:spPr>
            <a:xfrm>
              <a:off x="10882026" y="505779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219" name="Graphic 148">
              <a:extLst>
                <a:ext uri="{FF2B5EF4-FFF2-40B4-BE49-F238E27FC236}">
                  <a16:creationId xmlns:a16="http://schemas.microsoft.com/office/drawing/2014/main" id="{BE0D90B5-BF83-4669-B96B-169A8122C031}"/>
                </a:ext>
              </a:extLst>
            </p:cNvPr>
            <p:cNvSpPr/>
            <p:nvPr/>
          </p:nvSpPr>
          <p:spPr>
            <a:xfrm>
              <a:off x="10996326" y="505779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grpSp>
      <p:cxnSp>
        <p:nvCxnSpPr>
          <p:cNvPr id="220" name="Straight Connector 219">
            <a:extLst>
              <a:ext uri="{FF2B5EF4-FFF2-40B4-BE49-F238E27FC236}">
                <a16:creationId xmlns:a16="http://schemas.microsoft.com/office/drawing/2014/main" id="{DAA4CCED-FB71-4CF9-A28D-28EE41806783}"/>
              </a:ext>
            </a:extLst>
          </p:cNvPr>
          <p:cNvCxnSpPr>
            <a:cxnSpLocks/>
          </p:cNvCxnSpPr>
          <p:nvPr/>
        </p:nvCxnSpPr>
        <p:spPr>
          <a:xfrm>
            <a:off x="6749762" y="2586746"/>
            <a:ext cx="360000" cy="0"/>
          </a:xfrm>
          <a:prstGeom prst="line">
            <a:avLst/>
          </a:prstGeom>
          <a:noFill/>
          <a:ln w="22225" cap="flat">
            <a:solidFill>
              <a:srgbClr val="B60D27"/>
            </a:solidFill>
            <a:prstDash val="solid"/>
            <a:miter/>
          </a:ln>
        </p:spPr>
      </p:cxnSp>
      <p:cxnSp>
        <p:nvCxnSpPr>
          <p:cNvPr id="221" name="Straight Connector 220">
            <a:extLst>
              <a:ext uri="{FF2B5EF4-FFF2-40B4-BE49-F238E27FC236}">
                <a16:creationId xmlns:a16="http://schemas.microsoft.com/office/drawing/2014/main" id="{F87E3588-970E-484C-98D1-9F2EA742FBAA}"/>
              </a:ext>
            </a:extLst>
          </p:cNvPr>
          <p:cNvCxnSpPr>
            <a:cxnSpLocks/>
          </p:cNvCxnSpPr>
          <p:nvPr/>
        </p:nvCxnSpPr>
        <p:spPr>
          <a:xfrm>
            <a:off x="6749762" y="2891546"/>
            <a:ext cx="360000" cy="0"/>
          </a:xfrm>
          <a:prstGeom prst="line">
            <a:avLst/>
          </a:prstGeom>
          <a:noFill/>
          <a:ln w="22225" cap="flat">
            <a:solidFill>
              <a:srgbClr val="F7899A"/>
            </a:solidFill>
            <a:prstDash val="solid"/>
            <a:miter/>
          </a:ln>
        </p:spPr>
      </p:cxnSp>
      <p:grpSp>
        <p:nvGrpSpPr>
          <p:cNvPr id="222" name="Group 221">
            <a:extLst>
              <a:ext uri="{FF2B5EF4-FFF2-40B4-BE49-F238E27FC236}">
                <a16:creationId xmlns:a16="http://schemas.microsoft.com/office/drawing/2014/main" id="{377FBA0F-52D7-4E79-8F4A-A9FE1D61781D}"/>
              </a:ext>
            </a:extLst>
          </p:cNvPr>
          <p:cNvGrpSpPr/>
          <p:nvPr/>
        </p:nvGrpSpPr>
        <p:grpSpPr>
          <a:xfrm>
            <a:off x="1359535" y="2314505"/>
            <a:ext cx="8952865" cy="3049043"/>
            <a:chOff x="533400" y="1557337"/>
            <a:chExt cx="11121866" cy="3747258"/>
          </a:xfrm>
        </p:grpSpPr>
        <p:sp>
          <p:nvSpPr>
            <p:cNvPr id="223" name="Graphic 229">
              <a:extLst>
                <a:ext uri="{FF2B5EF4-FFF2-40B4-BE49-F238E27FC236}">
                  <a16:creationId xmlns:a16="http://schemas.microsoft.com/office/drawing/2014/main" id="{B7F48F10-8D79-42D4-B918-72191D4C0951}"/>
                </a:ext>
              </a:extLst>
            </p:cNvPr>
            <p:cNvSpPr/>
            <p:nvPr/>
          </p:nvSpPr>
          <p:spPr>
            <a:xfrm>
              <a:off x="533400" y="1557337"/>
              <a:ext cx="11121866" cy="3701053"/>
            </a:xfrm>
            <a:custGeom>
              <a:avLst/>
              <a:gdLst>
                <a:gd name="connsiteX0" fmla="*/ 11121866 w 11121866"/>
                <a:gd name="connsiteY0" fmla="*/ 3701053 h 3701053"/>
                <a:gd name="connsiteX1" fmla="*/ 9546812 w 11121866"/>
                <a:gd name="connsiteY1" fmla="*/ 3701053 h 3701053"/>
                <a:gd name="connsiteX2" fmla="*/ 9546812 w 11121866"/>
                <a:gd name="connsiteY2" fmla="*/ 3536080 h 3701053"/>
                <a:gd name="connsiteX3" fmla="*/ 8781050 w 11121866"/>
                <a:gd name="connsiteY3" fmla="*/ 3536080 h 3701053"/>
                <a:gd name="connsiteX4" fmla="*/ 8781050 w 11121866"/>
                <a:gd name="connsiteY4" fmla="*/ 3383556 h 3701053"/>
                <a:gd name="connsiteX5" fmla="*/ 8594293 w 11121866"/>
                <a:gd name="connsiteY5" fmla="*/ 3383556 h 3701053"/>
                <a:gd name="connsiteX6" fmla="*/ 8594293 w 11121866"/>
                <a:gd name="connsiteY6" fmla="*/ 3227918 h 3701053"/>
                <a:gd name="connsiteX7" fmla="*/ 8351492 w 11121866"/>
                <a:gd name="connsiteY7" fmla="*/ 3227918 h 3701053"/>
                <a:gd name="connsiteX8" fmla="*/ 8351492 w 11121866"/>
                <a:gd name="connsiteY8" fmla="*/ 3072279 h 3701053"/>
                <a:gd name="connsiteX9" fmla="*/ 7430119 w 11121866"/>
                <a:gd name="connsiteY9" fmla="*/ 3072279 h 3701053"/>
                <a:gd name="connsiteX10" fmla="*/ 7430119 w 11121866"/>
                <a:gd name="connsiteY10" fmla="*/ 2947768 h 3701053"/>
                <a:gd name="connsiteX11" fmla="*/ 7268261 w 11121866"/>
                <a:gd name="connsiteY11" fmla="*/ 2947768 h 3701053"/>
                <a:gd name="connsiteX12" fmla="*/ 7268261 w 11121866"/>
                <a:gd name="connsiteY12" fmla="*/ 2838822 h 3701053"/>
                <a:gd name="connsiteX13" fmla="*/ 7171763 w 11121866"/>
                <a:gd name="connsiteY13" fmla="*/ 2838822 h 3701053"/>
                <a:gd name="connsiteX14" fmla="*/ 7171763 w 11121866"/>
                <a:gd name="connsiteY14" fmla="*/ 2729875 h 3701053"/>
                <a:gd name="connsiteX15" fmla="*/ 6891614 w 11121866"/>
                <a:gd name="connsiteY15" fmla="*/ 2729875 h 3701053"/>
                <a:gd name="connsiteX16" fmla="*/ 6891614 w 11121866"/>
                <a:gd name="connsiteY16" fmla="*/ 2648950 h 3701053"/>
                <a:gd name="connsiteX17" fmla="*/ 6630143 w 11121866"/>
                <a:gd name="connsiteY17" fmla="*/ 2648950 h 3701053"/>
                <a:gd name="connsiteX18" fmla="*/ 6630143 w 11121866"/>
                <a:gd name="connsiteY18" fmla="*/ 2530659 h 3701053"/>
                <a:gd name="connsiteX19" fmla="*/ 6608360 w 11121866"/>
                <a:gd name="connsiteY19" fmla="*/ 2530659 h 3701053"/>
                <a:gd name="connsiteX20" fmla="*/ 6608360 w 11121866"/>
                <a:gd name="connsiteY20" fmla="*/ 2449735 h 3701053"/>
                <a:gd name="connsiteX21" fmla="*/ 6474514 w 11121866"/>
                <a:gd name="connsiteY21" fmla="*/ 2449735 h 3701053"/>
                <a:gd name="connsiteX22" fmla="*/ 6474514 w 11121866"/>
                <a:gd name="connsiteY22" fmla="*/ 2375021 h 3701053"/>
                <a:gd name="connsiteX23" fmla="*/ 6427822 w 11121866"/>
                <a:gd name="connsiteY23" fmla="*/ 2375021 h 3701053"/>
                <a:gd name="connsiteX24" fmla="*/ 6427822 w 11121866"/>
                <a:gd name="connsiteY24" fmla="*/ 2275418 h 3701053"/>
                <a:gd name="connsiteX25" fmla="*/ 6331325 w 11121866"/>
                <a:gd name="connsiteY25" fmla="*/ 2275418 h 3701053"/>
                <a:gd name="connsiteX26" fmla="*/ 6331325 w 11121866"/>
                <a:gd name="connsiteY26" fmla="*/ 2219392 h 3701053"/>
                <a:gd name="connsiteX27" fmla="*/ 6079188 w 11121866"/>
                <a:gd name="connsiteY27" fmla="*/ 2219392 h 3701053"/>
                <a:gd name="connsiteX28" fmla="*/ 6079188 w 11121866"/>
                <a:gd name="connsiteY28" fmla="*/ 2069973 h 3701053"/>
                <a:gd name="connsiteX29" fmla="*/ 6032497 w 11121866"/>
                <a:gd name="connsiteY29" fmla="*/ 2069973 h 3701053"/>
                <a:gd name="connsiteX30" fmla="*/ 6032497 w 11121866"/>
                <a:gd name="connsiteY30" fmla="*/ 1989049 h 3701053"/>
                <a:gd name="connsiteX31" fmla="*/ 5820833 w 11121866"/>
                <a:gd name="connsiteY31" fmla="*/ 1989049 h 3701053"/>
                <a:gd name="connsiteX32" fmla="*/ 5820833 w 11121866"/>
                <a:gd name="connsiteY32" fmla="*/ 1929898 h 3701053"/>
                <a:gd name="connsiteX33" fmla="*/ 5749242 w 11121866"/>
                <a:gd name="connsiteY33" fmla="*/ 1929898 h 3701053"/>
                <a:gd name="connsiteX34" fmla="*/ 5749242 w 11121866"/>
                <a:gd name="connsiteY34" fmla="*/ 1836515 h 3701053"/>
                <a:gd name="connsiteX35" fmla="*/ 5509556 w 11121866"/>
                <a:gd name="connsiteY35" fmla="*/ 1836515 h 3701053"/>
                <a:gd name="connsiteX36" fmla="*/ 5509556 w 11121866"/>
                <a:gd name="connsiteY36" fmla="*/ 1774269 h 3701053"/>
                <a:gd name="connsiteX37" fmla="*/ 5413068 w 11121866"/>
                <a:gd name="connsiteY37" fmla="*/ 1774269 h 3701053"/>
                <a:gd name="connsiteX38" fmla="*/ 5413068 w 11121866"/>
                <a:gd name="connsiteY38" fmla="*/ 1721348 h 3701053"/>
                <a:gd name="connsiteX39" fmla="*/ 5366376 w 11121866"/>
                <a:gd name="connsiteY39" fmla="*/ 1721348 h 3701053"/>
                <a:gd name="connsiteX40" fmla="*/ 5366376 w 11121866"/>
                <a:gd name="connsiteY40" fmla="*/ 1643529 h 3701053"/>
                <a:gd name="connsiteX41" fmla="*/ 5238750 w 11121866"/>
                <a:gd name="connsiteY41" fmla="*/ 1643529 h 3701053"/>
                <a:gd name="connsiteX42" fmla="*/ 5238750 w 11121866"/>
                <a:gd name="connsiteY42" fmla="*/ 1562595 h 3701053"/>
                <a:gd name="connsiteX43" fmla="*/ 4846549 w 11121866"/>
                <a:gd name="connsiteY43" fmla="*/ 1562595 h 3701053"/>
                <a:gd name="connsiteX44" fmla="*/ 4846549 w 11121866"/>
                <a:gd name="connsiteY44" fmla="*/ 1512799 h 3701053"/>
                <a:gd name="connsiteX45" fmla="*/ 4765615 w 11121866"/>
                <a:gd name="connsiteY45" fmla="*/ 1512799 h 3701053"/>
                <a:gd name="connsiteX46" fmla="*/ 4765615 w 11121866"/>
                <a:gd name="connsiteY46" fmla="*/ 1438085 h 3701053"/>
                <a:gd name="connsiteX47" fmla="*/ 4637990 w 11121866"/>
                <a:gd name="connsiteY47" fmla="*/ 1438085 h 3701053"/>
                <a:gd name="connsiteX48" fmla="*/ 4637990 w 11121866"/>
                <a:gd name="connsiteY48" fmla="*/ 1360265 h 3701053"/>
                <a:gd name="connsiteX49" fmla="*/ 4348506 w 11121866"/>
                <a:gd name="connsiteY49" fmla="*/ 1360265 h 3701053"/>
                <a:gd name="connsiteX50" fmla="*/ 4348506 w 11121866"/>
                <a:gd name="connsiteY50" fmla="*/ 1245098 h 3701053"/>
                <a:gd name="connsiteX51" fmla="*/ 4099484 w 11121866"/>
                <a:gd name="connsiteY51" fmla="*/ 1245098 h 3701053"/>
                <a:gd name="connsiteX52" fmla="*/ 4099484 w 11121866"/>
                <a:gd name="connsiteY52" fmla="*/ 1173509 h 3701053"/>
                <a:gd name="connsiteX53" fmla="*/ 3651247 w 11121866"/>
                <a:gd name="connsiteY53" fmla="*/ 1173509 h 3701053"/>
                <a:gd name="connsiteX54" fmla="*/ 3651247 w 11121866"/>
                <a:gd name="connsiteY54" fmla="*/ 1070782 h 3701053"/>
                <a:gd name="connsiteX55" fmla="*/ 3620119 w 11121866"/>
                <a:gd name="connsiteY55" fmla="*/ 1070782 h 3701053"/>
                <a:gd name="connsiteX56" fmla="*/ 3620119 w 11121866"/>
                <a:gd name="connsiteY56" fmla="*/ 992962 h 3701053"/>
                <a:gd name="connsiteX57" fmla="*/ 3473825 w 11121866"/>
                <a:gd name="connsiteY57" fmla="*/ 992962 h 3701053"/>
                <a:gd name="connsiteX58" fmla="*/ 3473825 w 11121866"/>
                <a:gd name="connsiteY58" fmla="*/ 927598 h 3701053"/>
                <a:gd name="connsiteX59" fmla="*/ 3458261 w 11121866"/>
                <a:gd name="connsiteY59" fmla="*/ 927598 h 3701053"/>
                <a:gd name="connsiteX60" fmla="*/ 3458261 w 11121866"/>
                <a:gd name="connsiteY60" fmla="*/ 871569 h 3701053"/>
                <a:gd name="connsiteX61" fmla="*/ 3430248 w 11121866"/>
                <a:gd name="connsiteY61" fmla="*/ 871569 h 3701053"/>
                <a:gd name="connsiteX62" fmla="*/ 3430248 w 11121866"/>
                <a:gd name="connsiteY62" fmla="*/ 796863 h 3701053"/>
                <a:gd name="connsiteX63" fmla="*/ 3287058 w 11121866"/>
                <a:gd name="connsiteY63" fmla="*/ 796863 h 3701053"/>
                <a:gd name="connsiteX64" fmla="*/ 3287058 w 11121866"/>
                <a:gd name="connsiteY64" fmla="*/ 740834 h 3701053"/>
                <a:gd name="connsiteX65" fmla="*/ 3265265 w 11121866"/>
                <a:gd name="connsiteY65" fmla="*/ 740834 h 3701053"/>
                <a:gd name="connsiteX66" fmla="*/ 3265265 w 11121866"/>
                <a:gd name="connsiteY66" fmla="*/ 681691 h 3701053"/>
                <a:gd name="connsiteX67" fmla="*/ 3087843 w 11121866"/>
                <a:gd name="connsiteY67" fmla="*/ 681691 h 3701053"/>
                <a:gd name="connsiteX68" fmla="*/ 3087843 w 11121866"/>
                <a:gd name="connsiteY68" fmla="*/ 613211 h 3701053"/>
                <a:gd name="connsiteX69" fmla="*/ 2972667 w 11121866"/>
                <a:gd name="connsiteY69" fmla="*/ 613211 h 3701053"/>
                <a:gd name="connsiteX70" fmla="*/ 2972667 w 11121866"/>
                <a:gd name="connsiteY70" fmla="*/ 513602 h 3701053"/>
                <a:gd name="connsiteX71" fmla="*/ 2897962 w 11121866"/>
                <a:gd name="connsiteY71" fmla="*/ 513602 h 3701053"/>
                <a:gd name="connsiteX72" fmla="*/ 2897962 w 11121866"/>
                <a:gd name="connsiteY72" fmla="*/ 426446 h 3701053"/>
                <a:gd name="connsiteX73" fmla="*/ 2620928 w 11121866"/>
                <a:gd name="connsiteY73" fmla="*/ 426446 h 3701053"/>
                <a:gd name="connsiteX74" fmla="*/ 2620928 w 11121866"/>
                <a:gd name="connsiteY74" fmla="*/ 364191 h 3701053"/>
                <a:gd name="connsiteX75" fmla="*/ 2412378 w 11121866"/>
                <a:gd name="connsiteY75" fmla="*/ 364191 h 3701053"/>
                <a:gd name="connsiteX76" fmla="*/ 2412378 w 11121866"/>
                <a:gd name="connsiteY76" fmla="*/ 314387 h 3701053"/>
                <a:gd name="connsiteX77" fmla="*/ 2110445 w 11121866"/>
                <a:gd name="connsiteY77" fmla="*/ 314387 h 3701053"/>
                <a:gd name="connsiteX78" fmla="*/ 2110445 w 11121866"/>
                <a:gd name="connsiteY78" fmla="*/ 261471 h 3701053"/>
                <a:gd name="connsiteX79" fmla="*/ 1970370 w 11121866"/>
                <a:gd name="connsiteY79" fmla="*/ 261471 h 3701053"/>
                <a:gd name="connsiteX80" fmla="*/ 1970370 w 11121866"/>
                <a:gd name="connsiteY80" fmla="*/ 177426 h 3701053"/>
                <a:gd name="connsiteX81" fmla="*/ 1898771 w 11121866"/>
                <a:gd name="connsiteY81" fmla="*/ 177426 h 3701053"/>
                <a:gd name="connsiteX82" fmla="*/ 1898771 w 11121866"/>
                <a:gd name="connsiteY82" fmla="*/ 133848 h 3701053"/>
                <a:gd name="connsiteX83" fmla="*/ 1484776 w 11121866"/>
                <a:gd name="connsiteY83" fmla="*/ 133848 h 3701053"/>
                <a:gd name="connsiteX84" fmla="*/ 1484776 w 11121866"/>
                <a:gd name="connsiteY84" fmla="*/ 65367 h 3701053"/>
                <a:gd name="connsiteX85" fmla="*/ 846667 w 11121866"/>
                <a:gd name="connsiteY85" fmla="*/ 65367 h 3701053"/>
                <a:gd name="connsiteX86" fmla="*/ 846667 w 11121866"/>
                <a:gd name="connsiteY86" fmla="*/ 18676 h 3701053"/>
                <a:gd name="connsiteX87" fmla="*/ 538504 w 11121866"/>
                <a:gd name="connsiteY87" fmla="*/ 18676 h 3701053"/>
                <a:gd name="connsiteX88" fmla="*/ 538504 w 11121866"/>
                <a:gd name="connsiteY88" fmla="*/ 0 h 3701053"/>
                <a:gd name="connsiteX89" fmla="*/ 0 w 11121866"/>
                <a:gd name="connsiteY89" fmla="*/ 0 h 370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121866" h="3701053">
                  <a:moveTo>
                    <a:pt x="11121866" y="3701053"/>
                  </a:moveTo>
                  <a:lnTo>
                    <a:pt x="9546812" y="3701053"/>
                  </a:lnTo>
                  <a:lnTo>
                    <a:pt x="9546812" y="3536080"/>
                  </a:lnTo>
                  <a:lnTo>
                    <a:pt x="8781050" y="3536080"/>
                  </a:lnTo>
                  <a:lnTo>
                    <a:pt x="8781050" y="3383556"/>
                  </a:lnTo>
                  <a:lnTo>
                    <a:pt x="8594293" y="3383556"/>
                  </a:lnTo>
                  <a:lnTo>
                    <a:pt x="8594293" y="3227918"/>
                  </a:lnTo>
                  <a:lnTo>
                    <a:pt x="8351492" y="3227918"/>
                  </a:lnTo>
                  <a:lnTo>
                    <a:pt x="8351492" y="3072279"/>
                  </a:lnTo>
                  <a:lnTo>
                    <a:pt x="7430119" y="3072279"/>
                  </a:lnTo>
                  <a:lnTo>
                    <a:pt x="7430119" y="2947768"/>
                  </a:lnTo>
                  <a:lnTo>
                    <a:pt x="7268261" y="2947768"/>
                  </a:lnTo>
                  <a:lnTo>
                    <a:pt x="7268261" y="2838822"/>
                  </a:lnTo>
                  <a:lnTo>
                    <a:pt x="7171763" y="2838822"/>
                  </a:lnTo>
                  <a:lnTo>
                    <a:pt x="7171763" y="2729875"/>
                  </a:lnTo>
                  <a:lnTo>
                    <a:pt x="6891614" y="2729875"/>
                  </a:lnTo>
                  <a:lnTo>
                    <a:pt x="6891614" y="2648950"/>
                  </a:lnTo>
                  <a:lnTo>
                    <a:pt x="6630143" y="2648950"/>
                  </a:lnTo>
                  <a:lnTo>
                    <a:pt x="6630143" y="2530659"/>
                  </a:lnTo>
                  <a:lnTo>
                    <a:pt x="6608360" y="2530659"/>
                  </a:lnTo>
                  <a:lnTo>
                    <a:pt x="6608360" y="2449735"/>
                  </a:lnTo>
                  <a:lnTo>
                    <a:pt x="6474514" y="2449735"/>
                  </a:lnTo>
                  <a:lnTo>
                    <a:pt x="6474514" y="2375021"/>
                  </a:lnTo>
                  <a:lnTo>
                    <a:pt x="6427822" y="2375021"/>
                  </a:lnTo>
                  <a:lnTo>
                    <a:pt x="6427822" y="2275418"/>
                  </a:lnTo>
                  <a:lnTo>
                    <a:pt x="6331325" y="2275418"/>
                  </a:lnTo>
                  <a:lnTo>
                    <a:pt x="6331325" y="2219392"/>
                  </a:lnTo>
                  <a:lnTo>
                    <a:pt x="6079188" y="2219392"/>
                  </a:lnTo>
                  <a:lnTo>
                    <a:pt x="6079188" y="2069973"/>
                  </a:lnTo>
                  <a:lnTo>
                    <a:pt x="6032497" y="2069973"/>
                  </a:lnTo>
                  <a:lnTo>
                    <a:pt x="6032497" y="1989049"/>
                  </a:lnTo>
                  <a:lnTo>
                    <a:pt x="5820833" y="1989049"/>
                  </a:lnTo>
                  <a:lnTo>
                    <a:pt x="5820833" y="1929898"/>
                  </a:lnTo>
                  <a:lnTo>
                    <a:pt x="5749242" y="1929898"/>
                  </a:lnTo>
                  <a:lnTo>
                    <a:pt x="5749242" y="1836515"/>
                  </a:lnTo>
                  <a:lnTo>
                    <a:pt x="5509556" y="1836515"/>
                  </a:lnTo>
                  <a:lnTo>
                    <a:pt x="5509556" y="1774269"/>
                  </a:lnTo>
                  <a:lnTo>
                    <a:pt x="5413068" y="1774269"/>
                  </a:lnTo>
                  <a:lnTo>
                    <a:pt x="5413068" y="1721348"/>
                  </a:lnTo>
                  <a:lnTo>
                    <a:pt x="5366376" y="1721348"/>
                  </a:lnTo>
                  <a:lnTo>
                    <a:pt x="5366376" y="1643529"/>
                  </a:lnTo>
                  <a:lnTo>
                    <a:pt x="5238750" y="1643529"/>
                  </a:lnTo>
                  <a:lnTo>
                    <a:pt x="5238750" y="1562595"/>
                  </a:lnTo>
                  <a:lnTo>
                    <a:pt x="4846549" y="1562595"/>
                  </a:lnTo>
                  <a:lnTo>
                    <a:pt x="4846549" y="1512799"/>
                  </a:lnTo>
                  <a:lnTo>
                    <a:pt x="4765615" y="1512799"/>
                  </a:lnTo>
                  <a:lnTo>
                    <a:pt x="4765615" y="1438085"/>
                  </a:lnTo>
                  <a:lnTo>
                    <a:pt x="4637990" y="1438085"/>
                  </a:lnTo>
                  <a:lnTo>
                    <a:pt x="4637990" y="1360265"/>
                  </a:lnTo>
                  <a:lnTo>
                    <a:pt x="4348506" y="1360265"/>
                  </a:lnTo>
                  <a:lnTo>
                    <a:pt x="4348506" y="1245098"/>
                  </a:lnTo>
                  <a:lnTo>
                    <a:pt x="4099484" y="1245098"/>
                  </a:lnTo>
                  <a:lnTo>
                    <a:pt x="4099484" y="1173509"/>
                  </a:lnTo>
                  <a:lnTo>
                    <a:pt x="3651247" y="1173509"/>
                  </a:lnTo>
                  <a:lnTo>
                    <a:pt x="3651247" y="1070782"/>
                  </a:lnTo>
                  <a:lnTo>
                    <a:pt x="3620119" y="1070782"/>
                  </a:lnTo>
                  <a:lnTo>
                    <a:pt x="3620119" y="992962"/>
                  </a:lnTo>
                  <a:lnTo>
                    <a:pt x="3473825" y="992962"/>
                  </a:lnTo>
                  <a:lnTo>
                    <a:pt x="3473825" y="927598"/>
                  </a:lnTo>
                  <a:lnTo>
                    <a:pt x="3458261" y="927598"/>
                  </a:lnTo>
                  <a:lnTo>
                    <a:pt x="3458261" y="871569"/>
                  </a:lnTo>
                  <a:lnTo>
                    <a:pt x="3430248" y="871569"/>
                  </a:lnTo>
                  <a:lnTo>
                    <a:pt x="3430248" y="796863"/>
                  </a:lnTo>
                  <a:lnTo>
                    <a:pt x="3287058" y="796863"/>
                  </a:lnTo>
                  <a:lnTo>
                    <a:pt x="3287058" y="740834"/>
                  </a:lnTo>
                  <a:lnTo>
                    <a:pt x="3265265" y="740834"/>
                  </a:lnTo>
                  <a:lnTo>
                    <a:pt x="3265265" y="681691"/>
                  </a:lnTo>
                  <a:lnTo>
                    <a:pt x="3087843" y="681691"/>
                  </a:lnTo>
                  <a:lnTo>
                    <a:pt x="3087843" y="613211"/>
                  </a:lnTo>
                  <a:lnTo>
                    <a:pt x="2972667" y="613211"/>
                  </a:lnTo>
                  <a:lnTo>
                    <a:pt x="2972667" y="513602"/>
                  </a:lnTo>
                  <a:lnTo>
                    <a:pt x="2897962" y="513602"/>
                  </a:lnTo>
                  <a:lnTo>
                    <a:pt x="2897962" y="426446"/>
                  </a:lnTo>
                  <a:lnTo>
                    <a:pt x="2620928" y="426446"/>
                  </a:lnTo>
                  <a:lnTo>
                    <a:pt x="2620928" y="364191"/>
                  </a:lnTo>
                  <a:lnTo>
                    <a:pt x="2412378" y="364191"/>
                  </a:lnTo>
                  <a:lnTo>
                    <a:pt x="2412378" y="314387"/>
                  </a:lnTo>
                  <a:lnTo>
                    <a:pt x="2110445" y="314387"/>
                  </a:lnTo>
                  <a:lnTo>
                    <a:pt x="2110445" y="261471"/>
                  </a:lnTo>
                  <a:lnTo>
                    <a:pt x="1970370" y="261471"/>
                  </a:lnTo>
                  <a:lnTo>
                    <a:pt x="1970370" y="177426"/>
                  </a:lnTo>
                  <a:lnTo>
                    <a:pt x="1898771" y="177426"/>
                  </a:lnTo>
                  <a:lnTo>
                    <a:pt x="1898771" y="133848"/>
                  </a:lnTo>
                  <a:lnTo>
                    <a:pt x="1484776" y="133848"/>
                  </a:lnTo>
                  <a:lnTo>
                    <a:pt x="1484776" y="65367"/>
                  </a:lnTo>
                  <a:lnTo>
                    <a:pt x="846667" y="65367"/>
                  </a:lnTo>
                  <a:lnTo>
                    <a:pt x="846667" y="18676"/>
                  </a:lnTo>
                  <a:lnTo>
                    <a:pt x="538504" y="18676"/>
                  </a:lnTo>
                  <a:lnTo>
                    <a:pt x="538504" y="0"/>
                  </a:lnTo>
                  <a:lnTo>
                    <a:pt x="0" y="0"/>
                  </a:lnTo>
                </a:path>
              </a:pathLst>
            </a:custGeom>
            <a:noFill/>
            <a:ln w="22225" cap="flat">
              <a:solidFill>
                <a:srgbClr val="F7899A"/>
              </a:solidFill>
              <a:prstDash val="solid"/>
              <a:miter/>
            </a:ln>
          </p:spPr>
          <p:txBody>
            <a:bodyPr rtlCol="0" anchor="ctr"/>
            <a:lstStyle/>
            <a:p>
              <a:endParaRPr lang="en-GB"/>
            </a:p>
          </p:txBody>
        </p:sp>
        <p:sp>
          <p:nvSpPr>
            <p:cNvPr id="224" name="Graphic 229">
              <a:extLst>
                <a:ext uri="{FF2B5EF4-FFF2-40B4-BE49-F238E27FC236}">
                  <a16:creationId xmlns:a16="http://schemas.microsoft.com/office/drawing/2014/main" id="{B7F48F10-8D79-42D4-B918-72191D4C0951}"/>
                </a:ext>
              </a:extLst>
            </p:cNvPr>
            <p:cNvSpPr/>
            <p:nvPr/>
          </p:nvSpPr>
          <p:spPr>
            <a:xfrm>
              <a:off x="4551949" y="268198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F7899A"/>
              </a:solidFill>
              <a:prstDash val="solid"/>
              <a:miter/>
            </a:ln>
          </p:spPr>
          <p:txBody>
            <a:bodyPr rtlCol="0" anchor="ctr"/>
            <a:lstStyle/>
            <a:p>
              <a:endParaRPr lang="en-GB"/>
            </a:p>
          </p:txBody>
        </p:sp>
        <p:sp>
          <p:nvSpPr>
            <p:cNvPr id="225" name="Graphic 229">
              <a:extLst>
                <a:ext uri="{FF2B5EF4-FFF2-40B4-BE49-F238E27FC236}">
                  <a16:creationId xmlns:a16="http://schemas.microsoft.com/office/drawing/2014/main" id="{B7F48F10-8D79-42D4-B918-72191D4C0951}"/>
                </a:ext>
              </a:extLst>
            </p:cNvPr>
            <p:cNvSpPr/>
            <p:nvPr/>
          </p:nvSpPr>
          <p:spPr>
            <a:xfrm>
              <a:off x="4856749" y="275818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F7899A"/>
              </a:solidFill>
              <a:prstDash val="solid"/>
              <a:miter/>
            </a:ln>
          </p:spPr>
          <p:txBody>
            <a:bodyPr rtlCol="0" anchor="ctr"/>
            <a:lstStyle/>
            <a:p>
              <a:endParaRPr lang="en-GB"/>
            </a:p>
          </p:txBody>
        </p:sp>
        <p:sp>
          <p:nvSpPr>
            <p:cNvPr id="226" name="Graphic 229">
              <a:extLst>
                <a:ext uri="{FF2B5EF4-FFF2-40B4-BE49-F238E27FC236}">
                  <a16:creationId xmlns:a16="http://schemas.microsoft.com/office/drawing/2014/main" id="{B7F48F10-8D79-42D4-B918-72191D4C0951}"/>
                </a:ext>
              </a:extLst>
            </p:cNvPr>
            <p:cNvSpPr/>
            <p:nvPr/>
          </p:nvSpPr>
          <p:spPr>
            <a:xfrm>
              <a:off x="4971049" y="285343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F7899A"/>
              </a:solidFill>
              <a:prstDash val="solid"/>
              <a:miter/>
            </a:ln>
          </p:spPr>
          <p:txBody>
            <a:bodyPr rtlCol="0" anchor="ctr"/>
            <a:lstStyle/>
            <a:p>
              <a:endParaRPr lang="en-GB"/>
            </a:p>
          </p:txBody>
        </p:sp>
        <p:sp>
          <p:nvSpPr>
            <p:cNvPr id="227" name="Graphic 229">
              <a:extLst>
                <a:ext uri="{FF2B5EF4-FFF2-40B4-BE49-F238E27FC236}">
                  <a16:creationId xmlns:a16="http://schemas.microsoft.com/office/drawing/2014/main" id="{B7F48F10-8D79-42D4-B918-72191D4C0951}"/>
                </a:ext>
              </a:extLst>
            </p:cNvPr>
            <p:cNvSpPr/>
            <p:nvPr/>
          </p:nvSpPr>
          <p:spPr>
            <a:xfrm>
              <a:off x="5504459" y="306298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F7899A"/>
              </a:solidFill>
              <a:prstDash val="solid"/>
              <a:miter/>
            </a:ln>
          </p:spPr>
          <p:txBody>
            <a:bodyPr rtlCol="0" anchor="ctr"/>
            <a:lstStyle/>
            <a:p>
              <a:endParaRPr lang="en-GB"/>
            </a:p>
          </p:txBody>
        </p:sp>
        <p:sp>
          <p:nvSpPr>
            <p:cNvPr id="228" name="Graphic 229">
              <a:extLst>
                <a:ext uri="{FF2B5EF4-FFF2-40B4-BE49-F238E27FC236}">
                  <a16:creationId xmlns:a16="http://schemas.microsoft.com/office/drawing/2014/main" id="{B7F48F10-8D79-42D4-B918-72191D4C0951}"/>
                </a:ext>
              </a:extLst>
            </p:cNvPr>
            <p:cNvSpPr/>
            <p:nvPr/>
          </p:nvSpPr>
          <p:spPr>
            <a:xfrm>
              <a:off x="5980709" y="327254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F7899A"/>
              </a:solidFill>
              <a:prstDash val="solid"/>
              <a:miter/>
            </a:ln>
          </p:spPr>
          <p:txBody>
            <a:bodyPr rtlCol="0" anchor="ctr"/>
            <a:lstStyle/>
            <a:p>
              <a:endParaRPr lang="en-GB"/>
            </a:p>
          </p:txBody>
        </p:sp>
        <p:sp>
          <p:nvSpPr>
            <p:cNvPr id="229" name="Graphic 229">
              <a:extLst>
                <a:ext uri="{FF2B5EF4-FFF2-40B4-BE49-F238E27FC236}">
                  <a16:creationId xmlns:a16="http://schemas.microsoft.com/office/drawing/2014/main" id="{B7F48F10-8D79-42D4-B918-72191D4C0951}"/>
                </a:ext>
              </a:extLst>
            </p:cNvPr>
            <p:cNvSpPr/>
            <p:nvPr/>
          </p:nvSpPr>
          <p:spPr>
            <a:xfrm>
              <a:off x="6304559" y="344399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F7899A"/>
              </a:solidFill>
              <a:prstDash val="solid"/>
              <a:miter/>
            </a:ln>
          </p:spPr>
          <p:txBody>
            <a:bodyPr rtlCol="0" anchor="ctr"/>
            <a:lstStyle/>
            <a:p>
              <a:endParaRPr lang="en-GB"/>
            </a:p>
          </p:txBody>
        </p:sp>
        <p:sp>
          <p:nvSpPr>
            <p:cNvPr id="230" name="Graphic 229">
              <a:extLst>
                <a:ext uri="{FF2B5EF4-FFF2-40B4-BE49-F238E27FC236}">
                  <a16:creationId xmlns:a16="http://schemas.microsoft.com/office/drawing/2014/main" id="{B7F48F10-8D79-42D4-B918-72191D4C0951}"/>
                </a:ext>
              </a:extLst>
            </p:cNvPr>
            <p:cNvSpPr/>
            <p:nvPr/>
          </p:nvSpPr>
          <p:spPr>
            <a:xfrm>
              <a:off x="6342659" y="344399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F7899A"/>
              </a:solidFill>
              <a:prstDash val="solid"/>
              <a:miter/>
            </a:ln>
          </p:spPr>
          <p:txBody>
            <a:bodyPr rtlCol="0" anchor="ctr"/>
            <a:lstStyle/>
            <a:p>
              <a:endParaRPr lang="en-GB"/>
            </a:p>
          </p:txBody>
        </p:sp>
        <p:sp>
          <p:nvSpPr>
            <p:cNvPr id="231" name="Graphic 229">
              <a:extLst>
                <a:ext uri="{FF2B5EF4-FFF2-40B4-BE49-F238E27FC236}">
                  <a16:creationId xmlns:a16="http://schemas.microsoft.com/office/drawing/2014/main" id="{B7F48F10-8D79-42D4-B918-72191D4C0951}"/>
                </a:ext>
              </a:extLst>
            </p:cNvPr>
            <p:cNvSpPr/>
            <p:nvPr/>
          </p:nvSpPr>
          <p:spPr>
            <a:xfrm>
              <a:off x="6666509" y="372974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F7899A"/>
              </a:solidFill>
              <a:prstDash val="solid"/>
              <a:miter/>
            </a:ln>
          </p:spPr>
          <p:txBody>
            <a:bodyPr rtlCol="0" anchor="ctr"/>
            <a:lstStyle/>
            <a:p>
              <a:endParaRPr lang="en-GB"/>
            </a:p>
          </p:txBody>
        </p:sp>
        <p:sp>
          <p:nvSpPr>
            <p:cNvPr id="232" name="Graphic 229">
              <a:extLst>
                <a:ext uri="{FF2B5EF4-FFF2-40B4-BE49-F238E27FC236}">
                  <a16:creationId xmlns:a16="http://schemas.microsoft.com/office/drawing/2014/main" id="{B7F48F10-8D79-42D4-B918-72191D4C0951}"/>
                </a:ext>
              </a:extLst>
            </p:cNvPr>
            <p:cNvSpPr/>
            <p:nvPr/>
          </p:nvSpPr>
          <p:spPr>
            <a:xfrm>
              <a:off x="6933218" y="378689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F7899A"/>
              </a:solidFill>
              <a:prstDash val="solid"/>
              <a:miter/>
            </a:ln>
          </p:spPr>
          <p:txBody>
            <a:bodyPr rtlCol="0" anchor="ctr"/>
            <a:lstStyle/>
            <a:p>
              <a:endParaRPr lang="en-GB"/>
            </a:p>
          </p:txBody>
        </p:sp>
        <p:sp>
          <p:nvSpPr>
            <p:cNvPr id="233" name="Graphic 229">
              <a:extLst>
                <a:ext uri="{FF2B5EF4-FFF2-40B4-BE49-F238E27FC236}">
                  <a16:creationId xmlns:a16="http://schemas.microsoft.com/office/drawing/2014/main" id="{B7F48F10-8D79-42D4-B918-72191D4C0951}"/>
                </a:ext>
              </a:extLst>
            </p:cNvPr>
            <p:cNvSpPr/>
            <p:nvPr/>
          </p:nvSpPr>
          <p:spPr>
            <a:xfrm>
              <a:off x="7028468" y="3958342"/>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F7899A"/>
              </a:solidFill>
              <a:prstDash val="solid"/>
              <a:miter/>
            </a:ln>
          </p:spPr>
          <p:txBody>
            <a:bodyPr rtlCol="0" anchor="ctr"/>
            <a:lstStyle/>
            <a:p>
              <a:endParaRPr lang="en-GB"/>
            </a:p>
          </p:txBody>
        </p:sp>
        <p:sp>
          <p:nvSpPr>
            <p:cNvPr id="234" name="Graphic 229">
              <a:extLst>
                <a:ext uri="{FF2B5EF4-FFF2-40B4-BE49-F238E27FC236}">
                  <a16:creationId xmlns:a16="http://schemas.microsoft.com/office/drawing/2014/main" id="{B7F48F10-8D79-42D4-B918-72191D4C0951}"/>
                </a:ext>
              </a:extLst>
            </p:cNvPr>
            <p:cNvSpPr/>
            <p:nvPr/>
          </p:nvSpPr>
          <p:spPr>
            <a:xfrm>
              <a:off x="7542818" y="4225042"/>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F7899A"/>
              </a:solidFill>
              <a:prstDash val="solid"/>
              <a:miter/>
            </a:ln>
          </p:spPr>
          <p:txBody>
            <a:bodyPr rtlCol="0" anchor="ctr"/>
            <a:lstStyle/>
            <a:p>
              <a:endParaRPr lang="en-GB"/>
            </a:p>
          </p:txBody>
        </p:sp>
        <p:sp>
          <p:nvSpPr>
            <p:cNvPr id="235" name="Graphic 229">
              <a:extLst>
                <a:ext uri="{FF2B5EF4-FFF2-40B4-BE49-F238E27FC236}">
                  <a16:creationId xmlns:a16="http://schemas.microsoft.com/office/drawing/2014/main" id="{B7F48F10-8D79-42D4-B918-72191D4C0951}"/>
                </a:ext>
              </a:extLst>
            </p:cNvPr>
            <p:cNvSpPr/>
            <p:nvPr/>
          </p:nvSpPr>
          <p:spPr>
            <a:xfrm>
              <a:off x="7657118" y="4225042"/>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F7899A"/>
              </a:solidFill>
              <a:prstDash val="solid"/>
              <a:miter/>
            </a:ln>
          </p:spPr>
          <p:txBody>
            <a:bodyPr rtlCol="0" anchor="ctr"/>
            <a:lstStyle/>
            <a:p>
              <a:endParaRPr lang="en-GB"/>
            </a:p>
          </p:txBody>
        </p:sp>
        <p:sp>
          <p:nvSpPr>
            <p:cNvPr id="236" name="Graphic 229">
              <a:extLst>
                <a:ext uri="{FF2B5EF4-FFF2-40B4-BE49-F238E27FC236}">
                  <a16:creationId xmlns:a16="http://schemas.microsoft.com/office/drawing/2014/main" id="{B7F48F10-8D79-42D4-B918-72191D4C0951}"/>
                </a:ext>
              </a:extLst>
            </p:cNvPr>
            <p:cNvSpPr/>
            <p:nvPr/>
          </p:nvSpPr>
          <p:spPr>
            <a:xfrm>
              <a:off x="8266718" y="4567942"/>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F7899A"/>
              </a:solidFill>
              <a:prstDash val="solid"/>
              <a:miter/>
            </a:ln>
          </p:spPr>
          <p:txBody>
            <a:bodyPr rtlCol="0" anchor="ctr"/>
            <a:lstStyle/>
            <a:p>
              <a:endParaRPr lang="en-GB"/>
            </a:p>
          </p:txBody>
        </p:sp>
        <p:sp>
          <p:nvSpPr>
            <p:cNvPr id="237" name="Graphic 229">
              <a:extLst>
                <a:ext uri="{FF2B5EF4-FFF2-40B4-BE49-F238E27FC236}">
                  <a16:creationId xmlns:a16="http://schemas.microsoft.com/office/drawing/2014/main" id="{B7F48F10-8D79-42D4-B918-72191D4C0951}"/>
                </a:ext>
              </a:extLst>
            </p:cNvPr>
            <p:cNvSpPr/>
            <p:nvPr/>
          </p:nvSpPr>
          <p:spPr>
            <a:xfrm>
              <a:off x="8819178" y="4567942"/>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F7899A"/>
              </a:solidFill>
              <a:prstDash val="solid"/>
              <a:miter/>
            </a:ln>
          </p:spPr>
          <p:txBody>
            <a:bodyPr rtlCol="0" anchor="ctr"/>
            <a:lstStyle/>
            <a:p>
              <a:endParaRPr lang="en-GB"/>
            </a:p>
          </p:txBody>
        </p:sp>
        <p:sp>
          <p:nvSpPr>
            <p:cNvPr id="238" name="Graphic 229">
              <a:extLst>
                <a:ext uri="{FF2B5EF4-FFF2-40B4-BE49-F238E27FC236}">
                  <a16:creationId xmlns:a16="http://schemas.microsoft.com/office/drawing/2014/main" id="{B7F48F10-8D79-42D4-B918-72191D4C0951}"/>
                </a:ext>
              </a:extLst>
            </p:cNvPr>
            <p:cNvSpPr/>
            <p:nvPr/>
          </p:nvSpPr>
          <p:spPr>
            <a:xfrm>
              <a:off x="9181128" y="489180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F7899A"/>
              </a:solidFill>
              <a:prstDash val="solid"/>
              <a:miter/>
            </a:ln>
          </p:spPr>
          <p:txBody>
            <a:bodyPr rtlCol="0" anchor="ctr"/>
            <a:lstStyle/>
            <a:p>
              <a:endParaRPr lang="en-GB"/>
            </a:p>
          </p:txBody>
        </p:sp>
        <p:sp>
          <p:nvSpPr>
            <p:cNvPr id="239" name="Graphic 229">
              <a:extLst>
                <a:ext uri="{FF2B5EF4-FFF2-40B4-BE49-F238E27FC236}">
                  <a16:creationId xmlns:a16="http://schemas.microsoft.com/office/drawing/2014/main" id="{B7F48F10-8D79-42D4-B918-72191D4C0951}"/>
                </a:ext>
              </a:extLst>
            </p:cNvPr>
            <p:cNvSpPr/>
            <p:nvPr/>
          </p:nvSpPr>
          <p:spPr>
            <a:xfrm>
              <a:off x="10514647" y="519660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F7899A"/>
              </a:solidFill>
              <a:prstDash val="solid"/>
              <a:miter/>
            </a:ln>
          </p:spPr>
          <p:txBody>
            <a:bodyPr rtlCol="0" anchor="ctr"/>
            <a:lstStyle/>
            <a:p>
              <a:endParaRPr lang="en-GB"/>
            </a:p>
          </p:txBody>
        </p:sp>
        <p:sp>
          <p:nvSpPr>
            <p:cNvPr id="240" name="Graphic 229">
              <a:extLst>
                <a:ext uri="{FF2B5EF4-FFF2-40B4-BE49-F238E27FC236}">
                  <a16:creationId xmlns:a16="http://schemas.microsoft.com/office/drawing/2014/main" id="{B7F48F10-8D79-42D4-B918-72191D4C0951}"/>
                </a:ext>
              </a:extLst>
            </p:cNvPr>
            <p:cNvSpPr/>
            <p:nvPr/>
          </p:nvSpPr>
          <p:spPr>
            <a:xfrm>
              <a:off x="10895647" y="519660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F7899A"/>
              </a:solidFill>
              <a:prstDash val="solid"/>
              <a:miter/>
            </a:ln>
          </p:spPr>
          <p:txBody>
            <a:bodyPr rtlCol="0" anchor="ctr"/>
            <a:lstStyle/>
            <a:p>
              <a:endParaRPr lang="en-GB"/>
            </a:p>
          </p:txBody>
        </p:sp>
      </p:grpSp>
      <p:cxnSp>
        <p:nvCxnSpPr>
          <p:cNvPr id="241" name="Straight Connector 240">
            <a:extLst>
              <a:ext uri="{FF2B5EF4-FFF2-40B4-BE49-F238E27FC236}">
                <a16:creationId xmlns:a16="http://schemas.microsoft.com/office/drawing/2014/main" id="{CEAFD886-7CF2-44FE-9133-397F4224F370}"/>
              </a:ext>
            </a:extLst>
          </p:cNvPr>
          <p:cNvCxnSpPr>
            <a:cxnSpLocks/>
          </p:cNvCxnSpPr>
          <p:nvPr/>
        </p:nvCxnSpPr>
        <p:spPr>
          <a:xfrm>
            <a:off x="6749762" y="3165866"/>
            <a:ext cx="360000" cy="0"/>
          </a:xfrm>
          <a:prstGeom prst="line">
            <a:avLst/>
          </a:prstGeom>
          <a:noFill/>
          <a:ln w="22225" cap="flat">
            <a:solidFill>
              <a:srgbClr val="043882"/>
            </a:solidFill>
            <a:prstDash val="solid"/>
            <a:miter/>
          </a:ln>
        </p:spPr>
      </p:cxnSp>
      <p:cxnSp>
        <p:nvCxnSpPr>
          <p:cNvPr id="242" name="Straight Connector 241">
            <a:extLst>
              <a:ext uri="{FF2B5EF4-FFF2-40B4-BE49-F238E27FC236}">
                <a16:creationId xmlns:a16="http://schemas.microsoft.com/office/drawing/2014/main" id="{FE8A7001-469E-429B-AACA-44B59CFAFC32}"/>
              </a:ext>
            </a:extLst>
          </p:cNvPr>
          <p:cNvCxnSpPr>
            <a:cxnSpLocks/>
          </p:cNvCxnSpPr>
          <p:nvPr/>
        </p:nvCxnSpPr>
        <p:spPr>
          <a:xfrm>
            <a:off x="6749762" y="3440186"/>
            <a:ext cx="360000" cy="0"/>
          </a:xfrm>
          <a:prstGeom prst="line">
            <a:avLst/>
          </a:prstGeom>
          <a:noFill/>
          <a:ln w="22225" cap="flat">
            <a:solidFill>
              <a:srgbClr val="B2C0EC"/>
            </a:solidFill>
            <a:prstDash val="solid"/>
            <a:miter/>
          </a:ln>
        </p:spPr>
      </p:cxnSp>
      <p:grpSp>
        <p:nvGrpSpPr>
          <p:cNvPr id="243" name="Group 242">
            <a:extLst>
              <a:ext uri="{FF2B5EF4-FFF2-40B4-BE49-F238E27FC236}">
                <a16:creationId xmlns:a16="http://schemas.microsoft.com/office/drawing/2014/main" id="{A237644B-D66E-40D0-9B79-68BB7C6E78FC}"/>
              </a:ext>
            </a:extLst>
          </p:cNvPr>
          <p:cNvGrpSpPr/>
          <p:nvPr/>
        </p:nvGrpSpPr>
        <p:grpSpPr>
          <a:xfrm>
            <a:off x="1359535" y="2314505"/>
            <a:ext cx="9041765" cy="3168786"/>
            <a:chOff x="1359535" y="2314505"/>
            <a:chExt cx="9041765" cy="3168786"/>
          </a:xfrm>
        </p:grpSpPr>
        <p:sp>
          <p:nvSpPr>
            <p:cNvPr id="244" name="Graphic 252">
              <a:extLst>
                <a:ext uri="{FF2B5EF4-FFF2-40B4-BE49-F238E27FC236}">
                  <a16:creationId xmlns:a16="http://schemas.microsoft.com/office/drawing/2014/main" id="{A38F22D3-8C45-4982-8F86-11955199D7D6}"/>
                </a:ext>
              </a:extLst>
            </p:cNvPr>
            <p:cNvSpPr/>
            <p:nvPr/>
          </p:nvSpPr>
          <p:spPr>
            <a:xfrm>
              <a:off x="1359535" y="2358839"/>
              <a:ext cx="9041765" cy="3089057"/>
            </a:xfrm>
            <a:custGeom>
              <a:avLst/>
              <a:gdLst>
                <a:gd name="connsiteX0" fmla="*/ 11218355 w 11218354"/>
                <a:gd name="connsiteY0" fmla="*/ 3838013 h 3838012"/>
                <a:gd name="connsiteX1" fmla="*/ 10735818 w 11218354"/>
                <a:gd name="connsiteY1" fmla="*/ 3838013 h 3838012"/>
                <a:gd name="connsiteX2" fmla="*/ 10735818 w 11218354"/>
                <a:gd name="connsiteY2" fmla="*/ 3660590 h 3838012"/>
                <a:gd name="connsiteX3" fmla="*/ 10648664 w 11218354"/>
                <a:gd name="connsiteY3" fmla="*/ 3660590 h 3838012"/>
                <a:gd name="connsiteX4" fmla="*/ 10648664 w 11218354"/>
                <a:gd name="connsiteY4" fmla="*/ 3567207 h 3838012"/>
                <a:gd name="connsiteX5" fmla="*/ 10549128 w 11218354"/>
                <a:gd name="connsiteY5" fmla="*/ 3567207 h 3838012"/>
                <a:gd name="connsiteX6" fmla="*/ 10549128 w 11218354"/>
                <a:gd name="connsiteY6" fmla="*/ 3483159 h 3838012"/>
                <a:gd name="connsiteX7" fmla="*/ 7725833 w 11218354"/>
                <a:gd name="connsiteY7" fmla="*/ 3483159 h 3838012"/>
                <a:gd name="connsiteX8" fmla="*/ 7725833 w 11218354"/>
                <a:gd name="connsiteY8" fmla="*/ 3293287 h 3838012"/>
                <a:gd name="connsiteX9" fmla="*/ 7557745 w 11218354"/>
                <a:gd name="connsiteY9" fmla="*/ 3293287 h 3838012"/>
                <a:gd name="connsiteX10" fmla="*/ 7557745 w 11218354"/>
                <a:gd name="connsiteY10" fmla="*/ 3118970 h 3838012"/>
                <a:gd name="connsiteX11" fmla="*/ 7361644 w 11218354"/>
                <a:gd name="connsiteY11" fmla="*/ 3118970 h 3838012"/>
                <a:gd name="connsiteX12" fmla="*/ 7361644 w 11218354"/>
                <a:gd name="connsiteY12" fmla="*/ 2935319 h 3838012"/>
                <a:gd name="connsiteX13" fmla="*/ 7106393 w 11218354"/>
                <a:gd name="connsiteY13" fmla="*/ 2935319 h 3838012"/>
                <a:gd name="connsiteX14" fmla="*/ 7106393 w 11218354"/>
                <a:gd name="connsiteY14" fmla="*/ 2745438 h 3838012"/>
                <a:gd name="connsiteX15" fmla="*/ 6284634 w 11218354"/>
                <a:gd name="connsiteY15" fmla="*/ 2745438 h 3838012"/>
                <a:gd name="connsiteX16" fmla="*/ 6284634 w 11218354"/>
                <a:gd name="connsiteY16" fmla="*/ 2583580 h 3838012"/>
                <a:gd name="connsiteX17" fmla="*/ 5696322 w 11218354"/>
                <a:gd name="connsiteY17" fmla="*/ 2583580 h 3838012"/>
                <a:gd name="connsiteX18" fmla="*/ 5696322 w 11218354"/>
                <a:gd name="connsiteY18" fmla="*/ 2424826 h 3838012"/>
                <a:gd name="connsiteX19" fmla="*/ 5553142 w 11218354"/>
                <a:gd name="connsiteY19" fmla="*/ 2424826 h 3838012"/>
                <a:gd name="connsiteX20" fmla="*/ 5553142 w 11218354"/>
                <a:gd name="connsiteY20" fmla="*/ 2269188 h 3838012"/>
                <a:gd name="connsiteX21" fmla="*/ 5301006 w 11218354"/>
                <a:gd name="connsiteY21" fmla="*/ 2269188 h 3838012"/>
                <a:gd name="connsiteX22" fmla="*/ 5301006 w 11218354"/>
                <a:gd name="connsiteY22" fmla="*/ 2132228 h 3838012"/>
                <a:gd name="connsiteX23" fmla="*/ 5248085 w 11218354"/>
                <a:gd name="connsiteY23" fmla="*/ 2132228 h 3838012"/>
                <a:gd name="connsiteX24" fmla="*/ 5248085 w 11218354"/>
                <a:gd name="connsiteY24" fmla="*/ 1964140 h 3838012"/>
                <a:gd name="connsiteX25" fmla="*/ 4995958 w 11218354"/>
                <a:gd name="connsiteY25" fmla="*/ 1964140 h 3838012"/>
                <a:gd name="connsiteX26" fmla="*/ 4995958 w 11218354"/>
                <a:gd name="connsiteY26" fmla="*/ 1733797 h 3838012"/>
                <a:gd name="connsiteX27" fmla="*/ 4946152 w 11218354"/>
                <a:gd name="connsiteY27" fmla="*/ 1733797 h 3838012"/>
                <a:gd name="connsiteX28" fmla="*/ 4946152 w 11218354"/>
                <a:gd name="connsiteY28" fmla="*/ 1565709 h 3838012"/>
                <a:gd name="connsiteX29" fmla="*/ 4890126 w 11218354"/>
                <a:gd name="connsiteY29" fmla="*/ 1565709 h 3838012"/>
                <a:gd name="connsiteX30" fmla="*/ 4890126 w 11218354"/>
                <a:gd name="connsiteY30" fmla="*/ 1298019 h 3838012"/>
                <a:gd name="connsiteX31" fmla="*/ 4074586 w 11218354"/>
                <a:gd name="connsiteY31" fmla="*/ 1298019 h 3838012"/>
                <a:gd name="connsiteX32" fmla="*/ 4074586 w 11218354"/>
                <a:gd name="connsiteY32" fmla="*/ 1170393 h 3838012"/>
                <a:gd name="connsiteX33" fmla="*/ 3940731 w 11218354"/>
                <a:gd name="connsiteY33" fmla="*/ 1170393 h 3838012"/>
                <a:gd name="connsiteX34" fmla="*/ 3940731 w 11218354"/>
                <a:gd name="connsiteY34" fmla="*/ 1020984 h 3838012"/>
                <a:gd name="connsiteX35" fmla="*/ 3866026 w 11218354"/>
                <a:gd name="connsiteY35" fmla="*/ 1020984 h 3838012"/>
                <a:gd name="connsiteX36" fmla="*/ 3866026 w 11218354"/>
                <a:gd name="connsiteY36" fmla="*/ 890245 h 3838012"/>
                <a:gd name="connsiteX37" fmla="*/ 3753974 w 11218354"/>
                <a:gd name="connsiteY37" fmla="*/ 890245 h 3838012"/>
                <a:gd name="connsiteX38" fmla="*/ 3753974 w 11218354"/>
                <a:gd name="connsiteY38" fmla="*/ 762622 h 3838012"/>
                <a:gd name="connsiteX39" fmla="*/ 3697938 w 11218354"/>
                <a:gd name="connsiteY39" fmla="*/ 762622 h 3838012"/>
                <a:gd name="connsiteX40" fmla="*/ 3697938 w 11218354"/>
                <a:gd name="connsiteY40" fmla="*/ 650564 h 3838012"/>
                <a:gd name="connsiteX41" fmla="*/ 2829487 w 11218354"/>
                <a:gd name="connsiteY41" fmla="*/ 650564 h 3838012"/>
                <a:gd name="connsiteX42" fmla="*/ 2829487 w 11218354"/>
                <a:gd name="connsiteY42" fmla="*/ 535392 h 3838012"/>
                <a:gd name="connsiteX43" fmla="*/ 2658285 w 11218354"/>
                <a:gd name="connsiteY43" fmla="*/ 535392 h 3838012"/>
                <a:gd name="connsiteX44" fmla="*/ 2658285 w 11218354"/>
                <a:gd name="connsiteY44" fmla="*/ 420221 h 3838012"/>
                <a:gd name="connsiteX45" fmla="*/ 2611593 w 11218354"/>
                <a:gd name="connsiteY45" fmla="*/ 420221 h 3838012"/>
                <a:gd name="connsiteX46" fmla="*/ 2611593 w 11218354"/>
                <a:gd name="connsiteY46" fmla="*/ 376642 h 3838012"/>
                <a:gd name="connsiteX47" fmla="*/ 2375021 w 11218354"/>
                <a:gd name="connsiteY47" fmla="*/ 376642 h 3838012"/>
                <a:gd name="connsiteX48" fmla="*/ 2375021 w 11218354"/>
                <a:gd name="connsiteY48" fmla="*/ 264583 h 3838012"/>
                <a:gd name="connsiteX49" fmla="*/ 2287867 w 11218354"/>
                <a:gd name="connsiteY49" fmla="*/ 264583 h 3838012"/>
                <a:gd name="connsiteX50" fmla="*/ 2287867 w 11218354"/>
                <a:gd name="connsiteY50" fmla="*/ 99608 h 3838012"/>
                <a:gd name="connsiteX51" fmla="*/ 2029511 w 11218354"/>
                <a:gd name="connsiteY51" fmla="*/ 99608 h 3838012"/>
                <a:gd name="connsiteX52" fmla="*/ 2029511 w 11218354"/>
                <a:gd name="connsiteY52" fmla="*/ 0 h 3838012"/>
                <a:gd name="connsiteX53" fmla="*/ 0 w 11218354"/>
                <a:gd name="connsiteY53" fmla="*/ 0 h 383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218354" h="3838012">
                  <a:moveTo>
                    <a:pt x="11218355" y="3838013"/>
                  </a:moveTo>
                  <a:lnTo>
                    <a:pt x="10735818" y="3838013"/>
                  </a:lnTo>
                  <a:lnTo>
                    <a:pt x="10735818" y="3660590"/>
                  </a:lnTo>
                  <a:lnTo>
                    <a:pt x="10648664" y="3660590"/>
                  </a:lnTo>
                  <a:lnTo>
                    <a:pt x="10648664" y="3567207"/>
                  </a:lnTo>
                  <a:lnTo>
                    <a:pt x="10549128" y="3567207"/>
                  </a:lnTo>
                  <a:lnTo>
                    <a:pt x="10549128" y="3483159"/>
                  </a:lnTo>
                  <a:lnTo>
                    <a:pt x="7725833" y="3483159"/>
                  </a:lnTo>
                  <a:lnTo>
                    <a:pt x="7725833" y="3293287"/>
                  </a:lnTo>
                  <a:lnTo>
                    <a:pt x="7557745" y="3293287"/>
                  </a:lnTo>
                  <a:lnTo>
                    <a:pt x="7557745" y="3118970"/>
                  </a:lnTo>
                  <a:lnTo>
                    <a:pt x="7361644" y="3118970"/>
                  </a:lnTo>
                  <a:lnTo>
                    <a:pt x="7361644" y="2935319"/>
                  </a:lnTo>
                  <a:lnTo>
                    <a:pt x="7106393" y="2935319"/>
                  </a:lnTo>
                  <a:lnTo>
                    <a:pt x="7106393" y="2745438"/>
                  </a:lnTo>
                  <a:lnTo>
                    <a:pt x="6284634" y="2745438"/>
                  </a:lnTo>
                  <a:lnTo>
                    <a:pt x="6284634" y="2583580"/>
                  </a:lnTo>
                  <a:lnTo>
                    <a:pt x="5696322" y="2583580"/>
                  </a:lnTo>
                  <a:lnTo>
                    <a:pt x="5696322" y="2424826"/>
                  </a:lnTo>
                  <a:lnTo>
                    <a:pt x="5553142" y="2424826"/>
                  </a:lnTo>
                  <a:lnTo>
                    <a:pt x="5553142" y="2269188"/>
                  </a:lnTo>
                  <a:lnTo>
                    <a:pt x="5301006" y="2269188"/>
                  </a:lnTo>
                  <a:lnTo>
                    <a:pt x="5301006" y="2132228"/>
                  </a:lnTo>
                  <a:lnTo>
                    <a:pt x="5248085" y="2132228"/>
                  </a:lnTo>
                  <a:lnTo>
                    <a:pt x="5248085" y="1964140"/>
                  </a:lnTo>
                  <a:lnTo>
                    <a:pt x="4995958" y="1964140"/>
                  </a:lnTo>
                  <a:lnTo>
                    <a:pt x="4995958" y="1733797"/>
                  </a:lnTo>
                  <a:lnTo>
                    <a:pt x="4946152" y="1733797"/>
                  </a:lnTo>
                  <a:lnTo>
                    <a:pt x="4946152" y="1565709"/>
                  </a:lnTo>
                  <a:lnTo>
                    <a:pt x="4890126" y="1565709"/>
                  </a:lnTo>
                  <a:lnTo>
                    <a:pt x="4890126" y="1298019"/>
                  </a:lnTo>
                  <a:lnTo>
                    <a:pt x="4074586" y="1298019"/>
                  </a:lnTo>
                  <a:lnTo>
                    <a:pt x="4074586" y="1170393"/>
                  </a:lnTo>
                  <a:lnTo>
                    <a:pt x="3940731" y="1170393"/>
                  </a:lnTo>
                  <a:lnTo>
                    <a:pt x="3940731" y="1020984"/>
                  </a:lnTo>
                  <a:lnTo>
                    <a:pt x="3866026" y="1020984"/>
                  </a:lnTo>
                  <a:lnTo>
                    <a:pt x="3866026" y="890245"/>
                  </a:lnTo>
                  <a:lnTo>
                    <a:pt x="3753974" y="890245"/>
                  </a:lnTo>
                  <a:lnTo>
                    <a:pt x="3753974" y="762622"/>
                  </a:lnTo>
                  <a:lnTo>
                    <a:pt x="3697938" y="762622"/>
                  </a:lnTo>
                  <a:lnTo>
                    <a:pt x="3697938" y="650564"/>
                  </a:lnTo>
                  <a:lnTo>
                    <a:pt x="2829487" y="650564"/>
                  </a:lnTo>
                  <a:lnTo>
                    <a:pt x="2829487" y="535392"/>
                  </a:lnTo>
                  <a:lnTo>
                    <a:pt x="2658285" y="535392"/>
                  </a:lnTo>
                  <a:lnTo>
                    <a:pt x="2658285" y="420221"/>
                  </a:lnTo>
                  <a:lnTo>
                    <a:pt x="2611593" y="420221"/>
                  </a:lnTo>
                  <a:lnTo>
                    <a:pt x="2611593" y="376642"/>
                  </a:lnTo>
                  <a:lnTo>
                    <a:pt x="2375021" y="376642"/>
                  </a:lnTo>
                  <a:lnTo>
                    <a:pt x="2375021" y="264583"/>
                  </a:lnTo>
                  <a:lnTo>
                    <a:pt x="2287867" y="264583"/>
                  </a:lnTo>
                  <a:lnTo>
                    <a:pt x="2287867" y="99608"/>
                  </a:lnTo>
                  <a:lnTo>
                    <a:pt x="2029511" y="99608"/>
                  </a:lnTo>
                  <a:lnTo>
                    <a:pt x="2029511" y="0"/>
                  </a:lnTo>
                  <a:lnTo>
                    <a:pt x="0" y="0"/>
                  </a:lnTo>
                </a:path>
              </a:pathLst>
            </a:custGeom>
            <a:noFill/>
            <a:ln w="22225" cap="flat">
              <a:solidFill>
                <a:srgbClr val="043882"/>
              </a:solidFill>
              <a:prstDash val="solid"/>
              <a:miter/>
            </a:ln>
          </p:spPr>
          <p:txBody>
            <a:bodyPr rtlCol="0" anchor="ctr"/>
            <a:lstStyle/>
            <a:p>
              <a:endParaRPr lang="en-GB"/>
            </a:p>
          </p:txBody>
        </p:sp>
        <p:sp>
          <p:nvSpPr>
            <p:cNvPr id="245" name="Graphic 252">
              <a:extLst>
                <a:ext uri="{FF2B5EF4-FFF2-40B4-BE49-F238E27FC236}">
                  <a16:creationId xmlns:a16="http://schemas.microsoft.com/office/drawing/2014/main" id="{A38F22D3-8C45-4982-8F86-11955199D7D6}"/>
                </a:ext>
              </a:extLst>
            </p:cNvPr>
            <p:cNvSpPr/>
            <p:nvPr/>
          </p:nvSpPr>
          <p:spPr>
            <a:xfrm>
              <a:off x="1497520" y="2314505"/>
              <a:ext cx="7677" cy="86925"/>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043882"/>
              </a:solidFill>
              <a:prstDash val="solid"/>
              <a:miter/>
            </a:ln>
          </p:spPr>
          <p:txBody>
            <a:bodyPr rtlCol="0" anchor="ctr"/>
            <a:lstStyle/>
            <a:p>
              <a:endParaRPr lang="en-GB"/>
            </a:p>
          </p:txBody>
        </p:sp>
        <p:sp>
          <p:nvSpPr>
            <p:cNvPr id="246" name="Graphic 252">
              <a:extLst>
                <a:ext uri="{FF2B5EF4-FFF2-40B4-BE49-F238E27FC236}">
                  <a16:creationId xmlns:a16="http://schemas.microsoft.com/office/drawing/2014/main" id="{A38F22D3-8C45-4982-8F86-11955199D7D6}"/>
                </a:ext>
              </a:extLst>
            </p:cNvPr>
            <p:cNvSpPr/>
            <p:nvPr/>
          </p:nvSpPr>
          <p:spPr>
            <a:xfrm>
              <a:off x="2341986" y="2314505"/>
              <a:ext cx="7677" cy="86925"/>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043882"/>
              </a:solidFill>
              <a:prstDash val="solid"/>
              <a:miter/>
            </a:ln>
          </p:spPr>
          <p:txBody>
            <a:bodyPr rtlCol="0" anchor="ctr"/>
            <a:lstStyle/>
            <a:p>
              <a:endParaRPr lang="en-GB"/>
            </a:p>
          </p:txBody>
        </p:sp>
        <p:sp>
          <p:nvSpPr>
            <p:cNvPr id="247" name="Graphic 252">
              <a:extLst>
                <a:ext uri="{FF2B5EF4-FFF2-40B4-BE49-F238E27FC236}">
                  <a16:creationId xmlns:a16="http://schemas.microsoft.com/office/drawing/2014/main" id="{A38F22D3-8C45-4982-8F86-11955199D7D6}"/>
                </a:ext>
              </a:extLst>
            </p:cNvPr>
            <p:cNvSpPr/>
            <p:nvPr/>
          </p:nvSpPr>
          <p:spPr>
            <a:xfrm>
              <a:off x="2649064" y="2314505"/>
              <a:ext cx="7677" cy="86925"/>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043882"/>
              </a:solidFill>
              <a:prstDash val="solid"/>
              <a:miter/>
            </a:ln>
          </p:spPr>
          <p:txBody>
            <a:bodyPr rtlCol="0" anchor="ctr"/>
            <a:lstStyle/>
            <a:p>
              <a:endParaRPr lang="en-GB"/>
            </a:p>
          </p:txBody>
        </p:sp>
        <p:sp>
          <p:nvSpPr>
            <p:cNvPr id="248" name="Graphic 252">
              <a:extLst>
                <a:ext uri="{FF2B5EF4-FFF2-40B4-BE49-F238E27FC236}">
                  <a16:creationId xmlns:a16="http://schemas.microsoft.com/office/drawing/2014/main" id="{A38F22D3-8C45-4982-8F86-11955199D7D6}"/>
                </a:ext>
              </a:extLst>
            </p:cNvPr>
            <p:cNvSpPr/>
            <p:nvPr/>
          </p:nvSpPr>
          <p:spPr>
            <a:xfrm>
              <a:off x="3171097" y="2391168"/>
              <a:ext cx="7677" cy="86924"/>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2225" cap="flat">
              <a:solidFill>
                <a:srgbClr val="043882"/>
              </a:solidFill>
              <a:prstDash val="solid"/>
              <a:miter/>
            </a:ln>
          </p:spPr>
          <p:txBody>
            <a:bodyPr rtlCol="0" anchor="ctr"/>
            <a:lstStyle/>
            <a:p>
              <a:endParaRPr lang="en-GB"/>
            </a:p>
          </p:txBody>
        </p:sp>
        <p:sp>
          <p:nvSpPr>
            <p:cNvPr id="249" name="Graphic 252">
              <a:extLst>
                <a:ext uri="{FF2B5EF4-FFF2-40B4-BE49-F238E27FC236}">
                  <a16:creationId xmlns:a16="http://schemas.microsoft.com/office/drawing/2014/main" id="{A38F22D3-8C45-4982-8F86-11955199D7D6}"/>
                </a:ext>
              </a:extLst>
            </p:cNvPr>
            <p:cNvSpPr/>
            <p:nvPr/>
          </p:nvSpPr>
          <p:spPr>
            <a:xfrm>
              <a:off x="4691134" y="3357126"/>
              <a:ext cx="7677" cy="86920"/>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043882"/>
              </a:solidFill>
              <a:prstDash val="solid"/>
              <a:miter/>
            </a:ln>
          </p:spPr>
          <p:txBody>
            <a:bodyPr rtlCol="0" anchor="ctr"/>
            <a:lstStyle/>
            <a:p>
              <a:endParaRPr lang="en-GB"/>
            </a:p>
          </p:txBody>
        </p:sp>
        <p:sp>
          <p:nvSpPr>
            <p:cNvPr id="250" name="Graphic 252">
              <a:extLst>
                <a:ext uri="{FF2B5EF4-FFF2-40B4-BE49-F238E27FC236}">
                  <a16:creationId xmlns:a16="http://schemas.microsoft.com/office/drawing/2014/main" id="{A38F22D3-8C45-4982-8F86-11955199D7D6}"/>
                </a:ext>
              </a:extLst>
            </p:cNvPr>
            <p:cNvSpPr/>
            <p:nvPr/>
          </p:nvSpPr>
          <p:spPr>
            <a:xfrm>
              <a:off x="5443476" y="3893765"/>
              <a:ext cx="7677" cy="86927"/>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043882"/>
              </a:solidFill>
              <a:prstDash val="solid"/>
              <a:miter/>
            </a:ln>
          </p:spPr>
          <p:txBody>
            <a:bodyPr rtlCol="0" anchor="ctr"/>
            <a:lstStyle/>
            <a:p>
              <a:endParaRPr lang="en-GB"/>
            </a:p>
          </p:txBody>
        </p:sp>
        <p:sp>
          <p:nvSpPr>
            <p:cNvPr id="251" name="Graphic 252">
              <a:extLst>
                <a:ext uri="{FF2B5EF4-FFF2-40B4-BE49-F238E27FC236}">
                  <a16:creationId xmlns:a16="http://schemas.microsoft.com/office/drawing/2014/main" id="{A38F22D3-8C45-4982-8F86-11955199D7D6}"/>
                </a:ext>
              </a:extLst>
            </p:cNvPr>
            <p:cNvSpPr/>
            <p:nvPr/>
          </p:nvSpPr>
          <p:spPr>
            <a:xfrm>
              <a:off x="5627723" y="4139086"/>
              <a:ext cx="7677" cy="86927"/>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043882"/>
              </a:solidFill>
              <a:prstDash val="solid"/>
              <a:miter/>
            </a:ln>
          </p:spPr>
          <p:txBody>
            <a:bodyPr rtlCol="0" anchor="ctr"/>
            <a:lstStyle/>
            <a:p>
              <a:endParaRPr lang="en-GB"/>
            </a:p>
          </p:txBody>
        </p:sp>
        <p:sp>
          <p:nvSpPr>
            <p:cNvPr id="252" name="Graphic 252">
              <a:extLst>
                <a:ext uri="{FF2B5EF4-FFF2-40B4-BE49-F238E27FC236}">
                  <a16:creationId xmlns:a16="http://schemas.microsoft.com/office/drawing/2014/main" id="{A38F22D3-8C45-4982-8F86-11955199D7D6}"/>
                </a:ext>
              </a:extLst>
            </p:cNvPr>
            <p:cNvSpPr/>
            <p:nvPr/>
          </p:nvSpPr>
          <p:spPr>
            <a:xfrm>
              <a:off x="6149763" y="4399748"/>
              <a:ext cx="7677" cy="86920"/>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043882"/>
              </a:solidFill>
              <a:prstDash val="solid"/>
              <a:miter/>
            </a:ln>
          </p:spPr>
          <p:txBody>
            <a:bodyPr rtlCol="0" anchor="ctr"/>
            <a:lstStyle/>
            <a:p>
              <a:endParaRPr lang="en-GB"/>
            </a:p>
          </p:txBody>
        </p:sp>
        <p:sp>
          <p:nvSpPr>
            <p:cNvPr id="253" name="Graphic 252">
              <a:extLst>
                <a:ext uri="{FF2B5EF4-FFF2-40B4-BE49-F238E27FC236}">
                  <a16:creationId xmlns:a16="http://schemas.microsoft.com/office/drawing/2014/main" id="{A38F22D3-8C45-4982-8F86-11955199D7D6}"/>
                </a:ext>
              </a:extLst>
            </p:cNvPr>
            <p:cNvSpPr/>
            <p:nvPr/>
          </p:nvSpPr>
          <p:spPr>
            <a:xfrm>
              <a:off x="7930825" y="5120378"/>
              <a:ext cx="7677" cy="86927"/>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043882"/>
              </a:solidFill>
              <a:prstDash val="solid"/>
              <a:miter/>
            </a:ln>
          </p:spPr>
          <p:txBody>
            <a:bodyPr rtlCol="0" anchor="ctr"/>
            <a:lstStyle/>
            <a:p>
              <a:endParaRPr lang="en-GB"/>
            </a:p>
          </p:txBody>
        </p:sp>
        <p:sp>
          <p:nvSpPr>
            <p:cNvPr id="254" name="Graphic 252">
              <a:extLst>
                <a:ext uri="{FF2B5EF4-FFF2-40B4-BE49-F238E27FC236}">
                  <a16:creationId xmlns:a16="http://schemas.microsoft.com/office/drawing/2014/main" id="{A38F22D3-8C45-4982-8F86-11955199D7D6}"/>
                </a:ext>
              </a:extLst>
            </p:cNvPr>
            <p:cNvSpPr/>
            <p:nvPr/>
          </p:nvSpPr>
          <p:spPr>
            <a:xfrm>
              <a:off x="9650494" y="5120378"/>
              <a:ext cx="7677" cy="86927"/>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043882"/>
              </a:solidFill>
              <a:prstDash val="solid"/>
              <a:miter/>
            </a:ln>
          </p:spPr>
          <p:txBody>
            <a:bodyPr rtlCol="0" anchor="ctr"/>
            <a:lstStyle/>
            <a:p>
              <a:endParaRPr lang="en-GB"/>
            </a:p>
          </p:txBody>
        </p:sp>
        <p:sp>
          <p:nvSpPr>
            <p:cNvPr id="255" name="Graphic 252">
              <a:extLst>
                <a:ext uri="{FF2B5EF4-FFF2-40B4-BE49-F238E27FC236}">
                  <a16:creationId xmlns:a16="http://schemas.microsoft.com/office/drawing/2014/main" id="{A38F22D3-8C45-4982-8F86-11955199D7D6}"/>
                </a:ext>
              </a:extLst>
            </p:cNvPr>
            <p:cNvSpPr/>
            <p:nvPr/>
          </p:nvSpPr>
          <p:spPr>
            <a:xfrm>
              <a:off x="10203235" y="5396371"/>
              <a:ext cx="7677" cy="86920"/>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2225" cap="flat">
              <a:solidFill>
                <a:srgbClr val="043882"/>
              </a:solidFill>
              <a:prstDash val="solid"/>
              <a:miter/>
            </a:ln>
          </p:spPr>
          <p:txBody>
            <a:bodyPr rtlCol="0" anchor="ctr"/>
            <a:lstStyle/>
            <a:p>
              <a:endParaRPr lang="en-GB"/>
            </a:p>
          </p:txBody>
        </p:sp>
        <p:sp>
          <p:nvSpPr>
            <p:cNvPr id="256" name="Graphic 252">
              <a:extLst>
                <a:ext uri="{FF2B5EF4-FFF2-40B4-BE49-F238E27FC236}">
                  <a16:creationId xmlns:a16="http://schemas.microsoft.com/office/drawing/2014/main" id="{A38F22D3-8C45-4982-8F86-11955199D7D6}"/>
                </a:ext>
              </a:extLst>
            </p:cNvPr>
            <p:cNvSpPr/>
            <p:nvPr/>
          </p:nvSpPr>
          <p:spPr>
            <a:xfrm>
              <a:off x="10387481" y="5396371"/>
              <a:ext cx="7677" cy="86920"/>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2225" cap="flat">
              <a:solidFill>
                <a:srgbClr val="043882"/>
              </a:solidFill>
              <a:prstDash val="solid"/>
              <a:miter/>
            </a:ln>
          </p:spPr>
          <p:txBody>
            <a:bodyPr rtlCol="0" anchor="ctr"/>
            <a:lstStyle/>
            <a:p>
              <a:endParaRPr lang="en-GB"/>
            </a:p>
          </p:txBody>
        </p:sp>
      </p:grpSp>
      <p:grpSp>
        <p:nvGrpSpPr>
          <p:cNvPr id="257" name="Group 256">
            <a:extLst>
              <a:ext uri="{FF2B5EF4-FFF2-40B4-BE49-F238E27FC236}">
                <a16:creationId xmlns:a16="http://schemas.microsoft.com/office/drawing/2014/main" id="{5660C84B-DF98-4935-B66B-856826360BC6}"/>
              </a:ext>
            </a:extLst>
          </p:cNvPr>
          <p:cNvGrpSpPr/>
          <p:nvPr/>
        </p:nvGrpSpPr>
        <p:grpSpPr>
          <a:xfrm>
            <a:off x="1359535" y="2320855"/>
            <a:ext cx="7651115" cy="3278187"/>
            <a:chOff x="1338262" y="1419224"/>
            <a:chExt cx="9510731" cy="4020473"/>
          </a:xfrm>
        </p:grpSpPr>
        <p:sp>
          <p:nvSpPr>
            <p:cNvPr id="258" name="Graphic 269">
              <a:extLst>
                <a:ext uri="{FF2B5EF4-FFF2-40B4-BE49-F238E27FC236}">
                  <a16:creationId xmlns:a16="http://schemas.microsoft.com/office/drawing/2014/main" id="{F9BC483C-F7F4-4EFC-AAFA-DE7CC6933326}"/>
                </a:ext>
              </a:extLst>
            </p:cNvPr>
            <p:cNvSpPr/>
            <p:nvPr/>
          </p:nvSpPr>
          <p:spPr>
            <a:xfrm>
              <a:off x="1338262" y="1419224"/>
              <a:ext cx="9510731" cy="4020473"/>
            </a:xfrm>
            <a:custGeom>
              <a:avLst/>
              <a:gdLst>
                <a:gd name="connsiteX0" fmla="*/ 9510732 w 9510731"/>
                <a:gd name="connsiteY0" fmla="*/ 4020474 h 4020473"/>
                <a:gd name="connsiteX1" fmla="*/ 9510732 w 9510731"/>
                <a:gd name="connsiteY1" fmla="*/ 3806428 h 4020473"/>
                <a:gd name="connsiteX2" fmla="*/ 8993457 w 9510731"/>
                <a:gd name="connsiteY2" fmla="*/ 3806428 h 4020473"/>
                <a:gd name="connsiteX3" fmla="*/ 8993457 w 9510731"/>
                <a:gd name="connsiteY3" fmla="*/ 3610223 h 4020473"/>
                <a:gd name="connsiteX4" fmla="*/ 7120566 w 9510731"/>
                <a:gd name="connsiteY4" fmla="*/ 3610223 h 4020473"/>
                <a:gd name="connsiteX5" fmla="*/ 7120566 w 9510731"/>
                <a:gd name="connsiteY5" fmla="*/ 3460394 h 4020473"/>
                <a:gd name="connsiteX6" fmla="*/ 6699609 w 9510731"/>
                <a:gd name="connsiteY6" fmla="*/ 3460394 h 4020473"/>
                <a:gd name="connsiteX7" fmla="*/ 6699609 w 9510731"/>
                <a:gd name="connsiteY7" fmla="*/ 3346237 h 4020473"/>
                <a:gd name="connsiteX8" fmla="*/ 6410649 w 9510731"/>
                <a:gd name="connsiteY8" fmla="*/ 3346237 h 4020473"/>
                <a:gd name="connsiteX9" fmla="*/ 6410649 w 9510731"/>
                <a:gd name="connsiteY9" fmla="*/ 3249911 h 4020473"/>
                <a:gd name="connsiteX10" fmla="*/ 6086008 w 9510731"/>
                <a:gd name="connsiteY10" fmla="*/ 3249911 h 4020473"/>
                <a:gd name="connsiteX11" fmla="*/ 6086008 w 9510731"/>
                <a:gd name="connsiteY11" fmla="*/ 3135754 h 4020473"/>
                <a:gd name="connsiteX12" fmla="*/ 5807754 w 9510731"/>
                <a:gd name="connsiteY12" fmla="*/ 3135754 h 4020473"/>
                <a:gd name="connsiteX13" fmla="*/ 5807754 w 9510731"/>
                <a:gd name="connsiteY13" fmla="*/ 3046571 h 4020473"/>
                <a:gd name="connsiteX14" fmla="*/ 5579441 w 9510731"/>
                <a:gd name="connsiteY14" fmla="*/ 3046571 h 4020473"/>
                <a:gd name="connsiteX15" fmla="*/ 5579441 w 9510731"/>
                <a:gd name="connsiteY15" fmla="*/ 2900305 h 4020473"/>
                <a:gd name="connsiteX16" fmla="*/ 4880229 w 9510731"/>
                <a:gd name="connsiteY16" fmla="*/ 2900305 h 4020473"/>
                <a:gd name="connsiteX17" fmla="*/ 4880229 w 9510731"/>
                <a:gd name="connsiteY17" fmla="*/ 2800417 h 4020473"/>
                <a:gd name="connsiteX18" fmla="*/ 4644771 w 9510731"/>
                <a:gd name="connsiteY18" fmla="*/ 2800417 h 4020473"/>
                <a:gd name="connsiteX19" fmla="*/ 4644771 w 9510731"/>
                <a:gd name="connsiteY19" fmla="*/ 2686260 h 4020473"/>
                <a:gd name="connsiteX20" fmla="*/ 4320140 w 9510731"/>
                <a:gd name="connsiteY20" fmla="*/ 2686260 h 4020473"/>
                <a:gd name="connsiteX21" fmla="*/ 4320140 w 9510731"/>
                <a:gd name="connsiteY21" fmla="*/ 2582809 h 4020473"/>
                <a:gd name="connsiteX22" fmla="*/ 4177446 w 9510731"/>
                <a:gd name="connsiteY22" fmla="*/ 2582809 h 4020473"/>
                <a:gd name="connsiteX23" fmla="*/ 4177446 w 9510731"/>
                <a:gd name="connsiteY23" fmla="*/ 2482920 h 4020473"/>
                <a:gd name="connsiteX24" fmla="*/ 4123935 w 9510731"/>
                <a:gd name="connsiteY24" fmla="*/ 2482920 h 4020473"/>
                <a:gd name="connsiteX25" fmla="*/ 4123935 w 9510731"/>
                <a:gd name="connsiteY25" fmla="*/ 2240337 h 4020473"/>
                <a:gd name="connsiteX26" fmla="*/ 3888486 w 9510731"/>
                <a:gd name="connsiteY26" fmla="*/ 2240337 h 4020473"/>
                <a:gd name="connsiteX27" fmla="*/ 3888486 w 9510731"/>
                <a:gd name="connsiteY27" fmla="*/ 2144020 h 4020473"/>
                <a:gd name="connsiteX28" fmla="*/ 3792160 w 9510731"/>
                <a:gd name="connsiteY28" fmla="*/ 2144020 h 4020473"/>
                <a:gd name="connsiteX29" fmla="*/ 3792160 w 9510731"/>
                <a:gd name="connsiteY29" fmla="*/ 2036998 h 4020473"/>
                <a:gd name="connsiteX30" fmla="*/ 3678003 w 9510731"/>
                <a:gd name="connsiteY30" fmla="*/ 2036998 h 4020473"/>
                <a:gd name="connsiteX31" fmla="*/ 3678003 w 9510731"/>
                <a:gd name="connsiteY31" fmla="*/ 1919269 h 4020473"/>
                <a:gd name="connsiteX32" fmla="*/ 3570980 w 9510731"/>
                <a:gd name="connsiteY32" fmla="*/ 1919269 h 4020473"/>
                <a:gd name="connsiteX33" fmla="*/ 3570980 w 9510731"/>
                <a:gd name="connsiteY33" fmla="*/ 1808683 h 4020473"/>
                <a:gd name="connsiteX34" fmla="*/ 3428286 w 9510731"/>
                <a:gd name="connsiteY34" fmla="*/ 1808683 h 4020473"/>
                <a:gd name="connsiteX35" fmla="*/ 3428286 w 9510731"/>
                <a:gd name="connsiteY35" fmla="*/ 1616040 h 4020473"/>
                <a:gd name="connsiteX36" fmla="*/ 3371212 w 9510731"/>
                <a:gd name="connsiteY36" fmla="*/ 1616040 h 4020473"/>
                <a:gd name="connsiteX37" fmla="*/ 3371212 w 9510731"/>
                <a:gd name="connsiteY37" fmla="*/ 1416263 h 4020473"/>
                <a:gd name="connsiteX38" fmla="*/ 3185703 w 9510731"/>
                <a:gd name="connsiteY38" fmla="*/ 1416263 h 4020473"/>
                <a:gd name="connsiteX39" fmla="*/ 3185703 w 9510731"/>
                <a:gd name="connsiteY39" fmla="*/ 1187949 h 4020473"/>
                <a:gd name="connsiteX40" fmla="*/ 3089386 w 9510731"/>
                <a:gd name="connsiteY40" fmla="*/ 1187949 h 4020473"/>
                <a:gd name="connsiteX41" fmla="*/ 3089386 w 9510731"/>
                <a:gd name="connsiteY41" fmla="*/ 1073791 h 4020473"/>
                <a:gd name="connsiteX42" fmla="*/ 2861072 w 9510731"/>
                <a:gd name="connsiteY42" fmla="*/ 1073791 h 4020473"/>
                <a:gd name="connsiteX43" fmla="*/ 2861072 w 9510731"/>
                <a:gd name="connsiteY43" fmla="*/ 981037 h 4020473"/>
                <a:gd name="connsiteX44" fmla="*/ 2814695 w 9510731"/>
                <a:gd name="connsiteY44" fmla="*/ 981037 h 4020473"/>
                <a:gd name="connsiteX45" fmla="*/ 2814695 w 9510731"/>
                <a:gd name="connsiteY45" fmla="*/ 874017 h 4020473"/>
                <a:gd name="connsiteX46" fmla="*/ 2532869 w 9510731"/>
                <a:gd name="connsiteY46" fmla="*/ 874017 h 4020473"/>
                <a:gd name="connsiteX47" fmla="*/ 2532869 w 9510731"/>
                <a:gd name="connsiteY47" fmla="*/ 777696 h 4020473"/>
                <a:gd name="connsiteX48" fmla="*/ 2486492 w 9510731"/>
                <a:gd name="connsiteY48" fmla="*/ 777696 h 4020473"/>
                <a:gd name="connsiteX49" fmla="*/ 2486492 w 9510731"/>
                <a:gd name="connsiteY49" fmla="*/ 684944 h 4020473"/>
                <a:gd name="connsiteX50" fmla="*/ 2454383 w 9510731"/>
                <a:gd name="connsiteY50" fmla="*/ 684944 h 4020473"/>
                <a:gd name="connsiteX51" fmla="*/ 2454383 w 9510731"/>
                <a:gd name="connsiteY51" fmla="*/ 588623 h 4020473"/>
                <a:gd name="connsiteX52" fmla="*/ 2379469 w 9510731"/>
                <a:gd name="connsiteY52" fmla="*/ 588623 h 4020473"/>
                <a:gd name="connsiteX53" fmla="*/ 2379469 w 9510731"/>
                <a:gd name="connsiteY53" fmla="*/ 495871 h 4020473"/>
                <a:gd name="connsiteX54" fmla="*/ 2325958 w 9510731"/>
                <a:gd name="connsiteY54" fmla="*/ 495871 h 4020473"/>
                <a:gd name="connsiteX55" fmla="*/ 2325958 w 9510731"/>
                <a:gd name="connsiteY55" fmla="*/ 388849 h 4020473"/>
                <a:gd name="connsiteX56" fmla="*/ 2240337 w 9510731"/>
                <a:gd name="connsiteY56" fmla="*/ 388849 h 4020473"/>
                <a:gd name="connsiteX57" fmla="*/ 2240337 w 9510731"/>
                <a:gd name="connsiteY57" fmla="*/ 196208 h 4020473"/>
                <a:gd name="connsiteX58" fmla="*/ 1148706 w 9510731"/>
                <a:gd name="connsiteY58" fmla="*/ 196208 h 4020473"/>
                <a:gd name="connsiteX59" fmla="*/ 1148706 w 9510731"/>
                <a:gd name="connsiteY59" fmla="*/ 96321 h 4020473"/>
                <a:gd name="connsiteX60" fmla="*/ 1084498 w 9510731"/>
                <a:gd name="connsiteY60" fmla="*/ 96321 h 4020473"/>
                <a:gd name="connsiteX61" fmla="*/ 1084498 w 9510731"/>
                <a:gd name="connsiteY61" fmla="*/ 0 h 4020473"/>
                <a:gd name="connsiteX62" fmla="*/ 0 w 9510731"/>
                <a:gd name="connsiteY62" fmla="*/ 0 h 402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10731" h="4020473">
                  <a:moveTo>
                    <a:pt x="9510732" y="4020474"/>
                  </a:moveTo>
                  <a:lnTo>
                    <a:pt x="9510732" y="3806428"/>
                  </a:lnTo>
                  <a:lnTo>
                    <a:pt x="8993457" y="3806428"/>
                  </a:lnTo>
                  <a:lnTo>
                    <a:pt x="8993457" y="3610223"/>
                  </a:lnTo>
                  <a:lnTo>
                    <a:pt x="7120566" y="3610223"/>
                  </a:lnTo>
                  <a:lnTo>
                    <a:pt x="7120566" y="3460394"/>
                  </a:lnTo>
                  <a:lnTo>
                    <a:pt x="6699609" y="3460394"/>
                  </a:lnTo>
                  <a:lnTo>
                    <a:pt x="6699609" y="3346237"/>
                  </a:lnTo>
                  <a:lnTo>
                    <a:pt x="6410649" y="3346237"/>
                  </a:lnTo>
                  <a:lnTo>
                    <a:pt x="6410649" y="3249911"/>
                  </a:lnTo>
                  <a:lnTo>
                    <a:pt x="6086008" y="3249911"/>
                  </a:lnTo>
                  <a:lnTo>
                    <a:pt x="6086008" y="3135754"/>
                  </a:lnTo>
                  <a:lnTo>
                    <a:pt x="5807754" y="3135754"/>
                  </a:lnTo>
                  <a:lnTo>
                    <a:pt x="5807754" y="3046571"/>
                  </a:lnTo>
                  <a:lnTo>
                    <a:pt x="5579441" y="3046571"/>
                  </a:lnTo>
                  <a:lnTo>
                    <a:pt x="5579441" y="2900305"/>
                  </a:lnTo>
                  <a:lnTo>
                    <a:pt x="4880229" y="2900305"/>
                  </a:lnTo>
                  <a:lnTo>
                    <a:pt x="4880229" y="2800417"/>
                  </a:lnTo>
                  <a:lnTo>
                    <a:pt x="4644771" y="2800417"/>
                  </a:lnTo>
                  <a:lnTo>
                    <a:pt x="4644771" y="2686260"/>
                  </a:lnTo>
                  <a:lnTo>
                    <a:pt x="4320140" y="2686260"/>
                  </a:lnTo>
                  <a:lnTo>
                    <a:pt x="4320140" y="2582809"/>
                  </a:lnTo>
                  <a:lnTo>
                    <a:pt x="4177446" y="2582809"/>
                  </a:lnTo>
                  <a:lnTo>
                    <a:pt x="4177446" y="2482920"/>
                  </a:lnTo>
                  <a:lnTo>
                    <a:pt x="4123935" y="2482920"/>
                  </a:lnTo>
                  <a:lnTo>
                    <a:pt x="4123935" y="2240337"/>
                  </a:lnTo>
                  <a:lnTo>
                    <a:pt x="3888486" y="2240337"/>
                  </a:lnTo>
                  <a:lnTo>
                    <a:pt x="3888486" y="2144020"/>
                  </a:lnTo>
                  <a:lnTo>
                    <a:pt x="3792160" y="2144020"/>
                  </a:lnTo>
                  <a:lnTo>
                    <a:pt x="3792160" y="2036998"/>
                  </a:lnTo>
                  <a:lnTo>
                    <a:pt x="3678003" y="2036998"/>
                  </a:lnTo>
                  <a:lnTo>
                    <a:pt x="3678003" y="1919269"/>
                  </a:lnTo>
                  <a:lnTo>
                    <a:pt x="3570980" y="1919269"/>
                  </a:lnTo>
                  <a:lnTo>
                    <a:pt x="3570980" y="1808683"/>
                  </a:lnTo>
                  <a:lnTo>
                    <a:pt x="3428286" y="1808683"/>
                  </a:lnTo>
                  <a:lnTo>
                    <a:pt x="3428286" y="1616040"/>
                  </a:lnTo>
                  <a:lnTo>
                    <a:pt x="3371212" y="1616040"/>
                  </a:lnTo>
                  <a:lnTo>
                    <a:pt x="3371212" y="1416263"/>
                  </a:lnTo>
                  <a:lnTo>
                    <a:pt x="3185703" y="1416263"/>
                  </a:lnTo>
                  <a:lnTo>
                    <a:pt x="3185703" y="1187949"/>
                  </a:lnTo>
                  <a:lnTo>
                    <a:pt x="3089386" y="1187949"/>
                  </a:lnTo>
                  <a:lnTo>
                    <a:pt x="3089386" y="1073791"/>
                  </a:lnTo>
                  <a:lnTo>
                    <a:pt x="2861072" y="1073791"/>
                  </a:lnTo>
                  <a:lnTo>
                    <a:pt x="2861072" y="981037"/>
                  </a:lnTo>
                  <a:lnTo>
                    <a:pt x="2814695" y="981037"/>
                  </a:lnTo>
                  <a:lnTo>
                    <a:pt x="2814695" y="874017"/>
                  </a:lnTo>
                  <a:lnTo>
                    <a:pt x="2532869" y="874017"/>
                  </a:lnTo>
                  <a:lnTo>
                    <a:pt x="2532869" y="777696"/>
                  </a:lnTo>
                  <a:lnTo>
                    <a:pt x="2486492" y="777696"/>
                  </a:lnTo>
                  <a:lnTo>
                    <a:pt x="2486492" y="684944"/>
                  </a:lnTo>
                  <a:lnTo>
                    <a:pt x="2454383" y="684944"/>
                  </a:lnTo>
                  <a:lnTo>
                    <a:pt x="2454383" y="588623"/>
                  </a:lnTo>
                  <a:lnTo>
                    <a:pt x="2379469" y="588623"/>
                  </a:lnTo>
                  <a:lnTo>
                    <a:pt x="2379469" y="495871"/>
                  </a:lnTo>
                  <a:lnTo>
                    <a:pt x="2325958" y="495871"/>
                  </a:lnTo>
                  <a:lnTo>
                    <a:pt x="2325958" y="388849"/>
                  </a:lnTo>
                  <a:lnTo>
                    <a:pt x="2240337" y="388849"/>
                  </a:lnTo>
                  <a:lnTo>
                    <a:pt x="2240337" y="196208"/>
                  </a:lnTo>
                  <a:lnTo>
                    <a:pt x="1148706" y="196208"/>
                  </a:lnTo>
                  <a:lnTo>
                    <a:pt x="1148706" y="96321"/>
                  </a:lnTo>
                  <a:lnTo>
                    <a:pt x="1084498" y="96321"/>
                  </a:lnTo>
                  <a:lnTo>
                    <a:pt x="1084498" y="0"/>
                  </a:lnTo>
                  <a:lnTo>
                    <a:pt x="0" y="0"/>
                  </a:lnTo>
                </a:path>
              </a:pathLst>
            </a:custGeom>
            <a:noFill/>
            <a:ln w="22225" cap="flat">
              <a:solidFill>
                <a:srgbClr val="B2C0EC"/>
              </a:solidFill>
              <a:prstDash val="solid"/>
              <a:miter/>
            </a:ln>
          </p:spPr>
          <p:txBody>
            <a:bodyPr rtlCol="0" anchor="ctr"/>
            <a:lstStyle/>
            <a:p>
              <a:endParaRPr lang="en-GB"/>
            </a:p>
          </p:txBody>
        </p:sp>
        <p:sp>
          <p:nvSpPr>
            <p:cNvPr id="259" name="Graphic 269">
              <a:extLst>
                <a:ext uri="{FF2B5EF4-FFF2-40B4-BE49-F238E27FC236}">
                  <a16:creationId xmlns:a16="http://schemas.microsoft.com/office/drawing/2014/main" id="{F9BC483C-F7F4-4EFC-AAFA-DE7CC6933326}"/>
                </a:ext>
              </a:extLst>
            </p:cNvPr>
            <p:cNvSpPr/>
            <p:nvPr/>
          </p:nvSpPr>
          <p:spPr>
            <a:xfrm>
              <a:off x="4056630" y="223397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2C0EC"/>
              </a:solidFill>
              <a:prstDash val="solid"/>
              <a:miter/>
            </a:ln>
          </p:spPr>
          <p:txBody>
            <a:bodyPr rtlCol="0" anchor="ctr"/>
            <a:lstStyle/>
            <a:p>
              <a:endParaRPr lang="en-GB"/>
            </a:p>
          </p:txBody>
        </p:sp>
        <p:sp>
          <p:nvSpPr>
            <p:cNvPr id="260" name="Graphic 269">
              <a:extLst>
                <a:ext uri="{FF2B5EF4-FFF2-40B4-BE49-F238E27FC236}">
                  <a16:creationId xmlns:a16="http://schemas.microsoft.com/office/drawing/2014/main" id="{F9BC483C-F7F4-4EFC-AAFA-DE7CC6933326}"/>
                </a:ext>
              </a:extLst>
            </p:cNvPr>
            <p:cNvSpPr/>
            <p:nvPr/>
          </p:nvSpPr>
          <p:spPr>
            <a:xfrm>
              <a:off x="4361430" y="244352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261" name="Graphic 269">
              <a:extLst>
                <a:ext uri="{FF2B5EF4-FFF2-40B4-BE49-F238E27FC236}">
                  <a16:creationId xmlns:a16="http://schemas.microsoft.com/office/drawing/2014/main" id="{F9BC483C-F7F4-4EFC-AAFA-DE7CC6933326}"/>
                </a:ext>
              </a:extLst>
            </p:cNvPr>
            <p:cNvSpPr/>
            <p:nvPr/>
          </p:nvSpPr>
          <p:spPr>
            <a:xfrm>
              <a:off x="4971030" y="328172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262" name="Graphic 269">
              <a:extLst>
                <a:ext uri="{FF2B5EF4-FFF2-40B4-BE49-F238E27FC236}">
                  <a16:creationId xmlns:a16="http://schemas.microsoft.com/office/drawing/2014/main" id="{F9BC483C-F7F4-4EFC-AAFA-DE7CC6933326}"/>
                </a:ext>
              </a:extLst>
            </p:cNvPr>
            <p:cNvSpPr/>
            <p:nvPr/>
          </p:nvSpPr>
          <p:spPr>
            <a:xfrm>
              <a:off x="8323849" y="482478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263" name="Graphic 269">
              <a:extLst>
                <a:ext uri="{FF2B5EF4-FFF2-40B4-BE49-F238E27FC236}">
                  <a16:creationId xmlns:a16="http://schemas.microsoft.com/office/drawing/2014/main" id="{F9BC483C-F7F4-4EFC-AAFA-DE7CC6933326}"/>
                </a:ext>
              </a:extLst>
            </p:cNvPr>
            <p:cNvSpPr/>
            <p:nvPr/>
          </p:nvSpPr>
          <p:spPr>
            <a:xfrm>
              <a:off x="9371608" y="4977193"/>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grpSp>
      <p:sp>
        <p:nvSpPr>
          <p:cNvPr id="264" name="TextBox 263">
            <a:extLst>
              <a:ext uri="{FF2B5EF4-FFF2-40B4-BE49-F238E27FC236}">
                <a16:creationId xmlns:a16="http://schemas.microsoft.com/office/drawing/2014/main" id="{435EEC4F-1216-4536-87CE-305E73F244F4}"/>
              </a:ext>
            </a:extLst>
          </p:cNvPr>
          <p:cNvSpPr txBox="1"/>
          <p:nvPr/>
        </p:nvSpPr>
        <p:spPr>
          <a:xfrm>
            <a:off x="5271846" y="5906277"/>
            <a:ext cx="1420966" cy="338554"/>
          </a:xfrm>
          <a:prstGeom prst="rect">
            <a:avLst/>
          </a:prstGeom>
          <a:noFill/>
        </p:spPr>
        <p:txBody>
          <a:bodyPr wrap="none" rtlCol="0">
            <a:spAutoFit/>
          </a:bodyPr>
          <a:lstStyle/>
          <a:p>
            <a:pPr algn="ctr"/>
            <a:r>
              <a:rPr lang="en-GB" sz="1600" dirty="0">
                <a:solidFill>
                  <a:srgbClr val="4D4D4D"/>
                </a:solidFill>
              </a:rPr>
              <a:t>Time, months</a:t>
            </a:r>
          </a:p>
        </p:txBody>
      </p:sp>
    </p:spTree>
    <p:extLst>
      <p:ext uri="{BB962C8B-B14F-4D97-AF65-F5344CB8AC3E}">
        <p14:creationId xmlns:p14="http://schemas.microsoft.com/office/powerpoint/2010/main" val="3314209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049493" cy="807720"/>
          </a:xfrm>
        </p:spPr>
        <p:txBody>
          <a:bodyPr/>
          <a:lstStyle/>
          <a:p>
            <a:r>
              <a:rPr lang="en-GB" dirty="0"/>
              <a:t>SO-3: Treatment sequences and prognostic factors in metastatic pancreatic ductal adenocarcinoma: univariate and multivariate analyses of a real-world study in Europe </a:t>
            </a:r>
            <a:br>
              <a:rPr lang="en-GB" dirty="0"/>
            </a:br>
            <a:r>
              <a:rPr lang="en-GB" dirty="0"/>
              <a:t>– </a:t>
            </a:r>
            <a:r>
              <a:rPr lang="en-GB" dirty="0" err="1"/>
              <a:t>Taieb</a:t>
            </a:r>
            <a:r>
              <a:rPr lang="en-GB" dirty="0"/>
              <a:t> J,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0400"/>
              </a:spcBef>
              <a:buNone/>
            </a:pPr>
            <a:r>
              <a:rPr lang="en-GB" b="1" dirty="0"/>
              <a:t>Conclusions</a:t>
            </a:r>
          </a:p>
          <a:p>
            <a:r>
              <a:rPr lang="en-GB" b="1" dirty="0"/>
              <a:t>In patients with metastatic PDAC, liver metastases, treatment type, ECOG PS, CA19-9 level and lung metastases were all found to be independent prognostic factors of OS and patients who received (m)FOLFIRINOX followed by gemcitabine combinations demonstrated the longest OS</a:t>
            </a:r>
          </a:p>
          <a:p>
            <a:endParaRPr lang="en-GB" dirty="0"/>
          </a:p>
        </p:txBody>
      </p:sp>
      <p:sp>
        <p:nvSpPr>
          <p:cNvPr id="5" name="Text Placeholder 4"/>
          <p:cNvSpPr>
            <a:spLocks noGrp="1"/>
          </p:cNvSpPr>
          <p:nvPr>
            <p:ph type="body" sz="quarter" idx="11"/>
          </p:nvPr>
        </p:nvSpPr>
        <p:spPr/>
        <p:txBody>
          <a:bodyPr/>
          <a:lstStyle/>
          <a:p>
            <a:r>
              <a:rPr lang="en-GB" dirty="0" err="1"/>
              <a:t>Taieb</a:t>
            </a:r>
            <a:r>
              <a:rPr lang="en-GB" dirty="0"/>
              <a:t> J, et al. Ann </a:t>
            </a:r>
            <a:r>
              <a:rPr lang="en-GB" dirty="0" err="1"/>
              <a:t>Oncol</a:t>
            </a:r>
            <a:r>
              <a:rPr lang="en-GB" dirty="0"/>
              <a:t> 2021;32(</a:t>
            </a:r>
            <a:r>
              <a:rPr lang="en-GB" dirty="0" err="1"/>
              <a:t>suppl</a:t>
            </a:r>
            <a:r>
              <a:rPr lang="en-GB" dirty="0"/>
              <a:t>):</a:t>
            </a:r>
            <a:r>
              <a:rPr lang="en-GB" dirty="0" err="1"/>
              <a:t>abstr</a:t>
            </a:r>
            <a:r>
              <a:rPr lang="en-GB" dirty="0"/>
              <a:t> SO-3</a:t>
            </a:r>
          </a:p>
        </p:txBody>
      </p:sp>
      <p:graphicFrame>
        <p:nvGraphicFramePr>
          <p:cNvPr id="6" name="Group 88"/>
          <p:cNvGraphicFramePr>
            <a:graphicFrameLocks noGrp="1"/>
          </p:cNvGraphicFramePr>
          <p:nvPr>
            <p:extLst>
              <p:ext uri="{D42A27DB-BD31-4B8C-83A1-F6EECF244321}">
                <p14:modId xmlns:p14="http://schemas.microsoft.com/office/powerpoint/2010/main" val="206399899"/>
              </p:ext>
            </p:extLst>
          </p:nvPr>
        </p:nvGraphicFramePr>
        <p:xfrm>
          <a:off x="598474" y="1792597"/>
          <a:ext cx="3699192" cy="2042160"/>
        </p:xfrm>
        <a:graphic>
          <a:graphicData uri="http://schemas.openxmlformats.org/drawingml/2006/table">
            <a:tbl>
              <a:tblPr firstRow="1" bandRow="1">
                <a:tableStyleId>{5202B0CA-FC54-4496-8BCA-5EF66A818D29}</a:tableStyleId>
              </a:tblPr>
              <a:tblGrid>
                <a:gridCol w="1800770">
                  <a:extLst>
                    <a:ext uri="{9D8B030D-6E8A-4147-A177-3AD203B41FA5}">
                      <a16:colId xmlns:a16="http://schemas.microsoft.com/office/drawing/2014/main" val="20000"/>
                    </a:ext>
                  </a:extLst>
                </a:gridCol>
                <a:gridCol w="949211">
                  <a:extLst>
                    <a:ext uri="{9D8B030D-6E8A-4147-A177-3AD203B41FA5}">
                      <a16:colId xmlns:a16="http://schemas.microsoft.com/office/drawing/2014/main" val="20001"/>
                    </a:ext>
                  </a:extLst>
                </a:gridCol>
                <a:gridCol w="949211">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Prognostic factors for survival</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HR</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p-value</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No liver metastases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0.397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&lt;0.0001</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ECOG PS 0–1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0.448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&lt;0.0001</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CA19-9 &lt;400 U/mL</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0.747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0.0004</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No lung metastases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0.789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0.0049</a:t>
                      </a: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Male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0.828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0.0228</a:t>
                      </a:r>
                    </a:p>
                  </a:txBody>
                  <a:tcPr anchor="ctr"/>
                </a:tc>
                <a:extLst>
                  <a:ext uri="{0D108BD9-81ED-4DB2-BD59-A6C34878D82A}">
                    <a16:rowId xmlns:a16="http://schemas.microsoft.com/office/drawing/2014/main" val="665533390"/>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899648529"/>
              </p:ext>
            </p:extLst>
          </p:nvPr>
        </p:nvGraphicFramePr>
        <p:xfrm>
          <a:off x="4710224" y="1792597"/>
          <a:ext cx="6815471" cy="2042160"/>
        </p:xfrm>
        <a:graphic>
          <a:graphicData uri="http://schemas.openxmlformats.org/drawingml/2006/table">
            <a:tbl>
              <a:tblPr firstRow="1" bandRow="1">
                <a:tableStyleId>{5202B0CA-FC54-4496-8BCA-5EF66A818D29}</a:tableStyleId>
              </a:tblPr>
              <a:tblGrid>
                <a:gridCol w="3806457">
                  <a:extLst>
                    <a:ext uri="{9D8B030D-6E8A-4147-A177-3AD203B41FA5}">
                      <a16:colId xmlns:a16="http://schemas.microsoft.com/office/drawing/2014/main" val="20000"/>
                    </a:ext>
                  </a:extLst>
                </a:gridCol>
                <a:gridCol w="1972340">
                  <a:extLst>
                    <a:ext uri="{9D8B030D-6E8A-4147-A177-3AD203B41FA5}">
                      <a16:colId xmlns:a16="http://schemas.microsoft.com/office/drawing/2014/main" val="20001"/>
                    </a:ext>
                  </a:extLst>
                </a:gridCol>
                <a:gridCol w="1036674">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Treatments prognostic for survival </a:t>
                      </a:r>
                      <a:br>
                        <a:rPr kumimoji="0" lang="en-US" sz="1400" b="1" i="0" u="none" strike="noStrike" cap="none" normalizeH="0" baseline="0" dirty="0">
                          <a:ln>
                            <a:noFill/>
                          </a:ln>
                          <a:solidFill>
                            <a:schemeClr val="tx2"/>
                          </a:solidFill>
                          <a:effectLst/>
                          <a:latin typeface="+mn-lt"/>
                          <a:cs typeface="Arial" charset="0"/>
                        </a:rPr>
                      </a:br>
                      <a:r>
                        <a:rPr kumimoji="0" lang="en-US" sz="1400" b="1" i="0" u="none" strike="noStrike" cap="none" normalizeH="0" baseline="0" dirty="0">
                          <a:ln>
                            <a:noFill/>
                          </a:ln>
                          <a:solidFill>
                            <a:schemeClr val="tx2"/>
                          </a:solidFill>
                          <a:effectLst/>
                          <a:latin typeface="+mn-lt"/>
                          <a:cs typeface="Arial" charset="0"/>
                        </a:rPr>
                        <a:t>(vs. gem mono → fluoropyrimidine mono)</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HR (95%CI)</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p-value</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(m)FOLFIRINOX → gem combos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0.424 (0.293, 0.615)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&lt;0.0001</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Gem + nab-P </a:t>
                      </a:r>
                      <a:r>
                        <a:rPr kumimoji="0" lang="it-IT" sz="1400" u="none" strike="noStrike" kern="1200" cap="none" normalizeH="0" baseline="0" dirty="0">
                          <a:ln>
                            <a:noFill/>
                          </a:ln>
                          <a:solidFill>
                            <a:schemeClr val="tx1"/>
                          </a:solidFill>
                          <a:effectLst/>
                        </a:rPr>
                        <a:t>→ </a:t>
                      </a:r>
                      <a:r>
                        <a:rPr kumimoji="0" lang="it-IT" sz="1400" b="0" i="0" u="none" strike="noStrike" kern="1200" cap="none" normalizeH="0" baseline="0" dirty="0">
                          <a:ln>
                            <a:noFill/>
                          </a:ln>
                          <a:solidFill>
                            <a:schemeClr val="tx1"/>
                          </a:solidFill>
                          <a:effectLst/>
                          <a:latin typeface="+mn-lt"/>
                          <a:ea typeface="+mn-ea"/>
                          <a:cs typeface="Arial" charset="0"/>
                        </a:rPr>
                        <a:t>fluoropyrimidines</a:t>
                      </a:r>
                      <a:r>
                        <a:rPr kumimoji="0" lang="it-IT" sz="1400" b="0" u="none" strike="noStrike" kern="1200" cap="none" normalizeH="0" baseline="0" dirty="0">
                          <a:ln>
                            <a:noFill/>
                          </a:ln>
                          <a:solidFill>
                            <a:schemeClr val="tx1"/>
                          </a:solidFill>
                          <a:effectLst/>
                        </a:rPr>
                        <a:t> combos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0.601 (0.418, 0.865)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&lt;0.0001</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Gem + nab-P → </a:t>
                      </a:r>
                      <a:r>
                        <a:rPr kumimoji="0" lang="it-IT" sz="1400" b="0" i="0" u="none" strike="noStrike" kern="1200" cap="none" normalizeH="0" baseline="0" dirty="0">
                          <a:ln>
                            <a:noFill/>
                          </a:ln>
                          <a:solidFill>
                            <a:schemeClr val="tx1"/>
                          </a:solidFill>
                          <a:effectLst/>
                          <a:latin typeface="+mn-lt"/>
                          <a:ea typeface="+mn-ea"/>
                          <a:cs typeface="Arial" charset="0"/>
                        </a:rPr>
                        <a:t>fluoropyrimidines</a:t>
                      </a:r>
                      <a:r>
                        <a:rPr kumimoji="0" lang="it-IT" sz="1400" u="none" strike="noStrike" kern="1200" cap="none" normalizeH="0" baseline="0" dirty="0">
                          <a:ln>
                            <a:noFill/>
                          </a:ln>
                          <a:solidFill>
                            <a:schemeClr val="tx1"/>
                          </a:solidFill>
                          <a:effectLst/>
                        </a:rPr>
                        <a:t> mono</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0.645 (0.413, 1.007)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&lt;0.0001</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(m)FOLFIRINOX → gem mono</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0.665 (0.461, 0.958)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&lt;0.0001</a:t>
                      </a: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Gem mono → </a:t>
                      </a:r>
                      <a:r>
                        <a:rPr kumimoji="0" lang="it-IT" sz="1400" b="0" i="0" u="none" strike="noStrike" kern="1200" cap="none" normalizeH="0" baseline="0" dirty="0">
                          <a:ln>
                            <a:noFill/>
                          </a:ln>
                          <a:solidFill>
                            <a:schemeClr val="tx1"/>
                          </a:solidFill>
                          <a:effectLst/>
                          <a:latin typeface="+mn-lt"/>
                          <a:ea typeface="+mn-ea"/>
                          <a:cs typeface="Arial" charset="0"/>
                        </a:rPr>
                        <a:t>fluoropyrimidines</a:t>
                      </a:r>
                      <a:r>
                        <a:rPr kumimoji="0" lang="it-IT" sz="1400" u="none" strike="noStrike" kern="1200" cap="none" normalizeH="0" baseline="0" dirty="0">
                          <a:ln>
                            <a:noFill/>
                          </a:ln>
                          <a:solidFill>
                            <a:schemeClr val="tx1"/>
                          </a:solidFill>
                          <a:effectLst/>
                        </a:rPr>
                        <a:t> combos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0.787 (0.465, 1.332)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&lt;0.0001</a:t>
                      </a:r>
                    </a:p>
                  </a:txBody>
                  <a:tcPr anchor="ctr"/>
                </a:tc>
                <a:extLst>
                  <a:ext uri="{0D108BD9-81ED-4DB2-BD59-A6C34878D82A}">
                    <a16:rowId xmlns:a16="http://schemas.microsoft.com/office/drawing/2014/main" val="665533390"/>
                  </a:ext>
                </a:extLst>
              </a:tr>
            </a:tbl>
          </a:graphicData>
        </a:graphic>
      </p:graphicFrame>
    </p:spTree>
    <p:extLst>
      <p:ext uri="{BB962C8B-B14F-4D97-AF65-F5344CB8AC3E}">
        <p14:creationId xmlns:p14="http://schemas.microsoft.com/office/powerpoint/2010/main" val="2597695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Hepatocellular carcinoma</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166632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LBA37: IMMUTACE: A biomarker-orientated, multi </a:t>
            </a:r>
            <a:r>
              <a:rPr lang="en-GB" dirty="0" err="1"/>
              <a:t>center</a:t>
            </a:r>
            <a:r>
              <a:rPr lang="en-GB" dirty="0"/>
              <a:t> phase II AIO study of transarterial chemoembolization (TACE) in combination with nivolumab performed for intermediate stage hepatocellular carcinoma (HCC) – Vogel A,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efficacy and safety of TACE combined with nivolumab in patients with intermediate stage HCC in the IMMUTACE study</a:t>
            </a:r>
          </a:p>
        </p:txBody>
      </p:sp>
      <p:sp>
        <p:nvSpPr>
          <p:cNvPr id="5" name="Text Placeholder 4"/>
          <p:cNvSpPr>
            <a:spLocks noGrp="1"/>
          </p:cNvSpPr>
          <p:nvPr>
            <p:ph type="body" sz="quarter" idx="11"/>
          </p:nvPr>
        </p:nvSpPr>
        <p:spPr/>
        <p:txBody>
          <a:bodyPr/>
          <a:lstStyle/>
          <a:p>
            <a:r>
              <a:rPr lang="en-GB" dirty="0"/>
              <a:t>Vogel A, et al. Ann </a:t>
            </a:r>
            <a:r>
              <a:rPr lang="en-GB" dirty="0" err="1"/>
              <a:t>Oncol</a:t>
            </a:r>
            <a:r>
              <a:rPr lang="en-GB" dirty="0"/>
              <a:t> 2021;32(</a:t>
            </a:r>
            <a:r>
              <a:rPr lang="en-GB" dirty="0" err="1"/>
              <a:t>suppl</a:t>
            </a:r>
            <a:r>
              <a:rPr lang="en-GB" dirty="0"/>
              <a:t>):</a:t>
            </a:r>
            <a:r>
              <a:rPr lang="en-GB" dirty="0" err="1"/>
              <a:t>abstr</a:t>
            </a:r>
            <a:r>
              <a:rPr lang="en-GB" dirty="0"/>
              <a:t> LBA37</a:t>
            </a:r>
          </a:p>
        </p:txBody>
      </p:sp>
      <p:sp>
        <p:nvSpPr>
          <p:cNvPr id="6"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PRIMARY ENDPOINT</a:t>
            </a:r>
          </a:p>
          <a:p>
            <a:pPr>
              <a:buClr>
                <a:srgbClr val="043882"/>
              </a:buClr>
              <a:defRPr/>
            </a:pPr>
            <a:r>
              <a:rPr lang="en-US" dirty="0"/>
              <a:t>ORR</a:t>
            </a:r>
          </a:p>
        </p:txBody>
      </p:sp>
      <p:cxnSp>
        <p:nvCxnSpPr>
          <p:cNvPr id="11" name="AutoShape 19"/>
          <p:cNvCxnSpPr>
            <a:cxnSpLocks noChangeShapeType="1"/>
            <a:stCxn id="13" idx="3"/>
            <a:endCxn id="18" idx="1"/>
          </p:cNvCxnSpPr>
          <p:nvPr/>
        </p:nvCxnSpPr>
        <p:spPr bwMode="auto">
          <a:xfrm>
            <a:off x="4103874" y="3863000"/>
            <a:ext cx="253636" cy="0"/>
          </a:xfrm>
          <a:prstGeom prst="straightConnector1">
            <a:avLst/>
          </a:prstGeom>
          <a:noFill/>
          <a:ln w="57150">
            <a:solidFill>
              <a:schemeClr val="bg2">
                <a:lumMod val="60000"/>
                <a:lumOff val="40000"/>
              </a:schemeClr>
            </a:solidFill>
            <a:round/>
            <a:headEnd type="none" w="med" len="med"/>
            <a:tailEnd type="triangle" w="med" len="med"/>
          </a:ln>
        </p:spPr>
      </p:cxnSp>
      <p:sp>
        <p:nvSpPr>
          <p:cNvPr id="13" name="AutoShape 8"/>
          <p:cNvSpPr>
            <a:spLocks noChangeArrowheads="1"/>
          </p:cNvSpPr>
          <p:nvPr/>
        </p:nvSpPr>
        <p:spPr bwMode="auto">
          <a:xfrm>
            <a:off x="3298979" y="3566175"/>
            <a:ext cx="804895" cy="59365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TACE</a:t>
            </a:r>
          </a:p>
        </p:txBody>
      </p:sp>
      <p:sp>
        <p:nvSpPr>
          <p:cNvPr id="14" name="AutoShape 9"/>
          <p:cNvSpPr>
            <a:spLocks noChangeArrowheads="1"/>
          </p:cNvSpPr>
          <p:nvPr/>
        </p:nvSpPr>
        <p:spPr bwMode="auto">
          <a:xfrm>
            <a:off x="176529" y="2771676"/>
            <a:ext cx="2911137"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Intermediate stage HCC</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Limited metastatic disease permitted</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Child-Pugh A</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ECOG PS ≤2</a:t>
            </a:r>
          </a:p>
          <a:p>
            <a:pPr defTabSz="892175" eaLnBrk="0" hangingPunct="0">
              <a:spcAft>
                <a:spcPct val="30000"/>
              </a:spcAft>
              <a:defRPr/>
            </a:pPr>
            <a:r>
              <a:rPr lang="en-US" altLang="zh-CN" sz="1600" dirty="0">
                <a:solidFill>
                  <a:srgbClr val="FFFFFF"/>
                </a:solidFill>
                <a:ea typeface="SimSun" pitchFamily="2" charset="-122"/>
              </a:rPr>
              <a:t>(n=49)</a:t>
            </a:r>
          </a:p>
        </p:txBody>
      </p:sp>
      <p:sp>
        <p:nvSpPr>
          <p:cNvPr id="18" name="AutoShape 12"/>
          <p:cNvSpPr>
            <a:spLocks noChangeArrowheads="1"/>
          </p:cNvSpPr>
          <p:nvPr/>
        </p:nvSpPr>
        <p:spPr bwMode="auto">
          <a:xfrm>
            <a:off x="4357510" y="3508207"/>
            <a:ext cx="1330989" cy="709586"/>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chemeClr val="tx2"/>
                </a:solidFill>
                <a:ea typeface="SimSun" pitchFamily="2" charset="-122"/>
              </a:rPr>
              <a:t>Nivolumab</a:t>
            </a:r>
          </a:p>
        </p:txBody>
      </p:sp>
      <p:sp>
        <p:nvSpPr>
          <p:cNvPr id="19"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PFS, OS, QoL, safety</a:t>
            </a:r>
          </a:p>
        </p:txBody>
      </p:sp>
      <p:sp>
        <p:nvSpPr>
          <p:cNvPr id="32" name="AutoShape 8"/>
          <p:cNvSpPr>
            <a:spLocks noChangeArrowheads="1"/>
          </p:cNvSpPr>
          <p:nvPr/>
        </p:nvSpPr>
        <p:spPr bwMode="auto">
          <a:xfrm>
            <a:off x="5942135" y="3566175"/>
            <a:ext cx="804895" cy="59365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TACE</a:t>
            </a:r>
          </a:p>
        </p:txBody>
      </p:sp>
      <p:sp>
        <p:nvSpPr>
          <p:cNvPr id="33" name="AutoShape 12"/>
          <p:cNvSpPr>
            <a:spLocks noChangeArrowheads="1"/>
          </p:cNvSpPr>
          <p:nvPr/>
        </p:nvSpPr>
        <p:spPr bwMode="auto">
          <a:xfrm>
            <a:off x="7000666" y="3508207"/>
            <a:ext cx="1330989" cy="709586"/>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chemeClr val="tx2"/>
                </a:solidFill>
                <a:ea typeface="SimSun" pitchFamily="2" charset="-122"/>
              </a:rPr>
              <a:t>Nivolumab</a:t>
            </a:r>
          </a:p>
        </p:txBody>
      </p:sp>
      <p:sp>
        <p:nvSpPr>
          <p:cNvPr id="36" name="AutoShape 12"/>
          <p:cNvSpPr>
            <a:spLocks noChangeArrowheads="1"/>
          </p:cNvSpPr>
          <p:nvPr/>
        </p:nvSpPr>
        <p:spPr bwMode="auto">
          <a:xfrm>
            <a:off x="8978327" y="2917535"/>
            <a:ext cx="1330989" cy="709586"/>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chemeClr val="tx2"/>
                </a:solidFill>
                <a:ea typeface="SimSun" pitchFamily="2" charset="-122"/>
              </a:rPr>
              <a:t>Nivolumab</a:t>
            </a:r>
          </a:p>
        </p:txBody>
      </p:sp>
      <p:sp>
        <p:nvSpPr>
          <p:cNvPr id="37" name="AutoShape 12"/>
          <p:cNvSpPr>
            <a:spLocks noChangeArrowheads="1"/>
          </p:cNvSpPr>
          <p:nvPr/>
        </p:nvSpPr>
        <p:spPr bwMode="auto">
          <a:xfrm>
            <a:off x="8978327" y="4094740"/>
            <a:ext cx="1330989" cy="70958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ea typeface="SimSun" pitchFamily="2" charset="-122"/>
              </a:rPr>
              <a:t>Local therapy</a:t>
            </a:r>
          </a:p>
        </p:txBody>
      </p:sp>
      <p:cxnSp>
        <p:nvCxnSpPr>
          <p:cNvPr id="38" name="AutoShape 15"/>
          <p:cNvCxnSpPr>
            <a:cxnSpLocks noChangeShapeType="1"/>
            <a:stCxn id="33" idx="3"/>
            <a:endCxn id="36" idx="1"/>
          </p:cNvCxnSpPr>
          <p:nvPr/>
        </p:nvCxnSpPr>
        <p:spPr bwMode="auto">
          <a:xfrm flipV="1">
            <a:off x="8331655" y="3272328"/>
            <a:ext cx="646672" cy="590672"/>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41" name="AutoShape 15"/>
          <p:cNvCxnSpPr>
            <a:cxnSpLocks noChangeShapeType="1"/>
            <a:stCxn id="33" idx="3"/>
            <a:endCxn id="37" idx="1"/>
          </p:cNvCxnSpPr>
          <p:nvPr/>
        </p:nvCxnSpPr>
        <p:spPr bwMode="auto">
          <a:xfrm>
            <a:off x="8331655" y="3863000"/>
            <a:ext cx="646672" cy="586533"/>
          </a:xfrm>
          <a:prstGeom prst="bentConnector3">
            <a:avLst>
              <a:gd name="adj1" fmla="val 50000"/>
            </a:avLst>
          </a:prstGeom>
          <a:noFill/>
          <a:ln w="57150">
            <a:solidFill>
              <a:schemeClr val="bg2">
                <a:lumMod val="60000"/>
                <a:lumOff val="40000"/>
              </a:schemeClr>
            </a:solidFill>
            <a:round/>
            <a:headEnd/>
            <a:tailEnd type="triangle" w="med" len="med"/>
          </a:ln>
        </p:spPr>
      </p:cxnSp>
      <p:sp>
        <p:nvSpPr>
          <p:cNvPr id="44" name="AutoShape 12"/>
          <p:cNvSpPr>
            <a:spLocks noChangeArrowheads="1"/>
          </p:cNvSpPr>
          <p:nvPr/>
        </p:nvSpPr>
        <p:spPr bwMode="auto">
          <a:xfrm>
            <a:off x="10684483" y="4094740"/>
            <a:ext cx="1330989" cy="709586"/>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chemeClr val="tx2"/>
                </a:solidFill>
                <a:ea typeface="SimSun" pitchFamily="2" charset="-122"/>
              </a:rPr>
              <a:t>Nivolumab</a:t>
            </a:r>
          </a:p>
        </p:txBody>
      </p:sp>
      <p:cxnSp>
        <p:nvCxnSpPr>
          <p:cNvPr id="49" name="AutoShape 19"/>
          <p:cNvCxnSpPr>
            <a:cxnSpLocks noChangeShapeType="1"/>
            <a:stCxn id="14" idx="3"/>
            <a:endCxn id="13" idx="1"/>
          </p:cNvCxnSpPr>
          <p:nvPr/>
        </p:nvCxnSpPr>
        <p:spPr bwMode="auto">
          <a:xfrm flipV="1">
            <a:off x="3087666" y="3863000"/>
            <a:ext cx="211313"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53" name="AutoShape 19"/>
          <p:cNvCxnSpPr>
            <a:cxnSpLocks noChangeShapeType="1"/>
            <a:stCxn id="18" idx="3"/>
            <a:endCxn id="32" idx="1"/>
          </p:cNvCxnSpPr>
          <p:nvPr/>
        </p:nvCxnSpPr>
        <p:spPr bwMode="auto">
          <a:xfrm>
            <a:off x="5688499" y="3863000"/>
            <a:ext cx="253636"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56" name="AutoShape 19"/>
          <p:cNvCxnSpPr>
            <a:cxnSpLocks noChangeShapeType="1"/>
            <a:stCxn id="32" idx="3"/>
            <a:endCxn id="33" idx="1"/>
          </p:cNvCxnSpPr>
          <p:nvPr/>
        </p:nvCxnSpPr>
        <p:spPr bwMode="auto">
          <a:xfrm>
            <a:off x="6747030" y="3863000"/>
            <a:ext cx="253636"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59" name="AutoShape 19"/>
          <p:cNvCxnSpPr>
            <a:cxnSpLocks noChangeShapeType="1"/>
            <a:stCxn id="37" idx="3"/>
            <a:endCxn id="44" idx="1"/>
          </p:cNvCxnSpPr>
          <p:nvPr/>
        </p:nvCxnSpPr>
        <p:spPr bwMode="auto">
          <a:xfrm>
            <a:off x="10309316" y="4449533"/>
            <a:ext cx="375167"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62" name="AutoShape 15"/>
          <p:cNvCxnSpPr>
            <a:cxnSpLocks noChangeShapeType="1"/>
            <a:stCxn id="18" idx="2"/>
            <a:endCxn id="37" idx="1"/>
          </p:cNvCxnSpPr>
          <p:nvPr/>
        </p:nvCxnSpPr>
        <p:spPr bwMode="auto">
          <a:xfrm rot="16200000" flipH="1">
            <a:off x="6884796" y="2356002"/>
            <a:ext cx="231740" cy="3955322"/>
          </a:xfrm>
          <a:prstGeom prst="bentConnector2">
            <a:avLst/>
          </a:prstGeom>
          <a:noFill/>
          <a:ln w="57150">
            <a:solidFill>
              <a:schemeClr val="bg2">
                <a:lumMod val="60000"/>
                <a:lumOff val="40000"/>
              </a:schemeClr>
            </a:solidFill>
            <a:prstDash val="sysDot"/>
            <a:round/>
            <a:headEnd/>
            <a:tailEnd type="triangle" w="med" len="med"/>
          </a:ln>
        </p:spPr>
      </p:cxnSp>
      <p:sp>
        <p:nvSpPr>
          <p:cNvPr id="92" name="TextBox 91"/>
          <p:cNvSpPr txBox="1"/>
          <p:nvPr/>
        </p:nvSpPr>
        <p:spPr>
          <a:xfrm>
            <a:off x="7897334" y="2886699"/>
            <a:ext cx="1043876" cy="307777"/>
          </a:xfrm>
          <a:prstGeom prst="rect">
            <a:avLst/>
          </a:prstGeom>
          <a:noFill/>
        </p:spPr>
        <p:txBody>
          <a:bodyPr wrap="none" rtlCol="0">
            <a:spAutoFit/>
          </a:bodyPr>
          <a:lstStyle/>
          <a:p>
            <a:pPr algn="r"/>
            <a:r>
              <a:rPr lang="en-GB" sz="1400" b="1" dirty="0"/>
              <a:t>CR/PR/SD</a:t>
            </a:r>
          </a:p>
        </p:txBody>
      </p:sp>
      <p:sp>
        <p:nvSpPr>
          <p:cNvPr id="93" name="TextBox 92"/>
          <p:cNvSpPr txBox="1"/>
          <p:nvPr/>
        </p:nvSpPr>
        <p:spPr>
          <a:xfrm>
            <a:off x="8506476" y="4574149"/>
            <a:ext cx="434734" cy="307777"/>
          </a:xfrm>
          <a:prstGeom prst="rect">
            <a:avLst/>
          </a:prstGeom>
          <a:noFill/>
        </p:spPr>
        <p:txBody>
          <a:bodyPr wrap="none" rtlCol="0">
            <a:spAutoFit/>
          </a:bodyPr>
          <a:lstStyle/>
          <a:p>
            <a:pPr algn="r"/>
            <a:r>
              <a:rPr lang="en-GB" sz="1400" b="1" dirty="0"/>
              <a:t>PD</a:t>
            </a:r>
          </a:p>
        </p:txBody>
      </p:sp>
      <p:cxnSp>
        <p:nvCxnSpPr>
          <p:cNvPr id="94" name="AutoShape 15"/>
          <p:cNvCxnSpPr>
            <a:cxnSpLocks noChangeShapeType="1"/>
            <a:stCxn id="36" idx="3"/>
            <a:endCxn id="37" idx="0"/>
          </p:cNvCxnSpPr>
          <p:nvPr/>
        </p:nvCxnSpPr>
        <p:spPr bwMode="auto">
          <a:xfrm flipH="1">
            <a:off x="9643822" y="3272328"/>
            <a:ext cx="665494" cy="822412"/>
          </a:xfrm>
          <a:prstGeom prst="bentConnector4">
            <a:avLst>
              <a:gd name="adj1" fmla="val -34350"/>
              <a:gd name="adj2" fmla="val 71570"/>
            </a:avLst>
          </a:prstGeom>
          <a:noFill/>
          <a:ln w="57150">
            <a:solidFill>
              <a:schemeClr val="bg2">
                <a:lumMod val="60000"/>
                <a:lumOff val="40000"/>
              </a:schemeClr>
            </a:solidFill>
            <a:prstDash val="sysDot"/>
            <a:round/>
            <a:headEnd/>
            <a:tailEnd type="triangle" w="med" len="med"/>
          </a:ln>
        </p:spPr>
      </p:cxnSp>
      <p:sp>
        <p:nvSpPr>
          <p:cNvPr id="97" name="TextBox 96"/>
          <p:cNvSpPr txBox="1"/>
          <p:nvPr/>
        </p:nvSpPr>
        <p:spPr>
          <a:xfrm>
            <a:off x="10355141" y="2917535"/>
            <a:ext cx="434734" cy="307777"/>
          </a:xfrm>
          <a:prstGeom prst="rect">
            <a:avLst/>
          </a:prstGeom>
          <a:noFill/>
        </p:spPr>
        <p:txBody>
          <a:bodyPr wrap="none" rtlCol="0">
            <a:spAutoFit/>
          </a:bodyPr>
          <a:lstStyle/>
          <a:p>
            <a:pPr algn="r"/>
            <a:r>
              <a:rPr lang="en-GB" sz="1400" b="1" dirty="0"/>
              <a:t>PD</a:t>
            </a:r>
          </a:p>
        </p:txBody>
      </p:sp>
    </p:spTree>
    <p:extLst>
      <p:ext uri="{BB962C8B-B14F-4D97-AF65-F5344CB8AC3E}">
        <p14:creationId xmlns:p14="http://schemas.microsoft.com/office/powerpoint/2010/main" val="1340610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Contents</a:t>
            </a:r>
          </a:p>
        </p:txBody>
      </p:sp>
      <p:sp>
        <p:nvSpPr>
          <p:cNvPr id="5123" name="Rectangle 3"/>
          <p:cNvSpPr>
            <a:spLocks noGrp="1" noChangeArrowheads="1"/>
          </p:cNvSpPr>
          <p:nvPr>
            <p:ph idx="1"/>
          </p:nvPr>
        </p:nvSpPr>
        <p:spPr>
          <a:noFill/>
          <a:ln>
            <a:noFill/>
          </a:ln>
        </p:spPr>
        <p:txBody>
          <a:bodyPr/>
          <a:lstStyle/>
          <a:p>
            <a:pPr>
              <a:spcAft>
                <a:spcPts val="1200"/>
              </a:spcAft>
              <a:tabLst>
                <a:tab pos="10850563" algn="r"/>
              </a:tabLst>
            </a:pPr>
            <a:r>
              <a:rPr lang="en-GB" sz="1800" dirty="0">
                <a:solidFill>
                  <a:schemeClr val="accent1"/>
                </a:solidFill>
              </a:rPr>
              <a:t>Cancers of the oesophagus and stomach</a:t>
            </a:r>
            <a:r>
              <a:rPr lang="en-GB" sz="1800" u="dotted" dirty="0">
                <a:solidFill>
                  <a:schemeClr val="accent1"/>
                </a:solidFill>
                <a:uFill>
                  <a:solidFill>
                    <a:schemeClr val="accent1"/>
                  </a:solidFill>
                </a:uFill>
              </a:rPr>
              <a:t>	</a:t>
            </a:r>
            <a:r>
              <a:rPr lang="en-GB" sz="1800" u="dotted" dirty="0">
                <a:solidFill>
                  <a:schemeClr val="accent1"/>
                </a:solidFill>
                <a:uFill>
                  <a:solidFill>
                    <a:schemeClr val="accent1"/>
                  </a:solidFill>
                </a:uFill>
                <a:hlinkClick r:id="rId3" action="ppaction://hlinksldjump"/>
              </a:rPr>
              <a:t>6</a:t>
            </a:r>
            <a:endParaRPr lang="en-GB" sz="1800" dirty="0">
              <a:solidFill>
                <a:schemeClr val="accent1"/>
              </a:solidFill>
            </a:endParaRPr>
          </a:p>
          <a:p>
            <a:pPr>
              <a:spcAft>
                <a:spcPts val="1200"/>
              </a:spcAft>
              <a:tabLst>
                <a:tab pos="10850563" algn="r"/>
              </a:tabLst>
            </a:pPr>
            <a:r>
              <a:rPr lang="en-GB" sz="1800" dirty="0">
                <a:solidFill>
                  <a:schemeClr val="accent1"/>
                </a:solidFill>
              </a:rPr>
              <a:t>Cancers of the pancreas, small bowel and hepatobiliary tract</a:t>
            </a:r>
            <a:r>
              <a:rPr lang="en-GB" sz="1800" u="dotted" dirty="0">
                <a:solidFill>
                  <a:schemeClr val="accent1"/>
                </a:solidFill>
                <a:uFill>
                  <a:solidFill>
                    <a:schemeClr val="accent1"/>
                  </a:solidFill>
                </a:uFill>
              </a:rPr>
              <a:t>	</a:t>
            </a:r>
            <a:r>
              <a:rPr lang="en-GB" sz="1800" u="dotted" dirty="0">
                <a:solidFill>
                  <a:schemeClr val="accent1"/>
                </a:solidFill>
                <a:uFill>
                  <a:solidFill>
                    <a:schemeClr val="accent1"/>
                  </a:solidFill>
                </a:uFill>
                <a:hlinkClick r:id="rId4" action="ppaction://hlinksldjump"/>
              </a:rPr>
              <a:t>36</a:t>
            </a:r>
            <a:endParaRPr lang="en-GB" sz="1800" u="dotted" dirty="0">
              <a:solidFill>
                <a:schemeClr val="accent1"/>
              </a:solidFill>
              <a:uFill>
                <a:solidFill>
                  <a:schemeClr val="accent1"/>
                </a:solidFill>
              </a:uFill>
            </a:endParaRPr>
          </a:p>
          <a:p>
            <a:pPr lvl="1">
              <a:spcAft>
                <a:spcPts val="1200"/>
              </a:spcAft>
              <a:tabLst>
                <a:tab pos="10850563" algn="r"/>
              </a:tabLst>
            </a:pPr>
            <a:r>
              <a:rPr lang="en-GB" sz="1800" dirty="0">
                <a:solidFill>
                  <a:schemeClr val="accent1"/>
                </a:solidFill>
                <a:uFill>
                  <a:solidFill>
                    <a:schemeClr val="accent1"/>
                  </a:solidFill>
                </a:uFill>
              </a:rPr>
              <a:t>Pancreatic cancer</a:t>
            </a:r>
            <a:r>
              <a:rPr lang="en-GB" sz="1800" u="dotted" dirty="0">
                <a:solidFill>
                  <a:schemeClr val="accent1"/>
                </a:solidFill>
                <a:uFill>
                  <a:solidFill>
                    <a:schemeClr val="accent1"/>
                  </a:solidFill>
                </a:uFill>
              </a:rPr>
              <a:t>	</a:t>
            </a:r>
            <a:r>
              <a:rPr lang="en-GB" sz="1800" u="dotted" dirty="0">
                <a:solidFill>
                  <a:schemeClr val="accent1"/>
                </a:solidFill>
                <a:uFill>
                  <a:solidFill>
                    <a:schemeClr val="accent1"/>
                  </a:solidFill>
                </a:uFill>
                <a:hlinkClick r:id="rId5" action="ppaction://hlinksldjump"/>
              </a:rPr>
              <a:t>37</a:t>
            </a:r>
            <a:endParaRPr lang="en-GB" sz="1800" u="sng" dirty="0">
              <a:solidFill>
                <a:schemeClr val="accent1"/>
              </a:solidFill>
            </a:endParaRPr>
          </a:p>
          <a:p>
            <a:pPr lvl="1">
              <a:spcAft>
                <a:spcPts val="1200"/>
              </a:spcAft>
              <a:tabLst>
                <a:tab pos="10850563" algn="r"/>
              </a:tabLst>
            </a:pPr>
            <a:r>
              <a:rPr lang="en-GB" sz="1800" dirty="0">
                <a:solidFill>
                  <a:schemeClr val="accent1"/>
                </a:solidFill>
                <a:uFill>
                  <a:solidFill>
                    <a:schemeClr val="accent1"/>
                  </a:solidFill>
                </a:uFill>
              </a:rPr>
              <a:t>Hepatocellular carcinoma</a:t>
            </a:r>
            <a:r>
              <a:rPr lang="en-GB" sz="1800" u="dotted" dirty="0">
                <a:solidFill>
                  <a:schemeClr val="accent1"/>
                </a:solidFill>
                <a:uFill>
                  <a:solidFill>
                    <a:schemeClr val="accent1"/>
                  </a:solidFill>
                </a:uFill>
              </a:rPr>
              <a:t>	</a:t>
            </a:r>
            <a:r>
              <a:rPr lang="en-GB" sz="1800" u="dotted" dirty="0">
                <a:solidFill>
                  <a:schemeClr val="accent1"/>
                </a:solidFill>
                <a:uFill>
                  <a:solidFill>
                    <a:schemeClr val="accent1"/>
                  </a:solidFill>
                </a:uFill>
                <a:hlinkClick r:id="rId6" action="ppaction://hlinksldjump"/>
              </a:rPr>
              <a:t>48</a:t>
            </a:r>
            <a:endParaRPr lang="en-GB" sz="1800" dirty="0">
              <a:solidFill>
                <a:schemeClr val="accent1"/>
              </a:solidFill>
              <a:uFill>
                <a:solidFill>
                  <a:schemeClr val="accent1"/>
                </a:solidFill>
              </a:uFill>
            </a:endParaRPr>
          </a:p>
          <a:p>
            <a:pPr lvl="1">
              <a:spcAft>
                <a:spcPts val="1200"/>
              </a:spcAft>
              <a:tabLst>
                <a:tab pos="10850563" algn="r"/>
              </a:tabLst>
            </a:pPr>
            <a:r>
              <a:rPr lang="en-GB" sz="1800" dirty="0">
                <a:solidFill>
                  <a:schemeClr val="accent1"/>
                </a:solidFill>
                <a:uFill>
                  <a:solidFill>
                    <a:schemeClr val="accent1"/>
                  </a:solidFill>
                </a:uFill>
              </a:rPr>
              <a:t>Neuroendocrine tumour</a:t>
            </a:r>
            <a:r>
              <a:rPr lang="en-GB" sz="1800" u="dotted" dirty="0">
                <a:solidFill>
                  <a:schemeClr val="accent1"/>
                </a:solidFill>
                <a:uFill>
                  <a:solidFill>
                    <a:schemeClr val="accent1"/>
                  </a:solidFill>
                </a:uFill>
              </a:rPr>
              <a:t>	</a:t>
            </a:r>
            <a:r>
              <a:rPr lang="en-GB" sz="1800" u="dotted" dirty="0">
                <a:solidFill>
                  <a:schemeClr val="accent1"/>
                </a:solidFill>
                <a:uFill>
                  <a:solidFill>
                    <a:schemeClr val="accent1"/>
                  </a:solidFill>
                </a:uFill>
                <a:hlinkClick r:id="rId7" action="ppaction://hlinksldjump"/>
              </a:rPr>
              <a:t>55</a:t>
            </a:r>
            <a:endParaRPr lang="en-GB" sz="1800" u="dotted" dirty="0">
              <a:solidFill>
                <a:schemeClr val="accent1"/>
              </a:solidFill>
              <a:uFill>
                <a:solidFill>
                  <a:schemeClr val="accent1"/>
                </a:solidFill>
              </a:uFill>
            </a:endParaRPr>
          </a:p>
          <a:p>
            <a:pPr lvl="1">
              <a:spcAft>
                <a:spcPts val="1200"/>
              </a:spcAft>
              <a:tabLst>
                <a:tab pos="10850563" algn="r"/>
              </a:tabLst>
            </a:pPr>
            <a:r>
              <a:rPr lang="en-GB" sz="1800" dirty="0">
                <a:solidFill>
                  <a:schemeClr val="accent1"/>
                </a:solidFill>
                <a:uFill>
                  <a:solidFill>
                    <a:schemeClr val="accent1"/>
                  </a:solidFill>
                </a:uFill>
              </a:rPr>
              <a:t>Biliary tract cancer</a:t>
            </a:r>
            <a:r>
              <a:rPr lang="en-GB" sz="1800" u="dotted" dirty="0">
                <a:solidFill>
                  <a:schemeClr val="accent1"/>
                </a:solidFill>
                <a:uFill>
                  <a:solidFill>
                    <a:schemeClr val="accent1"/>
                  </a:solidFill>
                </a:uFill>
              </a:rPr>
              <a:t>	</a:t>
            </a:r>
            <a:r>
              <a:rPr lang="en-GB" sz="1800" u="dotted" dirty="0">
                <a:solidFill>
                  <a:schemeClr val="accent1"/>
                </a:solidFill>
                <a:uFill>
                  <a:solidFill>
                    <a:schemeClr val="accent1"/>
                  </a:solidFill>
                </a:uFill>
                <a:hlinkClick r:id="rId8" action="ppaction://hlinksldjump"/>
              </a:rPr>
              <a:t>62</a:t>
            </a:r>
            <a:endParaRPr lang="en-GB" sz="1800" dirty="0">
              <a:solidFill>
                <a:schemeClr val="accent1"/>
              </a:solidFill>
            </a:endParaRPr>
          </a:p>
          <a:p>
            <a:pPr>
              <a:spcAft>
                <a:spcPts val="1200"/>
              </a:spcAft>
              <a:tabLst>
                <a:tab pos="10850563" algn="r"/>
              </a:tabLst>
            </a:pPr>
            <a:r>
              <a:rPr lang="en-GB" sz="1800" dirty="0">
                <a:solidFill>
                  <a:schemeClr val="accent1"/>
                </a:solidFill>
              </a:rPr>
              <a:t>Cancers of the colon, rectum and anus</a:t>
            </a:r>
            <a:r>
              <a:rPr lang="en-GB" sz="1800" u="dotted" dirty="0">
                <a:solidFill>
                  <a:schemeClr val="accent1"/>
                </a:solidFill>
                <a:uFill>
                  <a:solidFill>
                    <a:schemeClr val="accent1"/>
                  </a:solidFill>
                </a:uFill>
              </a:rPr>
              <a:t>	</a:t>
            </a:r>
            <a:r>
              <a:rPr lang="en-GB" sz="1800" u="dotted" dirty="0">
                <a:solidFill>
                  <a:schemeClr val="accent1"/>
                </a:solidFill>
                <a:uFill>
                  <a:solidFill>
                    <a:schemeClr val="accent1"/>
                  </a:solidFill>
                </a:uFill>
                <a:hlinkClick r:id="rId9" action="ppaction://hlinksldjump"/>
              </a:rPr>
              <a:t>66</a:t>
            </a:r>
            <a:endParaRPr lang="en-GB" sz="1800" u="sng" dirty="0">
              <a:solidFill>
                <a:schemeClr val="accent1"/>
              </a:solidFill>
              <a:uFill>
                <a:solidFill>
                  <a:schemeClr val="accent1"/>
                </a:solidFill>
              </a:uFill>
            </a:endParaRPr>
          </a:p>
        </p:txBody>
      </p:sp>
      <p:sp>
        <p:nvSpPr>
          <p:cNvPr id="7" name="Text Placeholder 6"/>
          <p:cNvSpPr>
            <a:spLocks noGrp="1"/>
          </p:cNvSpPr>
          <p:nvPr>
            <p:ph type="body" sz="quarter" idx="10"/>
          </p:nvPr>
        </p:nvSpPr>
        <p:spPr>
          <a:xfrm>
            <a:off x="354688" y="6096001"/>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val="2309526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LBA37: IMMUTACE: A biomarker-orientated, multi </a:t>
            </a:r>
            <a:r>
              <a:rPr lang="en-GB" dirty="0" err="1"/>
              <a:t>center</a:t>
            </a:r>
            <a:r>
              <a:rPr lang="en-GB" dirty="0"/>
              <a:t> phase II AIO study of transarterial chemoembolization (TACE) in combination with nivolumab performed for intermediate stage hepatocellular carcinoma (HCC) – Vogel A,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Vogel A, et al. Ann </a:t>
            </a:r>
            <a:r>
              <a:rPr lang="en-GB" dirty="0" err="1"/>
              <a:t>Oncol</a:t>
            </a:r>
            <a:r>
              <a:rPr lang="en-GB" dirty="0"/>
              <a:t> 2021;32(</a:t>
            </a:r>
            <a:r>
              <a:rPr lang="en-GB" dirty="0" err="1"/>
              <a:t>suppl</a:t>
            </a:r>
            <a:r>
              <a:rPr lang="en-GB" dirty="0"/>
              <a:t>):</a:t>
            </a:r>
            <a:r>
              <a:rPr lang="en-GB" dirty="0" err="1"/>
              <a:t>abstr</a:t>
            </a:r>
            <a:r>
              <a:rPr lang="en-GB" dirty="0"/>
              <a:t> LBA37</a:t>
            </a:r>
          </a:p>
        </p:txBody>
      </p:sp>
      <p:sp>
        <p:nvSpPr>
          <p:cNvPr id="8" name="TextBox 7"/>
          <p:cNvSpPr txBox="1"/>
          <p:nvPr/>
        </p:nvSpPr>
        <p:spPr>
          <a:xfrm>
            <a:off x="8513788" y="1645830"/>
            <a:ext cx="1715534" cy="338554"/>
          </a:xfrm>
          <a:prstGeom prst="rect">
            <a:avLst/>
          </a:prstGeom>
          <a:noFill/>
        </p:spPr>
        <p:txBody>
          <a:bodyPr wrap="none" rtlCol="0">
            <a:spAutoFit/>
          </a:bodyPr>
          <a:lstStyle/>
          <a:p>
            <a:pPr algn="ctr"/>
            <a:r>
              <a:rPr lang="en-GB" sz="1600" b="1" dirty="0"/>
              <a:t>Overall survival</a:t>
            </a:r>
          </a:p>
        </p:txBody>
      </p:sp>
      <p:sp>
        <p:nvSpPr>
          <p:cNvPr id="9" name="TextBox 8"/>
          <p:cNvSpPr txBox="1"/>
          <p:nvPr/>
        </p:nvSpPr>
        <p:spPr>
          <a:xfrm>
            <a:off x="1899777" y="1645830"/>
            <a:ext cx="2659702" cy="338554"/>
          </a:xfrm>
          <a:prstGeom prst="rect">
            <a:avLst/>
          </a:prstGeom>
          <a:noFill/>
        </p:spPr>
        <p:txBody>
          <a:bodyPr wrap="none" rtlCol="0">
            <a:spAutoFit/>
          </a:bodyPr>
          <a:lstStyle/>
          <a:p>
            <a:pPr algn="ctr"/>
            <a:r>
              <a:rPr lang="en-GB" sz="1600" b="1" dirty="0"/>
              <a:t>Progression-free survival</a:t>
            </a:r>
          </a:p>
        </p:txBody>
      </p:sp>
      <p:grpSp>
        <p:nvGrpSpPr>
          <p:cNvPr id="10" name="Group 9">
            <a:extLst>
              <a:ext uri="{FF2B5EF4-FFF2-40B4-BE49-F238E27FC236}">
                <a16:creationId xmlns:a16="http://schemas.microsoft.com/office/drawing/2014/main" id="{4D91877D-C925-4C42-830A-8C0B2E9CCAE7}"/>
              </a:ext>
            </a:extLst>
          </p:cNvPr>
          <p:cNvGrpSpPr/>
          <p:nvPr/>
        </p:nvGrpSpPr>
        <p:grpSpPr>
          <a:xfrm>
            <a:off x="284875" y="2309504"/>
            <a:ext cx="749162" cy="3406411"/>
            <a:chOff x="4044389" y="1239008"/>
            <a:chExt cx="921071" cy="2817264"/>
          </a:xfrm>
        </p:grpSpPr>
        <p:sp>
          <p:nvSpPr>
            <p:cNvPr id="11" name="Line 6">
              <a:extLst>
                <a:ext uri="{FF2B5EF4-FFF2-40B4-BE49-F238E27FC236}">
                  <a16:creationId xmlns:a16="http://schemas.microsoft.com/office/drawing/2014/main" id="{867F59D5-4A37-4B4C-A062-CA87A2BC7D36}"/>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7">
              <a:extLst>
                <a:ext uri="{FF2B5EF4-FFF2-40B4-BE49-F238E27FC236}">
                  <a16:creationId xmlns:a16="http://schemas.microsoft.com/office/drawing/2014/main" id="{6CB771B3-F11B-40B5-B2EB-3BACE118E3CE}"/>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8">
              <a:extLst>
                <a:ext uri="{FF2B5EF4-FFF2-40B4-BE49-F238E27FC236}">
                  <a16:creationId xmlns:a16="http://schemas.microsoft.com/office/drawing/2014/main" id="{35A6F9A1-F8EB-4BA9-8303-8AADC1916F78}"/>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9">
              <a:extLst>
                <a:ext uri="{FF2B5EF4-FFF2-40B4-BE49-F238E27FC236}">
                  <a16:creationId xmlns:a16="http://schemas.microsoft.com/office/drawing/2014/main" id="{4D562BE2-D3FC-46CA-9C60-B04F6E249929}"/>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0">
              <a:extLst>
                <a:ext uri="{FF2B5EF4-FFF2-40B4-BE49-F238E27FC236}">
                  <a16:creationId xmlns:a16="http://schemas.microsoft.com/office/drawing/2014/main" id="{4482AE2C-B78C-4B4D-980C-15933C85E9BD}"/>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1">
              <a:extLst>
                <a:ext uri="{FF2B5EF4-FFF2-40B4-BE49-F238E27FC236}">
                  <a16:creationId xmlns:a16="http://schemas.microsoft.com/office/drawing/2014/main" id="{43C2B99E-F2E3-4ADD-BDCF-3EFF38F7A3E7}"/>
                </a:ext>
              </a:extLst>
            </p:cNvPr>
            <p:cNvSpPr>
              <a:spLocks noChangeShapeType="1"/>
            </p:cNvSpPr>
            <p:nvPr/>
          </p:nvSpPr>
          <p:spPr bwMode="auto">
            <a:xfrm>
              <a:off x="4879226" y="392715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TextBox 16">
              <a:extLst>
                <a:ext uri="{FF2B5EF4-FFF2-40B4-BE49-F238E27FC236}">
                  <a16:creationId xmlns:a16="http://schemas.microsoft.com/office/drawing/2014/main" id="{A7355901-AA50-430A-A18F-16DE74695DCA}"/>
                </a:ext>
              </a:extLst>
            </p:cNvPr>
            <p:cNvSpPr txBox="1"/>
            <p:nvPr/>
          </p:nvSpPr>
          <p:spPr>
            <a:xfrm rot="16200000">
              <a:off x="3500132" y="2542535"/>
              <a:ext cx="1396292"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Survival probability</a:t>
              </a:r>
            </a:p>
          </p:txBody>
        </p:sp>
        <p:sp>
          <p:nvSpPr>
            <p:cNvPr id="18" name="TextBox 17">
              <a:extLst>
                <a:ext uri="{FF2B5EF4-FFF2-40B4-BE49-F238E27FC236}">
                  <a16:creationId xmlns:a16="http://schemas.microsoft.com/office/drawing/2014/main" id="{872C6623-3C7C-4D3E-8AC4-E5C095F18D35}"/>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19" name="TextBox 18">
              <a:extLst>
                <a:ext uri="{FF2B5EF4-FFF2-40B4-BE49-F238E27FC236}">
                  <a16:creationId xmlns:a16="http://schemas.microsoft.com/office/drawing/2014/main" id="{929E0500-16AF-4D14-A2CF-DDCD5A82E619}"/>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20" name="TextBox 19">
              <a:extLst>
                <a:ext uri="{FF2B5EF4-FFF2-40B4-BE49-F238E27FC236}">
                  <a16:creationId xmlns:a16="http://schemas.microsoft.com/office/drawing/2014/main" id="{949D8478-7CB6-40E4-B7E8-F1450A2DCB77}"/>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21" name="TextBox 20">
              <a:extLst>
                <a:ext uri="{FF2B5EF4-FFF2-40B4-BE49-F238E27FC236}">
                  <a16:creationId xmlns:a16="http://schemas.microsoft.com/office/drawing/2014/main" id="{7E3A4C91-B4F1-46FA-A614-E1360480EF5E}"/>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22" name="TextBox 21">
              <a:extLst>
                <a:ext uri="{FF2B5EF4-FFF2-40B4-BE49-F238E27FC236}">
                  <a16:creationId xmlns:a16="http://schemas.microsoft.com/office/drawing/2014/main" id="{F12FDF79-3180-4200-82B0-F8FE7F6AC8C1}"/>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23" name="TextBox 22">
              <a:extLst>
                <a:ext uri="{FF2B5EF4-FFF2-40B4-BE49-F238E27FC236}">
                  <a16:creationId xmlns:a16="http://schemas.microsoft.com/office/drawing/2014/main" id="{E58600EC-1524-4DC3-B230-DF4D007C8556}"/>
                </a:ext>
              </a:extLst>
            </p:cNvPr>
            <p:cNvSpPr txBox="1"/>
            <p:nvPr/>
          </p:nvSpPr>
          <p:spPr>
            <a:xfrm>
              <a:off x="4572808" y="3801726"/>
              <a:ext cx="349233" cy="25454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24" name="Group 23">
            <a:extLst>
              <a:ext uri="{FF2B5EF4-FFF2-40B4-BE49-F238E27FC236}">
                <a16:creationId xmlns:a16="http://schemas.microsoft.com/office/drawing/2014/main" id="{CB5F1CDC-6079-492C-9977-BF95480757A6}"/>
              </a:ext>
            </a:extLst>
          </p:cNvPr>
          <p:cNvGrpSpPr/>
          <p:nvPr/>
        </p:nvGrpSpPr>
        <p:grpSpPr>
          <a:xfrm>
            <a:off x="1034035" y="2519485"/>
            <a:ext cx="5163566" cy="3707166"/>
            <a:chOff x="1430298" y="1751249"/>
            <a:chExt cx="6348441" cy="3707166"/>
          </a:xfrm>
        </p:grpSpPr>
        <p:sp>
          <p:nvSpPr>
            <p:cNvPr id="25" name="Freeform 21">
              <a:extLst>
                <a:ext uri="{FF2B5EF4-FFF2-40B4-BE49-F238E27FC236}">
                  <a16:creationId xmlns:a16="http://schemas.microsoft.com/office/drawing/2014/main" id="{DA8B0E17-D235-4FC2-800D-147CC220CC97}"/>
                </a:ext>
              </a:extLst>
            </p:cNvPr>
            <p:cNvSpPr>
              <a:spLocks/>
            </p:cNvSpPr>
            <p:nvPr/>
          </p:nvSpPr>
          <p:spPr bwMode="auto">
            <a:xfrm>
              <a:off x="1430298" y="1751249"/>
              <a:ext cx="6210023" cy="309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6" name="Group 25">
              <a:extLst>
                <a:ext uri="{FF2B5EF4-FFF2-40B4-BE49-F238E27FC236}">
                  <a16:creationId xmlns:a16="http://schemas.microsoft.com/office/drawing/2014/main" id="{CEA08937-F402-4910-990A-70544D9BFFDE}"/>
                </a:ext>
              </a:extLst>
            </p:cNvPr>
            <p:cNvGrpSpPr/>
            <p:nvPr/>
          </p:nvGrpSpPr>
          <p:grpSpPr>
            <a:xfrm>
              <a:off x="1480838" y="4848131"/>
              <a:ext cx="6297901" cy="360147"/>
              <a:chOff x="1473905" y="5344512"/>
              <a:chExt cx="2007496" cy="360147"/>
            </a:xfrm>
          </p:grpSpPr>
          <p:sp>
            <p:nvSpPr>
              <p:cNvPr id="28" name="Line 21">
                <a:extLst>
                  <a:ext uri="{FF2B5EF4-FFF2-40B4-BE49-F238E27FC236}">
                    <a16:creationId xmlns:a16="http://schemas.microsoft.com/office/drawing/2014/main" id="{F69B7EAE-EFA9-4E91-9F85-649D1A6DAC2F}"/>
                  </a:ext>
                </a:extLst>
              </p:cNvPr>
              <p:cNvSpPr>
                <a:spLocks noChangeShapeType="1"/>
              </p:cNvSpPr>
              <p:nvPr/>
            </p:nvSpPr>
            <p:spPr bwMode="auto">
              <a:xfrm>
                <a:off x="3441246" y="534451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06F4274-F04A-4A7F-A46E-640E1A11FEE3}"/>
                  </a:ext>
                </a:extLst>
              </p:cNvPr>
              <p:cNvSpPr txBox="1"/>
              <p:nvPr/>
            </p:nvSpPr>
            <p:spPr>
              <a:xfrm>
                <a:off x="3394867" y="5416512"/>
                <a:ext cx="8653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30" name="Line 21">
                <a:extLst>
                  <a:ext uri="{FF2B5EF4-FFF2-40B4-BE49-F238E27FC236}">
                    <a16:creationId xmlns:a16="http://schemas.microsoft.com/office/drawing/2014/main" id="{838AF490-9F95-45EC-B777-42CA5271BDAD}"/>
                  </a:ext>
                </a:extLst>
              </p:cNvPr>
              <p:cNvSpPr>
                <a:spLocks noChangeShapeType="1"/>
              </p:cNvSpPr>
              <p:nvPr/>
            </p:nvSpPr>
            <p:spPr bwMode="auto">
              <a:xfrm>
                <a:off x="3065609" y="534451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1353D50-03B5-4123-9A32-239665DB1E9E}"/>
                  </a:ext>
                </a:extLst>
              </p:cNvPr>
              <p:cNvSpPr txBox="1"/>
              <p:nvPr/>
            </p:nvSpPr>
            <p:spPr>
              <a:xfrm>
                <a:off x="3019230" y="5416512"/>
                <a:ext cx="8653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32" name="Line 21">
                <a:extLst>
                  <a:ext uri="{FF2B5EF4-FFF2-40B4-BE49-F238E27FC236}">
                    <a16:creationId xmlns:a16="http://schemas.microsoft.com/office/drawing/2014/main" id="{120362A7-A0BD-44CA-95C9-85A29FBB6423}"/>
                  </a:ext>
                </a:extLst>
              </p:cNvPr>
              <p:cNvSpPr>
                <a:spLocks noChangeShapeType="1"/>
              </p:cNvSpPr>
              <p:nvPr/>
            </p:nvSpPr>
            <p:spPr bwMode="auto">
              <a:xfrm>
                <a:off x="2689972" y="534451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259733C-C620-4ABD-AE95-0855013D1F56}"/>
                  </a:ext>
                </a:extLst>
              </p:cNvPr>
              <p:cNvSpPr txBox="1"/>
              <p:nvPr/>
            </p:nvSpPr>
            <p:spPr>
              <a:xfrm>
                <a:off x="2643593" y="5416512"/>
                <a:ext cx="8653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34" name="Line 21">
                <a:extLst>
                  <a:ext uri="{FF2B5EF4-FFF2-40B4-BE49-F238E27FC236}">
                    <a16:creationId xmlns:a16="http://schemas.microsoft.com/office/drawing/2014/main" id="{EC08AD9C-B4E0-4BC3-8B0D-D8F33FF03191}"/>
                  </a:ext>
                </a:extLst>
              </p:cNvPr>
              <p:cNvSpPr>
                <a:spLocks noChangeShapeType="1"/>
              </p:cNvSpPr>
              <p:nvPr/>
            </p:nvSpPr>
            <p:spPr bwMode="auto">
              <a:xfrm>
                <a:off x="2314335" y="534451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99721FC-12E7-49AF-AF10-23F32052D640}"/>
                  </a:ext>
                </a:extLst>
              </p:cNvPr>
              <p:cNvSpPr txBox="1"/>
              <p:nvPr/>
            </p:nvSpPr>
            <p:spPr>
              <a:xfrm>
                <a:off x="2267956" y="5416512"/>
                <a:ext cx="8653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36" name="Line 21">
                <a:extLst>
                  <a:ext uri="{FF2B5EF4-FFF2-40B4-BE49-F238E27FC236}">
                    <a16:creationId xmlns:a16="http://schemas.microsoft.com/office/drawing/2014/main" id="{25EF580D-F8BD-44AE-8419-8F51262FBDC6}"/>
                  </a:ext>
                </a:extLst>
              </p:cNvPr>
              <p:cNvSpPr>
                <a:spLocks noChangeShapeType="1"/>
              </p:cNvSpPr>
              <p:nvPr/>
            </p:nvSpPr>
            <p:spPr bwMode="auto">
              <a:xfrm>
                <a:off x="1938698" y="534451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014E1B07-76C8-48BF-BF66-7008596B1260}"/>
                  </a:ext>
                </a:extLst>
              </p:cNvPr>
              <p:cNvSpPr txBox="1"/>
              <p:nvPr/>
            </p:nvSpPr>
            <p:spPr>
              <a:xfrm>
                <a:off x="1908159" y="5416512"/>
                <a:ext cx="5485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38" name="Line 21">
                <a:extLst>
                  <a:ext uri="{FF2B5EF4-FFF2-40B4-BE49-F238E27FC236}">
                    <a16:creationId xmlns:a16="http://schemas.microsoft.com/office/drawing/2014/main" id="{2C3134C3-F903-4305-9765-DD1E158B796A}"/>
                  </a:ext>
                </a:extLst>
              </p:cNvPr>
              <p:cNvSpPr>
                <a:spLocks noChangeShapeType="1"/>
              </p:cNvSpPr>
              <p:nvPr/>
            </p:nvSpPr>
            <p:spPr bwMode="auto">
              <a:xfrm>
                <a:off x="1563061" y="534451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87CC4676-1F8A-42F2-9128-25C84489D5FC}"/>
                  </a:ext>
                </a:extLst>
              </p:cNvPr>
              <p:cNvSpPr txBox="1"/>
              <p:nvPr/>
            </p:nvSpPr>
            <p:spPr>
              <a:xfrm>
                <a:off x="1473905" y="5416512"/>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27" name="TextBox 26">
              <a:extLst>
                <a:ext uri="{FF2B5EF4-FFF2-40B4-BE49-F238E27FC236}">
                  <a16:creationId xmlns:a16="http://schemas.microsoft.com/office/drawing/2014/main" id="{FFB32C65-F91D-4C59-8BD4-D60CA1766186}"/>
                </a:ext>
              </a:extLst>
            </p:cNvPr>
            <p:cNvSpPr txBox="1"/>
            <p:nvPr/>
          </p:nvSpPr>
          <p:spPr>
            <a:xfrm>
              <a:off x="3999283" y="5150638"/>
              <a:ext cx="1551130"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grpSp>
      <p:sp>
        <p:nvSpPr>
          <p:cNvPr id="41" name="TextBox 40">
            <a:extLst>
              <a:ext uri="{FF2B5EF4-FFF2-40B4-BE49-F238E27FC236}">
                <a16:creationId xmlns:a16="http://schemas.microsoft.com/office/drawing/2014/main" id="{27159951-D45E-4413-ACDA-03879DAFBD70}"/>
              </a:ext>
            </a:extLst>
          </p:cNvPr>
          <p:cNvSpPr txBox="1"/>
          <p:nvPr/>
        </p:nvSpPr>
        <p:spPr>
          <a:xfrm>
            <a:off x="1584453" y="5138537"/>
            <a:ext cx="1184940" cy="369332"/>
          </a:xfrm>
          <a:prstGeom prst="rect">
            <a:avLst/>
          </a:prstGeom>
          <a:noFill/>
        </p:spPr>
        <p:txBody>
          <a:bodyPr wrap="none" rtlCol="0">
            <a:spAutoFit/>
          </a:bodyPr>
          <a:lstStyle/>
          <a:p>
            <a:r>
              <a:rPr lang="en-US" dirty="0"/>
              <a:t>Censored</a:t>
            </a:r>
            <a:endParaRPr lang="en-GB" dirty="0"/>
          </a:p>
        </p:txBody>
      </p:sp>
      <p:grpSp>
        <p:nvGrpSpPr>
          <p:cNvPr id="42" name="Group 41">
            <a:extLst>
              <a:ext uri="{FF2B5EF4-FFF2-40B4-BE49-F238E27FC236}">
                <a16:creationId xmlns:a16="http://schemas.microsoft.com/office/drawing/2014/main" id="{A42F95BF-3953-4B86-A3EA-229C11840E0E}"/>
              </a:ext>
            </a:extLst>
          </p:cNvPr>
          <p:cNvGrpSpPr/>
          <p:nvPr/>
        </p:nvGrpSpPr>
        <p:grpSpPr>
          <a:xfrm>
            <a:off x="1405100" y="5238797"/>
            <a:ext cx="179353" cy="180000"/>
            <a:chOff x="1405100" y="5238797"/>
            <a:chExt cx="179353" cy="180000"/>
          </a:xfrm>
        </p:grpSpPr>
        <p:cxnSp>
          <p:nvCxnSpPr>
            <p:cNvPr id="43" name="Straight Connector 42">
              <a:extLst>
                <a:ext uri="{FF2B5EF4-FFF2-40B4-BE49-F238E27FC236}">
                  <a16:creationId xmlns:a16="http://schemas.microsoft.com/office/drawing/2014/main" id="{BFF516CB-3759-49DA-A71C-6925B0C64B93}"/>
                </a:ext>
              </a:extLst>
            </p:cNvPr>
            <p:cNvCxnSpPr>
              <a:cxnSpLocks/>
            </p:cNvCxnSpPr>
            <p:nvPr/>
          </p:nvCxnSpPr>
          <p:spPr>
            <a:xfrm>
              <a:off x="1494776" y="523879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CB38A2-FF68-49E3-A827-368E2A020365}"/>
                </a:ext>
              </a:extLst>
            </p:cNvPr>
            <p:cNvCxnSpPr>
              <a:cxnSpLocks/>
            </p:cNvCxnSpPr>
            <p:nvPr/>
          </p:nvCxnSpPr>
          <p:spPr>
            <a:xfrm>
              <a:off x="1405100" y="5328797"/>
              <a:ext cx="17935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5D7F9F62-EE78-4276-8CB4-09E34FE70582}"/>
              </a:ext>
            </a:extLst>
          </p:cNvPr>
          <p:cNvGrpSpPr/>
          <p:nvPr/>
        </p:nvGrpSpPr>
        <p:grpSpPr>
          <a:xfrm>
            <a:off x="1266043" y="2474065"/>
            <a:ext cx="4311797" cy="3096000"/>
            <a:chOff x="3379654" y="1481137"/>
            <a:chExt cx="5428369" cy="3893610"/>
          </a:xfrm>
        </p:grpSpPr>
        <p:sp>
          <p:nvSpPr>
            <p:cNvPr id="46" name="Freeform: Shape 89">
              <a:extLst>
                <a:ext uri="{FF2B5EF4-FFF2-40B4-BE49-F238E27FC236}">
                  <a16:creationId xmlns:a16="http://schemas.microsoft.com/office/drawing/2014/main" id="{A8B5EF02-C1C3-4CA4-B2B6-059D3E4854EC}"/>
                </a:ext>
              </a:extLst>
            </p:cNvPr>
            <p:cNvSpPr/>
            <p:nvPr/>
          </p:nvSpPr>
          <p:spPr>
            <a:xfrm>
              <a:off x="3379654" y="1538287"/>
              <a:ext cx="5428369" cy="3836460"/>
            </a:xfrm>
            <a:custGeom>
              <a:avLst/>
              <a:gdLst>
                <a:gd name="connsiteX0" fmla="*/ 5428370 w 5428369"/>
                <a:gd name="connsiteY0" fmla="*/ 3836460 h 3836460"/>
                <a:gd name="connsiteX1" fmla="*/ 5428370 w 5428369"/>
                <a:gd name="connsiteY1" fmla="*/ 3602745 h 3836460"/>
                <a:gd name="connsiteX2" fmla="*/ 4140732 w 5428369"/>
                <a:gd name="connsiteY2" fmla="*/ 3602745 h 3836460"/>
                <a:gd name="connsiteX3" fmla="*/ 4140732 w 5428369"/>
                <a:gd name="connsiteY3" fmla="*/ 3501323 h 3836460"/>
                <a:gd name="connsiteX4" fmla="*/ 4021670 w 5428369"/>
                <a:gd name="connsiteY4" fmla="*/ 3501323 h 3836460"/>
                <a:gd name="connsiteX5" fmla="*/ 4021670 w 5428369"/>
                <a:gd name="connsiteY5" fmla="*/ 3249968 h 3836460"/>
                <a:gd name="connsiteX6" fmla="*/ 2742844 w 5428369"/>
                <a:gd name="connsiteY6" fmla="*/ 3249968 h 3836460"/>
                <a:gd name="connsiteX7" fmla="*/ 2742844 w 5428369"/>
                <a:gd name="connsiteY7" fmla="*/ 3152956 h 3836460"/>
                <a:gd name="connsiteX8" fmla="*/ 2645831 w 5428369"/>
                <a:gd name="connsiteY8" fmla="*/ 3152956 h 3836460"/>
                <a:gd name="connsiteX9" fmla="*/ 2645831 w 5428369"/>
                <a:gd name="connsiteY9" fmla="*/ 3073574 h 3836460"/>
                <a:gd name="connsiteX10" fmla="*/ 2597330 w 5428369"/>
                <a:gd name="connsiteY10" fmla="*/ 3073574 h 3836460"/>
                <a:gd name="connsiteX11" fmla="*/ 2597330 w 5428369"/>
                <a:gd name="connsiteY11" fmla="*/ 2861910 h 3836460"/>
                <a:gd name="connsiteX12" fmla="*/ 2341565 w 5428369"/>
                <a:gd name="connsiteY12" fmla="*/ 2861910 h 3836460"/>
                <a:gd name="connsiteX13" fmla="*/ 2341565 w 5428369"/>
                <a:gd name="connsiteY13" fmla="*/ 2778128 h 3836460"/>
                <a:gd name="connsiteX14" fmla="*/ 2284234 w 5428369"/>
                <a:gd name="connsiteY14" fmla="*/ 2778128 h 3836460"/>
                <a:gd name="connsiteX15" fmla="*/ 2284234 w 5428369"/>
                <a:gd name="connsiteY15" fmla="*/ 2588504 h 3836460"/>
                <a:gd name="connsiteX16" fmla="*/ 2231322 w 5428369"/>
                <a:gd name="connsiteY16" fmla="*/ 2588504 h 3836460"/>
                <a:gd name="connsiteX17" fmla="*/ 2231322 w 5428369"/>
                <a:gd name="connsiteY17" fmla="*/ 2491492 h 3836460"/>
                <a:gd name="connsiteX18" fmla="*/ 1583089 w 5428369"/>
                <a:gd name="connsiteY18" fmla="*/ 2491492 h 3836460"/>
                <a:gd name="connsiteX19" fmla="*/ 1583089 w 5428369"/>
                <a:gd name="connsiteY19" fmla="*/ 2368019 h 3836460"/>
                <a:gd name="connsiteX20" fmla="*/ 1547808 w 5428369"/>
                <a:gd name="connsiteY20" fmla="*/ 2368019 h 3836460"/>
                <a:gd name="connsiteX21" fmla="*/ 1547808 w 5428369"/>
                <a:gd name="connsiteY21" fmla="*/ 2209266 h 3836460"/>
                <a:gd name="connsiteX22" fmla="*/ 1521357 w 5428369"/>
                <a:gd name="connsiteY22" fmla="*/ 2209266 h 3836460"/>
                <a:gd name="connsiteX23" fmla="*/ 1521357 w 5428369"/>
                <a:gd name="connsiteY23" fmla="*/ 2125484 h 3836460"/>
                <a:gd name="connsiteX24" fmla="*/ 1494897 w 5428369"/>
                <a:gd name="connsiteY24" fmla="*/ 2125484 h 3836460"/>
                <a:gd name="connsiteX25" fmla="*/ 1494897 w 5428369"/>
                <a:gd name="connsiteY25" fmla="*/ 1949100 h 3836460"/>
                <a:gd name="connsiteX26" fmla="*/ 1274412 w 5428369"/>
                <a:gd name="connsiteY26" fmla="*/ 1949100 h 3836460"/>
                <a:gd name="connsiteX27" fmla="*/ 1274412 w 5428369"/>
                <a:gd name="connsiteY27" fmla="*/ 1856489 h 3836460"/>
                <a:gd name="connsiteX28" fmla="*/ 1168580 w 5428369"/>
                <a:gd name="connsiteY28" fmla="*/ 1856489 h 3836460"/>
                <a:gd name="connsiteX29" fmla="*/ 1168580 w 5428369"/>
                <a:gd name="connsiteY29" fmla="*/ 1733016 h 3836460"/>
                <a:gd name="connsiteX30" fmla="*/ 1133299 w 5428369"/>
                <a:gd name="connsiteY30" fmla="*/ 1733016 h 3836460"/>
                <a:gd name="connsiteX31" fmla="*/ 1133299 w 5428369"/>
                <a:gd name="connsiteY31" fmla="*/ 1613954 h 3836460"/>
                <a:gd name="connsiteX32" fmla="*/ 1102429 w 5428369"/>
                <a:gd name="connsiteY32" fmla="*/ 1613954 h 3836460"/>
                <a:gd name="connsiteX33" fmla="*/ 1102429 w 5428369"/>
                <a:gd name="connsiteY33" fmla="*/ 1419930 h 3836460"/>
                <a:gd name="connsiteX34" fmla="*/ 1071558 w 5428369"/>
                <a:gd name="connsiteY34" fmla="*/ 1419930 h 3836460"/>
                <a:gd name="connsiteX35" fmla="*/ 1071558 w 5428369"/>
                <a:gd name="connsiteY35" fmla="*/ 1274407 h 3836460"/>
                <a:gd name="connsiteX36" fmla="*/ 1067148 w 5428369"/>
                <a:gd name="connsiteY36" fmla="*/ 1274407 h 3836460"/>
                <a:gd name="connsiteX37" fmla="*/ 1067148 w 5428369"/>
                <a:gd name="connsiteY37" fmla="*/ 1168574 h 3836460"/>
                <a:gd name="connsiteX38" fmla="*/ 903993 w 5428369"/>
                <a:gd name="connsiteY38" fmla="*/ 1168574 h 3836460"/>
                <a:gd name="connsiteX39" fmla="*/ 903993 w 5428369"/>
                <a:gd name="connsiteY39" fmla="*/ 1071562 h 3836460"/>
                <a:gd name="connsiteX40" fmla="*/ 749653 w 5428369"/>
                <a:gd name="connsiteY40" fmla="*/ 1071562 h 3836460"/>
                <a:gd name="connsiteX41" fmla="*/ 749653 w 5428369"/>
                <a:gd name="connsiteY41" fmla="*/ 745243 h 3836460"/>
                <a:gd name="connsiteX42" fmla="*/ 511527 w 5428369"/>
                <a:gd name="connsiteY42" fmla="*/ 745243 h 3836460"/>
                <a:gd name="connsiteX43" fmla="*/ 511527 w 5428369"/>
                <a:gd name="connsiteY43" fmla="*/ 595312 h 3836460"/>
                <a:gd name="connsiteX44" fmla="*/ 423333 w 5428369"/>
                <a:gd name="connsiteY44" fmla="*/ 595312 h 3836460"/>
                <a:gd name="connsiteX45" fmla="*/ 423333 w 5428369"/>
                <a:gd name="connsiteY45" fmla="*/ 264583 h 3836460"/>
                <a:gd name="connsiteX46" fmla="*/ 396875 w 5428369"/>
                <a:gd name="connsiteY46" fmla="*/ 264583 h 3836460"/>
                <a:gd name="connsiteX47" fmla="*/ 396875 w 5428369"/>
                <a:gd name="connsiteY47" fmla="*/ 171979 h 3836460"/>
                <a:gd name="connsiteX48" fmla="*/ 361597 w 5428369"/>
                <a:gd name="connsiteY48" fmla="*/ 171979 h 3836460"/>
                <a:gd name="connsiteX49" fmla="*/ 361597 w 5428369"/>
                <a:gd name="connsiteY49" fmla="*/ 92604 h 3836460"/>
                <a:gd name="connsiteX50" fmla="*/ 343959 w 5428369"/>
                <a:gd name="connsiteY50" fmla="*/ 92604 h 3836460"/>
                <a:gd name="connsiteX51" fmla="*/ 343959 w 5428369"/>
                <a:gd name="connsiteY51" fmla="*/ 0 h 3836460"/>
                <a:gd name="connsiteX52" fmla="*/ 0 w 5428369"/>
                <a:gd name="connsiteY52" fmla="*/ 0 h 3836460"/>
                <a:gd name="connsiteX53" fmla="*/ 0 w 5428369"/>
                <a:gd name="connsiteY53" fmla="*/ 0 h 383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428369" h="3836460">
                  <a:moveTo>
                    <a:pt x="5428370" y="3836460"/>
                  </a:moveTo>
                  <a:lnTo>
                    <a:pt x="5428370" y="3602745"/>
                  </a:lnTo>
                  <a:lnTo>
                    <a:pt x="4140732" y="3602745"/>
                  </a:lnTo>
                  <a:lnTo>
                    <a:pt x="4140732" y="3501323"/>
                  </a:lnTo>
                  <a:lnTo>
                    <a:pt x="4021670" y="3501323"/>
                  </a:lnTo>
                  <a:lnTo>
                    <a:pt x="4021670" y="3249968"/>
                  </a:lnTo>
                  <a:lnTo>
                    <a:pt x="2742844" y="3249968"/>
                  </a:lnTo>
                  <a:lnTo>
                    <a:pt x="2742844" y="3152956"/>
                  </a:lnTo>
                  <a:lnTo>
                    <a:pt x="2645831" y="3152956"/>
                  </a:lnTo>
                  <a:lnTo>
                    <a:pt x="2645831" y="3073574"/>
                  </a:lnTo>
                  <a:lnTo>
                    <a:pt x="2597330" y="3073574"/>
                  </a:lnTo>
                  <a:lnTo>
                    <a:pt x="2597330" y="2861910"/>
                  </a:lnTo>
                  <a:lnTo>
                    <a:pt x="2341565" y="2861910"/>
                  </a:lnTo>
                  <a:lnTo>
                    <a:pt x="2341565" y="2778128"/>
                  </a:lnTo>
                  <a:lnTo>
                    <a:pt x="2284234" y="2778128"/>
                  </a:lnTo>
                  <a:lnTo>
                    <a:pt x="2284234" y="2588504"/>
                  </a:lnTo>
                  <a:lnTo>
                    <a:pt x="2231322" y="2588504"/>
                  </a:lnTo>
                  <a:lnTo>
                    <a:pt x="2231322" y="2491492"/>
                  </a:lnTo>
                  <a:lnTo>
                    <a:pt x="1583089" y="2491492"/>
                  </a:lnTo>
                  <a:lnTo>
                    <a:pt x="1583089" y="2368019"/>
                  </a:lnTo>
                  <a:lnTo>
                    <a:pt x="1547808" y="2368019"/>
                  </a:lnTo>
                  <a:lnTo>
                    <a:pt x="1547808" y="2209266"/>
                  </a:lnTo>
                  <a:lnTo>
                    <a:pt x="1521357" y="2209266"/>
                  </a:lnTo>
                  <a:lnTo>
                    <a:pt x="1521357" y="2125484"/>
                  </a:lnTo>
                  <a:lnTo>
                    <a:pt x="1494897" y="2125484"/>
                  </a:lnTo>
                  <a:lnTo>
                    <a:pt x="1494897" y="1949100"/>
                  </a:lnTo>
                  <a:lnTo>
                    <a:pt x="1274412" y="1949100"/>
                  </a:lnTo>
                  <a:lnTo>
                    <a:pt x="1274412" y="1856489"/>
                  </a:lnTo>
                  <a:lnTo>
                    <a:pt x="1168580" y="1856489"/>
                  </a:lnTo>
                  <a:lnTo>
                    <a:pt x="1168580" y="1733016"/>
                  </a:lnTo>
                  <a:lnTo>
                    <a:pt x="1133299" y="1733016"/>
                  </a:lnTo>
                  <a:lnTo>
                    <a:pt x="1133299" y="1613954"/>
                  </a:lnTo>
                  <a:lnTo>
                    <a:pt x="1102429" y="1613954"/>
                  </a:lnTo>
                  <a:lnTo>
                    <a:pt x="1102429" y="1419930"/>
                  </a:lnTo>
                  <a:lnTo>
                    <a:pt x="1071558" y="1419930"/>
                  </a:lnTo>
                  <a:lnTo>
                    <a:pt x="1071558" y="1274407"/>
                  </a:lnTo>
                  <a:lnTo>
                    <a:pt x="1067148" y="1274407"/>
                  </a:lnTo>
                  <a:lnTo>
                    <a:pt x="1067148" y="1168574"/>
                  </a:lnTo>
                  <a:lnTo>
                    <a:pt x="903993" y="1168574"/>
                  </a:lnTo>
                  <a:lnTo>
                    <a:pt x="903993" y="1071562"/>
                  </a:lnTo>
                  <a:lnTo>
                    <a:pt x="749653" y="1071562"/>
                  </a:lnTo>
                  <a:lnTo>
                    <a:pt x="749653" y="745243"/>
                  </a:lnTo>
                  <a:lnTo>
                    <a:pt x="511527" y="745243"/>
                  </a:lnTo>
                  <a:lnTo>
                    <a:pt x="511527" y="595312"/>
                  </a:lnTo>
                  <a:lnTo>
                    <a:pt x="423333" y="595312"/>
                  </a:lnTo>
                  <a:lnTo>
                    <a:pt x="423333" y="264583"/>
                  </a:lnTo>
                  <a:lnTo>
                    <a:pt x="396875" y="264583"/>
                  </a:lnTo>
                  <a:lnTo>
                    <a:pt x="396875" y="171979"/>
                  </a:lnTo>
                  <a:lnTo>
                    <a:pt x="361597" y="171979"/>
                  </a:lnTo>
                  <a:lnTo>
                    <a:pt x="361597" y="92604"/>
                  </a:lnTo>
                  <a:lnTo>
                    <a:pt x="343959" y="92604"/>
                  </a:lnTo>
                  <a:lnTo>
                    <a:pt x="343959" y="0"/>
                  </a:lnTo>
                  <a:lnTo>
                    <a:pt x="0" y="0"/>
                  </a:lnTo>
                  <a:lnTo>
                    <a:pt x="0" y="0"/>
                  </a:lnTo>
                </a:path>
              </a:pathLst>
            </a:custGeom>
            <a:noFill/>
            <a:ln w="25400" cap="flat">
              <a:solidFill>
                <a:srgbClr val="B60D27"/>
              </a:solidFill>
              <a:prstDash val="solid"/>
              <a:miter/>
            </a:ln>
          </p:spPr>
          <p:txBody>
            <a:bodyPr rtlCol="0" anchor="ctr"/>
            <a:lstStyle/>
            <a:p>
              <a:endParaRPr lang="en-GB"/>
            </a:p>
          </p:txBody>
        </p:sp>
        <p:sp>
          <p:nvSpPr>
            <p:cNvPr id="47" name="Freeform: Shape 90">
              <a:extLst>
                <a:ext uri="{FF2B5EF4-FFF2-40B4-BE49-F238E27FC236}">
                  <a16:creationId xmlns:a16="http://schemas.microsoft.com/office/drawing/2014/main" id="{D941C285-E592-4A5F-AF73-16C108D3C458}"/>
                </a:ext>
              </a:extLst>
            </p:cNvPr>
            <p:cNvSpPr/>
            <p:nvPr/>
          </p:nvSpPr>
          <p:spPr>
            <a:xfrm>
              <a:off x="3379654" y="14811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rgbClr val="B60D27"/>
              </a:solidFill>
              <a:prstDash val="solid"/>
              <a:miter/>
            </a:ln>
          </p:spPr>
          <p:txBody>
            <a:bodyPr rtlCol="0" anchor="ctr"/>
            <a:lstStyle/>
            <a:p>
              <a:endParaRPr lang="en-GB"/>
            </a:p>
          </p:txBody>
        </p:sp>
        <p:sp>
          <p:nvSpPr>
            <p:cNvPr id="48" name="Freeform: Shape 91">
              <a:extLst>
                <a:ext uri="{FF2B5EF4-FFF2-40B4-BE49-F238E27FC236}">
                  <a16:creationId xmlns:a16="http://schemas.microsoft.com/office/drawing/2014/main" id="{215F674D-206D-4F5C-B737-C792D4E878FB}"/>
                </a:ext>
              </a:extLst>
            </p:cNvPr>
            <p:cNvSpPr/>
            <p:nvPr/>
          </p:nvSpPr>
          <p:spPr>
            <a:xfrm>
              <a:off x="3677557" y="1602337"/>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25400" cap="flat">
              <a:solidFill>
                <a:srgbClr val="B60D27"/>
              </a:solidFill>
              <a:prstDash val="solid"/>
              <a:miter/>
            </a:ln>
          </p:spPr>
          <p:txBody>
            <a:bodyPr rtlCol="0" anchor="ctr"/>
            <a:lstStyle/>
            <a:p>
              <a:endParaRPr lang="en-GB"/>
            </a:p>
          </p:txBody>
        </p:sp>
        <p:sp>
          <p:nvSpPr>
            <p:cNvPr id="49" name="Freeform: Shape 92">
              <a:extLst>
                <a:ext uri="{FF2B5EF4-FFF2-40B4-BE49-F238E27FC236}">
                  <a16:creationId xmlns:a16="http://schemas.microsoft.com/office/drawing/2014/main" id="{9604AE50-64F8-437D-B316-C39D46A3E799}"/>
                </a:ext>
              </a:extLst>
            </p:cNvPr>
            <p:cNvSpPr/>
            <p:nvPr/>
          </p:nvSpPr>
          <p:spPr>
            <a:xfrm>
              <a:off x="4439563" y="3107292"/>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rgbClr val="B60D27"/>
              </a:solidFill>
              <a:prstDash val="solid"/>
              <a:miter/>
            </a:ln>
          </p:spPr>
          <p:txBody>
            <a:bodyPr rtlCol="0" anchor="ctr"/>
            <a:lstStyle/>
            <a:p>
              <a:endParaRPr lang="en-GB"/>
            </a:p>
          </p:txBody>
        </p:sp>
        <p:sp>
          <p:nvSpPr>
            <p:cNvPr id="50" name="Freeform: Shape 93">
              <a:extLst>
                <a:ext uri="{FF2B5EF4-FFF2-40B4-BE49-F238E27FC236}">
                  <a16:creationId xmlns:a16="http://schemas.microsoft.com/office/drawing/2014/main" id="{11C1FC2D-37DE-428C-9C61-389A275AFDAD}"/>
                </a:ext>
              </a:extLst>
            </p:cNvPr>
            <p:cNvSpPr/>
            <p:nvPr/>
          </p:nvSpPr>
          <p:spPr>
            <a:xfrm>
              <a:off x="4839613" y="3640702"/>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rgbClr val="B60D27"/>
              </a:solidFill>
              <a:prstDash val="solid"/>
              <a:miter/>
            </a:ln>
          </p:spPr>
          <p:txBody>
            <a:bodyPr rtlCol="0" anchor="ctr"/>
            <a:lstStyle/>
            <a:p>
              <a:endParaRPr lang="en-GB"/>
            </a:p>
          </p:txBody>
        </p:sp>
        <p:sp>
          <p:nvSpPr>
            <p:cNvPr id="51" name="Freeform: Shape 94">
              <a:extLst>
                <a:ext uri="{FF2B5EF4-FFF2-40B4-BE49-F238E27FC236}">
                  <a16:creationId xmlns:a16="http://schemas.microsoft.com/office/drawing/2014/main" id="{793A277A-04BB-4C1F-9E8E-46393379D47E}"/>
                </a:ext>
              </a:extLst>
            </p:cNvPr>
            <p:cNvSpPr/>
            <p:nvPr/>
          </p:nvSpPr>
          <p:spPr>
            <a:xfrm>
              <a:off x="5284669" y="39767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52" name="Freeform: Shape 95">
              <a:extLst>
                <a:ext uri="{FF2B5EF4-FFF2-40B4-BE49-F238E27FC236}">
                  <a16:creationId xmlns:a16="http://schemas.microsoft.com/office/drawing/2014/main" id="{3F735158-107D-49DE-8E44-EFB0F4931D4E}"/>
                </a:ext>
              </a:extLst>
            </p:cNvPr>
            <p:cNvSpPr/>
            <p:nvPr/>
          </p:nvSpPr>
          <p:spPr>
            <a:xfrm>
              <a:off x="6332419" y="47387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60D27"/>
              </a:solidFill>
              <a:prstDash val="solid"/>
              <a:miter/>
            </a:ln>
          </p:spPr>
          <p:txBody>
            <a:bodyPr rtlCol="0" anchor="ctr"/>
            <a:lstStyle/>
            <a:p>
              <a:endParaRPr lang="en-GB"/>
            </a:p>
          </p:txBody>
        </p:sp>
        <p:sp>
          <p:nvSpPr>
            <p:cNvPr id="53" name="Freeform: Shape 96">
              <a:extLst>
                <a:ext uri="{FF2B5EF4-FFF2-40B4-BE49-F238E27FC236}">
                  <a16:creationId xmlns:a16="http://schemas.microsoft.com/office/drawing/2014/main" id="{2BE4A27C-7B91-42A1-BFD2-17A175665AC7}"/>
                </a:ext>
              </a:extLst>
            </p:cNvPr>
            <p:cNvSpPr/>
            <p:nvPr/>
          </p:nvSpPr>
          <p:spPr>
            <a:xfrm>
              <a:off x="8713688" y="51006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60D27"/>
              </a:solidFill>
              <a:prstDash val="solid"/>
              <a:miter/>
            </a:ln>
          </p:spPr>
          <p:txBody>
            <a:bodyPr rtlCol="0" anchor="ctr"/>
            <a:lstStyle/>
            <a:p>
              <a:endParaRPr lang="en-GB"/>
            </a:p>
          </p:txBody>
        </p:sp>
      </p:grpSp>
      <p:grpSp>
        <p:nvGrpSpPr>
          <p:cNvPr id="54" name="Group 53">
            <a:extLst>
              <a:ext uri="{FF2B5EF4-FFF2-40B4-BE49-F238E27FC236}">
                <a16:creationId xmlns:a16="http://schemas.microsoft.com/office/drawing/2014/main" id="{1C06F609-8F43-4606-BE79-C63C44EBA900}"/>
              </a:ext>
            </a:extLst>
          </p:cNvPr>
          <p:cNvGrpSpPr/>
          <p:nvPr/>
        </p:nvGrpSpPr>
        <p:grpSpPr>
          <a:xfrm>
            <a:off x="6144092" y="2309504"/>
            <a:ext cx="774661" cy="3406411"/>
            <a:chOff x="4013038" y="1239008"/>
            <a:chExt cx="952422" cy="2817264"/>
          </a:xfrm>
        </p:grpSpPr>
        <p:sp>
          <p:nvSpPr>
            <p:cNvPr id="55" name="Line 6">
              <a:extLst>
                <a:ext uri="{FF2B5EF4-FFF2-40B4-BE49-F238E27FC236}">
                  <a16:creationId xmlns:a16="http://schemas.microsoft.com/office/drawing/2014/main" id="{955C589F-F429-457B-9A73-92AE06E7BA3C}"/>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6" name="Line 7">
              <a:extLst>
                <a:ext uri="{FF2B5EF4-FFF2-40B4-BE49-F238E27FC236}">
                  <a16:creationId xmlns:a16="http://schemas.microsoft.com/office/drawing/2014/main" id="{D337E2F3-5B0C-4C52-A972-2277B842015E}"/>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7" name="Line 8">
              <a:extLst>
                <a:ext uri="{FF2B5EF4-FFF2-40B4-BE49-F238E27FC236}">
                  <a16:creationId xmlns:a16="http://schemas.microsoft.com/office/drawing/2014/main" id="{10D49EF4-483E-4159-A4D2-E90352380579}"/>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9">
              <a:extLst>
                <a:ext uri="{FF2B5EF4-FFF2-40B4-BE49-F238E27FC236}">
                  <a16:creationId xmlns:a16="http://schemas.microsoft.com/office/drawing/2014/main" id="{94C8ABA4-D6F5-4033-8D50-ADB7EB5FAB4A}"/>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Line 10">
              <a:extLst>
                <a:ext uri="{FF2B5EF4-FFF2-40B4-BE49-F238E27FC236}">
                  <a16:creationId xmlns:a16="http://schemas.microsoft.com/office/drawing/2014/main" id="{AE48D77F-C972-4489-9E25-DFFF1534261A}"/>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Line 11">
              <a:extLst>
                <a:ext uri="{FF2B5EF4-FFF2-40B4-BE49-F238E27FC236}">
                  <a16:creationId xmlns:a16="http://schemas.microsoft.com/office/drawing/2014/main" id="{51E15051-8544-4BED-A61E-25AE816D7C39}"/>
                </a:ext>
              </a:extLst>
            </p:cNvPr>
            <p:cNvSpPr>
              <a:spLocks noChangeShapeType="1"/>
            </p:cNvSpPr>
            <p:nvPr/>
          </p:nvSpPr>
          <p:spPr bwMode="auto">
            <a:xfrm>
              <a:off x="4879226" y="392715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1" name="TextBox 60">
              <a:extLst>
                <a:ext uri="{FF2B5EF4-FFF2-40B4-BE49-F238E27FC236}">
                  <a16:creationId xmlns:a16="http://schemas.microsoft.com/office/drawing/2014/main" id="{A6FFC563-3FA8-435D-8D35-7E8EED013D79}"/>
                </a:ext>
              </a:extLst>
            </p:cNvPr>
            <p:cNvSpPr txBox="1"/>
            <p:nvPr/>
          </p:nvSpPr>
          <p:spPr>
            <a:xfrm rot="16200000">
              <a:off x="3468781" y="2542535"/>
              <a:ext cx="1396292"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Survival probability</a:t>
              </a:r>
            </a:p>
          </p:txBody>
        </p:sp>
        <p:sp>
          <p:nvSpPr>
            <p:cNvPr id="62" name="TextBox 61">
              <a:extLst>
                <a:ext uri="{FF2B5EF4-FFF2-40B4-BE49-F238E27FC236}">
                  <a16:creationId xmlns:a16="http://schemas.microsoft.com/office/drawing/2014/main" id="{59199455-34A1-4B21-ACB4-20A04DCF5F86}"/>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63" name="TextBox 62">
              <a:extLst>
                <a:ext uri="{FF2B5EF4-FFF2-40B4-BE49-F238E27FC236}">
                  <a16:creationId xmlns:a16="http://schemas.microsoft.com/office/drawing/2014/main" id="{0A305831-2805-468E-99E5-3E8F50254CDB}"/>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64" name="TextBox 63">
              <a:extLst>
                <a:ext uri="{FF2B5EF4-FFF2-40B4-BE49-F238E27FC236}">
                  <a16:creationId xmlns:a16="http://schemas.microsoft.com/office/drawing/2014/main" id="{4ABA592B-F97B-4F3B-A14E-51C6B76D1492}"/>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65" name="TextBox 64">
              <a:extLst>
                <a:ext uri="{FF2B5EF4-FFF2-40B4-BE49-F238E27FC236}">
                  <a16:creationId xmlns:a16="http://schemas.microsoft.com/office/drawing/2014/main" id="{4C67B66E-0EAA-4B42-9479-617529EC9664}"/>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66" name="TextBox 65">
              <a:extLst>
                <a:ext uri="{FF2B5EF4-FFF2-40B4-BE49-F238E27FC236}">
                  <a16:creationId xmlns:a16="http://schemas.microsoft.com/office/drawing/2014/main" id="{CF3EB1E5-2CA9-485B-9D1F-34A929798CE1}"/>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67" name="TextBox 66">
              <a:extLst>
                <a:ext uri="{FF2B5EF4-FFF2-40B4-BE49-F238E27FC236}">
                  <a16:creationId xmlns:a16="http://schemas.microsoft.com/office/drawing/2014/main" id="{006F28BC-2EC8-4574-BE1B-D5D67B8DACDF}"/>
                </a:ext>
              </a:extLst>
            </p:cNvPr>
            <p:cNvSpPr txBox="1"/>
            <p:nvPr/>
          </p:nvSpPr>
          <p:spPr>
            <a:xfrm>
              <a:off x="4572808" y="3801726"/>
              <a:ext cx="349233" cy="25454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68" name="Freeform 21">
            <a:extLst>
              <a:ext uri="{FF2B5EF4-FFF2-40B4-BE49-F238E27FC236}">
                <a16:creationId xmlns:a16="http://schemas.microsoft.com/office/drawing/2014/main" id="{B3A54749-D359-472E-AAB3-DAE2CA1DECFC}"/>
              </a:ext>
            </a:extLst>
          </p:cNvPr>
          <p:cNvSpPr>
            <a:spLocks/>
          </p:cNvSpPr>
          <p:nvPr/>
        </p:nvSpPr>
        <p:spPr bwMode="auto">
          <a:xfrm>
            <a:off x="6918754" y="2519485"/>
            <a:ext cx="5050982" cy="309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9" name="TextBox 68">
            <a:extLst>
              <a:ext uri="{FF2B5EF4-FFF2-40B4-BE49-F238E27FC236}">
                <a16:creationId xmlns:a16="http://schemas.microsoft.com/office/drawing/2014/main" id="{AD5F2974-CF21-49A3-8D31-80C844BDC7D8}"/>
              </a:ext>
            </a:extLst>
          </p:cNvPr>
          <p:cNvSpPr txBox="1"/>
          <p:nvPr/>
        </p:nvSpPr>
        <p:spPr>
          <a:xfrm>
            <a:off x="8848777" y="5918874"/>
            <a:ext cx="126162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sp>
        <p:nvSpPr>
          <p:cNvPr id="71" name="TextBox 70">
            <a:extLst>
              <a:ext uri="{FF2B5EF4-FFF2-40B4-BE49-F238E27FC236}">
                <a16:creationId xmlns:a16="http://schemas.microsoft.com/office/drawing/2014/main" id="{4ADF43F8-5112-4C49-89B8-D5F35D03A664}"/>
              </a:ext>
            </a:extLst>
          </p:cNvPr>
          <p:cNvSpPr txBox="1"/>
          <p:nvPr/>
        </p:nvSpPr>
        <p:spPr>
          <a:xfrm>
            <a:off x="7469172" y="5138537"/>
            <a:ext cx="1184940" cy="369332"/>
          </a:xfrm>
          <a:prstGeom prst="rect">
            <a:avLst/>
          </a:prstGeom>
          <a:noFill/>
        </p:spPr>
        <p:txBody>
          <a:bodyPr wrap="none" rtlCol="0">
            <a:spAutoFit/>
          </a:bodyPr>
          <a:lstStyle/>
          <a:p>
            <a:r>
              <a:rPr lang="en-US" dirty="0"/>
              <a:t>Censored</a:t>
            </a:r>
            <a:endParaRPr lang="en-GB" dirty="0"/>
          </a:p>
        </p:txBody>
      </p:sp>
      <p:grpSp>
        <p:nvGrpSpPr>
          <p:cNvPr id="72" name="Group 71">
            <a:extLst>
              <a:ext uri="{FF2B5EF4-FFF2-40B4-BE49-F238E27FC236}">
                <a16:creationId xmlns:a16="http://schemas.microsoft.com/office/drawing/2014/main" id="{85FE349F-8410-4374-9723-CA1A661CC31B}"/>
              </a:ext>
            </a:extLst>
          </p:cNvPr>
          <p:cNvGrpSpPr/>
          <p:nvPr/>
        </p:nvGrpSpPr>
        <p:grpSpPr>
          <a:xfrm>
            <a:off x="7289819" y="5238797"/>
            <a:ext cx="179353" cy="180000"/>
            <a:chOff x="1405100" y="5238797"/>
            <a:chExt cx="179353" cy="180000"/>
          </a:xfrm>
        </p:grpSpPr>
        <p:cxnSp>
          <p:nvCxnSpPr>
            <p:cNvPr id="73" name="Straight Connector 72">
              <a:extLst>
                <a:ext uri="{FF2B5EF4-FFF2-40B4-BE49-F238E27FC236}">
                  <a16:creationId xmlns:a16="http://schemas.microsoft.com/office/drawing/2014/main" id="{A9A7053C-704A-469C-9834-50560498F4D2}"/>
                </a:ext>
              </a:extLst>
            </p:cNvPr>
            <p:cNvCxnSpPr>
              <a:cxnSpLocks/>
            </p:cNvCxnSpPr>
            <p:nvPr/>
          </p:nvCxnSpPr>
          <p:spPr>
            <a:xfrm>
              <a:off x="1494776" y="523879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EEE3E3D-F471-4B1A-8707-2AE541E2EE75}"/>
                </a:ext>
              </a:extLst>
            </p:cNvPr>
            <p:cNvCxnSpPr>
              <a:cxnSpLocks/>
            </p:cNvCxnSpPr>
            <p:nvPr/>
          </p:nvCxnSpPr>
          <p:spPr>
            <a:xfrm>
              <a:off x="1405100" y="5328797"/>
              <a:ext cx="17935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D7EF741F-0501-4FC1-B583-014F0605D713}"/>
              </a:ext>
            </a:extLst>
          </p:cNvPr>
          <p:cNvGrpSpPr/>
          <p:nvPr/>
        </p:nvGrpSpPr>
        <p:grpSpPr>
          <a:xfrm>
            <a:off x="6982965" y="5618579"/>
            <a:ext cx="4933419" cy="360147"/>
            <a:chOff x="1473905" y="5303149"/>
            <a:chExt cx="2406066" cy="360147"/>
          </a:xfrm>
        </p:grpSpPr>
        <p:sp>
          <p:nvSpPr>
            <p:cNvPr id="76" name="Line 21">
              <a:extLst>
                <a:ext uri="{FF2B5EF4-FFF2-40B4-BE49-F238E27FC236}">
                  <a16:creationId xmlns:a16="http://schemas.microsoft.com/office/drawing/2014/main" id="{5DE3581A-5750-45D2-8A6C-8D277E68A05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6BB205AA-126A-43BF-AA84-93CB74B463A6}"/>
                </a:ext>
              </a:extLst>
            </p:cNvPr>
            <p:cNvSpPr txBox="1"/>
            <p:nvPr/>
          </p:nvSpPr>
          <p:spPr>
            <a:xfrm>
              <a:off x="3747571" y="5375149"/>
              <a:ext cx="13240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78" name="Line 21">
              <a:extLst>
                <a:ext uri="{FF2B5EF4-FFF2-40B4-BE49-F238E27FC236}">
                  <a16:creationId xmlns:a16="http://schemas.microsoft.com/office/drawing/2014/main" id="{DFAF0002-20E9-4124-BD12-C19187C96452}"/>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6F467449-03C9-4C47-B5E1-96FAEA400E02}"/>
                </a:ext>
              </a:extLst>
            </p:cNvPr>
            <p:cNvSpPr txBox="1"/>
            <p:nvPr/>
          </p:nvSpPr>
          <p:spPr>
            <a:xfrm>
              <a:off x="3371934" y="5375149"/>
              <a:ext cx="13240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80" name="Line 21">
              <a:extLst>
                <a:ext uri="{FF2B5EF4-FFF2-40B4-BE49-F238E27FC236}">
                  <a16:creationId xmlns:a16="http://schemas.microsoft.com/office/drawing/2014/main" id="{357955DD-92CD-41BD-9C0B-347569BCCCC0}"/>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CBA39CB5-ABF8-4CF3-BEFA-F473E7073FCF}"/>
                </a:ext>
              </a:extLst>
            </p:cNvPr>
            <p:cNvSpPr txBox="1"/>
            <p:nvPr/>
          </p:nvSpPr>
          <p:spPr>
            <a:xfrm>
              <a:off x="2996298" y="5375149"/>
              <a:ext cx="13240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82" name="Line 21">
              <a:extLst>
                <a:ext uri="{FF2B5EF4-FFF2-40B4-BE49-F238E27FC236}">
                  <a16:creationId xmlns:a16="http://schemas.microsoft.com/office/drawing/2014/main" id="{5AE14E5A-9F93-484B-A76B-173F3D425A59}"/>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CC1B5D3E-B36A-47B9-9268-4131E4B42D26}"/>
                </a:ext>
              </a:extLst>
            </p:cNvPr>
            <p:cNvSpPr txBox="1"/>
            <p:nvPr/>
          </p:nvSpPr>
          <p:spPr>
            <a:xfrm>
              <a:off x="2620660" y="5375149"/>
              <a:ext cx="13240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84" name="Line 21">
              <a:extLst>
                <a:ext uri="{FF2B5EF4-FFF2-40B4-BE49-F238E27FC236}">
                  <a16:creationId xmlns:a16="http://schemas.microsoft.com/office/drawing/2014/main" id="{4ABEBB0F-8846-45F0-A60F-FF6A71A03988}"/>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052F4D3C-01A8-4A04-ACFA-FB9D5660F542}"/>
                </a:ext>
              </a:extLst>
            </p:cNvPr>
            <p:cNvSpPr txBox="1"/>
            <p:nvPr/>
          </p:nvSpPr>
          <p:spPr>
            <a:xfrm>
              <a:off x="2245023" y="5375149"/>
              <a:ext cx="13240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86" name="Line 21">
              <a:extLst>
                <a:ext uri="{FF2B5EF4-FFF2-40B4-BE49-F238E27FC236}">
                  <a16:creationId xmlns:a16="http://schemas.microsoft.com/office/drawing/2014/main" id="{3D3DD06B-D165-41A4-8FEE-2F0CA192CE95}"/>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7C1136EC-773D-4CE9-8398-09755408C3AE}"/>
                </a:ext>
              </a:extLst>
            </p:cNvPr>
            <p:cNvSpPr txBox="1"/>
            <p:nvPr/>
          </p:nvSpPr>
          <p:spPr>
            <a:xfrm>
              <a:off x="1893622" y="5375149"/>
              <a:ext cx="8392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88" name="Line 21">
              <a:extLst>
                <a:ext uri="{FF2B5EF4-FFF2-40B4-BE49-F238E27FC236}">
                  <a16:creationId xmlns:a16="http://schemas.microsoft.com/office/drawing/2014/main" id="{10123BDF-DE1A-4FA7-81FC-9B158775CCC5}"/>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FADBD143-DA0F-4EB1-80CD-6B77677D0FC0}"/>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90" name="Group 89">
            <a:extLst>
              <a:ext uri="{FF2B5EF4-FFF2-40B4-BE49-F238E27FC236}">
                <a16:creationId xmlns:a16="http://schemas.microsoft.com/office/drawing/2014/main" id="{51CE2ADF-7C6D-48C9-B7F4-3ABCF6D30F2A}"/>
              </a:ext>
            </a:extLst>
          </p:cNvPr>
          <p:cNvGrpSpPr/>
          <p:nvPr/>
        </p:nvGrpSpPr>
        <p:grpSpPr>
          <a:xfrm>
            <a:off x="7159392" y="2455872"/>
            <a:ext cx="4557498" cy="3119066"/>
            <a:chOff x="3276600" y="1509712"/>
            <a:chExt cx="5629291" cy="3834488"/>
          </a:xfrm>
        </p:grpSpPr>
        <p:sp>
          <p:nvSpPr>
            <p:cNvPr id="91" name="Freeform: Shape 163">
              <a:extLst>
                <a:ext uri="{FF2B5EF4-FFF2-40B4-BE49-F238E27FC236}">
                  <a16:creationId xmlns:a16="http://schemas.microsoft.com/office/drawing/2014/main" id="{8BFBD004-30DC-477B-95D1-DF31FDFB7B39}"/>
                </a:ext>
              </a:extLst>
            </p:cNvPr>
            <p:cNvSpPr/>
            <p:nvPr/>
          </p:nvSpPr>
          <p:spPr>
            <a:xfrm>
              <a:off x="3276600" y="1566862"/>
              <a:ext cx="5629291" cy="3777338"/>
            </a:xfrm>
            <a:custGeom>
              <a:avLst/>
              <a:gdLst>
                <a:gd name="connsiteX0" fmla="*/ 5629291 w 5629291"/>
                <a:gd name="connsiteY0" fmla="*/ 3777339 h 3777338"/>
                <a:gd name="connsiteX1" fmla="*/ 5629291 w 5629291"/>
                <a:gd name="connsiteY1" fmla="*/ 2781300 h 3777338"/>
                <a:gd name="connsiteX2" fmla="*/ 4727302 w 5629291"/>
                <a:gd name="connsiteY2" fmla="*/ 2781300 h 3777338"/>
                <a:gd name="connsiteX3" fmla="*/ 4727302 w 5629291"/>
                <a:gd name="connsiteY3" fmla="*/ 2247900 h 3777338"/>
                <a:gd name="connsiteX4" fmla="*/ 4526255 w 5629291"/>
                <a:gd name="connsiteY4" fmla="*/ 2247900 h 3777338"/>
                <a:gd name="connsiteX5" fmla="*/ 4526255 w 5629291"/>
                <a:gd name="connsiteY5" fmla="*/ 1779813 h 3777338"/>
                <a:gd name="connsiteX6" fmla="*/ 4412147 w 5629291"/>
                <a:gd name="connsiteY6" fmla="*/ 1779813 h 3777338"/>
                <a:gd name="connsiteX7" fmla="*/ 4412147 w 5629291"/>
                <a:gd name="connsiteY7" fmla="*/ 1496787 h 3777338"/>
                <a:gd name="connsiteX8" fmla="*/ 3917682 w 5629291"/>
                <a:gd name="connsiteY8" fmla="*/ 1496787 h 3777338"/>
                <a:gd name="connsiteX9" fmla="*/ 3917682 w 5629291"/>
                <a:gd name="connsiteY9" fmla="*/ 1322613 h 3777338"/>
                <a:gd name="connsiteX10" fmla="*/ 3292812 w 5629291"/>
                <a:gd name="connsiteY10" fmla="*/ 1322613 h 3777338"/>
                <a:gd name="connsiteX11" fmla="*/ 3292812 w 5629291"/>
                <a:gd name="connsiteY11" fmla="*/ 1202874 h 3777338"/>
                <a:gd name="connsiteX12" fmla="*/ 3200433 w 5629291"/>
                <a:gd name="connsiteY12" fmla="*/ 1202874 h 3777338"/>
                <a:gd name="connsiteX13" fmla="*/ 3200433 w 5629291"/>
                <a:gd name="connsiteY13" fmla="*/ 1066800 h 3777338"/>
                <a:gd name="connsiteX14" fmla="*/ 2450586 w 5629291"/>
                <a:gd name="connsiteY14" fmla="*/ 1066800 h 3777338"/>
                <a:gd name="connsiteX15" fmla="*/ 2450586 w 5629291"/>
                <a:gd name="connsiteY15" fmla="*/ 963387 h 3777338"/>
                <a:gd name="connsiteX16" fmla="*/ 2314751 w 5629291"/>
                <a:gd name="connsiteY16" fmla="*/ 963387 h 3777338"/>
                <a:gd name="connsiteX17" fmla="*/ 2314751 w 5629291"/>
                <a:gd name="connsiteY17" fmla="*/ 832757 h 3777338"/>
                <a:gd name="connsiteX18" fmla="*/ 2146301 w 5629291"/>
                <a:gd name="connsiteY18" fmla="*/ 832757 h 3777338"/>
                <a:gd name="connsiteX19" fmla="*/ 2146301 w 5629291"/>
                <a:gd name="connsiteY19" fmla="*/ 740228 h 3777338"/>
                <a:gd name="connsiteX20" fmla="*/ 2097396 w 5629291"/>
                <a:gd name="connsiteY20" fmla="*/ 740228 h 3777338"/>
                <a:gd name="connsiteX21" fmla="*/ 2097396 w 5629291"/>
                <a:gd name="connsiteY21" fmla="*/ 625928 h 3777338"/>
                <a:gd name="connsiteX22" fmla="*/ 1945253 w 5629291"/>
                <a:gd name="connsiteY22" fmla="*/ 625928 h 3777338"/>
                <a:gd name="connsiteX23" fmla="*/ 1945253 w 5629291"/>
                <a:gd name="connsiteY23" fmla="*/ 517071 h 3777338"/>
                <a:gd name="connsiteX24" fmla="*/ 1782251 w 5629291"/>
                <a:gd name="connsiteY24" fmla="*/ 517071 h 3777338"/>
                <a:gd name="connsiteX25" fmla="*/ 1782251 w 5629291"/>
                <a:gd name="connsiteY25" fmla="*/ 429986 h 3777338"/>
                <a:gd name="connsiteX26" fmla="*/ 1548597 w 5629291"/>
                <a:gd name="connsiteY26" fmla="*/ 429986 h 3777338"/>
                <a:gd name="connsiteX27" fmla="*/ 1548597 w 5629291"/>
                <a:gd name="connsiteY27" fmla="*/ 353786 h 3777338"/>
                <a:gd name="connsiteX28" fmla="*/ 891123 w 5629291"/>
                <a:gd name="connsiteY28" fmla="*/ 353786 h 3777338"/>
                <a:gd name="connsiteX29" fmla="*/ 891123 w 5629291"/>
                <a:gd name="connsiteY29" fmla="*/ 272143 h 3777338"/>
                <a:gd name="connsiteX30" fmla="*/ 815052 w 5629291"/>
                <a:gd name="connsiteY30" fmla="*/ 272143 h 3777338"/>
                <a:gd name="connsiteX31" fmla="*/ 815052 w 5629291"/>
                <a:gd name="connsiteY31" fmla="*/ 92528 h 3777338"/>
                <a:gd name="connsiteX32" fmla="*/ 287985 w 5629291"/>
                <a:gd name="connsiteY32" fmla="*/ 92528 h 3777338"/>
                <a:gd name="connsiteX33" fmla="*/ 287985 w 5629291"/>
                <a:gd name="connsiteY33" fmla="*/ 0 h 3777338"/>
                <a:gd name="connsiteX34" fmla="*/ 0 w 5629291"/>
                <a:gd name="connsiteY34" fmla="*/ 0 h 377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29291" h="3777338">
                  <a:moveTo>
                    <a:pt x="5629291" y="3777339"/>
                  </a:moveTo>
                  <a:lnTo>
                    <a:pt x="5629291" y="2781300"/>
                  </a:lnTo>
                  <a:lnTo>
                    <a:pt x="4727302" y="2781300"/>
                  </a:lnTo>
                  <a:lnTo>
                    <a:pt x="4727302" y="2247900"/>
                  </a:lnTo>
                  <a:lnTo>
                    <a:pt x="4526255" y="2247900"/>
                  </a:lnTo>
                  <a:lnTo>
                    <a:pt x="4526255" y="1779813"/>
                  </a:lnTo>
                  <a:lnTo>
                    <a:pt x="4412147" y="1779813"/>
                  </a:lnTo>
                  <a:lnTo>
                    <a:pt x="4412147" y="1496787"/>
                  </a:lnTo>
                  <a:lnTo>
                    <a:pt x="3917682" y="1496787"/>
                  </a:lnTo>
                  <a:lnTo>
                    <a:pt x="3917682" y="1322613"/>
                  </a:lnTo>
                  <a:lnTo>
                    <a:pt x="3292812" y="1322613"/>
                  </a:lnTo>
                  <a:lnTo>
                    <a:pt x="3292812" y="1202874"/>
                  </a:lnTo>
                  <a:lnTo>
                    <a:pt x="3200433" y="1202874"/>
                  </a:lnTo>
                  <a:lnTo>
                    <a:pt x="3200433" y="1066800"/>
                  </a:lnTo>
                  <a:lnTo>
                    <a:pt x="2450586" y="1066800"/>
                  </a:lnTo>
                  <a:lnTo>
                    <a:pt x="2450586" y="963387"/>
                  </a:lnTo>
                  <a:lnTo>
                    <a:pt x="2314751" y="963387"/>
                  </a:lnTo>
                  <a:lnTo>
                    <a:pt x="2314751" y="832757"/>
                  </a:lnTo>
                  <a:lnTo>
                    <a:pt x="2146301" y="832757"/>
                  </a:lnTo>
                  <a:lnTo>
                    <a:pt x="2146301" y="740228"/>
                  </a:lnTo>
                  <a:lnTo>
                    <a:pt x="2097396" y="740228"/>
                  </a:lnTo>
                  <a:lnTo>
                    <a:pt x="2097396" y="625928"/>
                  </a:lnTo>
                  <a:lnTo>
                    <a:pt x="1945253" y="625928"/>
                  </a:lnTo>
                  <a:lnTo>
                    <a:pt x="1945253" y="517071"/>
                  </a:lnTo>
                  <a:lnTo>
                    <a:pt x="1782251" y="517071"/>
                  </a:lnTo>
                  <a:lnTo>
                    <a:pt x="1782251" y="429986"/>
                  </a:lnTo>
                  <a:lnTo>
                    <a:pt x="1548597" y="429986"/>
                  </a:lnTo>
                  <a:lnTo>
                    <a:pt x="1548597" y="353786"/>
                  </a:lnTo>
                  <a:lnTo>
                    <a:pt x="891123" y="353786"/>
                  </a:lnTo>
                  <a:lnTo>
                    <a:pt x="891123" y="272143"/>
                  </a:lnTo>
                  <a:lnTo>
                    <a:pt x="815052" y="272143"/>
                  </a:lnTo>
                  <a:lnTo>
                    <a:pt x="815052" y="92528"/>
                  </a:lnTo>
                  <a:lnTo>
                    <a:pt x="287985" y="92528"/>
                  </a:lnTo>
                  <a:lnTo>
                    <a:pt x="287985"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164">
              <a:extLst>
                <a:ext uri="{FF2B5EF4-FFF2-40B4-BE49-F238E27FC236}">
                  <a16:creationId xmlns:a16="http://schemas.microsoft.com/office/drawing/2014/main" id="{F7747E66-302C-40FD-87CC-EE244394159C}"/>
                </a:ext>
              </a:extLst>
            </p:cNvPr>
            <p:cNvSpPr/>
            <p:nvPr/>
          </p:nvSpPr>
          <p:spPr>
            <a:xfrm>
              <a:off x="3407011" y="1513291"/>
              <a:ext cx="9508" cy="108000"/>
            </a:xfrm>
            <a:custGeom>
              <a:avLst/>
              <a:gdLst>
                <a:gd name="connsiteX0" fmla="*/ 0 w 9508"/>
                <a:gd name="connsiteY0" fmla="*/ 0 h 108000"/>
                <a:gd name="connsiteX1" fmla="*/ 0 w 9508"/>
                <a:gd name="connsiteY1" fmla="*/ 108000 h 108000"/>
              </a:gdLst>
              <a:ahLst/>
              <a:cxnLst>
                <a:cxn ang="0">
                  <a:pos x="connsiteX0" y="connsiteY0"/>
                </a:cxn>
                <a:cxn ang="0">
                  <a:pos x="connsiteX1" y="connsiteY1"/>
                </a:cxn>
              </a:cxnLst>
              <a:rect l="l" t="t" r="r" b="b"/>
              <a:pathLst>
                <a:path w="9508"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165">
              <a:extLst>
                <a:ext uri="{FF2B5EF4-FFF2-40B4-BE49-F238E27FC236}">
                  <a16:creationId xmlns:a16="http://schemas.microsoft.com/office/drawing/2014/main" id="{7111239B-EC15-443B-8F31-04FD0750DF2E}"/>
                </a:ext>
              </a:extLst>
            </p:cNvPr>
            <p:cNvSpPr/>
            <p:nvPr/>
          </p:nvSpPr>
          <p:spPr>
            <a:xfrm>
              <a:off x="5822294" y="2580102"/>
              <a:ext cx="9508" cy="107994"/>
            </a:xfrm>
            <a:custGeom>
              <a:avLst/>
              <a:gdLst>
                <a:gd name="connsiteX0" fmla="*/ 0 w 9508"/>
                <a:gd name="connsiteY0" fmla="*/ 0 h 107994"/>
                <a:gd name="connsiteX1" fmla="*/ 0 w 9508"/>
                <a:gd name="connsiteY1" fmla="*/ 107994 h 107994"/>
              </a:gdLst>
              <a:ahLst/>
              <a:cxnLst>
                <a:cxn ang="0">
                  <a:pos x="connsiteX0" y="connsiteY0"/>
                </a:cxn>
                <a:cxn ang="0">
                  <a:pos x="connsiteX1" y="connsiteY1"/>
                </a:cxn>
              </a:cxnLst>
              <a:rect l="l" t="t" r="r" b="b"/>
              <a:pathLst>
                <a:path w="9508" h="107994">
                  <a:moveTo>
                    <a:pt x="0" y="0"/>
                  </a:moveTo>
                  <a:lnTo>
                    <a:pt x="0" y="10799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reeform: Shape 166">
              <a:extLst>
                <a:ext uri="{FF2B5EF4-FFF2-40B4-BE49-F238E27FC236}">
                  <a16:creationId xmlns:a16="http://schemas.microsoft.com/office/drawing/2014/main" id="{5C9D9839-872F-4287-B5FC-133794EBC8B1}"/>
                </a:ext>
              </a:extLst>
            </p:cNvPr>
            <p:cNvSpPr/>
            <p:nvPr/>
          </p:nvSpPr>
          <p:spPr>
            <a:xfrm>
              <a:off x="3507530" y="1509712"/>
              <a:ext cx="9508" cy="108000"/>
            </a:xfrm>
            <a:custGeom>
              <a:avLst/>
              <a:gdLst>
                <a:gd name="connsiteX0" fmla="*/ 0 w 9508"/>
                <a:gd name="connsiteY0" fmla="*/ 0 h 108000"/>
                <a:gd name="connsiteX1" fmla="*/ 0 w 9508"/>
                <a:gd name="connsiteY1" fmla="*/ 108000 h 108000"/>
              </a:gdLst>
              <a:ahLst/>
              <a:cxnLst>
                <a:cxn ang="0">
                  <a:pos x="connsiteX0" y="connsiteY0"/>
                </a:cxn>
                <a:cxn ang="0">
                  <a:pos x="connsiteX1" y="connsiteY1"/>
                </a:cxn>
              </a:cxnLst>
              <a:rect l="l" t="t" r="r" b="b"/>
              <a:pathLst>
                <a:path w="9508"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Freeform: Shape 167">
              <a:extLst>
                <a:ext uri="{FF2B5EF4-FFF2-40B4-BE49-F238E27FC236}">
                  <a16:creationId xmlns:a16="http://schemas.microsoft.com/office/drawing/2014/main" id="{756A677D-9BC9-4966-8F48-910C74B8D1C1}"/>
                </a:ext>
              </a:extLst>
            </p:cNvPr>
            <p:cNvSpPr/>
            <p:nvPr/>
          </p:nvSpPr>
          <p:spPr>
            <a:xfrm>
              <a:off x="3811818" y="1604962"/>
              <a:ext cx="9508" cy="107999"/>
            </a:xfrm>
            <a:custGeom>
              <a:avLst/>
              <a:gdLst>
                <a:gd name="connsiteX0" fmla="*/ 0 w 9508"/>
                <a:gd name="connsiteY0" fmla="*/ 0 h 107999"/>
                <a:gd name="connsiteX1" fmla="*/ 0 w 9508"/>
                <a:gd name="connsiteY1" fmla="*/ 107999 h 107999"/>
              </a:gdLst>
              <a:ahLst/>
              <a:cxnLst>
                <a:cxn ang="0">
                  <a:pos x="connsiteX0" y="connsiteY0"/>
                </a:cxn>
                <a:cxn ang="0">
                  <a:pos x="connsiteX1" y="connsiteY1"/>
                </a:cxn>
              </a:cxnLst>
              <a:rect l="l" t="t" r="r" b="b"/>
              <a:pathLst>
                <a:path w="9508" h="107999">
                  <a:moveTo>
                    <a:pt x="0" y="0"/>
                  </a:moveTo>
                  <a:lnTo>
                    <a:pt x="0" y="107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6" name="Freeform: Shape 168">
              <a:extLst>
                <a:ext uri="{FF2B5EF4-FFF2-40B4-BE49-F238E27FC236}">
                  <a16:creationId xmlns:a16="http://schemas.microsoft.com/office/drawing/2014/main" id="{9F5CD444-48A5-4238-A66E-7BB10817D649}"/>
                </a:ext>
              </a:extLst>
            </p:cNvPr>
            <p:cNvSpPr/>
            <p:nvPr/>
          </p:nvSpPr>
          <p:spPr>
            <a:xfrm>
              <a:off x="4705660" y="1871663"/>
              <a:ext cx="9508" cy="108000"/>
            </a:xfrm>
            <a:custGeom>
              <a:avLst/>
              <a:gdLst>
                <a:gd name="connsiteX0" fmla="*/ 0 w 9508"/>
                <a:gd name="connsiteY0" fmla="*/ 0 h 108000"/>
                <a:gd name="connsiteX1" fmla="*/ 0 w 9508"/>
                <a:gd name="connsiteY1" fmla="*/ 108000 h 108000"/>
              </a:gdLst>
              <a:ahLst/>
              <a:cxnLst>
                <a:cxn ang="0">
                  <a:pos x="connsiteX0" y="connsiteY0"/>
                </a:cxn>
                <a:cxn ang="0">
                  <a:pos x="connsiteX1" y="connsiteY1"/>
                </a:cxn>
              </a:cxnLst>
              <a:rect l="l" t="t" r="r" b="b"/>
              <a:pathLst>
                <a:path w="9508"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7" name="Freeform: Shape 169">
              <a:extLst>
                <a:ext uri="{FF2B5EF4-FFF2-40B4-BE49-F238E27FC236}">
                  <a16:creationId xmlns:a16="http://schemas.microsoft.com/office/drawing/2014/main" id="{945B9C4E-65B0-4370-882F-C8AAE58B9076}"/>
                </a:ext>
              </a:extLst>
            </p:cNvPr>
            <p:cNvSpPr/>
            <p:nvPr/>
          </p:nvSpPr>
          <p:spPr>
            <a:xfrm>
              <a:off x="4990937" y="1928814"/>
              <a:ext cx="9508" cy="108000"/>
            </a:xfrm>
            <a:custGeom>
              <a:avLst/>
              <a:gdLst>
                <a:gd name="connsiteX0" fmla="*/ 0 w 9508"/>
                <a:gd name="connsiteY0" fmla="*/ 0 h 108000"/>
                <a:gd name="connsiteX1" fmla="*/ 0 w 9508"/>
                <a:gd name="connsiteY1" fmla="*/ 108000 h 108000"/>
              </a:gdLst>
              <a:ahLst/>
              <a:cxnLst>
                <a:cxn ang="0">
                  <a:pos x="connsiteX0" y="connsiteY0"/>
                </a:cxn>
                <a:cxn ang="0">
                  <a:pos x="connsiteX1" y="connsiteY1"/>
                </a:cxn>
              </a:cxnLst>
              <a:rect l="l" t="t" r="r" b="b"/>
              <a:pathLst>
                <a:path w="9508"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8" name="Freeform: Shape 170">
              <a:extLst>
                <a:ext uri="{FF2B5EF4-FFF2-40B4-BE49-F238E27FC236}">
                  <a16:creationId xmlns:a16="http://schemas.microsoft.com/office/drawing/2014/main" id="{5C4745C8-5B2A-41F7-98EC-894DD15DCBB9}"/>
                </a:ext>
              </a:extLst>
            </p:cNvPr>
            <p:cNvSpPr/>
            <p:nvPr/>
          </p:nvSpPr>
          <p:spPr>
            <a:xfrm>
              <a:off x="5067009" y="2024064"/>
              <a:ext cx="9508" cy="108000"/>
            </a:xfrm>
            <a:custGeom>
              <a:avLst/>
              <a:gdLst>
                <a:gd name="connsiteX0" fmla="*/ 0 w 9508"/>
                <a:gd name="connsiteY0" fmla="*/ 0 h 108000"/>
                <a:gd name="connsiteX1" fmla="*/ 0 w 9508"/>
                <a:gd name="connsiteY1" fmla="*/ 108000 h 108000"/>
              </a:gdLst>
              <a:ahLst/>
              <a:cxnLst>
                <a:cxn ang="0">
                  <a:pos x="connsiteX0" y="connsiteY0"/>
                </a:cxn>
                <a:cxn ang="0">
                  <a:pos x="connsiteX1" y="connsiteY1"/>
                </a:cxn>
              </a:cxnLst>
              <a:rect l="l" t="t" r="r" b="b"/>
              <a:pathLst>
                <a:path w="9508"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9" name="Freeform: Shape 171">
              <a:extLst>
                <a:ext uri="{FF2B5EF4-FFF2-40B4-BE49-F238E27FC236}">
                  <a16:creationId xmlns:a16="http://schemas.microsoft.com/office/drawing/2014/main" id="{1A050699-18A0-4D93-8382-873F74751F87}"/>
                </a:ext>
              </a:extLst>
            </p:cNvPr>
            <p:cNvSpPr/>
            <p:nvPr/>
          </p:nvSpPr>
          <p:spPr>
            <a:xfrm>
              <a:off x="5143080" y="2024064"/>
              <a:ext cx="9508" cy="108000"/>
            </a:xfrm>
            <a:custGeom>
              <a:avLst/>
              <a:gdLst>
                <a:gd name="connsiteX0" fmla="*/ 0 w 9508"/>
                <a:gd name="connsiteY0" fmla="*/ 0 h 108000"/>
                <a:gd name="connsiteX1" fmla="*/ 0 w 9508"/>
                <a:gd name="connsiteY1" fmla="*/ 108000 h 108000"/>
              </a:gdLst>
              <a:ahLst/>
              <a:cxnLst>
                <a:cxn ang="0">
                  <a:pos x="connsiteX0" y="connsiteY0"/>
                </a:cxn>
                <a:cxn ang="0">
                  <a:pos x="connsiteX1" y="connsiteY1"/>
                </a:cxn>
              </a:cxnLst>
              <a:rect l="l" t="t" r="r" b="b"/>
              <a:pathLst>
                <a:path w="9508"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0" name="Freeform: Shape 172">
              <a:extLst>
                <a:ext uri="{FF2B5EF4-FFF2-40B4-BE49-F238E27FC236}">
                  <a16:creationId xmlns:a16="http://schemas.microsoft.com/office/drawing/2014/main" id="{8C7A6184-82D3-4543-89AB-2422B19B78FB}"/>
                </a:ext>
              </a:extLst>
            </p:cNvPr>
            <p:cNvSpPr/>
            <p:nvPr/>
          </p:nvSpPr>
          <p:spPr>
            <a:xfrm>
              <a:off x="5219152" y="2024064"/>
              <a:ext cx="9508" cy="108000"/>
            </a:xfrm>
            <a:custGeom>
              <a:avLst/>
              <a:gdLst>
                <a:gd name="connsiteX0" fmla="*/ 0 w 9508"/>
                <a:gd name="connsiteY0" fmla="*/ 0 h 108000"/>
                <a:gd name="connsiteX1" fmla="*/ 0 w 9508"/>
                <a:gd name="connsiteY1" fmla="*/ 108000 h 108000"/>
              </a:gdLst>
              <a:ahLst/>
              <a:cxnLst>
                <a:cxn ang="0">
                  <a:pos x="connsiteX0" y="connsiteY0"/>
                </a:cxn>
                <a:cxn ang="0">
                  <a:pos x="connsiteX1" y="connsiteY1"/>
                </a:cxn>
              </a:cxnLst>
              <a:rect l="l" t="t" r="r" b="b"/>
              <a:pathLst>
                <a:path w="9508"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Freeform: Shape 173">
              <a:extLst>
                <a:ext uri="{FF2B5EF4-FFF2-40B4-BE49-F238E27FC236}">
                  <a16:creationId xmlns:a16="http://schemas.microsoft.com/office/drawing/2014/main" id="{BDE6E366-9165-4DE0-89C6-0187CCD87AD7}"/>
                </a:ext>
              </a:extLst>
            </p:cNvPr>
            <p:cNvSpPr/>
            <p:nvPr/>
          </p:nvSpPr>
          <p:spPr>
            <a:xfrm>
              <a:off x="5485402" y="2347917"/>
              <a:ext cx="9508" cy="107999"/>
            </a:xfrm>
            <a:custGeom>
              <a:avLst/>
              <a:gdLst>
                <a:gd name="connsiteX0" fmla="*/ 0 w 9508"/>
                <a:gd name="connsiteY0" fmla="*/ 0 h 107999"/>
                <a:gd name="connsiteX1" fmla="*/ 0 w 9508"/>
                <a:gd name="connsiteY1" fmla="*/ 107999 h 107999"/>
              </a:gdLst>
              <a:ahLst/>
              <a:cxnLst>
                <a:cxn ang="0">
                  <a:pos x="connsiteX0" y="connsiteY0"/>
                </a:cxn>
                <a:cxn ang="0">
                  <a:pos x="connsiteX1" y="connsiteY1"/>
                </a:cxn>
              </a:cxnLst>
              <a:rect l="l" t="t" r="r" b="b"/>
              <a:pathLst>
                <a:path w="9508" h="107999">
                  <a:moveTo>
                    <a:pt x="0" y="0"/>
                  </a:moveTo>
                  <a:lnTo>
                    <a:pt x="0" y="107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Freeform: Shape 174">
              <a:extLst>
                <a:ext uri="{FF2B5EF4-FFF2-40B4-BE49-F238E27FC236}">
                  <a16:creationId xmlns:a16="http://schemas.microsoft.com/office/drawing/2014/main" id="{F3685581-2964-4955-9884-00041E83D819}"/>
                </a:ext>
              </a:extLst>
            </p:cNvPr>
            <p:cNvSpPr/>
            <p:nvPr/>
          </p:nvSpPr>
          <p:spPr>
            <a:xfrm>
              <a:off x="5561474" y="2347917"/>
              <a:ext cx="9508" cy="107999"/>
            </a:xfrm>
            <a:custGeom>
              <a:avLst/>
              <a:gdLst>
                <a:gd name="connsiteX0" fmla="*/ 0 w 9508"/>
                <a:gd name="connsiteY0" fmla="*/ 0 h 107999"/>
                <a:gd name="connsiteX1" fmla="*/ 0 w 9508"/>
                <a:gd name="connsiteY1" fmla="*/ 107999 h 107999"/>
              </a:gdLst>
              <a:ahLst/>
              <a:cxnLst>
                <a:cxn ang="0">
                  <a:pos x="connsiteX0" y="connsiteY0"/>
                </a:cxn>
                <a:cxn ang="0">
                  <a:pos x="connsiteX1" y="connsiteY1"/>
                </a:cxn>
              </a:cxnLst>
              <a:rect l="l" t="t" r="r" b="b"/>
              <a:pathLst>
                <a:path w="9508" h="107999">
                  <a:moveTo>
                    <a:pt x="0" y="0"/>
                  </a:moveTo>
                  <a:lnTo>
                    <a:pt x="0" y="107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Freeform: Shape 175">
              <a:extLst>
                <a:ext uri="{FF2B5EF4-FFF2-40B4-BE49-F238E27FC236}">
                  <a16:creationId xmlns:a16="http://schemas.microsoft.com/office/drawing/2014/main" id="{A00E935C-0907-4315-9C01-CD41750F0C0F}"/>
                </a:ext>
              </a:extLst>
            </p:cNvPr>
            <p:cNvSpPr/>
            <p:nvPr/>
          </p:nvSpPr>
          <p:spPr>
            <a:xfrm>
              <a:off x="5675581" y="2481271"/>
              <a:ext cx="9508" cy="107994"/>
            </a:xfrm>
            <a:custGeom>
              <a:avLst/>
              <a:gdLst>
                <a:gd name="connsiteX0" fmla="*/ 0 w 9508"/>
                <a:gd name="connsiteY0" fmla="*/ 0 h 107994"/>
                <a:gd name="connsiteX1" fmla="*/ 0 w 9508"/>
                <a:gd name="connsiteY1" fmla="*/ 107994 h 107994"/>
              </a:gdLst>
              <a:ahLst/>
              <a:cxnLst>
                <a:cxn ang="0">
                  <a:pos x="connsiteX0" y="connsiteY0"/>
                </a:cxn>
                <a:cxn ang="0">
                  <a:pos x="connsiteX1" y="connsiteY1"/>
                </a:cxn>
              </a:cxnLst>
              <a:rect l="l" t="t" r="r" b="b"/>
              <a:pathLst>
                <a:path w="9508" h="107994">
                  <a:moveTo>
                    <a:pt x="0" y="0"/>
                  </a:moveTo>
                  <a:lnTo>
                    <a:pt x="0" y="10799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Freeform: Shape 176">
              <a:extLst>
                <a:ext uri="{FF2B5EF4-FFF2-40B4-BE49-F238E27FC236}">
                  <a16:creationId xmlns:a16="http://schemas.microsoft.com/office/drawing/2014/main" id="{0B1F827B-C310-407F-9F40-13DD7C7CEEA2}"/>
                </a:ext>
              </a:extLst>
            </p:cNvPr>
            <p:cNvSpPr/>
            <p:nvPr/>
          </p:nvSpPr>
          <p:spPr>
            <a:xfrm>
              <a:off x="6227099" y="2576521"/>
              <a:ext cx="9508" cy="107994"/>
            </a:xfrm>
            <a:custGeom>
              <a:avLst/>
              <a:gdLst>
                <a:gd name="connsiteX0" fmla="*/ 0 w 9508"/>
                <a:gd name="connsiteY0" fmla="*/ 0 h 107994"/>
                <a:gd name="connsiteX1" fmla="*/ 0 w 9508"/>
                <a:gd name="connsiteY1" fmla="*/ 107994 h 107994"/>
              </a:gdLst>
              <a:ahLst/>
              <a:cxnLst>
                <a:cxn ang="0">
                  <a:pos x="connsiteX0" y="connsiteY0"/>
                </a:cxn>
                <a:cxn ang="0">
                  <a:pos x="connsiteX1" y="connsiteY1"/>
                </a:cxn>
              </a:cxnLst>
              <a:rect l="l" t="t" r="r" b="b"/>
              <a:pathLst>
                <a:path w="9508" h="107994">
                  <a:moveTo>
                    <a:pt x="0" y="0"/>
                  </a:moveTo>
                  <a:lnTo>
                    <a:pt x="0" y="10799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Freeform: Shape 177">
              <a:extLst>
                <a:ext uri="{FF2B5EF4-FFF2-40B4-BE49-F238E27FC236}">
                  <a16:creationId xmlns:a16="http://schemas.microsoft.com/office/drawing/2014/main" id="{38C86581-92F3-4057-BE4F-111102BDCA73}"/>
                </a:ext>
              </a:extLst>
            </p:cNvPr>
            <p:cNvSpPr/>
            <p:nvPr/>
          </p:nvSpPr>
          <p:spPr>
            <a:xfrm>
              <a:off x="6740591" y="2843221"/>
              <a:ext cx="9508" cy="107994"/>
            </a:xfrm>
            <a:custGeom>
              <a:avLst/>
              <a:gdLst>
                <a:gd name="connsiteX0" fmla="*/ 0 w 9508"/>
                <a:gd name="connsiteY0" fmla="*/ 0 h 107994"/>
                <a:gd name="connsiteX1" fmla="*/ 0 w 9508"/>
                <a:gd name="connsiteY1" fmla="*/ 107994 h 107994"/>
              </a:gdLst>
              <a:ahLst/>
              <a:cxnLst>
                <a:cxn ang="0">
                  <a:pos x="connsiteX0" y="connsiteY0"/>
                </a:cxn>
                <a:cxn ang="0">
                  <a:pos x="connsiteX1" y="connsiteY1"/>
                </a:cxn>
              </a:cxnLst>
              <a:rect l="l" t="t" r="r" b="b"/>
              <a:pathLst>
                <a:path w="9508" h="107994">
                  <a:moveTo>
                    <a:pt x="0" y="0"/>
                  </a:moveTo>
                  <a:lnTo>
                    <a:pt x="0" y="10799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Freeform: Shape 178">
              <a:extLst>
                <a:ext uri="{FF2B5EF4-FFF2-40B4-BE49-F238E27FC236}">
                  <a16:creationId xmlns:a16="http://schemas.microsoft.com/office/drawing/2014/main" id="{D50B7B6D-1C22-4FBC-8961-CCBDC118F518}"/>
                </a:ext>
              </a:extLst>
            </p:cNvPr>
            <p:cNvSpPr/>
            <p:nvPr/>
          </p:nvSpPr>
          <p:spPr>
            <a:xfrm>
              <a:off x="6949788" y="2843221"/>
              <a:ext cx="9508" cy="107994"/>
            </a:xfrm>
            <a:custGeom>
              <a:avLst/>
              <a:gdLst>
                <a:gd name="connsiteX0" fmla="*/ 0 w 9508"/>
                <a:gd name="connsiteY0" fmla="*/ 0 h 107994"/>
                <a:gd name="connsiteX1" fmla="*/ 0 w 9508"/>
                <a:gd name="connsiteY1" fmla="*/ 107994 h 107994"/>
              </a:gdLst>
              <a:ahLst/>
              <a:cxnLst>
                <a:cxn ang="0">
                  <a:pos x="connsiteX0" y="connsiteY0"/>
                </a:cxn>
                <a:cxn ang="0">
                  <a:pos x="connsiteX1" y="connsiteY1"/>
                </a:cxn>
              </a:cxnLst>
              <a:rect l="l" t="t" r="r" b="b"/>
              <a:pathLst>
                <a:path w="9508" h="107994">
                  <a:moveTo>
                    <a:pt x="0" y="0"/>
                  </a:moveTo>
                  <a:lnTo>
                    <a:pt x="0" y="10799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Freeform: Shape 179">
              <a:extLst>
                <a:ext uri="{FF2B5EF4-FFF2-40B4-BE49-F238E27FC236}">
                  <a16:creationId xmlns:a16="http://schemas.microsoft.com/office/drawing/2014/main" id="{3411A723-74F8-445E-88D3-C90F140FBBD7}"/>
                </a:ext>
              </a:extLst>
            </p:cNvPr>
            <p:cNvSpPr/>
            <p:nvPr/>
          </p:nvSpPr>
          <p:spPr>
            <a:xfrm>
              <a:off x="6987824" y="2843221"/>
              <a:ext cx="9508" cy="107994"/>
            </a:xfrm>
            <a:custGeom>
              <a:avLst/>
              <a:gdLst>
                <a:gd name="connsiteX0" fmla="*/ 0 w 9508"/>
                <a:gd name="connsiteY0" fmla="*/ 0 h 107994"/>
                <a:gd name="connsiteX1" fmla="*/ 0 w 9508"/>
                <a:gd name="connsiteY1" fmla="*/ 107994 h 107994"/>
              </a:gdLst>
              <a:ahLst/>
              <a:cxnLst>
                <a:cxn ang="0">
                  <a:pos x="connsiteX0" y="connsiteY0"/>
                </a:cxn>
                <a:cxn ang="0">
                  <a:pos x="connsiteX1" y="connsiteY1"/>
                </a:cxn>
              </a:cxnLst>
              <a:rect l="l" t="t" r="r" b="b"/>
              <a:pathLst>
                <a:path w="9508" h="107994">
                  <a:moveTo>
                    <a:pt x="0" y="0"/>
                  </a:moveTo>
                  <a:lnTo>
                    <a:pt x="0" y="10799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Freeform: Shape 180">
              <a:extLst>
                <a:ext uri="{FF2B5EF4-FFF2-40B4-BE49-F238E27FC236}">
                  <a16:creationId xmlns:a16="http://schemas.microsoft.com/office/drawing/2014/main" id="{463DF96E-8E26-450F-AEFD-572C9E613001}"/>
                </a:ext>
              </a:extLst>
            </p:cNvPr>
            <p:cNvSpPr/>
            <p:nvPr/>
          </p:nvSpPr>
          <p:spPr>
            <a:xfrm>
              <a:off x="7235056" y="3014671"/>
              <a:ext cx="9508" cy="108003"/>
            </a:xfrm>
            <a:custGeom>
              <a:avLst/>
              <a:gdLst>
                <a:gd name="connsiteX0" fmla="*/ 0 w 9508"/>
                <a:gd name="connsiteY0" fmla="*/ 0 h 108003"/>
                <a:gd name="connsiteX1" fmla="*/ 0 w 9508"/>
                <a:gd name="connsiteY1" fmla="*/ 108004 h 108003"/>
              </a:gdLst>
              <a:ahLst/>
              <a:cxnLst>
                <a:cxn ang="0">
                  <a:pos x="connsiteX0" y="connsiteY0"/>
                </a:cxn>
                <a:cxn ang="0">
                  <a:pos x="connsiteX1" y="connsiteY1"/>
                </a:cxn>
              </a:cxnLst>
              <a:rect l="l" t="t" r="r" b="b"/>
              <a:pathLst>
                <a:path w="9508" h="108003">
                  <a:moveTo>
                    <a:pt x="0" y="0"/>
                  </a:moveTo>
                  <a:lnTo>
                    <a:pt x="0" y="10800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Freeform: Shape 181">
              <a:extLst>
                <a:ext uri="{FF2B5EF4-FFF2-40B4-BE49-F238E27FC236}">
                  <a16:creationId xmlns:a16="http://schemas.microsoft.com/office/drawing/2014/main" id="{B8D04791-8956-44EA-B39B-0B6F2455917C}"/>
                </a:ext>
              </a:extLst>
            </p:cNvPr>
            <p:cNvSpPr/>
            <p:nvPr/>
          </p:nvSpPr>
          <p:spPr>
            <a:xfrm>
              <a:off x="7292110" y="3014671"/>
              <a:ext cx="9508" cy="108003"/>
            </a:xfrm>
            <a:custGeom>
              <a:avLst/>
              <a:gdLst>
                <a:gd name="connsiteX0" fmla="*/ 0 w 9508"/>
                <a:gd name="connsiteY0" fmla="*/ 0 h 108003"/>
                <a:gd name="connsiteX1" fmla="*/ 0 w 9508"/>
                <a:gd name="connsiteY1" fmla="*/ 108004 h 108003"/>
              </a:gdLst>
              <a:ahLst/>
              <a:cxnLst>
                <a:cxn ang="0">
                  <a:pos x="connsiteX0" y="connsiteY0"/>
                </a:cxn>
                <a:cxn ang="0">
                  <a:pos x="connsiteX1" y="connsiteY1"/>
                </a:cxn>
              </a:cxnLst>
              <a:rect l="l" t="t" r="r" b="b"/>
              <a:pathLst>
                <a:path w="9508" h="108003">
                  <a:moveTo>
                    <a:pt x="0" y="0"/>
                  </a:moveTo>
                  <a:lnTo>
                    <a:pt x="0" y="10800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Freeform: Shape 182">
              <a:extLst>
                <a:ext uri="{FF2B5EF4-FFF2-40B4-BE49-F238E27FC236}">
                  <a16:creationId xmlns:a16="http://schemas.microsoft.com/office/drawing/2014/main" id="{3EBBA34F-877A-49B5-BB37-5D2BACAF3A05}"/>
                </a:ext>
              </a:extLst>
            </p:cNvPr>
            <p:cNvSpPr/>
            <p:nvPr/>
          </p:nvSpPr>
          <p:spPr>
            <a:xfrm>
              <a:off x="7406217" y="3014671"/>
              <a:ext cx="9508" cy="108003"/>
            </a:xfrm>
            <a:custGeom>
              <a:avLst/>
              <a:gdLst>
                <a:gd name="connsiteX0" fmla="*/ 0 w 9508"/>
                <a:gd name="connsiteY0" fmla="*/ 0 h 108003"/>
                <a:gd name="connsiteX1" fmla="*/ 0 w 9508"/>
                <a:gd name="connsiteY1" fmla="*/ 108004 h 108003"/>
              </a:gdLst>
              <a:ahLst/>
              <a:cxnLst>
                <a:cxn ang="0">
                  <a:pos x="connsiteX0" y="connsiteY0"/>
                </a:cxn>
                <a:cxn ang="0">
                  <a:pos x="connsiteX1" y="connsiteY1"/>
                </a:cxn>
              </a:cxnLst>
              <a:rect l="l" t="t" r="r" b="b"/>
              <a:pathLst>
                <a:path w="9508" h="108003">
                  <a:moveTo>
                    <a:pt x="0" y="0"/>
                  </a:moveTo>
                  <a:lnTo>
                    <a:pt x="0" y="10800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Freeform: Shape 183">
              <a:extLst>
                <a:ext uri="{FF2B5EF4-FFF2-40B4-BE49-F238E27FC236}">
                  <a16:creationId xmlns:a16="http://schemas.microsoft.com/office/drawing/2014/main" id="{75824777-F0A5-4143-9F90-EF3A04DD2DF3}"/>
                </a:ext>
              </a:extLst>
            </p:cNvPr>
            <p:cNvSpPr/>
            <p:nvPr/>
          </p:nvSpPr>
          <p:spPr>
            <a:xfrm>
              <a:off x="7444253" y="3014671"/>
              <a:ext cx="9508" cy="108003"/>
            </a:xfrm>
            <a:custGeom>
              <a:avLst/>
              <a:gdLst>
                <a:gd name="connsiteX0" fmla="*/ 0 w 9508"/>
                <a:gd name="connsiteY0" fmla="*/ 0 h 108003"/>
                <a:gd name="connsiteX1" fmla="*/ 0 w 9508"/>
                <a:gd name="connsiteY1" fmla="*/ 108004 h 108003"/>
              </a:gdLst>
              <a:ahLst/>
              <a:cxnLst>
                <a:cxn ang="0">
                  <a:pos x="connsiteX0" y="connsiteY0"/>
                </a:cxn>
                <a:cxn ang="0">
                  <a:pos x="connsiteX1" y="connsiteY1"/>
                </a:cxn>
              </a:cxnLst>
              <a:rect l="l" t="t" r="r" b="b"/>
              <a:pathLst>
                <a:path w="9508" h="108003">
                  <a:moveTo>
                    <a:pt x="0" y="0"/>
                  </a:moveTo>
                  <a:lnTo>
                    <a:pt x="0" y="10800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Freeform: Shape 184">
              <a:extLst>
                <a:ext uri="{FF2B5EF4-FFF2-40B4-BE49-F238E27FC236}">
                  <a16:creationId xmlns:a16="http://schemas.microsoft.com/office/drawing/2014/main" id="{AA59BAAF-6807-407C-AA8B-3584B4E68A25}"/>
                </a:ext>
              </a:extLst>
            </p:cNvPr>
            <p:cNvSpPr/>
            <p:nvPr/>
          </p:nvSpPr>
          <p:spPr>
            <a:xfrm>
              <a:off x="7444253" y="3014671"/>
              <a:ext cx="9508" cy="108003"/>
            </a:xfrm>
            <a:custGeom>
              <a:avLst/>
              <a:gdLst>
                <a:gd name="connsiteX0" fmla="*/ 0 w 9508"/>
                <a:gd name="connsiteY0" fmla="*/ 0 h 108003"/>
                <a:gd name="connsiteX1" fmla="*/ 0 w 9508"/>
                <a:gd name="connsiteY1" fmla="*/ 108004 h 108003"/>
              </a:gdLst>
              <a:ahLst/>
              <a:cxnLst>
                <a:cxn ang="0">
                  <a:pos x="connsiteX0" y="connsiteY0"/>
                </a:cxn>
                <a:cxn ang="0">
                  <a:pos x="connsiteX1" y="connsiteY1"/>
                </a:cxn>
              </a:cxnLst>
              <a:rect l="l" t="t" r="r" b="b"/>
              <a:pathLst>
                <a:path w="9508" h="108003">
                  <a:moveTo>
                    <a:pt x="0" y="0"/>
                  </a:moveTo>
                  <a:lnTo>
                    <a:pt x="0" y="10800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Freeform: Shape 185">
              <a:extLst>
                <a:ext uri="{FF2B5EF4-FFF2-40B4-BE49-F238E27FC236}">
                  <a16:creationId xmlns:a16="http://schemas.microsoft.com/office/drawing/2014/main" id="{5119EDBD-6610-42D8-A0C4-3F95983E2535}"/>
                </a:ext>
              </a:extLst>
            </p:cNvPr>
            <p:cNvSpPr/>
            <p:nvPr/>
          </p:nvSpPr>
          <p:spPr>
            <a:xfrm>
              <a:off x="7824610" y="3300421"/>
              <a:ext cx="9508" cy="108003"/>
            </a:xfrm>
            <a:custGeom>
              <a:avLst/>
              <a:gdLst>
                <a:gd name="connsiteX0" fmla="*/ 0 w 9508"/>
                <a:gd name="connsiteY0" fmla="*/ 0 h 108003"/>
                <a:gd name="connsiteX1" fmla="*/ 0 w 9508"/>
                <a:gd name="connsiteY1" fmla="*/ 108004 h 108003"/>
              </a:gdLst>
              <a:ahLst/>
              <a:cxnLst>
                <a:cxn ang="0">
                  <a:pos x="connsiteX0" y="connsiteY0"/>
                </a:cxn>
                <a:cxn ang="0">
                  <a:pos x="connsiteX1" y="connsiteY1"/>
                </a:cxn>
              </a:cxnLst>
              <a:rect l="l" t="t" r="r" b="b"/>
              <a:pathLst>
                <a:path w="9508" h="108003">
                  <a:moveTo>
                    <a:pt x="0" y="0"/>
                  </a:moveTo>
                  <a:lnTo>
                    <a:pt x="0" y="10800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186">
              <a:extLst>
                <a:ext uri="{FF2B5EF4-FFF2-40B4-BE49-F238E27FC236}">
                  <a16:creationId xmlns:a16="http://schemas.microsoft.com/office/drawing/2014/main" id="{A289A687-6EA8-4D08-B4F4-DC847E71661F}"/>
                </a:ext>
              </a:extLst>
            </p:cNvPr>
            <p:cNvSpPr/>
            <p:nvPr/>
          </p:nvSpPr>
          <p:spPr>
            <a:xfrm>
              <a:off x="8395156" y="4291031"/>
              <a:ext cx="9508" cy="107994"/>
            </a:xfrm>
            <a:custGeom>
              <a:avLst/>
              <a:gdLst>
                <a:gd name="connsiteX0" fmla="*/ 0 w 9508"/>
                <a:gd name="connsiteY0" fmla="*/ 0 h 107994"/>
                <a:gd name="connsiteX1" fmla="*/ 0 w 9508"/>
                <a:gd name="connsiteY1" fmla="*/ 107994 h 107994"/>
              </a:gdLst>
              <a:ahLst/>
              <a:cxnLst>
                <a:cxn ang="0">
                  <a:pos x="connsiteX0" y="connsiteY0"/>
                </a:cxn>
                <a:cxn ang="0">
                  <a:pos x="connsiteX1" y="connsiteY1"/>
                </a:cxn>
              </a:cxnLst>
              <a:rect l="l" t="t" r="r" b="b"/>
              <a:pathLst>
                <a:path w="9508" h="107994">
                  <a:moveTo>
                    <a:pt x="0" y="0"/>
                  </a:moveTo>
                  <a:lnTo>
                    <a:pt x="0" y="10799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3842572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LBA37: IMMUTACE: A biomarker-orientated, multi </a:t>
            </a:r>
            <a:r>
              <a:rPr lang="en-GB" dirty="0" err="1"/>
              <a:t>center</a:t>
            </a:r>
            <a:r>
              <a:rPr lang="en-GB" dirty="0"/>
              <a:t> phase II AIO study of transarterial chemoembolization (TACE) in combination with nivolumab performed for intermediate stage hepatocellular carcinoma (HCC) – Vogel A,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2800"/>
              </a:spcBef>
              <a:buNone/>
            </a:pPr>
            <a:r>
              <a:rPr lang="en-GB" b="1" dirty="0"/>
              <a:t>Conclusions</a:t>
            </a:r>
          </a:p>
          <a:p>
            <a:r>
              <a:rPr lang="en-GB" b="1" dirty="0"/>
              <a:t>In patients with intermediate stage HCC, TACE combined with nivolumab demonstrated promising activity with no new safety signals reported</a:t>
            </a:r>
          </a:p>
        </p:txBody>
      </p:sp>
      <p:sp>
        <p:nvSpPr>
          <p:cNvPr id="5" name="Text Placeholder 4"/>
          <p:cNvSpPr>
            <a:spLocks noGrp="1"/>
          </p:cNvSpPr>
          <p:nvPr>
            <p:ph type="body" sz="quarter" idx="11"/>
          </p:nvPr>
        </p:nvSpPr>
        <p:spPr/>
        <p:txBody>
          <a:bodyPr/>
          <a:lstStyle/>
          <a:p>
            <a:r>
              <a:rPr lang="en-GB" dirty="0"/>
              <a:t>Vogel A, et al. Ann </a:t>
            </a:r>
            <a:r>
              <a:rPr lang="en-GB" dirty="0" err="1"/>
              <a:t>Oncol</a:t>
            </a:r>
            <a:r>
              <a:rPr lang="en-GB" dirty="0"/>
              <a:t> 2021;32(</a:t>
            </a:r>
            <a:r>
              <a:rPr lang="en-GB" dirty="0" err="1"/>
              <a:t>suppl</a:t>
            </a:r>
            <a:r>
              <a:rPr lang="en-GB" dirty="0"/>
              <a:t>):</a:t>
            </a:r>
            <a:r>
              <a:rPr lang="en-GB" dirty="0" err="1"/>
              <a:t>abstr</a:t>
            </a:r>
            <a:r>
              <a:rPr lang="en-GB" dirty="0"/>
              <a:t> LBA37</a:t>
            </a:r>
          </a:p>
        </p:txBody>
      </p:sp>
      <p:graphicFrame>
        <p:nvGraphicFramePr>
          <p:cNvPr id="6" name="Group 88"/>
          <p:cNvGraphicFramePr>
            <a:graphicFrameLocks noGrp="1"/>
          </p:cNvGraphicFramePr>
          <p:nvPr>
            <p:extLst>
              <p:ext uri="{D42A27DB-BD31-4B8C-83A1-F6EECF244321}">
                <p14:modId xmlns:p14="http://schemas.microsoft.com/office/powerpoint/2010/main" val="3931608253"/>
              </p:ext>
            </p:extLst>
          </p:nvPr>
        </p:nvGraphicFramePr>
        <p:xfrm>
          <a:off x="1772796" y="1709503"/>
          <a:ext cx="3306725" cy="1981200"/>
        </p:xfrm>
        <a:graphic>
          <a:graphicData uri="http://schemas.openxmlformats.org/drawingml/2006/table">
            <a:tbl>
              <a:tblPr firstRow="1" bandRow="1">
                <a:tableStyleId>{5202B0CA-FC54-4496-8BCA-5EF66A818D29}</a:tableStyleId>
              </a:tblPr>
              <a:tblGrid>
                <a:gridCol w="1813361">
                  <a:extLst>
                    <a:ext uri="{9D8B030D-6E8A-4147-A177-3AD203B41FA5}">
                      <a16:colId xmlns:a16="http://schemas.microsoft.com/office/drawing/2014/main" val="20000"/>
                    </a:ext>
                  </a:extLst>
                </a:gridCol>
                <a:gridCol w="1493364">
                  <a:extLst>
                    <a:ext uri="{9D8B030D-6E8A-4147-A177-3AD203B41FA5}">
                      <a16:colId xmlns:a16="http://schemas.microsoft.com/office/drawing/2014/main" val="2000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n=49</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ORR, %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71.4 (56.8, 83.4)</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BOR, n (%)</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CR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SD</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PD</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8 (16.3)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27 (55.1)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 (4.1)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 (14.3)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 (10.2)</a:t>
                      </a:r>
                    </a:p>
                  </a:txBody>
                  <a:tcPr anchor="ctr"/>
                </a:tc>
                <a:extLst>
                  <a:ext uri="{0D108BD9-81ED-4DB2-BD59-A6C34878D82A}">
                    <a16:rowId xmlns:a16="http://schemas.microsoft.com/office/drawing/2014/main" val="3619506884"/>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19071758"/>
              </p:ext>
            </p:extLst>
          </p:nvPr>
        </p:nvGraphicFramePr>
        <p:xfrm>
          <a:off x="5538955" y="1709503"/>
          <a:ext cx="5168249" cy="2438400"/>
        </p:xfrm>
        <a:graphic>
          <a:graphicData uri="http://schemas.openxmlformats.org/drawingml/2006/table">
            <a:tbl>
              <a:tblPr firstRow="1" bandRow="1">
                <a:tableStyleId>{5202B0CA-FC54-4496-8BCA-5EF66A818D29}</a:tableStyleId>
              </a:tblPr>
              <a:tblGrid>
                <a:gridCol w="3677652">
                  <a:extLst>
                    <a:ext uri="{9D8B030D-6E8A-4147-A177-3AD203B41FA5}">
                      <a16:colId xmlns:a16="http://schemas.microsoft.com/office/drawing/2014/main" val="20000"/>
                    </a:ext>
                  </a:extLst>
                </a:gridCol>
                <a:gridCol w="1490597">
                  <a:extLst>
                    <a:ext uri="{9D8B030D-6E8A-4147-A177-3AD203B41FA5}">
                      <a16:colId xmlns:a16="http://schemas.microsoft.com/office/drawing/2014/main" val="2000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Grade ≥3 AEs,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n=49</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AST increased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 (14.3)</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GGT increased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 (10.2)</a:t>
                      </a:r>
                    </a:p>
                  </a:txBody>
                  <a:tcPr anchor="ctr"/>
                </a:tc>
                <a:extLst>
                  <a:ext uri="{0D108BD9-81ED-4DB2-BD59-A6C34878D82A}">
                    <a16:rowId xmlns:a16="http://schemas.microsoft.com/office/drawing/2014/main" val="421623033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ALT increased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 (8.2)</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Pain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 (6.1)</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Fever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 (2.0)</a:t>
                      </a:r>
                    </a:p>
                  </a:txBody>
                  <a:tcPr anchor="ctr"/>
                </a:tc>
                <a:extLst>
                  <a:ext uri="{0D108BD9-81ED-4DB2-BD59-A6C34878D82A}">
                    <a16:rowId xmlns:a16="http://schemas.microsoft.com/office/drawing/2014/main" val="318593407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Pruritus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 (2.0)</a:t>
                      </a:r>
                    </a:p>
                  </a:txBody>
                  <a:tcPr anchor="ctr"/>
                </a:tc>
                <a:extLst>
                  <a:ext uri="{0D108BD9-81ED-4DB2-BD59-A6C34878D82A}">
                    <a16:rowId xmlns:a16="http://schemas.microsoft.com/office/drawing/2014/main" val="213303237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Thrombotic thrombocytopenic purpura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 (2.0)</a:t>
                      </a:r>
                    </a:p>
                  </a:txBody>
                  <a:tcPr anchor="ctr"/>
                </a:tc>
                <a:extLst>
                  <a:ext uri="{0D108BD9-81ED-4DB2-BD59-A6C34878D82A}">
                    <a16:rowId xmlns:a16="http://schemas.microsoft.com/office/drawing/2014/main" val="1600203144"/>
                  </a:ext>
                </a:extLst>
              </a:tr>
            </a:tbl>
          </a:graphicData>
        </a:graphic>
      </p:graphicFrame>
    </p:spTree>
    <p:extLst>
      <p:ext uri="{BB962C8B-B14F-4D97-AF65-F5344CB8AC3E}">
        <p14:creationId xmlns:p14="http://schemas.microsoft.com/office/powerpoint/2010/main" val="15553506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O-16: HEPANOVA: final efficacy and safety results from a phase 2 study of </a:t>
            </a:r>
            <a:r>
              <a:rPr lang="en-GB" dirty="0" err="1"/>
              <a:t>Tumor</a:t>
            </a:r>
            <a:r>
              <a:rPr lang="en-GB" dirty="0"/>
              <a:t> Treating Fields (</a:t>
            </a:r>
            <a:r>
              <a:rPr lang="en-GB" dirty="0" err="1"/>
              <a:t>TTFields</a:t>
            </a:r>
            <a:r>
              <a:rPr lang="en-GB" dirty="0"/>
              <a:t>, 150 kHz) concomitant with sorafenib in advanced hepatocellular carcinoma (HCC) – Grosu AL,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efficacy and safety of </a:t>
            </a:r>
            <a:r>
              <a:rPr lang="en-GB" dirty="0" err="1"/>
              <a:t>TTFields</a:t>
            </a:r>
            <a:r>
              <a:rPr lang="en-GB" dirty="0"/>
              <a:t> concomitant with sorafenib in patients with advanced HCC in the HEPANOVA study</a:t>
            </a:r>
          </a:p>
        </p:txBody>
      </p:sp>
      <p:sp>
        <p:nvSpPr>
          <p:cNvPr id="5" name="Text Placeholder 4"/>
          <p:cNvSpPr>
            <a:spLocks noGrp="1"/>
          </p:cNvSpPr>
          <p:nvPr>
            <p:ph type="body" sz="quarter" idx="11"/>
          </p:nvPr>
        </p:nvSpPr>
        <p:spPr/>
        <p:txBody>
          <a:bodyPr/>
          <a:lstStyle/>
          <a:p>
            <a:r>
              <a:rPr lang="en-GB" dirty="0"/>
              <a:t>Presented by </a:t>
            </a:r>
            <a:r>
              <a:rPr lang="en-GB" dirty="0" err="1"/>
              <a:t>Eleni</a:t>
            </a:r>
            <a:r>
              <a:rPr lang="en-GB" dirty="0"/>
              <a:t> </a:t>
            </a:r>
            <a:r>
              <a:rPr lang="en-GB" dirty="0" err="1"/>
              <a:t>Gkika</a:t>
            </a:r>
            <a:br>
              <a:rPr lang="en-GB" dirty="0"/>
            </a:br>
            <a:r>
              <a:rPr lang="en-GB" dirty="0" err="1"/>
              <a:t>Grosu</a:t>
            </a:r>
            <a:r>
              <a:rPr lang="en-GB" dirty="0"/>
              <a:t> AL, et al. Ann </a:t>
            </a:r>
            <a:r>
              <a:rPr lang="en-GB" dirty="0" err="1"/>
              <a:t>Oncol</a:t>
            </a:r>
            <a:r>
              <a:rPr lang="en-GB" dirty="0"/>
              <a:t> 2021;32(</a:t>
            </a:r>
            <a:r>
              <a:rPr lang="en-GB" dirty="0" err="1"/>
              <a:t>suppl</a:t>
            </a:r>
            <a:r>
              <a:rPr lang="en-GB" dirty="0"/>
              <a:t>):</a:t>
            </a:r>
            <a:r>
              <a:rPr lang="en-GB" dirty="0" err="1"/>
              <a:t>abstr</a:t>
            </a:r>
            <a:r>
              <a:rPr lang="en-GB" dirty="0"/>
              <a:t> O-16</a:t>
            </a:r>
          </a:p>
        </p:txBody>
      </p:sp>
      <p:sp>
        <p:nvSpPr>
          <p:cNvPr id="6" name="Rectangle 9"/>
          <p:cNvSpPr txBox="1">
            <a:spLocks noChangeArrowheads="1"/>
          </p:cNvSpPr>
          <p:nvPr/>
        </p:nvSpPr>
        <p:spPr bwMode="auto">
          <a:xfrm>
            <a:off x="1838051" y="4976820"/>
            <a:ext cx="4195925"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PRIMARY ENDPOINT</a:t>
            </a:r>
          </a:p>
          <a:p>
            <a:pPr>
              <a:buClr>
                <a:srgbClr val="043882"/>
              </a:buClr>
              <a:defRPr/>
            </a:pPr>
            <a:r>
              <a:rPr lang="en-US" dirty="0"/>
              <a:t>ORR (RECIST v1.1, investigator-assessed)</a:t>
            </a:r>
          </a:p>
          <a:p>
            <a:pPr marL="0" indent="0">
              <a:buClr>
                <a:srgbClr val="043882"/>
              </a:buClr>
              <a:buFontTx/>
              <a:buNone/>
              <a:defRPr/>
            </a:pPr>
            <a:endParaRPr lang="en-US" dirty="0"/>
          </a:p>
        </p:txBody>
      </p:sp>
      <p:sp>
        <p:nvSpPr>
          <p:cNvPr id="7" name="AutoShape 12"/>
          <p:cNvSpPr>
            <a:spLocks noChangeArrowheads="1"/>
          </p:cNvSpPr>
          <p:nvPr/>
        </p:nvSpPr>
        <p:spPr bwMode="auto">
          <a:xfrm>
            <a:off x="9964307" y="3303155"/>
            <a:ext cx="600155"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a:t>
            </a:r>
          </a:p>
        </p:txBody>
      </p:sp>
      <p:cxnSp>
        <p:nvCxnSpPr>
          <p:cNvPr id="8" name="AutoShape 19"/>
          <p:cNvCxnSpPr>
            <a:cxnSpLocks noChangeShapeType="1"/>
            <a:stCxn id="11" idx="3"/>
            <a:endCxn id="10" idx="1"/>
          </p:cNvCxnSpPr>
          <p:nvPr/>
        </p:nvCxnSpPr>
        <p:spPr bwMode="auto">
          <a:xfrm flipV="1">
            <a:off x="5218487" y="3567473"/>
            <a:ext cx="491361"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9" name="AutoShape 21"/>
          <p:cNvCxnSpPr>
            <a:cxnSpLocks noChangeShapeType="1"/>
            <a:stCxn id="10" idx="3"/>
            <a:endCxn id="7" idx="1"/>
          </p:cNvCxnSpPr>
          <p:nvPr/>
        </p:nvCxnSpPr>
        <p:spPr bwMode="auto">
          <a:xfrm>
            <a:off x="9495889" y="3567473"/>
            <a:ext cx="468418" cy="1"/>
          </a:xfrm>
          <a:prstGeom prst="straightConnector1">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5709848" y="2995572"/>
            <a:ext cx="3786041" cy="1143802"/>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err="1">
                <a:solidFill>
                  <a:srgbClr val="FFFFFF"/>
                </a:solidFill>
                <a:ea typeface="SimSun" pitchFamily="2" charset="-122"/>
              </a:rPr>
              <a:t>TTFields</a:t>
            </a:r>
            <a:r>
              <a:rPr lang="en-US" altLang="zh-CN" dirty="0">
                <a:solidFill>
                  <a:srgbClr val="FFFFFF"/>
                </a:solidFill>
                <a:ea typeface="SimSun" pitchFamily="2" charset="-122"/>
              </a:rPr>
              <a:t> 150 kHz ≥18 hours/day + sorafenib 400 mg bid</a:t>
            </a:r>
          </a:p>
        </p:txBody>
      </p:sp>
      <p:sp>
        <p:nvSpPr>
          <p:cNvPr id="11" name="AutoShape 9"/>
          <p:cNvSpPr>
            <a:spLocks noChangeArrowheads="1"/>
          </p:cNvSpPr>
          <p:nvPr/>
        </p:nvSpPr>
        <p:spPr bwMode="auto">
          <a:xfrm>
            <a:off x="1611848" y="2476149"/>
            <a:ext cx="3606639"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Advanced HCC</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Child-Pugh score 5–8 points</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BCLC stage 0–C</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Not a candidate for surgery or local therapy</a:t>
            </a:r>
          </a:p>
          <a:p>
            <a:pPr defTabSz="892175" eaLnBrk="0" hangingPunct="0">
              <a:spcAft>
                <a:spcPct val="30000"/>
              </a:spcAft>
              <a:defRPr/>
            </a:pPr>
            <a:r>
              <a:rPr lang="en-US" altLang="zh-CN" sz="1600" dirty="0">
                <a:solidFill>
                  <a:srgbClr val="FFFFFF"/>
                </a:solidFill>
                <a:ea typeface="SimSun" pitchFamily="2" charset="-122"/>
              </a:rPr>
              <a:t>(n=27)</a:t>
            </a:r>
          </a:p>
        </p:txBody>
      </p:sp>
      <p:sp>
        <p:nvSpPr>
          <p:cNvPr id="12" name="Content Placeholder 26"/>
          <p:cNvSpPr txBox="1">
            <a:spLocks/>
          </p:cNvSpPr>
          <p:nvPr/>
        </p:nvSpPr>
        <p:spPr>
          <a:xfrm>
            <a:off x="6121128" y="4976820"/>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PFS, OS, DMFS, safety</a:t>
            </a:r>
          </a:p>
        </p:txBody>
      </p:sp>
    </p:spTree>
    <p:extLst>
      <p:ext uri="{BB962C8B-B14F-4D97-AF65-F5344CB8AC3E}">
        <p14:creationId xmlns:p14="http://schemas.microsoft.com/office/powerpoint/2010/main" val="8518985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O-16: HEPANOVA: final efficacy and safety results from a phase 2 study of </a:t>
            </a:r>
            <a:r>
              <a:rPr lang="en-GB" dirty="0" err="1"/>
              <a:t>Tumor</a:t>
            </a:r>
            <a:r>
              <a:rPr lang="en-GB" dirty="0"/>
              <a:t> Treating Fields (</a:t>
            </a:r>
            <a:r>
              <a:rPr lang="en-GB" dirty="0" err="1"/>
              <a:t>TTFields</a:t>
            </a:r>
            <a:r>
              <a:rPr lang="en-GB" dirty="0"/>
              <a:t>, 150 kHz) concomitant with sorafenib in advanced hepatocellular carcinoma (HCC) – Grosu AL,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Presented by </a:t>
            </a:r>
            <a:r>
              <a:rPr lang="en-GB" dirty="0" err="1"/>
              <a:t>Eleni</a:t>
            </a:r>
            <a:r>
              <a:rPr lang="en-GB" dirty="0"/>
              <a:t> </a:t>
            </a:r>
            <a:r>
              <a:rPr lang="en-GB" dirty="0" err="1"/>
              <a:t>Gkika</a:t>
            </a:r>
            <a:br>
              <a:rPr lang="en-GB" dirty="0"/>
            </a:br>
            <a:r>
              <a:rPr lang="en-GB" dirty="0" err="1"/>
              <a:t>Grosu</a:t>
            </a:r>
            <a:r>
              <a:rPr lang="en-GB" dirty="0"/>
              <a:t> AL, et al. Ann </a:t>
            </a:r>
            <a:r>
              <a:rPr lang="en-GB" dirty="0" err="1"/>
              <a:t>Oncol</a:t>
            </a:r>
            <a:r>
              <a:rPr lang="en-GB" dirty="0"/>
              <a:t> 2021;32(</a:t>
            </a:r>
            <a:r>
              <a:rPr lang="en-GB" dirty="0" err="1"/>
              <a:t>suppl</a:t>
            </a:r>
            <a:r>
              <a:rPr lang="en-GB" dirty="0"/>
              <a:t>):</a:t>
            </a:r>
            <a:r>
              <a:rPr lang="en-GB" dirty="0" err="1"/>
              <a:t>abstr</a:t>
            </a:r>
            <a:r>
              <a:rPr lang="en-GB" dirty="0"/>
              <a:t> O-16</a:t>
            </a:r>
          </a:p>
        </p:txBody>
      </p:sp>
      <p:graphicFrame>
        <p:nvGraphicFramePr>
          <p:cNvPr id="8" name="Group 88"/>
          <p:cNvGraphicFramePr>
            <a:graphicFrameLocks noGrp="1"/>
          </p:cNvGraphicFramePr>
          <p:nvPr>
            <p:extLst>
              <p:ext uri="{D42A27DB-BD31-4B8C-83A1-F6EECF244321}">
                <p14:modId xmlns:p14="http://schemas.microsoft.com/office/powerpoint/2010/main" val="1441891700"/>
              </p:ext>
            </p:extLst>
          </p:nvPr>
        </p:nvGraphicFramePr>
        <p:xfrm>
          <a:off x="1073888" y="1872341"/>
          <a:ext cx="4999074" cy="2286000"/>
        </p:xfrm>
        <a:graphic>
          <a:graphicData uri="http://schemas.openxmlformats.org/drawingml/2006/table">
            <a:tbl>
              <a:tblPr firstRow="1" bandRow="1">
                <a:tableStyleId>{5202B0CA-FC54-4496-8BCA-5EF66A818D29}</a:tableStyleId>
              </a:tblPr>
              <a:tblGrid>
                <a:gridCol w="1428012">
                  <a:extLst>
                    <a:ext uri="{9D8B030D-6E8A-4147-A177-3AD203B41FA5}">
                      <a16:colId xmlns:a16="http://schemas.microsoft.com/office/drawing/2014/main" val="20000"/>
                    </a:ext>
                  </a:extLst>
                </a:gridCol>
                <a:gridCol w="1878713">
                  <a:extLst>
                    <a:ext uri="{9D8B030D-6E8A-4147-A177-3AD203B41FA5}">
                      <a16:colId xmlns:a16="http://schemas.microsoft.com/office/drawing/2014/main" val="20001"/>
                    </a:ext>
                  </a:extLst>
                </a:gridCol>
                <a:gridCol w="1692349">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a:ln>
                            <a:noFill/>
                          </a:ln>
                          <a:solidFill>
                            <a:schemeClr val="tx2"/>
                          </a:solidFill>
                          <a:effectLst/>
                          <a:latin typeface="+mn-lt"/>
                          <a:cs typeface="Arial" charset="0"/>
                        </a:rPr>
                        <a:t>TTFields</a:t>
                      </a:r>
                      <a:r>
                        <a:rPr kumimoji="0" lang="en-GB" sz="1400" b="1" i="0" u="none" strike="noStrike" cap="none" normalizeH="0" baseline="0" dirty="0">
                          <a:ln>
                            <a:noFill/>
                          </a:ln>
                          <a:solidFill>
                            <a:schemeClr val="tx2"/>
                          </a:solidFill>
                          <a:effectLst/>
                          <a:latin typeface="+mn-lt"/>
                          <a:cs typeface="Arial" charset="0"/>
                        </a:rPr>
                        <a:t> ≥12 weeks + sorafenib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(n=11)</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a:ln>
                            <a:noFill/>
                          </a:ln>
                          <a:solidFill>
                            <a:schemeClr val="tx2"/>
                          </a:solidFill>
                          <a:effectLst/>
                          <a:latin typeface="+mn-lt"/>
                          <a:cs typeface="Arial" charset="0"/>
                        </a:rPr>
                        <a:t>TTFields</a:t>
                      </a:r>
                      <a:r>
                        <a:rPr kumimoji="0" lang="en-GB" sz="1400" b="1" i="0" u="none" strike="noStrike" cap="none" normalizeH="0" baseline="0" dirty="0">
                          <a:ln>
                            <a:noFill/>
                          </a:ln>
                          <a:solidFill>
                            <a:schemeClr val="tx2"/>
                          </a:solidFill>
                          <a:effectLst/>
                          <a:latin typeface="+mn-lt"/>
                          <a:cs typeface="Arial" charset="0"/>
                        </a:rPr>
                        <a:t>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 sorafenib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(n=11)</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ORR, %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9.5 (p=0.24)</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BOR, %</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CR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SD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66.5</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DCR, %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76</a:t>
                      </a:r>
                    </a:p>
                  </a:txBody>
                  <a:tcPr anchor="ctr"/>
                </a:tc>
                <a:extLst>
                  <a:ext uri="{0D108BD9-81ED-4DB2-BD59-A6C34878D82A}">
                    <a16:rowId xmlns:a16="http://schemas.microsoft.com/office/drawing/2014/main" val="4111590578"/>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3352197895"/>
              </p:ext>
            </p:extLst>
          </p:nvPr>
        </p:nvGraphicFramePr>
        <p:xfrm>
          <a:off x="6351181" y="1872341"/>
          <a:ext cx="4584404" cy="2560320"/>
        </p:xfrm>
        <a:graphic>
          <a:graphicData uri="http://schemas.openxmlformats.org/drawingml/2006/table">
            <a:tbl>
              <a:tblPr firstRow="1" bandRow="1">
                <a:tableStyleId>{5202B0CA-FC54-4496-8BCA-5EF66A818D29}</a:tableStyleId>
              </a:tblPr>
              <a:tblGrid>
                <a:gridCol w="2840665">
                  <a:extLst>
                    <a:ext uri="{9D8B030D-6E8A-4147-A177-3AD203B41FA5}">
                      <a16:colId xmlns:a16="http://schemas.microsoft.com/office/drawing/2014/main" val="20000"/>
                    </a:ext>
                  </a:extLst>
                </a:gridCol>
                <a:gridCol w="1743739">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a:ln>
                            <a:noFill/>
                          </a:ln>
                          <a:solidFill>
                            <a:schemeClr val="tx2"/>
                          </a:solidFill>
                          <a:effectLst/>
                          <a:latin typeface="+mn-lt"/>
                          <a:cs typeface="Arial" charset="0"/>
                        </a:rPr>
                        <a:t>TTFields</a:t>
                      </a:r>
                      <a:r>
                        <a:rPr kumimoji="0" lang="en-GB" sz="1400" b="1" i="0" u="none" strike="noStrike" cap="none" normalizeH="0" baseline="0" dirty="0">
                          <a:ln>
                            <a:noFill/>
                          </a:ln>
                          <a:solidFill>
                            <a:schemeClr val="tx2"/>
                          </a:solidFill>
                          <a:effectLst/>
                          <a:latin typeface="+mn-lt"/>
                          <a:cs typeface="Arial" charset="0"/>
                        </a:rPr>
                        <a:t>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 sorafenib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(n=27)</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1-year in-field control rate,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9.5</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mPFS, mo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5.8 (3.0, 8.9)</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mTTP,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8.9 (3.1, NR)</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1-year PFS rate,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23 (7, 45)</a:t>
                      </a:r>
                    </a:p>
                  </a:txBody>
                  <a:tcPr anchor="ctr"/>
                </a:tc>
                <a:extLst>
                  <a:ext uri="{0D108BD9-81ED-4DB2-BD59-A6C34878D82A}">
                    <a16:rowId xmlns:a16="http://schemas.microsoft.com/office/drawing/2014/main" val="144052994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1-year OS rate,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30 (11, 52)</a:t>
                      </a:r>
                    </a:p>
                  </a:txBody>
                  <a:tcPr anchor="ctr"/>
                </a:tc>
                <a:extLst>
                  <a:ext uri="{0D108BD9-81ED-4DB2-BD59-A6C34878D82A}">
                    <a16:rowId xmlns:a16="http://schemas.microsoft.com/office/drawing/2014/main" val="394918769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1-year DMFS rate,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26 (8, 49)</a:t>
                      </a:r>
                    </a:p>
                  </a:txBody>
                  <a:tcPr anchor="ctr"/>
                </a:tc>
                <a:extLst>
                  <a:ext uri="{0D108BD9-81ED-4DB2-BD59-A6C34878D82A}">
                    <a16:rowId xmlns:a16="http://schemas.microsoft.com/office/drawing/2014/main" val="809882578"/>
                  </a:ext>
                </a:extLst>
              </a:tr>
            </a:tbl>
          </a:graphicData>
        </a:graphic>
      </p:graphicFrame>
    </p:spTree>
    <p:extLst>
      <p:ext uri="{BB962C8B-B14F-4D97-AF65-F5344CB8AC3E}">
        <p14:creationId xmlns:p14="http://schemas.microsoft.com/office/powerpoint/2010/main" val="2223158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O-16: HEPANOVA: final efficacy and safety results from a phase 2 study of </a:t>
            </a:r>
            <a:r>
              <a:rPr lang="en-GB" dirty="0" err="1"/>
              <a:t>Tumor</a:t>
            </a:r>
            <a:r>
              <a:rPr lang="en-GB" dirty="0"/>
              <a:t> Treating Fields (</a:t>
            </a:r>
            <a:r>
              <a:rPr lang="en-GB" dirty="0" err="1"/>
              <a:t>TTFields</a:t>
            </a:r>
            <a:r>
              <a:rPr lang="en-GB" dirty="0"/>
              <a:t>, 150 kHz) concomitant with sorafenib in advanced hepatocellular carcinoma (HCC) – Grosu AL,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4000"/>
              </a:spcBef>
              <a:buNone/>
            </a:pPr>
            <a:r>
              <a:rPr lang="en-GB" b="1" dirty="0"/>
              <a:t>Conclusions</a:t>
            </a:r>
          </a:p>
          <a:p>
            <a:r>
              <a:rPr lang="en-GB" b="1" dirty="0"/>
              <a:t>In patients with advanced HCC, </a:t>
            </a:r>
            <a:r>
              <a:rPr lang="en-GB" b="1" dirty="0" err="1"/>
              <a:t>TTFields</a:t>
            </a:r>
            <a:r>
              <a:rPr lang="en-GB" b="1" dirty="0"/>
              <a:t> concomitant with sorafenib demonstrated promising activity and was generally well-tolerated</a:t>
            </a:r>
          </a:p>
        </p:txBody>
      </p:sp>
      <p:sp>
        <p:nvSpPr>
          <p:cNvPr id="5" name="Text Placeholder 4"/>
          <p:cNvSpPr>
            <a:spLocks noGrp="1"/>
          </p:cNvSpPr>
          <p:nvPr>
            <p:ph type="body" sz="quarter" idx="11"/>
          </p:nvPr>
        </p:nvSpPr>
        <p:spPr/>
        <p:txBody>
          <a:bodyPr/>
          <a:lstStyle/>
          <a:p>
            <a:r>
              <a:rPr lang="en-GB" dirty="0"/>
              <a:t>Presented by </a:t>
            </a:r>
            <a:r>
              <a:rPr lang="en-GB" dirty="0" err="1"/>
              <a:t>Eleni</a:t>
            </a:r>
            <a:r>
              <a:rPr lang="en-GB" dirty="0"/>
              <a:t> </a:t>
            </a:r>
            <a:r>
              <a:rPr lang="en-GB" dirty="0" err="1"/>
              <a:t>Gkika</a:t>
            </a:r>
            <a:br>
              <a:rPr lang="en-GB" dirty="0"/>
            </a:br>
            <a:r>
              <a:rPr lang="en-GB" dirty="0" err="1"/>
              <a:t>Grosu</a:t>
            </a:r>
            <a:r>
              <a:rPr lang="en-GB" dirty="0"/>
              <a:t> AL, et al. Ann </a:t>
            </a:r>
            <a:r>
              <a:rPr lang="en-GB" dirty="0" err="1"/>
              <a:t>Oncol</a:t>
            </a:r>
            <a:r>
              <a:rPr lang="en-GB" dirty="0"/>
              <a:t> 2021;32(</a:t>
            </a:r>
            <a:r>
              <a:rPr lang="en-GB" dirty="0" err="1"/>
              <a:t>suppl</a:t>
            </a:r>
            <a:r>
              <a:rPr lang="en-GB" dirty="0"/>
              <a:t>):</a:t>
            </a:r>
            <a:r>
              <a:rPr lang="en-GB" dirty="0" err="1"/>
              <a:t>abstr</a:t>
            </a:r>
            <a:r>
              <a:rPr lang="en-GB" dirty="0"/>
              <a:t> O-16</a:t>
            </a:r>
          </a:p>
        </p:txBody>
      </p:sp>
      <p:graphicFrame>
        <p:nvGraphicFramePr>
          <p:cNvPr id="7" name="Group 88"/>
          <p:cNvGraphicFramePr>
            <a:graphicFrameLocks noGrp="1"/>
          </p:cNvGraphicFramePr>
          <p:nvPr>
            <p:extLst>
              <p:ext uri="{D42A27DB-BD31-4B8C-83A1-F6EECF244321}">
                <p14:modId xmlns:p14="http://schemas.microsoft.com/office/powerpoint/2010/main" val="3957329687"/>
              </p:ext>
            </p:extLst>
          </p:nvPr>
        </p:nvGraphicFramePr>
        <p:xfrm>
          <a:off x="2480044" y="1627792"/>
          <a:ext cx="7231912" cy="2651760"/>
        </p:xfrm>
        <a:graphic>
          <a:graphicData uri="http://schemas.openxmlformats.org/drawingml/2006/table">
            <a:tbl>
              <a:tblPr firstRow="1" bandRow="1">
                <a:tableStyleId>{5202B0CA-FC54-4496-8BCA-5EF66A818D29}</a:tableStyleId>
              </a:tblPr>
              <a:tblGrid>
                <a:gridCol w="3813545">
                  <a:extLst>
                    <a:ext uri="{9D8B030D-6E8A-4147-A177-3AD203B41FA5}">
                      <a16:colId xmlns:a16="http://schemas.microsoft.com/office/drawing/2014/main" val="20000"/>
                    </a:ext>
                  </a:extLst>
                </a:gridCol>
                <a:gridCol w="3418367">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Grade 3/4 AEs occurring in ≥10%,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a:ln>
                            <a:noFill/>
                          </a:ln>
                          <a:solidFill>
                            <a:schemeClr val="tx2"/>
                          </a:solidFill>
                          <a:effectLst/>
                          <a:latin typeface="+mn-lt"/>
                          <a:cs typeface="Arial" charset="0"/>
                        </a:rPr>
                        <a:t>TTFields</a:t>
                      </a:r>
                      <a:r>
                        <a:rPr kumimoji="0" lang="en-GB" sz="1400" b="1" i="0" u="none" strike="noStrike" cap="none" normalizeH="0" baseline="0" dirty="0">
                          <a:ln>
                            <a:noFill/>
                          </a:ln>
                          <a:solidFill>
                            <a:schemeClr val="tx2"/>
                          </a:solidFill>
                          <a:effectLst/>
                          <a:latin typeface="+mn-lt"/>
                          <a:cs typeface="Arial" charset="0"/>
                        </a:rPr>
                        <a:t> + sorafenib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(n=27)</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Gastrointestinal</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 (26)</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Metabolism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 (19)</a:t>
                      </a:r>
                    </a:p>
                  </a:txBody>
                  <a:tcPr anchor="ctr"/>
                </a:tc>
                <a:extLst>
                  <a:ext uri="{0D108BD9-81ED-4DB2-BD59-A6C34878D82A}">
                    <a16:rowId xmlns:a16="http://schemas.microsoft.com/office/drawing/2014/main" val="44871541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General disorders/administation site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 (15)</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Laboratory investigations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 (15)</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Respiratory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 (15)</a:t>
                      </a:r>
                    </a:p>
                  </a:txBody>
                  <a:tcPr anchor="ctr"/>
                </a:tc>
                <a:extLst>
                  <a:ext uri="{0D108BD9-81ED-4DB2-BD59-A6C34878D82A}">
                    <a16:rowId xmlns:a16="http://schemas.microsoft.com/office/drawing/2014/main" val="144052994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Musculoskeletal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 (11)</a:t>
                      </a:r>
                    </a:p>
                  </a:txBody>
                  <a:tcPr anchor="ctr"/>
                </a:tc>
                <a:extLst>
                  <a:ext uri="{0D108BD9-81ED-4DB2-BD59-A6C34878D82A}">
                    <a16:rowId xmlns:a16="http://schemas.microsoft.com/office/drawing/2014/main" val="394918769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Vascular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 (11)</a:t>
                      </a:r>
                    </a:p>
                  </a:txBody>
                  <a:tcPr anchor="ctr"/>
                </a:tc>
                <a:extLst>
                  <a:ext uri="{0D108BD9-81ED-4DB2-BD59-A6C34878D82A}">
                    <a16:rowId xmlns:a16="http://schemas.microsoft.com/office/drawing/2014/main" val="774300400"/>
                  </a:ext>
                </a:extLst>
              </a:tr>
            </a:tbl>
          </a:graphicData>
        </a:graphic>
      </p:graphicFrame>
    </p:spTree>
    <p:extLst>
      <p:ext uri="{BB962C8B-B14F-4D97-AF65-F5344CB8AC3E}">
        <p14:creationId xmlns:p14="http://schemas.microsoft.com/office/powerpoint/2010/main" val="3414713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Neuroendocrine tumour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18295483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LBA41: Nivolumab (</a:t>
            </a:r>
            <a:r>
              <a:rPr lang="en-GB" dirty="0" err="1"/>
              <a:t>nivo</a:t>
            </a:r>
            <a:r>
              <a:rPr lang="en-GB" dirty="0"/>
              <a:t>) ± ipilimumab (</a:t>
            </a:r>
            <a:r>
              <a:rPr lang="en-GB" dirty="0" err="1"/>
              <a:t>ipi</a:t>
            </a:r>
            <a:r>
              <a:rPr lang="en-GB" dirty="0"/>
              <a:t>) in pre-treated patients with advanced, refractory pulmonary or </a:t>
            </a:r>
            <a:r>
              <a:rPr lang="en-GB" dirty="0" err="1"/>
              <a:t>gastroenteropancreatic</a:t>
            </a:r>
            <a:r>
              <a:rPr lang="en-GB" dirty="0"/>
              <a:t> poorly differentiated neuroendocrine </a:t>
            </a:r>
            <a:r>
              <a:rPr lang="en-GB" dirty="0" err="1"/>
              <a:t>tumors</a:t>
            </a:r>
            <a:r>
              <a:rPr lang="en-GB" dirty="0"/>
              <a:t> (NECs) (GCO-001 NIPINEC) – Girard N,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efficacy and safety of nivolumab with or without ipilimumab in previously treated patients with advanced, refractory pulmonary or gastroenteropancreatic poorly differentiated NETs in the NIPINEC study</a:t>
            </a:r>
          </a:p>
        </p:txBody>
      </p:sp>
      <p:sp>
        <p:nvSpPr>
          <p:cNvPr id="5" name="Text Placeholder 4"/>
          <p:cNvSpPr>
            <a:spLocks noGrp="1"/>
          </p:cNvSpPr>
          <p:nvPr>
            <p:ph type="body" sz="quarter" idx="11"/>
          </p:nvPr>
        </p:nvSpPr>
        <p:spPr/>
        <p:txBody>
          <a:bodyPr/>
          <a:lstStyle/>
          <a:p>
            <a:r>
              <a:rPr lang="en-GB" dirty="0"/>
              <a:t>Girard N, et al. Ann </a:t>
            </a:r>
            <a:r>
              <a:rPr lang="en-GB" dirty="0" err="1"/>
              <a:t>Oncol</a:t>
            </a:r>
            <a:r>
              <a:rPr lang="en-GB" dirty="0"/>
              <a:t> 2021;32(</a:t>
            </a:r>
            <a:r>
              <a:rPr lang="en-GB" dirty="0" err="1"/>
              <a:t>suppl</a:t>
            </a:r>
            <a:r>
              <a:rPr lang="en-GB" dirty="0"/>
              <a:t>):</a:t>
            </a:r>
            <a:r>
              <a:rPr lang="en-GB" dirty="0" err="1"/>
              <a:t>abstr</a:t>
            </a:r>
            <a:r>
              <a:rPr lang="en-GB" dirty="0"/>
              <a:t> LBA41</a:t>
            </a:r>
          </a:p>
        </p:txBody>
      </p:sp>
      <p:sp>
        <p:nvSpPr>
          <p:cNvPr id="6"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PRIMARY ENDPOINT</a:t>
            </a:r>
          </a:p>
          <a:p>
            <a:pPr>
              <a:buClr>
                <a:srgbClr val="043882"/>
              </a:buClr>
              <a:defRPr/>
            </a:pPr>
            <a:r>
              <a:rPr lang="en-US" dirty="0"/>
              <a:t>8-week ORR rate</a:t>
            </a:r>
          </a:p>
        </p:txBody>
      </p:sp>
      <p:sp>
        <p:nvSpPr>
          <p:cNvPr id="7" name="Oval 14"/>
          <p:cNvSpPr>
            <a:spLocks noChangeArrowheads="1"/>
          </p:cNvSpPr>
          <p:nvPr/>
        </p:nvSpPr>
        <p:spPr bwMode="auto">
          <a:xfrm>
            <a:off x="4711663" y="362885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4788704" y="3040128"/>
            <a:ext cx="803480" cy="373967"/>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9367868" y="2561052"/>
            <a:ext cx="198238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PD/toxicity/</a:t>
            </a:r>
            <a:br>
              <a:rPr lang="en-US" altLang="zh-CN" sz="1600" dirty="0">
                <a:solidFill>
                  <a:srgbClr val="FFFFFF"/>
                </a:solidFill>
                <a:ea typeface="SimSun" pitchFamily="2" charset="-122"/>
              </a:rPr>
            </a:br>
            <a:r>
              <a:rPr lang="en-US" altLang="zh-CN" sz="1600" dirty="0">
                <a:solidFill>
                  <a:srgbClr val="FFFFFF"/>
                </a:solidFill>
                <a:ea typeface="SimSun" pitchFamily="2" charset="-122"/>
              </a:rPr>
              <a:t>up to 2 years</a:t>
            </a:r>
          </a:p>
        </p:txBody>
      </p:sp>
      <p:sp>
        <p:nvSpPr>
          <p:cNvPr id="10" name="Content Placeholder 26"/>
          <p:cNvSpPr txBox="1">
            <a:spLocks/>
          </p:cNvSpPr>
          <p:nvPr/>
        </p:nvSpPr>
        <p:spPr bwMode="auto">
          <a:xfrm>
            <a:off x="5587055" y="3439012"/>
            <a:ext cx="6376087" cy="892175"/>
          </a:xfrm>
          <a:prstGeom prst="rect">
            <a:avLst/>
          </a:prstGeom>
          <a:noFill/>
          <a:ln w="9525">
            <a:noFill/>
            <a:miter lim="800000"/>
            <a:headEnd/>
            <a:tailEnd/>
          </a:ln>
        </p:spPr>
        <p:txBody>
          <a:bodyPr/>
          <a:lstStyle/>
          <a:p>
            <a:pPr marL="190500" indent="-190500">
              <a:spcAft>
                <a:spcPts val="400"/>
              </a:spcAft>
              <a:defRPr/>
            </a:pPr>
            <a:r>
              <a:rPr lang="en-US" sz="1400" b="1" dirty="0">
                <a:solidFill>
                  <a:srgbClr val="043882"/>
                </a:solidFill>
              </a:rPr>
              <a:t>Stratification</a:t>
            </a:r>
          </a:p>
          <a:p>
            <a:pPr marL="203200" lvl="0" indent="-203200">
              <a:spcAft>
                <a:spcPts val="400"/>
              </a:spcAft>
              <a:buFont typeface="Arial" pitchFamily="34" charset="0"/>
              <a:buChar char="•"/>
              <a:defRPr/>
            </a:pPr>
            <a:r>
              <a:rPr lang="en-GB" sz="1400" dirty="0">
                <a:solidFill>
                  <a:srgbClr val="4D4D4D"/>
                </a:solidFill>
              </a:rPr>
              <a:t>PS (0/1 vs. 2)</a:t>
            </a:r>
          </a:p>
          <a:p>
            <a:pPr marL="203200" lvl="0" indent="-203200">
              <a:spcAft>
                <a:spcPts val="400"/>
              </a:spcAft>
              <a:buFont typeface="Arial" pitchFamily="34" charset="0"/>
              <a:buChar char="•"/>
              <a:defRPr/>
            </a:pPr>
            <a:r>
              <a:rPr lang="en-GB" sz="1400" dirty="0">
                <a:solidFill>
                  <a:srgbClr val="4D4D4D"/>
                </a:solidFill>
              </a:rPr>
              <a:t>Age (&lt;70 vs. ≥70 years)</a:t>
            </a:r>
            <a:endParaRPr lang="en-US" sz="1400" dirty="0">
              <a:solidFill>
                <a:srgbClr val="4D4D4D"/>
              </a:solidFill>
            </a:endParaRPr>
          </a:p>
          <a:p>
            <a:pPr marL="190500" indent="-190500">
              <a:spcAft>
                <a:spcPts val="400"/>
              </a:spcAft>
              <a:defRPr/>
            </a:pPr>
            <a:endParaRPr lang="en-US" sz="1400" b="1" dirty="0">
              <a:solidFill>
                <a:srgbClr val="043882"/>
              </a:solidFill>
            </a:endParaRPr>
          </a:p>
        </p:txBody>
      </p:sp>
      <p:cxnSp>
        <p:nvCxnSpPr>
          <p:cNvPr id="11" name="AutoShape 19"/>
          <p:cNvCxnSpPr>
            <a:cxnSpLocks noChangeShapeType="1"/>
            <a:stCxn id="14" idx="3"/>
            <a:endCxn id="7" idx="2"/>
          </p:cNvCxnSpPr>
          <p:nvPr/>
        </p:nvCxnSpPr>
        <p:spPr bwMode="auto">
          <a:xfrm flipV="1">
            <a:off x="4574203" y="3920951"/>
            <a:ext cx="137460"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9011774" y="2825371"/>
            <a:ext cx="356094"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377428" y="2354235"/>
            <a:ext cx="3634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Nivolumab 3 mg/kg iv q2w + ipilimumab 1 mg/kg iv q6w</a:t>
            </a:r>
            <a:br>
              <a:rPr lang="en-US" altLang="zh-CN" dirty="0">
                <a:solidFill>
                  <a:srgbClr val="FFFFFF"/>
                </a:solidFill>
                <a:ea typeface="SimSun" pitchFamily="2" charset="-122"/>
              </a:rPr>
            </a:br>
            <a:r>
              <a:rPr lang="en-US" altLang="zh-CN" dirty="0">
                <a:solidFill>
                  <a:srgbClr val="FFFFFF"/>
                </a:solidFill>
                <a:ea typeface="SimSun" pitchFamily="2" charset="-122"/>
              </a:rPr>
              <a:t>(n=94)</a:t>
            </a:r>
          </a:p>
        </p:txBody>
      </p:sp>
      <p:sp>
        <p:nvSpPr>
          <p:cNvPr id="14" name="AutoShape 9"/>
          <p:cNvSpPr>
            <a:spLocks noChangeArrowheads="1"/>
          </p:cNvSpPr>
          <p:nvPr/>
        </p:nvSpPr>
        <p:spPr bwMode="auto">
          <a:xfrm>
            <a:off x="765545" y="2780383"/>
            <a:ext cx="3808658" cy="228113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Locally advanced, unresectable or metastatic refractory pulmonary or gastroenteropancreatic NETs</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Progressed after 1–2 previous line including ≥1 platinum-based chemotherapy</a:t>
            </a:r>
          </a:p>
          <a:p>
            <a:pPr defTabSz="892175" eaLnBrk="0" hangingPunct="0">
              <a:spcAft>
                <a:spcPct val="30000"/>
              </a:spcAft>
              <a:defRPr/>
            </a:pPr>
            <a:r>
              <a:rPr lang="en-US" altLang="zh-CN" sz="1600" dirty="0">
                <a:solidFill>
                  <a:srgbClr val="FFFFFF"/>
                </a:solidFill>
                <a:ea typeface="SimSun" pitchFamily="2" charset="-122"/>
              </a:rPr>
              <a:t>(n=185)</a:t>
            </a:r>
          </a:p>
        </p:txBody>
      </p:sp>
      <p:cxnSp>
        <p:nvCxnSpPr>
          <p:cNvPr id="15" name="AutoShape 16"/>
          <p:cNvCxnSpPr>
            <a:cxnSpLocks noChangeShapeType="1"/>
            <a:stCxn id="7" idx="4"/>
            <a:endCxn id="18" idx="1"/>
          </p:cNvCxnSpPr>
          <p:nvPr/>
        </p:nvCxnSpPr>
        <p:spPr bwMode="auto">
          <a:xfrm rot="16200000" flipH="1">
            <a:off x="4849602" y="4366909"/>
            <a:ext cx="681685" cy="373967"/>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9367868" y="4630416"/>
            <a:ext cx="198238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PD/toxicity/</a:t>
            </a:r>
            <a:br>
              <a:rPr lang="en-US" altLang="zh-CN" sz="1600" dirty="0">
                <a:solidFill>
                  <a:srgbClr val="FFFFFF"/>
                </a:solidFill>
                <a:ea typeface="SimSun" pitchFamily="2" charset="-122"/>
              </a:rPr>
            </a:br>
            <a:r>
              <a:rPr lang="en-US" altLang="zh-CN" sz="1600" dirty="0">
                <a:solidFill>
                  <a:srgbClr val="FFFFFF"/>
                </a:solidFill>
                <a:ea typeface="SimSun" pitchFamily="2" charset="-122"/>
              </a:rPr>
              <a:t>up to 2 years</a:t>
            </a:r>
          </a:p>
        </p:txBody>
      </p:sp>
      <p:cxnSp>
        <p:nvCxnSpPr>
          <p:cNvPr id="17" name="AutoShape 20"/>
          <p:cNvCxnSpPr>
            <a:cxnSpLocks noChangeShapeType="1"/>
            <a:stCxn id="18" idx="3"/>
            <a:endCxn id="16" idx="1"/>
          </p:cNvCxnSpPr>
          <p:nvPr/>
        </p:nvCxnSpPr>
        <p:spPr bwMode="auto">
          <a:xfrm flipV="1">
            <a:off x="9009631" y="4894735"/>
            <a:ext cx="358237"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5377428" y="4423556"/>
            <a:ext cx="3632203"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Nivolumab 3 mg/kg iv q2w</a:t>
            </a:r>
            <a:br>
              <a:rPr lang="en-US" altLang="zh-CN" dirty="0">
                <a:solidFill>
                  <a:srgbClr val="4D4D4D"/>
                </a:solidFill>
                <a:ea typeface="SimSun" pitchFamily="2" charset="-122"/>
              </a:rPr>
            </a:br>
            <a:r>
              <a:rPr lang="en-US" altLang="zh-CN" dirty="0">
                <a:solidFill>
                  <a:srgbClr val="4D4D4D"/>
                </a:solidFill>
                <a:ea typeface="SimSun" pitchFamily="2" charset="-122"/>
              </a:rPr>
              <a:t>(n=91)</a:t>
            </a:r>
          </a:p>
        </p:txBody>
      </p:sp>
      <p:sp>
        <p:nvSpPr>
          <p:cNvPr id="19"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DCR, DoR, PFS, OS, safety</a:t>
            </a:r>
          </a:p>
        </p:txBody>
      </p:sp>
    </p:spTree>
    <p:extLst>
      <p:ext uri="{BB962C8B-B14F-4D97-AF65-F5344CB8AC3E}">
        <p14:creationId xmlns:p14="http://schemas.microsoft.com/office/powerpoint/2010/main" val="1676923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LBA41: Nivolumab (</a:t>
            </a:r>
            <a:r>
              <a:rPr lang="en-GB" dirty="0" err="1"/>
              <a:t>nivo</a:t>
            </a:r>
            <a:r>
              <a:rPr lang="en-GB" dirty="0"/>
              <a:t>) ± ipilimumab (</a:t>
            </a:r>
            <a:r>
              <a:rPr lang="en-GB" dirty="0" err="1"/>
              <a:t>ipi</a:t>
            </a:r>
            <a:r>
              <a:rPr lang="en-GB" dirty="0"/>
              <a:t>) in pre-treated patients with advanced, refractory pulmonary or </a:t>
            </a:r>
            <a:r>
              <a:rPr lang="en-GB" dirty="0" err="1"/>
              <a:t>gastroenteropancreatic</a:t>
            </a:r>
            <a:r>
              <a:rPr lang="en-GB" dirty="0"/>
              <a:t> poorly differentiated neuroendocrine </a:t>
            </a:r>
            <a:r>
              <a:rPr lang="en-GB" dirty="0" err="1"/>
              <a:t>tumors</a:t>
            </a:r>
            <a:r>
              <a:rPr lang="en-GB" dirty="0"/>
              <a:t> (NECs) (GCO-001 NIPINEC) – Girard N,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Girard N, et al. Ann </a:t>
            </a:r>
            <a:r>
              <a:rPr lang="en-GB" dirty="0" err="1"/>
              <a:t>Oncol</a:t>
            </a:r>
            <a:r>
              <a:rPr lang="en-GB" dirty="0"/>
              <a:t> 2021;32(</a:t>
            </a:r>
            <a:r>
              <a:rPr lang="en-GB" dirty="0" err="1"/>
              <a:t>suppl</a:t>
            </a:r>
            <a:r>
              <a:rPr lang="en-GB" dirty="0"/>
              <a:t>):</a:t>
            </a:r>
            <a:r>
              <a:rPr lang="en-GB" dirty="0" err="1"/>
              <a:t>abstr</a:t>
            </a:r>
            <a:r>
              <a:rPr lang="en-GB" dirty="0"/>
              <a:t> LBA41</a:t>
            </a:r>
          </a:p>
        </p:txBody>
      </p:sp>
      <p:sp>
        <p:nvSpPr>
          <p:cNvPr id="243" name="TextBox 242">
            <a:extLst>
              <a:ext uri="{FF2B5EF4-FFF2-40B4-BE49-F238E27FC236}">
                <a16:creationId xmlns:a16="http://schemas.microsoft.com/office/drawing/2014/main" id="{B2FF85E1-9208-45D4-897A-D329AFD985E1}"/>
              </a:ext>
            </a:extLst>
          </p:cNvPr>
          <p:cNvSpPr txBox="1"/>
          <p:nvPr/>
        </p:nvSpPr>
        <p:spPr>
          <a:xfrm>
            <a:off x="1835819" y="1742308"/>
            <a:ext cx="1120821" cy="338554"/>
          </a:xfrm>
          <a:prstGeom prst="rect">
            <a:avLst/>
          </a:prstGeom>
          <a:noFill/>
        </p:spPr>
        <p:txBody>
          <a:bodyPr wrap="none" rtlCol="0">
            <a:spAutoFit/>
          </a:bodyPr>
          <a:lstStyle/>
          <a:p>
            <a:pPr algn="ctr"/>
            <a:r>
              <a:rPr lang="en-US" sz="1600" b="1" dirty="0"/>
              <a:t>NIVO arm</a:t>
            </a:r>
            <a:endParaRPr lang="en-GB" sz="1600" b="1" dirty="0"/>
          </a:p>
        </p:txBody>
      </p:sp>
      <p:sp>
        <p:nvSpPr>
          <p:cNvPr id="244" name="TextBox 243"/>
          <p:cNvSpPr txBox="1"/>
          <p:nvPr/>
        </p:nvSpPr>
        <p:spPr>
          <a:xfrm>
            <a:off x="2679868" y="1414407"/>
            <a:ext cx="265970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Progression-free</a:t>
            </a:r>
            <a:r>
              <a:rPr lang="en-GB" sz="1600" b="1" dirty="0">
                <a:solidFill>
                  <a:srgbClr val="4D4D4D"/>
                </a:solidFill>
              </a:rPr>
              <a:t> survival</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grpSp>
        <p:nvGrpSpPr>
          <p:cNvPr id="245" name="Group 244">
            <a:extLst>
              <a:ext uri="{FF2B5EF4-FFF2-40B4-BE49-F238E27FC236}">
                <a16:creationId xmlns:a16="http://schemas.microsoft.com/office/drawing/2014/main" id="{3A74846A-D405-43A6-A6CB-31CDAC43C12C}"/>
              </a:ext>
            </a:extLst>
          </p:cNvPr>
          <p:cNvGrpSpPr/>
          <p:nvPr/>
        </p:nvGrpSpPr>
        <p:grpSpPr>
          <a:xfrm>
            <a:off x="350583" y="1994596"/>
            <a:ext cx="4456345" cy="2333773"/>
            <a:chOff x="350583" y="2023529"/>
            <a:chExt cx="4456345" cy="2333773"/>
          </a:xfrm>
        </p:grpSpPr>
        <p:sp>
          <p:nvSpPr>
            <p:cNvPr id="246" name="TextBox 245"/>
            <p:cNvSpPr txBox="1"/>
            <p:nvPr/>
          </p:nvSpPr>
          <p:spPr>
            <a:xfrm>
              <a:off x="3091394" y="4018748"/>
              <a:ext cx="171553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Overall survival</a:t>
              </a:r>
            </a:p>
          </p:txBody>
        </p:sp>
        <p:sp>
          <p:nvSpPr>
            <p:cNvPr id="247" name="Freeform 21">
              <a:extLst>
                <a:ext uri="{FF2B5EF4-FFF2-40B4-BE49-F238E27FC236}">
                  <a16:creationId xmlns:a16="http://schemas.microsoft.com/office/drawing/2014/main" id="{D6711F29-8CC6-493C-97A0-FB13F2349CE7}"/>
                </a:ext>
              </a:extLst>
            </p:cNvPr>
            <p:cNvSpPr>
              <a:spLocks/>
            </p:cNvSpPr>
            <p:nvPr/>
          </p:nvSpPr>
          <p:spPr bwMode="auto">
            <a:xfrm>
              <a:off x="1018569" y="2039746"/>
              <a:ext cx="2598391" cy="14872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48" name="Group 247">
              <a:extLst>
                <a:ext uri="{FF2B5EF4-FFF2-40B4-BE49-F238E27FC236}">
                  <a16:creationId xmlns:a16="http://schemas.microsoft.com/office/drawing/2014/main" id="{74CE154D-ADAF-440A-A285-1EC860A530B4}"/>
                </a:ext>
              </a:extLst>
            </p:cNvPr>
            <p:cNvGrpSpPr/>
            <p:nvPr/>
          </p:nvGrpSpPr>
          <p:grpSpPr>
            <a:xfrm>
              <a:off x="420305" y="2023529"/>
              <a:ext cx="588566" cy="1576437"/>
              <a:chOff x="4376894" y="1254397"/>
              <a:chExt cx="588566" cy="2948000"/>
            </a:xfrm>
          </p:grpSpPr>
          <p:sp>
            <p:nvSpPr>
              <p:cNvPr id="283" name="Line 6">
                <a:extLst>
                  <a:ext uri="{FF2B5EF4-FFF2-40B4-BE49-F238E27FC236}">
                    <a16:creationId xmlns:a16="http://schemas.microsoft.com/office/drawing/2014/main" id="{5AB47EA9-7C79-4998-A418-156F7E90360A}"/>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84" name="Line 7">
                <a:extLst>
                  <a:ext uri="{FF2B5EF4-FFF2-40B4-BE49-F238E27FC236}">
                    <a16:creationId xmlns:a16="http://schemas.microsoft.com/office/drawing/2014/main" id="{B88454E7-40F9-4DCD-BC2B-6519A896143B}"/>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85" name="Line 8">
                <a:extLst>
                  <a:ext uri="{FF2B5EF4-FFF2-40B4-BE49-F238E27FC236}">
                    <a16:creationId xmlns:a16="http://schemas.microsoft.com/office/drawing/2014/main" id="{D450C0EF-C31B-45A1-AE15-6DEEC673481B}"/>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86" name="Line 9">
                <a:extLst>
                  <a:ext uri="{FF2B5EF4-FFF2-40B4-BE49-F238E27FC236}">
                    <a16:creationId xmlns:a16="http://schemas.microsoft.com/office/drawing/2014/main" id="{DAE6B33A-B381-4E45-B20B-92545B745D19}"/>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87" name="Line 10">
                <a:extLst>
                  <a:ext uri="{FF2B5EF4-FFF2-40B4-BE49-F238E27FC236}">
                    <a16:creationId xmlns:a16="http://schemas.microsoft.com/office/drawing/2014/main" id="{CB842EEE-C2D8-444A-9319-FA430AE3DE37}"/>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88" name="Line 11">
                <a:extLst>
                  <a:ext uri="{FF2B5EF4-FFF2-40B4-BE49-F238E27FC236}">
                    <a16:creationId xmlns:a16="http://schemas.microsoft.com/office/drawing/2014/main" id="{6B462D3B-862A-42AC-A945-DA4E35F35C05}"/>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89" name="TextBox 288">
                <a:extLst>
                  <a:ext uri="{FF2B5EF4-FFF2-40B4-BE49-F238E27FC236}">
                    <a16:creationId xmlns:a16="http://schemas.microsoft.com/office/drawing/2014/main" id="{CE0F73B4-F336-4383-9153-D2EB8158F233}"/>
                  </a:ext>
                </a:extLst>
              </p:cNvPr>
              <p:cNvSpPr txBox="1"/>
              <p:nvPr/>
            </p:nvSpPr>
            <p:spPr>
              <a:xfrm rot="16200000">
                <a:off x="3140658" y="2557924"/>
                <a:ext cx="2749472"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cs typeface="Arial" panose="020B0604020202020204" pitchFamily="34" charset="0"/>
                  </a:rPr>
                  <a:t>Survival probability</a:t>
                </a:r>
              </a:p>
            </p:txBody>
          </p:sp>
          <p:sp>
            <p:nvSpPr>
              <p:cNvPr id="290" name="TextBox 289">
                <a:extLst>
                  <a:ext uri="{FF2B5EF4-FFF2-40B4-BE49-F238E27FC236}">
                    <a16:creationId xmlns:a16="http://schemas.microsoft.com/office/drawing/2014/main" id="{6CC13162-7924-4933-9D54-CA409C075A4B}"/>
                  </a:ext>
                </a:extLst>
              </p:cNvPr>
              <p:cNvSpPr txBox="1"/>
              <p:nvPr/>
            </p:nvSpPr>
            <p:spPr>
              <a:xfrm>
                <a:off x="4553477" y="1254397"/>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a:t>
                </a:r>
              </a:p>
            </p:txBody>
          </p:sp>
          <p:sp>
            <p:nvSpPr>
              <p:cNvPr id="291" name="TextBox 290">
                <a:extLst>
                  <a:ext uri="{FF2B5EF4-FFF2-40B4-BE49-F238E27FC236}">
                    <a16:creationId xmlns:a16="http://schemas.microsoft.com/office/drawing/2014/main" id="{3F20FC2A-D15B-4246-8F0B-704D7551A9DD}"/>
                  </a:ext>
                </a:extLst>
              </p:cNvPr>
              <p:cNvSpPr txBox="1"/>
              <p:nvPr/>
            </p:nvSpPr>
            <p:spPr>
              <a:xfrm>
                <a:off x="4553477" y="1778536"/>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0.8</a:t>
                </a:r>
              </a:p>
            </p:txBody>
          </p:sp>
          <p:sp>
            <p:nvSpPr>
              <p:cNvPr id="292" name="TextBox 291">
                <a:extLst>
                  <a:ext uri="{FF2B5EF4-FFF2-40B4-BE49-F238E27FC236}">
                    <a16:creationId xmlns:a16="http://schemas.microsoft.com/office/drawing/2014/main" id="{5BD4A7AC-B8E2-4468-8AF9-6C300265279D}"/>
                  </a:ext>
                </a:extLst>
              </p:cNvPr>
              <p:cNvSpPr txBox="1"/>
              <p:nvPr/>
            </p:nvSpPr>
            <p:spPr>
              <a:xfrm>
                <a:off x="4553477" y="2277068"/>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0.6</a:t>
                </a:r>
              </a:p>
            </p:txBody>
          </p:sp>
          <p:sp>
            <p:nvSpPr>
              <p:cNvPr id="293" name="TextBox 292">
                <a:extLst>
                  <a:ext uri="{FF2B5EF4-FFF2-40B4-BE49-F238E27FC236}">
                    <a16:creationId xmlns:a16="http://schemas.microsoft.com/office/drawing/2014/main" id="{433AAA25-DEBF-4D34-B0B0-5912FE175212}"/>
                  </a:ext>
                </a:extLst>
              </p:cNvPr>
              <p:cNvSpPr txBox="1"/>
              <p:nvPr/>
            </p:nvSpPr>
            <p:spPr>
              <a:xfrm>
                <a:off x="4553477" y="2791720"/>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0.4</a:t>
                </a:r>
              </a:p>
            </p:txBody>
          </p:sp>
          <p:sp>
            <p:nvSpPr>
              <p:cNvPr id="294" name="TextBox 293">
                <a:extLst>
                  <a:ext uri="{FF2B5EF4-FFF2-40B4-BE49-F238E27FC236}">
                    <a16:creationId xmlns:a16="http://schemas.microsoft.com/office/drawing/2014/main" id="{EB9C869D-9DD5-4889-B266-B40BDAB51DC6}"/>
                  </a:ext>
                </a:extLst>
              </p:cNvPr>
              <p:cNvSpPr txBox="1"/>
              <p:nvPr/>
            </p:nvSpPr>
            <p:spPr>
              <a:xfrm>
                <a:off x="4553477" y="3295623"/>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0.2</a:t>
                </a:r>
              </a:p>
            </p:txBody>
          </p:sp>
          <p:sp>
            <p:nvSpPr>
              <p:cNvPr id="295" name="TextBox 294">
                <a:extLst>
                  <a:ext uri="{FF2B5EF4-FFF2-40B4-BE49-F238E27FC236}">
                    <a16:creationId xmlns:a16="http://schemas.microsoft.com/office/drawing/2014/main" id="{E1C6E42B-6224-4E0C-9E5E-22AA0202938E}"/>
                  </a:ext>
                </a:extLst>
              </p:cNvPr>
              <p:cNvSpPr txBox="1"/>
              <p:nvPr/>
            </p:nvSpPr>
            <p:spPr>
              <a:xfrm>
                <a:off x="4681726" y="3684398"/>
                <a:ext cx="269625" cy="517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grpSp>
          <p:nvGrpSpPr>
            <p:cNvPr id="249" name="Group 248">
              <a:extLst>
                <a:ext uri="{FF2B5EF4-FFF2-40B4-BE49-F238E27FC236}">
                  <a16:creationId xmlns:a16="http://schemas.microsoft.com/office/drawing/2014/main" id="{EB155F66-2F40-4ABC-8B0B-4DF670868ABD}"/>
                </a:ext>
              </a:extLst>
            </p:cNvPr>
            <p:cNvGrpSpPr/>
            <p:nvPr/>
          </p:nvGrpSpPr>
          <p:grpSpPr>
            <a:xfrm>
              <a:off x="1075214" y="3538660"/>
              <a:ext cx="2508627" cy="276611"/>
              <a:chOff x="1075214" y="3538660"/>
              <a:chExt cx="2508627" cy="276611"/>
            </a:xfrm>
          </p:grpSpPr>
          <p:sp>
            <p:nvSpPr>
              <p:cNvPr id="270" name="Line 21">
                <a:extLst>
                  <a:ext uri="{FF2B5EF4-FFF2-40B4-BE49-F238E27FC236}">
                    <a16:creationId xmlns:a16="http://schemas.microsoft.com/office/drawing/2014/main" id="{D5F3EDB3-3859-4126-A370-95A106ADEA0A}"/>
                  </a:ext>
                </a:extLst>
              </p:cNvPr>
              <p:cNvSpPr>
                <a:spLocks noChangeShapeType="1"/>
              </p:cNvSpPr>
              <p:nvPr/>
            </p:nvSpPr>
            <p:spPr bwMode="auto">
              <a:xfrm>
                <a:off x="3466355"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71" name="Line 21">
                <a:extLst>
                  <a:ext uri="{FF2B5EF4-FFF2-40B4-BE49-F238E27FC236}">
                    <a16:creationId xmlns:a16="http://schemas.microsoft.com/office/drawing/2014/main" id="{472147C9-C2D9-40BE-B6A7-A6A8DF0EC689}"/>
                  </a:ext>
                </a:extLst>
              </p:cNvPr>
              <p:cNvSpPr>
                <a:spLocks noChangeShapeType="1"/>
              </p:cNvSpPr>
              <p:nvPr/>
            </p:nvSpPr>
            <p:spPr bwMode="auto">
              <a:xfrm>
                <a:off x="3004658"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72" name="Line 21">
                <a:extLst>
                  <a:ext uri="{FF2B5EF4-FFF2-40B4-BE49-F238E27FC236}">
                    <a16:creationId xmlns:a16="http://schemas.microsoft.com/office/drawing/2014/main" id="{6E71B521-D056-4029-9E22-719249404024}"/>
                  </a:ext>
                </a:extLst>
              </p:cNvPr>
              <p:cNvSpPr>
                <a:spLocks noChangeShapeType="1"/>
              </p:cNvSpPr>
              <p:nvPr/>
            </p:nvSpPr>
            <p:spPr bwMode="auto">
              <a:xfrm>
                <a:off x="2542961"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73" name="Line 21">
                <a:extLst>
                  <a:ext uri="{FF2B5EF4-FFF2-40B4-BE49-F238E27FC236}">
                    <a16:creationId xmlns:a16="http://schemas.microsoft.com/office/drawing/2014/main" id="{6B91BF51-DD02-4BE6-B663-A9A2AD1BAF60}"/>
                  </a:ext>
                </a:extLst>
              </p:cNvPr>
              <p:cNvSpPr>
                <a:spLocks noChangeShapeType="1"/>
              </p:cNvSpPr>
              <p:nvPr/>
            </p:nvSpPr>
            <p:spPr bwMode="auto">
              <a:xfrm>
                <a:off x="2081264"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74" name="Line 21">
                <a:extLst>
                  <a:ext uri="{FF2B5EF4-FFF2-40B4-BE49-F238E27FC236}">
                    <a16:creationId xmlns:a16="http://schemas.microsoft.com/office/drawing/2014/main" id="{60E3FFBC-8FD4-46EC-82AE-EC88FBC7CC5C}"/>
                  </a:ext>
                </a:extLst>
              </p:cNvPr>
              <p:cNvSpPr>
                <a:spLocks noChangeShapeType="1"/>
              </p:cNvSpPr>
              <p:nvPr/>
            </p:nvSpPr>
            <p:spPr bwMode="auto">
              <a:xfrm>
                <a:off x="1619567"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75" name="Line 21">
                <a:extLst>
                  <a:ext uri="{FF2B5EF4-FFF2-40B4-BE49-F238E27FC236}">
                    <a16:creationId xmlns:a16="http://schemas.microsoft.com/office/drawing/2014/main" id="{4E19B2DA-11A5-47D7-9B1F-52B9CC890098}"/>
                  </a:ext>
                </a:extLst>
              </p:cNvPr>
              <p:cNvSpPr>
                <a:spLocks noChangeShapeType="1"/>
              </p:cNvSpPr>
              <p:nvPr/>
            </p:nvSpPr>
            <p:spPr bwMode="auto">
              <a:xfrm>
                <a:off x="1154045"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grpSp>
            <p:nvGrpSpPr>
              <p:cNvPr id="276" name="Group 275">
                <a:extLst>
                  <a:ext uri="{FF2B5EF4-FFF2-40B4-BE49-F238E27FC236}">
                    <a16:creationId xmlns:a16="http://schemas.microsoft.com/office/drawing/2014/main" id="{8817E71A-8693-407E-A04D-3C5A21E1577F}"/>
                  </a:ext>
                </a:extLst>
              </p:cNvPr>
              <p:cNvGrpSpPr/>
              <p:nvPr/>
            </p:nvGrpSpPr>
            <p:grpSpPr>
              <a:xfrm>
                <a:off x="1075214" y="3557902"/>
                <a:ext cx="2508627" cy="257369"/>
                <a:chOff x="1075214" y="3557902"/>
                <a:chExt cx="2508627" cy="257369"/>
              </a:xfrm>
            </p:grpSpPr>
            <p:sp>
              <p:nvSpPr>
                <p:cNvPr id="277" name="TextBox 276">
                  <a:extLst>
                    <a:ext uri="{FF2B5EF4-FFF2-40B4-BE49-F238E27FC236}">
                      <a16:creationId xmlns:a16="http://schemas.microsoft.com/office/drawing/2014/main" id="{647AAD29-981C-46C9-A5B8-8C5D974748FB}"/>
                    </a:ext>
                  </a:extLst>
                </p:cNvPr>
                <p:cNvSpPr txBox="1"/>
                <p:nvPr/>
              </p:nvSpPr>
              <p:spPr>
                <a:xfrm>
                  <a:off x="3341220" y="3557902"/>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25</a:t>
                  </a:r>
                </a:p>
              </p:txBody>
            </p:sp>
            <p:sp>
              <p:nvSpPr>
                <p:cNvPr id="278" name="TextBox 277">
                  <a:extLst>
                    <a:ext uri="{FF2B5EF4-FFF2-40B4-BE49-F238E27FC236}">
                      <a16:creationId xmlns:a16="http://schemas.microsoft.com/office/drawing/2014/main" id="{3FAD472E-9BC2-4615-A19F-48F878913B25}"/>
                    </a:ext>
                  </a:extLst>
                </p:cNvPr>
                <p:cNvSpPr txBox="1"/>
                <p:nvPr/>
              </p:nvSpPr>
              <p:spPr>
                <a:xfrm>
                  <a:off x="2879521" y="3557902"/>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p:txBody>
            </p:sp>
            <p:sp>
              <p:nvSpPr>
                <p:cNvPr id="279" name="TextBox 278">
                  <a:extLst>
                    <a:ext uri="{FF2B5EF4-FFF2-40B4-BE49-F238E27FC236}">
                      <a16:creationId xmlns:a16="http://schemas.microsoft.com/office/drawing/2014/main" id="{BDC452C3-D377-4B35-A19B-5B2F17611343}"/>
                    </a:ext>
                  </a:extLst>
                </p:cNvPr>
                <p:cNvSpPr txBox="1"/>
                <p:nvPr/>
              </p:nvSpPr>
              <p:spPr>
                <a:xfrm>
                  <a:off x="2417824" y="3557902"/>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15</a:t>
                  </a:r>
                </a:p>
              </p:txBody>
            </p:sp>
            <p:sp>
              <p:nvSpPr>
                <p:cNvPr id="280" name="TextBox 279">
                  <a:extLst>
                    <a:ext uri="{FF2B5EF4-FFF2-40B4-BE49-F238E27FC236}">
                      <a16:creationId xmlns:a16="http://schemas.microsoft.com/office/drawing/2014/main" id="{4636A801-9C6D-498A-8ACD-A92EF64954F3}"/>
                    </a:ext>
                  </a:extLst>
                </p:cNvPr>
                <p:cNvSpPr txBox="1"/>
                <p:nvPr/>
              </p:nvSpPr>
              <p:spPr>
                <a:xfrm>
                  <a:off x="1956129" y="3557902"/>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p:txBody>
            </p:sp>
            <p:sp>
              <p:nvSpPr>
                <p:cNvPr id="281" name="TextBox 280">
                  <a:extLst>
                    <a:ext uri="{FF2B5EF4-FFF2-40B4-BE49-F238E27FC236}">
                      <a16:creationId xmlns:a16="http://schemas.microsoft.com/office/drawing/2014/main" id="{A2FA6AFA-213C-4833-BADE-6772F26BA8CE}"/>
                    </a:ext>
                  </a:extLst>
                </p:cNvPr>
                <p:cNvSpPr txBox="1"/>
                <p:nvPr/>
              </p:nvSpPr>
              <p:spPr>
                <a:xfrm>
                  <a:off x="1536912" y="3557902"/>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p:txBody>
            </p:sp>
            <p:sp>
              <p:nvSpPr>
                <p:cNvPr id="282" name="TextBox 281">
                  <a:extLst>
                    <a:ext uri="{FF2B5EF4-FFF2-40B4-BE49-F238E27FC236}">
                      <a16:creationId xmlns:a16="http://schemas.microsoft.com/office/drawing/2014/main" id="{388B463D-F7D3-418F-8A7D-5DD8A8D07082}"/>
                    </a:ext>
                  </a:extLst>
                </p:cNvPr>
                <p:cNvSpPr txBox="1"/>
                <p:nvPr/>
              </p:nvSpPr>
              <p:spPr>
                <a:xfrm>
                  <a:off x="1075214" y="3557902"/>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grpSp>
        <p:sp>
          <p:nvSpPr>
            <p:cNvPr id="250" name="TextBox 249">
              <a:extLst>
                <a:ext uri="{FF2B5EF4-FFF2-40B4-BE49-F238E27FC236}">
                  <a16:creationId xmlns:a16="http://schemas.microsoft.com/office/drawing/2014/main" id="{266BF810-67E8-4115-BD58-5A9446F185AC}"/>
                </a:ext>
              </a:extLst>
            </p:cNvPr>
            <p:cNvSpPr txBox="1"/>
            <p:nvPr/>
          </p:nvSpPr>
          <p:spPr>
            <a:xfrm>
              <a:off x="1724230" y="3695877"/>
              <a:ext cx="1110304" cy="276999"/>
            </a:xfrm>
            <a:prstGeom prst="rect">
              <a:avLst/>
            </a:prstGeom>
            <a:noFill/>
          </p:spPr>
          <p:txBody>
            <a:bodyPr wrap="none" rtlCol="0">
              <a:spAutoFit/>
            </a:bodyPr>
            <a:lstStyle/>
            <a:p>
              <a:pPr algn="ctr"/>
              <a:r>
                <a:rPr lang="en-US" sz="1200" dirty="0"/>
                <a:t>Time, months</a:t>
              </a:r>
              <a:endParaRPr lang="en-GB" sz="1200" dirty="0"/>
            </a:p>
          </p:txBody>
        </p:sp>
        <p:grpSp>
          <p:nvGrpSpPr>
            <p:cNvPr id="251" name="Group 250">
              <a:extLst>
                <a:ext uri="{FF2B5EF4-FFF2-40B4-BE49-F238E27FC236}">
                  <a16:creationId xmlns:a16="http://schemas.microsoft.com/office/drawing/2014/main" id="{A2C73634-CA24-4211-B6A6-85E4839724AF}"/>
                </a:ext>
              </a:extLst>
            </p:cNvPr>
            <p:cNvGrpSpPr/>
            <p:nvPr/>
          </p:nvGrpSpPr>
          <p:grpSpPr>
            <a:xfrm>
              <a:off x="1032735" y="3880575"/>
              <a:ext cx="2046927" cy="257369"/>
              <a:chOff x="1032735" y="3557902"/>
              <a:chExt cx="2046927" cy="257369"/>
            </a:xfrm>
          </p:grpSpPr>
          <p:sp>
            <p:nvSpPr>
              <p:cNvPr id="265" name="TextBox 264">
                <a:extLst>
                  <a:ext uri="{FF2B5EF4-FFF2-40B4-BE49-F238E27FC236}">
                    <a16:creationId xmlns:a16="http://schemas.microsoft.com/office/drawing/2014/main" id="{3CFDD71F-9315-4E98-A99F-B42FDDD6249C}"/>
                  </a:ext>
                </a:extLst>
              </p:cNvPr>
              <p:cNvSpPr txBox="1"/>
              <p:nvPr/>
            </p:nvSpPr>
            <p:spPr>
              <a:xfrm>
                <a:off x="2922000" y="3557902"/>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p:txBody>
          </p:sp>
          <p:sp>
            <p:nvSpPr>
              <p:cNvPr id="266" name="TextBox 265">
                <a:extLst>
                  <a:ext uri="{FF2B5EF4-FFF2-40B4-BE49-F238E27FC236}">
                    <a16:creationId xmlns:a16="http://schemas.microsoft.com/office/drawing/2014/main" id="{71A38B7F-5790-4278-AFA4-DEDF11D896F3}"/>
                  </a:ext>
                </a:extLst>
              </p:cNvPr>
              <p:cNvSpPr txBox="1"/>
              <p:nvPr/>
            </p:nvSpPr>
            <p:spPr>
              <a:xfrm>
                <a:off x="2460303" y="3557902"/>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p:txBody>
          </p:sp>
          <p:sp>
            <p:nvSpPr>
              <p:cNvPr id="267" name="TextBox 266">
                <a:extLst>
                  <a:ext uri="{FF2B5EF4-FFF2-40B4-BE49-F238E27FC236}">
                    <a16:creationId xmlns:a16="http://schemas.microsoft.com/office/drawing/2014/main" id="{6A753793-2DF5-4194-BE30-02C23E4B30CB}"/>
                  </a:ext>
                </a:extLst>
              </p:cNvPr>
              <p:cNvSpPr txBox="1"/>
              <p:nvPr/>
            </p:nvSpPr>
            <p:spPr>
              <a:xfrm>
                <a:off x="1998608" y="3557902"/>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p:txBody>
          </p:sp>
          <p:sp>
            <p:nvSpPr>
              <p:cNvPr id="268" name="TextBox 267">
                <a:extLst>
                  <a:ext uri="{FF2B5EF4-FFF2-40B4-BE49-F238E27FC236}">
                    <a16:creationId xmlns:a16="http://schemas.microsoft.com/office/drawing/2014/main" id="{0E691A70-1ADF-4A6E-ACCA-317C40D29F69}"/>
                  </a:ext>
                </a:extLst>
              </p:cNvPr>
              <p:cNvSpPr txBox="1"/>
              <p:nvPr/>
            </p:nvSpPr>
            <p:spPr>
              <a:xfrm>
                <a:off x="1494433" y="3557902"/>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17</a:t>
                </a:r>
              </a:p>
            </p:txBody>
          </p:sp>
          <p:sp>
            <p:nvSpPr>
              <p:cNvPr id="269" name="TextBox 268">
                <a:extLst>
                  <a:ext uri="{FF2B5EF4-FFF2-40B4-BE49-F238E27FC236}">
                    <a16:creationId xmlns:a16="http://schemas.microsoft.com/office/drawing/2014/main" id="{E4E9A814-9915-470D-AD68-B37BB5722376}"/>
                  </a:ext>
                </a:extLst>
              </p:cNvPr>
              <p:cNvSpPr txBox="1"/>
              <p:nvPr/>
            </p:nvSpPr>
            <p:spPr>
              <a:xfrm>
                <a:off x="1032735" y="3557902"/>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83</a:t>
                </a:r>
              </a:p>
            </p:txBody>
          </p:sp>
        </p:grpSp>
        <p:sp>
          <p:nvSpPr>
            <p:cNvPr id="252" name="TextBox 251">
              <a:extLst>
                <a:ext uri="{FF2B5EF4-FFF2-40B4-BE49-F238E27FC236}">
                  <a16:creationId xmlns:a16="http://schemas.microsoft.com/office/drawing/2014/main" id="{420DFA0D-C960-40B9-BB0E-3C25E0437598}"/>
                </a:ext>
              </a:extLst>
            </p:cNvPr>
            <p:cNvSpPr txBox="1"/>
            <p:nvPr/>
          </p:nvSpPr>
          <p:spPr>
            <a:xfrm>
              <a:off x="350583" y="3665987"/>
              <a:ext cx="877163" cy="276999"/>
            </a:xfrm>
            <a:prstGeom prst="rect">
              <a:avLst/>
            </a:prstGeom>
            <a:noFill/>
          </p:spPr>
          <p:txBody>
            <a:bodyPr wrap="none" rtlCol="0">
              <a:spAutoFit/>
            </a:bodyPr>
            <a:lstStyle/>
            <a:p>
              <a:pPr algn="r"/>
              <a:r>
                <a:rPr lang="en-US" sz="1200" dirty="0"/>
                <a:t>No. at risk</a:t>
              </a:r>
              <a:endParaRPr lang="en-GB" sz="1200" dirty="0"/>
            </a:p>
          </p:txBody>
        </p:sp>
        <p:sp>
          <p:nvSpPr>
            <p:cNvPr id="254" name="TextBox 253">
              <a:extLst>
                <a:ext uri="{FF2B5EF4-FFF2-40B4-BE49-F238E27FC236}">
                  <a16:creationId xmlns:a16="http://schemas.microsoft.com/office/drawing/2014/main" id="{3580E059-B7CF-4381-AC63-017AAAB60E62}"/>
                </a:ext>
              </a:extLst>
            </p:cNvPr>
            <p:cNvSpPr txBox="1"/>
            <p:nvPr/>
          </p:nvSpPr>
          <p:spPr>
            <a:xfrm>
              <a:off x="2987667" y="2228841"/>
              <a:ext cx="737701" cy="246221"/>
            </a:xfrm>
            <a:prstGeom prst="rect">
              <a:avLst/>
            </a:prstGeom>
            <a:noFill/>
          </p:spPr>
          <p:txBody>
            <a:bodyPr wrap="none" rtlCol="0">
              <a:spAutoFit/>
            </a:bodyPr>
            <a:lstStyle/>
            <a:p>
              <a:pPr algn="ctr"/>
              <a:r>
                <a:rPr lang="en-US" sz="1000" dirty="0"/>
                <a:t>Censored</a:t>
              </a:r>
              <a:endParaRPr lang="en-GB" sz="1000" dirty="0"/>
            </a:p>
          </p:txBody>
        </p:sp>
        <p:cxnSp>
          <p:nvCxnSpPr>
            <p:cNvPr id="255" name="Straight Connector 254">
              <a:extLst>
                <a:ext uri="{FF2B5EF4-FFF2-40B4-BE49-F238E27FC236}">
                  <a16:creationId xmlns:a16="http://schemas.microsoft.com/office/drawing/2014/main" id="{FD476184-3942-4975-A66E-EBE33AFE2261}"/>
                </a:ext>
              </a:extLst>
            </p:cNvPr>
            <p:cNvCxnSpPr/>
            <p:nvPr/>
          </p:nvCxnSpPr>
          <p:spPr>
            <a:xfrm>
              <a:off x="3000831" y="2322319"/>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256" name="Group 255">
              <a:extLst>
                <a:ext uri="{FF2B5EF4-FFF2-40B4-BE49-F238E27FC236}">
                  <a16:creationId xmlns:a16="http://schemas.microsoft.com/office/drawing/2014/main" id="{D746F42E-50E4-40AD-B3BB-A6E24891E4BB}"/>
                </a:ext>
              </a:extLst>
            </p:cNvPr>
            <p:cNvGrpSpPr/>
            <p:nvPr/>
          </p:nvGrpSpPr>
          <p:grpSpPr>
            <a:xfrm>
              <a:off x="1154046" y="2111943"/>
              <a:ext cx="2429796" cy="1317057"/>
              <a:chOff x="1330135" y="2193098"/>
              <a:chExt cx="3003041" cy="1661102"/>
            </a:xfrm>
          </p:grpSpPr>
          <p:sp>
            <p:nvSpPr>
              <p:cNvPr id="257" name="Freeform: Shape 68">
                <a:extLst>
                  <a:ext uri="{FF2B5EF4-FFF2-40B4-BE49-F238E27FC236}">
                    <a16:creationId xmlns:a16="http://schemas.microsoft.com/office/drawing/2014/main" id="{3386DD03-589E-4E91-8C59-9125D2076AD6}"/>
                  </a:ext>
                </a:extLst>
              </p:cNvPr>
              <p:cNvSpPr/>
              <p:nvPr/>
            </p:nvSpPr>
            <p:spPr>
              <a:xfrm>
                <a:off x="1330135" y="2193098"/>
                <a:ext cx="3003041" cy="1629308"/>
              </a:xfrm>
              <a:custGeom>
                <a:avLst/>
                <a:gdLst>
                  <a:gd name="connsiteX0" fmla="*/ 3003042 w 3003041"/>
                  <a:gd name="connsiteY0" fmla="*/ 1629308 h 1629308"/>
                  <a:gd name="connsiteX1" fmla="*/ 1126865 w 3003041"/>
                  <a:gd name="connsiteY1" fmla="*/ 1629308 h 1629308"/>
                  <a:gd name="connsiteX2" fmla="*/ 1126865 w 3003041"/>
                  <a:gd name="connsiteY2" fmla="*/ 1600267 h 1629308"/>
                  <a:gd name="connsiteX3" fmla="*/ 880001 w 3003041"/>
                  <a:gd name="connsiteY3" fmla="*/ 1600267 h 1629308"/>
                  <a:gd name="connsiteX4" fmla="*/ 880001 w 3003041"/>
                  <a:gd name="connsiteY4" fmla="*/ 1568320 h 1629308"/>
                  <a:gd name="connsiteX5" fmla="*/ 816107 w 3003041"/>
                  <a:gd name="connsiteY5" fmla="*/ 1568320 h 1629308"/>
                  <a:gd name="connsiteX6" fmla="*/ 816107 w 3003041"/>
                  <a:gd name="connsiteY6" fmla="*/ 1545088 h 1629308"/>
                  <a:gd name="connsiteX7" fmla="*/ 772542 w 3003041"/>
                  <a:gd name="connsiteY7" fmla="*/ 1545088 h 1629308"/>
                  <a:gd name="connsiteX8" fmla="*/ 772542 w 3003041"/>
                  <a:gd name="connsiteY8" fmla="*/ 1516037 h 1629308"/>
                  <a:gd name="connsiteX9" fmla="*/ 705744 w 3003041"/>
                  <a:gd name="connsiteY9" fmla="*/ 1516037 h 1629308"/>
                  <a:gd name="connsiteX10" fmla="*/ 705744 w 3003041"/>
                  <a:gd name="connsiteY10" fmla="*/ 1472479 h 1629308"/>
                  <a:gd name="connsiteX11" fmla="*/ 662179 w 3003041"/>
                  <a:gd name="connsiteY11" fmla="*/ 1472479 h 1629308"/>
                  <a:gd name="connsiteX12" fmla="*/ 662179 w 3003041"/>
                  <a:gd name="connsiteY12" fmla="*/ 1405681 h 1629308"/>
                  <a:gd name="connsiteX13" fmla="*/ 633136 w 3003041"/>
                  <a:gd name="connsiteY13" fmla="*/ 1405681 h 1629308"/>
                  <a:gd name="connsiteX14" fmla="*/ 633136 w 3003041"/>
                  <a:gd name="connsiteY14" fmla="*/ 1312745 h 1629308"/>
                  <a:gd name="connsiteX15" fmla="*/ 455974 w 3003041"/>
                  <a:gd name="connsiteY15" fmla="*/ 1312745 h 1629308"/>
                  <a:gd name="connsiteX16" fmla="*/ 455974 w 3003041"/>
                  <a:gd name="connsiteY16" fmla="*/ 1266273 h 1629308"/>
                  <a:gd name="connsiteX17" fmla="*/ 418218 w 3003041"/>
                  <a:gd name="connsiteY17" fmla="*/ 1266273 h 1629308"/>
                  <a:gd name="connsiteX18" fmla="*/ 418218 w 3003041"/>
                  <a:gd name="connsiteY18" fmla="*/ 1216895 h 1629308"/>
                  <a:gd name="connsiteX19" fmla="*/ 403697 w 3003041"/>
                  <a:gd name="connsiteY19" fmla="*/ 1216895 h 1629308"/>
                  <a:gd name="connsiteX20" fmla="*/ 403697 w 3003041"/>
                  <a:gd name="connsiteY20" fmla="*/ 1179147 h 1629308"/>
                  <a:gd name="connsiteX21" fmla="*/ 392079 w 3003041"/>
                  <a:gd name="connsiteY21" fmla="*/ 1179147 h 1629308"/>
                  <a:gd name="connsiteX22" fmla="*/ 392079 w 3003041"/>
                  <a:gd name="connsiteY22" fmla="*/ 1158812 h 1629308"/>
                  <a:gd name="connsiteX23" fmla="*/ 377559 w 3003041"/>
                  <a:gd name="connsiteY23" fmla="*/ 1158812 h 1629308"/>
                  <a:gd name="connsiteX24" fmla="*/ 377559 w 3003041"/>
                  <a:gd name="connsiteY24" fmla="*/ 1135580 h 1629308"/>
                  <a:gd name="connsiteX25" fmla="*/ 345611 w 3003041"/>
                  <a:gd name="connsiteY25" fmla="*/ 1135580 h 1629308"/>
                  <a:gd name="connsiteX26" fmla="*/ 345611 w 3003041"/>
                  <a:gd name="connsiteY26" fmla="*/ 1086203 h 1629308"/>
                  <a:gd name="connsiteX27" fmla="*/ 316568 w 3003041"/>
                  <a:gd name="connsiteY27" fmla="*/ 1086203 h 1629308"/>
                  <a:gd name="connsiteX28" fmla="*/ 316568 w 3003041"/>
                  <a:gd name="connsiteY28" fmla="*/ 1062971 h 1629308"/>
                  <a:gd name="connsiteX29" fmla="*/ 229439 w 3003041"/>
                  <a:gd name="connsiteY29" fmla="*/ 1062971 h 1629308"/>
                  <a:gd name="connsiteX30" fmla="*/ 229439 w 3003041"/>
                  <a:gd name="connsiteY30" fmla="*/ 964225 h 1629308"/>
                  <a:gd name="connsiteX31" fmla="*/ 217822 w 3003041"/>
                  <a:gd name="connsiteY31" fmla="*/ 964225 h 1629308"/>
                  <a:gd name="connsiteX32" fmla="*/ 217822 w 3003041"/>
                  <a:gd name="connsiteY32" fmla="*/ 778351 h 1629308"/>
                  <a:gd name="connsiteX33" fmla="*/ 200396 w 3003041"/>
                  <a:gd name="connsiteY33" fmla="*/ 778351 h 1629308"/>
                  <a:gd name="connsiteX34" fmla="*/ 200396 w 3003041"/>
                  <a:gd name="connsiteY34" fmla="*/ 685413 h 1629308"/>
                  <a:gd name="connsiteX35" fmla="*/ 188779 w 3003041"/>
                  <a:gd name="connsiteY35" fmla="*/ 685413 h 1629308"/>
                  <a:gd name="connsiteX36" fmla="*/ 188779 w 3003041"/>
                  <a:gd name="connsiteY36" fmla="*/ 548912 h 1629308"/>
                  <a:gd name="connsiteX37" fmla="*/ 180066 w 3003041"/>
                  <a:gd name="connsiteY37" fmla="*/ 548912 h 1629308"/>
                  <a:gd name="connsiteX38" fmla="*/ 180066 w 3003041"/>
                  <a:gd name="connsiteY38" fmla="*/ 508251 h 1629308"/>
                  <a:gd name="connsiteX39" fmla="*/ 162640 w 3003041"/>
                  <a:gd name="connsiteY39" fmla="*/ 508251 h 1629308"/>
                  <a:gd name="connsiteX40" fmla="*/ 162640 w 3003041"/>
                  <a:gd name="connsiteY40" fmla="*/ 415314 h 1629308"/>
                  <a:gd name="connsiteX41" fmla="*/ 136502 w 3003041"/>
                  <a:gd name="connsiteY41" fmla="*/ 415314 h 1629308"/>
                  <a:gd name="connsiteX42" fmla="*/ 136502 w 3003041"/>
                  <a:gd name="connsiteY42" fmla="*/ 336898 h 1629308"/>
                  <a:gd name="connsiteX43" fmla="*/ 113267 w 3003041"/>
                  <a:gd name="connsiteY43" fmla="*/ 336898 h 1629308"/>
                  <a:gd name="connsiteX44" fmla="*/ 113267 w 3003041"/>
                  <a:gd name="connsiteY44" fmla="*/ 232343 h 1629308"/>
                  <a:gd name="connsiteX45" fmla="*/ 98746 w 3003041"/>
                  <a:gd name="connsiteY45" fmla="*/ 232343 h 1629308"/>
                  <a:gd name="connsiteX46" fmla="*/ 98746 w 3003041"/>
                  <a:gd name="connsiteY46" fmla="*/ 182970 h 1629308"/>
                  <a:gd name="connsiteX47" fmla="*/ 75512 w 3003041"/>
                  <a:gd name="connsiteY47" fmla="*/ 182970 h 1629308"/>
                  <a:gd name="connsiteX48" fmla="*/ 75512 w 3003041"/>
                  <a:gd name="connsiteY48" fmla="*/ 107458 h 1629308"/>
                  <a:gd name="connsiteX49" fmla="*/ 60990 w 3003041"/>
                  <a:gd name="connsiteY49" fmla="*/ 107458 h 1629308"/>
                  <a:gd name="connsiteX50" fmla="*/ 60990 w 3003041"/>
                  <a:gd name="connsiteY50" fmla="*/ 66799 h 1629308"/>
                  <a:gd name="connsiteX51" fmla="*/ 55182 w 3003041"/>
                  <a:gd name="connsiteY51" fmla="*/ 66799 h 1629308"/>
                  <a:gd name="connsiteX52" fmla="*/ 55182 w 3003041"/>
                  <a:gd name="connsiteY52" fmla="*/ 29043 h 1629308"/>
                  <a:gd name="connsiteX53" fmla="*/ 29043 w 3003041"/>
                  <a:gd name="connsiteY53" fmla="*/ 29043 h 1629308"/>
                  <a:gd name="connsiteX54" fmla="*/ 29043 w 3003041"/>
                  <a:gd name="connsiteY54" fmla="*/ 0 h 1629308"/>
                  <a:gd name="connsiteX55" fmla="*/ 0 w 3003041"/>
                  <a:gd name="connsiteY55" fmla="*/ 0 h 162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03041" h="1629308">
                    <a:moveTo>
                      <a:pt x="3003042" y="1629308"/>
                    </a:moveTo>
                    <a:lnTo>
                      <a:pt x="1126865" y="1629308"/>
                    </a:lnTo>
                    <a:lnTo>
                      <a:pt x="1126865" y="1600267"/>
                    </a:lnTo>
                    <a:lnTo>
                      <a:pt x="880001" y="1600267"/>
                    </a:lnTo>
                    <a:lnTo>
                      <a:pt x="880001" y="1568320"/>
                    </a:lnTo>
                    <a:lnTo>
                      <a:pt x="816107" y="1568320"/>
                    </a:lnTo>
                    <a:lnTo>
                      <a:pt x="816107" y="1545088"/>
                    </a:lnTo>
                    <a:lnTo>
                      <a:pt x="772542" y="1545088"/>
                    </a:lnTo>
                    <a:lnTo>
                      <a:pt x="772542" y="1516037"/>
                    </a:lnTo>
                    <a:lnTo>
                      <a:pt x="705744" y="1516037"/>
                    </a:lnTo>
                    <a:lnTo>
                      <a:pt x="705744" y="1472479"/>
                    </a:lnTo>
                    <a:lnTo>
                      <a:pt x="662179" y="1472479"/>
                    </a:lnTo>
                    <a:lnTo>
                      <a:pt x="662179" y="1405681"/>
                    </a:lnTo>
                    <a:lnTo>
                      <a:pt x="633136" y="1405681"/>
                    </a:lnTo>
                    <a:lnTo>
                      <a:pt x="633136" y="1312745"/>
                    </a:lnTo>
                    <a:lnTo>
                      <a:pt x="455974" y="1312745"/>
                    </a:lnTo>
                    <a:lnTo>
                      <a:pt x="455974" y="1266273"/>
                    </a:lnTo>
                    <a:lnTo>
                      <a:pt x="418218" y="1266273"/>
                    </a:lnTo>
                    <a:lnTo>
                      <a:pt x="418218" y="1216895"/>
                    </a:lnTo>
                    <a:lnTo>
                      <a:pt x="403697" y="1216895"/>
                    </a:lnTo>
                    <a:lnTo>
                      <a:pt x="403697" y="1179147"/>
                    </a:lnTo>
                    <a:lnTo>
                      <a:pt x="392079" y="1179147"/>
                    </a:lnTo>
                    <a:lnTo>
                      <a:pt x="392079" y="1158812"/>
                    </a:lnTo>
                    <a:lnTo>
                      <a:pt x="377559" y="1158812"/>
                    </a:lnTo>
                    <a:lnTo>
                      <a:pt x="377559" y="1135580"/>
                    </a:lnTo>
                    <a:lnTo>
                      <a:pt x="345611" y="1135580"/>
                    </a:lnTo>
                    <a:lnTo>
                      <a:pt x="345611" y="1086203"/>
                    </a:lnTo>
                    <a:lnTo>
                      <a:pt x="316568" y="1086203"/>
                    </a:lnTo>
                    <a:lnTo>
                      <a:pt x="316568" y="1062971"/>
                    </a:lnTo>
                    <a:lnTo>
                      <a:pt x="229439" y="1062971"/>
                    </a:lnTo>
                    <a:lnTo>
                      <a:pt x="229439" y="964225"/>
                    </a:lnTo>
                    <a:lnTo>
                      <a:pt x="217822" y="964225"/>
                    </a:lnTo>
                    <a:lnTo>
                      <a:pt x="217822" y="778351"/>
                    </a:lnTo>
                    <a:lnTo>
                      <a:pt x="200396" y="778351"/>
                    </a:lnTo>
                    <a:lnTo>
                      <a:pt x="200396" y="685413"/>
                    </a:lnTo>
                    <a:lnTo>
                      <a:pt x="188779" y="685413"/>
                    </a:lnTo>
                    <a:lnTo>
                      <a:pt x="188779" y="548912"/>
                    </a:lnTo>
                    <a:lnTo>
                      <a:pt x="180066" y="548912"/>
                    </a:lnTo>
                    <a:lnTo>
                      <a:pt x="180066" y="508251"/>
                    </a:lnTo>
                    <a:lnTo>
                      <a:pt x="162640" y="508251"/>
                    </a:lnTo>
                    <a:lnTo>
                      <a:pt x="162640" y="415314"/>
                    </a:lnTo>
                    <a:lnTo>
                      <a:pt x="136502" y="415314"/>
                    </a:lnTo>
                    <a:lnTo>
                      <a:pt x="136502" y="336898"/>
                    </a:lnTo>
                    <a:lnTo>
                      <a:pt x="113267" y="336898"/>
                    </a:lnTo>
                    <a:lnTo>
                      <a:pt x="113267" y="232343"/>
                    </a:lnTo>
                    <a:lnTo>
                      <a:pt x="98746" y="232343"/>
                    </a:lnTo>
                    <a:lnTo>
                      <a:pt x="98746" y="182970"/>
                    </a:lnTo>
                    <a:lnTo>
                      <a:pt x="75512" y="182970"/>
                    </a:lnTo>
                    <a:lnTo>
                      <a:pt x="75512" y="107458"/>
                    </a:lnTo>
                    <a:lnTo>
                      <a:pt x="60990" y="107458"/>
                    </a:lnTo>
                    <a:lnTo>
                      <a:pt x="60990" y="66799"/>
                    </a:lnTo>
                    <a:lnTo>
                      <a:pt x="55182" y="66799"/>
                    </a:lnTo>
                    <a:lnTo>
                      <a:pt x="55182" y="29043"/>
                    </a:lnTo>
                    <a:lnTo>
                      <a:pt x="29043" y="29043"/>
                    </a:lnTo>
                    <a:lnTo>
                      <a:pt x="29043" y="0"/>
                    </a:lnTo>
                    <a:lnTo>
                      <a:pt x="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8" name="Freeform: Shape 69">
                <a:extLst>
                  <a:ext uri="{FF2B5EF4-FFF2-40B4-BE49-F238E27FC236}">
                    <a16:creationId xmlns:a16="http://schemas.microsoft.com/office/drawing/2014/main" id="{8E6173E7-DD27-46DD-B24D-2D5250D3D511}"/>
                  </a:ext>
                </a:extLst>
              </p:cNvPr>
              <p:cNvSpPr/>
              <p:nvPr/>
            </p:nvSpPr>
            <p:spPr>
              <a:xfrm>
                <a:off x="1864524" y="34774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9" name="Freeform: Shape 70">
                <a:extLst>
                  <a:ext uri="{FF2B5EF4-FFF2-40B4-BE49-F238E27FC236}">
                    <a16:creationId xmlns:a16="http://schemas.microsoft.com/office/drawing/2014/main" id="{C443F696-A820-42FA-9CE2-BB5355177F4C}"/>
                  </a:ext>
                </a:extLst>
              </p:cNvPr>
              <p:cNvSpPr/>
              <p:nvPr/>
            </p:nvSpPr>
            <p:spPr>
              <a:xfrm>
                <a:off x="2359825" y="37631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0" name="Freeform: Shape 71">
                <a:extLst>
                  <a:ext uri="{FF2B5EF4-FFF2-40B4-BE49-F238E27FC236}">
                    <a16:creationId xmlns:a16="http://schemas.microsoft.com/office/drawing/2014/main" id="{CCF988FA-E089-46AB-86FF-50F0EA23BBE8}"/>
                  </a:ext>
                </a:extLst>
              </p:cNvPr>
              <p:cNvSpPr/>
              <p:nvPr/>
            </p:nvSpPr>
            <p:spPr>
              <a:xfrm>
                <a:off x="3312325" y="37822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1" name="Freeform: Shape 72">
                <a:extLst>
                  <a:ext uri="{FF2B5EF4-FFF2-40B4-BE49-F238E27FC236}">
                    <a16:creationId xmlns:a16="http://schemas.microsoft.com/office/drawing/2014/main" id="{7BC5D4DF-EBA1-4C63-86A1-D3EC08E66AA5}"/>
                  </a:ext>
                </a:extLst>
              </p:cNvPr>
              <p:cNvSpPr/>
              <p:nvPr/>
            </p:nvSpPr>
            <p:spPr>
              <a:xfrm>
                <a:off x="4093385" y="37822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2" name="Freeform: Shape 73">
                <a:extLst>
                  <a:ext uri="{FF2B5EF4-FFF2-40B4-BE49-F238E27FC236}">
                    <a16:creationId xmlns:a16="http://schemas.microsoft.com/office/drawing/2014/main" id="{44C73D88-6CC3-4E62-95C0-BD7FF9E5F0EC}"/>
                  </a:ext>
                </a:extLst>
              </p:cNvPr>
              <p:cNvSpPr/>
              <p:nvPr/>
            </p:nvSpPr>
            <p:spPr>
              <a:xfrm>
                <a:off x="4321985" y="37822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3" name="Freeform: Shape 74">
                <a:extLst>
                  <a:ext uri="{FF2B5EF4-FFF2-40B4-BE49-F238E27FC236}">
                    <a16:creationId xmlns:a16="http://schemas.microsoft.com/office/drawing/2014/main" id="{A5C5DC79-F232-4DC5-8C28-6EDAEE652472}"/>
                  </a:ext>
                </a:extLst>
              </p:cNvPr>
              <p:cNvSpPr/>
              <p:nvPr/>
            </p:nvSpPr>
            <p:spPr>
              <a:xfrm>
                <a:off x="1920313" y="3560678"/>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4" name="Freeform: Shape 75">
                <a:extLst>
                  <a:ext uri="{FF2B5EF4-FFF2-40B4-BE49-F238E27FC236}">
                    <a16:creationId xmlns:a16="http://schemas.microsoft.com/office/drawing/2014/main" id="{DD252D7D-8610-48A3-85E7-4357EECA8CBD}"/>
                  </a:ext>
                </a:extLst>
              </p:cNvPr>
              <p:cNvSpPr/>
              <p:nvPr/>
            </p:nvSpPr>
            <p:spPr>
              <a:xfrm>
                <a:off x="1520263" y="3198719"/>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296" name="Group 295">
            <a:extLst>
              <a:ext uri="{FF2B5EF4-FFF2-40B4-BE49-F238E27FC236}">
                <a16:creationId xmlns:a16="http://schemas.microsoft.com/office/drawing/2014/main" id="{C387B48A-6CF5-4EDD-AF65-ED40A9FDA0B5}"/>
              </a:ext>
            </a:extLst>
          </p:cNvPr>
          <p:cNvGrpSpPr/>
          <p:nvPr/>
        </p:nvGrpSpPr>
        <p:grpSpPr>
          <a:xfrm>
            <a:off x="3734023" y="1744456"/>
            <a:ext cx="3374786" cy="2364555"/>
            <a:chOff x="3622263" y="1744456"/>
            <a:chExt cx="3374786" cy="2364555"/>
          </a:xfrm>
        </p:grpSpPr>
        <p:sp>
          <p:nvSpPr>
            <p:cNvPr id="297" name="TextBox 296">
              <a:extLst>
                <a:ext uri="{FF2B5EF4-FFF2-40B4-BE49-F238E27FC236}">
                  <a16:creationId xmlns:a16="http://schemas.microsoft.com/office/drawing/2014/main" id="{DD70E1BB-9DF8-4F9A-9D46-5693F79CAEC4}"/>
                </a:ext>
              </a:extLst>
            </p:cNvPr>
            <p:cNvSpPr txBox="1"/>
            <p:nvPr/>
          </p:nvSpPr>
          <p:spPr>
            <a:xfrm>
              <a:off x="4824913" y="1744456"/>
              <a:ext cx="1608133" cy="338554"/>
            </a:xfrm>
            <a:prstGeom prst="rect">
              <a:avLst/>
            </a:prstGeom>
            <a:noFill/>
          </p:spPr>
          <p:txBody>
            <a:bodyPr wrap="none" rtlCol="0">
              <a:spAutoFit/>
            </a:bodyPr>
            <a:lstStyle/>
            <a:p>
              <a:pPr algn="ctr"/>
              <a:r>
                <a:rPr lang="en-US" sz="1600" b="1" dirty="0"/>
                <a:t>NIVO + IPI arm</a:t>
              </a:r>
              <a:endParaRPr lang="en-GB" sz="1600" b="1" dirty="0"/>
            </a:p>
          </p:txBody>
        </p:sp>
        <p:sp>
          <p:nvSpPr>
            <p:cNvPr id="298" name="Freeform 21">
              <a:extLst>
                <a:ext uri="{FF2B5EF4-FFF2-40B4-BE49-F238E27FC236}">
                  <a16:creationId xmlns:a16="http://schemas.microsoft.com/office/drawing/2014/main" id="{5ABF092B-FCB0-4315-8AAC-07EE06836DA8}"/>
                </a:ext>
              </a:extLst>
            </p:cNvPr>
            <p:cNvSpPr>
              <a:spLocks/>
            </p:cNvSpPr>
            <p:nvPr/>
          </p:nvSpPr>
          <p:spPr bwMode="auto">
            <a:xfrm>
              <a:off x="4290250" y="2010813"/>
              <a:ext cx="2598391" cy="14872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99" name="Group 298">
              <a:extLst>
                <a:ext uri="{FF2B5EF4-FFF2-40B4-BE49-F238E27FC236}">
                  <a16:creationId xmlns:a16="http://schemas.microsoft.com/office/drawing/2014/main" id="{35137CBF-CCAB-454D-8BDB-B8442C217970}"/>
                </a:ext>
              </a:extLst>
            </p:cNvPr>
            <p:cNvGrpSpPr/>
            <p:nvPr/>
          </p:nvGrpSpPr>
          <p:grpSpPr>
            <a:xfrm>
              <a:off x="3691986" y="1994596"/>
              <a:ext cx="588566" cy="1576437"/>
              <a:chOff x="4376894" y="1254397"/>
              <a:chExt cx="588566" cy="2948000"/>
            </a:xfrm>
          </p:grpSpPr>
          <p:sp>
            <p:nvSpPr>
              <p:cNvPr id="339" name="Line 6">
                <a:extLst>
                  <a:ext uri="{FF2B5EF4-FFF2-40B4-BE49-F238E27FC236}">
                    <a16:creationId xmlns:a16="http://schemas.microsoft.com/office/drawing/2014/main" id="{7CD693E8-631A-4067-9309-8CA587B066A8}"/>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40" name="Line 7">
                <a:extLst>
                  <a:ext uri="{FF2B5EF4-FFF2-40B4-BE49-F238E27FC236}">
                    <a16:creationId xmlns:a16="http://schemas.microsoft.com/office/drawing/2014/main" id="{4273272D-2EBA-4946-A683-C7190A5C4BCC}"/>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41" name="Line 8">
                <a:extLst>
                  <a:ext uri="{FF2B5EF4-FFF2-40B4-BE49-F238E27FC236}">
                    <a16:creationId xmlns:a16="http://schemas.microsoft.com/office/drawing/2014/main" id="{BC10599E-7544-4BA6-9622-34056BA3304A}"/>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42" name="Line 9">
                <a:extLst>
                  <a:ext uri="{FF2B5EF4-FFF2-40B4-BE49-F238E27FC236}">
                    <a16:creationId xmlns:a16="http://schemas.microsoft.com/office/drawing/2014/main" id="{057BA6B2-ED62-428B-8CD8-986C8FE4CA36}"/>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43" name="Line 10">
                <a:extLst>
                  <a:ext uri="{FF2B5EF4-FFF2-40B4-BE49-F238E27FC236}">
                    <a16:creationId xmlns:a16="http://schemas.microsoft.com/office/drawing/2014/main" id="{B3E49117-F637-496D-879A-A69483B8FDE1}"/>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44" name="Line 11">
                <a:extLst>
                  <a:ext uri="{FF2B5EF4-FFF2-40B4-BE49-F238E27FC236}">
                    <a16:creationId xmlns:a16="http://schemas.microsoft.com/office/drawing/2014/main" id="{8A40BF00-2FA9-464B-B404-F64CF4400CCA}"/>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45" name="TextBox 344">
                <a:extLst>
                  <a:ext uri="{FF2B5EF4-FFF2-40B4-BE49-F238E27FC236}">
                    <a16:creationId xmlns:a16="http://schemas.microsoft.com/office/drawing/2014/main" id="{A8654A57-5392-430F-A950-918B8A34991C}"/>
                  </a:ext>
                </a:extLst>
              </p:cNvPr>
              <p:cNvSpPr txBox="1"/>
              <p:nvPr/>
            </p:nvSpPr>
            <p:spPr>
              <a:xfrm rot="16200000">
                <a:off x="3140658" y="2557924"/>
                <a:ext cx="2749472"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cs typeface="Arial" panose="020B0604020202020204" pitchFamily="34" charset="0"/>
                  </a:rPr>
                  <a:t>Survival probability</a:t>
                </a:r>
              </a:p>
            </p:txBody>
          </p:sp>
          <p:sp>
            <p:nvSpPr>
              <p:cNvPr id="346" name="TextBox 345">
                <a:extLst>
                  <a:ext uri="{FF2B5EF4-FFF2-40B4-BE49-F238E27FC236}">
                    <a16:creationId xmlns:a16="http://schemas.microsoft.com/office/drawing/2014/main" id="{20C25BAC-95CE-45CF-A9BF-7D1362ECFD99}"/>
                  </a:ext>
                </a:extLst>
              </p:cNvPr>
              <p:cNvSpPr txBox="1"/>
              <p:nvPr/>
            </p:nvSpPr>
            <p:spPr>
              <a:xfrm>
                <a:off x="4553477" y="1254397"/>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a:t>
                </a:r>
              </a:p>
            </p:txBody>
          </p:sp>
          <p:sp>
            <p:nvSpPr>
              <p:cNvPr id="347" name="TextBox 346">
                <a:extLst>
                  <a:ext uri="{FF2B5EF4-FFF2-40B4-BE49-F238E27FC236}">
                    <a16:creationId xmlns:a16="http://schemas.microsoft.com/office/drawing/2014/main" id="{6A4D93F2-CE42-47F1-8858-E06F454DA940}"/>
                  </a:ext>
                </a:extLst>
              </p:cNvPr>
              <p:cNvSpPr txBox="1"/>
              <p:nvPr/>
            </p:nvSpPr>
            <p:spPr>
              <a:xfrm>
                <a:off x="4553477" y="1778536"/>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0.8</a:t>
                </a:r>
              </a:p>
            </p:txBody>
          </p:sp>
          <p:sp>
            <p:nvSpPr>
              <p:cNvPr id="348" name="TextBox 347">
                <a:extLst>
                  <a:ext uri="{FF2B5EF4-FFF2-40B4-BE49-F238E27FC236}">
                    <a16:creationId xmlns:a16="http://schemas.microsoft.com/office/drawing/2014/main" id="{2DFB2250-CB16-4360-8A89-45245C56F0FB}"/>
                  </a:ext>
                </a:extLst>
              </p:cNvPr>
              <p:cNvSpPr txBox="1"/>
              <p:nvPr/>
            </p:nvSpPr>
            <p:spPr>
              <a:xfrm>
                <a:off x="4553477" y="2277068"/>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0.6</a:t>
                </a:r>
              </a:p>
            </p:txBody>
          </p:sp>
          <p:sp>
            <p:nvSpPr>
              <p:cNvPr id="349" name="TextBox 348">
                <a:extLst>
                  <a:ext uri="{FF2B5EF4-FFF2-40B4-BE49-F238E27FC236}">
                    <a16:creationId xmlns:a16="http://schemas.microsoft.com/office/drawing/2014/main" id="{A6997F4B-70BF-482A-BA00-FA84EAF17F45}"/>
                  </a:ext>
                </a:extLst>
              </p:cNvPr>
              <p:cNvSpPr txBox="1"/>
              <p:nvPr/>
            </p:nvSpPr>
            <p:spPr>
              <a:xfrm>
                <a:off x="4553477" y="2791720"/>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0.4</a:t>
                </a:r>
              </a:p>
            </p:txBody>
          </p:sp>
          <p:sp>
            <p:nvSpPr>
              <p:cNvPr id="350" name="TextBox 349">
                <a:extLst>
                  <a:ext uri="{FF2B5EF4-FFF2-40B4-BE49-F238E27FC236}">
                    <a16:creationId xmlns:a16="http://schemas.microsoft.com/office/drawing/2014/main" id="{CDB1B2D3-C237-42CE-947A-011E84E2D49A}"/>
                  </a:ext>
                </a:extLst>
              </p:cNvPr>
              <p:cNvSpPr txBox="1"/>
              <p:nvPr/>
            </p:nvSpPr>
            <p:spPr>
              <a:xfrm>
                <a:off x="4553477" y="3295623"/>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0.2</a:t>
                </a:r>
              </a:p>
            </p:txBody>
          </p:sp>
          <p:sp>
            <p:nvSpPr>
              <p:cNvPr id="351" name="TextBox 350">
                <a:extLst>
                  <a:ext uri="{FF2B5EF4-FFF2-40B4-BE49-F238E27FC236}">
                    <a16:creationId xmlns:a16="http://schemas.microsoft.com/office/drawing/2014/main" id="{B8CB9B8B-E924-4D69-AC11-359C332D87A2}"/>
                  </a:ext>
                </a:extLst>
              </p:cNvPr>
              <p:cNvSpPr txBox="1"/>
              <p:nvPr/>
            </p:nvSpPr>
            <p:spPr>
              <a:xfrm>
                <a:off x="4681726" y="3684398"/>
                <a:ext cx="269625" cy="517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grpSp>
          <p:nvGrpSpPr>
            <p:cNvPr id="300" name="Group 299">
              <a:extLst>
                <a:ext uri="{FF2B5EF4-FFF2-40B4-BE49-F238E27FC236}">
                  <a16:creationId xmlns:a16="http://schemas.microsoft.com/office/drawing/2014/main" id="{047B12A4-31BB-4FFF-B897-18EF4853DCF2}"/>
                </a:ext>
              </a:extLst>
            </p:cNvPr>
            <p:cNvGrpSpPr/>
            <p:nvPr/>
          </p:nvGrpSpPr>
          <p:grpSpPr>
            <a:xfrm>
              <a:off x="4346895" y="3509727"/>
              <a:ext cx="2508627" cy="276611"/>
              <a:chOff x="1075214" y="3538660"/>
              <a:chExt cx="2508627" cy="276611"/>
            </a:xfrm>
          </p:grpSpPr>
          <p:sp>
            <p:nvSpPr>
              <p:cNvPr id="326" name="Line 21">
                <a:extLst>
                  <a:ext uri="{FF2B5EF4-FFF2-40B4-BE49-F238E27FC236}">
                    <a16:creationId xmlns:a16="http://schemas.microsoft.com/office/drawing/2014/main" id="{E168F051-79F4-4B9B-963B-DD77690028BC}"/>
                  </a:ext>
                </a:extLst>
              </p:cNvPr>
              <p:cNvSpPr>
                <a:spLocks noChangeShapeType="1"/>
              </p:cNvSpPr>
              <p:nvPr/>
            </p:nvSpPr>
            <p:spPr bwMode="auto">
              <a:xfrm>
                <a:off x="3466355"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27" name="Line 21">
                <a:extLst>
                  <a:ext uri="{FF2B5EF4-FFF2-40B4-BE49-F238E27FC236}">
                    <a16:creationId xmlns:a16="http://schemas.microsoft.com/office/drawing/2014/main" id="{C1F405EC-16B2-47D5-B083-3A8405FF0513}"/>
                  </a:ext>
                </a:extLst>
              </p:cNvPr>
              <p:cNvSpPr>
                <a:spLocks noChangeShapeType="1"/>
              </p:cNvSpPr>
              <p:nvPr/>
            </p:nvSpPr>
            <p:spPr bwMode="auto">
              <a:xfrm>
                <a:off x="3004658"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28" name="Line 21">
                <a:extLst>
                  <a:ext uri="{FF2B5EF4-FFF2-40B4-BE49-F238E27FC236}">
                    <a16:creationId xmlns:a16="http://schemas.microsoft.com/office/drawing/2014/main" id="{4E95BDAB-6DAB-4CE3-8CCF-8E6C44455AE6}"/>
                  </a:ext>
                </a:extLst>
              </p:cNvPr>
              <p:cNvSpPr>
                <a:spLocks noChangeShapeType="1"/>
              </p:cNvSpPr>
              <p:nvPr/>
            </p:nvSpPr>
            <p:spPr bwMode="auto">
              <a:xfrm>
                <a:off x="2542961"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29" name="Line 21">
                <a:extLst>
                  <a:ext uri="{FF2B5EF4-FFF2-40B4-BE49-F238E27FC236}">
                    <a16:creationId xmlns:a16="http://schemas.microsoft.com/office/drawing/2014/main" id="{6037A4BA-8A72-4140-98C2-60E1219649C4}"/>
                  </a:ext>
                </a:extLst>
              </p:cNvPr>
              <p:cNvSpPr>
                <a:spLocks noChangeShapeType="1"/>
              </p:cNvSpPr>
              <p:nvPr/>
            </p:nvSpPr>
            <p:spPr bwMode="auto">
              <a:xfrm>
                <a:off x="2081264"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30" name="Line 21">
                <a:extLst>
                  <a:ext uri="{FF2B5EF4-FFF2-40B4-BE49-F238E27FC236}">
                    <a16:creationId xmlns:a16="http://schemas.microsoft.com/office/drawing/2014/main" id="{6615F04D-9DA3-450C-9B75-3DADDF83CD63}"/>
                  </a:ext>
                </a:extLst>
              </p:cNvPr>
              <p:cNvSpPr>
                <a:spLocks noChangeShapeType="1"/>
              </p:cNvSpPr>
              <p:nvPr/>
            </p:nvSpPr>
            <p:spPr bwMode="auto">
              <a:xfrm>
                <a:off x="1619567"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31" name="Line 21">
                <a:extLst>
                  <a:ext uri="{FF2B5EF4-FFF2-40B4-BE49-F238E27FC236}">
                    <a16:creationId xmlns:a16="http://schemas.microsoft.com/office/drawing/2014/main" id="{0D2050C5-E2DE-4F50-8569-E352F352A838}"/>
                  </a:ext>
                </a:extLst>
              </p:cNvPr>
              <p:cNvSpPr>
                <a:spLocks noChangeShapeType="1"/>
              </p:cNvSpPr>
              <p:nvPr/>
            </p:nvSpPr>
            <p:spPr bwMode="auto">
              <a:xfrm>
                <a:off x="1154045"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grpSp>
            <p:nvGrpSpPr>
              <p:cNvPr id="332" name="Group 331">
                <a:extLst>
                  <a:ext uri="{FF2B5EF4-FFF2-40B4-BE49-F238E27FC236}">
                    <a16:creationId xmlns:a16="http://schemas.microsoft.com/office/drawing/2014/main" id="{B0252A35-AAA2-4D02-9D0B-6AD677D688CB}"/>
                  </a:ext>
                </a:extLst>
              </p:cNvPr>
              <p:cNvGrpSpPr/>
              <p:nvPr/>
            </p:nvGrpSpPr>
            <p:grpSpPr>
              <a:xfrm>
                <a:off x="1075214" y="3557902"/>
                <a:ext cx="2508627" cy="257369"/>
                <a:chOff x="1075214" y="3557902"/>
                <a:chExt cx="2508627" cy="257369"/>
              </a:xfrm>
            </p:grpSpPr>
            <p:sp>
              <p:nvSpPr>
                <p:cNvPr id="333" name="TextBox 332">
                  <a:extLst>
                    <a:ext uri="{FF2B5EF4-FFF2-40B4-BE49-F238E27FC236}">
                      <a16:creationId xmlns:a16="http://schemas.microsoft.com/office/drawing/2014/main" id="{81A4BEC0-A7AA-4B53-B9B2-025DFB6F88B4}"/>
                    </a:ext>
                  </a:extLst>
                </p:cNvPr>
                <p:cNvSpPr txBox="1"/>
                <p:nvPr/>
              </p:nvSpPr>
              <p:spPr>
                <a:xfrm>
                  <a:off x="3341220" y="3557902"/>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25</a:t>
                  </a:r>
                </a:p>
              </p:txBody>
            </p:sp>
            <p:sp>
              <p:nvSpPr>
                <p:cNvPr id="334" name="TextBox 333">
                  <a:extLst>
                    <a:ext uri="{FF2B5EF4-FFF2-40B4-BE49-F238E27FC236}">
                      <a16:creationId xmlns:a16="http://schemas.microsoft.com/office/drawing/2014/main" id="{0EC51E86-FAF3-4285-A5C1-D632F53B0ABF}"/>
                    </a:ext>
                  </a:extLst>
                </p:cNvPr>
                <p:cNvSpPr txBox="1"/>
                <p:nvPr/>
              </p:nvSpPr>
              <p:spPr>
                <a:xfrm>
                  <a:off x="2879521" y="3557902"/>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p:txBody>
            </p:sp>
            <p:sp>
              <p:nvSpPr>
                <p:cNvPr id="335" name="TextBox 334">
                  <a:extLst>
                    <a:ext uri="{FF2B5EF4-FFF2-40B4-BE49-F238E27FC236}">
                      <a16:creationId xmlns:a16="http://schemas.microsoft.com/office/drawing/2014/main" id="{0F8CD69B-B9F1-4469-8967-5D41012CBF9D}"/>
                    </a:ext>
                  </a:extLst>
                </p:cNvPr>
                <p:cNvSpPr txBox="1"/>
                <p:nvPr/>
              </p:nvSpPr>
              <p:spPr>
                <a:xfrm>
                  <a:off x="2417824" y="3557902"/>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15</a:t>
                  </a:r>
                </a:p>
              </p:txBody>
            </p:sp>
            <p:sp>
              <p:nvSpPr>
                <p:cNvPr id="336" name="TextBox 335">
                  <a:extLst>
                    <a:ext uri="{FF2B5EF4-FFF2-40B4-BE49-F238E27FC236}">
                      <a16:creationId xmlns:a16="http://schemas.microsoft.com/office/drawing/2014/main" id="{9D3E0317-25A9-45CB-9D50-53FF67FC1235}"/>
                    </a:ext>
                  </a:extLst>
                </p:cNvPr>
                <p:cNvSpPr txBox="1"/>
                <p:nvPr/>
              </p:nvSpPr>
              <p:spPr>
                <a:xfrm>
                  <a:off x="1956129" y="3557902"/>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p:txBody>
            </p:sp>
            <p:sp>
              <p:nvSpPr>
                <p:cNvPr id="337" name="TextBox 336">
                  <a:extLst>
                    <a:ext uri="{FF2B5EF4-FFF2-40B4-BE49-F238E27FC236}">
                      <a16:creationId xmlns:a16="http://schemas.microsoft.com/office/drawing/2014/main" id="{DE325683-5C07-40AA-88F4-D5EC40A5DD2A}"/>
                    </a:ext>
                  </a:extLst>
                </p:cNvPr>
                <p:cNvSpPr txBox="1"/>
                <p:nvPr/>
              </p:nvSpPr>
              <p:spPr>
                <a:xfrm>
                  <a:off x="1536912" y="3557902"/>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p:txBody>
            </p:sp>
            <p:sp>
              <p:nvSpPr>
                <p:cNvPr id="338" name="TextBox 337">
                  <a:extLst>
                    <a:ext uri="{FF2B5EF4-FFF2-40B4-BE49-F238E27FC236}">
                      <a16:creationId xmlns:a16="http://schemas.microsoft.com/office/drawing/2014/main" id="{5C579EB8-8FAA-4496-A6A8-1E009152BAB8}"/>
                    </a:ext>
                  </a:extLst>
                </p:cNvPr>
                <p:cNvSpPr txBox="1"/>
                <p:nvPr/>
              </p:nvSpPr>
              <p:spPr>
                <a:xfrm>
                  <a:off x="1075214" y="3557902"/>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grpSp>
        <p:sp>
          <p:nvSpPr>
            <p:cNvPr id="301" name="TextBox 300">
              <a:extLst>
                <a:ext uri="{FF2B5EF4-FFF2-40B4-BE49-F238E27FC236}">
                  <a16:creationId xmlns:a16="http://schemas.microsoft.com/office/drawing/2014/main" id="{FBB85FDE-163D-4248-B160-21F4EDC7FC7E}"/>
                </a:ext>
              </a:extLst>
            </p:cNvPr>
            <p:cNvSpPr txBox="1"/>
            <p:nvPr/>
          </p:nvSpPr>
          <p:spPr>
            <a:xfrm>
              <a:off x="4995911" y="3666944"/>
              <a:ext cx="1110304" cy="276999"/>
            </a:xfrm>
            <a:prstGeom prst="rect">
              <a:avLst/>
            </a:prstGeom>
            <a:noFill/>
          </p:spPr>
          <p:txBody>
            <a:bodyPr wrap="none" rtlCol="0">
              <a:spAutoFit/>
            </a:bodyPr>
            <a:lstStyle/>
            <a:p>
              <a:pPr algn="ctr"/>
              <a:r>
                <a:rPr lang="en-US" sz="1200" dirty="0"/>
                <a:t>Time, months</a:t>
              </a:r>
              <a:endParaRPr lang="en-GB" sz="1200" dirty="0"/>
            </a:p>
          </p:txBody>
        </p:sp>
        <p:grpSp>
          <p:nvGrpSpPr>
            <p:cNvPr id="302" name="Group 301">
              <a:extLst>
                <a:ext uri="{FF2B5EF4-FFF2-40B4-BE49-F238E27FC236}">
                  <a16:creationId xmlns:a16="http://schemas.microsoft.com/office/drawing/2014/main" id="{C1000F5B-B021-4D4B-B655-24EE1C5E0D5B}"/>
                </a:ext>
              </a:extLst>
            </p:cNvPr>
            <p:cNvGrpSpPr/>
            <p:nvPr/>
          </p:nvGrpSpPr>
          <p:grpSpPr>
            <a:xfrm>
              <a:off x="4304416" y="3851642"/>
              <a:ext cx="2046927" cy="257369"/>
              <a:chOff x="1032735" y="3557902"/>
              <a:chExt cx="2046927" cy="257369"/>
            </a:xfrm>
          </p:grpSpPr>
          <p:sp>
            <p:nvSpPr>
              <p:cNvPr id="321" name="TextBox 320">
                <a:extLst>
                  <a:ext uri="{FF2B5EF4-FFF2-40B4-BE49-F238E27FC236}">
                    <a16:creationId xmlns:a16="http://schemas.microsoft.com/office/drawing/2014/main" id="{C6D506FD-AB45-492E-96F0-8CEDE889E675}"/>
                  </a:ext>
                </a:extLst>
              </p:cNvPr>
              <p:cNvSpPr txBox="1"/>
              <p:nvPr/>
            </p:nvSpPr>
            <p:spPr>
              <a:xfrm>
                <a:off x="2922000" y="3557902"/>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a:t>
                </a:r>
              </a:p>
            </p:txBody>
          </p:sp>
          <p:sp>
            <p:nvSpPr>
              <p:cNvPr id="322" name="TextBox 321">
                <a:extLst>
                  <a:ext uri="{FF2B5EF4-FFF2-40B4-BE49-F238E27FC236}">
                    <a16:creationId xmlns:a16="http://schemas.microsoft.com/office/drawing/2014/main" id="{1854AFA3-7F29-4DF0-AD34-3AA7D7973B52}"/>
                  </a:ext>
                </a:extLst>
              </p:cNvPr>
              <p:cNvSpPr txBox="1"/>
              <p:nvPr/>
            </p:nvSpPr>
            <p:spPr>
              <a:xfrm>
                <a:off x="2460303" y="3557902"/>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p:txBody>
          </p:sp>
          <p:sp>
            <p:nvSpPr>
              <p:cNvPr id="323" name="TextBox 322">
                <a:extLst>
                  <a:ext uri="{FF2B5EF4-FFF2-40B4-BE49-F238E27FC236}">
                    <a16:creationId xmlns:a16="http://schemas.microsoft.com/office/drawing/2014/main" id="{2368862E-AFC1-42D3-8458-E55553805303}"/>
                  </a:ext>
                </a:extLst>
              </p:cNvPr>
              <p:cNvSpPr txBox="1"/>
              <p:nvPr/>
            </p:nvSpPr>
            <p:spPr>
              <a:xfrm>
                <a:off x="1998608" y="3557902"/>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a:t>
                </a:r>
              </a:p>
            </p:txBody>
          </p:sp>
          <p:sp>
            <p:nvSpPr>
              <p:cNvPr id="324" name="TextBox 323">
                <a:extLst>
                  <a:ext uri="{FF2B5EF4-FFF2-40B4-BE49-F238E27FC236}">
                    <a16:creationId xmlns:a16="http://schemas.microsoft.com/office/drawing/2014/main" id="{0F09605B-969C-4B4F-957A-EFF57741BB31}"/>
                  </a:ext>
                </a:extLst>
              </p:cNvPr>
              <p:cNvSpPr txBox="1"/>
              <p:nvPr/>
            </p:nvSpPr>
            <p:spPr>
              <a:xfrm>
                <a:off x="1494433" y="3557902"/>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19</a:t>
                </a:r>
              </a:p>
            </p:txBody>
          </p:sp>
          <p:sp>
            <p:nvSpPr>
              <p:cNvPr id="325" name="TextBox 324">
                <a:extLst>
                  <a:ext uri="{FF2B5EF4-FFF2-40B4-BE49-F238E27FC236}">
                    <a16:creationId xmlns:a16="http://schemas.microsoft.com/office/drawing/2014/main" id="{A04491D1-3996-4E75-9006-B215D4F12C36}"/>
                  </a:ext>
                </a:extLst>
              </p:cNvPr>
              <p:cNvSpPr txBox="1"/>
              <p:nvPr/>
            </p:nvSpPr>
            <p:spPr>
              <a:xfrm>
                <a:off x="1032735" y="3557902"/>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87</a:t>
                </a:r>
              </a:p>
            </p:txBody>
          </p:sp>
        </p:grpSp>
        <p:sp>
          <p:nvSpPr>
            <p:cNvPr id="303" name="TextBox 302">
              <a:extLst>
                <a:ext uri="{FF2B5EF4-FFF2-40B4-BE49-F238E27FC236}">
                  <a16:creationId xmlns:a16="http://schemas.microsoft.com/office/drawing/2014/main" id="{01AC66F2-BD32-420A-999B-FE2D0BEA1DE4}"/>
                </a:ext>
              </a:extLst>
            </p:cNvPr>
            <p:cNvSpPr txBox="1"/>
            <p:nvPr/>
          </p:nvSpPr>
          <p:spPr>
            <a:xfrm>
              <a:off x="3622263" y="3637054"/>
              <a:ext cx="877164" cy="276999"/>
            </a:xfrm>
            <a:prstGeom prst="rect">
              <a:avLst/>
            </a:prstGeom>
            <a:noFill/>
          </p:spPr>
          <p:txBody>
            <a:bodyPr wrap="none" rtlCol="0">
              <a:spAutoFit/>
            </a:bodyPr>
            <a:lstStyle/>
            <a:p>
              <a:pPr algn="r"/>
              <a:r>
                <a:rPr lang="en-US" sz="1200" dirty="0"/>
                <a:t>No. at risk</a:t>
              </a:r>
              <a:endParaRPr lang="en-GB" sz="1200" dirty="0"/>
            </a:p>
          </p:txBody>
        </p:sp>
        <p:sp>
          <p:nvSpPr>
            <p:cNvPr id="305" name="TextBox 304">
              <a:extLst>
                <a:ext uri="{FF2B5EF4-FFF2-40B4-BE49-F238E27FC236}">
                  <a16:creationId xmlns:a16="http://schemas.microsoft.com/office/drawing/2014/main" id="{C5DC43FF-5EE2-406E-B002-4797E01D88FE}"/>
                </a:ext>
              </a:extLst>
            </p:cNvPr>
            <p:cNvSpPr txBox="1"/>
            <p:nvPr/>
          </p:nvSpPr>
          <p:spPr>
            <a:xfrm>
              <a:off x="6259348" y="2199908"/>
              <a:ext cx="737701" cy="246221"/>
            </a:xfrm>
            <a:prstGeom prst="rect">
              <a:avLst/>
            </a:prstGeom>
            <a:noFill/>
          </p:spPr>
          <p:txBody>
            <a:bodyPr wrap="none" rtlCol="0">
              <a:spAutoFit/>
            </a:bodyPr>
            <a:lstStyle/>
            <a:p>
              <a:pPr algn="ctr"/>
              <a:r>
                <a:rPr lang="en-US" sz="1000" dirty="0"/>
                <a:t>Censored</a:t>
              </a:r>
              <a:endParaRPr lang="en-GB" sz="1000" dirty="0"/>
            </a:p>
          </p:txBody>
        </p:sp>
        <p:cxnSp>
          <p:nvCxnSpPr>
            <p:cNvPr id="306" name="Straight Connector 305">
              <a:extLst>
                <a:ext uri="{FF2B5EF4-FFF2-40B4-BE49-F238E27FC236}">
                  <a16:creationId xmlns:a16="http://schemas.microsoft.com/office/drawing/2014/main" id="{F3D09CAE-AD76-4951-A11B-B29A79D09741}"/>
                </a:ext>
              </a:extLst>
            </p:cNvPr>
            <p:cNvCxnSpPr/>
            <p:nvPr/>
          </p:nvCxnSpPr>
          <p:spPr>
            <a:xfrm>
              <a:off x="6272512" y="2293386"/>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307" name="Group 306">
              <a:extLst>
                <a:ext uri="{FF2B5EF4-FFF2-40B4-BE49-F238E27FC236}">
                  <a16:creationId xmlns:a16="http://schemas.microsoft.com/office/drawing/2014/main" id="{BAB815BD-F897-4CF0-999E-5D146C0AB13C}"/>
                </a:ext>
              </a:extLst>
            </p:cNvPr>
            <p:cNvGrpSpPr/>
            <p:nvPr/>
          </p:nvGrpSpPr>
          <p:grpSpPr>
            <a:xfrm>
              <a:off x="4424053" y="2058977"/>
              <a:ext cx="2215671" cy="1353511"/>
              <a:chOff x="4662487" y="2600324"/>
              <a:chExt cx="2870825" cy="1662903"/>
            </a:xfrm>
          </p:grpSpPr>
          <p:sp>
            <p:nvSpPr>
              <p:cNvPr id="308" name="Freeform: Shape 289">
                <a:extLst>
                  <a:ext uri="{FF2B5EF4-FFF2-40B4-BE49-F238E27FC236}">
                    <a16:creationId xmlns:a16="http://schemas.microsoft.com/office/drawing/2014/main" id="{C6AB2435-B102-42F2-B94D-BA3A78478908}"/>
                  </a:ext>
                </a:extLst>
              </p:cNvPr>
              <p:cNvSpPr/>
              <p:nvPr/>
            </p:nvSpPr>
            <p:spPr>
              <a:xfrm>
                <a:off x="4662487" y="2600324"/>
                <a:ext cx="2868520" cy="1634442"/>
              </a:xfrm>
              <a:custGeom>
                <a:avLst/>
                <a:gdLst>
                  <a:gd name="connsiteX0" fmla="*/ 2868521 w 2868520"/>
                  <a:gd name="connsiteY0" fmla="*/ 1634442 h 1634442"/>
                  <a:gd name="connsiteX1" fmla="*/ 1616840 w 2868520"/>
                  <a:gd name="connsiteY1" fmla="*/ 1634442 h 1634442"/>
                  <a:gd name="connsiteX2" fmla="*/ 1616840 w 2868520"/>
                  <a:gd name="connsiteY2" fmla="*/ 1575044 h 1634442"/>
                  <a:gd name="connsiteX3" fmla="*/ 1599248 w 2868520"/>
                  <a:gd name="connsiteY3" fmla="*/ 1575044 h 1634442"/>
                  <a:gd name="connsiteX4" fmla="*/ 1599248 w 2868520"/>
                  <a:gd name="connsiteY4" fmla="*/ 1524457 h 1634442"/>
                  <a:gd name="connsiteX5" fmla="*/ 1346273 w 2868520"/>
                  <a:gd name="connsiteY5" fmla="*/ 1524457 h 1634442"/>
                  <a:gd name="connsiteX6" fmla="*/ 1346273 w 2868520"/>
                  <a:gd name="connsiteY6" fmla="*/ 1487053 h 1634442"/>
                  <a:gd name="connsiteX7" fmla="*/ 1209885 w 2868520"/>
                  <a:gd name="connsiteY7" fmla="*/ 1487053 h 1634442"/>
                  <a:gd name="connsiteX8" fmla="*/ 1209885 w 2868520"/>
                  <a:gd name="connsiteY8" fmla="*/ 1451858 h 1634442"/>
                  <a:gd name="connsiteX9" fmla="*/ 1003106 w 2868520"/>
                  <a:gd name="connsiteY9" fmla="*/ 1451858 h 1634442"/>
                  <a:gd name="connsiteX10" fmla="*/ 1003106 w 2868520"/>
                  <a:gd name="connsiteY10" fmla="*/ 1418863 h 1634442"/>
                  <a:gd name="connsiteX11" fmla="*/ 829320 w 2868520"/>
                  <a:gd name="connsiteY11" fmla="*/ 1418863 h 1634442"/>
                  <a:gd name="connsiteX12" fmla="*/ 829320 w 2868520"/>
                  <a:gd name="connsiteY12" fmla="*/ 1388069 h 1634442"/>
                  <a:gd name="connsiteX13" fmla="*/ 728129 w 2868520"/>
                  <a:gd name="connsiteY13" fmla="*/ 1388069 h 1634442"/>
                  <a:gd name="connsiteX14" fmla="*/ 728129 w 2868520"/>
                  <a:gd name="connsiteY14" fmla="*/ 1359465 h 1634442"/>
                  <a:gd name="connsiteX15" fmla="*/ 695133 w 2868520"/>
                  <a:gd name="connsiteY15" fmla="*/ 1359465 h 1634442"/>
                  <a:gd name="connsiteX16" fmla="*/ 695133 w 2868520"/>
                  <a:gd name="connsiteY16" fmla="*/ 1337472 h 1634442"/>
                  <a:gd name="connsiteX17" fmla="*/ 670935 w 2868520"/>
                  <a:gd name="connsiteY17" fmla="*/ 1337472 h 1634442"/>
                  <a:gd name="connsiteX18" fmla="*/ 670935 w 2868520"/>
                  <a:gd name="connsiteY18" fmla="*/ 1284675 h 1634442"/>
                  <a:gd name="connsiteX19" fmla="*/ 640138 w 2868520"/>
                  <a:gd name="connsiteY19" fmla="*/ 1284675 h 1634442"/>
                  <a:gd name="connsiteX20" fmla="*/ 640138 w 2868520"/>
                  <a:gd name="connsiteY20" fmla="*/ 1260481 h 1634442"/>
                  <a:gd name="connsiteX21" fmla="*/ 565345 w 2868520"/>
                  <a:gd name="connsiteY21" fmla="*/ 1260481 h 1634442"/>
                  <a:gd name="connsiteX22" fmla="*/ 565345 w 2868520"/>
                  <a:gd name="connsiteY22" fmla="*/ 1234078 h 1634442"/>
                  <a:gd name="connsiteX23" fmla="*/ 448756 w 2868520"/>
                  <a:gd name="connsiteY23" fmla="*/ 1234078 h 1634442"/>
                  <a:gd name="connsiteX24" fmla="*/ 448756 w 2868520"/>
                  <a:gd name="connsiteY24" fmla="*/ 1190082 h 1634442"/>
                  <a:gd name="connsiteX25" fmla="*/ 316769 w 2868520"/>
                  <a:gd name="connsiteY25" fmla="*/ 1190082 h 1634442"/>
                  <a:gd name="connsiteX26" fmla="*/ 316769 w 2868520"/>
                  <a:gd name="connsiteY26" fmla="*/ 1143886 h 1634442"/>
                  <a:gd name="connsiteX27" fmla="*/ 283773 w 2868520"/>
                  <a:gd name="connsiteY27" fmla="*/ 1143886 h 1634442"/>
                  <a:gd name="connsiteX28" fmla="*/ 283773 w 2868520"/>
                  <a:gd name="connsiteY28" fmla="*/ 1075696 h 1634442"/>
                  <a:gd name="connsiteX29" fmla="*/ 261775 w 2868520"/>
                  <a:gd name="connsiteY29" fmla="*/ 1075696 h 1634442"/>
                  <a:gd name="connsiteX30" fmla="*/ 261775 w 2868520"/>
                  <a:gd name="connsiteY30" fmla="*/ 996506 h 1634442"/>
                  <a:gd name="connsiteX31" fmla="*/ 239777 w 2868520"/>
                  <a:gd name="connsiteY31" fmla="*/ 996506 h 1634442"/>
                  <a:gd name="connsiteX32" fmla="*/ 239777 w 2868520"/>
                  <a:gd name="connsiteY32" fmla="*/ 798523 h 1634442"/>
                  <a:gd name="connsiteX33" fmla="*/ 230977 w 2868520"/>
                  <a:gd name="connsiteY33" fmla="*/ 798523 h 1634442"/>
                  <a:gd name="connsiteX34" fmla="*/ 230977 w 2868520"/>
                  <a:gd name="connsiteY34" fmla="*/ 734729 h 1634442"/>
                  <a:gd name="connsiteX35" fmla="*/ 204580 w 2868520"/>
                  <a:gd name="connsiteY35" fmla="*/ 734729 h 1634442"/>
                  <a:gd name="connsiteX36" fmla="*/ 204580 w 2868520"/>
                  <a:gd name="connsiteY36" fmla="*/ 644538 h 1634442"/>
                  <a:gd name="connsiteX37" fmla="*/ 195781 w 2868520"/>
                  <a:gd name="connsiteY37" fmla="*/ 644538 h 1634442"/>
                  <a:gd name="connsiteX38" fmla="*/ 195781 w 2868520"/>
                  <a:gd name="connsiteY38" fmla="*/ 543347 h 1634442"/>
                  <a:gd name="connsiteX39" fmla="*/ 182583 w 2868520"/>
                  <a:gd name="connsiteY39" fmla="*/ 543347 h 1634442"/>
                  <a:gd name="connsiteX40" fmla="*/ 182583 w 2868520"/>
                  <a:gd name="connsiteY40" fmla="*/ 479553 h 1634442"/>
                  <a:gd name="connsiteX41" fmla="*/ 162784 w 2868520"/>
                  <a:gd name="connsiteY41" fmla="*/ 479553 h 1634442"/>
                  <a:gd name="connsiteX42" fmla="*/ 162784 w 2868520"/>
                  <a:gd name="connsiteY42" fmla="*/ 393762 h 1634442"/>
                  <a:gd name="connsiteX43" fmla="*/ 140786 w 2868520"/>
                  <a:gd name="connsiteY43" fmla="*/ 393762 h 1634442"/>
                  <a:gd name="connsiteX44" fmla="*/ 140786 w 2868520"/>
                  <a:gd name="connsiteY44" fmla="*/ 336568 h 1634442"/>
                  <a:gd name="connsiteX45" fmla="*/ 118788 w 2868520"/>
                  <a:gd name="connsiteY45" fmla="*/ 336568 h 1634442"/>
                  <a:gd name="connsiteX46" fmla="*/ 118788 w 2868520"/>
                  <a:gd name="connsiteY46" fmla="*/ 283773 h 1634442"/>
                  <a:gd name="connsiteX47" fmla="*/ 109989 w 2868520"/>
                  <a:gd name="connsiteY47" fmla="*/ 283773 h 1634442"/>
                  <a:gd name="connsiteX48" fmla="*/ 109989 w 2868520"/>
                  <a:gd name="connsiteY48" fmla="*/ 222178 h 1634442"/>
                  <a:gd name="connsiteX49" fmla="*/ 87991 w 2868520"/>
                  <a:gd name="connsiteY49" fmla="*/ 222178 h 1634442"/>
                  <a:gd name="connsiteX50" fmla="*/ 87991 w 2868520"/>
                  <a:gd name="connsiteY50" fmla="*/ 162784 h 1634442"/>
                  <a:gd name="connsiteX51" fmla="*/ 72593 w 2868520"/>
                  <a:gd name="connsiteY51" fmla="*/ 162784 h 1634442"/>
                  <a:gd name="connsiteX52" fmla="*/ 72593 w 2868520"/>
                  <a:gd name="connsiteY52" fmla="*/ 83592 h 1634442"/>
                  <a:gd name="connsiteX53" fmla="*/ 61594 w 2868520"/>
                  <a:gd name="connsiteY53" fmla="*/ 83592 h 1634442"/>
                  <a:gd name="connsiteX54" fmla="*/ 61594 w 2868520"/>
                  <a:gd name="connsiteY54" fmla="*/ 30797 h 1634442"/>
                  <a:gd name="connsiteX55" fmla="*/ 39596 w 2868520"/>
                  <a:gd name="connsiteY55" fmla="*/ 30797 h 1634442"/>
                  <a:gd name="connsiteX56" fmla="*/ 39596 w 2868520"/>
                  <a:gd name="connsiteY56" fmla="*/ 0 h 1634442"/>
                  <a:gd name="connsiteX57" fmla="*/ 0 w 2868520"/>
                  <a:gd name="connsiteY57" fmla="*/ 0 h 163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868520" h="1634442">
                    <a:moveTo>
                      <a:pt x="2868521" y="1634442"/>
                    </a:moveTo>
                    <a:lnTo>
                      <a:pt x="1616840" y="1634442"/>
                    </a:lnTo>
                    <a:lnTo>
                      <a:pt x="1616840" y="1575044"/>
                    </a:lnTo>
                    <a:lnTo>
                      <a:pt x="1599248" y="1575044"/>
                    </a:lnTo>
                    <a:lnTo>
                      <a:pt x="1599248" y="1524457"/>
                    </a:lnTo>
                    <a:lnTo>
                      <a:pt x="1346273" y="1524457"/>
                    </a:lnTo>
                    <a:lnTo>
                      <a:pt x="1346273" y="1487053"/>
                    </a:lnTo>
                    <a:lnTo>
                      <a:pt x="1209885" y="1487053"/>
                    </a:lnTo>
                    <a:lnTo>
                      <a:pt x="1209885" y="1451858"/>
                    </a:lnTo>
                    <a:lnTo>
                      <a:pt x="1003106" y="1451858"/>
                    </a:lnTo>
                    <a:lnTo>
                      <a:pt x="1003106" y="1418863"/>
                    </a:lnTo>
                    <a:lnTo>
                      <a:pt x="829320" y="1418863"/>
                    </a:lnTo>
                    <a:lnTo>
                      <a:pt x="829320" y="1388069"/>
                    </a:lnTo>
                    <a:lnTo>
                      <a:pt x="728129" y="1388069"/>
                    </a:lnTo>
                    <a:lnTo>
                      <a:pt x="728129" y="1359465"/>
                    </a:lnTo>
                    <a:lnTo>
                      <a:pt x="695133" y="1359465"/>
                    </a:lnTo>
                    <a:lnTo>
                      <a:pt x="695133" y="1337472"/>
                    </a:lnTo>
                    <a:lnTo>
                      <a:pt x="670935" y="1337472"/>
                    </a:lnTo>
                    <a:lnTo>
                      <a:pt x="670935" y="1284675"/>
                    </a:lnTo>
                    <a:lnTo>
                      <a:pt x="640138" y="1284675"/>
                    </a:lnTo>
                    <a:lnTo>
                      <a:pt x="640138" y="1260481"/>
                    </a:lnTo>
                    <a:lnTo>
                      <a:pt x="565345" y="1260481"/>
                    </a:lnTo>
                    <a:lnTo>
                      <a:pt x="565345" y="1234078"/>
                    </a:lnTo>
                    <a:lnTo>
                      <a:pt x="448756" y="1234078"/>
                    </a:lnTo>
                    <a:lnTo>
                      <a:pt x="448756" y="1190082"/>
                    </a:lnTo>
                    <a:lnTo>
                      <a:pt x="316769" y="1190082"/>
                    </a:lnTo>
                    <a:lnTo>
                      <a:pt x="316769" y="1143886"/>
                    </a:lnTo>
                    <a:lnTo>
                      <a:pt x="283773" y="1143886"/>
                    </a:lnTo>
                    <a:lnTo>
                      <a:pt x="283773" y="1075696"/>
                    </a:lnTo>
                    <a:lnTo>
                      <a:pt x="261775" y="1075696"/>
                    </a:lnTo>
                    <a:lnTo>
                      <a:pt x="261775" y="996506"/>
                    </a:lnTo>
                    <a:lnTo>
                      <a:pt x="239777" y="996506"/>
                    </a:lnTo>
                    <a:lnTo>
                      <a:pt x="239777" y="798523"/>
                    </a:lnTo>
                    <a:lnTo>
                      <a:pt x="230977" y="798523"/>
                    </a:lnTo>
                    <a:lnTo>
                      <a:pt x="230977" y="734729"/>
                    </a:lnTo>
                    <a:lnTo>
                      <a:pt x="204580" y="734729"/>
                    </a:lnTo>
                    <a:lnTo>
                      <a:pt x="204580" y="644538"/>
                    </a:lnTo>
                    <a:lnTo>
                      <a:pt x="195781" y="644538"/>
                    </a:lnTo>
                    <a:lnTo>
                      <a:pt x="195781" y="543347"/>
                    </a:lnTo>
                    <a:lnTo>
                      <a:pt x="182583" y="543347"/>
                    </a:lnTo>
                    <a:lnTo>
                      <a:pt x="182583" y="479553"/>
                    </a:lnTo>
                    <a:lnTo>
                      <a:pt x="162784" y="479553"/>
                    </a:lnTo>
                    <a:lnTo>
                      <a:pt x="162784" y="393762"/>
                    </a:lnTo>
                    <a:lnTo>
                      <a:pt x="140786" y="393762"/>
                    </a:lnTo>
                    <a:lnTo>
                      <a:pt x="140786" y="336568"/>
                    </a:lnTo>
                    <a:lnTo>
                      <a:pt x="118788" y="336568"/>
                    </a:lnTo>
                    <a:lnTo>
                      <a:pt x="118788" y="283773"/>
                    </a:lnTo>
                    <a:lnTo>
                      <a:pt x="109989" y="283773"/>
                    </a:lnTo>
                    <a:lnTo>
                      <a:pt x="109989" y="222178"/>
                    </a:lnTo>
                    <a:lnTo>
                      <a:pt x="87991" y="222178"/>
                    </a:lnTo>
                    <a:lnTo>
                      <a:pt x="87991" y="162784"/>
                    </a:lnTo>
                    <a:lnTo>
                      <a:pt x="72593" y="162784"/>
                    </a:lnTo>
                    <a:lnTo>
                      <a:pt x="72593" y="83592"/>
                    </a:lnTo>
                    <a:lnTo>
                      <a:pt x="61594" y="83592"/>
                    </a:lnTo>
                    <a:lnTo>
                      <a:pt x="61594" y="30797"/>
                    </a:lnTo>
                    <a:lnTo>
                      <a:pt x="39596" y="30797"/>
                    </a:lnTo>
                    <a:lnTo>
                      <a:pt x="39596" y="0"/>
                    </a:lnTo>
                    <a:lnTo>
                      <a:pt x="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290">
                <a:extLst>
                  <a:ext uri="{FF2B5EF4-FFF2-40B4-BE49-F238E27FC236}">
                    <a16:creationId xmlns:a16="http://schemas.microsoft.com/office/drawing/2014/main" id="{D9F0ADEC-EDF2-4177-A47B-B7109FEF0DBF}"/>
                  </a:ext>
                </a:extLst>
              </p:cNvPr>
              <p:cNvSpPr/>
              <p:nvPr/>
            </p:nvSpPr>
            <p:spPr>
              <a:xfrm>
                <a:off x="5771177" y="401977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291">
                <a:extLst>
                  <a:ext uri="{FF2B5EF4-FFF2-40B4-BE49-F238E27FC236}">
                    <a16:creationId xmlns:a16="http://schemas.microsoft.com/office/drawing/2014/main" id="{2791AD79-C308-4E25-AAFC-B922A9983BC7}"/>
                  </a:ext>
                </a:extLst>
              </p:cNvPr>
              <p:cNvSpPr/>
              <p:nvPr/>
            </p:nvSpPr>
            <p:spPr>
              <a:xfrm>
                <a:off x="5847377" y="401977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292">
                <a:extLst>
                  <a:ext uri="{FF2B5EF4-FFF2-40B4-BE49-F238E27FC236}">
                    <a16:creationId xmlns:a16="http://schemas.microsoft.com/office/drawing/2014/main" id="{DEA438A0-F687-4CF3-A988-06862A67499C}"/>
                  </a:ext>
                </a:extLst>
              </p:cNvPr>
              <p:cNvSpPr/>
              <p:nvPr/>
            </p:nvSpPr>
            <p:spPr>
              <a:xfrm>
                <a:off x="5637827" y="398167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293">
                <a:extLst>
                  <a:ext uri="{FF2B5EF4-FFF2-40B4-BE49-F238E27FC236}">
                    <a16:creationId xmlns:a16="http://schemas.microsoft.com/office/drawing/2014/main" id="{43B32101-BE90-417D-ABD5-8458A365771F}"/>
                  </a:ext>
                </a:extLst>
              </p:cNvPr>
              <p:cNvSpPr/>
              <p:nvPr/>
            </p:nvSpPr>
            <p:spPr>
              <a:xfrm>
                <a:off x="6056927" y="409597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294">
                <a:extLst>
                  <a:ext uri="{FF2B5EF4-FFF2-40B4-BE49-F238E27FC236}">
                    <a16:creationId xmlns:a16="http://schemas.microsoft.com/office/drawing/2014/main" id="{B26FB121-3720-464A-B145-F5AC452593B3}"/>
                  </a:ext>
                </a:extLst>
              </p:cNvPr>
              <p:cNvSpPr/>
              <p:nvPr/>
            </p:nvSpPr>
            <p:spPr>
              <a:xfrm>
                <a:off x="6876087" y="41912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295">
                <a:extLst>
                  <a:ext uri="{FF2B5EF4-FFF2-40B4-BE49-F238E27FC236}">
                    <a16:creationId xmlns:a16="http://schemas.microsoft.com/office/drawing/2014/main" id="{4E21D574-C047-49A3-96BC-E45DD8149C64}"/>
                  </a:ext>
                </a:extLst>
              </p:cNvPr>
              <p:cNvSpPr/>
              <p:nvPr/>
            </p:nvSpPr>
            <p:spPr>
              <a:xfrm>
                <a:off x="7523787" y="41912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296">
                <a:extLst>
                  <a:ext uri="{FF2B5EF4-FFF2-40B4-BE49-F238E27FC236}">
                    <a16:creationId xmlns:a16="http://schemas.microsoft.com/office/drawing/2014/main" id="{40CD0131-32D2-48A3-9253-C1800AD296C6}"/>
                  </a:ext>
                </a:extLst>
              </p:cNvPr>
              <p:cNvSpPr/>
              <p:nvPr/>
            </p:nvSpPr>
            <p:spPr>
              <a:xfrm>
                <a:off x="5263643" y="382813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297">
                <a:extLst>
                  <a:ext uri="{FF2B5EF4-FFF2-40B4-BE49-F238E27FC236}">
                    <a16:creationId xmlns:a16="http://schemas.microsoft.com/office/drawing/2014/main" id="{6F56342E-0B06-4358-920B-3262E5CBA7F0}"/>
                  </a:ext>
                </a:extLst>
              </p:cNvPr>
              <p:cNvSpPr/>
              <p:nvPr/>
            </p:nvSpPr>
            <p:spPr>
              <a:xfrm>
                <a:off x="5149342" y="379003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298">
                <a:extLst>
                  <a:ext uri="{FF2B5EF4-FFF2-40B4-BE49-F238E27FC236}">
                    <a16:creationId xmlns:a16="http://schemas.microsoft.com/office/drawing/2014/main" id="{821DA2C9-F11F-4E36-B8E8-E69E1039D317}"/>
                  </a:ext>
                </a:extLst>
              </p:cNvPr>
              <p:cNvSpPr/>
              <p:nvPr/>
            </p:nvSpPr>
            <p:spPr>
              <a:xfrm>
                <a:off x="5054092" y="375193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299">
                <a:extLst>
                  <a:ext uri="{FF2B5EF4-FFF2-40B4-BE49-F238E27FC236}">
                    <a16:creationId xmlns:a16="http://schemas.microsoft.com/office/drawing/2014/main" id="{8B827058-2C6C-4061-B4E4-C633A517D644}"/>
                  </a:ext>
                </a:extLst>
              </p:cNvPr>
              <p:cNvSpPr/>
              <p:nvPr/>
            </p:nvSpPr>
            <p:spPr>
              <a:xfrm>
                <a:off x="4865692" y="3521233"/>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300">
                <a:extLst>
                  <a:ext uri="{FF2B5EF4-FFF2-40B4-BE49-F238E27FC236}">
                    <a16:creationId xmlns:a16="http://schemas.microsoft.com/office/drawing/2014/main" id="{77BE414F-4DCC-4C0D-B4DC-C1B6A11AC388}"/>
                  </a:ext>
                </a:extLst>
              </p:cNvPr>
              <p:cNvSpPr/>
              <p:nvPr/>
            </p:nvSpPr>
            <p:spPr>
              <a:xfrm>
                <a:off x="4865692" y="3425982"/>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301">
                <a:extLst>
                  <a:ext uri="{FF2B5EF4-FFF2-40B4-BE49-F238E27FC236}">
                    <a16:creationId xmlns:a16="http://schemas.microsoft.com/office/drawing/2014/main" id="{3E86BC6D-BB88-4FCD-B6DA-BF06BDFD8C64}"/>
                  </a:ext>
                </a:extLst>
              </p:cNvPr>
              <p:cNvSpPr/>
              <p:nvPr/>
            </p:nvSpPr>
            <p:spPr>
              <a:xfrm>
                <a:off x="4827592" y="3292631"/>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352" name="Group 351">
            <a:extLst>
              <a:ext uri="{FF2B5EF4-FFF2-40B4-BE49-F238E27FC236}">
                <a16:creationId xmlns:a16="http://schemas.microsoft.com/office/drawing/2014/main" id="{6D25726B-516C-4798-A935-1F1C3BB1BCBD}"/>
              </a:ext>
            </a:extLst>
          </p:cNvPr>
          <p:cNvGrpSpPr/>
          <p:nvPr/>
        </p:nvGrpSpPr>
        <p:grpSpPr>
          <a:xfrm>
            <a:off x="3632450" y="4312598"/>
            <a:ext cx="3476359" cy="2254067"/>
            <a:chOff x="249009" y="4302438"/>
            <a:chExt cx="3476359" cy="2254067"/>
          </a:xfrm>
        </p:grpSpPr>
        <p:sp>
          <p:nvSpPr>
            <p:cNvPr id="353" name="Freeform 21">
              <a:extLst>
                <a:ext uri="{FF2B5EF4-FFF2-40B4-BE49-F238E27FC236}">
                  <a16:creationId xmlns:a16="http://schemas.microsoft.com/office/drawing/2014/main" id="{AAAD13A0-8218-47BD-812E-BBDD06C63162}"/>
                </a:ext>
              </a:extLst>
            </p:cNvPr>
            <p:cNvSpPr>
              <a:spLocks/>
            </p:cNvSpPr>
            <p:nvPr/>
          </p:nvSpPr>
          <p:spPr bwMode="auto">
            <a:xfrm>
              <a:off x="1018569" y="4318655"/>
              <a:ext cx="2598391" cy="14872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354" name="Group 353">
              <a:extLst>
                <a:ext uri="{FF2B5EF4-FFF2-40B4-BE49-F238E27FC236}">
                  <a16:creationId xmlns:a16="http://schemas.microsoft.com/office/drawing/2014/main" id="{DEFF62AF-0AA6-48A5-921B-A2B56DA9A290}"/>
                </a:ext>
              </a:extLst>
            </p:cNvPr>
            <p:cNvGrpSpPr/>
            <p:nvPr/>
          </p:nvGrpSpPr>
          <p:grpSpPr>
            <a:xfrm>
              <a:off x="420305" y="4302438"/>
              <a:ext cx="588566" cy="1576437"/>
              <a:chOff x="4376894" y="1254397"/>
              <a:chExt cx="588566" cy="2948000"/>
            </a:xfrm>
          </p:grpSpPr>
          <p:sp>
            <p:nvSpPr>
              <p:cNvPr id="380" name="Line 6">
                <a:extLst>
                  <a:ext uri="{FF2B5EF4-FFF2-40B4-BE49-F238E27FC236}">
                    <a16:creationId xmlns:a16="http://schemas.microsoft.com/office/drawing/2014/main" id="{9EAE4B2D-371E-44BB-A4FA-A815982E2B66}"/>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81" name="Line 7">
                <a:extLst>
                  <a:ext uri="{FF2B5EF4-FFF2-40B4-BE49-F238E27FC236}">
                    <a16:creationId xmlns:a16="http://schemas.microsoft.com/office/drawing/2014/main" id="{2E4A9BF0-BAC0-4805-9F14-2E2D35F9E1A8}"/>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82" name="Line 8">
                <a:extLst>
                  <a:ext uri="{FF2B5EF4-FFF2-40B4-BE49-F238E27FC236}">
                    <a16:creationId xmlns:a16="http://schemas.microsoft.com/office/drawing/2014/main" id="{E01C3878-2D4D-4F2C-91C1-600566CA4923}"/>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83" name="Line 9">
                <a:extLst>
                  <a:ext uri="{FF2B5EF4-FFF2-40B4-BE49-F238E27FC236}">
                    <a16:creationId xmlns:a16="http://schemas.microsoft.com/office/drawing/2014/main" id="{85670A7F-3FB3-447C-B8F1-A9D1AE5C94A6}"/>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84" name="Line 10">
                <a:extLst>
                  <a:ext uri="{FF2B5EF4-FFF2-40B4-BE49-F238E27FC236}">
                    <a16:creationId xmlns:a16="http://schemas.microsoft.com/office/drawing/2014/main" id="{CCBD4C8A-7023-4AF4-A57A-492A5338D790}"/>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85" name="Line 11">
                <a:extLst>
                  <a:ext uri="{FF2B5EF4-FFF2-40B4-BE49-F238E27FC236}">
                    <a16:creationId xmlns:a16="http://schemas.microsoft.com/office/drawing/2014/main" id="{63C4E2F0-55DF-4097-BD2E-474F48CE4605}"/>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86" name="TextBox 385">
                <a:extLst>
                  <a:ext uri="{FF2B5EF4-FFF2-40B4-BE49-F238E27FC236}">
                    <a16:creationId xmlns:a16="http://schemas.microsoft.com/office/drawing/2014/main" id="{90A3EEB7-587E-44C8-B174-191A56705267}"/>
                  </a:ext>
                </a:extLst>
              </p:cNvPr>
              <p:cNvSpPr txBox="1"/>
              <p:nvPr/>
            </p:nvSpPr>
            <p:spPr>
              <a:xfrm rot="16200000">
                <a:off x="3140658" y="2557924"/>
                <a:ext cx="2749472"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cs typeface="Arial" panose="020B0604020202020204" pitchFamily="34" charset="0"/>
                  </a:rPr>
                  <a:t>Survival probability</a:t>
                </a:r>
              </a:p>
            </p:txBody>
          </p:sp>
          <p:sp>
            <p:nvSpPr>
              <p:cNvPr id="387" name="TextBox 386">
                <a:extLst>
                  <a:ext uri="{FF2B5EF4-FFF2-40B4-BE49-F238E27FC236}">
                    <a16:creationId xmlns:a16="http://schemas.microsoft.com/office/drawing/2014/main" id="{EF2C8189-9D8D-40F8-839C-3A9D372EE998}"/>
                  </a:ext>
                </a:extLst>
              </p:cNvPr>
              <p:cNvSpPr txBox="1"/>
              <p:nvPr/>
            </p:nvSpPr>
            <p:spPr>
              <a:xfrm>
                <a:off x="4553477" y="1254397"/>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a:t>
                </a:r>
              </a:p>
            </p:txBody>
          </p:sp>
          <p:sp>
            <p:nvSpPr>
              <p:cNvPr id="388" name="TextBox 387">
                <a:extLst>
                  <a:ext uri="{FF2B5EF4-FFF2-40B4-BE49-F238E27FC236}">
                    <a16:creationId xmlns:a16="http://schemas.microsoft.com/office/drawing/2014/main" id="{3A822A0E-C1DF-42F7-93AB-59F2119D39B9}"/>
                  </a:ext>
                </a:extLst>
              </p:cNvPr>
              <p:cNvSpPr txBox="1"/>
              <p:nvPr/>
            </p:nvSpPr>
            <p:spPr>
              <a:xfrm>
                <a:off x="4553477" y="1778536"/>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0.8</a:t>
                </a:r>
              </a:p>
            </p:txBody>
          </p:sp>
          <p:sp>
            <p:nvSpPr>
              <p:cNvPr id="389" name="TextBox 388">
                <a:extLst>
                  <a:ext uri="{FF2B5EF4-FFF2-40B4-BE49-F238E27FC236}">
                    <a16:creationId xmlns:a16="http://schemas.microsoft.com/office/drawing/2014/main" id="{0BE70C0E-A4B1-4BAB-800C-45EED32F9BA4}"/>
                  </a:ext>
                </a:extLst>
              </p:cNvPr>
              <p:cNvSpPr txBox="1"/>
              <p:nvPr/>
            </p:nvSpPr>
            <p:spPr>
              <a:xfrm>
                <a:off x="4553477" y="2277068"/>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0.6</a:t>
                </a:r>
              </a:p>
            </p:txBody>
          </p:sp>
          <p:sp>
            <p:nvSpPr>
              <p:cNvPr id="390" name="TextBox 389">
                <a:extLst>
                  <a:ext uri="{FF2B5EF4-FFF2-40B4-BE49-F238E27FC236}">
                    <a16:creationId xmlns:a16="http://schemas.microsoft.com/office/drawing/2014/main" id="{AE8E4CAF-33E1-432E-8728-8F3E3C4C984E}"/>
                  </a:ext>
                </a:extLst>
              </p:cNvPr>
              <p:cNvSpPr txBox="1"/>
              <p:nvPr/>
            </p:nvSpPr>
            <p:spPr>
              <a:xfrm>
                <a:off x="4553477" y="2791720"/>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0.4</a:t>
                </a:r>
              </a:p>
            </p:txBody>
          </p:sp>
          <p:sp>
            <p:nvSpPr>
              <p:cNvPr id="391" name="TextBox 390">
                <a:extLst>
                  <a:ext uri="{FF2B5EF4-FFF2-40B4-BE49-F238E27FC236}">
                    <a16:creationId xmlns:a16="http://schemas.microsoft.com/office/drawing/2014/main" id="{6B8F6BE0-BE74-4525-8EA2-9302E2C06884}"/>
                  </a:ext>
                </a:extLst>
              </p:cNvPr>
              <p:cNvSpPr txBox="1"/>
              <p:nvPr/>
            </p:nvSpPr>
            <p:spPr>
              <a:xfrm>
                <a:off x="4553477" y="3295623"/>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0.2</a:t>
                </a:r>
              </a:p>
            </p:txBody>
          </p:sp>
          <p:sp>
            <p:nvSpPr>
              <p:cNvPr id="392" name="TextBox 391">
                <a:extLst>
                  <a:ext uri="{FF2B5EF4-FFF2-40B4-BE49-F238E27FC236}">
                    <a16:creationId xmlns:a16="http://schemas.microsoft.com/office/drawing/2014/main" id="{D0D134C1-FB2B-432C-A326-1B3A49E11300}"/>
                  </a:ext>
                </a:extLst>
              </p:cNvPr>
              <p:cNvSpPr txBox="1"/>
              <p:nvPr/>
            </p:nvSpPr>
            <p:spPr>
              <a:xfrm>
                <a:off x="4681726" y="3684398"/>
                <a:ext cx="269625" cy="517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sp>
          <p:nvSpPr>
            <p:cNvPr id="355" name="TextBox 354">
              <a:extLst>
                <a:ext uri="{FF2B5EF4-FFF2-40B4-BE49-F238E27FC236}">
                  <a16:creationId xmlns:a16="http://schemas.microsoft.com/office/drawing/2014/main" id="{F7DDDC4B-0305-46B1-A7F1-78EDEBB692F1}"/>
                </a:ext>
              </a:extLst>
            </p:cNvPr>
            <p:cNvSpPr txBox="1"/>
            <p:nvPr/>
          </p:nvSpPr>
          <p:spPr>
            <a:xfrm>
              <a:off x="1724230" y="6043735"/>
              <a:ext cx="1110304" cy="276999"/>
            </a:xfrm>
            <a:prstGeom prst="rect">
              <a:avLst/>
            </a:prstGeom>
            <a:noFill/>
          </p:spPr>
          <p:txBody>
            <a:bodyPr wrap="none" rtlCol="0">
              <a:spAutoFit/>
            </a:bodyPr>
            <a:lstStyle/>
            <a:p>
              <a:pPr algn="ctr"/>
              <a:r>
                <a:rPr lang="en-US" sz="1200" dirty="0"/>
                <a:t>Time, months</a:t>
              </a:r>
              <a:endParaRPr lang="en-GB" sz="1200" dirty="0"/>
            </a:p>
          </p:txBody>
        </p:sp>
        <p:sp>
          <p:nvSpPr>
            <p:cNvPr id="356" name="TextBox 355">
              <a:extLst>
                <a:ext uri="{FF2B5EF4-FFF2-40B4-BE49-F238E27FC236}">
                  <a16:creationId xmlns:a16="http://schemas.microsoft.com/office/drawing/2014/main" id="{761A52AA-FF47-4E9E-93F7-BC2A5621087B}"/>
                </a:ext>
              </a:extLst>
            </p:cNvPr>
            <p:cNvSpPr txBox="1"/>
            <p:nvPr/>
          </p:nvSpPr>
          <p:spPr>
            <a:xfrm>
              <a:off x="249009" y="6094712"/>
              <a:ext cx="877164" cy="276999"/>
            </a:xfrm>
            <a:prstGeom prst="rect">
              <a:avLst/>
            </a:prstGeom>
            <a:noFill/>
          </p:spPr>
          <p:txBody>
            <a:bodyPr wrap="none" rtlCol="0">
              <a:spAutoFit/>
            </a:bodyPr>
            <a:lstStyle/>
            <a:p>
              <a:pPr algn="r"/>
              <a:r>
                <a:rPr lang="en-US" sz="1200" dirty="0"/>
                <a:t>No. at risk</a:t>
              </a:r>
              <a:endParaRPr lang="en-GB" sz="1200" dirty="0"/>
            </a:p>
          </p:txBody>
        </p:sp>
        <p:sp>
          <p:nvSpPr>
            <p:cNvPr id="358" name="TextBox 357">
              <a:extLst>
                <a:ext uri="{FF2B5EF4-FFF2-40B4-BE49-F238E27FC236}">
                  <a16:creationId xmlns:a16="http://schemas.microsoft.com/office/drawing/2014/main" id="{EDDDF05F-73F2-4F7C-8BB6-A642FBF8D19F}"/>
                </a:ext>
              </a:extLst>
            </p:cNvPr>
            <p:cNvSpPr txBox="1"/>
            <p:nvPr/>
          </p:nvSpPr>
          <p:spPr>
            <a:xfrm>
              <a:off x="2987667" y="4507750"/>
              <a:ext cx="737701" cy="246221"/>
            </a:xfrm>
            <a:prstGeom prst="rect">
              <a:avLst/>
            </a:prstGeom>
            <a:noFill/>
          </p:spPr>
          <p:txBody>
            <a:bodyPr wrap="none" rtlCol="0">
              <a:spAutoFit/>
            </a:bodyPr>
            <a:lstStyle/>
            <a:p>
              <a:pPr algn="ctr"/>
              <a:r>
                <a:rPr lang="en-US" sz="1000" dirty="0"/>
                <a:t>Censored</a:t>
              </a:r>
              <a:endParaRPr lang="en-GB" sz="1000" dirty="0"/>
            </a:p>
          </p:txBody>
        </p:sp>
        <p:cxnSp>
          <p:nvCxnSpPr>
            <p:cNvPr id="359" name="Straight Connector 358">
              <a:extLst>
                <a:ext uri="{FF2B5EF4-FFF2-40B4-BE49-F238E27FC236}">
                  <a16:creationId xmlns:a16="http://schemas.microsoft.com/office/drawing/2014/main" id="{EE77D197-FD37-4061-8C65-91FEEF3235FA}"/>
                </a:ext>
              </a:extLst>
            </p:cNvPr>
            <p:cNvCxnSpPr/>
            <p:nvPr/>
          </p:nvCxnSpPr>
          <p:spPr>
            <a:xfrm>
              <a:off x="3000831" y="4601228"/>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360" name="Group 359">
              <a:extLst>
                <a:ext uri="{FF2B5EF4-FFF2-40B4-BE49-F238E27FC236}">
                  <a16:creationId xmlns:a16="http://schemas.microsoft.com/office/drawing/2014/main" id="{061681E6-90AA-4D59-B868-12CACCFA37CC}"/>
                </a:ext>
              </a:extLst>
            </p:cNvPr>
            <p:cNvGrpSpPr/>
            <p:nvPr/>
          </p:nvGrpSpPr>
          <p:grpSpPr>
            <a:xfrm>
              <a:off x="1049767" y="5814901"/>
              <a:ext cx="2560304" cy="329369"/>
              <a:chOff x="1524104" y="4188565"/>
              <a:chExt cx="2444946" cy="329369"/>
            </a:xfrm>
          </p:grpSpPr>
          <p:sp>
            <p:nvSpPr>
              <p:cNvPr id="366" name="Line 21">
                <a:extLst>
                  <a:ext uri="{FF2B5EF4-FFF2-40B4-BE49-F238E27FC236}">
                    <a16:creationId xmlns:a16="http://schemas.microsoft.com/office/drawing/2014/main" id="{21EAAB95-E025-4E86-979C-20A456690656}"/>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7" name="TextBox 366">
                <a:extLst>
                  <a:ext uri="{FF2B5EF4-FFF2-40B4-BE49-F238E27FC236}">
                    <a16:creationId xmlns:a16="http://schemas.microsoft.com/office/drawing/2014/main" id="{E684A51A-7AFD-443D-946A-B5A428D61F7C}"/>
                  </a:ext>
                </a:extLst>
              </p:cNvPr>
              <p:cNvSpPr txBox="1"/>
              <p:nvPr/>
            </p:nvSpPr>
            <p:spPr>
              <a:xfrm>
                <a:off x="3737361" y="4260565"/>
                <a:ext cx="231689"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p:txBody>
          </p:sp>
          <p:sp>
            <p:nvSpPr>
              <p:cNvPr id="368" name="Line 21">
                <a:extLst>
                  <a:ext uri="{FF2B5EF4-FFF2-40B4-BE49-F238E27FC236}">
                    <a16:creationId xmlns:a16="http://schemas.microsoft.com/office/drawing/2014/main" id="{E87F31A2-E79F-4898-97B5-2063F6F32CA4}"/>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9" name="TextBox 368">
                <a:extLst>
                  <a:ext uri="{FF2B5EF4-FFF2-40B4-BE49-F238E27FC236}">
                    <a16:creationId xmlns:a16="http://schemas.microsoft.com/office/drawing/2014/main" id="{4673AB2A-0624-440D-9CDF-7E89E1235A86}"/>
                  </a:ext>
                </a:extLst>
              </p:cNvPr>
              <p:cNvSpPr txBox="1"/>
              <p:nvPr/>
            </p:nvSpPr>
            <p:spPr>
              <a:xfrm>
                <a:off x="3361724" y="4260565"/>
                <a:ext cx="231689"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25</a:t>
                </a:r>
              </a:p>
            </p:txBody>
          </p:sp>
          <p:sp>
            <p:nvSpPr>
              <p:cNvPr id="370" name="Line 21">
                <a:extLst>
                  <a:ext uri="{FF2B5EF4-FFF2-40B4-BE49-F238E27FC236}">
                    <a16:creationId xmlns:a16="http://schemas.microsoft.com/office/drawing/2014/main" id="{44E5A8E9-D7FC-4433-9137-3D298C804103}"/>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1" name="TextBox 370">
                <a:extLst>
                  <a:ext uri="{FF2B5EF4-FFF2-40B4-BE49-F238E27FC236}">
                    <a16:creationId xmlns:a16="http://schemas.microsoft.com/office/drawing/2014/main" id="{0ADCA1F3-C62B-470A-9107-57E353B9CF4B}"/>
                  </a:ext>
                </a:extLst>
              </p:cNvPr>
              <p:cNvSpPr txBox="1"/>
              <p:nvPr/>
            </p:nvSpPr>
            <p:spPr>
              <a:xfrm>
                <a:off x="2986087" y="4260565"/>
                <a:ext cx="231689"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p:txBody>
          </p:sp>
          <p:sp>
            <p:nvSpPr>
              <p:cNvPr id="372" name="Line 21">
                <a:extLst>
                  <a:ext uri="{FF2B5EF4-FFF2-40B4-BE49-F238E27FC236}">
                    <a16:creationId xmlns:a16="http://schemas.microsoft.com/office/drawing/2014/main" id="{4D70D615-EE30-4557-920D-16CCB2083E91}"/>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3" name="TextBox 372">
                <a:extLst>
                  <a:ext uri="{FF2B5EF4-FFF2-40B4-BE49-F238E27FC236}">
                    <a16:creationId xmlns:a16="http://schemas.microsoft.com/office/drawing/2014/main" id="{27A88F8A-34E6-4EAF-A888-86F08E6531F7}"/>
                  </a:ext>
                </a:extLst>
              </p:cNvPr>
              <p:cNvSpPr txBox="1"/>
              <p:nvPr/>
            </p:nvSpPr>
            <p:spPr>
              <a:xfrm>
                <a:off x="2610450" y="4260565"/>
                <a:ext cx="231689"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15</a:t>
                </a:r>
              </a:p>
            </p:txBody>
          </p:sp>
          <p:sp>
            <p:nvSpPr>
              <p:cNvPr id="374" name="Line 21">
                <a:extLst>
                  <a:ext uri="{FF2B5EF4-FFF2-40B4-BE49-F238E27FC236}">
                    <a16:creationId xmlns:a16="http://schemas.microsoft.com/office/drawing/2014/main" id="{B500902C-4C31-4460-B541-6478425EAFBA}"/>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5" name="TextBox 374">
                <a:extLst>
                  <a:ext uri="{FF2B5EF4-FFF2-40B4-BE49-F238E27FC236}">
                    <a16:creationId xmlns:a16="http://schemas.microsoft.com/office/drawing/2014/main" id="{4EC40F24-EB7E-4F9F-A5A7-78F745DE38F7}"/>
                  </a:ext>
                </a:extLst>
              </p:cNvPr>
              <p:cNvSpPr txBox="1"/>
              <p:nvPr/>
            </p:nvSpPr>
            <p:spPr>
              <a:xfrm>
                <a:off x="2234813" y="4260565"/>
                <a:ext cx="231689"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p:txBody>
          </p:sp>
          <p:sp>
            <p:nvSpPr>
              <p:cNvPr id="376" name="Line 21">
                <a:extLst>
                  <a:ext uri="{FF2B5EF4-FFF2-40B4-BE49-F238E27FC236}">
                    <a16:creationId xmlns:a16="http://schemas.microsoft.com/office/drawing/2014/main" id="{1D6B5EB7-6149-4F93-9731-A3276E5A359E}"/>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7" name="TextBox 376">
                <a:extLst>
                  <a:ext uri="{FF2B5EF4-FFF2-40B4-BE49-F238E27FC236}">
                    <a16:creationId xmlns:a16="http://schemas.microsoft.com/office/drawing/2014/main" id="{7EA72AAD-937E-491A-A4B0-A4E41C65DABC}"/>
                  </a:ext>
                </a:extLst>
              </p:cNvPr>
              <p:cNvSpPr txBox="1"/>
              <p:nvPr/>
            </p:nvSpPr>
            <p:spPr>
              <a:xfrm>
                <a:off x="1899741" y="4260565"/>
                <a:ext cx="150558"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p:txBody>
          </p:sp>
          <p:sp>
            <p:nvSpPr>
              <p:cNvPr id="378" name="Line 21">
                <a:extLst>
                  <a:ext uri="{FF2B5EF4-FFF2-40B4-BE49-F238E27FC236}">
                    <a16:creationId xmlns:a16="http://schemas.microsoft.com/office/drawing/2014/main" id="{3C6EC38C-5F15-4338-960D-E58BA082E079}"/>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9" name="TextBox 378">
                <a:extLst>
                  <a:ext uri="{FF2B5EF4-FFF2-40B4-BE49-F238E27FC236}">
                    <a16:creationId xmlns:a16="http://schemas.microsoft.com/office/drawing/2014/main" id="{1F0049FA-0148-4803-9ECB-C3F2F866EAF1}"/>
                  </a:ext>
                </a:extLst>
              </p:cNvPr>
              <p:cNvSpPr txBox="1"/>
              <p:nvPr/>
            </p:nvSpPr>
            <p:spPr>
              <a:xfrm>
                <a:off x="1524104" y="4260565"/>
                <a:ext cx="150558"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grpSp>
          <p:nvGrpSpPr>
            <p:cNvPr id="361" name="Group 360">
              <a:extLst>
                <a:ext uri="{FF2B5EF4-FFF2-40B4-BE49-F238E27FC236}">
                  <a16:creationId xmlns:a16="http://schemas.microsoft.com/office/drawing/2014/main" id="{50E042D3-77DE-499A-88FB-17986D6B9361}"/>
                </a:ext>
              </a:extLst>
            </p:cNvPr>
            <p:cNvGrpSpPr/>
            <p:nvPr/>
          </p:nvGrpSpPr>
          <p:grpSpPr>
            <a:xfrm>
              <a:off x="1007288" y="6299136"/>
              <a:ext cx="2560303" cy="257369"/>
              <a:chOff x="1163474" y="5011929"/>
              <a:chExt cx="2560303" cy="257369"/>
            </a:xfrm>
          </p:grpSpPr>
          <p:sp>
            <p:nvSpPr>
              <p:cNvPr id="362" name="TextBox 361">
                <a:extLst>
                  <a:ext uri="{FF2B5EF4-FFF2-40B4-BE49-F238E27FC236}">
                    <a16:creationId xmlns:a16="http://schemas.microsoft.com/office/drawing/2014/main" id="{4684D79E-4DA8-4EC0-B516-9C35B3270F50}"/>
                  </a:ext>
                </a:extLst>
              </p:cNvPr>
              <p:cNvSpPr txBox="1"/>
              <p:nvPr/>
            </p:nvSpPr>
            <p:spPr>
              <a:xfrm>
                <a:off x="3566115" y="5011929"/>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sp>
            <p:nvSpPr>
              <p:cNvPr id="363" name="TextBox 362">
                <a:extLst>
                  <a:ext uri="{FF2B5EF4-FFF2-40B4-BE49-F238E27FC236}">
                    <a16:creationId xmlns:a16="http://schemas.microsoft.com/office/drawing/2014/main" id="{B7E5AEF9-A2AF-48AA-8DD4-95A489BE7B96}"/>
                  </a:ext>
                </a:extLst>
              </p:cNvPr>
              <p:cNvSpPr txBox="1"/>
              <p:nvPr/>
            </p:nvSpPr>
            <p:spPr>
              <a:xfrm>
                <a:off x="2779395" y="5011929"/>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p:txBody>
          </p:sp>
          <p:sp>
            <p:nvSpPr>
              <p:cNvPr id="364" name="TextBox 363">
                <a:extLst>
                  <a:ext uri="{FF2B5EF4-FFF2-40B4-BE49-F238E27FC236}">
                    <a16:creationId xmlns:a16="http://schemas.microsoft.com/office/drawing/2014/main" id="{975AB5C0-C898-4D96-B4BE-41CA24F64D3D}"/>
                  </a:ext>
                </a:extLst>
              </p:cNvPr>
              <p:cNvSpPr txBox="1"/>
              <p:nvPr/>
            </p:nvSpPr>
            <p:spPr>
              <a:xfrm>
                <a:off x="1950195" y="501192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21</a:t>
                </a:r>
              </a:p>
            </p:txBody>
          </p:sp>
          <p:sp>
            <p:nvSpPr>
              <p:cNvPr id="365" name="TextBox 364">
                <a:extLst>
                  <a:ext uri="{FF2B5EF4-FFF2-40B4-BE49-F238E27FC236}">
                    <a16:creationId xmlns:a16="http://schemas.microsoft.com/office/drawing/2014/main" id="{82B9BED4-B7EA-4F43-A9B2-765279D09210}"/>
                  </a:ext>
                </a:extLst>
              </p:cNvPr>
              <p:cNvSpPr txBox="1"/>
              <p:nvPr/>
            </p:nvSpPr>
            <p:spPr>
              <a:xfrm>
                <a:off x="1163474" y="501192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87</a:t>
                </a:r>
              </a:p>
            </p:txBody>
          </p:sp>
        </p:grpSp>
      </p:grpSp>
      <p:grpSp>
        <p:nvGrpSpPr>
          <p:cNvPr id="393" name="Group 392">
            <a:extLst>
              <a:ext uri="{FF2B5EF4-FFF2-40B4-BE49-F238E27FC236}">
                <a16:creationId xmlns:a16="http://schemas.microsoft.com/office/drawing/2014/main" id="{F7A124AE-C3D9-4C29-AFDC-27D5A6FD4176}"/>
              </a:ext>
            </a:extLst>
          </p:cNvPr>
          <p:cNvGrpSpPr/>
          <p:nvPr/>
        </p:nvGrpSpPr>
        <p:grpSpPr>
          <a:xfrm>
            <a:off x="401409" y="4312598"/>
            <a:ext cx="3476359" cy="2254067"/>
            <a:chOff x="249009" y="4302438"/>
            <a:chExt cx="3476359" cy="2254067"/>
          </a:xfrm>
        </p:grpSpPr>
        <p:sp>
          <p:nvSpPr>
            <p:cNvPr id="394" name="Freeform 21">
              <a:extLst>
                <a:ext uri="{FF2B5EF4-FFF2-40B4-BE49-F238E27FC236}">
                  <a16:creationId xmlns:a16="http://schemas.microsoft.com/office/drawing/2014/main" id="{BF2EB408-0AC1-4080-AA7E-3C24484E3422}"/>
                </a:ext>
              </a:extLst>
            </p:cNvPr>
            <p:cNvSpPr>
              <a:spLocks/>
            </p:cNvSpPr>
            <p:nvPr/>
          </p:nvSpPr>
          <p:spPr bwMode="auto">
            <a:xfrm>
              <a:off x="1018569" y="4318655"/>
              <a:ext cx="2598391" cy="14872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395" name="Group 394">
              <a:extLst>
                <a:ext uri="{FF2B5EF4-FFF2-40B4-BE49-F238E27FC236}">
                  <a16:creationId xmlns:a16="http://schemas.microsoft.com/office/drawing/2014/main" id="{6FAE4D4B-4478-4E3E-A4AD-B6C4E3A11936}"/>
                </a:ext>
              </a:extLst>
            </p:cNvPr>
            <p:cNvGrpSpPr/>
            <p:nvPr/>
          </p:nvGrpSpPr>
          <p:grpSpPr>
            <a:xfrm>
              <a:off x="420305" y="4302438"/>
              <a:ext cx="588566" cy="1576437"/>
              <a:chOff x="4376894" y="1254397"/>
              <a:chExt cx="588566" cy="2948000"/>
            </a:xfrm>
          </p:grpSpPr>
          <p:sp>
            <p:nvSpPr>
              <p:cNvPr id="421" name="Line 6">
                <a:extLst>
                  <a:ext uri="{FF2B5EF4-FFF2-40B4-BE49-F238E27FC236}">
                    <a16:creationId xmlns:a16="http://schemas.microsoft.com/office/drawing/2014/main" id="{E84DB46B-A158-4A41-9A0F-B8F1EFACBFB5}"/>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22" name="Line 7">
                <a:extLst>
                  <a:ext uri="{FF2B5EF4-FFF2-40B4-BE49-F238E27FC236}">
                    <a16:creationId xmlns:a16="http://schemas.microsoft.com/office/drawing/2014/main" id="{795AC8A2-19F8-4B4F-BFE2-9868AFB176E0}"/>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23" name="Line 8">
                <a:extLst>
                  <a:ext uri="{FF2B5EF4-FFF2-40B4-BE49-F238E27FC236}">
                    <a16:creationId xmlns:a16="http://schemas.microsoft.com/office/drawing/2014/main" id="{575703E8-6A4C-4566-9FA9-8F226A0EF07F}"/>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24" name="Line 9">
                <a:extLst>
                  <a:ext uri="{FF2B5EF4-FFF2-40B4-BE49-F238E27FC236}">
                    <a16:creationId xmlns:a16="http://schemas.microsoft.com/office/drawing/2014/main" id="{A4BB1989-E39F-45BA-88EB-28790F1B2A7F}"/>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25" name="Line 10">
                <a:extLst>
                  <a:ext uri="{FF2B5EF4-FFF2-40B4-BE49-F238E27FC236}">
                    <a16:creationId xmlns:a16="http://schemas.microsoft.com/office/drawing/2014/main" id="{1CC91703-CA42-4ECF-BB2C-A8732E572B18}"/>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26" name="Line 11">
                <a:extLst>
                  <a:ext uri="{FF2B5EF4-FFF2-40B4-BE49-F238E27FC236}">
                    <a16:creationId xmlns:a16="http://schemas.microsoft.com/office/drawing/2014/main" id="{1DF439E1-1148-40FB-9DD4-1FF00955175A}"/>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27" name="TextBox 426">
                <a:extLst>
                  <a:ext uri="{FF2B5EF4-FFF2-40B4-BE49-F238E27FC236}">
                    <a16:creationId xmlns:a16="http://schemas.microsoft.com/office/drawing/2014/main" id="{722994DA-9A43-4BFC-B152-1FCF0598A93F}"/>
                  </a:ext>
                </a:extLst>
              </p:cNvPr>
              <p:cNvSpPr txBox="1"/>
              <p:nvPr/>
            </p:nvSpPr>
            <p:spPr>
              <a:xfrm rot="16200000">
                <a:off x="3140658" y="2557924"/>
                <a:ext cx="2749472"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cs typeface="Arial" panose="020B0604020202020204" pitchFamily="34" charset="0"/>
                  </a:rPr>
                  <a:t>Survival probability</a:t>
                </a:r>
              </a:p>
            </p:txBody>
          </p:sp>
          <p:sp>
            <p:nvSpPr>
              <p:cNvPr id="428" name="TextBox 427">
                <a:extLst>
                  <a:ext uri="{FF2B5EF4-FFF2-40B4-BE49-F238E27FC236}">
                    <a16:creationId xmlns:a16="http://schemas.microsoft.com/office/drawing/2014/main" id="{51C1AC7B-43A6-4742-9753-CAA89615C6C1}"/>
                  </a:ext>
                </a:extLst>
              </p:cNvPr>
              <p:cNvSpPr txBox="1"/>
              <p:nvPr/>
            </p:nvSpPr>
            <p:spPr>
              <a:xfrm>
                <a:off x="4553477" y="1254397"/>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a:t>
                </a:r>
              </a:p>
            </p:txBody>
          </p:sp>
          <p:sp>
            <p:nvSpPr>
              <p:cNvPr id="429" name="TextBox 428">
                <a:extLst>
                  <a:ext uri="{FF2B5EF4-FFF2-40B4-BE49-F238E27FC236}">
                    <a16:creationId xmlns:a16="http://schemas.microsoft.com/office/drawing/2014/main" id="{1BBB141D-3C9C-4E8D-A80D-4D65C0E395D4}"/>
                  </a:ext>
                </a:extLst>
              </p:cNvPr>
              <p:cNvSpPr txBox="1"/>
              <p:nvPr/>
            </p:nvSpPr>
            <p:spPr>
              <a:xfrm>
                <a:off x="4553477" y="1778536"/>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0.8</a:t>
                </a:r>
              </a:p>
            </p:txBody>
          </p:sp>
          <p:sp>
            <p:nvSpPr>
              <p:cNvPr id="430" name="TextBox 429">
                <a:extLst>
                  <a:ext uri="{FF2B5EF4-FFF2-40B4-BE49-F238E27FC236}">
                    <a16:creationId xmlns:a16="http://schemas.microsoft.com/office/drawing/2014/main" id="{4EFFDDC4-BD9B-45DF-B9F4-A446B767377A}"/>
                  </a:ext>
                </a:extLst>
              </p:cNvPr>
              <p:cNvSpPr txBox="1"/>
              <p:nvPr/>
            </p:nvSpPr>
            <p:spPr>
              <a:xfrm>
                <a:off x="4553477" y="2277068"/>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0.6</a:t>
                </a:r>
              </a:p>
            </p:txBody>
          </p:sp>
          <p:sp>
            <p:nvSpPr>
              <p:cNvPr id="431" name="TextBox 430">
                <a:extLst>
                  <a:ext uri="{FF2B5EF4-FFF2-40B4-BE49-F238E27FC236}">
                    <a16:creationId xmlns:a16="http://schemas.microsoft.com/office/drawing/2014/main" id="{D9A45ED9-E18F-4613-BA76-6744F9FA64CC}"/>
                  </a:ext>
                </a:extLst>
              </p:cNvPr>
              <p:cNvSpPr txBox="1"/>
              <p:nvPr/>
            </p:nvSpPr>
            <p:spPr>
              <a:xfrm>
                <a:off x="4553477" y="2791720"/>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0.4</a:t>
                </a:r>
              </a:p>
            </p:txBody>
          </p:sp>
          <p:sp>
            <p:nvSpPr>
              <p:cNvPr id="432" name="TextBox 431">
                <a:extLst>
                  <a:ext uri="{FF2B5EF4-FFF2-40B4-BE49-F238E27FC236}">
                    <a16:creationId xmlns:a16="http://schemas.microsoft.com/office/drawing/2014/main" id="{A18B2554-A798-436D-A072-FB8E19A6B4BF}"/>
                  </a:ext>
                </a:extLst>
              </p:cNvPr>
              <p:cNvSpPr txBox="1"/>
              <p:nvPr/>
            </p:nvSpPr>
            <p:spPr>
              <a:xfrm>
                <a:off x="4553477" y="3295623"/>
                <a:ext cx="397866" cy="27700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0.2</a:t>
                </a:r>
              </a:p>
            </p:txBody>
          </p:sp>
          <p:sp>
            <p:nvSpPr>
              <p:cNvPr id="433" name="TextBox 432">
                <a:extLst>
                  <a:ext uri="{FF2B5EF4-FFF2-40B4-BE49-F238E27FC236}">
                    <a16:creationId xmlns:a16="http://schemas.microsoft.com/office/drawing/2014/main" id="{FF7935A6-5268-41D0-895C-AC44971CE75E}"/>
                  </a:ext>
                </a:extLst>
              </p:cNvPr>
              <p:cNvSpPr txBox="1"/>
              <p:nvPr/>
            </p:nvSpPr>
            <p:spPr>
              <a:xfrm>
                <a:off x="4681726" y="3684398"/>
                <a:ext cx="269625" cy="517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sp>
          <p:nvSpPr>
            <p:cNvPr id="396" name="TextBox 395">
              <a:extLst>
                <a:ext uri="{FF2B5EF4-FFF2-40B4-BE49-F238E27FC236}">
                  <a16:creationId xmlns:a16="http://schemas.microsoft.com/office/drawing/2014/main" id="{E29924A1-E785-4814-BF65-6DF261E499AC}"/>
                </a:ext>
              </a:extLst>
            </p:cNvPr>
            <p:cNvSpPr txBox="1"/>
            <p:nvPr/>
          </p:nvSpPr>
          <p:spPr>
            <a:xfrm>
              <a:off x="1724230" y="6043735"/>
              <a:ext cx="1110304" cy="276999"/>
            </a:xfrm>
            <a:prstGeom prst="rect">
              <a:avLst/>
            </a:prstGeom>
            <a:noFill/>
          </p:spPr>
          <p:txBody>
            <a:bodyPr wrap="none" rtlCol="0">
              <a:spAutoFit/>
            </a:bodyPr>
            <a:lstStyle/>
            <a:p>
              <a:pPr algn="ctr"/>
              <a:r>
                <a:rPr lang="en-US" sz="1200" dirty="0"/>
                <a:t>Time, months</a:t>
              </a:r>
              <a:endParaRPr lang="en-GB" sz="1200" dirty="0"/>
            </a:p>
          </p:txBody>
        </p:sp>
        <p:sp>
          <p:nvSpPr>
            <p:cNvPr id="397" name="TextBox 396">
              <a:extLst>
                <a:ext uri="{FF2B5EF4-FFF2-40B4-BE49-F238E27FC236}">
                  <a16:creationId xmlns:a16="http://schemas.microsoft.com/office/drawing/2014/main" id="{23EF4A37-FECD-46FB-834E-759F8A496A93}"/>
                </a:ext>
              </a:extLst>
            </p:cNvPr>
            <p:cNvSpPr txBox="1"/>
            <p:nvPr/>
          </p:nvSpPr>
          <p:spPr>
            <a:xfrm>
              <a:off x="249009" y="6091090"/>
              <a:ext cx="877164" cy="276999"/>
            </a:xfrm>
            <a:prstGeom prst="rect">
              <a:avLst/>
            </a:prstGeom>
            <a:noFill/>
          </p:spPr>
          <p:txBody>
            <a:bodyPr wrap="none" rtlCol="0">
              <a:spAutoFit/>
            </a:bodyPr>
            <a:lstStyle/>
            <a:p>
              <a:pPr algn="r"/>
              <a:r>
                <a:rPr lang="en-US" sz="1200" dirty="0"/>
                <a:t>No. at risk</a:t>
              </a:r>
              <a:endParaRPr lang="en-GB" sz="1200" dirty="0"/>
            </a:p>
          </p:txBody>
        </p:sp>
        <p:sp>
          <p:nvSpPr>
            <p:cNvPr id="399" name="TextBox 398">
              <a:extLst>
                <a:ext uri="{FF2B5EF4-FFF2-40B4-BE49-F238E27FC236}">
                  <a16:creationId xmlns:a16="http://schemas.microsoft.com/office/drawing/2014/main" id="{7064CCD2-C1EC-4379-9DB7-36F2A03B2542}"/>
                </a:ext>
              </a:extLst>
            </p:cNvPr>
            <p:cNvSpPr txBox="1"/>
            <p:nvPr/>
          </p:nvSpPr>
          <p:spPr>
            <a:xfrm>
              <a:off x="2987667" y="4507750"/>
              <a:ext cx="737701" cy="246221"/>
            </a:xfrm>
            <a:prstGeom prst="rect">
              <a:avLst/>
            </a:prstGeom>
            <a:noFill/>
          </p:spPr>
          <p:txBody>
            <a:bodyPr wrap="none" rtlCol="0">
              <a:spAutoFit/>
            </a:bodyPr>
            <a:lstStyle/>
            <a:p>
              <a:pPr algn="ctr"/>
              <a:r>
                <a:rPr lang="en-US" sz="1000" dirty="0"/>
                <a:t>Censored</a:t>
              </a:r>
              <a:endParaRPr lang="en-GB" sz="1000" dirty="0"/>
            </a:p>
          </p:txBody>
        </p:sp>
        <p:cxnSp>
          <p:nvCxnSpPr>
            <p:cNvPr id="400" name="Straight Connector 399">
              <a:extLst>
                <a:ext uri="{FF2B5EF4-FFF2-40B4-BE49-F238E27FC236}">
                  <a16:creationId xmlns:a16="http://schemas.microsoft.com/office/drawing/2014/main" id="{52D4B949-5226-45F3-BF95-A535F6E31146}"/>
                </a:ext>
              </a:extLst>
            </p:cNvPr>
            <p:cNvCxnSpPr/>
            <p:nvPr/>
          </p:nvCxnSpPr>
          <p:spPr>
            <a:xfrm>
              <a:off x="3000831" y="4601228"/>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401" name="Group 400">
              <a:extLst>
                <a:ext uri="{FF2B5EF4-FFF2-40B4-BE49-F238E27FC236}">
                  <a16:creationId xmlns:a16="http://schemas.microsoft.com/office/drawing/2014/main" id="{851C6F03-155A-4BA9-86F3-B42372F8889E}"/>
                </a:ext>
              </a:extLst>
            </p:cNvPr>
            <p:cNvGrpSpPr/>
            <p:nvPr/>
          </p:nvGrpSpPr>
          <p:grpSpPr>
            <a:xfrm>
              <a:off x="1049767" y="5814901"/>
              <a:ext cx="2560304" cy="329369"/>
              <a:chOff x="1524104" y="4188565"/>
              <a:chExt cx="2444946" cy="329369"/>
            </a:xfrm>
          </p:grpSpPr>
          <p:sp>
            <p:nvSpPr>
              <p:cNvPr id="407" name="Line 21">
                <a:extLst>
                  <a:ext uri="{FF2B5EF4-FFF2-40B4-BE49-F238E27FC236}">
                    <a16:creationId xmlns:a16="http://schemas.microsoft.com/office/drawing/2014/main" id="{957E2F59-8060-4BDD-A164-DDE5897CCC8E}"/>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8" name="TextBox 407">
                <a:extLst>
                  <a:ext uri="{FF2B5EF4-FFF2-40B4-BE49-F238E27FC236}">
                    <a16:creationId xmlns:a16="http://schemas.microsoft.com/office/drawing/2014/main" id="{DE4278C2-6999-45EA-975D-21017F10B694}"/>
                  </a:ext>
                </a:extLst>
              </p:cNvPr>
              <p:cNvSpPr txBox="1"/>
              <p:nvPr/>
            </p:nvSpPr>
            <p:spPr>
              <a:xfrm>
                <a:off x="3737361" y="4260565"/>
                <a:ext cx="231689"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p:txBody>
          </p:sp>
          <p:sp>
            <p:nvSpPr>
              <p:cNvPr id="409" name="Line 21">
                <a:extLst>
                  <a:ext uri="{FF2B5EF4-FFF2-40B4-BE49-F238E27FC236}">
                    <a16:creationId xmlns:a16="http://schemas.microsoft.com/office/drawing/2014/main" id="{A97B72F6-3862-454D-B69E-04589EE5A2F7}"/>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0" name="TextBox 409">
                <a:extLst>
                  <a:ext uri="{FF2B5EF4-FFF2-40B4-BE49-F238E27FC236}">
                    <a16:creationId xmlns:a16="http://schemas.microsoft.com/office/drawing/2014/main" id="{CA7EF883-4CEE-4782-BBAF-48C5C5BAA02C}"/>
                  </a:ext>
                </a:extLst>
              </p:cNvPr>
              <p:cNvSpPr txBox="1"/>
              <p:nvPr/>
            </p:nvSpPr>
            <p:spPr>
              <a:xfrm>
                <a:off x="3361724" y="4260565"/>
                <a:ext cx="231689"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25</a:t>
                </a:r>
              </a:p>
            </p:txBody>
          </p:sp>
          <p:sp>
            <p:nvSpPr>
              <p:cNvPr id="411" name="Line 21">
                <a:extLst>
                  <a:ext uri="{FF2B5EF4-FFF2-40B4-BE49-F238E27FC236}">
                    <a16:creationId xmlns:a16="http://schemas.microsoft.com/office/drawing/2014/main" id="{2B28D696-023D-4C5D-BE87-964D296C27F8}"/>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2" name="TextBox 411">
                <a:extLst>
                  <a:ext uri="{FF2B5EF4-FFF2-40B4-BE49-F238E27FC236}">
                    <a16:creationId xmlns:a16="http://schemas.microsoft.com/office/drawing/2014/main" id="{89826FB3-DF9F-4CD6-873D-A68F99DD47F4}"/>
                  </a:ext>
                </a:extLst>
              </p:cNvPr>
              <p:cNvSpPr txBox="1"/>
              <p:nvPr/>
            </p:nvSpPr>
            <p:spPr>
              <a:xfrm>
                <a:off x="2986087" y="4260565"/>
                <a:ext cx="231689"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p:txBody>
          </p:sp>
          <p:sp>
            <p:nvSpPr>
              <p:cNvPr id="413" name="Line 21">
                <a:extLst>
                  <a:ext uri="{FF2B5EF4-FFF2-40B4-BE49-F238E27FC236}">
                    <a16:creationId xmlns:a16="http://schemas.microsoft.com/office/drawing/2014/main" id="{4F420CF8-61A9-464E-9C64-326848E108C5}"/>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4" name="TextBox 413">
                <a:extLst>
                  <a:ext uri="{FF2B5EF4-FFF2-40B4-BE49-F238E27FC236}">
                    <a16:creationId xmlns:a16="http://schemas.microsoft.com/office/drawing/2014/main" id="{05DA71C7-0817-44EA-81AE-DA52BAF9D30D}"/>
                  </a:ext>
                </a:extLst>
              </p:cNvPr>
              <p:cNvSpPr txBox="1"/>
              <p:nvPr/>
            </p:nvSpPr>
            <p:spPr>
              <a:xfrm>
                <a:off x="2610450" y="4260565"/>
                <a:ext cx="231689"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15</a:t>
                </a:r>
              </a:p>
            </p:txBody>
          </p:sp>
          <p:sp>
            <p:nvSpPr>
              <p:cNvPr id="415" name="Line 21">
                <a:extLst>
                  <a:ext uri="{FF2B5EF4-FFF2-40B4-BE49-F238E27FC236}">
                    <a16:creationId xmlns:a16="http://schemas.microsoft.com/office/drawing/2014/main" id="{66113B01-9F3B-475A-827C-6C421F8C6450}"/>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6" name="TextBox 415">
                <a:extLst>
                  <a:ext uri="{FF2B5EF4-FFF2-40B4-BE49-F238E27FC236}">
                    <a16:creationId xmlns:a16="http://schemas.microsoft.com/office/drawing/2014/main" id="{EC139776-C11E-4024-90C2-DDB7ED1D2489}"/>
                  </a:ext>
                </a:extLst>
              </p:cNvPr>
              <p:cNvSpPr txBox="1"/>
              <p:nvPr/>
            </p:nvSpPr>
            <p:spPr>
              <a:xfrm>
                <a:off x="2234813" y="4260565"/>
                <a:ext cx="231689"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p:txBody>
          </p:sp>
          <p:sp>
            <p:nvSpPr>
              <p:cNvPr id="417" name="Line 21">
                <a:extLst>
                  <a:ext uri="{FF2B5EF4-FFF2-40B4-BE49-F238E27FC236}">
                    <a16:creationId xmlns:a16="http://schemas.microsoft.com/office/drawing/2014/main" id="{119989FD-2514-4B74-A7AA-4798334143B7}"/>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8" name="TextBox 417">
                <a:extLst>
                  <a:ext uri="{FF2B5EF4-FFF2-40B4-BE49-F238E27FC236}">
                    <a16:creationId xmlns:a16="http://schemas.microsoft.com/office/drawing/2014/main" id="{8B39AD47-16D3-4F50-A4DB-3FDABF112E40}"/>
                  </a:ext>
                </a:extLst>
              </p:cNvPr>
              <p:cNvSpPr txBox="1"/>
              <p:nvPr/>
            </p:nvSpPr>
            <p:spPr>
              <a:xfrm>
                <a:off x="1899741" y="4260565"/>
                <a:ext cx="150558"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p:txBody>
          </p:sp>
          <p:sp>
            <p:nvSpPr>
              <p:cNvPr id="419" name="Line 21">
                <a:extLst>
                  <a:ext uri="{FF2B5EF4-FFF2-40B4-BE49-F238E27FC236}">
                    <a16:creationId xmlns:a16="http://schemas.microsoft.com/office/drawing/2014/main" id="{2271EDB0-714C-44C4-8116-28B702392F6A}"/>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0" name="TextBox 419">
                <a:extLst>
                  <a:ext uri="{FF2B5EF4-FFF2-40B4-BE49-F238E27FC236}">
                    <a16:creationId xmlns:a16="http://schemas.microsoft.com/office/drawing/2014/main" id="{39CD0F9B-3AB0-494D-9C06-D91D65EE1FC9}"/>
                  </a:ext>
                </a:extLst>
              </p:cNvPr>
              <p:cNvSpPr txBox="1"/>
              <p:nvPr/>
            </p:nvSpPr>
            <p:spPr>
              <a:xfrm>
                <a:off x="1524104" y="4260565"/>
                <a:ext cx="150558"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grpSp>
          <p:nvGrpSpPr>
            <p:cNvPr id="402" name="Group 401">
              <a:extLst>
                <a:ext uri="{FF2B5EF4-FFF2-40B4-BE49-F238E27FC236}">
                  <a16:creationId xmlns:a16="http://schemas.microsoft.com/office/drawing/2014/main" id="{D2036099-0C16-4ED5-923F-32D94E81E6D6}"/>
                </a:ext>
              </a:extLst>
            </p:cNvPr>
            <p:cNvGrpSpPr/>
            <p:nvPr/>
          </p:nvGrpSpPr>
          <p:grpSpPr>
            <a:xfrm>
              <a:off x="1007288" y="6299136"/>
              <a:ext cx="2560303" cy="257369"/>
              <a:chOff x="1163474" y="5011929"/>
              <a:chExt cx="2560303" cy="257369"/>
            </a:xfrm>
          </p:grpSpPr>
          <p:sp>
            <p:nvSpPr>
              <p:cNvPr id="403" name="TextBox 402">
                <a:extLst>
                  <a:ext uri="{FF2B5EF4-FFF2-40B4-BE49-F238E27FC236}">
                    <a16:creationId xmlns:a16="http://schemas.microsoft.com/office/drawing/2014/main" id="{AD11358E-797C-4BF4-B26A-E3800F109BB9}"/>
                  </a:ext>
                </a:extLst>
              </p:cNvPr>
              <p:cNvSpPr txBox="1"/>
              <p:nvPr/>
            </p:nvSpPr>
            <p:spPr>
              <a:xfrm>
                <a:off x="3566115" y="5011929"/>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sp>
            <p:nvSpPr>
              <p:cNvPr id="404" name="TextBox 403">
                <a:extLst>
                  <a:ext uri="{FF2B5EF4-FFF2-40B4-BE49-F238E27FC236}">
                    <a16:creationId xmlns:a16="http://schemas.microsoft.com/office/drawing/2014/main" id="{61C45E50-5A6F-430E-B17A-BE893DAFD5F9}"/>
                  </a:ext>
                </a:extLst>
              </p:cNvPr>
              <p:cNvSpPr txBox="1"/>
              <p:nvPr/>
            </p:nvSpPr>
            <p:spPr>
              <a:xfrm>
                <a:off x="2779395" y="5011929"/>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a:t>
                </a:r>
              </a:p>
            </p:txBody>
          </p:sp>
          <p:sp>
            <p:nvSpPr>
              <p:cNvPr id="405" name="TextBox 404">
                <a:extLst>
                  <a:ext uri="{FF2B5EF4-FFF2-40B4-BE49-F238E27FC236}">
                    <a16:creationId xmlns:a16="http://schemas.microsoft.com/office/drawing/2014/main" id="{699AABD2-E2F1-4088-87A0-65DC0DE2F9F4}"/>
                  </a:ext>
                </a:extLst>
              </p:cNvPr>
              <p:cNvSpPr txBox="1"/>
              <p:nvPr/>
            </p:nvSpPr>
            <p:spPr>
              <a:xfrm>
                <a:off x="1950195" y="501192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p:txBody>
          </p:sp>
          <p:sp>
            <p:nvSpPr>
              <p:cNvPr id="406" name="TextBox 405">
                <a:extLst>
                  <a:ext uri="{FF2B5EF4-FFF2-40B4-BE49-F238E27FC236}">
                    <a16:creationId xmlns:a16="http://schemas.microsoft.com/office/drawing/2014/main" id="{0B7ECF6D-0DFA-425D-B94F-FB255FAE2288}"/>
                  </a:ext>
                </a:extLst>
              </p:cNvPr>
              <p:cNvSpPr txBox="1"/>
              <p:nvPr/>
            </p:nvSpPr>
            <p:spPr>
              <a:xfrm>
                <a:off x="1163474" y="501192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83</a:t>
                </a:r>
              </a:p>
            </p:txBody>
          </p:sp>
        </p:grpSp>
      </p:grpSp>
      <p:grpSp>
        <p:nvGrpSpPr>
          <p:cNvPr id="434" name="Group 433">
            <a:extLst>
              <a:ext uri="{FF2B5EF4-FFF2-40B4-BE49-F238E27FC236}">
                <a16:creationId xmlns:a16="http://schemas.microsoft.com/office/drawing/2014/main" id="{370B6420-3BF6-4B11-AEAC-0B76C108F7EA}"/>
              </a:ext>
            </a:extLst>
          </p:cNvPr>
          <p:cNvGrpSpPr/>
          <p:nvPr/>
        </p:nvGrpSpPr>
        <p:grpSpPr>
          <a:xfrm>
            <a:off x="1271209" y="4352530"/>
            <a:ext cx="2234214" cy="1276603"/>
            <a:chOff x="4705350" y="2657474"/>
            <a:chExt cx="2789986" cy="1552298"/>
          </a:xfrm>
        </p:grpSpPr>
        <p:sp>
          <p:nvSpPr>
            <p:cNvPr id="435" name="Freeform: Shape 381">
              <a:extLst>
                <a:ext uri="{FF2B5EF4-FFF2-40B4-BE49-F238E27FC236}">
                  <a16:creationId xmlns:a16="http://schemas.microsoft.com/office/drawing/2014/main" id="{62A06FCB-6FEA-44F9-9C89-B3CEFF39782D}"/>
                </a:ext>
              </a:extLst>
            </p:cNvPr>
            <p:cNvSpPr/>
            <p:nvPr/>
          </p:nvSpPr>
          <p:spPr>
            <a:xfrm>
              <a:off x="4705350" y="2657474"/>
              <a:ext cx="2772622" cy="1520694"/>
            </a:xfrm>
            <a:custGeom>
              <a:avLst/>
              <a:gdLst>
                <a:gd name="connsiteX0" fmla="*/ 2772623 w 2772622"/>
                <a:gd name="connsiteY0" fmla="*/ 1520695 h 1520694"/>
                <a:gd name="connsiteX1" fmla="*/ 2393042 w 2772622"/>
                <a:gd name="connsiteY1" fmla="*/ 1520695 h 1520694"/>
                <a:gd name="connsiteX2" fmla="*/ 2393042 w 2772622"/>
                <a:gd name="connsiteY2" fmla="*/ 1428750 h 1520694"/>
                <a:gd name="connsiteX3" fmla="*/ 2282228 w 2772622"/>
                <a:gd name="connsiteY3" fmla="*/ 1428750 h 1520694"/>
                <a:gd name="connsiteX4" fmla="*/ 2282228 w 2772622"/>
                <a:gd name="connsiteY4" fmla="*/ 1353302 h 1520694"/>
                <a:gd name="connsiteX5" fmla="*/ 2046465 w 2772622"/>
                <a:gd name="connsiteY5" fmla="*/ 1353302 h 1520694"/>
                <a:gd name="connsiteX6" fmla="*/ 2046465 w 2772622"/>
                <a:gd name="connsiteY6" fmla="*/ 1261358 h 1520694"/>
                <a:gd name="connsiteX7" fmla="*/ 1902638 w 2772622"/>
                <a:gd name="connsiteY7" fmla="*/ 1261358 h 1520694"/>
                <a:gd name="connsiteX8" fmla="*/ 1902638 w 2772622"/>
                <a:gd name="connsiteY8" fmla="*/ 1221277 h 1520694"/>
                <a:gd name="connsiteX9" fmla="*/ 1744675 w 2772622"/>
                <a:gd name="connsiteY9" fmla="*/ 1221277 h 1520694"/>
                <a:gd name="connsiteX10" fmla="*/ 1744675 w 2772622"/>
                <a:gd name="connsiteY10" fmla="*/ 1159974 h 1520694"/>
                <a:gd name="connsiteX11" fmla="*/ 1659798 w 2772622"/>
                <a:gd name="connsiteY11" fmla="*/ 1159974 h 1520694"/>
                <a:gd name="connsiteX12" fmla="*/ 1659798 w 2772622"/>
                <a:gd name="connsiteY12" fmla="*/ 1122255 h 1520694"/>
                <a:gd name="connsiteX13" fmla="*/ 1449972 w 2772622"/>
                <a:gd name="connsiteY13" fmla="*/ 1122255 h 1520694"/>
                <a:gd name="connsiteX14" fmla="*/ 1449972 w 2772622"/>
                <a:gd name="connsiteY14" fmla="*/ 1068029 h 1520694"/>
                <a:gd name="connsiteX15" fmla="*/ 1367447 w 2772622"/>
                <a:gd name="connsiteY15" fmla="*/ 1068029 h 1520694"/>
                <a:gd name="connsiteX16" fmla="*/ 1367447 w 2772622"/>
                <a:gd name="connsiteY16" fmla="*/ 1042092 h 1520694"/>
                <a:gd name="connsiteX17" fmla="*/ 905347 w 2772622"/>
                <a:gd name="connsiteY17" fmla="*/ 1042092 h 1520694"/>
                <a:gd name="connsiteX18" fmla="*/ 905347 w 2772622"/>
                <a:gd name="connsiteY18" fmla="*/ 1004373 h 1520694"/>
                <a:gd name="connsiteX19" fmla="*/ 822828 w 2772622"/>
                <a:gd name="connsiteY19" fmla="*/ 1004373 h 1520694"/>
                <a:gd name="connsiteX20" fmla="*/ 822828 w 2772622"/>
                <a:gd name="connsiteY20" fmla="*/ 978437 h 1520694"/>
                <a:gd name="connsiteX21" fmla="*/ 799251 w 2772622"/>
                <a:gd name="connsiteY21" fmla="*/ 978437 h 1520694"/>
                <a:gd name="connsiteX22" fmla="*/ 799251 w 2772622"/>
                <a:gd name="connsiteY22" fmla="*/ 945427 h 1520694"/>
                <a:gd name="connsiteX23" fmla="*/ 702587 w 2772622"/>
                <a:gd name="connsiteY23" fmla="*/ 945427 h 1520694"/>
                <a:gd name="connsiteX24" fmla="*/ 702587 w 2772622"/>
                <a:gd name="connsiteY24" fmla="*/ 865266 h 1520694"/>
                <a:gd name="connsiteX25" fmla="*/ 686083 w 2772622"/>
                <a:gd name="connsiteY25" fmla="*/ 865266 h 1520694"/>
                <a:gd name="connsiteX26" fmla="*/ 686083 w 2772622"/>
                <a:gd name="connsiteY26" fmla="*/ 818113 h 1520694"/>
                <a:gd name="connsiteX27" fmla="*/ 603564 w 2772622"/>
                <a:gd name="connsiteY27" fmla="*/ 818113 h 1520694"/>
                <a:gd name="connsiteX28" fmla="*/ 603564 w 2772622"/>
                <a:gd name="connsiteY28" fmla="*/ 780390 h 1520694"/>
                <a:gd name="connsiteX29" fmla="*/ 471535 w 2772622"/>
                <a:gd name="connsiteY29" fmla="*/ 780390 h 1520694"/>
                <a:gd name="connsiteX30" fmla="*/ 471535 w 2772622"/>
                <a:gd name="connsiteY30" fmla="*/ 735594 h 1520694"/>
                <a:gd name="connsiteX31" fmla="*/ 443243 w 2772622"/>
                <a:gd name="connsiteY31" fmla="*/ 735594 h 1520694"/>
                <a:gd name="connsiteX32" fmla="*/ 443243 w 2772622"/>
                <a:gd name="connsiteY32" fmla="*/ 709660 h 1520694"/>
                <a:gd name="connsiteX33" fmla="*/ 405520 w 2772622"/>
                <a:gd name="connsiteY33" fmla="*/ 709660 h 1520694"/>
                <a:gd name="connsiteX34" fmla="*/ 405520 w 2772622"/>
                <a:gd name="connsiteY34" fmla="*/ 683726 h 1520694"/>
                <a:gd name="connsiteX35" fmla="*/ 351293 w 2772622"/>
                <a:gd name="connsiteY35" fmla="*/ 683726 h 1520694"/>
                <a:gd name="connsiteX36" fmla="*/ 351293 w 2772622"/>
                <a:gd name="connsiteY36" fmla="*/ 615353 h 1520694"/>
                <a:gd name="connsiteX37" fmla="*/ 313571 w 2772622"/>
                <a:gd name="connsiteY37" fmla="*/ 615353 h 1520694"/>
                <a:gd name="connsiteX38" fmla="*/ 313571 w 2772622"/>
                <a:gd name="connsiteY38" fmla="*/ 572914 h 1520694"/>
                <a:gd name="connsiteX39" fmla="*/ 273490 w 2772622"/>
                <a:gd name="connsiteY39" fmla="*/ 572914 h 1520694"/>
                <a:gd name="connsiteX40" fmla="*/ 273490 w 2772622"/>
                <a:gd name="connsiteY40" fmla="*/ 539908 h 1520694"/>
                <a:gd name="connsiteX41" fmla="*/ 247556 w 2772622"/>
                <a:gd name="connsiteY41" fmla="*/ 539908 h 1520694"/>
                <a:gd name="connsiteX42" fmla="*/ 247556 w 2772622"/>
                <a:gd name="connsiteY42" fmla="*/ 473893 h 1520694"/>
                <a:gd name="connsiteX43" fmla="*/ 238125 w 2772622"/>
                <a:gd name="connsiteY43" fmla="*/ 473893 h 1520694"/>
                <a:gd name="connsiteX44" fmla="*/ 238125 w 2772622"/>
                <a:gd name="connsiteY44" fmla="*/ 452674 h 1520694"/>
                <a:gd name="connsiteX45" fmla="*/ 219264 w 2772622"/>
                <a:gd name="connsiteY45" fmla="*/ 452674 h 1520694"/>
                <a:gd name="connsiteX46" fmla="*/ 219264 w 2772622"/>
                <a:gd name="connsiteY46" fmla="*/ 386659 h 1520694"/>
                <a:gd name="connsiteX47" fmla="*/ 207475 w 2772622"/>
                <a:gd name="connsiteY47" fmla="*/ 386659 h 1520694"/>
                <a:gd name="connsiteX48" fmla="*/ 207475 w 2772622"/>
                <a:gd name="connsiteY48" fmla="*/ 358367 h 1520694"/>
                <a:gd name="connsiteX49" fmla="*/ 186257 w 2772622"/>
                <a:gd name="connsiteY49" fmla="*/ 358367 h 1520694"/>
                <a:gd name="connsiteX50" fmla="*/ 186257 w 2772622"/>
                <a:gd name="connsiteY50" fmla="*/ 313571 h 1520694"/>
                <a:gd name="connsiteX51" fmla="*/ 165037 w 2772622"/>
                <a:gd name="connsiteY51" fmla="*/ 313571 h 1520694"/>
                <a:gd name="connsiteX52" fmla="*/ 165037 w 2772622"/>
                <a:gd name="connsiteY52" fmla="*/ 287636 h 1520694"/>
                <a:gd name="connsiteX53" fmla="*/ 146175 w 2772622"/>
                <a:gd name="connsiteY53" fmla="*/ 287636 h 1520694"/>
                <a:gd name="connsiteX54" fmla="*/ 146175 w 2772622"/>
                <a:gd name="connsiteY54" fmla="*/ 242841 h 1520694"/>
                <a:gd name="connsiteX55" fmla="*/ 120242 w 2772622"/>
                <a:gd name="connsiteY55" fmla="*/ 242841 h 1520694"/>
                <a:gd name="connsiteX56" fmla="*/ 120242 w 2772622"/>
                <a:gd name="connsiteY56" fmla="*/ 205118 h 1520694"/>
                <a:gd name="connsiteX57" fmla="*/ 115526 w 2772622"/>
                <a:gd name="connsiteY57" fmla="*/ 205118 h 1520694"/>
                <a:gd name="connsiteX58" fmla="*/ 115526 w 2772622"/>
                <a:gd name="connsiteY58" fmla="*/ 179183 h 1520694"/>
                <a:gd name="connsiteX59" fmla="*/ 103738 w 2772622"/>
                <a:gd name="connsiteY59" fmla="*/ 179183 h 1520694"/>
                <a:gd name="connsiteX60" fmla="*/ 103738 w 2772622"/>
                <a:gd name="connsiteY60" fmla="*/ 117884 h 1520694"/>
                <a:gd name="connsiteX61" fmla="*/ 91949 w 2772622"/>
                <a:gd name="connsiteY61" fmla="*/ 117884 h 1520694"/>
                <a:gd name="connsiteX62" fmla="*/ 91949 w 2772622"/>
                <a:gd name="connsiteY62" fmla="*/ 99022 h 1520694"/>
                <a:gd name="connsiteX63" fmla="*/ 75446 w 2772622"/>
                <a:gd name="connsiteY63" fmla="*/ 99022 h 1520694"/>
                <a:gd name="connsiteX64" fmla="*/ 75446 w 2772622"/>
                <a:gd name="connsiteY64" fmla="*/ 77803 h 1520694"/>
                <a:gd name="connsiteX65" fmla="*/ 63657 w 2772622"/>
                <a:gd name="connsiteY65" fmla="*/ 77803 h 1520694"/>
                <a:gd name="connsiteX66" fmla="*/ 63657 w 2772622"/>
                <a:gd name="connsiteY66" fmla="*/ 49511 h 1520694"/>
                <a:gd name="connsiteX67" fmla="*/ 33007 w 2772622"/>
                <a:gd name="connsiteY67" fmla="*/ 49511 h 1520694"/>
                <a:gd name="connsiteX68" fmla="*/ 33007 w 2772622"/>
                <a:gd name="connsiteY68" fmla="*/ 0 h 1520694"/>
                <a:gd name="connsiteX69" fmla="*/ 0 w 2772622"/>
                <a:gd name="connsiteY69" fmla="*/ 0 h 152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772622" h="1520694">
                  <a:moveTo>
                    <a:pt x="2772623" y="1520695"/>
                  </a:moveTo>
                  <a:lnTo>
                    <a:pt x="2393042" y="1520695"/>
                  </a:lnTo>
                  <a:lnTo>
                    <a:pt x="2393042" y="1428750"/>
                  </a:lnTo>
                  <a:lnTo>
                    <a:pt x="2282228" y="1428750"/>
                  </a:lnTo>
                  <a:lnTo>
                    <a:pt x="2282228" y="1353302"/>
                  </a:lnTo>
                  <a:lnTo>
                    <a:pt x="2046465" y="1353302"/>
                  </a:lnTo>
                  <a:lnTo>
                    <a:pt x="2046465" y="1261358"/>
                  </a:lnTo>
                  <a:lnTo>
                    <a:pt x="1902638" y="1261358"/>
                  </a:lnTo>
                  <a:lnTo>
                    <a:pt x="1902638" y="1221277"/>
                  </a:lnTo>
                  <a:lnTo>
                    <a:pt x="1744675" y="1221277"/>
                  </a:lnTo>
                  <a:lnTo>
                    <a:pt x="1744675" y="1159974"/>
                  </a:lnTo>
                  <a:lnTo>
                    <a:pt x="1659798" y="1159974"/>
                  </a:lnTo>
                  <a:lnTo>
                    <a:pt x="1659798" y="1122255"/>
                  </a:lnTo>
                  <a:lnTo>
                    <a:pt x="1449972" y="1122255"/>
                  </a:lnTo>
                  <a:lnTo>
                    <a:pt x="1449972" y="1068029"/>
                  </a:lnTo>
                  <a:lnTo>
                    <a:pt x="1367447" y="1068029"/>
                  </a:lnTo>
                  <a:lnTo>
                    <a:pt x="1367447" y="1042092"/>
                  </a:lnTo>
                  <a:lnTo>
                    <a:pt x="905347" y="1042092"/>
                  </a:lnTo>
                  <a:lnTo>
                    <a:pt x="905347" y="1004373"/>
                  </a:lnTo>
                  <a:lnTo>
                    <a:pt x="822828" y="1004373"/>
                  </a:lnTo>
                  <a:lnTo>
                    <a:pt x="822828" y="978437"/>
                  </a:lnTo>
                  <a:lnTo>
                    <a:pt x="799251" y="978437"/>
                  </a:lnTo>
                  <a:lnTo>
                    <a:pt x="799251" y="945427"/>
                  </a:lnTo>
                  <a:lnTo>
                    <a:pt x="702587" y="945427"/>
                  </a:lnTo>
                  <a:lnTo>
                    <a:pt x="702587" y="865266"/>
                  </a:lnTo>
                  <a:lnTo>
                    <a:pt x="686083" y="865266"/>
                  </a:lnTo>
                  <a:lnTo>
                    <a:pt x="686083" y="818113"/>
                  </a:lnTo>
                  <a:lnTo>
                    <a:pt x="603564" y="818113"/>
                  </a:lnTo>
                  <a:lnTo>
                    <a:pt x="603564" y="780390"/>
                  </a:lnTo>
                  <a:lnTo>
                    <a:pt x="471535" y="780390"/>
                  </a:lnTo>
                  <a:lnTo>
                    <a:pt x="471535" y="735594"/>
                  </a:lnTo>
                  <a:lnTo>
                    <a:pt x="443243" y="735594"/>
                  </a:lnTo>
                  <a:lnTo>
                    <a:pt x="443243" y="709660"/>
                  </a:lnTo>
                  <a:lnTo>
                    <a:pt x="405520" y="709660"/>
                  </a:lnTo>
                  <a:lnTo>
                    <a:pt x="405520" y="683726"/>
                  </a:lnTo>
                  <a:lnTo>
                    <a:pt x="351293" y="683726"/>
                  </a:lnTo>
                  <a:lnTo>
                    <a:pt x="351293" y="615353"/>
                  </a:lnTo>
                  <a:lnTo>
                    <a:pt x="313571" y="615353"/>
                  </a:lnTo>
                  <a:lnTo>
                    <a:pt x="313571" y="572914"/>
                  </a:lnTo>
                  <a:lnTo>
                    <a:pt x="273490" y="572914"/>
                  </a:lnTo>
                  <a:lnTo>
                    <a:pt x="273490" y="539908"/>
                  </a:lnTo>
                  <a:lnTo>
                    <a:pt x="247556" y="539908"/>
                  </a:lnTo>
                  <a:lnTo>
                    <a:pt x="247556" y="473893"/>
                  </a:lnTo>
                  <a:lnTo>
                    <a:pt x="238125" y="473893"/>
                  </a:lnTo>
                  <a:lnTo>
                    <a:pt x="238125" y="452674"/>
                  </a:lnTo>
                  <a:lnTo>
                    <a:pt x="219264" y="452674"/>
                  </a:lnTo>
                  <a:lnTo>
                    <a:pt x="219264" y="386659"/>
                  </a:lnTo>
                  <a:lnTo>
                    <a:pt x="207475" y="386659"/>
                  </a:lnTo>
                  <a:lnTo>
                    <a:pt x="207475" y="358367"/>
                  </a:lnTo>
                  <a:lnTo>
                    <a:pt x="186257" y="358367"/>
                  </a:lnTo>
                  <a:lnTo>
                    <a:pt x="186257" y="313571"/>
                  </a:lnTo>
                  <a:lnTo>
                    <a:pt x="165037" y="313571"/>
                  </a:lnTo>
                  <a:lnTo>
                    <a:pt x="165037" y="287636"/>
                  </a:lnTo>
                  <a:lnTo>
                    <a:pt x="146175" y="287636"/>
                  </a:lnTo>
                  <a:lnTo>
                    <a:pt x="146175" y="242841"/>
                  </a:lnTo>
                  <a:lnTo>
                    <a:pt x="120242" y="242841"/>
                  </a:lnTo>
                  <a:lnTo>
                    <a:pt x="120242" y="205118"/>
                  </a:lnTo>
                  <a:lnTo>
                    <a:pt x="115526" y="205118"/>
                  </a:lnTo>
                  <a:lnTo>
                    <a:pt x="115526" y="179183"/>
                  </a:lnTo>
                  <a:lnTo>
                    <a:pt x="103738" y="179183"/>
                  </a:lnTo>
                  <a:lnTo>
                    <a:pt x="103738" y="117884"/>
                  </a:lnTo>
                  <a:lnTo>
                    <a:pt x="91949" y="117884"/>
                  </a:lnTo>
                  <a:lnTo>
                    <a:pt x="91949" y="99022"/>
                  </a:lnTo>
                  <a:lnTo>
                    <a:pt x="75446" y="99022"/>
                  </a:lnTo>
                  <a:lnTo>
                    <a:pt x="75446" y="77803"/>
                  </a:lnTo>
                  <a:lnTo>
                    <a:pt x="63657" y="77803"/>
                  </a:lnTo>
                  <a:lnTo>
                    <a:pt x="63657" y="49511"/>
                  </a:lnTo>
                  <a:lnTo>
                    <a:pt x="33007" y="49511"/>
                  </a:lnTo>
                  <a:lnTo>
                    <a:pt x="33007" y="0"/>
                  </a:lnTo>
                  <a:lnTo>
                    <a:pt x="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6" name="Freeform: Shape 382">
              <a:extLst>
                <a:ext uri="{FF2B5EF4-FFF2-40B4-BE49-F238E27FC236}">
                  <a16:creationId xmlns:a16="http://schemas.microsoft.com/office/drawing/2014/main" id="{FAC1B370-2B49-4573-8257-C67C363BF447}"/>
                </a:ext>
              </a:extLst>
            </p:cNvPr>
            <p:cNvSpPr/>
            <p:nvPr/>
          </p:nvSpPr>
          <p:spPr>
            <a:xfrm>
              <a:off x="5009301" y="318526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7" name="Freeform: Shape 383">
              <a:extLst>
                <a:ext uri="{FF2B5EF4-FFF2-40B4-BE49-F238E27FC236}">
                  <a16:creationId xmlns:a16="http://schemas.microsoft.com/office/drawing/2014/main" id="{8011B610-32E7-40AB-95AD-32D2E236E191}"/>
                </a:ext>
              </a:extLst>
            </p:cNvPr>
            <p:cNvSpPr/>
            <p:nvPr/>
          </p:nvSpPr>
          <p:spPr>
            <a:xfrm>
              <a:off x="5218851" y="3394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8" name="Freeform: Shape 384">
              <a:extLst>
                <a:ext uri="{FF2B5EF4-FFF2-40B4-BE49-F238E27FC236}">
                  <a16:creationId xmlns:a16="http://schemas.microsoft.com/office/drawing/2014/main" id="{541431A8-F310-4E25-8555-ABFEDA9C6E29}"/>
                </a:ext>
              </a:extLst>
            </p:cNvPr>
            <p:cNvSpPr/>
            <p:nvPr/>
          </p:nvSpPr>
          <p:spPr>
            <a:xfrm>
              <a:off x="5256951" y="3394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9" name="Freeform: Shape 385">
              <a:extLst>
                <a:ext uri="{FF2B5EF4-FFF2-40B4-BE49-F238E27FC236}">
                  <a16:creationId xmlns:a16="http://schemas.microsoft.com/office/drawing/2014/main" id="{A5E42867-F44A-490F-8F8B-DD80E2410DFA}"/>
                </a:ext>
              </a:extLst>
            </p:cNvPr>
            <p:cNvSpPr/>
            <p:nvPr/>
          </p:nvSpPr>
          <p:spPr>
            <a:xfrm>
              <a:off x="5276001" y="3394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0" name="Freeform: Shape 386">
              <a:extLst>
                <a:ext uri="{FF2B5EF4-FFF2-40B4-BE49-F238E27FC236}">
                  <a16:creationId xmlns:a16="http://schemas.microsoft.com/office/drawing/2014/main" id="{FDD818C7-D9D1-4430-9B1E-280D1EA80898}"/>
                </a:ext>
              </a:extLst>
            </p:cNvPr>
            <p:cNvSpPr/>
            <p:nvPr/>
          </p:nvSpPr>
          <p:spPr>
            <a:xfrm>
              <a:off x="5447451" y="3566269"/>
              <a:ext cx="9525" cy="72003"/>
            </a:xfrm>
            <a:custGeom>
              <a:avLst/>
              <a:gdLst>
                <a:gd name="connsiteX0" fmla="*/ 0 w 9525"/>
                <a:gd name="connsiteY0" fmla="*/ 0 h 72003"/>
                <a:gd name="connsiteX1" fmla="*/ 0 w 9525"/>
                <a:gd name="connsiteY1" fmla="*/ 72003 h 72003"/>
              </a:gdLst>
              <a:ahLst/>
              <a:cxnLst>
                <a:cxn ang="0">
                  <a:pos x="connsiteX0" y="connsiteY0"/>
                </a:cxn>
                <a:cxn ang="0">
                  <a:pos x="connsiteX1" y="connsiteY1"/>
                </a:cxn>
              </a:cxnLst>
              <a:rect l="l" t="t" r="r" b="b"/>
              <a:pathLst>
                <a:path w="9525" h="72003">
                  <a:moveTo>
                    <a:pt x="0" y="0"/>
                  </a:moveTo>
                  <a:lnTo>
                    <a:pt x="0" y="72003"/>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1" name="Freeform: Shape 387">
              <a:extLst>
                <a:ext uri="{FF2B5EF4-FFF2-40B4-BE49-F238E27FC236}">
                  <a16:creationId xmlns:a16="http://schemas.microsoft.com/office/drawing/2014/main" id="{C2A4ED68-42F6-478F-B1D7-D8EF4AF2005F}"/>
                </a:ext>
              </a:extLst>
            </p:cNvPr>
            <p:cNvSpPr/>
            <p:nvPr/>
          </p:nvSpPr>
          <p:spPr>
            <a:xfrm>
              <a:off x="5542701" y="36234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2" name="Freeform: Shape 388">
              <a:extLst>
                <a:ext uri="{FF2B5EF4-FFF2-40B4-BE49-F238E27FC236}">
                  <a16:creationId xmlns:a16="http://schemas.microsoft.com/office/drawing/2014/main" id="{AB634EFE-794F-41DA-B77F-12776E29D5F9}"/>
                </a:ext>
              </a:extLst>
            </p:cNvPr>
            <p:cNvSpPr/>
            <p:nvPr/>
          </p:nvSpPr>
          <p:spPr>
            <a:xfrm>
              <a:off x="5580801" y="36234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3" name="Freeform: Shape 389">
              <a:extLst>
                <a:ext uri="{FF2B5EF4-FFF2-40B4-BE49-F238E27FC236}">
                  <a16:creationId xmlns:a16="http://schemas.microsoft.com/office/drawing/2014/main" id="{BEE1F6A5-57D6-436A-8341-BC3B6CC34124}"/>
                </a:ext>
              </a:extLst>
            </p:cNvPr>
            <p:cNvSpPr/>
            <p:nvPr/>
          </p:nvSpPr>
          <p:spPr>
            <a:xfrm>
              <a:off x="5733202" y="36615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4" name="Freeform: Shape 390">
              <a:extLst>
                <a:ext uri="{FF2B5EF4-FFF2-40B4-BE49-F238E27FC236}">
                  <a16:creationId xmlns:a16="http://schemas.microsoft.com/office/drawing/2014/main" id="{0689F4B5-E21B-4B24-BA4E-9F6C1D1D48A5}"/>
                </a:ext>
              </a:extLst>
            </p:cNvPr>
            <p:cNvSpPr/>
            <p:nvPr/>
          </p:nvSpPr>
          <p:spPr>
            <a:xfrm>
              <a:off x="5809402" y="36615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5" name="Freeform: Shape 391">
              <a:extLst>
                <a:ext uri="{FF2B5EF4-FFF2-40B4-BE49-F238E27FC236}">
                  <a16:creationId xmlns:a16="http://schemas.microsoft.com/office/drawing/2014/main" id="{996FA01F-EE79-4F9A-9A69-7548899EB89D}"/>
                </a:ext>
              </a:extLst>
            </p:cNvPr>
            <p:cNvSpPr/>
            <p:nvPr/>
          </p:nvSpPr>
          <p:spPr>
            <a:xfrm>
              <a:off x="6171352" y="37377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6" name="Freeform: Shape 392">
              <a:extLst>
                <a:ext uri="{FF2B5EF4-FFF2-40B4-BE49-F238E27FC236}">
                  <a16:creationId xmlns:a16="http://schemas.microsoft.com/office/drawing/2014/main" id="{CCBCA923-D1BE-4769-AAB5-747FDC822D66}"/>
                </a:ext>
              </a:extLst>
            </p:cNvPr>
            <p:cNvSpPr/>
            <p:nvPr/>
          </p:nvSpPr>
          <p:spPr>
            <a:xfrm>
              <a:off x="6247552" y="37377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7" name="Freeform: Shape 393">
              <a:extLst>
                <a:ext uri="{FF2B5EF4-FFF2-40B4-BE49-F238E27FC236}">
                  <a16:creationId xmlns:a16="http://schemas.microsoft.com/office/drawing/2014/main" id="{4237D7DF-947F-4AA2-B79F-8ECCA90A7B68}"/>
                </a:ext>
              </a:extLst>
            </p:cNvPr>
            <p:cNvSpPr/>
            <p:nvPr/>
          </p:nvSpPr>
          <p:spPr>
            <a:xfrm>
              <a:off x="6304702" y="37377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8" name="Freeform: Shape 394">
              <a:extLst>
                <a:ext uri="{FF2B5EF4-FFF2-40B4-BE49-F238E27FC236}">
                  <a16:creationId xmlns:a16="http://schemas.microsoft.com/office/drawing/2014/main" id="{738629B1-E2EC-46DD-94B8-65446C5F5A3F}"/>
                </a:ext>
              </a:extLst>
            </p:cNvPr>
            <p:cNvSpPr/>
            <p:nvPr/>
          </p:nvSpPr>
          <p:spPr>
            <a:xfrm>
              <a:off x="6380902" y="37758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9" name="Freeform: Shape 395">
              <a:extLst>
                <a:ext uri="{FF2B5EF4-FFF2-40B4-BE49-F238E27FC236}">
                  <a16:creationId xmlns:a16="http://schemas.microsoft.com/office/drawing/2014/main" id="{C16AE895-80F1-4179-8F99-5FD19E85E894}"/>
                </a:ext>
              </a:extLst>
            </p:cNvPr>
            <p:cNvSpPr/>
            <p:nvPr/>
          </p:nvSpPr>
          <p:spPr>
            <a:xfrm>
              <a:off x="6438052" y="37758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0" name="Freeform: Shape 396">
              <a:extLst>
                <a:ext uri="{FF2B5EF4-FFF2-40B4-BE49-F238E27FC236}">
                  <a16:creationId xmlns:a16="http://schemas.microsoft.com/office/drawing/2014/main" id="{4FBE752B-FF62-428D-8AE6-76AC587E62E5}"/>
                </a:ext>
              </a:extLst>
            </p:cNvPr>
            <p:cNvSpPr/>
            <p:nvPr/>
          </p:nvSpPr>
          <p:spPr>
            <a:xfrm>
              <a:off x="6552352" y="38520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1" name="Freeform: Shape 397">
              <a:extLst>
                <a:ext uri="{FF2B5EF4-FFF2-40B4-BE49-F238E27FC236}">
                  <a16:creationId xmlns:a16="http://schemas.microsoft.com/office/drawing/2014/main" id="{9606B05A-C827-423B-8219-D4A0957C1ED9}"/>
                </a:ext>
              </a:extLst>
            </p:cNvPr>
            <p:cNvSpPr/>
            <p:nvPr/>
          </p:nvSpPr>
          <p:spPr>
            <a:xfrm>
              <a:off x="6704752" y="38901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2" name="Freeform: Shape 398">
              <a:extLst>
                <a:ext uri="{FF2B5EF4-FFF2-40B4-BE49-F238E27FC236}">
                  <a16:creationId xmlns:a16="http://schemas.microsoft.com/office/drawing/2014/main" id="{411F7E79-3C10-43AF-8A93-18C30DB628EB}"/>
                </a:ext>
              </a:extLst>
            </p:cNvPr>
            <p:cNvSpPr/>
            <p:nvPr/>
          </p:nvSpPr>
          <p:spPr>
            <a:xfrm>
              <a:off x="6780952" y="39663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3" name="Freeform: Shape 399">
              <a:extLst>
                <a:ext uri="{FF2B5EF4-FFF2-40B4-BE49-F238E27FC236}">
                  <a16:creationId xmlns:a16="http://schemas.microsoft.com/office/drawing/2014/main" id="{7C72E570-E7BD-4D54-B253-3C6C41561C5E}"/>
                </a:ext>
              </a:extLst>
            </p:cNvPr>
            <p:cNvSpPr/>
            <p:nvPr/>
          </p:nvSpPr>
          <p:spPr>
            <a:xfrm>
              <a:off x="7371511" y="413777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4" name="Freeform: Shape 400">
              <a:extLst>
                <a:ext uri="{FF2B5EF4-FFF2-40B4-BE49-F238E27FC236}">
                  <a16:creationId xmlns:a16="http://schemas.microsoft.com/office/drawing/2014/main" id="{93CB6D8D-1F7D-4A36-97FD-4DA0DFFB0E1B}"/>
                </a:ext>
              </a:extLst>
            </p:cNvPr>
            <p:cNvSpPr/>
            <p:nvPr/>
          </p:nvSpPr>
          <p:spPr>
            <a:xfrm>
              <a:off x="7485811" y="413777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55" name="Group 454">
            <a:extLst>
              <a:ext uri="{FF2B5EF4-FFF2-40B4-BE49-F238E27FC236}">
                <a16:creationId xmlns:a16="http://schemas.microsoft.com/office/drawing/2014/main" id="{7E294C7C-6B76-44A7-A630-B9C7E97F4E0E}"/>
              </a:ext>
            </a:extLst>
          </p:cNvPr>
          <p:cNvGrpSpPr/>
          <p:nvPr/>
        </p:nvGrpSpPr>
        <p:grpSpPr>
          <a:xfrm>
            <a:off x="4524691" y="4386204"/>
            <a:ext cx="2166853" cy="1121741"/>
            <a:chOff x="4748212" y="2719387"/>
            <a:chExt cx="2695327" cy="1419310"/>
          </a:xfrm>
        </p:grpSpPr>
        <p:sp>
          <p:nvSpPr>
            <p:cNvPr id="456" name="Freeform: Shape 405">
              <a:extLst>
                <a:ext uri="{FF2B5EF4-FFF2-40B4-BE49-F238E27FC236}">
                  <a16:creationId xmlns:a16="http://schemas.microsoft.com/office/drawing/2014/main" id="{B4811F08-B4B1-4136-8748-7251C90BDDCA}"/>
                </a:ext>
              </a:extLst>
            </p:cNvPr>
            <p:cNvSpPr/>
            <p:nvPr/>
          </p:nvSpPr>
          <p:spPr>
            <a:xfrm>
              <a:off x="4748212" y="2719387"/>
              <a:ext cx="2695327" cy="1385639"/>
            </a:xfrm>
            <a:custGeom>
              <a:avLst/>
              <a:gdLst>
                <a:gd name="connsiteX0" fmla="*/ 2695327 w 2695327"/>
                <a:gd name="connsiteY0" fmla="*/ 1385640 h 1385639"/>
                <a:gd name="connsiteX1" fmla="*/ 1931689 w 2695327"/>
                <a:gd name="connsiteY1" fmla="*/ 1385640 h 1385639"/>
                <a:gd name="connsiteX2" fmla="*/ 1931689 w 2695327"/>
                <a:gd name="connsiteY2" fmla="*/ 1324061 h 1385639"/>
                <a:gd name="connsiteX3" fmla="*/ 1478013 w 2695327"/>
                <a:gd name="connsiteY3" fmla="*/ 1324061 h 1385639"/>
                <a:gd name="connsiteX4" fmla="*/ 1478013 w 2695327"/>
                <a:gd name="connsiteY4" fmla="*/ 1243994 h 1385639"/>
                <a:gd name="connsiteX5" fmla="*/ 1217314 w 2695327"/>
                <a:gd name="connsiteY5" fmla="*/ 1243994 h 1385639"/>
                <a:gd name="connsiteX6" fmla="*/ 1217314 w 2695327"/>
                <a:gd name="connsiteY6" fmla="*/ 1207046 h 1385639"/>
                <a:gd name="connsiteX7" fmla="*/ 1147515 w 2695327"/>
                <a:gd name="connsiteY7" fmla="*/ 1207046 h 1385639"/>
                <a:gd name="connsiteX8" fmla="*/ 1147515 w 2695327"/>
                <a:gd name="connsiteY8" fmla="*/ 1188568 h 1385639"/>
                <a:gd name="connsiteX9" fmla="*/ 1135199 w 2695327"/>
                <a:gd name="connsiteY9" fmla="*/ 1188568 h 1385639"/>
                <a:gd name="connsiteX10" fmla="*/ 1135199 w 2695327"/>
                <a:gd name="connsiteY10" fmla="*/ 1163936 h 1385639"/>
                <a:gd name="connsiteX11" fmla="*/ 1057189 w 2695327"/>
                <a:gd name="connsiteY11" fmla="*/ 1163936 h 1385639"/>
                <a:gd name="connsiteX12" fmla="*/ 1057189 w 2695327"/>
                <a:gd name="connsiteY12" fmla="*/ 1141362 h 1385639"/>
                <a:gd name="connsiteX13" fmla="*/ 905286 w 2695327"/>
                <a:gd name="connsiteY13" fmla="*/ 1141362 h 1385639"/>
                <a:gd name="connsiteX14" fmla="*/ 905286 w 2695327"/>
                <a:gd name="connsiteY14" fmla="*/ 1104405 h 1385639"/>
                <a:gd name="connsiteX15" fmla="*/ 786223 w 2695327"/>
                <a:gd name="connsiteY15" fmla="*/ 1104405 h 1385639"/>
                <a:gd name="connsiteX16" fmla="*/ 786223 w 2695327"/>
                <a:gd name="connsiteY16" fmla="*/ 1085936 h 1385639"/>
                <a:gd name="connsiteX17" fmla="*/ 775959 w 2695327"/>
                <a:gd name="connsiteY17" fmla="*/ 1085936 h 1385639"/>
                <a:gd name="connsiteX18" fmla="*/ 775959 w 2695327"/>
                <a:gd name="connsiteY18" fmla="*/ 1057189 h 1385639"/>
                <a:gd name="connsiteX19" fmla="*/ 747220 w 2695327"/>
                <a:gd name="connsiteY19" fmla="*/ 1057189 h 1385639"/>
                <a:gd name="connsiteX20" fmla="*/ 747220 w 2695327"/>
                <a:gd name="connsiteY20" fmla="*/ 1032558 h 1385639"/>
                <a:gd name="connsiteX21" fmla="*/ 714375 w 2695327"/>
                <a:gd name="connsiteY21" fmla="*/ 1032558 h 1385639"/>
                <a:gd name="connsiteX22" fmla="*/ 714375 w 2695327"/>
                <a:gd name="connsiteY22" fmla="*/ 979189 h 1385639"/>
                <a:gd name="connsiteX23" fmla="*/ 681530 w 2695327"/>
                <a:gd name="connsiteY23" fmla="*/ 979189 h 1385639"/>
                <a:gd name="connsiteX24" fmla="*/ 681530 w 2695327"/>
                <a:gd name="connsiteY24" fmla="*/ 936077 h 1385639"/>
                <a:gd name="connsiteX25" fmla="*/ 669213 w 2695327"/>
                <a:gd name="connsiteY25" fmla="*/ 936077 h 1385639"/>
                <a:gd name="connsiteX26" fmla="*/ 669213 w 2695327"/>
                <a:gd name="connsiteY26" fmla="*/ 909391 h 1385639"/>
                <a:gd name="connsiteX27" fmla="*/ 656896 w 2695327"/>
                <a:gd name="connsiteY27" fmla="*/ 909391 h 1385639"/>
                <a:gd name="connsiteX28" fmla="*/ 656896 w 2695327"/>
                <a:gd name="connsiteY28" fmla="*/ 878599 h 1385639"/>
                <a:gd name="connsiteX29" fmla="*/ 624051 w 2695327"/>
                <a:gd name="connsiteY29" fmla="*/ 878599 h 1385639"/>
                <a:gd name="connsiteX30" fmla="*/ 624051 w 2695327"/>
                <a:gd name="connsiteY30" fmla="*/ 853966 h 1385639"/>
                <a:gd name="connsiteX31" fmla="*/ 578890 w 2695327"/>
                <a:gd name="connsiteY31" fmla="*/ 853966 h 1385639"/>
                <a:gd name="connsiteX32" fmla="*/ 578890 w 2695327"/>
                <a:gd name="connsiteY32" fmla="*/ 829332 h 1385639"/>
                <a:gd name="connsiteX33" fmla="*/ 554257 w 2695327"/>
                <a:gd name="connsiteY33" fmla="*/ 829332 h 1385639"/>
                <a:gd name="connsiteX34" fmla="*/ 554257 w 2695327"/>
                <a:gd name="connsiteY34" fmla="*/ 804699 h 1385639"/>
                <a:gd name="connsiteX35" fmla="*/ 461881 w 2695327"/>
                <a:gd name="connsiteY35" fmla="*/ 804699 h 1385639"/>
                <a:gd name="connsiteX36" fmla="*/ 461881 w 2695327"/>
                <a:gd name="connsiteY36" fmla="*/ 782118 h 1385639"/>
                <a:gd name="connsiteX37" fmla="*/ 383874 w 2695327"/>
                <a:gd name="connsiteY37" fmla="*/ 782118 h 1385639"/>
                <a:gd name="connsiteX38" fmla="*/ 383874 w 2695327"/>
                <a:gd name="connsiteY38" fmla="*/ 734903 h 1385639"/>
                <a:gd name="connsiteX39" fmla="*/ 359240 w 2695327"/>
                <a:gd name="connsiteY39" fmla="*/ 734903 h 1385639"/>
                <a:gd name="connsiteX40" fmla="*/ 359240 w 2695327"/>
                <a:gd name="connsiteY40" fmla="*/ 671266 h 1385639"/>
                <a:gd name="connsiteX41" fmla="*/ 340765 w 2695327"/>
                <a:gd name="connsiteY41" fmla="*/ 671266 h 1385639"/>
                <a:gd name="connsiteX42" fmla="*/ 340765 w 2695327"/>
                <a:gd name="connsiteY42" fmla="*/ 615841 h 1385639"/>
                <a:gd name="connsiteX43" fmla="*/ 320237 w 2695327"/>
                <a:gd name="connsiteY43" fmla="*/ 615841 h 1385639"/>
                <a:gd name="connsiteX44" fmla="*/ 320237 w 2695327"/>
                <a:gd name="connsiteY44" fmla="*/ 591207 h 1385639"/>
                <a:gd name="connsiteX45" fmla="*/ 301762 w 2695327"/>
                <a:gd name="connsiteY45" fmla="*/ 591207 h 1385639"/>
                <a:gd name="connsiteX46" fmla="*/ 301762 w 2695327"/>
                <a:gd name="connsiteY46" fmla="*/ 539887 h 1385639"/>
                <a:gd name="connsiteX47" fmla="*/ 291497 w 2695327"/>
                <a:gd name="connsiteY47" fmla="*/ 539887 h 1385639"/>
                <a:gd name="connsiteX48" fmla="*/ 291497 w 2695327"/>
                <a:gd name="connsiteY48" fmla="*/ 465986 h 1385639"/>
                <a:gd name="connsiteX49" fmla="*/ 260706 w 2695327"/>
                <a:gd name="connsiteY49" fmla="*/ 465986 h 1385639"/>
                <a:gd name="connsiteX50" fmla="*/ 260706 w 2695327"/>
                <a:gd name="connsiteY50" fmla="*/ 412613 h 1385639"/>
                <a:gd name="connsiteX51" fmla="*/ 242230 w 2695327"/>
                <a:gd name="connsiteY51" fmla="*/ 412613 h 1385639"/>
                <a:gd name="connsiteX52" fmla="*/ 242230 w 2695327"/>
                <a:gd name="connsiteY52" fmla="*/ 371557 h 1385639"/>
                <a:gd name="connsiteX53" fmla="*/ 217597 w 2695327"/>
                <a:gd name="connsiteY53" fmla="*/ 371557 h 1385639"/>
                <a:gd name="connsiteX54" fmla="*/ 217597 w 2695327"/>
                <a:gd name="connsiteY54" fmla="*/ 351030 h 1385639"/>
                <a:gd name="connsiteX55" fmla="*/ 199122 w 2695327"/>
                <a:gd name="connsiteY55" fmla="*/ 351030 h 1385639"/>
                <a:gd name="connsiteX56" fmla="*/ 199122 w 2695327"/>
                <a:gd name="connsiteY56" fmla="*/ 330501 h 1385639"/>
                <a:gd name="connsiteX57" fmla="*/ 186805 w 2695327"/>
                <a:gd name="connsiteY57" fmla="*/ 330501 h 1385639"/>
                <a:gd name="connsiteX58" fmla="*/ 186805 w 2695327"/>
                <a:gd name="connsiteY58" fmla="*/ 307920 h 1385639"/>
                <a:gd name="connsiteX59" fmla="*/ 160118 w 2695327"/>
                <a:gd name="connsiteY59" fmla="*/ 307920 h 1385639"/>
                <a:gd name="connsiteX60" fmla="*/ 160118 w 2695327"/>
                <a:gd name="connsiteY60" fmla="*/ 270970 h 1385639"/>
                <a:gd name="connsiteX61" fmla="*/ 133432 w 2695327"/>
                <a:gd name="connsiteY61" fmla="*/ 270970 h 1385639"/>
                <a:gd name="connsiteX62" fmla="*/ 133432 w 2695327"/>
                <a:gd name="connsiteY62" fmla="*/ 209386 h 1385639"/>
                <a:gd name="connsiteX63" fmla="*/ 112904 w 2695327"/>
                <a:gd name="connsiteY63" fmla="*/ 209386 h 1385639"/>
                <a:gd name="connsiteX64" fmla="*/ 112904 w 2695327"/>
                <a:gd name="connsiteY64" fmla="*/ 197069 h 1385639"/>
                <a:gd name="connsiteX65" fmla="*/ 102640 w 2695327"/>
                <a:gd name="connsiteY65" fmla="*/ 197069 h 1385639"/>
                <a:gd name="connsiteX66" fmla="*/ 102640 w 2695327"/>
                <a:gd name="connsiteY66" fmla="*/ 170382 h 1385639"/>
                <a:gd name="connsiteX67" fmla="*/ 86218 w 2695327"/>
                <a:gd name="connsiteY67" fmla="*/ 170382 h 1385639"/>
                <a:gd name="connsiteX68" fmla="*/ 86218 w 2695327"/>
                <a:gd name="connsiteY68" fmla="*/ 135485 h 1385639"/>
                <a:gd name="connsiteX69" fmla="*/ 80059 w 2695327"/>
                <a:gd name="connsiteY69" fmla="*/ 135485 h 1385639"/>
                <a:gd name="connsiteX70" fmla="*/ 80059 w 2695327"/>
                <a:gd name="connsiteY70" fmla="*/ 117010 h 1385639"/>
                <a:gd name="connsiteX71" fmla="*/ 65690 w 2695327"/>
                <a:gd name="connsiteY71" fmla="*/ 117010 h 1385639"/>
                <a:gd name="connsiteX72" fmla="*/ 65690 w 2695327"/>
                <a:gd name="connsiteY72" fmla="*/ 86217 h 1385639"/>
                <a:gd name="connsiteX73" fmla="*/ 55426 w 2695327"/>
                <a:gd name="connsiteY73" fmla="*/ 86217 h 1385639"/>
                <a:gd name="connsiteX74" fmla="*/ 55426 w 2695327"/>
                <a:gd name="connsiteY74" fmla="*/ 16422 h 1385639"/>
                <a:gd name="connsiteX75" fmla="*/ 28739 w 2695327"/>
                <a:gd name="connsiteY75" fmla="*/ 16422 h 1385639"/>
                <a:gd name="connsiteX76" fmla="*/ 28739 w 2695327"/>
                <a:gd name="connsiteY76" fmla="*/ 0 h 1385639"/>
                <a:gd name="connsiteX77" fmla="*/ 0 w 2695327"/>
                <a:gd name="connsiteY77" fmla="*/ 0 h 138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95327" h="1385639">
                  <a:moveTo>
                    <a:pt x="2695327" y="1385640"/>
                  </a:moveTo>
                  <a:lnTo>
                    <a:pt x="1931689" y="1385640"/>
                  </a:lnTo>
                  <a:lnTo>
                    <a:pt x="1931689" y="1324061"/>
                  </a:lnTo>
                  <a:lnTo>
                    <a:pt x="1478013" y="1324061"/>
                  </a:lnTo>
                  <a:lnTo>
                    <a:pt x="1478013" y="1243994"/>
                  </a:lnTo>
                  <a:lnTo>
                    <a:pt x="1217314" y="1243994"/>
                  </a:lnTo>
                  <a:lnTo>
                    <a:pt x="1217314" y="1207046"/>
                  </a:lnTo>
                  <a:lnTo>
                    <a:pt x="1147515" y="1207046"/>
                  </a:lnTo>
                  <a:lnTo>
                    <a:pt x="1147515" y="1188568"/>
                  </a:lnTo>
                  <a:lnTo>
                    <a:pt x="1135199" y="1188568"/>
                  </a:lnTo>
                  <a:lnTo>
                    <a:pt x="1135199" y="1163936"/>
                  </a:lnTo>
                  <a:lnTo>
                    <a:pt x="1057189" y="1163936"/>
                  </a:lnTo>
                  <a:lnTo>
                    <a:pt x="1057189" y="1141362"/>
                  </a:lnTo>
                  <a:lnTo>
                    <a:pt x="905286" y="1141362"/>
                  </a:lnTo>
                  <a:lnTo>
                    <a:pt x="905286" y="1104405"/>
                  </a:lnTo>
                  <a:lnTo>
                    <a:pt x="786223" y="1104405"/>
                  </a:lnTo>
                  <a:lnTo>
                    <a:pt x="786223" y="1085936"/>
                  </a:lnTo>
                  <a:lnTo>
                    <a:pt x="775959" y="1085936"/>
                  </a:lnTo>
                  <a:lnTo>
                    <a:pt x="775959" y="1057189"/>
                  </a:lnTo>
                  <a:lnTo>
                    <a:pt x="747220" y="1057189"/>
                  </a:lnTo>
                  <a:lnTo>
                    <a:pt x="747220" y="1032558"/>
                  </a:lnTo>
                  <a:lnTo>
                    <a:pt x="714375" y="1032558"/>
                  </a:lnTo>
                  <a:lnTo>
                    <a:pt x="714375" y="979189"/>
                  </a:lnTo>
                  <a:lnTo>
                    <a:pt x="681530" y="979189"/>
                  </a:lnTo>
                  <a:lnTo>
                    <a:pt x="681530" y="936077"/>
                  </a:lnTo>
                  <a:lnTo>
                    <a:pt x="669213" y="936077"/>
                  </a:lnTo>
                  <a:lnTo>
                    <a:pt x="669213" y="909391"/>
                  </a:lnTo>
                  <a:lnTo>
                    <a:pt x="656896" y="909391"/>
                  </a:lnTo>
                  <a:lnTo>
                    <a:pt x="656896" y="878599"/>
                  </a:lnTo>
                  <a:lnTo>
                    <a:pt x="624051" y="878599"/>
                  </a:lnTo>
                  <a:lnTo>
                    <a:pt x="624051" y="853966"/>
                  </a:lnTo>
                  <a:lnTo>
                    <a:pt x="578890" y="853966"/>
                  </a:lnTo>
                  <a:lnTo>
                    <a:pt x="578890" y="829332"/>
                  </a:lnTo>
                  <a:lnTo>
                    <a:pt x="554257" y="829332"/>
                  </a:lnTo>
                  <a:lnTo>
                    <a:pt x="554257" y="804699"/>
                  </a:lnTo>
                  <a:lnTo>
                    <a:pt x="461881" y="804699"/>
                  </a:lnTo>
                  <a:lnTo>
                    <a:pt x="461881" y="782118"/>
                  </a:lnTo>
                  <a:lnTo>
                    <a:pt x="383874" y="782118"/>
                  </a:lnTo>
                  <a:lnTo>
                    <a:pt x="383874" y="734903"/>
                  </a:lnTo>
                  <a:lnTo>
                    <a:pt x="359240" y="734903"/>
                  </a:lnTo>
                  <a:lnTo>
                    <a:pt x="359240" y="671266"/>
                  </a:lnTo>
                  <a:lnTo>
                    <a:pt x="340765" y="671266"/>
                  </a:lnTo>
                  <a:lnTo>
                    <a:pt x="340765" y="615841"/>
                  </a:lnTo>
                  <a:lnTo>
                    <a:pt x="320237" y="615841"/>
                  </a:lnTo>
                  <a:lnTo>
                    <a:pt x="320237" y="591207"/>
                  </a:lnTo>
                  <a:lnTo>
                    <a:pt x="301762" y="591207"/>
                  </a:lnTo>
                  <a:lnTo>
                    <a:pt x="301762" y="539887"/>
                  </a:lnTo>
                  <a:lnTo>
                    <a:pt x="291497" y="539887"/>
                  </a:lnTo>
                  <a:lnTo>
                    <a:pt x="291497" y="465986"/>
                  </a:lnTo>
                  <a:lnTo>
                    <a:pt x="260706" y="465986"/>
                  </a:lnTo>
                  <a:lnTo>
                    <a:pt x="260706" y="412613"/>
                  </a:lnTo>
                  <a:lnTo>
                    <a:pt x="242230" y="412613"/>
                  </a:lnTo>
                  <a:lnTo>
                    <a:pt x="242230" y="371557"/>
                  </a:lnTo>
                  <a:lnTo>
                    <a:pt x="217597" y="371557"/>
                  </a:lnTo>
                  <a:lnTo>
                    <a:pt x="217597" y="351030"/>
                  </a:lnTo>
                  <a:lnTo>
                    <a:pt x="199122" y="351030"/>
                  </a:lnTo>
                  <a:lnTo>
                    <a:pt x="199122" y="330501"/>
                  </a:lnTo>
                  <a:lnTo>
                    <a:pt x="186805" y="330501"/>
                  </a:lnTo>
                  <a:lnTo>
                    <a:pt x="186805" y="307920"/>
                  </a:lnTo>
                  <a:lnTo>
                    <a:pt x="160118" y="307920"/>
                  </a:lnTo>
                  <a:lnTo>
                    <a:pt x="160118" y="270970"/>
                  </a:lnTo>
                  <a:lnTo>
                    <a:pt x="133432" y="270970"/>
                  </a:lnTo>
                  <a:lnTo>
                    <a:pt x="133432" y="209386"/>
                  </a:lnTo>
                  <a:lnTo>
                    <a:pt x="112904" y="209386"/>
                  </a:lnTo>
                  <a:lnTo>
                    <a:pt x="112904" y="197069"/>
                  </a:lnTo>
                  <a:lnTo>
                    <a:pt x="102640" y="197069"/>
                  </a:lnTo>
                  <a:lnTo>
                    <a:pt x="102640" y="170382"/>
                  </a:lnTo>
                  <a:lnTo>
                    <a:pt x="86218" y="170382"/>
                  </a:lnTo>
                  <a:lnTo>
                    <a:pt x="86218" y="135485"/>
                  </a:lnTo>
                  <a:lnTo>
                    <a:pt x="80059" y="135485"/>
                  </a:lnTo>
                  <a:lnTo>
                    <a:pt x="80059" y="117010"/>
                  </a:lnTo>
                  <a:lnTo>
                    <a:pt x="65690" y="117010"/>
                  </a:lnTo>
                  <a:lnTo>
                    <a:pt x="65690" y="86217"/>
                  </a:lnTo>
                  <a:lnTo>
                    <a:pt x="55426" y="86217"/>
                  </a:lnTo>
                  <a:lnTo>
                    <a:pt x="55426" y="16422"/>
                  </a:lnTo>
                  <a:lnTo>
                    <a:pt x="28739" y="16422"/>
                  </a:lnTo>
                  <a:lnTo>
                    <a:pt x="28739" y="0"/>
                  </a:lnTo>
                  <a:lnTo>
                    <a:pt x="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7" name="Freeform: Shape 406">
              <a:extLst>
                <a:ext uri="{FF2B5EF4-FFF2-40B4-BE49-F238E27FC236}">
                  <a16:creationId xmlns:a16="http://schemas.microsoft.com/office/drawing/2014/main" id="{62EFC97B-CB02-4703-8EC9-85E89E156132}"/>
                </a:ext>
              </a:extLst>
            </p:cNvPr>
            <p:cNvSpPr/>
            <p:nvPr/>
          </p:nvSpPr>
          <p:spPr>
            <a:xfrm>
              <a:off x="5251148" y="349519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8" name="Freeform: Shape 407">
              <a:extLst>
                <a:ext uri="{FF2B5EF4-FFF2-40B4-BE49-F238E27FC236}">
                  <a16:creationId xmlns:a16="http://schemas.microsoft.com/office/drawing/2014/main" id="{6F69C0D2-DF3E-4047-A644-FD15EAB65875}"/>
                </a:ext>
              </a:extLst>
            </p:cNvPr>
            <p:cNvSpPr/>
            <p:nvPr/>
          </p:nvSpPr>
          <p:spPr>
            <a:xfrm>
              <a:off x="5613099" y="378094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9" name="Freeform: Shape 408">
              <a:extLst>
                <a:ext uri="{FF2B5EF4-FFF2-40B4-BE49-F238E27FC236}">
                  <a16:creationId xmlns:a16="http://schemas.microsoft.com/office/drawing/2014/main" id="{F240DCE0-A369-4BCF-A8A0-B4B3BB312330}"/>
                </a:ext>
              </a:extLst>
            </p:cNvPr>
            <p:cNvSpPr/>
            <p:nvPr/>
          </p:nvSpPr>
          <p:spPr>
            <a:xfrm>
              <a:off x="5784551" y="381904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0" name="Freeform: Shape 409">
              <a:extLst>
                <a:ext uri="{FF2B5EF4-FFF2-40B4-BE49-F238E27FC236}">
                  <a16:creationId xmlns:a16="http://schemas.microsoft.com/office/drawing/2014/main" id="{9FFB8DE4-5045-461B-B1B2-8C6C0857B177}"/>
                </a:ext>
              </a:extLst>
            </p:cNvPr>
            <p:cNvSpPr/>
            <p:nvPr/>
          </p:nvSpPr>
          <p:spPr>
            <a:xfrm>
              <a:off x="5860751" y="385714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1" name="Freeform: Shape 410">
              <a:extLst>
                <a:ext uri="{FF2B5EF4-FFF2-40B4-BE49-F238E27FC236}">
                  <a16:creationId xmlns:a16="http://schemas.microsoft.com/office/drawing/2014/main" id="{123E45C8-E060-4D58-987B-B7982E4C2D83}"/>
                </a:ext>
              </a:extLst>
            </p:cNvPr>
            <p:cNvSpPr/>
            <p:nvPr/>
          </p:nvSpPr>
          <p:spPr>
            <a:xfrm>
              <a:off x="5917901" y="389524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2" name="Freeform: Shape 411">
              <a:extLst>
                <a:ext uri="{FF2B5EF4-FFF2-40B4-BE49-F238E27FC236}">
                  <a16:creationId xmlns:a16="http://schemas.microsoft.com/office/drawing/2014/main" id="{0293B10F-A52D-4F81-B406-2C94564D00AC}"/>
                </a:ext>
              </a:extLst>
            </p:cNvPr>
            <p:cNvSpPr/>
            <p:nvPr/>
          </p:nvSpPr>
          <p:spPr>
            <a:xfrm>
              <a:off x="6279851" y="400954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3" name="Freeform: Shape 412">
              <a:extLst>
                <a:ext uri="{FF2B5EF4-FFF2-40B4-BE49-F238E27FC236}">
                  <a16:creationId xmlns:a16="http://schemas.microsoft.com/office/drawing/2014/main" id="{F5EA0D8C-8BB2-4507-BF4F-6EFF5A86CE03}"/>
                </a:ext>
              </a:extLst>
            </p:cNvPr>
            <p:cNvSpPr/>
            <p:nvPr/>
          </p:nvSpPr>
          <p:spPr>
            <a:xfrm>
              <a:off x="6546551" y="400954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4" name="Freeform: Shape 413">
              <a:extLst>
                <a:ext uri="{FF2B5EF4-FFF2-40B4-BE49-F238E27FC236}">
                  <a16:creationId xmlns:a16="http://schemas.microsoft.com/office/drawing/2014/main" id="{81F7CFE0-BE8D-4CB0-AD58-6C40B88BC9ED}"/>
                </a:ext>
              </a:extLst>
            </p:cNvPr>
            <p:cNvSpPr/>
            <p:nvPr/>
          </p:nvSpPr>
          <p:spPr>
            <a:xfrm>
              <a:off x="6641801" y="400954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5" name="Freeform: Shape 414">
              <a:extLst>
                <a:ext uri="{FF2B5EF4-FFF2-40B4-BE49-F238E27FC236}">
                  <a16:creationId xmlns:a16="http://schemas.microsoft.com/office/drawing/2014/main" id="{A036E0E3-01CC-41D1-B317-8F7BFB733EA3}"/>
                </a:ext>
              </a:extLst>
            </p:cNvPr>
            <p:cNvSpPr/>
            <p:nvPr/>
          </p:nvSpPr>
          <p:spPr>
            <a:xfrm>
              <a:off x="6813260" y="406669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6" name="Freeform: Shape 415">
              <a:extLst>
                <a:ext uri="{FF2B5EF4-FFF2-40B4-BE49-F238E27FC236}">
                  <a16:creationId xmlns:a16="http://schemas.microsoft.com/office/drawing/2014/main" id="{BF902912-F8A3-4972-9C8C-81C481582437}"/>
                </a:ext>
              </a:extLst>
            </p:cNvPr>
            <p:cNvSpPr/>
            <p:nvPr/>
          </p:nvSpPr>
          <p:spPr>
            <a:xfrm>
              <a:off x="7099010" y="406669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7" name="Freeform: Shape 416">
              <a:extLst>
                <a:ext uri="{FF2B5EF4-FFF2-40B4-BE49-F238E27FC236}">
                  <a16:creationId xmlns:a16="http://schemas.microsoft.com/office/drawing/2014/main" id="{365DE76A-A4C5-446D-9FDF-860A993C2C2B}"/>
                </a:ext>
              </a:extLst>
            </p:cNvPr>
            <p:cNvSpPr/>
            <p:nvPr/>
          </p:nvSpPr>
          <p:spPr>
            <a:xfrm>
              <a:off x="7365710" y="406669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8" name="Freeform: Shape 417">
              <a:extLst>
                <a:ext uri="{FF2B5EF4-FFF2-40B4-BE49-F238E27FC236}">
                  <a16:creationId xmlns:a16="http://schemas.microsoft.com/office/drawing/2014/main" id="{992DC5AC-B56D-4C2D-A3D2-A2454C6DE135}"/>
                </a:ext>
              </a:extLst>
            </p:cNvPr>
            <p:cNvSpPr/>
            <p:nvPr/>
          </p:nvSpPr>
          <p:spPr>
            <a:xfrm>
              <a:off x="7422860" y="406669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9" name="Freeform: Shape 418">
              <a:extLst>
                <a:ext uri="{FF2B5EF4-FFF2-40B4-BE49-F238E27FC236}">
                  <a16:creationId xmlns:a16="http://schemas.microsoft.com/office/drawing/2014/main" id="{0AC7A336-0DDE-440A-8E50-F3173FC0E1D2}"/>
                </a:ext>
              </a:extLst>
            </p:cNvPr>
            <p:cNvSpPr/>
            <p:nvPr/>
          </p:nvSpPr>
          <p:spPr>
            <a:xfrm>
              <a:off x="5088402" y="3473340"/>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0" name="Freeform: Shape 419">
              <a:extLst>
                <a:ext uri="{FF2B5EF4-FFF2-40B4-BE49-F238E27FC236}">
                  <a16:creationId xmlns:a16="http://schemas.microsoft.com/office/drawing/2014/main" id="{B6BEB067-F5B2-478C-A207-CAB023846D04}"/>
                </a:ext>
              </a:extLst>
            </p:cNvPr>
            <p:cNvSpPr/>
            <p:nvPr/>
          </p:nvSpPr>
          <p:spPr>
            <a:xfrm>
              <a:off x="4974102" y="3149488"/>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aphicFrame>
        <p:nvGraphicFramePr>
          <p:cNvPr id="471" name="Table 12">
            <a:extLst>
              <a:ext uri="{FF2B5EF4-FFF2-40B4-BE49-F238E27FC236}">
                <a16:creationId xmlns:a16="http://schemas.microsoft.com/office/drawing/2014/main" id="{E836C8A2-BD38-4B0D-8950-86651154A92F}"/>
              </a:ext>
            </a:extLst>
          </p:cNvPr>
          <p:cNvGraphicFramePr>
            <a:graphicFrameLocks noGrp="1"/>
          </p:cNvGraphicFramePr>
          <p:nvPr>
            <p:extLst>
              <p:ext uri="{D42A27DB-BD31-4B8C-83A1-F6EECF244321}">
                <p14:modId xmlns:p14="http://schemas.microsoft.com/office/powerpoint/2010/main" val="1279611068"/>
              </p:ext>
            </p:extLst>
          </p:nvPr>
        </p:nvGraphicFramePr>
        <p:xfrm>
          <a:off x="7279898" y="1902337"/>
          <a:ext cx="4758349" cy="1440279"/>
        </p:xfrm>
        <a:graphic>
          <a:graphicData uri="http://schemas.openxmlformats.org/drawingml/2006/table">
            <a:tbl>
              <a:tblPr firstRow="1" bandRow="1">
                <a:tableStyleId>{5202B0CA-FC54-4496-8BCA-5EF66A818D29}</a:tableStyleId>
              </a:tblPr>
              <a:tblGrid>
                <a:gridCol w="1862749">
                  <a:extLst>
                    <a:ext uri="{9D8B030D-6E8A-4147-A177-3AD203B41FA5}">
                      <a16:colId xmlns:a16="http://schemas.microsoft.com/office/drawing/2014/main" val="2625417685"/>
                    </a:ext>
                  </a:extLst>
                </a:gridCol>
                <a:gridCol w="1330960">
                  <a:extLst>
                    <a:ext uri="{9D8B030D-6E8A-4147-A177-3AD203B41FA5}">
                      <a16:colId xmlns:a16="http://schemas.microsoft.com/office/drawing/2014/main" val="3298856681"/>
                    </a:ext>
                  </a:extLst>
                </a:gridCol>
                <a:gridCol w="1564640">
                  <a:extLst>
                    <a:ext uri="{9D8B030D-6E8A-4147-A177-3AD203B41FA5}">
                      <a16:colId xmlns:a16="http://schemas.microsoft.com/office/drawing/2014/main" val="853721576"/>
                    </a:ext>
                  </a:extLst>
                </a:gridCol>
              </a:tblGrid>
              <a:tr h="370840">
                <a:tc>
                  <a:txBody>
                    <a:bodyPr/>
                    <a:lstStyle/>
                    <a:p>
                      <a:endParaRPr lang="en-GB" sz="1400" dirty="0">
                        <a:solidFill>
                          <a:schemeClr val="tx2"/>
                        </a:solidFill>
                      </a:endParaRPr>
                    </a:p>
                  </a:txBody>
                  <a:tcPr marL="36000" marR="36000" marT="36000" marB="36000" anchor="ctr"/>
                </a:tc>
                <a:tc>
                  <a:txBody>
                    <a:bodyPr/>
                    <a:lstStyle/>
                    <a:p>
                      <a:pPr algn="ctr"/>
                      <a:r>
                        <a:rPr lang="en-US" sz="1400" dirty="0">
                          <a:solidFill>
                            <a:schemeClr val="tx2"/>
                          </a:solidFill>
                        </a:rPr>
                        <a:t>NIVO </a:t>
                      </a:r>
                    </a:p>
                    <a:p>
                      <a:pPr algn="ctr"/>
                      <a:r>
                        <a:rPr lang="en-US" sz="1400" dirty="0">
                          <a:solidFill>
                            <a:schemeClr val="tx2"/>
                          </a:solidFill>
                        </a:rPr>
                        <a:t>(n=83)</a:t>
                      </a:r>
                      <a:endParaRPr lang="en-GB" sz="1400" dirty="0">
                        <a:solidFill>
                          <a:schemeClr val="tx2"/>
                        </a:solidFill>
                      </a:endParaRPr>
                    </a:p>
                  </a:txBody>
                  <a:tcPr marL="36000" marR="36000" marT="36000" marB="36000" anchor="b"/>
                </a:tc>
                <a:tc>
                  <a:txBody>
                    <a:bodyPr/>
                    <a:lstStyle/>
                    <a:p>
                      <a:pPr algn="ctr"/>
                      <a:r>
                        <a:rPr lang="en-US" sz="1400" dirty="0">
                          <a:solidFill>
                            <a:schemeClr val="tx2"/>
                          </a:solidFill>
                        </a:rPr>
                        <a:t>NIVO + IPI</a:t>
                      </a:r>
                      <a:br>
                        <a:rPr lang="en-US" sz="1400" dirty="0">
                          <a:solidFill>
                            <a:schemeClr val="tx2"/>
                          </a:solidFill>
                        </a:rPr>
                      </a:br>
                      <a:r>
                        <a:rPr lang="en-US" sz="1400" dirty="0">
                          <a:solidFill>
                            <a:schemeClr val="tx2"/>
                          </a:solidFill>
                        </a:rPr>
                        <a:t>(n=87)</a:t>
                      </a:r>
                      <a:endParaRPr lang="en-GB" sz="1400" dirty="0">
                        <a:solidFill>
                          <a:schemeClr val="tx2"/>
                        </a:solidFill>
                      </a:endParaRPr>
                    </a:p>
                  </a:txBody>
                  <a:tcPr marL="36000" marR="36000" marT="36000" marB="36000" anchor="b"/>
                </a:tc>
                <a:extLst>
                  <a:ext uri="{0D108BD9-81ED-4DB2-BD59-A6C34878D82A}">
                    <a16:rowId xmlns:a16="http://schemas.microsoft.com/office/drawing/2014/main" val="921635218"/>
                  </a:ext>
                </a:extLst>
              </a:tr>
              <a:tr h="313853">
                <a:tc>
                  <a:txBody>
                    <a:bodyPr/>
                    <a:lstStyle/>
                    <a:p>
                      <a:r>
                        <a:rPr lang="en-US" sz="1400" dirty="0">
                          <a:solidFill>
                            <a:schemeClr val="tx1"/>
                          </a:solidFill>
                        </a:rPr>
                        <a:t>Events, n (%)</a:t>
                      </a:r>
                      <a:endParaRPr lang="en-GB" sz="1400" dirty="0">
                        <a:solidFill>
                          <a:schemeClr val="tx1"/>
                        </a:solidFill>
                      </a:endParaRPr>
                    </a:p>
                  </a:txBody>
                  <a:tcPr marL="36000" marR="36000" marT="36000" marB="36000" anchor="ctr"/>
                </a:tc>
                <a:tc>
                  <a:txBody>
                    <a:bodyPr/>
                    <a:lstStyle/>
                    <a:p>
                      <a:pPr algn="ctr"/>
                      <a:r>
                        <a:rPr lang="en-US" sz="1400" dirty="0">
                          <a:solidFill>
                            <a:schemeClr val="tx1"/>
                          </a:solidFill>
                        </a:rPr>
                        <a:t>73 (88.0)</a:t>
                      </a:r>
                      <a:endParaRPr lang="en-GB" sz="1400" dirty="0">
                        <a:solidFill>
                          <a:schemeClr val="tx1"/>
                        </a:solidFill>
                      </a:endParaRPr>
                    </a:p>
                  </a:txBody>
                  <a:tcPr marL="36000" marR="36000" marT="36000" marB="36000" anchor="ctr"/>
                </a:tc>
                <a:tc>
                  <a:txBody>
                    <a:bodyPr/>
                    <a:lstStyle/>
                    <a:p>
                      <a:pPr algn="ctr"/>
                      <a:r>
                        <a:rPr lang="en-US" sz="1400" dirty="0">
                          <a:solidFill>
                            <a:schemeClr val="tx1"/>
                          </a:solidFill>
                        </a:rPr>
                        <a:t>72 (82.8)</a:t>
                      </a:r>
                      <a:endParaRPr lang="en-GB" sz="1400" dirty="0">
                        <a:solidFill>
                          <a:schemeClr val="tx1"/>
                        </a:solidFill>
                      </a:endParaRPr>
                    </a:p>
                  </a:txBody>
                  <a:tcPr marL="36000" marR="36000" marT="36000" marB="36000" anchor="ctr"/>
                </a:tc>
                <a:extLst>
                  <a:ext uri="{0D108BD9-81ED-4DB2-BD59-A6C34878D82A}">
                    <a16:rowId xmlns:a16="http://schemas.microsoft.com/office/drawing/2014/main" val="3777939454"/>
                  </a:ext>
                </a:extLst>
              </a:tr>
              <a:tr h="313853">
                <a:tc>
                  <a:txBody>
                    <a:bodyPr/>
                    <a:lstStyle/>
                    <a:p>
                      <a:r>
                        <a:rPr lang="en-US" sz="1400" dirty="0">
                          <a:solidFill>
                            <a:schemeClr val="tx1"/>
                          </a:solidFill>
                        </a:rPr>
                        <a:t>mPFS, </a:t>
                      </a:r>
                      <a:r>
                        <a:rPr lang="en-US" sz="1400" dirty="0" err="1">
                          <a:solidFill>
                            <a:schemeClr val="tx1"/>
                          </a:solidFill>
                        </a:rPr>
                        <a:t>mo</a:t>
                      </a:r>
                      <a:r>
                        <a:rPr lang="en-US" sz="1400" dirty="0">
                          <a:solidFill>
                            <a:schemeClr val="tx1"/>
                          </a:solidFill>
                        </a:rPr>
                        <a:t> (95%CI)</a:t>
                      </a:r>
                      <a:endParaRPr lang="en-GB" sz="1400" dirty="0">
                        <a:solidFill>
                          <a:schemeClr val="tx1"/>
                        </a:solidFill>
                      </a:endParaRPr>
                    </a:p>
                  </a:txBody>
                  <a:tcPr marL="36000" marR="36000" marT="36000" marB="36000" anchor="ctr"/>
                </a:tc>
                <a:tc>
                  <a:txBody>
                    <a:bodyPr/>
                    <a:lstStyle/>
                    <a:p>
                      <a:pPr algn="ctr"/>
                      <a:r>
                        <a:rPr lang="en-US" sz="1400" dirty="0">
                          <a:solidFill>
                            <a:schemeClr val="tx1"/>
                          </a:solidFill>
                        </a:rPr>
                        <a:t>1.8 (1.7, 2.0)</a:t>
                      </a:r>
                      <a:endParaRPr lang="en-GB" sz="1400" dirty="0">
                        <a:solidFill>
                          <a:schemeClr val="tx1"/>
                        </a:solidFill>
                      </a:endParaRPr>
                    </a:p>
                  </a:txBody>
                  <a:tcPr marL="36000" marR="36000" marT="36000" marB="36000" anchor="ctr"/>
                </a:tc>
                <a:tc>
                  <a:txBody>
                    <a:bodyPr/>
                    <a:lstStyle/>
                    <a:p>
                      <a:pPr algn="ctr"/>
                      <a:r>
                        <a:rPr lang="en-US" sz="1400" dirty="0">
                          <a:solidFill>
                            <a:schemeClr val="tx1"/>
                          </a:solidFill>
                        </a:rPr>
                        <a:t>1.9 (1.6, 2.1)</a:t>
                      </a:r>
                      <a:endParaRPr lang="en-GB" sz="1400" dirty="0">
                        <a:solidFill>
                          <a:schemeClr val="tx1"/>
                        </a:solidFill>
                      </a:endParaRPr>
                    </a:p>
                  </a:txBody>
                  <a:tcPr marL="36000" marR="36000" marT="36000" marB="36000" anchor="ctr"/>
                </a:tc>
                <a:extLst>
                  <a:ext uri="{0D108BD9-81ED-4DB2-BD59-A6C34878D82A}">
                    <a16:rowId xmlns:a16="http://schemas.microsoft.com/office/drawing/2014/main" val="3623161549"/>
                  </a:ext>
                </a:extLst>
              </a:tr>
              <a:tr h="313853">
                <a:tc>
                  <a:txBody>
                    <a:bodyPr/>
                    <a:lstStyle/>
                    <a:p>
                      <a:r>
                        <a:rPr lang="en-US" sz="1400" dirty="0">
                          <a:solidFill>
                            <a:schemeClr val="tx1"/>
                          </a:solidFill>
                        </a:rPr>
                        <a:t>6-mo PFS, % (95%CI)</a:t>
                      </a:r>
                      <a:endParaRPr lang="en-GB" sz="1400" dirty="0">
                        <a:solidFill>
                          <a:schemeClr val="tx1"/>
                        </a:solidFill>
                      </a:endParaRPr>
                    </a:p>
                  </a:txBody>
                  <a:tcPr marL="36000" marR="36000" marT="36000" marB="36000" anchor="ctr"/>
                </a:tc>
                <a:tc>
                  <a:txBody>
                    <a:bodyPr/>
                    <a:lstStyle/>
                    <a:p>
                      <a:pPr algn="ctr"/>
                      <a:r>
                        <a:rPr lang="en-US" sz="1400" dirty="0">
                          <a:solidFill>
                            <a:schemeClr val="tx1"/>
                          </a:solidFill>
                        </a:rPr>
                        <a:t>15.1 (8.1,</a:t>
                      </a:r>
                      <a:r>
                        <a:rPr lang="en-US" sz="1400" baseline="0" dirty="0">
                          <a:solidFill>
                            <a:schemeClr val="tx1"/>
                          </a:solidFill>
                        </a:rPr>
                        <a:t> </a:t>
                      </a:r>
                      <a:r>
                        <a:rPr lang="en-US" sz="1400" dirty="0">
                          <a:solidFill>
                            <a:schemeClr val="tx1"/>
                          </a:solidFill>
                        </a:rPr>
                        <a:t>24.2)</a:t>
                      </a:r>
                      <a:endParaRPr lang="en-GB" sz="1400" dirty="0">
                        <a:solidFill>
                          <a:schemeClr val="tx1"/>
                        </a:solidFill>
                      </a:endParaRPr>
                    </a:p>
                  </a:txBody>
                  <a:tcPr marL="36000" marR="36000" marT="36000" marB="36000" anchor="ctr"/>
                </a:tc>
                <a:tc>
                  <a:txBody>
                    <a:bodyPr/>
                    <a:lstStyle/>
                    <a:p>
                      <a:pPr algn="ctr"/>
                      <a:r>
                        <a:rPr lang="en-US" sz="1400" dirty="0">
                          <a:solidFill>
                            <a:schemeClr val="tx1"/>
                          </a:solidFill>
                        </a:rPr>
                        <a:t>20.2 (12.0,</a:t>
                      </a:r>
                      <a:r>
                        <a:rPr lang="en-US" sz="1400" baseline="0" dirty="0">
                          <a:solidFill>
                            <a:schemeClr val="tx1"/>
                          </a:solidFill>
                        </a:rPr>
                        <a:t> </a:t>
                      </a:r>
                      <a:r>
                        <a:rPr lang="en-US" sz="1400" dirty="0">
                          <a:solidFill>
                            <a:schemeClr val="tx1"/>
                          </a:solidFill>
                        </a:rPr>
                        <a:t>29.9)</a:t>
                      </a:r>
                      <a:endParaRPr lang="en-GB" sz="1400" dirty="0">
                        <a:solidFill>
                          <a:schemeClr val="tx1"/>
                        </a:solidFill>
                      </a:endParaRPr>
                    </a:p>
                  </a:txBody>
                  <a:tcPr marL="36000" marR="36000" marT="36000" marB="36000" anchor="ctr"/>
                </a:tc>
                <a:extLst>
                  <a:ext uri="{0D108BD9-81ED-4DB2-BD59-A6C34878D82A}">
                    <a16:rowId xmlns:a16="http://schemas.microsoft.com/office/drawing/2014/main" val="392655140"/>
                  </a:ext>
                </a:extLst>
              </a:tr>
            </a:tbl>
          </a:graphicData>
        </a:graphic>
      </p:graphicFrame>
      <p:graphicFrame>
        <p:nvGraphicFramePr>
          <p:cNvPr id="472" name="Table 471">
            <a:extLst>
              <a:ext uri="{FF2B5EF4-FFF2-40B4-BE49-F238E27FC236}">
                <a16:creationId xmlns:a16="http://schemas.microsoft.com/office/drawing/2014/main" id="{447593CB-9F9D-4EA9-AD71-DAC01B886803}"/>
              </a:ext>
            </a:extLst>
          </p:cNvPr>
          <p:cNvGraphicFramePr>
            <a:graphicFrameLocks noGrp="1"/>
          </p:cNvGraphicFramePr>
          <p:nvPr>
            <p:extLst>
              <p:ext uri="{D42A27DB-BD31-4B8C-83A1-F6EECF244321}">
                <p14:modId xmlns:p14="http://schemas.microsoft.com/office/powerpoint/2010/main" val="3320161094"/>
              </p:ext>
            </p:extLst>
          </p:nvPr>
        </p:nvGraphicFramePr>
        <p:xfrm>
          <a:off x="7279898" y="4104278"/>
          <a:ext cx="4770140" cy="1440279"/>
        </p:xfrm>
        <a:graphic>
          <a:graphicData uri="http://schemas.openxmlformats.org/drawingml/2006/table">
            <a:tbl>
              <a:tblPr firstRow="1" bandRow="1">
                <a:tableStyleId>{5202B0CA-FC54-4496-8BCA-5EF66A818D29}</a:tableStyleId>
              </a:tblPr>
              <a:tblGrid>
                <a:gridCol w="1895417">
                  <a:extLst>
                    <a:ext uri="{9D8B030D-6E8A-4147-A177-3AD203B41FA5}">
                      <a16:colId xmlns:a16="http://schemas.microsoft.com/office/drawing/2014/main" val="2625417685"/>
                    </a:ext>
                  </a:extLst>
                </a:gridCol>
                <a:gridCol w="1371600">
                  <a:extLst>
                    <a:ext uri="{9D8B030D-6E8A-4147-A177-3AD203B41FA5}">
                      <a16:colId xmlns:a16="http://schemas.microsoft.com/office/drawing/2014/main" val="3298856681"/>
                    </a:ext>
                  </a:extLst>
                </a:gridCol>
                <a:gridCol w="1503123">
                  <a:extLst>
                    <a:ext uri="{9D8B030D-6E8A-4147-A177-3AD203B41FA5}">
                      <a16:colId xmlns:a16="http://schemas.microsoft.com/office/drawing/2014/main" val="853721576"/>
                    </a:ext>
                  </a:extLst>
                </a:gridCol>
              </a:tblGrid>
              <a:tr h="370840">
                <a:tc>
                  <a:txBody>
                    <a:bodyPr/>
                    <a:lstStyle/>
                    <a:p>
                      <a:endParaRPr lang="en-GB" sz="1400" dirty="0">
                        <a:solidFill>
                          <a:schemeClr val="tx1"/>
                        </a:solidFill>
                      </a:endParaRPr>
                    </a:p>
                  </a:txBody>
                  <a:tcPr marL="36000" marR="36000" marT="36000" marB="36000" anchor="ctr"/>
                </a:tc>
                <a:tc>
                  <a:txBody>
                    <a:bodyPr/>
                    <a:lstStyle/>
                    <a:p>
                      <a:pPr algn="ctr"/>
                      <a:r>
                        <a:rPr lang="en-US" sz="1400" dirty="0">
                          <a:solidFill>
                            <a:schemeClr val="tx2"/>
                          </a:solidFill>
                        </a:rPr>
                        <a:t>NIVO </a:t>
                      </a:r>
                    </a:p>
                    <a:p>
                      <a:pPr algn="ctr"/>
                      <a:r>
                        <a:rPr lang="en-US" sz="1400" dirty="0">
                          <a:solidFill>
                            <a:schemeClr val="tx2"/>
                          </a:solidFill>
                        </a:rPr>
                        <a:t>(n=83)</a:t>
                      </a:r>
                      <a:endParaRPr lang="en-GB" sz="1400" dirty="0">
                        <a:solidFill>
                          <a:schemeClr val="tx2"/>
                        </a:solidFill>
                      </a:endParaRPr>
                    </a:p>
                  </a:txBody>
                  <a:tcPr marL="36000" marR="36000" marT="36000" marB="36000" anchor="b"/>
                </a:tc>
                <a:tc>
                  <a:txBody>
                    <a:bodyPr/>
                    <a:lstStyle/>
                    <a:p>
                      <a:pPr algn="ctr"/>
                      <a:r>
                        <a:rPr lang="en-US" sz="1400" dirty="0">
                          <a:solidFill>
                            <a:schemeClr val="tx2"/>
                          </a:solidFill>
                        </a:rPr>
                        <a:t>NIVO + IPI</a:t>
                      </a:r>
                      <a:br>
                        <a:rPr lang="en-US" sz="1400" dirty="0">
                          <a:solidFill>
                            <a:schemeClr val="tx2"/>
                          </a:solidFill>
                        </a:rPr>
                      </a:br>
                      <a:r>
                        <a:rPr lang="en-US" sz="1400" dirty="0">
                          <a:solidFill>
                            <a:schemeClr val="tx2"/>
                          </a:solidFill>
                        </a:rPr>
                        <a:t>(n=87)</a:t>
                      </a:r>
                      <a:endParaRPr lang="en-GB" sz="1400" dirty="0">
                        <a:solidFill>
                          <a:schemeClr val="tx2"/>
                        </a:solidFill>
                      </a:endParaRPr>
                    </a:p>
                  </a:txBody>
                  <a:tcPr marL="36000" marR="36000" marT="36000" marB="36000" anchor="b"/>
                </a:tc>
                <a:extLst>
                  <a:ext uri="{0D108BD9-81ED-4DB2-BD59-A6C34878D82A}">
                    <a16:rowId xmlns:a16="http://schemas.microsoft.com/office/drawing/2014/main" val="921635218"/>
                  </a:ext>
                </a:extLst>
              </a:tr>
              <a:tr h="313853">
                <a:tc>
                  <a:txBody>
                    <a:bodyPr/>
                    <a:lstStyle/>
                    <a:p>
                      <a:r>
                        <a:rPr lang="en-US" sz="1400" dirty="0">
                          <a:solidFill>
                            <a:schemeClr val="tx1"/>
                          </a:solidFill>
                        </a:rPr>
                        <a:t>Events, n (%)</a:t>
                      </a:r>
                      <a:endParaRPr lang="en-GB" sz="1400" dirty="0">
                        <a:solidFill>
                          <a:schemeClr val="tx1"/>
                        </a:solidFill>
                      </a:endParaRPr>
                    </a:p>
                  </a:txBody>
                  <a:tcPr marL="36000" marR="36000" marT="36000" marB="36000" anchor="ctr"/>
                </a:tc>
                <a:tc>
                  <a:txBody>
                    <a:bodyPr/>
                    <a:lstStyle/>
                    <a:p>
                      <a:pPr algn="ctr"/>
                      <a:r>
                        <a:rPr lang="en-US" sz="1400" dirty="0">
                          <a:solidFill>
                            <a:schemeClr val="tx1"/>
                          </a:solidFill>
                        </a:rPr>
                        <a:t>54 (65.1)</a:t>
                      </a:r>
                      <a:endParaRPr lang="en-GB" sz="1400" dirty="0">
                        <a:solidFill>
                          <a:schemeClr val="tx1"/>
                        </a:solidFill>
                      </a:endParaRPr>
                    </a:p>
                  </a:txBody>
                  <a:tcPr marL="36000" marR="36000" marT="36000" marB="36000" anchor="ctr"/>
                </a:tc>
                <a:tc>
                  <a:txBody>
                    <a:bodyPr/>
                    <a:lstStyle/>
                    <a:p>
                      <a:pPr algn="ctr"/>
                      <a:r>
                        <a:rPr lang="en-US" sz="1400" dirty="0">
                          <a:solidFill>
                            <a:schemeClr val="tx1"/>
                          </a:solidFill>
                        </a:rPr>
                        <a:t>58 (66.7)</a:t>
                      </a:r>
                      <a:endParaRPr lang="en-GB" sz="1400" dirty="0">
                        <a:solidFill>
                          <a:schemeClr val="tx1"/>
                        </a:solidFill>
                      </a:endParaRPr>
                    </a:p>
                  </a:txBody>
                  <a:tcPr marL="36000" marR="36000" marT="36000" marB="36000" anchor="ctr"/>
                </a:tc>
                <a:extLst>
                  <a:ext uri="{0D108BD9-81ED-4DB2-BD59-A6C34878D82A}">
                    <a16:rowId xmlns:a16="http://schemas.microsoft.com/office/drawing/2014/main" val="3777939454"/>
                  </a:ext>
                </a:extLst>
              </a:tr>
              <a:tr h="313853">
                <a:tc>
                  <a:txBody>
                    <a:bodyPr/>
                    <a:lstStyle/>
                    <a:p>
                      <a:r>
                        <a:rPr lang="en-US" sz="1400" dirty="0">
                          <a:solidFill>
                            <a:schemeClr val="tx1"/>
                          </a:solidFill>
                        </a:rPr>
                        <a:t>mOS, </a:t>
                      </a:r>
                      <a:r>
                        <a:rPr lang="en-US" sz="1400" dirty="0" err="1">
                          <a:solidFill>
                            <a:schemeClr val="tx1"/>
                          </a:solidFill>
                        </a:rPr>
                        <a:t>mo</a:t>
                      </a:r>
                      <a:r>
                        <a:rPr lang="en-US" sz="1400" dirty="0">
                          <a:solidFill>
                            <a:schemeClr val="tx1"/>
                          </a:solidFill>
                        </a:rPr>
                        <a:t> (95%CI)</a:t>
                      </a:r>
                      <a:endParaRPr lang="en-GB" sz="1400" dirty="0">
                        <a:solidFill>
                          <a:schemeClr val="tx1"/>
                        </a:solidFill>
                      </a:endParaRPr>
                    </a:p>
                  </a:txBody>
                  <a:tcPr marL="36000" marR="36000" marT="36000" marB="36000" anchor="ctr"/>
                </a:tc>
                <a:tc>
                  <a:txBody>
                    <a:bodyPr/>
                    <a:lstStyle/>
                    <a:p>
                      <a:pPr algn="ctr"/>
                      <a:r>
                        <a:rPr lang="en-US" sz="1400" dirty="0">
                          <a:solidFill>
                            <a:schemeClr val="tx1"/>
                          </a:solidFill>
                        </a:rPr>
                        <a:t>7.2 (3.7, 14.1)</a:t>
                      </a:r>
                      <a:endParaRPr lang="en-GB" sz="1400" dirty="0">
                        <a:solidFill>
                          <a:schemeClr val="tx1"/>
                        </a:solidFill>
                      </a:endParaRPr>
                    </a:p>
                  </a:txBody>
                  <a:tcPr marL="36000" marR="36000" marT="36000" marB="36000" anchor="ctr"/>
                </a:tc>
                <a:tc>
                  <a:txBody>
                    <a:bodyPr/>
                    <a:lstStyle/>
                    <a:p>
                      <a:pPr algn="ctr"/>
                      <a:r>
                        <a:rPr lang="en-US" sz="1400" dirty="0">
                          <a:solidFill>
                            <a:schemeClr val="tx1"/>
                          </a:solidFill>
                        </a:rPr>
                        <a:t>5.8 (3.4, 7.6)</a:t>
                      </a:r>
                      <a:endParaRPr lang="en-GB" sz="1400" dirty="0">
                        <a:solidFill>
                          <a:schemeClr val="tx1"/>
                        </a:solidFill>
                      </a:endParaRPr>
                    </a:p>
                  </a:txBody>
                  <a:tcPr marL="36000" marR="36000" marT="36000" marB="36000" anchor="ctr"/>
                </a:tc>
                <a:extLst>
                  <a:ext uri="{0D108BD9-81ED-4DB2-BD59-A6C34878D82A}">
                    <a16:rowId xmlns:a16="http://schemas.microsoft.com/office/drawing/2014/main" val="3623161549"/>
                  </a:ext>
                </a:extLst>
              </a:tr>
              <a:tr h="313853">
                <a:tc>
                  <a:txBody>
                    <a:bodyPr/>
                    <a:lstStyle/>
                    <a:p>
                      <a:r>
                        <a:rPr lang="en-US" sz="1400" dirty="0">
                          <a:solidFill>
                            <a:schemeClr val="tx1"/>
                          </a:solidFill>
                        </a:rPr>
                        <a:t>6-mo OS, % (95%CI)</a:t>
                      </a:r>
                      <a:endParaRPr lang="en-GB" sz="1400" dirty="0">
                        <a:solidFill>
                          <a:schemeClr val="tx1"/>
                        </a:solidFill>
                      </a:endParaRPr>
                    </a:p>
                  </a:txBody>
                  <a:tcPr marL="36000" marR="36000" marT="36000" marB="36000" anchor="ctr"/>
                </a:tc>
                <a:tc>
                  <a:txBody>
                    <a:bodyPr/>
                    <a:lstStyle/>
                    <a:p>
                      <a:pPr algn="ctr"/>
                      <a:r>
                        <a:rPr lang="en-US" sz="1400" dirty="0">
                          <a:solidFill>
                            <a:schemeClr val="tx1"/>
                          </a:solidFill>
                        </a:rPr>
                        <a:t>53.8 (42.2, 64.1)</a:t>
                      </a:r>
                      <a:endParaRPr lang="en-GB" sz="1400" dirty="0">
                        <a:solidFill>
                          <a:schemeClr val="tx1"/>
                        </a:solidFill>
                      </a:endParaRPr>
                    </a:p>
                  </a:txBody>
                  <a:tcPr marL="36000" marR="36000" marT="36000" marB="36000" anchor="ctr"/>
                </a:tc>
                <a:tc>
                  <a:txBody>
                    <a:bodyPr/>
                    <a:lstStyle/>
                    <a:p>
                      <a:pPr algn="ctr"/>
                      <a:r>
                        <a:rPr lang="en-US" sz="1400" dirty="0">
                          <a:solidFill>
                            <a:schemeClr val="tx1"/>
                          </a:solidFill>
                        </a:rPr>
                        <a:t>50.0 (38.6, 60.3)</a:t>
                      </a:r>
                      <a:endParaRPr lang="en-GB" sz="1400" dirty="0">
                        <a:solidFill>
                          <a:schemeClr val="tx1"/>
                        </a:solidFill>
                      </a:endParaRPr>
                    </a:p>
                  </a:txBody>
                  <a:tcPr marL="36000" marR="36000" marT="36000" marB="36000" anchor="ctr"/>
                </a:tc>
                <a:extLst>
                  <a:ext uri="{0D108BD9-81ED-4DB2-BD59-A6C34878D82A}">
                    <a16:rowId xmlns:a16="http://schemas.microsoft.com/office/drawing/2014/main" val="392655140"/>
                  </a:ext>
                </a:extLst>
              </a:tr>
            </a:tbl>
          </a:graphicData>
        </a:graphic>
      </p:graphicFrame>
    </p:spTree>
    <p:extLst>
      <p:ext uri="{BB962C8B-B14F-4D97-AF65-F5344CB8AC3E}">
        <p14:creationId xmlns:p14="http://schemas.microsoft.com/office/powerpoint/2010/main" val="4027772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en-GB" dirty="0"/>
              <a:t>*Encephalitis pneumonitis</a:t>
            </a:r>
          </a:p>
        </p:txBody>
      </p:sp>
      <p:sp>
        <p:nvSpPr>
          <p:cNvPr id="16" name="Title 1"/>
          <p:cNvSpPr>
            <a:spLocks noGrp="1"/>
          </p:cNvSpPr>
          <p:nvPr>
            <p:ph type="title"/>
          </p:nvPr>
        </p:nvSpPr>
        <p:spPr>
          <a:xfrm>
            <a:off x="486832" y="179614"/>
            <a:ext cx="11218335" cy="807720"/>
          </a:xfrm>
        </p:spPr>
        <p:txBody>
          <a:bodyPr/>
          <a:lstStyle/>
          <a:p>
            <a:r>
              <a:rPr lang="en-GB" dirty="0"/>
              <a:t>LBA41: Nivolumab (</a:t>
            </a:r>
            <a:r>
              <a:rPr lang="en-GB" dirty="0" err="1"/>
              <a:t>nivo</a:t>
            </a:r>
            <a:r>
              <a:rPr lang="en-GB" dirty="0"/>
              <a:t>) ± ipilimumab (</a:t>
            </a:r>
            <a:r>
              <a:rPr lang="en-GB" dirty="0" err="1"/>
              <a:t>ipi</a:t>
            </a:r>
            <a:r>
              <a:rPr lang="en-GB" dirty="0"/>
              <a:t>) in pre-treated patients with advanced, refractory pulmonary or </a:t>
            </a:r>
            <a:r>
              <a:rPr lang="en-GB" dirty="0" err="1"/>
              <a:t>gastroenteropancreatic</a:t>
            </a:r>
            <a:r>
              <a:rPr lang="en-GB" dirty="0"/>
              <a:t> poorly differentiated neuroendocrine </a:t>
            </a:r>
            <a:r>
              <a:rPr lang="en-GB" dirty="0" err="1"/>
              <a:t>tumors</a:t>
            </a:r>
            <a:r>
              <a:rPr lang="en-GB" dirty="0"/>
              <a:t> (NECs) (GCO-001 NIPINEC) – Girard N, et al</a:t>
            </a:r>
          </a:p>
        </p:txBody>
      </p:sp>
      <p:sp>
        <p:nvSpPr>
          <p:cNvPr id="17" name="Content Placeholder 2"/>
          <p:cNvSpPr>
            <a:spLocks noGrp="1"/>
          </p:cNvSpPr>
          <p:nvPr>
            <p:ph idx="1"/>
          </p:nvPr>
        </p:nvSpPr>
        <p:spPr>
          <a:xfrm>
            <a:off x="486833" y="1254035"/>
            <a:ext cx="11218335" cy="4746172"/>
          </a:xfrm>
        </p:spPr>
        <p:txBody>
          <a:bodyPr/>
          <a:lstStyle/>
          <a:p>
            <a:pPr marL="0" indent="0">
              <a:buNone/>
            </a:pPr>
            <a:r>
              <a:rPr lang="en-GB" b="1" dirty="0"/>
              <a:t>Key results (cont.)</a:t>
            </a:r>
          </a:p>
          <a:p>
            <a:pPr marL="0" indent="0">
              <a:spcBef>
                <a:spcPts val="22800"/>
              </a:spcBef>
              <a:buNone/>
            </a:pPr>
            <a:r>
              <a:rPr lang="en-GB" b="1" dirty="0"/>
              <a:t>Conclusions</a:t>
            </a:r>
          </a:p>
          <a:p>
            <a:r>
              <a:rPr lang="en-GB" b="1" dirty="0"/>
              <a:t>In previously treated patients with advanced, refractory pulmonary or gastroenteropancreatic poorly differentiated NETs, nivolumab + ipilimumab, but not nivolumab alone, met the ORR primary endpoint and the safety profile in both arms was comparable to that previously reported</a:t>
            </a:r>
          </a:p>
        </p:txBody>
      </p:sp>
      <p:sp>
        <p:nvSpPr>
          <p:cNvPr id="18" name="Text Placeholder 4"/>
          <p:cNvSpPr>
            <a:spLocks noGrp="1"/>
          </p:cNvSpPr>
          <p:nvPr>
            <p:ph type="body" sz="quarter" idx="11"/>
          </p:nvPr>
        </p:nvSpPr>
        <p:spPr>
          <a:xfrm>
            <a:off x="6197601" y="6096001"/>
            <a:ext cx="5507567" cy="487363"/>
          </a:xfrm>
        </p:spPr>
        <p:txBody>
          <a:bodyPr/>
          <a:lstStyle/>
          <a:p>
            <a:r>
              <a:rPr lang="en-GB" dirty="0"/>
              <a:t>Girard N, et al. Ann </a:t>
            </a:r>
            <a:r>
              <a:rPr lang="en-GB" dirty="0" err="1"/>
              <a:t>Oncol</a:t>
            </a:r>
            <a:r>
              <a:rPr lang="en-GB" dirty="0"/>
              <a:t> 2021;32(</a:t>
            </a:r>
            <a:r>
              <a:rPr lang="en-GB" dirty="0" err="1"/>
              <a:t>suppl</a:t>
            </a:r>
            <a:r>
              <a:rPr lang="en-GB" dirty="0"/>
              <a:t>):</a:t>
            </a:r>
            <a:r>
              <a:rPr lang="en-GB" dirty="0" err="1"/>
              <a:t>abstr</a:t>
            </a:r>
            <a:r>
              <a:rPr lang="en-GB" dirty="0"/>
              <a:t> LBA41</a:t>
            </a:r>
          </a:p>
        </p:txBody>
      </p:sp>
      <p:graphicFrame>
        <p:nvGraphicFramePr>
          <p:cNvPr id="19" name="Group 88"/>
          <p:cNvGraphicFramePr>
            <a:graphicFrameLocks noGrp="1"/>
          </p:cNvGraphicFramePr>
          <p:nvPr>
            <p:extLst>
              <p:ext uri="{D42A27DB-BD31-4B8C-83A1-F6EECF244321}">
                <p14:modId xmlns:p14="http://schemas.microsoft.com/office/powerpoint/2010/main" val="1727573368"/>
              </p:ext>
            </p:extLst>
          </p:nvPr>
        </p:nvGraphicFramePr>
        <p:xfrm>
          <a:off x="264093" y="1696903"/>
          <a:ext cx="5933508" cy="2256636"/>
        </p:xfrm>
        <a:graphic>
          <a:graphicData uri="http://schemas.openxmlformats.org/drawingml/2006/table">
            <a:tbl>
              <a:tblPr firstRow="1" bandRow="1">
                <a:tableStyleId>{5202B0CA-FC54-4496-8BCA-5EF66A818D29}</a:tableStyleId>
              </a:tblPr>
              <a:tblGrid>
                <a:gridCol w="2185531">
                  <a:extLst>
                    <a:ext uri="{9D8B030D-6E8A-4147-A177-3AD203B41FA5}">
                      <a16:colId xmlns:a16="http://schemas.microsoft.com/office/drawing/2014/main" val="20000"/>
                    </a:ext>
                  </a:extLst>
                </a:gridCol>
                <a:gridCol w="1876647">
                  <a:extLst>
                    <a:ext uri="{9D8B030D-6E8A-4147-A177-3AD203B41FA5}">
                      <a16:colId xmlns:a16="http://schemas.microsoft.com/office/drawing/2014/main" val="2543021916"/>
                    </a:ext>
                  </a:extLst>
                </a:gridCol>
                <a:gridCol w="1871330">
                  <a:extLst>
                    <a:ext uri="{9D8B030D-6E8A-4147-A177-3AD203B41FA5}">
                      <a16:colId xmlns:a16="http://schemas.microsoft.com/office/drawing/2014/main" val="4220268057"/>
                    </a:ext>
                  </a:extLst>
                </a:gridCol>
              </a:tblGrid>
              <a:tr h="73263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Gastroenteropancreatic NETs response,</a:t>
                      </a:r>
                      <a:br>
                        <a:rPr kumimoji="0" lang="en-US" sz="1400" b="1" i="0" u="none" strike="noStrike" cap="none" normalizeH="0" baseline="0" dirty="0">
                          <a:ln>
                            <a:noFill/>
                          </a:ln>
                          <a:solidFill>
                            <a:schemeClr val="tx2"/>
                          </a:solidFill>
                          <a:effectLst/>
                          <a:latin typeface="+mn-lt"/>
                          <a:cs typeface="Arial" charset="0"/>
                        </a:rPr>
                      </a:br>
                      <a:r>
                        <a:rPr kumimoji="0" lang="en-US" sz="1400" b="1" i="0" u="none" strike="noStrike" cap="none" normalizeH="0" baseline="0" dirty="0">
                          <a:ln>
                            <a:noFill/>
                          </a:ln>
                          <a:solidFill>
                            <a:schemeClr val="tx2"/>
                          </a:solidFill>
                          <a:effectLst/>
                          <a:latin typeface="+mn-lt"/>
                          <a:cs typeface="Arial" charset="0"/>
                        </a:rPr>
                        <a:t>n (%) [95%CI]</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Nivolumab + ipilimumab</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(n=43)</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Nivolumab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(n=42)</a:t>
                      </a:r>
                    </a:p>
                  </a:txBody>
                  <a:tcPr anchor="ctr" horzOverflow="overflow"/>
                </a:tc>
                <a:extLst>
                  <a:ext uri="{0D108BD9-81ED-4DB2-BD59-A6C34878D82A}">
                    <a16:rowId xmlns:a16="http://schemas.microsoft.com/office/drawing/2014/main" val="10000"/>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ORR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 (11.6) [3.9, 25.1]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 (7.1) [1.5, 19.5]</a:t>
                      </a:r>
                    </a:p>
                  </a:txBody>
                  <a:tcPr anchor="ctr"/>
                </a:tc>
                <a:extLst>
                  <a:ext uri="{0D108BD9-81ED-4DB2-BD59-A6C34878D82A}">
                    <a16:rowId xmlns:a16="http://schemas.microsoft.com/office/drawing/2014/main" val="4094055339"/>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SD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 (14.0) [5.3, 27.9]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 (21.4) [10.3, 36.8]</a:t>
                      </a:r>
                    </a:p>
                  </a:txBody>
                  <a:tcPr anchor="ctr"/>
                </a:tc>
                <a:extLst>
                  <a:ext uri="{0D108BD9-81ED-4DB2-BD59-A6C34878D82A}">
                    <a16:rowId xmlns:a16="http://schemas.microsoft.com/office/drawing/2014/main" val="448715418"/>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Disease control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11 (25.6) [13.5, 41.2]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12 (28.6) [15.7, 44.6]</a:t>
                      </a:r>
                    </a:p>
                  </a:txBody>
                  <a:tcPr anchor="ctr"/>
                </a:tc>
                <a:extLst>
                  <a:ext uri="{0D108BD9-81ED-4DB2-BD59-A6C34878D82A}">
                    <a16:rowId xmlns:a16="http://schemas.microsoft.com/office/drawing/2014/main" val="3619506884"/>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23 (53.5) [37.7, 68.8]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25 (59.5) [43.3, 74.4]</a:t>
                      </a:r>
                    </a:p>
                  </a:txBody>
                  <a:tcPr anchor="ctr"/>
                </a:tc>
                <a:extLst>
                  <a:ext uri="{0D108BD9-81ED-4DB2-BD59-A6C34878D82A}">
                    <a16:rowId xmlns:a16="http://schemas.microsoft.com/office/drawing/2014/main" val="4111590578"/>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 (20.9) [10.0, 36.0]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 (11.9) [4.0, 25.6]</a:t>
                      </a:r>
                    </a:p>
                  </a:txBody>
                  <a:tcPr anchor="ctr"/>
                </a:tc>
                <a:extLst>
                  <a:ext uri="{0D108BD9-81ED-4DB2-BD59-A6C34878D82A}">
                    <a16:rowId xmlns:a16="http://schemas.microsoft.com/office/drawing/2014/main" val="1440529947"/>
                  </a:ext>
                </a:extLst>
              </a:tr>
            </a:tbl>
          </a:graphicData>
        </a:graphic>
      </p:graphicFrame>
      <p:graphicFrame>
        <p:nvGraphicFramePr>
          <p:cNvPr id="20" name="Group 88"/>
          <p:cNvGraphicFramePr>
            <a:graphicFrameLocks noGrp="1"/>
          </p:cNvGraphicFramePr>
          <p:nvPr>
            <p:extLst>
              <p:ext uri="{D42A27DB-BD31-4B8C-83A1-F6EECF244321}">
                <p14:modId xmlns:p14="http://schemas.microsoft.com/office/powerpoint/2010/main" val="3893827910"/>
              </p:ext>
            </p:extLst>
          </p:nvPr>
        </p:nvGraphicFramePr>
        <p:xfrm>
          <a:off x="6390168" y="1696903"/>
          <a:ext cx="5438555" cy="2561436"/>
        </p:xfrm>
        <a:graphic>
          <a:graphicData uri="http://schemas.openxmlformats.org/drawingml/2006/table">
            <a:tbl>
              <a:tblPr firstRow="1" bandRow="1">
                <a:tableStyleId>{5202B0CA-FC54-4496-8BCA-5EF66A818D29}</a:tableStyleId>
              </a:tblPr>
              <a:tblGrid>
                <a:gridCol w="1977655">
                  <a:extLst>
                    <a:ext uri="{9D8B030D-6E8A-4147-A177-3AD203B41FA5}">
                      <a16:colId xmlns:a16="http://schemas.microsoft.com/office/drawing/2014/main" val="20000"/>
                    </a:ext>
                  </a:extLst>
                </a:gridCol>
                <a:gridCol w="1730450">
                  <a:extLst>
                    <a:ext uri="{9D8B030D-6E8A-4147-A177-3AD203B41FA5}">
                      <a16:colId xmlns:a16="http://schemas.microsoft.com/office/drawing/2014/main" val="2543021916"/>
                    </a:ext>
                  </a:extLst>
                </a:gridCol>
                <a:gridCol w="1730450">
                  <a:extLst>
                    <a:ext uri="{9D8B030D-6E8A-4147-A177-3AD203B41FA5}">
                      <a16:colId xmlns:a16="http://schemas.microsoft.com/office/drawing/2014/main" val="4220268057"/>
                    </a:ext>
                  </a:extLst>
                </a:gridCol>
              </a:tblGrid>
              <a:tr h="73263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Overall TRAEs,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Nivolumab + ipilimumab</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(n=90)</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Nivolumab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(n=91)</a:t>
                      </a:r>
                    </a:p>
                  </a:txBody>
                  <a:tcPr anchor="ctr" horzOverflow="overflow"/>
                </a:tc>
                <a:extLst>
                  <a:ext uri="{0D108BD9-81ED-4DB2-BD59-A6C34878D82A}">
                    <a16:rowId xmlns:a16="http://schemas.microsoft.com/office/drawing/2014/main" val="10000"/>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Any</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62 (68.9)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55 (60.4)</a:t>
                      </a:r>
                    </a:p>
                  </a:txBody>
                  <a:tcPr anchor="ctr"/>
                </a:tc>
                <a:extLst>
                  <a:ext uri="{0D108BD9-81ED-4DB2-BD59-A6C34878D82A}">
                    <a16:rowId xmlns:a16="http://schemas.microsoft.com/office/drawing/2014/main" val="4094055339"/>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Grade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 (6.6)</a:t>
                      </a:r>
                    </a:p>
                  </a:txBody>
                  <a:tcPr anchor="ctr"/>
                </a:tc>
                <a:extLst>
                  <a:ext uri="{0D108BD9-81ED-4DB2-BD59-A6C34878D82A}">
                    <a16:rowId xmlns:a16="http://schemas.microsoft.com/office/drawing/2014/main" val="448715418"/>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Grade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 (7.8)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 (4.4)</a:t>
                      </a:r>
                    </a:p>
                  </a:txBody>
                  <a:tcPr anchor="ctr"/>
                </a:tc>
                <a:extLst>
                  <a:ext uri="{0D108BD9-81ED-4DB2-BD59-A6C34878D82A}">
                    <a16:rowId xmlns:a16="http://schemas.microsoft.com/office/drawing/2014/main" val="3619506884"/>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Serious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 (7.7)</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Led to discontinuation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 (7.8)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 (3.4)</a:t>
                      </a:r>
                    </a:p>
                  </a:txBody>
                  <a:tcPr anchor="ctr"/>
                </a:tc>
                <a:extLst>
                  <a:ext uri="{0D108BD9-81ED-4DB2-BD59-A6C34878D82A}">
                    <a16:rowId xmlns:a16="http://schemas.microsoft.com/office/drawing/2014/main" val="144052994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Led to death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 (2.2)*</a:t>
                      </a:r>
                    </a:p>
                  </a:txBody>
                  <a:tcPr anchor="ctr"/>
                </a:tc>
                <a:extLst>
                  <a:ext uri="{0D108BD9-81ED-4DB2-BD59-A6C34878D82A}">
                    <a16:rowId xmlns:a16="http://schemas.microsoft.com/office/drawing/2014/main" val="1252387512"/>
                  </a:ext>
                </a:extLst>
              </a:tr>
            </a:tbl>
          </a:graphicData>
        </a:graphic>
      </p:graphicFrame>
    </p:spTree>
    <p:extLst>
      <p:ext uri="{BB962C8B-B14F-4D97-AF65-F5344CB8AC3E}">
        <p14:creationId xmlns:p14="http://schemas.microsoft.com/office/powerpoint/2010/main" val="3262827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O-2: Final overall survival in the phase 3 NETTER-1 study of lutetium-177-DOTATATE in patients with </a:t>
            </a:r>
            <a:r>
              <a:rPr lang="en-GB" dirty="0" err="1"/>
              <a:t>midgut</a:t>
            </a:r>
            <a:r>
              <a:rPr lang="en-GB" dirty="0"/>
              <a:t> neuroendocrine </a:t>
            </a:r>
            <a:r>
              <a:rPr lang="en-GB" dirty="0" err="1"/>
              <a:t>tumors</a:t>
            </a:r>
            <a:r>
              <a:rPr lang="en-GB" dirty="0"/>
              <a:t> – </a:t>
            </a:r>
            <a:r>
              <a:rPr lang="en-GB" dirty="0" err="1"/>
              <a:t>Strosberg</a:t>
            </a:r>
            <a:r>
              <a:rPr lang="en-GB" dirty="0"/>
              <a:t> JR,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present the final OS and safety data of </a:t>
            </a:r>
            <a:r>
              <a:rPr lang="en-GB" baseline="30000" dirty="0"/>
              <a:t>177</a:t>
            </a:r>
            <a:r>
              <a:rPr lang="en-GB" dirty="0"/>
              <a:t>Lu-DOTATATE compared with long-acting octreotide in patients with advanced, progressive somatostatin receptor-positive </a:t>
            </a:r>
            <a:r>
              <a:rPr lang="en-GB" dirty="0" err="1"/>
              <a:t>midgut</a:t>
            </a:r>
            <a:r>
              <a:rPr lang="en-GB" dirty="0"/>
              <a:t> NETs</a:t>
            </a:r>
          </a:p>
        </p:txBody>
      </p:sp>
      <p:sp>
        <p:nvSpPr>
          <p:cNvPr id="4" name="Text Placeholder 3"/>
          <p:cNvSpPr>
            <a:spLocks noGrp="1"/>
          </p:cNvSpPr>
          <p:nvPr>
            <p:ph type="body" sz="quarter" idx="10"/>
          </p:nvPr>
        </p:nvSpPr>
        <p:spPr/>
        <p:txBody>
          <a:bodyPr/>
          <a:lstStyle/>
          <a:p>
            <a:r>
              <a:rPr lang="en-GB" dirty="0"/>
              <a:t>*Dosed q8w during </a:t>
            </a:r>
            <a:r>
              <a:rPr lang="en-GB" baseline="30000" dirty="0"/>
              <a:t>177</a:t>
            </a:r>
            <a:r>
              <a:rPr lang="en-GB" dirty="0"/>
              <a:t>Lu-DOTATATE</a:t>
            </a:r>
          </a:p>
        </p:txBody>
      </p:sp>
      <p:sp>
        <p:nvSpPr>
          <p:cNvPr id="5" name="Text Placeholder 4"/>
          <p:cNvSpPr>
            <a:spLocks noGrp="1"/>
          </p:cNvSpPr>
          <p:nvPr>
            <p:ph type="body" sz="quarter" idx="11"/>
          </p:nvPr>
        </p:nvSpPr>
        <p:spPr/>
        <p:txBody>
          <a:bodyPr/>
          <a:lstStyle/>
          <a:p>
            <a:r>
              <a:rPr lang="en-GB" dirty="0" err="1"/>
              <a:t>Strosberg</a:t>
            </a:r>
            <a:r>
              <a:rPr lang="en-GB" dirty="0"/>
              <a:t> JR, et al. Ann </a:t>
            </a:r>
            <a:r>
              <a:rPr lang="en-GB" dirty="0" err="1"/>
              <a:t>Oncol</a:t>
            </a:r>
            <a:r>
              <a:rPr lang="en-GB" dirty="0"/>
              <a:t> 2021;32(</a:t>
            </a:r>
            <a:r>
              <a:rPr lang="en-GB" dirty="0" err="1"/>
              <a:t>suppl</a:t>
            </a:r>
            <a:r>
              <a:rPr lang="en-GB" dirty="0"/>
              <a:t>):</a:t>
            </a:r>
            <a:r>
              <a:rPr lang="en-GB" dirty="0" err="1"/>
              <a:t>abstr</a:t>
            </a:r>
            <a:r>
              <a:rPr lang="en-GB" dirty="0"/>
              <a:t> O-2</a:t>
            </a:r>
          </a:p>
        </p:txBody>
      </p:sp>
      <p:cxnSp>
        <p:nvCxnSpPr>
          <p:cNvPr id="6" name="AutoShape 15"/>
          <p:cNvCxnSpPr>
            <a:cxnSpLocks noChangeShapeType="1"/>
            <a:stCxn id="10" idx="0"/>
            <a:endCxn id="13" idx="1"/>
          </p:cNvCxnSpPr>
          <p:nvPr/>
        </p:nvCxnSpPr>
        <p:spPr bwMode="auto">
          <a:xfrm rot="5400000" flipH="1" flipV="1">
            <a:off x="5096984" y="2846463"/>
            <a:ext cx="870236" cy="478918"/>
          </a:xfrm>
          <a:prstGeom prst="bentConnector2">
            <a:avLst/>
          </a:prstGeom>
          <a:noFill/>
          <a:ln w="57150">
            <a:solidFill>
              <a:schemeClr val="bg2">
                <a:lumMod val="60000"/>
                <a:lumOff val="40000"/>
              </a:schemeClr>
            </a:solidFill>
            <a:round/>
            <a:headEnd/>
            <a:tailEnd type="triangle" w="med" len="med"/>
          </a:ln>
        </p:spPr>
      </p:cxnSp>
      <p:cxnSp>
        <p:nvCxnSpPr>
          <p:cNvPr id="7" name="AutoShape 16"/>
          <p:cNvCxnSpPr>
            <a:cxnSpLocks noChangeShapeType="1"/>
            <a:stCxn id="10" idx="4"/>
            <a:endCxn id="14" idx="1"/>
          </p:cNvCxnSpPr>
          <p:nvPr/>
        </p:nvCxnSpPr>
        <p:spPr bwMode="auto">
          <a:xfrm rot="16200000" flipH="1">
            <a:off x="5138008" y="4259874"/>
            <a:ext cx="790104" cy="480835"/>
          </a:xfrm>
          <a:prstGeom prst="bentConnector2">
            <a:avLst/>
          </a:prstGeom>
          <a:noFill/>
          <a:ln w="57150">
            <a:solidFill>
              <a:schemeClr val="bg2">
                <a:lumMod val="60000"/>
                <a:lumOff val="40000"/>
              </a:schemeClr>
            </a:solidFill>
            <a:round/>
            <a:headEnd/>
            <a:tailEnd type="triangle" w="med" len="med"/>
          </a:ln>
        </p:spPr>
      </p:cxnSp>
      <p:cxnSp>
        <p:nvCxnSpPr>
          <p:cNvPr id="8" name="Straight Connector 7"/>
          <p:cNvCxnSpPr>
            <a:stCxn id="11" idx="3"/>
            <a:endCxn id="10" idx="2"/>
          </p:cNvCxnSpPr>
          <p:nvPr/>
        </p:nvCxnSpPr>
        <p:spPr>
          <a:xfrm>
            <a:off x="4732767" y="3813140"/>
            <a:ext cx="268078" cy="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Rectangle 9"/>
          <p:cNvSpPr txBox="1">
            <a:spLocks noChangeArrowheads="1"/>
          </p:cNvSpPr>
          <p:nvPr/>
        </p:nvSpPr>
        <p:spPr bwMode="auto">
          <a:xfrm>
            <a:off x="1816468" y="5443253"/>
            <a:ext cx="4130676" cy="73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a:solidFill>
                  <a:srgbClr val="A0A0A0"/>
                </a:solidFill>
              </a:rPr>
              <a:t>PRIMARY ENDPOINT</a:t>
            </a:r>
          </a:p>
          <a:p>
            <a:pPr>
              <a:buClr>
                <a:srgbClr val="043882"/>
              </a:buClr>
            </a:pPr>
            <a:r>
              <a:rPr lang="en-GB" dirty="0"/>
              <a:t>PFS (RECIST v1.1, BICR)</a:t>
            </a:r>
            <a:endParaRPr lang="en-GB" kern="0" dirty="0"/>
          </a:p>
        </p:txBody>
      </p:sp>
      <p:sp>
        <p:nvSpPr>
          <p:cNvPr id="10" name="Oval 14"/>
          <p:cNvSpPr>
            <a:spLocks noChangeArrowheads="1"/>
          </p:cNvSpPr>
          <p:nvPr/>
        </p:nvSpPr>
        <p:spPr bwMode="auto">
          <a:xfrm>
            <a:off x="5000845" y="3521040"/>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en-GB" altLang="zh-CN" sz="1600" b="1" dirty="0">
                <a:solidFill>
                  <a:srgbClr val="043882"/>
                </a:solidFill>
                <a:ea typeface="SimSun" pitchFamily="2" charset="-122"/>
              </a:rPr>
              <a:t>R</a:t>
            </a:r>
          </a:p>
          <a:p>
            <a:pPr algn="ctr"/>
            <a:r>
              <a:rPr lang="en-GB" altLang="zh-CN" sz="1600" b="1" dirty="0">
                <a:solidFill>
                  <a:srgbClr val="043882"/>
                </a:solidFill>
                <a:ea typeface="SimSun" pitchFamily="2" charset="-122"/>
              </a:rPr>
              <a:t>1:1</a:t>
            </a:r>
          </a:p>
        </p:txBody>
      </p:sp>
      <p:sp>
        <p:nvSpPr>
          <p:cNvPr id="11" name="AutoShape 9"/>
          <p:cNvSpPr>
            <a:spLocks noChangeArrowheads="1"/>
          </p:cNvSpPr>
          <p:nvPr/>
        </p:nvSpPr>
        <p:spPr bwMode="auto">
          <a:xfrm>
            <a:off x="531627" y="2438661"/>
            <a:ext cx="4201140" cy="27489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Advanced, inoperable, well-differentiated </a:t>
            </a:r>
            <a:r>
              <a:rPr lang="en-GB" altLang="zh-CN" sz="1600" dirty="0" err="1">
                <a:solidFill>
                  <a:srgbClr val="FFFFFF"/>
                </a:solidFill>
                <a:ea typeface="SimSun" pitchFamily="2" charset="-122"/>
              </a:rPr>
              <a:t>midgut</a:t>
            </a:r>
            <a:r>
              <a:rPr lang="en-GB" altLang="zh-CN" sz="1600" dirty="0">
                <a:solidFill>
                  <a:srgbClr val="FFFFFF"/>
                </a:solidFill>
                <a:ea typeface="SimSun" pitchFamily="2" charset="-122"/>
              </a:rPr>
              <a:t> NETs</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Ki67 index ≤20%</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PD on long-acting octreotide (20 or 30 mg q3/4w)</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Somatostatin receptor-positive disease</a:t>
            </a:r>
          </a:p>
          <a:p>
            <a:pPr marL="228600" indent="-228600" defTabSz="892175" eaLnBrk="0" hangingPunct="0">
              <a:spcAft>
                <a:spcPct val="30000"/>
              </a:spcAft>
              <a:buFont typeface="Arial" pitchFamily="34" charset="0"/>
              <a:buChar char="•"/>
            </a:pPr>
            <a:r>
              <a:rPr lang="en-GB" altLang="zh-CN" sz="1600" dirty="0" err="1">
                <a:solidFill>
                  <a:srgbClr val="FFFFFF"/>
                </a:solidFill>
                <a:ea typeface="SimSun" pitchFamily="2" charset="-122"/>
              </a:rPr>
              <a:t>Karnofsky</a:t>
            </a:r>
            <a:r>
              <a:rPr lang="en-GB" altLang="zh-CN" sz="1600" dirty="0">
                <a:solidFill>
                  <a:srgbClr val="FFFFFF"/>
                </a:solidFill>
                <a:ea typeface="SimSun" pitchFamily="2" charset="-122"/>
              </a:rPr>
              <a:t> PS ≥60</a:t>
            </a:r>
          </a:p>
          <a:p>
            <a:pPr defTabSz="892175" eaLnBrk="0" hangingPunct="0">
              <a:spcAft>
                <a:spcPct val="30000"/>
              </a:spcAft>
            </a:pPr>
            <a:r>
              <a:rPr lang="en-GB" altLang="zh-CN" sz="1600" dirty="0">
                <a:solidFill>
                  <a:srgbClr val="FFFFFF"/>
                </a:solidFill>
                <a:ea typeface="SimSun" pitchFamily="2" charset="-122"/>
              </a:rPr>
              <a:t>(n=230)</a:t>
            </a:r>
          </a:p>
        </p:txBody>
      </p:sp>
      <p:sp>
        <p:nvSpPr>
          <p:cNvPr id="12" name="Rectangle 9"/>
          <p:cNvSpPr txBox="1">
            <a:spLocks noChangeArrowheads="1"/>
          </p:cNvSpPr>
          <p:nvPr/>
        </p:nvSpPr>
        <p:spPr bwMode="auto">
          <a:xfrm>
            <a:off x="5961313" y="5443253"/>
            <a:ext cx="4130676" cy="73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a:solidFill>
                  <a:srgbClr val="A0A0A0"/>
                </a:solidFill>
              </a:rPr>
              <a:t>SECONDARY ENDPOINTS</a:t>
            </a:r>
          </a:p>
          <a:p>
            <a:pPr>
              <a:buClr>
                <a:srgbClr val="043882"/>
              </a:buClr>
            </a:pPr>
            <a:r>
              <a:rPr lang="en-GB" dirty="0"/>
              <a:t>ORR, OS, TTP, QoL, safety</a:t>
            </a:r>
          </a:p>
        </p:txBody>
      </p:sp>
      <p:sp>
        <p:nvSpPr>
          <p:cNvPr id="13" name="AutoShape 8"/>
          <p:cNvSpPr>
            <a:spLocks noChangeArrowheads="1"/>
          </p:cNvSpPr>
          <p:nvPr/>
        </p:nvSpPr>
        <p:spPr bwMode="auto">
          <a:xfrm>
            <a:off x="5771561" y="2198689"/>
            <a:ext cx="4090409" cy="90423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aseline="30000" dirty="0">
                <a:solidFill>
                  <a:srgbClr val="FFFFFF"/>
                </a:solidFill>
                <a:ea typeface="SimSun" pitchFamily="2" charset="-122"/>
              </a:rPr>
              <a:t>177</a:t>
            </a:r>
            <a:r>
              <a:rPr lang="en-GB" altLang="zh-CN" dirty="0">
                <a:solidFill>
                  <a:srgbClr val="FFFFFF"/>
                </a:solidFill>
                <a:ea typeface="SimSun" pitchFamily="2" charset="-122"/>
              </a:rPr>
              <a:t>Lu-DOTATATE 7.4 </a:t>
            </a:r>
            <a:r>
              <a:rPr lang="en-GB" altLang="zh-CN" dirty="0" err="1">
                <a:solidFill>
                  <a:srgbClr val="FFFFFF"/>
                </a:solidFill>
                <a:ea typeface="SimSun" pitchFamily="2" charset="-122"/>
              </a:rPr>
              <a:t>GBq</a:t>
            </a:r>
            <a:r>
              <a:rPr lang="en-GB" altLang="zh-CN" dirty="0">
                <a:solidFill>
                  <a:srgbClr val="FFFFFF"/>
                </a:solidFill>
                <a:ea typeface="SimSun" pitchFamily="2" charset="-122"/>
              </a:rPr>
              <a:t>, q8w (x4) </a:t>
            </a:r>
            <a:br>
              <a:rPr lang="en-GB" altLang="zh-CN" dirty="0">
                <a:solidFill>
                  <a:srgbClr val="FFFFFF"/>
                </a:solidFill>
                <a:ea typeface="SimSun" pitchFamily="2" charset="-122"/>
              </a:rPr>
            </a:br>
            <a:r>
              <a:rPr lang="en-GB" altLang="zh-CN" dirty="0">
                <a:solidFill>
                  <a:srgbClr val="FFFFFF"/>
                </a:solidFill>
                <a:ea typeface="SimSun" pitchFamily="2" charset="-122"/>
              </a:rPr>
              <a:t>+ long-acting octreotide 30 mg q4w*</a:t>
            </a:r>
          </a:p>
          <a:p>
            <a:pPr algn="ctr" defTabSz="892175" eaLnBrk="0" hangingPunct="0"/>
            <a:r>
              <a:rPr lang="en-GB" altLang="zh-CN" dirty="0">
                <a:solidFill>
                  <a:srgbClr val="FFFFFF"/>
                </a:solidFill>
                <a:ea typeface="SimSun" pitchFamily="2" charset="-122"/>
              </a:rPr>
              <a:t>(n=117)</a:t>
            </a:r>
          </a:p>
        </p:txBody>
      </p:sp>
      <p:sp>
        <p:nvSpPr>
          <p:cNvPr id="14" name="AutoShape 8"/>
          <p:cNvSpPr>
            <a:spLocks noChangeArrowheads="1"/>
          </p:cNvSpPr>
          <p:nvPr/>
        </p:nvSpPr>
        <p:spPr bwMode="auto">
          <a:xfrm>
            <a:off x="5773478" y="4443229"/>
            <a:ext cx="4088218" cy="90423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Long-acting octreotide 60 mg q4w </a:t>
            </a:r>
            <a:br>
              <a:rPr lang="en-GB" altLang="zh-CN" dirty="0">
                <a:solidFill>
                  <a:srgbClr val="4D4D4D"/>
                </a:solidFill>
                <a:ea typeface="SimSun" pitchFamily="2" charset="-122"/>
              </a:rPr>
            </a:br>
            <a:r>
              <a:rPr lang="en-GB" altLang="zh-CN" dirty="0">
                <a:solidFill>
                  <a:srgbClr val="4D4D4D"/>
                </a:solidFill>
                <a:ea typeface="SimSun" pitchFamily="2" charset="-122"/>
              </a:rPr>
              <a:t>(n=114)</a:t>
            </a:r>
          </a:p>
        </p:txBody>
      </p:sp>
      <p:sp>
        <p:nvSpPr>
          <p:cNvPr id="15" name="AutoShape 12"/>
          <p:cNvSpPr>
            <a:spLocks noChangeArrowheads="1"/>
          </p:cNvSpPr>
          <p:nvPr/>
        </p:nvSpPr>
        <p:spPr bwMode="auto">
          <a:xfrm>
            <a:off x="10194371" y="2288199"/>
            <a:ext cx="1313883" cy="725211"/>
          </a:xfrm>
          <a:prstGeom prst="rect">
            <a:avLst/>
          </a:prstGeom>
          <a:solidFill>
            <a:schemeClr val="tx1"/>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892175" eaLnBrk="0" hangingPunct="0"/>
            <a:r>
              <a:rPr lang="en-GB" altLang="zh-CN" sz="1600" dirty="0">
                <a:solidFill>
                  <a:srgbClr val="FFFFFF"/>
                </a:solidFill>
                <a:ea typeface="SimSun" pitchFamily="2" charset="-122"/>
              </a:rPr>
              <a:t>5-year follow-up</a:t>
            </a:r>
          </a:p>
        </p:txBody>
      </p:sp>
      <p:cxnSp>
        <p:nvCxnSpPr>
          <p:cNvPr id="16" name="AutoShape 21"/>
          <p:cNvCxnSpPr>
            <a:cxnSpLocks noChangeShapeType="1"/>
            <a:stCxn id="13" idx="3"/>
            <a:endCxn id="15" idx="1"/>
          </p:cNvCxnSpPr>
          <p:nvPr/>
        </p:nvCxnSpPr>
        <p:spPr bwMode="auto">
          <a:xfrm>
            <a:off x="9861970" y="2650804"/>
            <a:ext cx="332401" cy="1"/>
          </a:xfrm>
          <a:prstGeom prst="straightConnector1">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10194371" y="4532738"/>
            <a:ext cx="1313884" cy="725212"/>
          </a:xfrm>
          <a:prstGeom prst="rect">
            <a:avLst/>
          </a:prstGeom>
          <a:solidFill>
            <a:schemeClr val="tx1"/>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892175" eaLnBrk="0" hangingPunct="0"/>
            <a:r>
              <a:rPr lang="en-GB" altLang="zh-CN" sz="1600" dirty="0">
                <a:solidFill>
                  <a:srgbClr val="FFFFFF"/>
                </a:solidFill>
                <a:ea typeface="SimSun" pitchFamily="2" charset="-122"/>
              </a:rPr>
              <a:t>5-year follow-up</a:t>
            </a:r>
          </a:p>
        </p:txBody>
      </p:sp>
      <p:cxnSp>
        <p:nvCxnSpPr>
          <p:cNvPr id="18" name="AutoShape 20"/>
          <p:cNvCxnSpPr>
            <a:cxnSpLocks noChangeShapeType="1"/>
            <a:stCxn id="14" idx="3"/>
            <a:endCxn id="17" idx="1"/>
          </p:cNvCxnSpPr>
          <p:nvPr/>
        </p:nvCxnSpPr>
        <p:spPr bwMode="auto">
          <a:xfrm>
            <a:off x="9861696" y="4895344"/>
            <a:ext cx="332675" cy="0"/>
          </a:xfrm>
          <a:prstGeom prst="straightConnector1">
            <a:avLst/>
          </a:prstGeom>
          <a:noFill/>
          <a:ln w="57150">
            <a:solidFill>
              <a:schemeClr val="bg2">
                <a:lumMod val="60000"/>
                <a:lumOff val="40000"/>
              </a:schemeClr>
            </a:solidFill>
            <a:prstDash val="sysDot"/>
            <a:round/>
            <a:headEnd/>
            <a:tailEnd type="triangle" w="med" len="med"/>
          </a:ln>
        </p:spPr>
      </p:cxnSp>
      <p:sp>
        <p:nvSpPr>
          <p:cNvPr id="29" name="Content Placeholder 26"/>
          <p:cNvSpPr txBox="1">
            <a:spLocks/>
          </p:cNvSpPr>
          <p:nvPr/>
        </p:nvSpPr>
        <p:spPr bwMode="auto">
          <a:xfrm>
            <a:off x="5771561" y="3125888"/>
            <a:ext cx="3803058" cy="906515"/>
          </a:xfrm>
          <a:prstGeom prst="rect">
            <a:avLst/>
          </a:prstGeom>
          <a:noFill/>
          <a:ln w="9525">
            <a:noFill/>
            <a:miter lim="800000"/>
            <a:headEnd/>
            <a:tailEnd/>
          </a:ln>
        </p:spPr>
        <p:txBody>
          <a:bodyPr/>
          <a:lstStyle/>
          <a:p>
            <a:pPr marL="190500" indent="-190500">
              <a:spcAft>
                <a:spcPts val="400"/>
              </a:spcAft>
              <a:defRPr/>
            </a:pPr>
            <a:r>
              <a:rPr lang="en-US" sz="1400" b="1" dirty="0">
                <a:solidFill>
                  <a:srgbClr val="043882"/>
                </a:solidFill>
              </a:rPr>
              <a:t>Stratification</a:t>
            </a:r>
          </a:p>
          <a:p>
            <a:pPr marL="203200" indent="-203200">
              <a:spcAft>
                <a:spcPts val="400"/>
              </a:spcAft>
              <a:buFont typeface="Arial" pitchFamily="34" charset="0"/>
              <a:buChar char="•"/>
              <a:defRPr/>
            </a:pPr>
            <a:r>
              <a:rPr lang="en-US" sz="1400" dirty="0">
                <a:solidFill>
                  <a:srgbClr val="4D4D4D"/>
                </a:solidFill>
              </a:rPr>
              <a:t>Highest </a:t>
            </a:r>
            <a:r>
              <a:rPr lang="en-GB" sz="1400" dirty="0">
                <a:solidFill>
                  <a:srgbClr val="4D4D4D"/>
                </a:solidFill>
              </a:rPr>
              <a:t>tumour</a:t>
            </a:r>
            <a:r>
              <a:rPr lang="en-US" sz="1400" dirty="0">
                <a:solidFill>
                  <a:srgbClr val="4D4D4D"/>
                </a:solidFill>
              </a:rPr>
              <a:t> uptake on </a:t>
            </a:r>
            <a:r>
              <a:rPr lang="en-US" sz="1400" dirty="0" err="1">
                <a:solidFill>
                  <a:srgbClr val="4D4D4D"/>
                </a:solidFill>
              </a:rPr>
              <a:t>OctreoScan</a:t>
            </a:r>
            <a:r>
              <a:rPr lang="en-US" sz="1400" dirty="0">
                <a:solidFill>
                  <a:srgbClr val="4D4D4D"/>
                </a:solidFill>
              </a:rPr>
              <a:t> </a:t>
            </a:r>
            <a:br>
              <a:rPr lang="en-US" sz="1400" dirty="0">
                <a:solidFill>
                  <a:srgbClr val="4D4D4D"/>
                </a:solidFill>
              </a:rPr>
            </a:br>
            <a:r>
              <a:rPr lang="en-US" sz="1400" dirty="0">
                <a:solidFill>
                  <a:srgbClr val="4D4D4D"/>
                </a:solidFill>
              </a:rPr>
              <a:t>(</a:t>
            </a:r>
            <a:r>
              <a:rPr lang="en-US" sz="1400" dirty="0" err="1">
                <a:solidFill>
                  <a:srgbClr val="4D4D4D"/>
                </a:solidFill>
              </a:rPr>
              <a:t>Krenning</a:t>
            </a:r>
            <a:r>
              <a:rPr lang="en-US" sz="1400" dirty="0">
                <a:solidFill>
                  <a:srgbClr val="4D4D4D"/>
                </a:solidFill>
              </a:rPr>
              <a:t> grade 2, 3 or 4)</a:t>
            </a:r>
          </a:p>
          <a:p>
            <a:pPr marL="203200" indent="-203200">
              <a:spcAft>
                <a:spcPts val="400"/>
              </a:spcAft>
              <a:buFont typeface="Arial" pitchFamily="34" charset="0"/>
              <a:buChar char="•"/>
              <a:defRPr/>
            </a:pPr>
            <a:r>
              <a:rPr lang="en-US" sz="1400" dirty="0">
                <a:solidFill>
                  <a:srgbClr val="4D4D4D"/>
                </a:solidFill>
              </a:rPr>
              <a:t>Duration on most recent constant dose of long-acting octreotide (≤6 vs. &gt;6 months)</a:t>
            </a:r>
          </a:p>
        </p:txBody>
      </p:sp>
    </p:spTree>
    <p:extLst>
      <p:ext uri="{BB962C8B-B14F-4D97-AF65-F5344CB8AC3E}">
        <p14:creationId xmlns:p14="http://schemas.microsoft.com/office/powerpoint/2010/main" val="354024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Oesophagus and stomach</a:t>
            </a:r>
          </a:p>
        </p:txBody>
      </p:sp>
    </p:spTree>
    <p:extLst>
      <p:ext uri="{BB962C8B-B14F-4D97-AF65-F5344CB8AC3E}">
        <p14:creationId xmlns:p14="http://schemas.microsoft.com/office/powerpoint/2010/main" val="2912716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O-2: Final overall survival in the phase 3 NETTER-1 study of lutetium-177-DOTATATE in patients with </a:t>
            </a:r>
            <a:r>
              <a:rPr lang="en-GB" dirty="0" err="1"/>
              <a:t>midgut</a:t>
            </a:r>
            <a:r>
              <a:rPr lang="en-GB" dirty="0"/>
              <a:t> neuroendocrine </a:t>
            </a:r>
            <a:r>
              <a:rPr lang="en-GB" dirty="0" err="1"/>
              <a:t>tumors</a:t>
            </a:r>
            <a:r>
              <a:rPr lang="en-GB" dirty="0"/>
              <a:t> – </a:t>
            </a:r>
            <a:r>
              <a:rPr lang="en-GB" dirty="0" err="1"/>
              <a:t>Strosberg</a:t>
            </a:r>
            <a:r>
              <a:rPr lang="en-GB" dirty="0"/>
              <a:t> JR,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err="1"/>
              <a:t>Strosberg</a:t>
            </a:r>
            <a:r>
              <a:rPr lang="en-GB" dirty="0"/>
              <a:t> JR, et al. Ann </a:t>
            </a:r>
            <a:r>
              <a:rPr lang="en-GB" dirty="0" err="1"/>
              <a:t>Oncol</a:t>
            </a:r>
            <a:r>
              <a:rPr lang="en-GB" dirty="0"/>
              <a:t> 2021;32(</a:t>
            </a:r>
            <a:r>
              <a:rPr lang="en-GB" dirty="0" err="1"/>
              <a:t>suppl</a:t>
            </a:r>
            <a:r>
              <a:rPr lang="en-GB" dirty="0"/>
              <a:t>):</a:t>
            </a:r>
            <a:r>
              <a:rPr lang="en-GB" dirty="0" err="1"/>
              <a:t>abstr</a:t>
            </a:r>
            <a:r>
              <a:rPr lang="en-GB" dirty="0"/>
              <a:t> O-2</a:t>
            </a:r>
          </a:p>
        </p:txBody>
      </p:sp>
      <p:sp>
        <p:nvSpPr>
          <p:cNvPr id="21" name="TextBox 20"/>
          <p:cNvSpPr txBox="1"/>
          <p:nvPr/>
        </p:nvSpPr>
        <p:spPr>
          <a:xfrm>
            <a:off x="2104978" y="1478966"/>
            <a:ext cx="2218877" cy="338554"/>
          </a:xfrm>
          <a:prstGeom prst="rect">
            <a:avLst/>
          </a:prstGeom>
          <a:noFill/>
        </p:spPr>
        <p:txBody>
          <a:bodyPr wrap="none" rtlCol="0">
            <a:spAutoFit/>
          </a:bodyPr>
          <a:lstStyle/>
          <a:p>
            <a:r>
              <a:rPr lang="en-GB" sz="1600" b="1" dirty="0"/>
              <a:t>Overall survival (ITT)</a:t>
            </a:r>
          </a:p>
        </p:txBody>
      </p:sp>
      <p:sp>
        <p:nvSpPr>
          <p:cNvPr id="22" name="TextBox 21"/>
          <p:cNvSpPr txBox="1"/>
          <p:nvPr/>
        </p:nvSpPr>
        <p:spPr>
          <a:xfrm>
            <a:off x="6989242" y="1478966"/>
            <a:ext cx="4213013" cy="584775"/>
          </a:xfrm>
          <a:prstGeom prst="rect">
            <a:avLst/>
          </a:prstGeom>
          <a:noFill/>
        </p:spPr>
        <p:txBody>
          <a:bodyPr wrap="none" rtlCol="0">
            <a:spAutoFit/>
          </a:bodyPr>
          <a:lstStyle/>
          <a:p>
            <a:pPr algn="ctr"/>
            <a:r>
              <a:rPr lang="en-GB" sz="1600" b="1" dirty="0"/>
              <a:t>Overall survival </a:t>
            </a:r>
            <a:br>
              <a:rPr lang="en-GB" sz="1600" b="1" dirty="0"/>
            </a:br>
            <a:r>
              <a:rPr lang="en-GB" sz="1600" b="1" dirty="0"/>
              <a:t>(accounting for crossover in control arm)</a:t>
            </a:r>
          </a:p>
        </p:txBody>
      </p:sp>
      <p:graphicFrame>
        <p:nvGraphicFramePr>
          <p:cNvPr id="10" name="Table 8">
            <a:extLst>
              <a:ext uri="{FF2B5EF4-FFF2-40B4-BE49-F238E27FC236}">
                <a16:creationId xmlns:a16="http://schemas.microsoft.com/office/drawing/2014/main" id="{64CA5193-A504-4AD9-80D8-2B7EAF1729FA}"/>
              </a:ext>
            </a:extLst>
          </p:cNvPr>
          <p:cNvGraphicFramePr>
            <a:graphicFrameLocks noGrp="1"/>
          </p:cNvGraphicFramePr>
          <p:nvPr>
            <p:extLst>
              <p:ext uri="{D42A27DB-BD31-4B8C-83A1-F6EECF244321}">
                <p14:modId xmlns:p14="http://schemas.microsoft.com/office/powerpoint/2010/main" val="4188806001"/>
              </p:ext>
            </p:extLst>
          </p:nvPr>
        </p:nvGraphicFramePr>
        <p:xfrm>
          <a:off x="1882084" y="2132965"/>
          <a:ext cx="4140200" cy="929212"/>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1381246474"/>
                    </a:ext>
                  </a:extLst>
                </a:gridCol>
                <a:gridCol w="1111250">
                  <a:extLst>
                    <a:ext uri="{9D8B030D-6E8A-4147-A177-3AD203B41FA5}">
                      <a16:colId xmlns:a16="http://schemas.microsoft.com/office/drawing/2014/main" val="1372712146"/>
                    </a:ext>
                  </a:extLst>
                </a:gridCol>
                <a:gridCol w="1123950">
                  <a:extLst>
                    <a:ext uri="{9D8B030D-6E8A-4147-A177-3AD203B41FA5}">
                      <a16:colId xmlns:a16="http://schemas.microsoft.com/office/drawing/2014/main" val="3663758184"/>
                    </a:ext>
                  </a:extLst>
                </a:gridCol>
              </a:tblGrid>
              <a:tr h="232303">
                <a:tc>
                  <a:txBody>
                    <a:bodyPr/>
                    <a:lstStyle/>
                    <a:p>
                      <a:endParaRPr lang="en-GB" sz="10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aseline="30000" dirty="0">
                          <a:solidFill>
                            <a:schemeClr val="tx1"/>
                          </a:solidFill>
                        </a:rPr>
                        <a:t>177</a:t>
                      </a:r>
                      <a:r>
                        <a:rPr lang="en-GB" sz="1000" dirty="0">
                          <a:solidFill>
                            <a:schemeClr val="tx1"/>
                          </a:solidFill>
                        </a:rPr>
                        <a:t>Lu-DOTATATE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Control</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1241286"/>
                  </a:ext>
                </a:extLst>
              </a:tr>
              <a:tr h="232303">
                <a:tc>
                  <a:txBody>
                    <a:bodyPr/>
                    <a:lstStyle/>
                    <a:p>
                      <a:r>
                        <a:rPr lang="en-GB" sz="1000" dirty="0">
                          <a:solidFill>
                            <a:srgbClr val="4D4D4D"/>
                          </a:solidFill>
                        </a:rPr>
                        <a:t>mOS, </a:t>
                      </a:r>
                      <a:r>
                        <a:rPr lang="en-GB" sz="1000" dirty="0" err="1">
                          <a:solidFill>
                            <a:srgbClr val="4D4D4D"/>
                          </a:solidFill>
                        </a:rPr>
                        <a:t>mo</a:t>
                      </a:r>
                      <a:r>
                        <a:rPr lang="en-GB" sz="1000" dirty="0">
                          <a:solidFill>
                            <a:srgbClr val="4D4D4D"/>
                          </a:solidFill>
                        </a:rPr>
                        <a:t>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48.0 (37.4, 55.2)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36.3 (25.9, 51.7)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5930434"/>
                  </a:ext>
                </a:extLst>
              </a:tr>
              <a:tr h="232303">
                <a:tc>
                  <a:txBody>
                    <a:bodyPr/>
                    <a:lstStyle/>
                    <a:p>
                      <a:r>
                        <a:rPr lang="en-GB" sz="1000" dirty="0">
                          <a:solidFill>
                            <a:srgbClr val="4D4D4D"/>
                          </a:solidFill>
                        </a:rPr>
                        <a:t>Unstratified HR (95%CI)</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000" dirty="0">
                          <a:solidFill>
                            <a:srgbClr val="4D4D4D"/>
                          </a:solidFill>
                        </a:rPr>
                        <a:t>0.84 (0.60,1.17)</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200" dirty="0"/>
                    </a:p>
                  </a:txBody>
                  <a:tcPr/>
                </a:tc>
                <a:extLst>
                  <a:ext uri="{0D108BD9-81ED-4DB2-BD59-A6C34878D82A}">
                    <a16:rowId xmlns:a16="http://schemas.microsoft.com/office/drawing/2014/main" val="3510259900"/>
                  </a:ext>
                </a:extLst>
              </a:tr>
              <a:tr h="2323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Unstratified log-rank (two-sided)</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i="0" dirty="0">
                          <a:solidFill>
                            <a:srgbClr val="4D4D4D"/>
                          </a:solidFill>
                        </a:rPr>
                        <a:t>p</a:t>
                      </a:r>
                      <a:r>
                        <a:rPr lang="en-GB" sz="1000" dirty="0">
                          <a:solidFill>
                            <a:srgbClr val="4D4D4D"/>
                          </a:solidFill>
                        </a:rPr>
                        <a:t>=0.30</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p>
                  </a:txBody>
                  <a:tcPr/>
                </a:tc>
                <a:extLst>
                  <a:ext uri="{0D108BD9-81ED-4DB2-BD59-A6C34878D82A}">
                    <a16:rowId xmlns:a16="http://schemas.microsoft.com/office/drawing/2014/main" val="1800734313"/>
                  </a:ext>
                </a:extLst>
              </a:tr>
            </a:tbl>
          </a:graphicData>
        </a:graphic>
      </p:graphicFrame>
      <p:grpSp>
        <p:nvGrpSpPr>
          <p:cNvPr id="11" name="Group 10">
            <a:extLst>
              <a:ext uri="{FF2B5EF4-FFF2-40B4-BE49-F238E27FC236}">
                <a16:creationId xmlns:a16="http://schemas.microsoft.com/office/drawing/2014/main" id="{F9736098-ADB5-4677-AD4E-ADA587F89F88}"/>
              </a:ext>
            </a:extLst>
          </p:cNvPr>
          <p:cNvGrpSpPr/>
          <p:nvPr/>
        </p:nvGrpSpPr>
        <p:grpSpPr>
          <a:xfrm>
            <a:off x="115430" y="2695632"/>
            <a:ext cx="6052995" cy="3547623"/>
            <a:chOff x="115430" y="2431472"/>
            <a:chExt cx="6052995" cy="3547623"/>
          </a:xfrm>
        </p:grpSpPr>
        <p:sp>
          <p:nvSpPr>
            <p:cNvPr id="12" name="Freeform 21">
              <a:extLst>
                <a:ext uri="{FF2B5EF4-FFF2-40B4-BE49-F238E27FC236}">
                  <a16:creationId xmlns:a16="http://schemas.microsoft.com/office/drawing/2014/main" id="{75388156-60B0-4F8E-859D-3D9A15053DE7}"/>
                </a:ext>
              </a:extLst>
            </p:cNvPr>
            <p:cNvSpPr>
              <a:spLocks/>
            </p:cNvSpPr>
            <p:nvPr/>
          </p:nvSpPr>
          <p:spPr bwMode="auto">
            <a:xfrm>
              <a:off x="853627" y="2615168"/>
              <a:ext cx="5189034" cy="216210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3" name="Group 12">
              <a:extLst>
                <a:ext uri="{FF2B5EF4-FFF2-40B4-BE49-F238E27FC236}">
                  <a16:creationId xmlns:a16="http://schemas.microsoft.com/office/drawing/2014/main" id="{36F74784-700D-43B5-8018-0F714484BD77}"/>
                </a:ext>
              </a:extLst>
            </p:cNvPr>
            <p:cNvGrpSpPr/>
            <p:nvPr/>
          </p:nvGrpSpPr>
          <p:grpSpPr>
            <a:xfrm>
              <a:off x="174279" y="2465648"/>
              <a:ext cx="679828" cy="2429995"/>
              <a:chOff x="1304527" y="1265888"/>
              <a:chExt cx="679828" cy="2858278"/>
            </a:xfrm>
          </p:grpSpPr>
          <p:sp>
            <p:nvSpPr>
              <p:cNvPr id="158" name="Line 6">
                <a:extLst>
                  <a:ext uri="{FF2B5EF4-FFF2-40B4-BE49-F238E27FC236}">
                    <a16:creationId xmlns:a16="http://schemas.microsoft.com/office/drawing/2014/main" id="{BDE59504-86DD-4101-9641-B702D02FDF91}"/>
                  </a:ext>
                </a:extLst>
              </p:cNvPr>
              <p:cNvSpPr>
                <a:spLocks noChangeShapeType="1"/>
              </p:cNvSpPr>
              <p:nvPr/>
            </p:nvSpPr>
            <p:spPr bwMode="auto">
              <a:xfrm>
                <a:off x="1898121" y="142254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9" name="Line 7">
                <a:extLst>
                  <a:ext uri="{FF2B5EF4-FFF2-40B4-BE49-F238E27FC236}">
                    <a16:creationId xmlns:a16="http://schemas.microsoft.com/office/drawing/2014/main" id="{59E2EDAB-49E9-40CA-8237-680B3F421F86}"/>
                  </a:ext>
                </a:extLst>
              </p:cNvPr>
              <p:cNvSpPr>
                <a:spLocks noChangeShapeType="1"/>
              </p:cNvSpPr>
              <p:nvPr/>
            </p:nvSpPr>
            <p:spPr bwMode="auto">
              <a:xfrm>
                <a:off x="1898121" y="194475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0" name="Line 8">
                <a:extLst>
                  <a:ext uri="{FF2B5EF4-FFF2-40B4-BE49-F238E27FC236}">
                    <a16:creationId xmlns:a16="http://schemas.microsoft.com/office/drawing/2014/main" id="{F7099210-FF00-4557-969A-BA33AC36605E}"/>
                  </a:ext>
                </a:extLst>
              </p:cNvPr>
              <p:cNvSpPr>
                <a:spLocks noChangeShapeType="1"/>
              </p:cNvSpPr>
              <p:nvPr/>
            </p:nvSpPr>
            <p:spPr bwMode="auto">
              <a:xfrm>
                <a:off x="1898121" y="244351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1" name="Line 9">
                <a:extLst>
                  <a:ext uri="{FF2B5EF4-FFF2-40B4-BE49-F238E27FC236}">
                    <a16:creationId xmlns:a16="http://schemas.microsoft.com/office/drawing/2014/main" id="{099E7C28-E5C3-423C-ABA8-C39E6E0514A5}"/>
                  </a:ext>
                </a:extLst>
              </p:cNvPr>
              <p:cNvSpPr>
                <a:spLocks noChangeShapeType="1"/>
              </p:cNvSpPr>
              <p:nvPr/>
            </p:nvSpPr>
            <p:spPr bwMode="auto">
              <a:xfrm>
                <a:off x="1898121" y="295839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2" name="Line 10">
                <a:extLst>
                  <a:ext uri="{FF2B5EF4-FFF2-40B4-BE49-F238E27FC236}">
                    <a16:creationId xmlns:a16="http://schemas.microsoft.com/office/drawing/2014/main" id="{ABB7F21D-919A-47C1-BB9C-0F80D1363CCE}"/>
                  </a:ext>
                </a:extLst>
              </p:cNvPr>
              <p:cNvSpPr>
                <a:spLocks noChangeShapeType="1"/>
              </p:cNvSpPr>
              <p:nvPr/>
            </p:nvSpPr>
            <p:spPr bwMode="auto">
              <a:xfrm>
                <a:off x="1898121" y="346253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3" name="Line 11">
                <a:extLst>
                  <a:ext uri="{FF2B5EF4-FFF2-40B4-BE49-F238E27FC236}">
                    <a16:creationId xmlns:a16="http://schemas.microsoft.com/office/drawing/2014/main" id="{C2DC1E6B-D3A8-48EE-A8E7-85AB62886F82}"/>
                  </a:ext>
                </a:extLst>
              </p:cNvPr>
              <p:cNvSpPr>
                <a:spLocks noChangeShapeType="1"/>
              </p:cNvSpPr>
              <p:nvPr/>
            </p:nvSpPr>
            <p:spPr bwMode="auto">
              <a:xfrm>
                <a:off x="1898121" y="39720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4" name="TextBox 163">
                <a:extLst>
                  <a:ext uri="{FF2B5EF4-FFF2-40B4-BE49-F238E27FC236}">
                    <a16:creationId xmlns:a16="http://schemas.microsoft.com/office/drawing/2014/main" id="{49708B39-D9E5-4EF6-8CF9-5981D7F94EC6}"/>
                  </a:ext>
                </a:extLst>
              </p:cNvPr>
              <p:cNvSpPr txBox="1"/>
              <p:nvPr/>
            </p:nvSpPr>
            <p:spPr>
              <a:xfrm rot="16200000">
                <a:off x="210308" y="2569418"/>
                <a:ext cx="2496216"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Event-free probability, %</a:t>
                </a:r>
              </a:p>
            </p:txBody>
          </p:sp>
          <p:sp>
            <p:nvSpPr>
              <p:cNvPr id="165" name="TextBox 164">
                <a:extLst>
                  <a:ext uri="{FF2B5EF4-FFF2-40B4-BE49-F238E27FC236}">
                    <a16:creationId xmlns:a16="http://schemas.microsoft.com/office/drawing/2014/main" id="{B7C3BFC0-D4D8-4F34-AE57-3779A30F3B69}"/>
                  </a:ext>
                </a:extLst>
              </p:cNvPr>
              <p:cNvSpPr txBox="1"/>
              <p:nvPr/>
            </p:nvSpPr>
            <p:spPr>
              <a:xfrm>
                <a:off x="1459938" y="1265888"/>
                <a:ext cx="482825"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66" name="TextBox 165">
                <a:extLst>
                  <a:ext uri="{FF2B5EF4-FFF2-40B4-BE49-F238E27FC236}">
                    <a16:creationId xmlns:a16="http://schemas.microsoft.com/office/drawing/2014/main" id="{30DC8691-C591-4901-98B3-E7ED3731C4DB}"/>
                  </a:ext>
                </a:extLst>
              </p:cNvPr>
              <p:cNvSpPr txBox="1"/>
              <p:nvPr/>
            </p:nvSpPr>
            <p:spPr>
              <a:xfrm>
                <a:off x="1559325" y="1790028"/>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167" name="TextBox 166">
                <a:extLst>
                  <a:ext uri="{FF2B5EF4-FFF2-40B4-BE49-F238E27FC236}">
                    <a16:creationId xmlns:a16="http://schemas.microsoft.com/office/drawing/2014/main" id="{1A2BD248-EF57-4FAF-B8F7-ECF73711F051}"/>
                  </a:ext>
                </a:extLst>
              </p:cNvPr>
              <p:cNvSpPr txBox="1"/>
              <p:nvPr/>
            </p:nvSpPr>
            <p:spPr>
              <a:xfrm>
                <a:off x="1559325" y="2288561"/>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168" name="TextBox 167">
                <a:extLst>
                  <a:ext uri="{FF2B5EF4-FFF2-40B4-BE49-F238E27FC236}">
                    <a16:creationId xmlns:a16="http://schemas.microsoft.com/office/drawing/2014/main" id="{5827DCD4-5E0E-4F78-9412-659D75D08336}"/>
                  </a:ext>
                </a:extLst>
              </p:cNvPr>
              <p:cNvSpPr txBox="1"/>
              <p:nvPr/>
            </p:nvSpPr>
            <p:spPr>
              <a:xfrm>
                <a:off x="1559325" y="2803213"/>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169" name="TextBox 168">
                <a:extLst>
                  <a:ext uri="{FF2B5EF4-FFF2-40B4-BE49-F238E27FC236}">
                    <a16:creationId xmlns:a16="http://schemas.microsoft.com/office/drawing/2014/main" id="{C196C686-C708-4E1E-8818-4391BEF3E839}"/>
                  </a:ext>
                </a:extLst>
              </p:cNvPr>
              <p:cNvSpPr txBox="1"/>
              <p:nvPr/>
            </p:nvSpPr>
            <p:spPr>
              <a:xfrm>
                <a:off x="1559325" y="3307117"/>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170" name="TextBox 169">
                <a:extLst>
                  <a:ext uri="{FF2B5EF4-FFF2-40B4-BE49-F238E27FC236}">
                    <a16:creationId xmlns:a16="http://schemas.microsoft.com/office/drawing/2014/main" id="{C16ADE4D-17DB-47BB-AF23-5BFEEBE88A58}"/>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grpSp>
          <p:nvGrpSpPr>
            <p:cNvPr id="14" name="Group 13">
              <a:extLst>
                <a:ext uri="{FF2B5EF4-FFF2-40B4-BE49-F238E27FC236}">
                  <a16:creationId xmlns:a16="http://schemas.microsoft.com/office/drawing/2014/main" id="{7FF211D9-90C8-4A1F-BD1A-E610BE4E2893}"/>
                </a:ext>
              </a:extLst>
            </p:cNvPr>
            <p:cNvGrpSpPr/>
            <p:nvPr/>
          </p:nvGrpSpPr>
          <p:grpSpPr>
            <a:xfrm>
              <a:off x="708877" y="4765508"/>
              <a:ext cx="5459548" cy="360147"/>
              <a:chOff x="1513339" y="4188565"/>
              <a:chExt cx="3169959" cy="360147"/>
            </a:xfrm>
          </p:grpSpPr>
          <p:sp>
            <p:nvSpPr>
              <p:cNvPr id="140" name="Line 21">
                <a:extLst>
                  <a:ext uri="{FF2B5EF4-FFF2-40B4-BE49-F238E27FC236}">
                    <a16:creationId xmlns:a16="http://schemas.microsoft.com/office/drawing/2014/main" id="{660673E3-9F8C-4DFE-A6DD-988561BE7C6D}"/>
                  </a:ext>
                </a:extLst>
              </p:cNvPr>
              <p:cNvSpPr>
                <a:spLocks noChangeShapeType="1"/>
              </p:cNvSpPr>
              <p:nvPr/>
            </p:nvSpPr>
            <p:spPr bwMode="auto">
              <a:xfrm>
                <a:off x="460759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BBA053A1-253B-44C8-8713-58977CADE8C5}"/>
                  </a:ext>
                </a:extLst>
              </p:cNvPr>
              <p:cNvSpPr txBox="1"/>
              <p:nvPr/>
            </p:nvSpPr>
            <p:spPr>
              <a:xfrm>
                <a:off x="4525673" y="4260565"/>
                <a:ext cx="1576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96</a:t>
                </a:r>
              </a:p>
            </p:txBody>
          </p:sp>
          <p:sp>
            <p:nvSpPr>
              <p:cNvPr id="142" name="Line 21">
                <a:extLst>
                  <a:ext uri="{FF2B5EF4-FFF2-40B4-BE49-F238E27FC236}">
                    <a16:creationId xmlns:a16="http://schemas.microsoft.com/office/drawing/2014/main" id="{01656CEE-BD7A-40FD-890C-D4D6B3596FDE}"/>
                  </a:ext>
                </a:extLst>
              </p:cNvPr>
              <p:cNvSpPr>
                <a:spLocks noChangeShapeType="1"/>
              </p:cNvSpPr>
              <p:nvPr/>
            </p:nvSpPr>
            <p:spPr bwMode="auto">
              <a:xfrm>
                <a:off x="423195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917DF971-AF80-49B6-8A8F-2147614EA032}"/>
                  </a:ext>
                </a:extLst>
              </p:cNvPr>
              <p:cNvSpPr txBox="1"/>
              <p:nvPr/>
            </p:nvSpPr>
            <p:spPr>
              <a:xfrm>
                <a:off x="4150036" y="4260565"/>
                <a:ext cx="1576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84</a:t>
                </a:r>
              </a:p>
            </p:txBody>
          </p:sp>
          <p:sp>
            <p:nvSpPr>
              <p:cNvPr id="144" name="Line 21">
                <a:extLst>
                  <a:ext uri="{FF2B5EF4-FFF2-40B4-BE49-F238E27FC236}">
                    <a16:creationId xmlns:a16="http://schemas.microsoft.com/office/drawing/2014/main" id="{6CADB6BC-B6DF-43C5-B666-0E9E359C93EA}"/>
                  </a:ext>
                </a:extLst>
              </p:cNvPr>
              <p:cNvSpPr>
                <a:spLocks noChangeShapeType="1"/>
              </p:cNvSpPr>
              <p:nvPr/>
            </p:nvSpPr>
            <p:spPr bwMode="auto">
              <a:xfrm>
                <a:off x="385632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0205812B-F67B-4972-B142-653CECEE76E7}"/>
                  </a:ext>
                </a:extLst>
              </p:cNvPr>
              <p:cNvSpPr txBox="1"/>
              <p:nvPr/>
            </p:nvSpPr>
            <p:spPr>
              <a:xfrm>
                <a:off x="3774398" y="4260565"/>
                <a:ext cx="1576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72</a:t>
                </a:r>
              </a:p>
            </p:txBody>
          </p:sp>
          <p:sp>
            <p:nvSpPr>
              <p:cNvPr id="146" name="Line 21">
                <a:extLst>
                  <a:ext uri="{FF2B5EF4-FFF2-40B4-BE49-F238E27FC236}">
                    <a16:creationId xmlns:a16="http://schemas.microsoft.com/office/drawing/2014/main" id="{A482224E-EA51-4025-85C1-33E596FE1223}"/>
                  </a:ext>
                </a:extLst>
              </p:cNvPr>
              <p:cNvSpPr>
                <a:spLocks noChangeShapeType="1"/>
              </p:cNvSpPr>
              <p:nvPr/>
            </p:nvSpPr>
            <p:spPr bwMode="auto">
              <a:xfrm>
                <a:off x="348068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E02EC9C4-2BAE-4A1A-BEB4-36BEC108B316}"/>
                  </a:ext>
                </a:extLst>
              </p:cNvPr>
              <p:cNvSpPr txBox="1"/>
              <p:nvPr/>
            </p:nvSpPr>
            <p:spPr>
              <a:xfrm>
                <a:off x="3398760" y="4260565"/>
                <a:ext cx="1576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148" name="Line 21">
                <a:extLst>
                  <a:ext uri="{FF2B5EF4-FFF2-40B4-BE49-F238E27FC236}">
                    <a16:creationId xmlns:a16="http://schemas.microsoft.com/office/drawing/2014/main" id="{B73F2D10-D720-4806-AFF3-E8118E112349}"/>
                  </a:ext>
                </a:extLst>
              </p:cNvPr>
              <p:cNvSpPr>
                <a:spLocks noChangeShapeType="1"/>
              </p:cNvSpPr>
              <p:nvPr/>
            </p:nvSpPr>
            <p:spPr bwMode="auto">
              <a:xfrm>
                <a:off x="310504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37B8EF9E-DFD1-420B-96F3-22A9282A14BE}"/>
                  </a:ext>
                </a:extLst>
              </p:cNvPr>
              <p:cNvSpPr txBox="1"/>
              <p:nvPr/>
            </p:nvSpPr>
            <p:spPr>
              <a:xfrm>
                <a:off x="3023121" y="4260565"/>
                <a:ext cx="1576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150" name="Line 21">
                <a:extLst>
                  <a:ext uri="{FF2B5EF4-FFF2-40B4-BE49-F238E27FC236}">
                    <a16:creationId xmlns:a16="http://schemas.microsoft.com/office/drawing/2014/main" id="{4029AD28-0AF9-4EDB-9095-3B5F4327C86C}"/>
                  </a:ext>
                </a:extLst>
              </p:cNvPr>
              <p:cNvSpPr>
                <a:spLocks noChangeShapeType="1"/>
              </p:cNvSpPr>
              <p:nvPr/>
            </p:nvSpPr>
            <p:spPr bwMode="auto">
              <a:xfrm>
                <a:off x="272940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61D67A1A-52D4-4348-B67B-44D1AB6BFD28}"/>
                  </a:ext>
                </a:extLst>
              </p:cNvPr>
              <p:cNvSpPr txBox="1"/>
              <p:nvPr/>
            </p:nvSpPr>
            <p:spPr>
              <a:xfrm>
                <a:off x="2647485" y="4260565"/>
                <a:ext cx="1576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152" name="Line 21">
                <a:extLst>
                  <a:ext uri="{FF2B5EF4-FFF2-40B4-BE49-F238E27FC236}">
                    <a16:creationId xmlns:a16="http://schemas.microsoft.com/office/drawing/2014/main" id="{53E75B39-70EC-4EF9-83D2-088AA80433B5}"/>
                  </a:ext>
                </a:extLst>
              </p:cNvPr>
              <p:cNvSpPr>
                <a:spLocks noChangeShapeType="1"/>
              </p:cNvSpPr>
              <p:nvPr/>
            </p:nvSpPr>
            <p:spPr bwMode="auto">
              <a:xfrm>
                <a:off x="235377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4667EEBB-BD40-4E73-9CCA-76A3954B6CC3}"/>
                  </a:ext>
                </a:extLst>
              </p:cNvPr>
              <p:cNvSpPr txBox="1"/>
              <p:nvPr/>
            </p:nvSpPr>
            <p:spPr>
              <a:xfrm>
                <a:off x="2271848" y="4260565"/>
                <a:ext cx="1576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54" name="Line 21">
                <a:extLst>
                  <a:ext uri="{FF2B5EF4-FFF2-40B4-BE49-F238E27FC236}">
                    <a16:creationId xmlns:a16="http://schemas.microsoft.com/office/drawing/2014/main" id="{48C35408-490D-4E70-82AC-3939DCBF903A}"/>
                  </a:ext>
                </a:extLst>
              </p:cNvPr>
              <p:cNvSpPr>
                <a:spLocks noChangeShapeType="1"/>
              </p:cNvSpPr>
              <p:nvPr/>
            </p:nvSpPr>
            <p:spPr bwMode="auto">
              <a:xfrm>
                <a:off x="197813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D9B01E7D-23A3-4048-BE87-A814B8180BC6}"/>
                  </a:ext>
                </a:extLst>
              </p:cNvPr>
              <p:cNvSpPr txBox="1"/>
              <p:nvPr/>
            </p:nvSpPr>
            <p:spPr>
              <a:xfrm>
                <a:off x="1896210" y="4260565"/>
                <a:ext cx="1576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56" name="Line 21">
                <a:extLst>
                  <a:ext uri="{FF2B5EF4-FFF2-40B4-BE49-F238E27FC236}">
                    <a16:creationId xmlns:a16="http://schemas.microsoft.com/office/drawing/2014/main" id="{6A85B142-3720-4FDA-9867-7D12F280C2C7}"/>
                  </a:ext>
                </a:extLst>
              </p:cNvPr>
              <p:cNvSpPr>
                <a:spLocks noChangeShapeType="1"/>
              </p:cNvSpPr>
              <p:nvPr/>
            </p:nvSpPr>
            <p:spPr bwMode="auto">
              <a:xfrm>
                <a:off x="159938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0118D023-285A-4A65-867C-6F48CC02C80F}"/>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5" name="TextBox 14">
              <a:extLst>
                <a:ext uri="{FF2B5EF4-FFF2-40B4-BE49-F238E27FC236}">
                  <a16:creationId xmlns:a16="http://schemas.microsoft.com/office/drawing/2014/main" id="{06B71452-DC2A-4475-A981-FD9E3F9527D6}"/>
                </a:ext>
              </a:extLst>
            </p:cNvPr>
            <p:cNvSpPr txBox="1"/>
            <p:nvPr/>
          </p:nvSpPr>
          <p:spPr>
            <a:xfrm>
              <a:off x="1963250" y="5037087"/>
              <a:ext cx="2903102"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since randomization, months</a:t>
              </a:r>
            </a:p>
          </p:txBody>
        </p:sp>
        <p:sp>
          <p:nvSpPr>
            <p:cNvPr id="16" name="TextBox 15">
              <a:extLst>
                <a:ext uri="{FF2B5EF4-FFF2-40B4-BE49-F238E27FC236}">
                  <a16:creationId xmlns:a16="http://schemas.microsoft.com/office/drawing/2014/main" id="{6F64E515-E5E7-40BD-8414-1DA2DBCC538C}"/>
                </a:ext>
              </a:extLst>
            </p:cNvPr>
            <p:cNvSpPr txBox="1"/>
            <p:nvPr/>
          </p:nvSpPr>
          <p:spPr>
            <a:xfrm>
              <a:off x="115430" y="5178399"/>
              <a:ext cx="990976"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No. at risk</a:t>
              </a:r>
            </a:p>
          </p:txBody>
        </p:sp>
        <p:grpSp>
          <p:nvGrpSpPr>
            <p:cNvPr id="17" name="Group 16">
              <a:extLst>
                <a:ext uri="{FF2B5EF4-FFF2-40B4-BE49-F238E27FC236}">
                  <a16:creationId xmlns:a16="http://schemas.microsoft.com/office/drawing/2014/main" id="{2CF1571A-2B2A-4310-9128-BE0843B01222}"/>
                </a:ext>
              </a:extLst>
            </p:cNvPr>
            <p:cNvGrpSpPr/>
            <p:nvPr/>
          </p:nvGrpSpPr>
          <p:grpSpPr>
            <a:xfrm>
              <a:off x="678310" y="5396308"/>
              <a:ext cx="5440422" cy="288147"/>
              <a:chOff x="678310" y="5863668"/>
              <a:chExt cx="5440422" cy="288147"/>
            </a:xfrm>
          </p:grpSpPr>
          <p:sp>
            <p:nvSpPr>
              <p:cNvPr id="131" name="TextBox 130">
                <a:extLst>
                  <a:ext uri="{FF2B5EF4-FFF2-40B4-BE49-F238E27FC236}">
                    <a16:creationId xmlns:a16="http://schemas.microsoft.com/office/drawing/2014/main" id="{763C0627-31C5-4F14-A519-C77DBCF89A20}"/>
                  </a:ext>
                </a:extLst>
              </p:cNvPr>
              <p:cNvSpPr txBox="1"/>
              <p:nvPr/>
            </p:nvSpPr>
            <p:spPr>
              <a:xfrm>
                <a:off x="5946643" y="5863668"/>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132" name="TextBox 131">
                <a:extLst>
                  <a:ext uri="{FF2B5EF4-FFF2-40B4-BE49-F238E27FC236}">
                    <a16:creationId xmlns:a16="http://schemas.microsoft.com/office/drawing/2014/main" id="{58D17B2A-C4D4-4A18-BA73-51F99A93EE2E}"/>
                  </a:ext>
                </a:extLst>
              </p:cNvPr>
              <p:cNvSpPr txBox="1"/>
              <p:nvPr/>
            </p:nvSpPr>
            <p:spPr>
              <a:xfrm>
                <a:off x="5249998" y="5863668"/>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10</a:t>
                </a:r>
              </a:p>
            </p:txBody>
          </p:sp>
          <p:sp>
            <p:nvSpPr>
              <p:cNvPr id="133" name="TextBox 132">
                <a:extLst>
                  <a:ext uri="{FF2B5EF4-FFF2-40B4-BE49-F238E27FC236}">
                    <a16:creationId xmlns:a16="http://schemas.microsoft.com/office/drawing/2014/main" id="{0E9322AD-F280-4F59-9EE1-658D86286223}"/>
                  </a:ext>
                </a:extLst>
              </p:cNvPr>
              <p:cNvSpPr txBox="1"/>
              <p:nvPr/>
            </p:nvSpPr>
            <p:spPr>
              <a:xfrm>
                <a:off x="4603046" y="5863668"/>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25</a:t>
                </a:r>
              </a:p>
            </p:txBody>
          </p:sp>
          <p:sp>
            <p:nvSpPr>
              <p:cNvPr id="134" name="TextBox 133">
                <a:extLst>
                  <a:ext uri="{FF2B5EF4-FFF2-40B4-BE49-F238E27FC236}">
                    <a16:creationId xmlns:a16="http://schemas.microsoft.com/office/drawing/2014/main" id="{A889A7E2-4C3C-4CCF-84D7-794A827E0255}"/>
                  </a:ext>
                </a:extLst>
              </p:cNvPr>
              <p:cNvSpPr txBox="1"/>
              <p:nvPr/>
            </p:nvSpPr>
            <p:spPr>
              <a:xfrm>
                <a:off x="3956094" y="5863668"/>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35</a:t>
                </a:r>
              </a:p>
            </p:txBody>
          </p:sp>
          <p:sp>
            <p:nvSpPr>
              <p:cNvPr id="135" name="TextBox 134">
                <a:extLst>
                  <a:ext uri="{FF2B5EF4-FFF2-40B4-BE49-F238E27FC236}">
                    <a16:creationId xmlns:a16="http://schemas.microsoft.com/office/drawing/2014/main" id="{716168E9-A99E-4F60-92AC-8C65CBCF8013}"/>
                  </a:ext>
                </a:extLst>
              </p:cNvPr>
              <p:cNvSpPr txBox="1"/>
              <p:nvPr/>
            </p:nvSpPr>
            <p:spPr>
              <a:xfrm>
                <a:off x="3309141" y="5863668"/>
                <a:ext cx="271474"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48</a:t>
                </a:r>
              </a:p>
            </p:txBody>
          </p:sp>
          <p:sp>
            <p:nvSpPr>
              <p:cNvPr id="136" name="TextBox 135">
                <a:extLst>
                  <a:ext uri="{FF2B5EF4-FFF2-40B4-BE49-F238E27FC236}">
                    <a16:creationId xmlns:a16="http://schemas.microsoft.com/office/drawing/2014/main" id="{53867727-37F0-46EB-A79C-AF5B90014B44}"/>
                  </a:ext>
                </a:extLst>
              </p:cNvPr>
              <p:cNvSpPr txBox="1"/>
              <p:nvPr/>
            </p:nvSpPr>
            <p:spPr>
              <a:xfrm>
                <a:off x="2662190" y="5863668"/>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63</a:t>
                </a:r>
              </a:p>
            </p:txBody>
          </p:sp>
          <p:sp>
            <p:nvSpPr>
              <p:cNvPr id="137" name="TextBox 136">
                <a:extLst>
                  <a:ext uri="{FF2B5EF4-FFF2-40B4-BE49-F238E27FC236}">
                    <a16:creationId xmlns:a16="http://schemas.microsoft.com/office/drawing/2014/main" id="{63E28C78-D80A-4202-BE3B-FCBF0A6FA56A}"/>
                  </a:ext>
                </a:extLst>
              </p:cNvPr>
              <p:cNvSpPr txBox="1"/>
              <p:nvPr/>
            </p:nvSpPr>
            <p:spPr>
              <a:xfrm>
                <a:off x="2015238" y="5863668"/>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79</a:t>
                </a:r>
              </a:p>
            </p:txBody>
          </p:sp>
          <p:sp>
            <p:nvSpPr>
              <p:cNvPr id="138" name="TextBox 137">
                <a:extLst>
                  <a:ext uri="{FF2B5EF4-FFF2-40B4-BE49-F238E27FC236}">
                    <a16:creationId xmlns:a16="http://schemas.microsoft.com/office/drawing/2014/main" id="{2BD4FEAA-11A6-4726-9279-1C77B1746D02}"/>
                  </a:ext>
                </a:extLst>
              </p:cNvPr>
              <p:cNvSpPr txBox="1"/>
              <p:nvPr/>
            </p:nvSpPr>
            <p:spPr>
              <a:xfrm>
                <a:off x="1368286" y="5863668"/>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98</a:t>
                </a:r>
              </a:p>
            </p:txBody>
          </p:sp>
          <p:sp>
            <p:nvSpPr>
              <p:cNvPr id="139" name="TextBox 138">
                <a:extLst>
                  <a:ext uri="{FF2B5EF4-FFF2-40B4-BE49-F238E27FC236}">
                    <a16:creationId xmlns:a16="http://schemas.microsoft.com/office/drawing/2014/main" id="{3BBE93A8-B82E-4302-A7CF-4719248642C8}"/>
                  </a:ext>
                </a:extLst>
              </p:cNvPr>
              <p:cNvSpPr txBox="1"/>
              <p:nvPr/>
            </p:nvSpPr>
            <p:spPr>
              <a:xfrm>
                <a:off x="678310" y="5863668"/>
                <a:ext cx="35752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117</a:t>
                </a:r>
              </a:p>
            </p:txBody>
          </p:sp>
        </p:grpSp>
        <p:grpSp>
          <p:nvGrpSpPr>
            <p:cNvPr id="18" name="Group 17">
              <a:extLst>
                <a:ext uri="{FF2B5EF4-FFF2-40B4-BE49-F238E27FC236}">
                  <a16:creationId xmlns:a16="http://schemas.microsoft.com/office/drawing/2014/main" id="{D0D1EC0A-4058-427D-97D8-6E1AF55EE7C8}"/>
                </a:ext>
              </a:extLst>
            </p:cNvPr>
            <p:cNvGrpSpPr/>
            <p:nvPr/>
          </p:nvGrpSpPr>
          <p:grpSpPr>
            <a:xfrm>
              <a:off x="678310" y="5690948"/>
              <a:ext cx="5440422" cy="288147"/>
              <a:chOff x="678310" y="5863668"/>
              <a:chExt cx="5440422" cy="288147"/>
            </a:xfrm>
          </p:grpSpPr>
          <p:sp>
            <p:nvSpPr>
              <p:cNvPr id="122" name="TextBox 121">
                <a:extLst>
                  <a:ext uri="{FF2B5EF4-FFF2-40B4-BE49-F238E27FC236}">
                    <a16:creationId xmlns:a16="http://schemas.microsoft.com/office/drawing/2014/main" id="{C86D9B25-27E0-4BE7-9B41-713EF93EF9A5}"/>
                  </a:ext>
                </a:extLst>
              </p:cNvPr>
              <p:cNvSpPr txBox="1"/>
              <p:nvPr/>
            </p:nvSpPr>
            <p:spPr>
              <a:xfrm>
                <a:off x="5946643" y="586366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23" name="TextBox 122">
                <a:extLst>
                  <a:ext uri="{FF2B5EF4-FFF2-40B4-BE49-F238E27FC236}">
                    <a16:creationId xmlns:a16="http://schemas.microsoft.com/office/drawing/2014/main" id="{DA4F9821-3446-4BE0-808E-ED6D74D891C4}"/>
                  </a:ext>
                </a:extLst>
              </p:cNvPr>
              <p:cNvSpPr txBox="1"/>
              <p:nvPr/>
            </p:nvSpPr>
            <p:spPr>
              <a:xfrm>
                <a:off x="5274845" y="5863668"/>
                <a:ext cx="221783"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 6</a:t>
                </a:r>
              </a:p>
            </p:txBody>
          </p:sp>
          <p:sp>
            <p:nvSpPr>
              <p:cNvPr id="124" name="TextBox 123">
                <a:extLst>
                  <a:ext uri="{FF2B5EF4-FFF2-40B4-BE49-F238E27FC236}">
                    <a16:creationId xmlns:a16="http://schemas.microsoft.com/office/drawing/2014/main" id="{9AB58260-7F0B-4C80-9D40-7E91C0346968}"/>
                  </a:ext>
                </a:extLst>
              </p:cNvPr>
              <p:cNvSpPr txBox="1"/>
              <p:nvPr/>
            </p:nvSpPr>
            <p:spPr>
              <a:xfrm>
                <a:off x="4603046" y="586366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21</a:t>
                </a:r>
              </a:p>
            </p:txBody>
          </p:sp>
          <p:sp>
            <p:nvSpPr>
              <p:cNvPr id="125" name="TextBox 124">
                <a:extLst>
                  <a:ext uri="{FF2B5EF4-FFF2-40B4-BE49-F238E27FC236}">
                    <a16:creationId xmlns:a16="http://schemas.microsoft.com/office/drawing/2014/main" id="{4F66793B-4279-47E0-8E3D-4C8BF9D71F88}"/>
                  </a:ext>
                </a:extLst>
              </p:cNvPr>
              <p:cNvSpPr txBox="1"/>
              <p:nvPr/>
            </p:nvSpPr>
            <p:spPr>
              <a:xfrm>
                <a:off x="3956094" y="586366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25</a:t>
                </a:r>
              </a:p>
            </p:txBody>
          </p:sp>
          <p:sp>
            <p:nvSpPr>
              <p:cNvPr id="126" name="TextBox 125">
                <a:extLst>
                  <a:ext uri="{FF2B5EF4-FFF2-40B4-BE49-F238E27FC236}">
                    <a16:creationId xmlns:a16="http://schemas.microsoft.com/office/drawing/2014/main" id="{3F377AE1-F5F5-4D29-8F6B-E8FF19204EA2}"/>
                  </a:ext>
                </a:extLst>
              </p:cNvPr>
              <p:cNvSpPr txBox="1"/>
              <p:nvPr/>
            </p:nvSpPr>
            <p:spPr>
              <a:xfrm>
                <a:off x="3309140" y="586366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33</a:t>
                </a:r>
              </a:p>
            </p:txBody>
          </p:sp>
          <p:sp>
            <p:nvSpPr>
              <p:cNvPr id="127" name="TextBox 126">
                <a:extLst>
                  <a:ext uri="{FF2B5EF4-FFF2-40B4-BE49-F238E27FC236}">
                    <a16:creationId xmlns:a16="http://schemas.microsoft.com/office/drawing/2014/main" id="{7CE68A52-769F-471B-9DDD-E1C867A366C6}"/>
                  </a:ext>
                </a:extLst>
              </p:cNvPr>
              <p:cNvSpPr txBox="1"/>
              <p:nvPr/>
            </p:nvSpPr>
            <p:spPr>
              <a:xfrm>
                <a:off x="2662190" y="586366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45</a:t>
                </a:r>
              </a:p>
            </p:txBody>
          </p:sp>
          <p:sp>
            <p:nvSpPr>
              <p:cNvPr id="128" name="TextBox 127">
                <a:extLst>
                  <a:ext uri="{FF2B5EF4-FFF2-40B4-BE49-F238E27FC236}">
                    <a16:creationId xmlns:a16="http://schemas.microsoft.com/office/drawing/2014/main" id="{23654BDA-96AC-4AD0-AA3A-3AC66B17CCB4}"/>
                  </a:ext>
                </a:extLst>
              </p:cNvPr>
              <p:cNvSpPr txBox="1"/>
              <p:nvPr/>
            </p:nvSpPr>
            <p:spPr>
              <a:xfrm>
                <a:off x="2015238" y="586366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61</a:t>
                </a:r>
              </a:p>
            </p:txBody>
          </p:sp>
          <p:sp>
            <p:nvSpPr>
              <p:cNvPr id="129" name="TextBox 128">
                <a:extLst>
                  <a:ext uri="{FF2B5EF4-FFF2-40B4-BE49-F238E27FC236}">
                    <a16:creationId xmlns:a16="http://schemas.microsoft.com/office/drawing/2014/main" id="{13EB62D8-9497-495D-A8E3-C439B7C4F000}"/>
                  </a:ext>
                </a:extLst>
              </p:cNvPr>
              <p:cNvSpPr txBox="1"/>
              <p:nvPr/>
            </p:nvSpPr>
            <p:spPr>
              <a:xfrm>
                <a:off x="1368286" y="586366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84</a:t>
                </a:r>
              </a:p>
            </p:txBody>
          </p:sp>
          <p:sp>
            <p:nvSpPr>
              <p:cNvPr id="130" name="TextBox 129">
                <a:extLst>
                  <a:ext uri="{FF2B5EF4-FFF2-40B4-BE49-F238E27FC236}">
                    <a16:creationId xmlns:a16="http://schemas.microsoft.com/office/drawing/2014/main" id="{43D326C8-0F9C-4E8E-A5BC-8893A3D02F38}"/>
                  </a:ext>
                </a:extLst>
              </p:cNvPr>
              <p:cNvSpPr txBox="1"/>
              <p:nvPr/>
            </p:nvSpPr>
            <p:spPr>
              <a:xfrm>
                <a:off x="678310" y="5863668"/>
                <a:ext cx="35752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114</a:t>
                </a:r>
              </a:p>
            </p:txBody>
          </p:sp>
        </p:grpSp>
        <p:cxnSp>
          <p:nvCxnSpPr>
            <p:cNvPr id="23" name="Straight Connector 22">
              <a:extLst>
                <a:ext uri="{FF2B5EF4-FFF2-40B4-BE49-F238E27FC236}">
                  <a16:creationId xmlns:a16="http://schemas.microsoft.com/office/drawing/2014/main" id="{BAA0342B-8D8F-4837-A7CC-41A872379030}"/>
                </a:ext>
              </a:extLst>
            </p:cNvPr>
            <p:cNvCxnSpPr>
              <a:cxnSpLocks/>
            </p:cNvCxnSpPr>
            <p:nvPr/>
          </p:nvCxnSpPr>
          <p:spPr>
            <a:xfrm>
              <a:off x="448723" y="5540381"/>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C537CE-847C-46BB-9AC2-7F7CF60E769A}"/>
                </a:ext>
              </a:extLst>
            </p:cNvPr>
            <p:cNvCxnSpPr>
              <a:cxnSpLocks/>
            </p:cNvCxnSpPr>
            <p:nvPr/>
          </p:nvCxnSpPr>
          <p:spPr>
            <a:xfrm>
              <a:off x="448723" y="5835021"/>
              <a:ext cx="252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BC74197E-DAD2-46C2-B4AA-64E3758AE3C7}"/>
                </a:ext>
              </a:extLst>
            </p:cNvPr>
            <p:cNvGrpSpPr/>
            <p:nvPr/>
          </p:nvGrpSpPr>
          <p:grpSpPr>
            <a:xfrm>
              <a:off x="838980" y="2560493"/>
              <a:ext cx="5158654" cy="1755264"/>
              <a:chOff x="2890762" y="2352637"/>
              <a:chExt cx="6407104" cy="2148503"/>
            </a:xfrm>
          </p:grpSpPr>
          <p:sp>
            <p:nvSpPr>
              <p:cNvPr id="83" name="Graphic 80">
                <a:extLst>
                  <a:ext uri="{FF2B5EF4-FFF2-40B4-BE49-F238E27FC236}">
                    <a16:creationId xmlns:a16="http://schemas.microsoft.com/office/drawing/2014/main" id="{A5B50DEB-8C71-4A0F-9F78-2FEBEE109042}"/>
                  </a:ext>
                </a:extLst>
              </p:cNvPr>
              <p:cNvSpPr/>
              <p:nvPr/>
            </p:nvSpPr>
            <p:spPr>
              <a:xfrm>
                <a:off x="2890762" y="2396844"/>
                <a:ext cx="6407104" cy="2074241"/>
              </a:xfrm>
              <a:custGeom>
                <a:avLst/>
                <a:gdLst>
                  <a:gd name="connsiteX0" fmla="*/ 6407268 w 6407267"/>
                  <a:gd name="connsiteY0" fmla="*/ 2074275 h 2074275"/>
                  <a:gd name="connsiteX1" fmla="*/ 5960069 w 6407267"/>
                  <a:gd name="connsiteY1" fmla="*/ 2074275 h 2074275"/>
                  <a:gd name="connsiteX2" fmla="*/ 5960069 w 6407267"/>
                  <a:gd name="connsiteY2" fmla="*/ 1968167 h 2074275"/>
                  <a:gd name="connsiteX3" fmla="*/ 5426974 w 6407267"/>
                  <a:gd name="connsiteY3" fmla="*/ 1968167 h 2074275"/>
                  <a:gd name="connsiteX4" fmla="*/ 5426974 w 6407267"/>
                  <a:gd name="connsiteY4" fmla="*/ 1899949 h 2074275"/>
                  <a:gd name="connsiteX5" fmla="*/ 4818088 w 6407267"/>
                  <a:gd name="connsiteY5" fmla="*/ 1899949 h 2074275"/>
                  <a:gd name="connsiteX6" fmla="*/ 4818088 w 6407267"/>
                  <a:gd name="connsiteY6" fmla="*/ 1872155 h 2074275"/>
                  <a:gd name="connsiteX7" fmla="*/ 4550274 w 6407267"/>
                  <a:gd name="connsiteY7" fmla="*/ 1872155 h 2074275"/>
                  <a:gd name="connsiteX8" fmla="*/ 4550274 w 6407267"/>
                  <a:gd name="connsiteY8" fmla="*/ 1834255 h 2074275"/>
                  <a:gd name="connsiteX9" fmla="*/ 4338047 w 6407267"/>
                  <a:gd name="connsiteY9" fmla="*/ 1834255 h 2074275"/>
                  <a:gd name="connsiteX10" fmla="*/ 4338047 w 6407267"/>
                  <a:gd name="connsiteY10" fmla="*/ 1806461 h 2074275"/>
                  <a:gd name="connsiteX11" fmla="*/ 4209193 w 6407267"/>
                  <a:gd name="connsiteY11" fmla="*/ 1806461 h 2074275"/>
                  <a:gd name="connsiteX12" fmla="*/ 4209193 w 6407267"/>
                  <a:gd name="connsiteY12" fmla="*/ 1791307 h 2074275"/>
                  <a:gd name="connsiteX13" fmla="*/ 4166245 w 6407267"/>
                  <a:gd name="connsiteY13" fmla="*/ 1791307 h 2074275"/>
                  <a:gd name="connsiteX14" fmla="*/ 4166245 w 6407267"/>
                  <a:gd name="connsiteY14" fmla="*/ 1733195 h 2074275"/>
                  <a:gd name="connsiteX15" fmla="*/ 4075281 w 6407267"/>
                  <a:gd name="connsiteY15" fmla="*/ 1733195 h 2074275"/>
                  <a:gd name="connsiteX16" fmla="*/ 4075281 w 6407267"/>
                  <a:gd name="connsiteY16" fmla="*/ 1715507 h 2074275"/>
                  <a:gd name="connsiteX17" fmla="*/ 3913585 w 6407267"/>
                  <a:gd name="connsiteY17" fmla="*/ 1715507 h 2074275"/>
                  <a:gd name="connsiteX18" fmla="*/ 3913585 w 6407267"/>
                  <a:gd name="connsiteY18" fmla="*/ 1685189 h 2074275"/>
                  <a:gd name="connsiteX19" fmla="*/ 3782206 w 6407267"/>
                  <a:gd name="connsiteY19" fmla="*/ 1685189 h 2074275"/>
                  <a:gd name="connsiteX20" fmla="*/ 3782206 w 6407267"/>
                  <a:gd name="connsiteY20" fmla="*/ 1662453 h 2074275"/>
                  <a:gd name="connsiteX21" fmla="*/ 3756946 w 6407267"/>
                  <a:gd name="connsiteY21" fmla="*/ 1662453 h 2074275"/>
                  <a:gd name="connsiteX22" fmla="*/ 3756946 w 6407267"/>
                  <a:gd name="connsiteY22" fmla="*/ 1629610 h 2074275"/>
                  <a:gd name="connsiteX23" fmla="*/ 3698834 w 6407267"/>
                  <a:gd name="connsiteY23" fmla="*/ 1629610 h 2074275"/>
                  <a:gd name="connsiteX24" fmla="*/ 3698834 w 6407267"/>
                  <a:gd name="connsiteY24" fmla="*/ 1601816 h 2074275"/>
                  <a:gd name="connsiteX25" fmla="*/ 3660934 w 6407267"/>
                  <a:gd name="connsiteY25" fmla="*/ 1601816 h 2074275"/>
                  <a:gd name="connsiteX26" fmla="*/ 3660934 w 6407267"/>
                  <a:gd name="connsiteY26" fmla="*/ 1576556 h 2074275"/>
                  <a:gd name="connsiteX27" fmla="*/ 3617986 w 6407267"/>
                  <a:gd name="connsiteY27" fmla="*/ 1576556 h 2074275"/>
                  <a:gd name="connsiteX28" fmla="*/ 3617986 w 6407267"/>
                  <a:gd name="connsiteY28" fmla="*/ 1546229 h 2074275"/>
                  <a:gd name="connsiteX29" fmla="*/ 3557350 w 6407267"/>
                  <a:gd name="connsiteY29" fmla="*/ 1546229 h 2074275"/>
                  <a:gd name="connsiteX30" fmla="*/ 3557350 w 6407267"/>
                  <a:gd name="connsiteY30" fmla="*/ 1520968 h 2074275"/>
                  <a:gd name="connsiteX31" fmla="*/ 3405759 w 6407267"/>
                  <a:gd name="connsiteY31" fmla="*/ 1520968 h 2074275"/>
                  <a:gd name="connsiteX32" fmla="*/ 3405759 w 6407267"/>
                  <a:gd name="connsiteY32" fmla="*/ 1488126 h 2074275"/>
                  <a:gd name="connsiteX33" fmla="*/ 3360277 w 6407267"/>
                  <a:gd name="connsiteY33" fmla="*/ 1488126 h 2074275"/>
                  <a:gd name="connsiteX34" fmla="*/ 3360277 w 6407267"/>
                  <a:gd name="connsiteY34" fmla="*/ 1457808 h 2074275"/>
                  <a:gd name="connsiteX35" fmla="*/ 3350171 w 6407267"/>
                  <a:gd name="connsiteY35" fmla="*/ 1457808 h 2074275"/>
                  <a:gd name="connsiteX36" fmla="*/ 3350171 w 6407267"/>
                  <a:gd name="connsiteY36" fmla="*/ 1432538 h 2074275"/>
                  <a:gd name="connsiteX37" fmla="*/ 3294593 w 6407267"/>
                  <a:gd name="connsiteY37" fmla="*/ 1432538 h 2074275"/>
                  <a:gd name="connsiteX38" fmla="*/ 3294593 w 6407267"/>
                  <a:gd name="connsiteY38" fmla="*/ 1379484 h 2074275"/>
                  <a:gd name="connsiteX39" fmla="*/ 3211211 w 6407267"/>
                  <a:gd name="connsiteY39" fmla="*/ 1379484 h 2074275"/>
                  <a:gd name="connsiteX40" fmla="*/ 3211211 w 6407267"/>
                  <a:gd name="connsiteY40" fmla="*/ 1356748 h 2074275"/>
                  <a:gd name="connsiteX41" fmla="*/ 3029302 w 6407267"/>
                  <a:gd name="connsiteY41" fmla="*/ 1356748 h 2074275"/>
                  <a:gd name="connsiteX42" fmla="*/ 3029302 w 6407267"/>
                  <a:gd name="connsiteY42" fmla="*/ 1326430 h 2074275"/>
                  <a:gd name="connsiteX43" fmla="*/ 2968666 w 6407267"/>
                  <a:gd name="connsiteY43" fmla="*/ 1326430 h 2074275"/>
                  <a:gd name="connsiteX44" fmla="*/ 2968666 w 6407267"/>
                  <a:gd name="connsiteY44" fmla="*/ 1291054 h 2074275"/>
                  <a:gd name="connsiteX45" fmla="*/ 2819600 w 6407267"/>
                  <a:gd name="connsiteY45" fmla="*/ 1291054 h 2074275"/>
                  <a:gd name="connsiteX46" fmla="*/ 2819600 w 6407267"/>
                  <a:gd name="connsiteY46" fmla="*/ 1260736 h 2074275"/>
                  <a:gd name="connsiteX47" fmla="*/ 2670534 w 6407267"/>
                  <a:gd name="connsiteY47" fmla="*/ 1260736 h 2074275"/>
                  <a:gd name="connsiteX48" fmla="*/ 2670534 w 6407267"/>
                  <a:gd name="connsiteY48" fmla="*/ 1222836 h 2074275"/>
                  <a:gd name="connsiteX49" fmla="*/ 2647798 w 6407267"/>
                  <a:gd name="connsiteY49" fmla="*/ 1222836 h 2074275"/>
                  <a:gd name="connsiteX50" fmla="*/ 2647798 w 6407267"/>
                  <a:gd name="connsiteY50" fmla="*/ 1157151 h 2074275"/>
                  <a:gd name="connsiteX51" fmla="*/ 2554320 w 6407267"/>
                  <a:gd name="connsiteY51" fmla="*/ 1157151 h 2074275"/>
                  <a:gd name="connsiteX52" fmla="*/ 2554320 w 6407267"/>
                  <a:gd name="connsiteY52" fmla="*/ 1129357 h 2074275"/>
                  <a:gd name="connsiteX53" fmla="*/ 2531583 w 6407267"/>
                  <a:gd name="connsiteY53" fmla="*/ 1129357 h 2074275"/>
                  <a:gd name="connsiteX54" fmla="*/ 2531583 w 6407267"/>
                  <a:gd name="connsiteY54" fmla="*/ 1104088 h 2074275"/>
                  <a:gd name="connsiteX55" fmla="*/ 2498732 w 6407267"/>
                  <a:gd name="connsiteY55" fmla="*/ 1104088 h 2074275"/>
                  <a:gd name="connsiteX56" fmla="*/ 2498732 w 6407267"/>
                  <a:gd name="connsiteY56" fmla="*/ 1078827 h 2074275"/>
                  <a:gd name="connsiteX57" fmla="*/ 2455783 w 6407267"/>
                  <a:gd name="connsiteY57" fmla="*/ 1078827 h 2074275"/>
                  <a:gd name="connsiteX58" fmla="*/ 2455783 w 6407267"/>
                  <a:gd name="connsiteY58" fmla="*/ 1053557 h 2074275"/>
                  <a:gd name="connsiteX59" fmla="*/ 2359771 w 6407267"/>
                  <a:gd name="connsiteY59" fmla="*/ 1053557 h 2074275"/>
                  <a:gd name="connsiteX60" fmla="*/ 2359771 w 6407267"/>
                  <a:gd name="connsiteY60" fmla="*/ 1023239 h 2074275"/>
                  <a:gd name="connsiteX61" fmla="*/ 2339559 w 6407267"/>
                  <a:gd name="connsiteY61" fmla="*/ 1023239 h 2074275"/>
                  <a:gd name="connsiteX62" fmla="*/ 2339559 w 6407267"/>
                  <a:gd name="connsiteY62" fmla="*/ 997979 h 2074275"/>
                  <a:gd name="connsiteX63" fmla="*/ 2314299 w 6407267"/>
                  <a:gd name="connsiteY63" fmla="*/ 997979 h 2074275"/>
                  <a:gd name="connsiteX64" fmla="*/ 2314299 w 6407267"/>
                  <a:gd name="connsiteY64" fmla="*/ 975243 h 2074275"/>
                  <a:gd name="connsiteX65" fmla="*/ 2299135 w 6407267"/>
                  <a:gd name="connsiteY65" fmla="*/ 975243 h 2074275"/>
                  <a:gd name="connsiteX66" fmla="*/ 2299135 w 6407267"/>
                  <a:gd name="connsiteY66" fmla="*/ 944925 h 2074275"/>
                  <a:gd name="connsiteX67" fmla="*/ 2205657 w 6407267"/>
                  <a:gd name="connsiteY67" fmla="*/ 944925 h 2074275"/>
                  <a:gd name="connsiteX68" fmla="*/ 2205657 w 6407267"/>
                  <a:gd name="connsiteY68" fmla="*/ 896916 h 2074275"/>
                  <a:gd name="connsiteX69" fmla="*/ 2124809 w 6407267"/>
                  <a:gd name="connsiteY69" fmla="*/ 896916 h 2074275"/>
                  <a:gd name="connsiteX70" fmla="*/ 2124809 w 6407267"/>
                  <a:gd name="connsiteY70" fmla="*/ 866598 h 2074275"/>
                  <a:gd name="connsiteX71" fmla="*/ 2071754 w 6407267"/>
                  <a:gd name="connsiteY71" fmla="*/ 866598 h 2074275"/>
                  <a:gd name="connsiteX72" fmla="*/ 2071754 w 6407267"/>
                  <a:gd name="connsiteY72" fmla="*/ 783223 h 2074275"/>
                  <a:gd name="connsiteX73" fmla="*/ 2011118 w 6407267"/>
                  <a:gd name="connsiteY73" fmla="*/ 783223 h 2074275"/>
                  <a:gd name="connsiteX74" fmla="*/ 2011118 w 6407267"/>
                  <a:gd name="connsiteY74" fmla="*/ 737746 h 2074275"/>
                  <a:gd name="connsiteX75" fmla="*/ 1884788 w 6407267"/>
                  <a:gd name="connsiteY75" fmla="*/ 737746 h 2074275"/>
                  <a:gd name="connsiteX76" fmla="*/ 1884788 w 6407267"/>
                  <a:gd name="connsiteY76" fmla="*/ 709954 h 2074275"/>
                  <a:gd name="connsiteX77" fmla="*/ 1723092 w 6407267"/>
                  <a:gd name="connsiteY77" fmla="*/ 709954 h 2074275"/>
                  <a:gd name="connsiteX78" fmla="*/ 1723092 w 6407267"/>
                  <a:gd name="connsiteY78" fmla="*/ 687215 h 2074275"/>
                  <a:gd name="connsiteX79" fmla="*/ 1690249 w 6407267"/>
                  <a:gd name="connsiteY79" fmla="*/ 687215 h 2074275"/>
                  <a:gd name="connsiteX80" fmla="*/ 1690249 w 6407267"/>
                  <a:gd name="connsiteY80" fmla="*/ 656896 h 2074275"/>
                  <a:gd name="connsiteX81" fmla="*/ 1518437 w 6407267"/>
                  <a:gd name="connsiteY81" fmla="*/ 656896 h 2074275"/>
                  <a:gd name="connsiteX82" fmla="*/ 1518437 w 6407267"/>
                  <a:gd name="connsiteY82" fmla="*/ 621525 h 2074275"/>
                  <a:gd name="connsiteX83" fmla="*/ 1465383 w 6407267"/>
                  <a:gd name="connsiteY83" fmla="*/ 621525 h 2074275"/>
                  <a:gd name="connsiteX84" fmla="*/ 1465383 w 6407267"/>
                  <a:gd name="connsiteY84" fmla="*/ 593733 h 2074275"/>
                  <a:gd name="connsiteX85" fmla="*/ 1227887 w 6407267"/>
                  <a:gd name="connsiteY85" fmla="*/ 593733 h 2074275"/>
                  <a:gd name="connsiteX86" fmla="*/ 1227887 w 6407267"/>
                  <a:gd name="connsiteY86" fmla="*/ 517937 h 2074275"/>
                  <a:gd name="connsiteX87" fmla="*/ 1184939 w 6407267"/>
                  <a:gd name="connsiteY87" fmla="*/ 517937 h 2074275"/>
                  <a:gd name="connsiteX88" fmla="*/ 1184939 w 6407267"/>
                  <a:gd name="connsiteY88" fmla="*/ 500252 h 2074275"/>
                  <a:gd name="connsiteX89" fmla="*/ 1096509 w 6407267"/>
                  <a:gd name="connsiteY89" fmla="*/ 500252 h 2074275"/>
                  <a:gd name="connsiteX90" fmla="*/ 1096509 w 6407267"/>
                  <a:gd name="connsiteY90" fmla="*/ 449721 h 2074275"/>
                  <a:gd name="connsiteX91" fmla="*/ 1053560 w 6407267"/>
                  <a:gd name="connsiteY91" fmla="*/ 449721 h 2074275"/>
                  <a:gd name="connsiteX92" fmla="*/ 1053560 w 6407267"/>
                  <a:gd name="connsiteY92" fmla="*/ 376452 h 2074275"/>
                  <a:gd name="connsiteX93" fmla="*/ 992924 w 6407267"/>
                  <a:gd name="connsiteY93" fmla="*/ 376452 h 2074275"/>
                  <a:gd name="connsiteX94" fmla="*/ 992924 w 6407267"/>
                  <a:gd name="connsiteY94" fmla="*/ 325922 h 2074275"/>
                  <a:gd name="connsiteX95" fmla="*/ 884284 w 6407267"/>
                  <a:gd name="connsiteY95" fmla="*/ 325922 h 2074275"/>
                  <a:gd name="connsiteX96" fmla="*/ 884284 w 6407267"/>
                  <a:gd name="connsiteY96" fmla="*/ 300656 h 2074275"/>
                  <a:gd name="connsiteX97" fmla="*/ 838807 w 6407267"/>
                  <a:gd name="connsiteY97" fmla="*/ 300656 h 2074275"/>
                  <a:gd name="connsiteX98" fmla="*/ 838807 w 6407267"/>
                  <a:gd name="connsiteY98" fmla="*/ 272865 h 2074275"/>
                  <a:gd name="connsiteX99" fmla="*/ 790803 w 6407267"/>
                  <a:gd name="connsiteY99" fmla="*/ 272865 h 2074275"/>
                  <a:gd name="connsiteX100" fmla="*/ 790803 w 6407267"/>
                  <a:gd name="connsiteY100" fmla="*/ 240020 h 2074275"/>
                  <a:gd name="connsiteX101" fmla="*/ 674582 w 6407267"/>
                  <a:gd name="connsiteY101" fmla="*/ 240020 h 2074275"/>
                  <a:gd name="connsiteX102" fmla="*/ 674582 w 6407267"/>
                  <a:gd name="connsiteY102" fmla="*/ 224860 h 2074275"/>
                  <a:gd name="connsiteX103" fmla="*/ 530570 w 6407267"/>
                  <a:gd name="connsiteY103" fmla="*/ 224860 h 2074275"/>
                  <a:gd name="connsiteX104" fmla="*/ 530570 w 6407267"/>
                  <a:gd name="connsiteY104" fmla="*/ 204648 h 2074275"/>
                  <a:gd name="connsiteX105" fmla="*/ 512884 w 6407267"/>
                  <a:gd name="connsiteY105" fmla="*/ 204648 h 2074275"/>
                  <a:gd name="connsiteX106" fmla="*/ 512884 w 6407267"/>
                  <a:gd name="connsiteY106" fmla="*/ 169277 h 2074275"/>
                  <a:gd name="connsiteX107" fmla="*/ 333502 w 6407267"/>
                  <a:gd name="connsiteY107" fmla="*/ 169277 h 2074275"/>
                  <a:gd name="connsiteX108" fmla="*/ 333502 w 6407267"/>
                  <a:gd name="connsiteY108" fmla="*/ 113693 h 2074275"/>
                  <a:gd name="connsiteX109" fmla="*/ 277918 w 6407267"/>
                  <a:gd name="connsiteY109" fmla="*/ 113693 h 2074275"/>
                  <a:gd name="connsiteX110" fmla="*/ 277918 w 6407267"/>
                  <a:gd name="connsiteY110" fmla="*/ 65689 h 2074275"/>
                  <a:gd name="connsiteX111" fmla="*/ 161697 w 6407267"/>
                  <a:gd name="connsiteY111" fmla="*/ 65689 h 2074275"/>
                  <a:gd name="connsiteX112" fmla="*/ 161697 w 6407267"/>
                  <a:gd name="connsiteY112" fmla="*/ 30318 h 2074275"/>
                  <a:gd name="connsiteX113" fmla="*/ 98534 w 6407267"/>
                  <a:gd name="connsiteY113" fmla="*/ 30318 h 2074275"/>
                  <a:gd name="connsiteX114" fmla="*/ 98534 w 6407267"/>
                  <a:gd name="connsiteY114" fmla="*/ 0 h 2074275"/>
                  <a:gd name="connsiteX115" fmla="*/ 0 w 6407267"/>
                  <a:gd name="connsiteY115" fmla="*/ 0 h 207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407267" h="2074275">
                    <a:moveTo>
                      <a:pt x="6407268" y="2074275"/>
                    </a:moveTo>
                    <a:lnTo>
                      <a:pt x="5960069" y="2074275"/>
                    </a:lnTo>
                    <a:lnTo>
                      <a:pt x="5960069" y="1968167"/>
                    </a:lnTo>
                    <a:lnTo>
                      <a:pt x="5426974" y="1968167"/>
                    </a:lnTo>
                    <a:lnTo>
                      <a:pt x="5426974" y="1899949"/>
                    </a:lnTo>
                    <a:lnTo>
                      <a:pt x="4818088" y="1899949"/>
                    </a:lnTo>
                    <a:lnTo>
                      <a:pt x="4818088" y="1872155"/>
                    </a:lnTo>
                    <a:lnTo>
                      <a:pt x="4550274" y="1872155"/>
                    </a:lnTo>
                    <a:lnTo>
                      <a:pt x="4550274" y="1834255"/>
                    </a:lnTo>
                    <a:lnTo>
                      <a:pt x="4338047" y="1834255"/>
                    </a:lnTo>
                    <a:lnTo>
                      <a:pt x="4338047" y="1806461"/>
                    </a:lnTo>
                    <a:lnTo>
                      <a:pt x="4209193" y="1806461"/>
                    </a:lnTo>
                    <a:lnTo>
                      <a:pt x="4209193" y="1791307"/>
                    </a:lnTo>
                    <a:lnTo>
                      <a:pt x="4166245" y="1791307"/>
                    </a:lnTo>
                    <a:lnTo>
                      <a:pt x="4166245" y="1733195"/>
                    </a:lnTo>
                    <a:lnTo>
                      <a:pt x="4075281" y="1733195"/>
                    </a:lnTo>
                    <a:lnTo>
                      <a:pt x="4075281" y="1715507"/>
                    </a:lnTo>
                    <a:lnTo>
                      <a:pt x="3913585" y="1715507"/>
                    </a:lnTo>
                    <a:lnTo>
                      <a:pt x="3913585" y="1685189"/>
                    </a:lnTo>
                    <a:lnTo>
                      <a:pt x="3782206" y="1685189"/>
                    </a:lnTo>
                    <a:lnTo>
                      <a:pt x="3782206" y="1662453"/>
                    </a:lnTo>
                    <a:lnTo>
                      <a:pt x="3756946" y="1662453"/>
                    </a:lnTo>
                    <a:lnTo>
                      <a:pt x="3756946" y="1629610"/>
                    </a:lnTo>
                    <a:lnTo>
                      <a:pt x="3698834" y="1629610"/>
                    </a:lnTo>
                    <a:lnTo>
                      <a:pt x="3698834" y="1601816"/>
                    </a:lnTo>
                    <a:lnTo>
                      <a:pt x="3660934" y="1601816"/>
                    </a:lnTo>
                    <a:lnTo>
                      <a:pt x="3660934" y="1576556"/>
                    </a:lnTo>
                    <a:lnTo>
                      <a:pt x="3617986" y="1576556"/>
                    </a:lnTo>
                    <a:lnTo>
                      <a:pt x="3617986" y="1546229"/>
                    </a:lnTo>
                    <a:lnTo>
                      <a:pt x="3557350" y="1546229"/>
                    </a:lnTo>
                    <a:lnTo>
                      <a:pt x="3557350" y="1520968"/>
                    </a:lnTo>
                    <a:lnTo>
                      <a:pt x="3405759" y="1520968"/>
                    </a:lnTo>
                    <a:lnTo>
                      <a:pt x="3405759" y="1488126"/>
                    </a:lnTo>
                    <a:lnTo>
                      <a:pt x="3360277" y="1488126"/>
                    </a:lnTo>
                    <a:lnTo>
                      <a:pt x="3360277" y="1457808"/>
                    </a:lnTo>
                    <a:lnTo>
                      <a:pt x="3350171" y="1457808"/>
                    </a:lnTo>
                    <a:lnTo>
                      <a:pt x="3350171" y="1432538"/>
                    </a:lnTo>
                    <a:lnTo>
                      <a:pt x="3294593" y="1432538"/>
                    </a:lnTo>
                    <a:lnTo>
                      <a:pt x="3294593" y="1379484"/>
                    </a:lnTo>
                    <a:lnTo>
                      <a:pt x="3211211" y="1379484"/>
                    </a:lnTo>
                    <a:lnTo>
                      <a:pt x="3211211" y="1356748"/>
                    </a:lnTo>
                    <a:lnTo>
                      <a:pt x="3029302" y="1356748"/>
                    </a:lnTo>
                    <a:lnTo>
                      <a:pt x="3029302" y="1326430"/>
                    </a:lnTo>
                    <a:lnTo>
                      <a:pt x="2968666" y="1326430"/>
                    </a:lnTo>
                    <a:lnTo>
                      <a:pt x="2968666" y="1291054"/>
                    </a:lnTo>
                    <a:lnTo>
                      <a:pt x="2819600" y="1291054"/>
                    </a:lnTo>
                    <a:lnTo>
                      <a:pt x="2819600" y="1260736"/>
                    </a:lnTo>
                    <a:lnTo>
                      <a:pt x="2670534" y="1260736"/>
                    </a:lnTo>
                    <a:lnTo>
                      <a:pt x="2670534" y="1222836"/>
                    </a:lnTo>
                    <a:lnTo>
                      <a:pt x="2647798" y="1222836"/>
                    </a:lnTo>
                    <a:lnTo>
                      <a:pt x="2647798" y="1157151"/>
                    </a:lnTo>
                    <a:lnTo>
                      <a:pt x="2554320" y="1157151"/>
                    </a:lnTo>
                    <a:lnTo>
                      <a:pt x="2554320" y="1129357"/>
                    </a:lnTo>
                    <a:lnTo>
                      <a:pt x="2531583" y="1129357"/>
                    </a:lnTo>
                    <a:lnTo>
                      <a:pt x="2531583" y="1104088"/>
                    </a:lnTo>
                    <a:lnTo>
                      <a:pt x="2498732" y="1104088"/>
                    </a:lnTo>
                    <a:lnTo>
                      <a:pt x="2498732" y="1078827"/>
                    </a:lnTo>
                    <a:lnTo>
                      <a:pt x="2455783" y="1078827"/>
                    </a:lnTo>
                    <a:lnTo>
                      <a:pt x="2455783" y="1053557"/>
                    </a:lnTo>
                    <a:lnTo>
                      <a:pt x="2359771" y="1053557"/>
                    </a:lnTo>
                    <a:lnTo>
                      <a:pt x="2359771" y="1023239"/>
                    </a:lnTo>
                    <a:lnTo>
                      <a:pt x="2339559" y="1023239"/>
                    </a:lnTo>
                    <a:lnTo>
                      <a:pt x="2339559" y="997979"/>
                    </a:lnTo>
                    <a:lnTo>
                      <a:pt x="2314299" y="997979"/>
                    </a:lnTo>
                    <a:lnTo>
                      <a:pt x="2314299" y="975243"/>
                    </a:lnTo>
                    <a:lnTo>
                      <a:pt x="2299135" y="975243"/>
                    </a:lnTo>
                    <a:lnTo>
                      <a:pt x="2299135" y="944925"/>
                    </a:lnTo>
                    <a:lnTo>
                      <a:pt x="2205657" y="944925"/>
                    </a:lnTo>
                    <a:lnTo>
                      <a:pt x="2205657" y="896916"/>
                    </a:lnTo>
                    <a:lnTo>
                      <a:pt x="2124809" y="896916"/>
                    </a:lnTo>
                    <a:lnTo>
                      <a:pt x="2124809" y="866598"/>
                    </a:lnTo>
                    <a:lnTo>
                      <a:pt x="2071754" y="866598"/>
                    </a:lnTo>
                    <a:lnTo>
                      <a:pt x="2071754" y="783223"/>
                    </a:lnTo>
                    <a:lnTo>
                      <a:pt x="2011118" y="783223"/>
                    </a:lnTo>
                    <a:lnTo>
                      <a:pt x="2011118" y="737746"/>
                    </a:lnTo>
                    <a:lnTo>
                      <a:pt x="1884788" y="737746"/>
                    </a:lnTo>
                    <a:lnTo>
                      <a:pt x="1884788" y="709954"/>
                    </a:lnTo>
                    <a:lnTo>
                      <a:pt x="1723092" y="709954"/>
                    </a:lnTo>
                    <a:lnTo>
                      <a:pt x="1723092" y="687215"/>
                    </a:lnTo>
                    <a:lnTo>
                      <a:pt x="1690249" y="687215"/>
                    </a:lnTo>
                    <a:lnTo>
                      <a:pt x="1690249" y="656896"/>
                    </a:lnTo>
                    <a:lnTo>
                      <a:pt x="1518437" y="656896"/>
                    </a:lnTo>
                    <a:lnTo>
                      <a:pt x="1518437" y="621525"/>
                    </a:lnTo>
                    <a:lnTo>
                      <a:pt x="1465383" y="621525"/>
                    </a:lnTo>
                    <a:lnTo>
                      <a:pt x="1465383" y="593733"/>
                    </a:lnTo>
                    <a:lnTo>
                      <a:pt x="1227887" y="593733"/>
                    </a:lnTo>
                    <a:lnTo>
                      <a:pt x="1227887" y="517937"/>
                    </a:lnTo>
                    <a:lnTo>
                      <a:pt x="1184939" y="517937"/>
                    </a:lnTo>
                    <a:lnTo>
                      <a:pt x="1184939" y="500252"/>
                    </a:lnTo>
                    <a:lnTo>
                      <a:pt x="1096509" y="500252"/>
                    </a:lnTo>
                    <a:lnTo>
                      <a:pt x="1096509" y="449721"/>
                    </a:lnTo>
                    <a:lnTo>
                      <a:pt x="1053560" y="449721"/>
                    </a:lnTo>
                    <a:lnTo>
                      <a:pt x="1053560" y="376452"/>
                    </a:lnTo>
                    <a:lnTo>
                      <a:pt x="992924" y="376452"/>
                    </a:lnTo>
                    <a:lnTo>
                      <a:pt x="992924" y="325922"/>
                    </a:lnTo>
                    <a:lnTo>
                      <a:pt x="884284" y="325922"/>
                    </a:lnTo>
                    <a:lnTo>
                      <a:pt x="884284" y="300656"/>
                    </a:lnTo>
                    <a:lnTo>
                      <a:pt x="838807" y="300656"/>
                    </a:lnTo>
                    <a:lnTo>
                      <a:pt x="838807" y="272865"/>
                    </a:lnTo>
                    <a:lnTo>
                      <a:pt x="790803" y="272865"/>
                    </a:lnTo>
                    <a:lnTo>
                      <a:pt x="790803" y="240020"/>
                    </a:lnTo>
                    <a:lnTo>
                      <a:pt x="674582" y="240020"/>
                    </a:lnTo>
                    <a:lnTo>
                      <a:pt x="674582" y="224860"/>
                    </a:lnTo>
                    <a:lnTo>
                      <a:pt x="530570" y="224860"/>
                    </a:lnTo>
                    <a:lnTo>
                      <a:pt x="530570" y="204648"/>
                    </a:lnTo>
                    <a:lnTo>
                      <a:pt x="512884" y="204648"/>
                    </a:lnTo>
                    <a:lnTo>
                      <a:pt x="512884" y="169277"/>
                    </a:lnTo>
                    <a:lnTo>
                      <a:pt x="333502" y="169277"/>
                    </a:lnTo>
                    <a:lnTo>
                      <a:pt x="333502" y="113693"/>
                    </a:lnTo>
                    <a:lnTo>
                      <a:pt x="277918" y="113693"/>
                    </a:lnTo>
                    <a:lnTo>
                      <a:pt x="277918" y="65689"/>
                    </a:lnTo>
                    <a:lnTo>
                      <a:pt x="161697" y="65689"/>
                    </a:lnTo>
                    <a:lnTo>
                      <a:pt x="161697" y="30318"/>
                    </a:lnTo>
                    <a:lnTo>
                      <a:pt x="98534" y="30318"/>
                    </a:lnTo>
                    <a:lnTo>
                      <a:pt x="98534"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80">
                <a:extLst>
                  <a:ext uri="{FF2B5EF4-FFF2-40B4-BE49-F238E27FC236}">
                    <a16:creationId xmlns:a16="http://schemas.microsoft.com/office/drawing/2014/main" id="{A5B50DEB-8C71-4A0F-9F78-2FEBEE109042}"/>
                  </a:ext>
                </a:extLst>
              </p:cNvPr>
              <p:cNvSpPr/>
              <p:nvPr/>
            </p:nvSpPr>
            <p:spPr>
              <a:xfrm>
                <a:off x="2938763" y="2352637"/>
                <a:ext cx="9525" cy="7199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Graphic 80">
                <a:extLst>
                  <a:ext uri="{FF2B5EF4-FFF2-40B4-BE49-F238E27FC236}">
                    <a16:creationId xmlns:a16="http://schemas.microsoft.com/office/drawing/2014/main" id="{A5B50DEB-8C71-4A0F-9F78-2FEBEE109042}"/>
                  </a:ext>
                </a:extLst>
              </p:cNvPr>
              <p:cNvSpPr/>
              <p:nvPr/>
            </p:nvSpPr>
            <p:spPr>
              <a:xfrm>
                <a:off x="2957814" y="2352637"/>
                <a:ext cx="9525" cy="7199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80">
                <a:extLst>
                  <a:ext uri="{FF2B5EF4-FFF2-40B4-BE49-F238E27FC236}">
                    <a16:creationId xmlns:a16="http://schemas.microsoft.com/office/drawing/2014/main" id="{A5B50DEB-8C71-4A0F-9F78-2FEBEE109042}"/>
                  </a:ext>
                </a:extLst>
              </p:cNvPr>
              <p:cNvSpPr/>
              <p:nvPr/>
            </p:nvSpPr>
            <p:spPr>
              <a:xfrm>
                <a:off x="3014963" y="2390735"/>
                <a:ext cx="9525" cy="7199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Graphic 80">
                <a:extLst>
                  <a:ext uri="{FF2B5EF4-FFF2-40B4-BE49-F238E27FC236}">
                    <a16:creationId xmlns:a16="http://schemas.microsoft.com/office/drawing/2014/main" id="{A5B50DEB-8C71-4A0F-9F78-2FEBEE109042}"/>
                  </a:ext>
                </a:extLst>
              </p:cNvPr>
              <p:cNvSpPr/>
              <p:nvPr/>
            </p:nvSpPr>
            <p:spPr>
              <a:xfrm>
                <a:off x="3338805" y="2524084"/>
                <a:ext cx="9525" cy="7199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Graphic 80">
                <a:extLst>
                  <a:ext uri="{FF2B5EF4-FFF2-40B4-BE49-F238E27FC236}">
                    <a16:creationId xmlns:a16="http://schemas.microsoft.com/office/drawing/2014/main" id="{A5B50DEB-8C71-4A0F-9F78-2FEBEE109042}"/>
                  </a:ext>
                </a:extLst>
              </p:cNvPr>
              <p:cNvSpPr/>
              <p:nvPr/>
            </p:nvSpPr>
            <p:spPr>
              <a:xfrm>
                <a:off x="3491201" y="2581235"/>
                <a:ext cx="9525" cy="7199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Graphic 80">
                <a:extLst>
                  <a:ext uri="{FF2B5EF4-FFF2-40B4-BE49-F238E27FC236}">
                    <a16:creationId xmlns:a16="http://schemas.microsoft.com/office/drawing/2014/main" id="{A5B50DEB-8C71-4A0F-9F78-2FEBEE109042}"/>
                  </a:ext>
                </a:extLst>
              </p:cNvPr>
              <p:cNvSpPr/>
              <p:nvPr/>
            </p:nvSpPr>
            <p:spPr>
              <a:xfrm>
                <a:off x="3586448" y="2600283"/>
                <a:ext cx="9525" cy="7199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80">
                <a:extLst>
                  <a:ext uri="{FF2B5EF4-FFF2-40B4-BE49-F238E27FC236}">
                    <a16:creationId xmlns:a16="http://schemas.microsoft.com/office/drawing/2014/main" id="{A5B50DEB-8C71-4A0F-9F78-2FEBEE109042}"/>
                  </a:ext>
                </a:extLst>
              </p:cNvPr>
              <p:cNvSpPr/>
              <p:nvPr/>
            </p:nvSpPr>
            <p:spPr>
              <a:xfrm>
                <a:off x="3681695" y="2638384"/>
                <a:ext cx="9525" cy="7199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Graphic 80">
                <a:extLst>
                  <a:ext uri="{FF2B5EF4-FFF2-40B4-BE49-F238E27FC236}">
                    <a16:creationId xmlns:a16="http://schemas.microsoft.com/office/drawing/2014/main" id="{A5B50DEB-8C71-4A0F-9F78-2FEBEE109042}"/>
                  </a:ext>
                </a:extLst>
              </p:cNvPr>
              <p:cNvSpPr/>
              <p:nvPr/>
            </p:nvSpPr>
            <p:spPr>
              <a:xfrm>
                <a:off x="4062688" y="2866983"/>
                <a:ext cx="9525" cy="7199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80">
                <a:extLst>
                  <a:ext uri="{FF2B5EF4-FFF2-40B4-BE49-F238E27FC236}">
                    <a16:creationId xmlns:a16="http://schemas.microsoft.com/office/drawing/2014/main" id="{A5B50DEB-8C71-4A0F-9F78-2FEBEE109042}"/>
                  </a:ext>
                </a:extLst>
              </p:cNvPr>
              <p:cNvSpPr/>
              <p:nvPr/>
            </p:nvSpPr>
            <p:spPr>
              <a:xfrm>
                <a:off x="4481775" y="3019381"/>
                <a:ext cx="9525" cy="7199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80">
                <a:extLst>
                  <a:ext uri="{FF2B5EF4-FFF2-40B4-BE49-F238E27FC236}">
                    <a16:creationId xmlns:a16="http://schemas.microsoft.com/office/drawing/2014/main" id="{A5B50DEB-8C71-4A0F-9F78-2FEBEE109042}"/>
                  </a:ext>
                </a:extLst>
              </p:cNvPr>
              <p:cNvSpPr/>
              <p:nvPr/>
            </p:nvSpPr>
            <p:spPr>
              <a:xfrm>
                <a:off x="4824666" y="3095582"/>
                <a:ext cx="9525" cy="7199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80">
                <a:extLst>
                  <a:ext uri="{FF2B5EF4-FFF2-40B4-BE49-F238E27FC236}">
                    <a16:creationId xmlns:a16="http://schemas.microsoft.com/office/drawing/2014/main" id="{A5B50DEB-8C71-4A0F-9F78-2FEBEE109042}"/>
                  </a:ext>
                </a:extLst>
              </p:cNvPr>
              <p:cNvSpPr/>
              <p:nvPr/>
            </p:nvSpPr>
            <p:spPr>
              <a:xfrm>
                <a:off x="5417299" y="3550673"/>
                <a:ext cx="71997"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Graphic 80">
                <a:extLst>
                  <a:ext uri="{FF2B5EF4-FFF2-40B4-BE49-F238E27FC236}">
                    <a16:creationId xmlns:a16="http://schemas.microsoft.com/office/drawing/2014/main" id="{A5B50DEB-8C71-4A0F-9F78-2FEBEE109042}"/>
                  </a:ext>
                </a:extLst>
              </p:cNvPr>
              <p:cNvSpPr/>
              <p:nvPr/>
            </p:nvSpPr>
            <p:spPr>
              <a:xfrm>
                <a:off x="5643798" y="3628976"/>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80">
                <a:extLst>
                  <a:ext uri="{FF2B5EF4-FFF2-40B4-BE49-F238E27FC236}">
                    <a16:creationId xmlns:a16="http://schemas.microsoft.com/office/drawing/2014/main" id="{A5B50DEB-8C71-4A0F-9F78-2FEBEE109042}"/>
                  </a:ext>
                </a:extLst>
              </p:cNvPr>
              <p:cNvSpPr/>
              <p:nvPr/>
            </p:nvSpPr>
            <p:spPr>
              <a:xfrm>
                <a:off x="5853344" y="3686124"/>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80">
                <a:extLst>
                  <a:ext uri="{FF2B5EF4-FFF2-40B4-BE49-F238E27FC236}">
                    <a16:creationId xmlns:a16="http://schemas.microsoft.com/office/drawing/2014/main" id="{A5B50DEB-8C71-4A0F-9F78-2FEBEE109042}"/>
                  </a:ext>
                </a:extLst>
              </p:cNvPr>
              <p:cNvSpPr/>
              <p:nvPr/>
            </p:nvSpPr>
            <p:spPr>
              <a:xfrm>
                <a:off x="6843918" y="4067122"/>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80">
                <a:extLst>
                  <a:ext uri="{FF2B5EF4-FFF2-40B4-BE49-F238E27FC236}">
                    <a16:creationId xmlns:a16="http://schemas.microsoft.com/office/drawing/2014/main" id="{A5B50DEB-8C71-4A0F-9F78-2FEBEE109042}"/>
                  </a:ext>
                </a:extLst>
              </p:cNvPr>
              <p:cNvSpPr/>
              <p:nvPr/>
            </p:nvSpPr>
            <p:spPr>
              <a:xfrm>
                <a:off x="6958214" y="4067124"/>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80">
                <a:extLst>
                  <a:ext uri="{FF2B5EF4-FFF2-40B4-BE49-F238E27FC236}">
                    <a16:creationId xmlns:a16="http://schemas.microsoft.com/office/drawing/2014/main" id="{A5B50DEB-8C71-4A0F-9F78-2FEBEE109042}"/>
                  </a:ext>
                </a:extLst>
              </p:cNvPr>
              <p:cNvSpPr/>
              <p:nvPr/>
            </p:nvSpPr>
            <p:spPr>
              <a:xfrm>
                <a:off x="7396356" y="4200469"/>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80">
                <a:extLst>
                  <a:ext uri="{FF2B5EF4-FFF2-40B4-BE49-F238E27FC236}">
                    <a16:creationId xmlns:a16="http://schemas.microsoft.com/office/drawing/2014/main" id="{A5B50DEB-8C71-4A0F-9F78-2FEBEE109042}"/>
                  </a:ext>
                </a:extLst>
              </p:cNvPr>
              <p:cNvSpPr/>
              <p:nvPr/>
            </p:nvSpPr>
            <p:spPr>
              <a:xfrm>
                <a:off x="7586849" y="4238569"/>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80">
                <a:extLst>
                  <a:ext uri="{FF2B5EF4-FFF2-40B4-BE49-F238E27FC236}">
                    <a16:creationId xmlns:a16="http://schemas.microsoft.com/office/drawing/2014/main" id="{A5B50DEB-8C71-4A0F-9F78-2FEBEE109042}"/>
                  </a:ext>
                </a:extLst>
              </p:cNvPr>
              <p:cNvSpPr/>
              <p:nvPr/>
            </p:nvSpPr>
            <p:spPr>
              <a:xfrm>
                <a:off x="7701149" y="4238560"/>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Graphic 80">
                <a:extLst>
                  <a:ext uri="{FF2B5EF4-FFF2-40B4-BE49-F238E27FC236}">
                    <a16:creationId xmlns:a16="http://schemas.microsoft.com/office/drawing/2014/main" id="{A5B50DEB-8C71-4A0F-9F78-2FEBEE109042}"/>
                  </a:ext>
                </a:extLst>
              </p:cNvPr>
              <p:cNvSpPr/>
              <p:nvPr/>
            </p:nvSpPr>
            <p:spPr>
              <a:xfrm>
                <a:off x="7758296" y="4257610"/>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80">
                <a:extLst>
                  <a:ext uri="{FF2B5EF4-FFF2-40B4-BE49-F238E27FC236}">
                    <a16:creationId xmlns:a16="http://schemas.microsoft.com/office/drawing/2014/main" id="{A5B50DEB-8C71-4A0F-9F78-2FEBEE109042}"/>
                  </a:ext>
                </a:extLst>
              </p:cNvPr>
              <p:cNvSpPr/>
              <p:nvPr/>
            </p:nvSpPr>
            <p:spPr>
              <a:xfrm>
                <a:off x="7834496" y="4257610"/>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80">
                <a:extLst>
                  <a:ext uri="{FF2B5EF4-FFF2-40B4-BE49-F238E27FC236}">
                    <a16:creationId xmlns:a16="http://schemas.microsoft.com/office/drawing/2014/main" id="{A5B50DEB-8C71-4A0F-9F78-2FEBEE109042}"/>
                  </a:ext>
                </a:extLst>
              </p:cNvPr>
              <p:cNvSpPr/>
              <p:nvPr/>
            </p:nvSpPr>
            <p:spPr>
              <a:xfrm>
                <a:off x="7929743" y="4257610"/>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80">
                <a:extLst>
                  <a:ext uri="{FF2B5EF4-FFF2-40B4-BE49-F238E27FC236}">
                    <a16:creationId xmlns:a16="http://schemas.microsoft.com/office/drawing/2014/main" id="{A5B50DEB-8C71-4A0F-9F78-2FEBEE109042}"/>
                  </a:ext>
                </a:extLst>
              </p:cNvPr>
              <p:cNvSpPr/>
              <p:nvPr/>
            </p:nvSpPr>
            <p:spPr>
              <a:xfrm>
                <a:off x="7948793" y="4257610"/>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80">
                <a:extLst>
                  <a:ext uri="{FF2B5EF4-FFF2-40B4-BE49-F238E27FC236}">
                    <a16:creationId xmlns:a16="http://schemas.microsoft.com/office/drawing/2014/main" id="{A5B50DEB-8C71-4A0F-9F78-2FEBEE109042}"/>
                  </a:ext>
                </a:extLst>
              </p:cNvPr>
              <p:cNvSpPr/>
              <p:nvPr/>
            </p:nvSpPr>
            <p:spPr>
              <a:xfrm>
                <a:off x="8005938" y="4257610"/>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80">
                <a:extLst>
                  <a:ext uri="{FF2B5EF4-FFF2-40B4-BE49-F238E27FC236}">
                    <a16:creationId xmlns:a16="http://schemas.microsoft.com/office/drawing/2014/main" id="{A5B50DEB-8C71-4A0F-9F78-2FEBEE109042}"/>
                  </a:ext>
                </a:extLst>
              </p:cNvPr>
              <p:cNvSpPr/>
              <p:nvPr/>
            </p:nvSpPr>
            <p:spPr>
              <a:xfrm>
                <a:off x="8044042" y="4257610"/>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80">
                <a:extLst>
                  <a:ext uri="{FF2B5EF4-FFF2-40B4-BE49-F238E27FC236}">
                    <a16:creationId xmlns:a16="http://schemas.microsoft.com/office/drawing/2014/main" id="{A5B50DEB-8C71-4A0F-9F78-2FEBEE109042}"/>
                  </a:ext>
                </a:extLst>
              </p:cNvPr>
              <p:cNvSpPr/>
              <p:nvPr/>
            </p:nvSpPr>
            <p:spPr>
              <a:xfrm>
                <a:off x="8215490" y="4257610"/>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Graphic 80">
                <a:extLst>
                  <a:ext uri="{FF2B5EF4-FFF2-40B4-BE49-F238E27FC236}">
                    <a16:creationId xmlns:a16="http://schemas.microsoft.com/office/drawing/2014/main" id="{A5B50DEB-8C71-4A0F-9F78-2FEBEE109042}"/>
                  </a:ext>
                </a:extLst>
              </p:cNvPr>
              <p:cNvSpPr/>
              <p:nvPr/>
            </p:nvSpPr>
            <p:spPr>
              <a:xfrm>
                <a:off x="8234536" y="4257610"/>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Graphic 80">
                <a:extLst>
                  <a:ext uri="{FF2B5EF4-FFF2-40B4-BE49-F238E27FC236}">
                    <a16:creationId xmlns:a16="http://schemas.microsoft.com/office/drawing/2014/main" id="{A5B50DEB-8C71-4A0F-9F78-2FEBEE109042}"/>
                  </a:ext>
                </a:extLst>
              </p:cNvPr>
              <p:cNvSpPr/>
              <p:nvPr/>
            </p:nvSpPr>
            <p:spPr>
              <a:xfrm>
                <a:off x="8253590" y="4257604"/>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Graphic 80">
                <a:extLst>
                  <a:ext uri="{FF2B5EF4-FFF2-40B4-BE49-F238E27FC236}">
                    <a16:creationId xmlns:a16="http://schemas.microsoft.com/office/drawing/2014/main" id="{A5B50DEB-8C71-4A0F-9F78-2FEBEE109042}"/>
                  </a:ext>
                </a:extLst>
              </p:cNvPr>
              <p:cNvSpPr/>
              <p:nvPr/>
            </p:nvSpPr>
            <p:spPr>
              <a:xfrm>
                <a:off x="8272642" y="4257608"/>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80">
                <a:extLst>
                  <a:ext uri="{FF2B5EF4-FFF2-40B4-BE49-F238E27FC236}">
                    <a16:creationId xmlns:a16="http://schemas.microsoft.com/office/drawing/2014/main" id="{A5B50DEB-8C71-4A0F-9F78-2FEBEE109042}"/>
                  </a:ext>
                </a:extLst>
              </p:cNvPr>
              <p:cNvSpPr/>
              <p:nvPr/>
            </p:nvSpPr>
            <p:spPr>
              <a:xfrm>
                <a:off x="8444089" y="4333806"/>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80">
                <a:extLst>
                  <a:ext uri="{FF2B5EF4-FFF2-40B4-BE49-F238E27FC236}">
                    <a16:creationId xmlns:a16="http://schemas.microsoft.com/office/drawing/2014/main" id="{A5B50DEB-8C71-4A0F-9F78-2FEBEE109042}"/>
                  </a:ext>
                </a:extLst>
              </p:cNvPr>
              <p:cNvSpPr/>
              <p:nvPr/>
            </p:nvSpPr>
            <p:spPr>
              <a:xfrm>
                <a:off x="8501250" y="4333806"/>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80">
                <a:extLst>
                  <a:ext uri="{FF2B5EF4-FFF2-40B4-BE49-F238E27FC236}">
                    <a16:creationId xmlns:a16="http://schemas.microsoft.com/office/drawing/2014/main" id="{A5B50DEB-8C71-4A0F-9F78-2FEBEE109042}"/>
                  </a:ext>
                </a:extLst>
              </p:cNvPr>
              <p:cNvSpPr/>
              <p:nvPr/>
            </p:nvSpPr>
            <p:spPr>
              <a:xfrm>
                <a:off x="8539351" y="4333806"/>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80">
                <a:extLst>
                  <a:ext uri="{FF2B5EF4-FFF2-40B4-BE49-F238E27FC236}">
                    <a16:creationId xmlns:a16="http://schemas.microsoft.com/office/drawing/2014/main" id="{A5B50DEB-8C71-4A0F-9F78-2FEBEE109042}"/>
                  </a:ext>
                </a:extLst>
              </p:cNvPr>
              <p:cNvSpPr/>
              <p:nvPr/>
            </p:nvSpPr>
            <p:spPr>
              <a:xfrm>
                <a:off x="8596502" y="4333806"/>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80">
                <a:extLst>
                  <a:ext uri="{FF2B5EF4-FFF2-40B4-BE49-F238E27FC236}">
                    <a16:creationId xmlns:a16="http://schemas.microsoft.com/office/drawing/2014/main" id="{A5B50DEB-8C71-4A0F-9F78-2FEBEE109042}"/>
                  </a:ext>
                </a:extLst>
              </p:cNvPr>
              <p:cNvSpPr/>
              <p:nvPr/>
            </p:nvSpPr>
            <p:spPr>
              <a:xfrm>
                <a:off x="8844137" y="4333805"/>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80">
                <a:extLst>
                  <a:ext uri="{FF2B5EF4-FFF2-40B4-BE49-F238E27FC236}">
                    <a16:creationId xmlns:a16="http://schemas.microsoft.com/office/drawing/2014/main" id="{A5B50DEB-8C71-4A0F-9F78-2FEBEE109042}"/>
                  </a:ext>
                </a:extLst>
              </p:cNvPr>
              <p:cNvSpPr/>
              <p:nvPr/>
            </p:nvSpPr>
            <p:spPr>
              <a:xfrm>
                <a:off x="8882230" y="4429069"/>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80">
                <a:extLst>
                  <a:ext uri="{FF2B5EF4-FFF2-40B4-BE49-F238E27FC236}">
                    <a16:creationId xmlns:a16="http://schemas.microsoft.com/office/drawing/2014/main" id="{A5B50DEB-8C71-4A0F-9F78-2FEBEE109042}"/>
                  </a:ext>
                </a:extLst>
              </p:cNvPr>
              <p:cNvSpPr/>
              <p:nvPr/>
            </p:nvSpPr>
            <p:spPr>
              <a:xfrm>
                <a:off x="8901274" y="4429092"/>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Graphic 80">
                <a:extLst>
                  <a:ext uri="{FF2B5EF4-FFF2-40B4-BE49-F238E27FC236}">
                    <a16:creationId xmlns:a16="http://schemas.microsoft.com/office/drawing/2014/main" id="{A5B50DEB-8C71-4A0F-9F78-2FEBEE109042}"/>
                  </a:ext>
                </a:extLst>
              </p:cNvPr>
              <p:cNvSpPr/>
              <p:nvPr/>
            </p:nvSpPr>
            <p:spPr>
              <a:xfrm>
                <a:off x="8996529" y="4429121"/>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Graphic 80">
                <a:extLst>
                  <a:ext uri="{FF2B5EF4-FFF2-40B4-BE49-F238E27FC236}">
                    <a16:creationId xmlns:a16="http://schemas.microsoft.com/office/drawing/2014/main" id="{A5B50DEB-8C71-4A0F-9F78-2FEBEE109042}"/>
                  </a:ext>
                </a:extLst>
              </p:cNvPr>
              <p:cNvSpPr/>
              <p:nvPr/>
            </p:nvSpPr>
            <p:spPr>
              <a:xfrm>
                <a:off x="9187036" y="4429141"/>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80">
                <a:extLst>
                  <a:ext uri="{FF2B5EF4-FFF2-40B4-BE49-F238E27FC236}">
                    <a16:creationId xmlns:a16="http://schemas.microsoft.com/office/drawing/2014/main" id="{A5B50DEB-8C71-4A0F-9F78-2FEBEE109042}"/>
                  </a:ext>
                </a:extLst>
              </p:cNvPr>
              <p:cNvSpPr/>
              <p:nvPr/>
            </p:nvSpPr>
            <p:spPr>
              <a:xfrm>
                <a:off x="9263452" y="442913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cxnSp>
          <p:nvCxnSpPr>
            <p:cNvPr id="26" name="Straight Connector 25">
              <a:extLst>
                <a:ext uri="{FF2B5EF4-FFF2-40B4-BE49-F238E27FC236}">
                  <a16:creationId xmlns:a16="http://schemas.microsoft.com/office/drawing/2014/main" id="{EF544E87-834D-430D-8DE2-45257E14E058}"/>
                </a:ext>
              </a:extLst>
            </p:cNvPr>
            <p:cNvCxnSpPr>
              <a:cxnSpLocks/>
            </p:cNvCxnSpPr>
            <p:nvPr/>
          </p:nvCxnSpPr>
          <p:spPr>
            <a:xfrm>
              <a:off x="4175595" y="3226671"/>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C69435-05E3-46DB-ADBB-3BA88DE9A668}"/>
                </a:ext>
              </a:extLst>
            </p:cNvPr>
            <p:cNvCxnSpPr>
              <a:cxnSpLocks/>
            </p:cNvCxnSpPr>
            <p:nvPr/>
          </p:nvCxnSpPr>
          <p:spPr>
            <a:xfrm>
              <a:off x="4175595" y="3458968"/>
              <a:ext cx="252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5BEF0B9-9B41-4460-89A0-401E818AF02A}"/>
                </a:ext>
              </a:extLst>
            </p:cNvPr>
            <p:cNvSpPr txBox="1"/>
            <p:nvPr/>
          </p:nvSpPr>
          <p:spPr>
            <a:xfrm>
              <a:off x="4452389" y="3077290"/>
              <a:ext cx="1627909"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30000" noProof="0" dirty="0">
                  <a:ln>
                    <a:noFill/>
                  </a:ln>
                  <a:effectLst/>
                  <a:uLnTx/>
                  <a:uFillTx/>
                  <a:latin typeface="Arial"/>
                  <a:cs typeface="Arial"/>
                </a:rPr>
                <a:t>177</a:t>
              </a:r>
              <a:r>
                <a:rPr kumimoji="0" lang="en-GB" sz="1400" i="0" u="none" strike="noStrike" kern="1200" cap="none" spc="0" normalizeH="0" baseline="0" noProof="0" dirty="0">
                  <a:ln>
                    <a:noFill/>
                  </a:ln>
                  <a:effectLst/>
                  <a:uLnTx/>
                  <a:uFillTx/>
                  <a:latin typeface="Arial"/>
                  <a:cs typeface="Arial"/>
                </a:rPr>
                <a:t>Lu-DOTATATE</a:t>
              </a:r>
            </a:p>
            <a:p>
              <a:pPr marL="0" marR="0" lvl="0" indent="0" defTabSz="914400" rtl="0" eaLnBrk="1" fontAlgn="auto" latinLnBrk="0" hangingPunct="1">
                <a:lnSpc>
                  <a:spcPct val="100000"/>
                </a:lnSpc>
                <a:spcBef>
                  <a:spcPts val="0"/>
                </a:spcBef>
                <a:spcAft>
                  <a:spcPts val="0"/>
                </a:spcAft>
                <a:buClrTx/>
                <a:buSzTx/>
                <a:buFontTx/>
                <a:buNone/>
                <a:tabLst/>
                <a:defRPr/>
              </a:pPr>
              <a:r>
                <a:rPr lang="en-GB" sz="1400" dirty="0">
                  <a:latin typeface="Arial"/>
                  <a:cs typeface="Arial"/>
                </a:rPr>
                <a:t>Control</a:t>
              </a:r>
              <a:endParaRPr kumimoji="0" lang="en-GB" sz="1400" i="0" u="none" strike="noStrike" kern="1200" cap="none" spc="0" normalizeH="0" baseline="0" noProof="0" dirty="0">
                <a:ln>
                  <a:noFill/>
                </a:ln>
                <a:effectLst/>
                <a:uLnTx/>
                <a:uFillTx/>
                <a:latin typeface="Arial"/>
                <a:cs typeface="Arial"/>
              </a:endParaRPr>
            </a:p>
          </p:txBody>
        </p:sp>
        <p:cxnSp>
          <p:nvCxnSpPr>
            <p:cNvPr id="29" name="Straight Connector 28">
              <a:extLst>
                <a:ext uri="{FF2B5EF4-FFF2-40B4-BE49-F238E27FC236}">
                  <a16:creationId xmlns:a16="http://schemas.microsoft.com/office/drawing/2014/main" id="{F6365A5F-8ECF-4EB4-89EF-DCCF4976A26D}"/>
                </a:ext>
              </a:extLst>
            </p:cNvPr>
            <p:cNvCxnSpPr>
              <a:cxnSpLocks/>
            </p:cNvCxnSpPr>
            <p:nvPr/>
          </p:nvCxnSpPr>
          <p:spPr>
            <a:xfrm rot="10800000" flipV="1">
              <a:off x="1507149" y="2849672"/>
              <a:ext cx="12492" cy="1944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27E41CA-D39B-47E5-AF8C-29DD5DD1B928}"/>
                </a:ext>
              </a:extLst>
            </p:cNvPr>
            <p:cNvCxnSpPr>
              <a:cxnSpLocks/>
            </p:cNvCxnSpPr>
            <p:nvPr/>
          </p:nvCxnSpPr>
          <p:spPr>
            <a:xfrm rot="10800000" flipV="1">
              <a:off x="2158313" y="3101672"/>
              <a:ext cx="12492" cy="169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500F4D7-0F79-4AD1-9DBD-1FD15B2B6B66}"/>
                </a:ext>
              </a:extLst>
            </p:cNvPr>
            <p:cNvCxnSpPr>
              <a:cxnSpLocks/>
            </p:cNvCxnSpPr>
            <p:nvPr/>
          </p:nvCxnSpPr>
          <p:spPr>
            <a:xfrm rot="10800000" flipV="1">
              <a:off x="2802550" y="3425672"/>
              <a:ext cx="12492" cy="136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BA2E1E-0C1C-43F7-836C-AF565A6485B3}"/>
                </a:ext>
              </a:extLst>
            </p:cNvPr>
            <p:cNvCxnSpPr>
              <a:cxnSpLocks/>
            </p:cNvCxnSpPr>
            <p:nvPr/>
          </p:nvCxnSpPr>
          <p:spPr>
            <a:xfrm rot="10800000" flipV="1">
              <a:off x="3446787" y="3677672"/>
              <a:ext cx="12492" cy="111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7FE8A5D-C0EC-4B89-9478-3AD84ABF08BC}"/>
                </a:ext>
              </a:extLst>
            </p:cNvPr>
            <p:cNvCxnSpPr>
              <a:cxnSpLocks/>
            </p:cNvCxnSpPr>
            <p:nvPr/>
          </p:nvCxnSpPr>
          <p:spPr>
            <a:xfrm rot="10800000" flipV="1">
              <a:off x="4091024" y="3965672"/>
              <a:ext cx="12492" cy="82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98C301A-6C1E-4179-8B06-46FD098E12A9}"/>
                </a:ext>
              </a:extLst>
            </p:cNvPr>
            <p:cNvSpPr txBox="1"/>
            <p:nvPr/>
          </p:nvSpPr>
          <p:spPr>
            <a:xfrm>
              <a:off x="870994" y="3220490"/>
              <a:ext cx="679993" cy="577081"/>
            </a:xfrm>
            <a:prstGeom prst="rect">
              <a:avLst/>
            </a:prstGeom>
            <a:noFill/>
          </p:spPr>
          <p:txBody>
            <a:bodyPr wrap="none" rtlCol="0">
              <a:spAutoFit/>
            </a:bodyPr>
            <a:lstStyle/>
            <a:p>
              <a:pPr algn="ctr"/>
              <a:r>
                <a:rPr lang="en-GB" sz="1050" dirty="0"/>
                <a:t>Yearly </a:t>
              </a:r>
            </a:p>
            <a:p>
              <a:pPr algn="ctr"/>
              <a:r>
                <a:rPr lang="en-GB" sz="1050" dirty="0"/>
                <a:t>survival </a:t>
              </a:r>
            </a:p>
            <a:p>
              <a:pPr algn="ctr"/>
              <a:r>
                <a:rPr lang="en-GB" sz="1050" dirty="0"/>
                <a:t>rate</a:t>
              </a:r>
            </a:p>
          </p:txBody>
        </p:sp>
        <p:sp>
          <p:nvSpPr>
            <p:cNvPr id="35" name="TextBox 34">
              <a:extLst>
                <a:ext uri="{FF2B5EF4-FFF2-40B4-BE49-F238E27FC236}">
                  <a16:creationId xmlns:a16="http://schemas.microsoft.com/office/drawing/2014/main" id="{8F7737AE-8679-40A4-9AEB-B458AB1619B7}"/>
                </a:ext>
              </a:extLst>
            </p:cNvPr>
            <p:cNvSpPr txBox="1"/>
            <p:nvPr/>
          </p:nvSpPr>
          <p:spPr>
            <a:xfrm>
              <a:off x="1195371" y="2431472"/>
              <a:ext cx="692818" cy="307777"/>
            </a:xfrm>
            <a:prstGeom prst="rect">
              <a:avLst/>
            </a:prstGeom>
            <a:noFill/>
          </p:spPr>
          <p:txBody>
            <a:bodyPr wrap="none" rtlCol="0">
              <a:spAutoFit/>
            </a:bodyPr>
            <a:lstStyle/>
            <a:p>
              <a:pPr algn="ctr"/>
              <a:r>
                <a:rPr lang="en-GB" sz="1400" dirty="0">
                  <a:solidFill>
                    <a:srgbClr val="B60D27"/>
                  </a:solidFill>
                </a:rPr>
                <a:t>91.0%</a:t>
              </a:r>
            </a:p>
          </p:txBody>
        </p:sp>
        <p:sp>
          <p:nvSpPr>
            <p:cNvPr id="36" name="TextBox 35">
              <a:extLst>
                <a:ext uri="{FF2B5EF4-FFF2-40B4-BE49-F238E27FC236}">
                  <a16:creationId xmlns:a16="http://schemas.microsoft.com/office/drawing/2014/main" id="{05F83E28-2F98-4476-91CE-8C37F8175052}"/>
                </a:ext>
              </a:extLst>
            </p:cNvPr>
            <p:cNvSpPr txBox="1"/>
            <p:nvPr/>
          </p:nvSpPr>
          <p:spPr>
            <a:xfrm>
              <a:off x="1851801" y="2805543"/>
              <a:ext cx="692818" cy="307777"/>
            </a:xfrm>
            <a:prstGeom prst="rect">
              <a:avLst/>
            </a:prstGeom>
            <a:noFill/>
          </p:spPr>
          <p:txBody>
            <a:bodyPr wrap="none" rtlCol="0">
              <a:spAutoFit/>
            </a:bodyPr>
            <a:lstStyle/>
            <a:p>
              <a:pPr algn="ctr"/>
              <a:r>
                <a:rPr lang="en-GB" sz="1400" dirty="0">
                  <a:solidFill>
                    <a:srgbClr val="B60D27"/>
                  </a:solidFill>
                </a:rPr>
                <a:t>76.0%</a:t>
              </a:r>
            </a:p>
          </p:txBody>
        </p:sp>
        <p:sp>
          <p:nvSpPr>
            <p:cNvPr id="37" name="TextBox 36">
              <a:extLst>
                <a:ext uri="{FF2B5EF4-FFF2-40B4-BE49-F238E27FC236}">
                  <a16:creationId xmlns:a16="http://schemas.microsoft.com/office/drawing/2014/main" id="{F473357B-A77F-455F-83C7-4A372D2B26E2}"/>
                </a:ext>
              </a:extLst>
            </p:cNvPr>
            <p:cNvSpPr txBox="1"/>
            <p:nvPr/>
          </p:nvSpPr>
          <p:spPr>
            <a:xfrm>
              <a:off x="2508232" y="3068780"/>
              <a:ext cx="692818" cy="307777"/>
            </a:xfrm>
            <a:prstGeom prst="rect">
              <a:avLst/>
            </a:prstGeom>
            <a:noFill/>
          </p:spPr>
          <p:txBody>
            <a:bodyPr wrap="none" rtlCol="0">
              <a:spAutoFit/>
            </a:bodyPr>
            <a:lstStyle/>
            <a:p>
              <a:pPr algn="ctr"/>
              <a:r>
                <a:rPr lang="en-GB" sz="1400" dirty="0">
                  <a:solidFill>
                    <a:srgbClr val="B60D27"/>
                  </a:solidFill>
                </a:rPr>
                <a:t>61.4%</a:t>
              </a:r>
            </a:p>
          </p:txBody>
        </p:sp>
        <p:sp>
          <p:nvSpPr>
            <p:cNvPr id="38" name="TextBox 37">
              <a:extLst>
                <a:ext uri="{FF2B5EF4-FFF2-40B4-BE49-F238E27FC236}">
                  <a16:creationId xmlns:a16="http://schemas.microsoft.com/office/drawing/2014/main" id="{ED60C2E1-6373-4E3F-9695-F1FB2740E289}"/>
                </a:ext>
              </a:extLst>
            </p:cNvPr>
            <p:cNvSpPr txBox="1"/>
            <p:nvPr/>
          </p:nvSpPr>
          <p:spPr>
            <a:xfrm>
              <a:off x="3164664" y="3332017"/>
              <a:ext cx="692818" cy="307777"/>
            </a:xfrm>
            <a:prstGeom prst="rect">
              <a:avLst/>
            </a:prstGeom>
            <a:noFill/>
          </p:spPr>
          <p:txBody>
            <a:bodyPr wrap="none" rtlCol="0">
              <a:spAutoFit/>
            </a:bodyPr>
            <a:lstStyle/>
            <a:p>
              <a:pPr algn="ctr"/>
              <a:r>
                <a:rPr lang="en-GB" sz="1400" dirty="0">
                  <a:solidFill>
                    <a:srgbClr val="B60D27"/>
                  </a:solidFill>
                </a:rPr>
                <a:t>49.5%</a:t>
              </a:r>
            </a:p>
          </p:txBody>
        </p:sp>
        <p:sp>
          <p:nvSpPr>
            <p:cNvPr id="39" name="TextBox 38">
              <a:extLst>
                <a:ext uri="{FF2B5EF4-FFF2-40B4-BE49-F238E27FC236}">
                  <a16:creationId xmlns:a16="http://schemas.microsoft.com/office/drawing/2014/main" id="{0FDD58FC-DA57-466F-B058-45D930B708AE}"/>
                </a:ext>
              </a:extLst>
            </p:cNvPr>
            <p:cNvSpPr txBox="1"/>
            <p:nvPr/>
          </p:nvSpPr>
          <p:spPr>
            <a:xfrm>
              <a:off x="3821097" y="3595254"/>
              <a:ext cx="692818" cy="307777"/>
            </a:xfrm>
            <a:prstGeom prst="rect">
              <a:avLst/>
            </a:prstGeom>
            <a:noFill/>
          </p:spPr>
          <p:txBody>
            <a:bodyPr wrap="none" rtlCol="0">
              <a:spAutoFit/>
            </a:bodyPr>
            <a:lstStyle/>
            <a:p>
              <a:pPr algn="ctr"/>
              <a:r>
                <a:rPr lang="en-GB" sz="1400" dirty="0">
                  <a:solidFill>
                    <a:srgbClr val="B60D27"/>
                  </a:solidFill>
                </a:rPr>
                <a:t>37.1%</a:t>
              </a:r>
            </a:p>
          </p:txBody>
        </p:sp>
        <p:sp>
          <p:nvSpPr>
            <p:cNvPr id="40" name="TextBox 39">
              <a:extLst>
                <a:ext uri="{FF2B5EF4-FFF2-40B4-BE49-F238E27FC236}">
                  <a16:creationId xmlns:a16="http://schemas.microsoft.com/office/drawing/2014/main" id="{07432DC2-10AB-49A0-B8C9-CA5864CE243A}"/>
                </a:ext>
              </a:extLst>
            </p:cNvPr>
            <p:cNvSpPr txBox="1"/>
            <p:nvPr/>
          </p:nvSpPr>
          <p:spPr>
            <a:xfrm>
              <a:off x="869790" y="2970313"/>
              <a:ext cx="692818" cy="307777"/>
            </a:xfrm>
            <a:prstGeom prst="rect">
              <a:avLst/>
            </a:prstGeom>
            <a:noFill/>
          </p:spPr>
          <p:txBody>
            <a:bodyPr wrap="none" rtlCol="0">
              <a:spAutoFit/>
            </a:bodyPr>
            <a:lstStyle/>
            <a:p>
              <a:pPr algn="ctr"/>
              <a:r>
                <a:rPr lang="en-GB" sz="1400" dirty="0">
                  <a:solidFill>
                    <a:schemeClr val="accent2"/>
                  </a:solidFill>
                </a:rPr>
                <a:t>79.7%</a:t>
              </a:r>
            </a:p>
          </p:txBody>
        </p:sp>
        <p:sp>
          <p:nvSpPr>
            <p:cNvPr id="41" name="TextBox 40">
              <a:extLst>
                <a:ext uri="{FF2B5EF4-FFF2-40B4-BE49-F238E27FC236}">
                  <a16:creationId xmlns:a16="http://schemas.microsoft.com/office/drawing/2014/main" id="{ACADE1FB-0B56-4F6B-8437-F1DEE9E6DA6B}"/>
                </a:ext>
              </a:extLst>
            </p:cNvPr>
            <p:cNvSpPr txBox="1"/>
            <p:nvPr/>
          </p:nvSpPr>
          <p:spPr>
            <a:xfrm>
              <a:off x="1533147" y="3366657"/>
              <a:ext cx="692818" cy="307777"/>
            </a:xfrm>
            <a:prstGeom prst="rect">
              <a:avLst/>
            </a:prstGeom>
            <a:noFill/>
          </p:spPr>
          <p:txBody>
            <a:bodyPr wrap="none" rtlCol="0">
              <a:spAutoFit/>
            </a:bodyPr>
            <a:lstStyle/>
            <a:p>
              <a:pPr algn="ctr"/>
              <a:r>
                <a:rPr lang="en-GB" sz="1400" dirty="0">
                  <a:solidFill>
                    <a:schemeClr val="accent2"/>
                  </a:solidFill>
                </a:rPr>
                <a:t>62.7%</a:t>
              </a:r>
            </a:p>
          </p:txBody>
        </p:sp>
        <p:sp>
          <p:nvSpPr>
            <p:cNvPr id="42" name="TextBox 41">
              <a:extLst>
                <a:ext uri="{FF2B5EF4-FFF2-40B4-BE49-F238E27FC236}">
                  <a16:creationId xmlns:a16="http://schemas.microsoft.com/office/drawing/2014/main" id="{21BC3140-D2F4-4251-8D4B-2C1EB70FADA3}"/>
                </a:ext>
              </a:extLst>
            </p:cNvPr>
            <p:cNvSpPr txBox="1"/>
            <p:nvPr/>
          </p:nvSpPr>
          <p:spPr>
            <a:xfrm>
              <a:off x="2168796" y="3676893"/>
              <a:ext cx="692818" cy="307777"/>
            </a:xfrm>
            <a:prstGeom prst="rect">
              <a:avLst/>
            </a:prstGeom>
            <a:noFill/>
          </p:spPr>
          <p:txBody>
            <a:bodyPr wrap="none" rtlCol="0">
              <a:spAutoFit/>
            </a:bodyPr>
            <a:lstStyle/>
            <a:p>
              <a:pPr algn="ctr"/>
              <a:r>
                <a:rPr lang="en-GB" sz="1400" dirty="0">
                  <a:solidFill>
                    <a:schemeClr val="accent2"/>
                  </a:solidFill>
                </a:rPr>
                <a:t>50.1%</a:t>
              </a:r>
            </a:p>
          </p:txBody>
        </p:sp>
        <p:sp>
          <p:nvSpPr>
            <p:cNvPr id="43" name="TextBox 42">
              <a:extLst>
                <a:ext uri="{FF2B5EF4-FFF2-40B4-BE49-F238E27FC236}">
                  <a16:creationId xmlns:a16="http://schemas.microsoft.com/office/drawing/2014/main" id="{1C8F6502-894C-42FF-A2BE-B9AB90819B9B}"/>
                </a:ext>
              </a:extLst>
            </p:cNvPr>
            <p:cNvSpPr txBox="1"/>
            <p:nvPr/>
          </p:nvSpPr>
          <p:spPr>
            <a:xfrm>
              <a:off x="2797518" y="3857004"/>
              <a:ext cx="692818" cy="307777"/>
            </a:xfrm>
            <a:prstGeom prst="rect">
              <a:avLst/>
            </a:prstGeom>
            <a:noFill/>
          </p:spPr>
          <p:txBody>
            <a:bodyPr wrap="none" rtlCol="0">
              <a:spAutoFit/>
            </a:bodyPr>
            <a:lstStyle/>
            <a:p>
              <a:pPr algn="ctr"/>
              <a:r>
                <a:rPr lang="en-GB" sz="1400" dirty="0">
                  <a:solidFill>
                    <a:schemeClr val="accent2"/>
                  </a:solidFill>
                </a:rPr>
                <a:t>41.8%</a:t>
              </a:r>
            </a:p>
          </p:txBody>
        </p:sp>
        <p:sp>
          <p:nvSpPr>
            <p:cNvPr id="44" name="TextBox 43">
              <a:extLst>
                <a:ext uri="{FF2B5EF4-FFF2-40B4-BE49-F238E27FC236}">
                  <a16:creationId xmlns:a16="http://schemas.microsoft.com/office/drawing/2014/main" id="{DA9B486E-DBCB-4A82-80FC-2A148C728A8C}"/>
                </a:ext>
              </a:extLst>
            </p:cNvPr>
            <p:cNvSpPr txBox="1"/>
            <p:nvPr/>
          </p:nvSpPr>
          <p:spPr>
            <a:xfrm>
              <a:off x="3460879" y="4002477"/>
              <a:ext cx="692818" cy="307777"/>
            </a:xfrm>
            <a:prstGeom prst="rect">
              <a:avLst/>
            </a:prstGeom>
            <a:noFill/>
          </p:spPr>
          <p:txBody>
            <a:bodyPr wrap="none" rtlCol="0">
              <a:spAutoFit/>
            </a:bodyPr>
            <a:lstStyle/>
            <a:p>
              <a:pPr algn="ctr"/>
              <a:r>
                <a:rPr lang="en-GB" sz="1400" dirty="0">
                  <a:solidFill>
                    <a:schemeClr val="accent2"/>
                  </a:solidFill>
                </a:rPr>
                <a:t>35.4%</a:t>
              </a:r>
            </a:p>
          </p:txBody>
        </p:sp>
        <p:grpSp>
          <p:nvGrpSpPr>
            <p:cNvPr id="45" name="Group 44">
              <a:extLst>
                <a:ext uri="{FF2B5EF4-FFF2-40B4-BE49-F238E27FC236}">
                  <a16:creationId xmlns:a16="http://schemas.microsoft.com/office/drawing/2014/main" id="{D29207F4-5482-4566-AA0A-56CB2075622E}"/>
                </a:ext>
              </a:extLst>
            </p:cNvPr>
            <p:cNvGrpSpPr/>
            <p:nvPr/>
          </p:nvGrpSpPr>
          <p:grpSpPr>
            <a:xfrm>
              <a:off x="838981" y="2560494"/>
              <a:ext cx="4992398" cy="1713628"/>
              <a:chOff x="2966902" y="2371728"/>
              <a:chExt cx="6254623" cy="2110355"/>
            </a:xfrm>
          </p:grpSpPr>
          <p:sp>
            <p:nvSpPr>
              <p:cNvPr id="46" name="Graphic 145">
                <a:extLst>
                  <a:ext uri="{FF2B5EF4-FFF2-40B4-BE49-F238E27FC236}">
                    <a16:creationId xmlns:a16="http://schemas.microsoft.com/office/drawing/2014/main" id="{A181470D-6634-49D8-8E9E-B3328C63E84A}"/>
                  </a:ext>
                </a:extLst>
              </p:cNvPr>
              <p:cNvSpPr/>
              <p:nvPr/>
            </p:nvSpPr>
            <p:spPr>
              <a:xfrm>
                <a:off x="2966902" y="2413076"/>
                <a:ext cx="6254623" cy="2032323"/>
              </a:xfrm>
              <a:custGeom>
                <a:avLst/>
                <a:gdLst>
                  <a:gd name="connsiteX0" fmla="*/ 6254906 w 6254905"/>
                  <a:gd name="connsiteY0" fmla="*/ 2032319 h 2032318"/>
                  <a:gd name="connsiteX1" fmla="*/ 5314198 w 6254905"/>
                  <a:gd name="connsiteY1" fmla="*/ 2032319 h 2032318"/>
                  <a:gd name="connsiteX2" fmla="*/ 5314198 w 6254905"/>
                  <a:gd name="connsiteY2" fmla="*/ 1987523 h 2032318"/>
                  <a:gd name="connsiteX3" fmla="*/ 5217528 w 6254905"/>
                  <a:gd name="connsiteY3" fmla="*/ 1987523 h 2032318"/>
                  <a:gd name="connsiteX4" fmla="*/ 5217528 w 6254905"/>
                  <a:gd name="connsiteY4" fmla="*/ 1930935 h 2032318"/>
                  <a:gd name="connsiteX5" fmla="*/ 5092570 w 6254905"/>
                  <a:gd name="connsiteY5" fmla="*/ 1930935 h 2032318"/>
                  <a:gd name="connsiteX6" fmla="*/ 5092570 w 6254905"/>
                  <a:gd name="connsiteY6" fmla="*/ 1879062 h 2032318"/>
                  <a:gd name="connsiteX7" fmla="*/ 4760138 w 6254905"/>
                  <a:gd name="connsiteY7" fmla="*/ 1879062 h 2032318"/>
                  <a:gd name="connsiteX8" fmla="*/ 4760138 w 6254905"/>
                  <a:gd name="connsiteY8" fmla="*/ 1836628 h 2032318"/>
                  <a:gd name="connsiteX9" fmla="*/ 4616320 w 6254905"/>
                  <a:gd name="connsiteY9" fmla="*/ 1836628 h 2032318"/>
                  <a:gd name="connsiteX10" fmla="*/ 4616320 w 6254905"/>
                  <a:gd name="connsiteY10" fmla="*/ 1808338 h 2032318"/>
                  <a:gd name="connsiteX11" fmla="*/ 4422991 w 6254905"/>
                  <a:gd name="connsiteY11" fmla="*/ 1808338 h 2032318"/>
                  <a:gd name="connsiteX12" fmla="*/ 4422991 w 6254905"/>
                  <a:gd name="connsiteY12" fmla="*/ 1763542 h 2032318"/>
                  <a:gd name="connsiteX13" fmla="*/ 3894878 w 6254905"/>
                  <a:gd name="connsiteY13" fmla="*/ 1763542 h 2032318"/>
                  <a:gd name="connsiteX14" fmla="*/ 3894878 w 6254905"/>
                  <a:gd name="connsiteY14" fmla="*/ 1732891 h 2032318"/>
                  <a:gd name="connsiteX15" fmla="*/ 3776996 w 6254905"/>
                  <a:gd name="connsiteY15" fmla="*/ 1732891 h 2032318"/>
                  <a:gd name="connsiteX16" fmla="*/ 3776996 w 6254905"/>
                  <a:gd name="connsiteY16" fmla="*/ 1695172 h 2032318"/>
                  <a:gd name="connsiteX17" fmla="*/ 3661467 w 6254905"/>
                  <a:gd name="connsiteY17" fmla="*/ 1695172 h 2032318"/>
                  <a:gd name="connsiteX18" fmla="*/ 3661467 w 6254905"/>
                  <a:gd name="connsiteY18" fmla="*/ 1655091 h 2032318"/>
                  <a:gd name="connsiteX19" fmla="*/ 3531794 w 6254905"/>
                  <a:gd name="connsiteY19" fmla="*/ 1655091 h 2032318"/>
                  <a:gd name="connsiteX20" fmla="*/ 3531794 w 6254905"/>
                  <a:gd name="connsiteY20" fmla="*/ 1619724 h 2032318"/>
                  <a:gd name="connsiteX21" fmla="*/ 3352610 w 6254905"/>
                  <a:gd name="connsiteY21" fmla="*/ 1619724 h 2032318"/>
                  <a:gd name="connsiteX22" fmla="*/ 3352610 w 6254905"/>
                  <a:gd name="connsiteY22" fmla="*/ 1596140 h 2032318"/>
                  <a:gd name="connsiteX23" fmla="*/ 3199362 w 6254905"/>
                  <a:gd name="connsiteY23" fmla="*/ 1596140 h 2032318"/>
                  <a:gd name="connsiteX24" fmla="*/ 3199362 w 6254905"/>
                  <a:gd name="connsiteY24" fmla="*/ 1560784 h 2032318"/>
                  <a:gd name="connsiteX25" fmla="*/ 3163996 w 6254905"/>
                  <a:gd name="connsiteY25" fmla="*/ 1560784 h 2032318"/>
                  <a:gd name="connsiteX26" fmla="*/ 3163996 w 6254905"/>
                  <a:gd name="connsiteY26" fmla="*/ 1515988 h 2032318"/>
                  <a:gd name="connsiteX27" fmla="*/ 3050829 w 6254905"/>
                  <a:gd name="connsiteY27" fmla="*/ 1515988 h 2032318"/>
                  <a:gd name="connsiteX28" fmla="*/ 3050829 w 6254905"/>
                  <a:gd name="connsiteY28" fmla="*/ 1490051 h 2032318"/>
                  <a:gd name="connsiteX29" fmla="*/ 2963599 w 6254905"/>
                  <a:gd name="connsiteY29" fmla="*/ 1490051 h 2032318"/>
                  <a:gd name="connsiteX30" fmla="*/ 2963599 w 6254905"/>
                  <a:gd name="connsiteY30" fmla="*/ 1449970 h 2032318"/>
                  <a:gd name="connsiteX31" fmla="*/ 2800912 w 6254905"/>
                  <a:gd name="connsiteY31" fmla="*/ 1449970 h 2032318"/>
                  <a:gd name="connsiteX32" fmla="*/ 2800912 w 6254905"/>
                  <a:gd name="connsiteY32" fmla="*/ 1428748 h 2032318"/>
                  <a:gd name="connsiteX33" fmla="*/ 2690108 w 6254905"/>
                  <a:gd name="connsiteY33" fmla="*/ 1428748 h 2032318"/>
                  <a:gd name="connsiteX34" fmla="*/ 2690108 w 6254905"/>
                  <a:gd name="connsiteY34" fmla="*/ 1386314 h 2032318"/>
                  <a:gd name="connsiteX35" fmla="*/ 2492064 w 6254905"/>
                  <a:gd name="connsiteY35" fmla="*/ 1386314 h 2032318"/>
                  <a:gd name="connsiteX36" fmla="*/ 2492064 w 6254905"/>
                  <a:gd name="connsiteY36" fmla="*/ 1367455 h 2032318"/>
                  <a:gd name="connsiteX37" fmla="*/ 2265721 w 6254905"/>
                  <a:gd name="connsiteY37" fmla="*/ 1367455 h 2032318"/>
                  <a:gd name="connsiteX38" fmla="*/ 2265721 w 6254905"/>
                  <a:gd name="connsiteY38" fmla="*/ 1336803 h 2032318"/>
                  <a:gd name="connsiteX39" fmla="*/ 2173777 w 6254905"/>
                  <a:gd name="connsiteY39" fmla="*/ 1336803 h 2032318"/>
                  <a:gd name="connsiteX40" fmla="*/ 2173777 w 6254905"/>
                  <a:gd name="connsiteY40" fmla="*/ 1315582 h 2032318"/>
                  <a:gd name="connsiteX41" fmla="*/ 2117188 w 6254905"/>
                  <a:gd name="connsiteY41" fmla="*/ 1315582 h 2032318"/>
                  <a:gd name="connsiteX42" fmla="*/ 2117188 w 6254905"/>
                  <a:gd name="connsiteY42" fmla="*/ 1261356 h 2032318"/>
                  <a:gd name="connsiteX43" fmla="*/ 2088899 w 6254905"/>
                  <a:gd name="connsiteY43" fmla="*/ 1261356 h 2032318"/>
                  <a:gd name="connsiteX44" fmla="*/ 2088899 w 6254905"/>
                  <a:gd name="connsiteY44" fmla="*/ 1218922 h 2032318"/>
                  <a:gd name="connsiteX45" fmla="*/ 2044103 w 6254905"/>
                  <a:gd name="connsiteY45" fmla="*/ 1218922 h 2032318"/>
                  <a:gd name="connsiteX46" fmla="*/ 2044103 w 6254905"/>
                  <a:gd name="connsiteY46" fmla="*/ 1197700 h 2032318"/>
                  <a:gd name="connsiteX47" fmla="*/ 1954511 w 6254905"/>
                  <a:gd name="connsiteY47" fmla="*/ 1197700 h 2032318"/>
                  <a:gd name="connsiteX48" fmla="*/ 1954511 w 6254905"/>
                  <a:gd name="connsiteY48" fmla="*/ 1169401 h 2032318"/>
                  <a:gd name="connsiteX49" fmla="*/ 1888493 w 6254905"/>
                  <a:gd name="connsiteY49" fmla="*/ 1169401 h 2032318"/>
                  <a:gd name="connsiteX50" fmla="*/ 1888493 w 6254905"/>
                  <a:gd name="connsiteY50" fmla="*/ 1103393 h 2032318"/>
                  <a:gd name="connsiteX51" fmla="*/ 1772974 w 6254905"/>
                  <a:gd name="connsiteY51" fmla="*/ 1103393 h 2032318"/>
                  <a:gd name="connsiteX52" fmla="*/ 1772974 w 6254905"/>
                  <a:gd name="connsiteY52" fmla="*/ 1049167 h 2032318"/>
                  <a:gd name="connsiteX53" fmla="*/ 1737608 w 6254905"/>
                  <a:gd name="connsiteY53" fmla="*/ 1049167 h 2032318"/>
                  <a:gd name="connsiteX54" fmla="*/ 1737608 w 6254905"/>
                  <a:gd name="connsiteY54" fmla="*/ 1016154 h 2032318"/>
                  <a:gd name="connsiteX55" fmla="*/ 1610287 w 6254905"/>
                  <a:gd name="connsiteY55" fmla="*/ 1016154 h 2032318"/>
                  <a:gd name="connsiteX56" fmla="*/ 1610287 w 6254905"/>
                  <a:gd name="connsiteY56" fmla="*/ 994941 h 2032318"/>
                  <a:gd name="connsiteX57" fmla="*/ 1537202 w 6254905"/>
                  <a:gd name="connsiteY57" fmla="*/ 994941 h 2032318"/>
                  <a:gd name="connsiteX58" fmla="*/ 1537202 w 6254905"/>
                  <a:gd name="connsiteY58" fmla="*/ 966643 h 2032318"/>
                  <a:gd name="connsiteX59" fmla="*/ 1454687 w 6254905"/>
                  <a:gd name="connsiteY59" fmla="*/ 966643 h 2032318"/>
                  <a:gd name="connsiteX60" fmla="*/ 1454687 w 6254905"/>
                  <a:gd name="connsiteY60" fmla="*/ 938354 h 2032318"/>
                  <a:gd name="connsiteX61" fmla="*/ 1409891 w 6254905"/>
                  <a:gd name="connsiteY61" fmla="*/ 938354 h 2032318"/>
                  <a:gd name="connsiteX62" fmla="*/ 1409891 w 6254905"/>
                  <a:gd name="connsiteY62" fmla="*/ 912417 h 2032318"/>
                  <a:gd name="connsiteX63" fmla="*/ 1360380 w 6254905"/>
                  <a:gd name="connsiteY63" fmla="*/ 912417 h 2032318"/>
                  <a:gd name="connsiteX64" fmla="*/ 1360380 w 6254905"/>
                  <a:gd name="connsiteY64" fmla="*/ 886485 h 2032318"/>
                  <a:gd name="connsiteX65" fmla="*/ 1306154 w 6254905"/>
                  <a:gd name="connsiteY65" fmla="*/ 886485 h 2032318"/>
                  <a:gd name="connsiteX66" fmla="*/ 1306154 w 6254905"/>
                  <a:gd name="connsiteY66" fmla="*/ 796894 h 2032318"/>
                  <a:gd name="connsiteX67" fmla="*/ 1251928 w 6254905"/>
                  <a:gd name="connsiteY67" fmla="*/ 796894 h 2032318"/>
                  <a:gd name="connsiteX68" fmla="*/ 1251928 w 6254905"/>
                  <a:gd name="connsiteY68" fmla="*/ 723806 h 2032318"/>
                  <a:gd name="connsiteX69" fmla="*/ 1171766 w 6254905"/>
                  <a:gd name="connsiteY69" fmla="*/ 723806 h 2032318"/>
                  <a:gd name="connsiteX70" fmla="*/ 1171766 w 6254905"/>
                  <a:gd name="connsiteY70" fmla="*/ 679010 h 2032318"/>
                  <a:gd name="connsiteX71" fmla="*/ 1084526 w 6254905"/>
                  <a:gd name="connsiteY71" fmla="*/ 679010 h 2032318"/>
                  <a:gd name="connsiteX72" fmla="*/ 1084526 w 6254905"/>
                  <a:gd name="connsiteY72" fmla="*/ 631856 h 2032318"/>
                  <a:gd name="connsiteX73" fmla="*/ 1051522 w 6254905"/>
                  <a:gd name="connsiteY73" fmla="*/ 631856 h 2032318"/>
                  <a:gd name="connsiteX74" fmla="*/ 1051522 w 6254905"/>
                  <a:gd name="connsiteY74" fmla="*/ 608280 h 2032318"/>
                  <a:gd name="connsiteX75" fmla="*/ 1018518 w 6254905"/>
                  <a:gd name="connsiteY75" fmla="*/ 608280 h 2032318"/>
                  <a:gd name="connsiteX76" fmla="*/ 1018518 w 6254905"/>
                  <a:gd name="connsiteY76" fmla="*/ 582345 h 2032318"/>
                  <a:gd name="connsiteX77" fmla="*/ 973722 w 6254905"/>
                  <a:gd name="connsiteY77" fmla="*/ 582345 h 2032318"/>
                  <a:gd name="connsiteX78" fmla="*/ 973722 w 6254905"/>
                  <a:gd name="connsiteY78" fmla="*/ 551696 h 2032318"/>
                  <a:gd name="connsiteX79" fmla="*/ 848762 w 6254905"/>
                  <a:gd name="connsiteY79" fmla="*/ 551696 h 2032318"/>
                  <a:gd name="connsiteX80" fmla="*/ 848762 w 6254905"/>
                  <a:gd name="connsiteY80" fmla="*/ 537549 h 2032318"/>
                  <a:gd name="connsiteX81" fmla="*/ 801609 w 6254905"/>
                  <a:gd name="connsiteY81" fmla="*/ 537549 h 2032318"/>
                  <a:gd name="connsiteX82" fmla="*/ 801609 w 6254905"/>
                  <a:gd name="connsiteY82" fmla="*/ 516330 h 2032318"/>
                  <a:gd name="connsiteX83" fmla="*/ 674295 w 6254905"/>
                  <a:gd name="connsiteY83" fmla="*/ 516330 h 2032318"/>
                  <a:gd name="connsiteX84" fmla="*/ 674295 w 6254905"/>
                  <a:gd name="connsiteY84" fmla="*/ 483323 h 2032318"/>
                  <a:gd name="connsiteX85" fmla="*/ 653076 w 6254905"/>
                  <a:gd name="connsiteY85" fmla="*/ 483323 h 2032318"/>
                  <a:gd name="connsiteX86" fmla="*/ 653076 w 6254905"/>
                  <a:gd name="connsiteY86" fmla="*/ 443243 h 2032318"/>
                  <a:gd name="connsiteX87" fmla="*/ 608280 w 6254905"/>
                  <a:gd name="connsiteY87" fmla="*/ 443243 h 2032318"/>
                  <a:gd name="connsiteX88" fmla="*/ 608280 w 6254905"/>
                  <a:gd name="connsiteY88" fmla="*/ 407878 h 2032318"/>
                  <a:gd name="connsiteX89" fmla="*/ 554053 w 6254905"/>
                  <a:gd name="connsiteY89" fmla="*/ 407878 h 2032318"/>
                  <a:gd name="connsiteX90" fmla="*/ 554053 w 6254905"/>
                  <a:gd name="connsiteY90" fmla="*/ 377228 h 2032318"/>
                  <a:gd name="connsiteX91" fmla="*/ 518688 w 6254905"/>
                  <a:gd name="connsiteY91" fmla="*/ 377228 h 2032318"/>
                  <a:gd name="connsiteX92" fmla="*/ 518688 w 6254905"/>
                  <a:gd name="connsiteY92" fmla="*/ 356008 h 2032318"/>
                  <a:gd name="connsiteX93" fmla="*/ 476250 w 6254905"/>
                  <a:gd name="connsiteY93" fmla="*/ 356008 h 2032318"/>
                  <a:gd name="connsiteX94" fmla="*/ 476250 w 6254905"/>
                  <a:gd name="connsiteY94" fmla="*/ 320644 h 2032318"/>
                  <a:gd name="connsiteX95" fmla="*/ 455031 w 6254905"/>
                  <a:gd name="connsiteY95" fmla="*/ 320644 h 2032318"/>
                  <a:gd name="connsiteX96" fmla="*/ 455031 w 6254905"/>
                  <a:gd name="connsiteY96" fmla="*/ 285279 h 2032318"/>
                  <a:gd name="connsiteX97" fmla="*/ 426739 w 6254905"/>
                  <a:gd name="connsiteY97" fmla="*/ 285279 h 2032318"/>
                  <a:gd name="connsiteX98" fmla="*/ 426739 w 6254905"/>
                  <a:gd name="connsiteY98" fmla="*/ 249913 h 2032318"/>
                  <a:gd name="connsiteX99" fmla="*/ 398447 w 6254905"/>
                  <a:gd name="connsiteY99" fmla="*/ 249913 h 2032318"/>
                  <a:gd name="connsiteX100" fmla="*/ 398447 w 6254905"/>
                  <a:gd name="connsiteY100" fmla="*/ 226337 h 2032318"/>
                  <a:gd name="connsiteX101" fmla="*/ 320644 w 6254905"/>
                  <a:gd name="connsiteY101" fmla="*/ 226337 h 2032318"/>
                  <a:gd name="connsiteX102" fmla="*/ 320644 w 6254905"/>
                  <a:gd name="connsiteY102" fmla="*/ 122599 h 2032318"/>
                  <a:gd name="connsiteX103" fmla="*/ 240482 w 6254905"/>
                  <a:gd name="connsiteY103" fmla="*/ 122599 h 2032318"/>
                  <a:gd name="connsiteX104" fmla="*/ 240482 w 6254905"/>
                  <a:gd name="connsiteY104" fmla="*/ 108454 h 2032318"/>
                  <a:gd name="connsiteX105" fmla="*/ 202760 w 6254905"/>
                  <a:gd name="connsiteY105" fmla="*/ 108454 h 2032318"/>
                  <a:gd name="connsiteX106" fmla="*/ 202760 w 6254905"/>
                  <a:gd name="connsiteY106" fmla="*/ 42438 h 2032318"/>
                  <a:gd name="connsiteX107" fmla="*/ 150891 w 6254905"/>
                  <a:gd name="connsiteY107" fmla="*/ 42438 h 2032318"/>
                  <a:gd name="connsiteX108" fmla="*/ 150891 w 6254905"/>
                  <a:gd name="connsiteY108" fmla="*/ 0 h 2032318"/>
                  <a:gd name="connsiteX109" fmla="*/ 0 w 6254905"/>
                  <a:gd name="connsiteY109" fmla="*/ 0 h 203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254905" h="2032318">
                    <a:moveTo>
                      <a:pt x="6254906" y="2032319"/>
                    </a:moveTo>
                    <a:lnTo>
                      <a:pt x="5314198" y="2032319"/>
                    </a:lnTo>
                    <a:lnTo>
                      <a:pt x="5314198" y="1987523"/>
                    </a:lnTo>
                    <a:lnTo>
                      <a:pt x="5217528" y="1987523"/>
                    </a:lnTo>
                    <a:lnTo>
                      <a:pt x="5217528" y="1930935"/>
                    </a:lnTo>
                    <a:lnTo>
                      <a:pt x="5092570" y="1930935"/>
                    </a:lnTo>
                    <a:lnTo>
                      <a:pt x="5092570" y="1879062"/>
                    </a:lnTo>
                    <a:lnTo>
                      <a:pt x="4760138" y="1879062"/>
                    </a:lnTo>
                    <a:lnTo>
                      <a:pt x="4760138" y="1836628"/>
                    </a:lnTo>
                    <a:lnTo>
                      <a:pt x="4616320" y="1836628"/>
                    </a:lnTo>
                    <a:lnTo>
                      <a:pt x="4616320" y="1808338"/>
                    </a:lnTo>
                    <a:lnTo>
                      <a:pt x="4422991" y="1808338"/>
                    </a:lnTo>
                    <a:lnTo>
                      <a:pt x="4422991" y="1763542"/>
                    </a:lnTo>
                    <a:lnTo>
                      <a:pt x="3894878" y="1763542"/>
                    </a:lnTo>
                    <a:lnTo>
                      <a:pt x="3894878" y="1732891"/>
                    </a:lnTo>
                    <a:lnTo>
                      <a:pt x="3776996" y="1732891"/>
                    </a:lnTo>
                    <a:lnTo>
                      <a:pt x="3776996" y="1695172"/>
                    </a:lnTo>
                    <a:lnTo>
                      <a:pt x="3661467" y="1695172"/>
                    </a:lnTo>
                    <a:lnTo>
                      <a:pt x="3661467" y="1655091"/>
                    </a:lnTo>
                    <a:lnTo>
                      <a:pt x="3531794" y="1655091"/>
                    </a:lnTo>
                    <a:lnTo>
                      <a:pt x="3531794" y="1619724"/>
                    </a:lnTo>
                    <a:lnTo>
                      <a:pt x="3352610" y="1619724"/>
                    </a:lnTo>
                    <a:lnTo>
                      <a:pt x="3352610" y="1596140"/>
                    </a:lnTo>
                    <a:lnTo>
                      <a:pt x="3199362" y="1596140"/>
                    </a:lnTo>
                    <a:lnTo>
                      <a:pt x="3199362" y="1560784"/>
                    </a:lnTo>
                    <a:lnTo>
                      <a:pt x="3163996" y="1560784"/>
                    </a:lnTo>
                    <a:lnTo>
                      <a:pt x="3163996" y="1515988"/>
                    </a:lnTo>
                    <a:lnTo>
                      <a:pt x="3050829" y="1515988"/>
                    </a:lnTo>
                    <a:lnTo>
                      <a:pt x="3050829" y="1490051"/>
                    </a:lnTo>
                    <a:lnTo>
                      <a:pt x="2963599" y="1490051"/>
                    </a:lnTo>
                    <a:lnTo>
                      <a:pt x="2963599" y="1449970"/>
                    </a:lnTo>
                    <a:lnTo>
                      <a:pt x="2800912" y="1449970"/>
                    </a:lnTo>
                    <a:lnTo>
                      <a:pt x="2800912" y="1428748"/>
                    </a:lnTo>
                    <a:lnTo>
                      <a:pt x="2690108" y="1428748"/>
                    </a:lnTo>
                    <a:lnTo>
                      <a:pt x="2690108" y="1386314"/>
                    </a:lnTo>
                    <a:lnTo>
                      <a:pt x="2492064" y="1386314"/>
                    </a:lnTo>
                    <a:lnTo>
                      <a:pt x="2492064" y="1367455"/>
                    </a:lnTo>
                    <a:lnTo>
                      <a:pt x="2265721" y="1367455"/>
                    </a:lnTo>
                    <a:lnTo>
                      <a:pt x="2265721" y="1336803"/>
                    </a:lnTo>
                    <a:lnTo>
                      <a:pt x="2173777" y="1336803"/>
                    </a:lnTo>
                    <a:lnTo>
                      <a:pt x="2173777" y="1315582"/>
                    </a:lnTo>
                    <a:lnTo>
                      <a:pt x="2117188" y="1315582"/>
                    </a:lnTo>
                    <a:lnTo>
                      <a:pt x="2117188" y="1261356"/>
                    </a:lnTo>
                    <a:lnTo>
                      <a:pt x="2088899" y="1261356"/>
                    </a:lnTo>
                    <a:lnTo>
                      <a:pt x="2088899" y="1218922"/>
                    </a:lnTo>
                    <a:lnTo>
                      <a:pt x="2044103" y="1218922"/>
                    </a:lnTo>
                    <a:lnTo>
                      <a:pt x="2044103" y="1197700"/>
                    </a:lnTo>
                    <a:lnTo>
                      <a:pt x="1954511" y="1197700"/>
                    </a:lnTo>
                    <a:lnTo>
                      <a:pt x="1954511" y="1169401"/>
                    </a:lnTo>
                    <a:lnTo>
                      <a:pt x="1888493" y="1169401"/>
                    </a:lnTo>
                    <a:lnTo>
                      <a:pt x="1888493" y="1103393"/>
                    </a:lnTo>
                    <a:lnTo>
                      <a:pt x="1772974" y="1103393"/>
                    </a:lnTo>
                    <a:lnTo>
                      <a:pt x="1772974" y="1049167"/>
                    </a:lnTo>
                    <a:lnTo>
                      <a:pt x="1737608" y="1049167"/>
                    </a:lnTo>
                    <a:lnTo>
                      <a:pt x="1737608" y="1016154"/>
                    </a:lnTo>
                    <a:lnTo>
                      <a:pt x="1610287" y="1016154"/>
                    </a:lnTo>
                    <a:lnTo>
                      <a:pt x="1610287" y="994941"/>
                    </a:lnTo>
                    <a:lnTo>
                      <a:pt x="1537202" y="994941"/>
                    </a:lnTo>
                    <a:lnTo>
                      <a:pt x="1537202" y="966643"/>
                    </a:lnTo>
                    <a:lnTo>
                      <a:pt x="1454687" y="966643"/>
                    </a:lnTo>
                    <a:lnTo>
                      <a:pt x="1454687" y="938354"/>
                    </a:lnTo>
                    <a:lnTo>
                      <a:pt x="1409891" y="938354"/>
                    </a:lnTo>
                    <a:lnTo>
                      <a:pt x="1409891" y="912417"/>
                    </a:lnTo>
                    <a:lnTo>
                      <a:pt x="1360380" y="912417"/>
                    </a:lnTo>
                    <a:lnTo>
                      <a:pt x="1360380" y="886485"/>
                    </a:lnTo>
                    <a:lnTo>
                      <a:pt x="1306154" y="886485"/>
                    </a:lnTo>
                    <a:lnTo>
                      <a:pt x="1306154" y="796894"/>
                    </a:lnTo>
                    <a:lnTo>
                      <a:pt x="1251928" y="796894"/>
                    </a:lnTo>
                    <a:lnTo>
                      <a:pt x="1251928" y="723806"/>
                    </a:lnTo>
                    <a:lnTo>
                      <a:pt x="1171766" y="723806"/>
                    </a:lnTo>
                    <a:lnTo>
                      <a:pt x="1171766" y="679010"/>
                    </a:lnTo>
                    <a:lnTo>
                      <a:pt x="1084526" y="679010"/>
                    </a:lnTo>
                    <a:lnTo>
                      <a:pt x="1084526" y="631856"/>
                    </a:lnTo>
                    <a:lnTo>
                      <a:pt x="1051522" y="631856"/>
                    </a:lnTo>
                    <a:lnTo>
                      <a:pt x="1051522" y="608280"/>
                    </a:lnTo>
                    <a:lnTo>
                      <a:pt x="1018518" y="608280"/>
                    </a:lnTo>
                    <a:lnTo>
                      <a:pt x="1018518" y="582345"/>
                    </a:lnTo>
                    <a:lnTo>
                      <a:pt x="973722" y="582345"/>
                    </a:lnTo>
                    <a:lnTo>
                      <a:pt x="973722" y="551696"/>
                    </a:lnTo>
                    <a:lnTo>
                      <a:pt x="848762" y="551696"/>
                    </a:lnTo>
                    <a:lnTo>
                      <a:pt x="848762" y="537549"/>
                    </a:lnTo>
                    <a:lnTo>
                      <a:pt x="801609" y="537549"/>
                    </a:lnTo>
                    <a:lnTo>
                      <a:pt x="801609" y="516330"/>
                    </a:lnTo>
                    <a:lnTo>
                      <a:pt x="674295" y="516330"/>
                    </a:lnTo>
                    <a:lnTo>
                      <a:pt x="674295" y="483323"/>
                    </a:lnTo>
                    <a:lnTo>
                      <a:pt x="653076" y="483323"/>
                    </a:lnTo>
                    <a:lnTo>
                      <a:pt x="653076" y="443243"/>
                    </a:lnTo>
                    <a:lnTo>
                      <a:pt x="608280" y="443243"/>
                    </a:lnTo>
                    <a:lnTo>
                      <a:pt x="608280" y="407878"/>
                    </a:lnTo>
                    <a:lnTo>
                      <a:pt x="554053" y="407878"/>
                    </a:lnTo>
                    <a:lnTo>
                      <a:pt x="554053" y="377228"/>
                    </a:lnTo>
                    <a:lnTo>
                      <a:pt x="518688" y="377228"/>
                    </a:lnTo>
                    <a:lnTo>
                      <a:pt x="518688" y="356008"/>
                    </a:lnTo>
                    <a:lnTo>
                      <a:pt x="476250" y="356008"/>
                    </a:lnTo>
                    <a:lnTo>
                      <a:pt x="476250" y="320644"/>
                    </a:lnTo>
                    <a:lnTo>
                      <a:pt x="455031" y="320644"/>
                    </a:lnTo>
                    <a:lnTo>
                      <a:pt x="455031" y="285279"/>
                    </a:lnTo>
                    <a:lnTo>
                      <a:pt x="426739" y="285279"/>
                    </a:lnTo>
                    <a:lnTo>
                      <a:pt x="426739" y="249913"/>
                    </a:lnTo>
                    <a:lnTo>
                      <a:pt x="398447" y="249913"/>
                    </a:lnTo>
                    <a:lnTo>
                      <a:pt x="398447" y="226337"/>
                    </a:lnTo>
                    <a:lnTo>
                      <a:pt x="320644" y="226337"/>
                    </a:lnTo>
                    <a:lnTo>
                      <a:pt x="320644" y="122599"/>
                    </a:lnTo>
                    <a:lnTo>
                      <a:pt x="240482" y="122599"/>
                    </a:lnTo>
                    <a:lnTo>
                      <a:pt x="240482" y="108454"/>
                    </a:lnTo>
                    <a:lnTo>
                      <a:pt x="202760" y="108454"/>
                    </a:lnTo>
                    <a:lnTo>
                      <a:pt x="202760" y="42438"/>
                    </a:lnTo>
                    <a:lnTo>
                      <a:pt x="150891" y="42438"/>
                    </a:lnTo>
                    <a:lnTo>
                      <a:pt x="150891"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Graphic 145">
                <a:extLst>
                  <a:ext uri="{FF2B5EF4-FFF2-40B4-BE49-F238E27FC236}">
                    <a16:creationId xmlns:a16="http://schemas.microsoft.com/office/drawing/2014/main" id="{A181470D-6634-49D8-8E9E-B3328C63E84A}"/>
                  </a:ext>
                </a:extLst>
              </p:cNvPr>
              <p:cNvSpPr/>
              <p:nvPr/>
            </p:nvSpPr>
            <p:spPr>
              <a:xfrm>
                <a:off x="3018768" y="2371728"/>
                <a:ext cx="9524"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Graphic 145">
                <a:extLst>
                  <a:ext uri="{FF2B5EF4-FFF2-40B4-BE49-F238E27FC236}">
                    <a16:creationId xmlns:a16="http://schemas.microsoft.com/office/drawing/2014/main" id="{A181470D-6634-49D8-8E9E-B3328C63E84A}"/>
                  </a:ext>
                </a:extLst>
              </p:cNvPr>
              <p:cNvSpPr/>
              <p:nvPr/>
            </p:nvSpPr>
            <p:spPr>
              <a:xfrm>
                <a:off x="3247358" y="2505077"/>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Graphic 145">
                <a:extLst>
                  <a:ext uri="{FF2B5EF4-FFF2-40B4-BE49-F238E27FC236}">
                    <a16:creationId xmlns:a16="http://schemas.microsoft.com/office/drawing/2014/main" id="{A181470D-6634-49D8-8E9E-B3328C63E84A}"/>
                  </a:ext>
                </a:extLst>
              </p:cNvPr>
              <p:cNvSpPr/>
              <p:nvPr/>
            </p:nvSpPr>
            <p:spPr>
              <a:xfrm>
                <a:off x="3342604" y="2600330"/>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Graphic 145">
                <a:extLst>
                  <a:ext uri="{FF2B5EF4-FFF2-40B4-BE49-F238E27FC236}">
                    <a16:creationId xmlns:a16="http://schemas.microsoft.com/office/drawing/2014/main" id="{A181470D-6634-49D8-8E9E-B3328C63E84A}"/>
                  </a:ext>
                </a:extLst>
              </p:cNvPr>
              <p:cNvSpPr/>
              <p:nvPr/>
            </p:nvSpPr>
            <p:spPr>
              <a:xfrm>
                <a:off x="3437849" y="2695581"/>
                <a:ext cx="9524"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Graphic 145">
                <a:extLst>
                  <a:ext uri="{FF2B5EF4-FFF2-40B4-BE49-F238E27FC236}">
                    <a16:creationId xmlns:a16="http://schemas.microsoft.com/office/drawing/2014/main" id="{A181470D-6634-49D8-8E9E-B3328C63E84A}"/>
                  </a:ext>
                </a:extLst>
              </p:cNvPr>
              <p:cNvSpPr/>
              <p:nvPr/>
            </p:nvSpPr>
            <p:spPr>
              <a:xfrm>
                <a:off x="3590243" y="2809881"/>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Graphic 145">
                <a:extLst>
                  <a:ext uri="{FF2B5EF4-FFF2-40B4-BE49-F238E27FC236}">
                    <a16:creationId xmlns:a16="http://schemas.microsoft.com/office/drawing/2014/main" id="{A181470D-6634-49D8-8E9E-B3328C63E84A}"/>
                  </a:ext>
                </a:extLst>
              </p:cNvPr>
              <p:cNvSpPr/>
              <p:nvPr/>
            </p:nvSpPr>
            <p:spPr>
              <a:xfrm>
                <a:off x="3818832" y="2924184"/>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Graphic 145">
                <a:extLst>
                  <a:ext uri="{FF2B5EF4-FFF2-40B4-BE49-F238E27FC236}">
                    <a16:creationId xmlns:a16="http://schemas.microsoft.com/office/drawing/2014/main" id="{A181470D-6634-49D8-8E9E-B3328C63E84A}"/>
                  </a:ext>
                </a:extLst>
              </p:cNvPr>
              <p:cNvSpPr/>
              <p:nvPr/>
            </p:nvSpPr>
            <p:spPr>
              <a:xfrm>
                <a:off x="3875980" y="2924185"/>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Graphic 145">
                <a:extLst>
                  <a:ext uri="{FF2B5EF4-FFF2-40B4-BE49-F238E27FC236}">
                    <a16:creationId xmlns:a16="http://schemas.microsoft.com/office/drawing/2014/main" id="{A181470D-6634-49D8-8E9E-B3328C63E84A}"/>
                  </a:ext>
                </a:extLst>
              </p:cNvPr>
              <p:cNvSpPr/>
              <p:nvPr/>
            </p:nvSpPr>
            <p:spPr>
              <a:xfrm>
                <a:off x="4028377" y="3019436"/>
                <a:ext cx="9524"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Graphic 145">
                <a:extLst>
                  <a:ext uri="{FF2B5EF4-FFF2-40B4-BE49-F238E27FC236}">
                    <a16:creationId xmlns:a16="http://schemas.microsoft.com/office/drawing/2014/main" id="{A181470D-6634-49D8-8E9E-B3328C63E84A}"/>
                  </a:ext>
                </a:extLst>
              </p:cNvPr>
              <p:cNvSpPr/>
              <p:nvPr/>
            </p:nvSpPr>
            <p:spPr>
              <a:xfrm>
                <a:off x="4085525" y="3057535"/>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Graphic 145">
                <a:extLst>
                  <a:ext uri="{FF2B5EF4-FFF2-40B4-BE49-F238E27FC236}">
                    <a16:creationId xmlns:a16="http://schemas.microsoft.com/office/drawing/2014/main" id="{A181470D-6634-49D8-8E9E-B3328C63E84A}"/>
                  </a:ext>
                </a:extLst>
              </p:cNvPr>
              <p:cNvSpPr/>
              <p:nvPr/>
            </p:nvSpPr>
            <p:spPr>
              <a:xfrm>
                <a:off x="4180770" y="3095636"/>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Graphic 145">
                <a:extLst>
                  <a:ext uri="{FF2B5EF4-FFF2-40B4-BE49-F238E27FC236}">
                    <a16:creationId xmlns:a16="http://schemas.microsoft.com/office/drawing/2014/main" id="{A181470D-6634-49D8-8E9E-B3328C63E84A}"/>
                  </a:ext>
                </a:extLst>
              </p:cNvPr>
              <p:cNvSpPr/>
              <p:nvPr/>
            </p:nvSpPr>
            <p:spPr>
              <a:xfrm>
                <a:off x="4618902" y="3400443"/>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Graphic 145">
                <a:extLst>
                  <a:ext uri="{FF2B5EF4-FFF2-40B4-BE49-F238E27FC236}">
                    <a16:creationId xmlns:a16="http://schemas.microsoft.com/office/drawing/2014/main" id="{A181470D-6634-49D8-8E9E-B3328C63E84A}"/>
                  </a:ext>
                </a:extLst>
              </p:cNvPr>
              <p:cNvSpPr/>
              <p:nvPr/>
            </p:nvSpPr>
            <p:spPr>
              <a:xfrm>
                <a:off x="4961786" y="3571893"/>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Graphic 145">
                <a:extLst>
                  <a:ext uri="{FF2B5EF4-FFF2-40B4-BE49-F238E27FC236}">
                    <a16:creationId xmlns:a16="http://schemas.microsoft.com/office/drawing/2014/main" id="{A181470D-6634-49D8-8E9E-B3328C63E84A}"/>
                  </a:ext>
                </a:extLst>
              </p:cNvPr>
              <p:cNvSpPr/>
              <p:nvPr/>
            </p:nvSpPr>
            <p:spPr>
              <a:xfrm>
                <a:off x="5285621" y="3743342"/>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Graphic 145">
                <a:extLst>
                  <a:ext uri="{FF2B5EF4-FFF2-40B4-BE49-F238E27FC236}">
                    <a16:creationId xmlns:a16="http://schemas.microsoft.com/office/drawing/2014/main" id="{A181470D-6634-49D8-8E9E-B3328C63E84A}"/>
                  </a:ext>
                </a:extLst>
              </p:cNvPr>
              <p:cNvSpPr/>
              <p:nvPr/>
            </p:nvSpPr>
            <p:spPr>
              <a:xfrm>
                <a:off x="5647556" y="3762389"/>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Graphic 145">
                <a:extLst>
                  <a:ext uri="{FF2B5EF4-FFF2-40B4-BE49-F238E27FC236}">
                    <a16:creationId xmlns:a16="http://schemas.microsoft.com/office/drawing/2014/main" id="{A181470D-6634-49D8-8E9E-B3328C63E84A}"/>
                  </a:ext>
                </a:extLst>
              </p:cNvPr>
              <p:cNvSpPr/>
              <p:nvPr/>
            </p:nvSpPr>
            <p:spPr>
              <a:xfrm>
                <a:off x="5723753" y="3800490"/>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Graphic 145">
                <a:extLst>
                  <a:ext uri="{FF2B5EF4-FFF2-40B4-BE49-F238E27FC236}">
                    <a16:creationId xmlns:a16="http://schemas.microsoft.com/office/drawing/2014/main" id="{A181470D-6634-49D8-8E9E-B3328C63E84A}"/>
                  </a:ext>
                </a:extLst>
              </p:cNvPr>
              <p:cNvSpPr/>
              <p:nvPr/>
            </p:nvSpPr>
            <p:spPr>
              <a:xfrm>
                <a:off x="5742802" y="3800490"/>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Graphic 145">
                <a:extLst>
                  <a:ext uri="{FF2B5EF4-FFF2-40B4-BE49-F238E27FC236}">
                    <a16:creationId xmlns:a16="http://schemas.microsoft.com/office/drawing/2014/main" id="{A181470D-6634-49D8-8E9E-B3328C63E84A}"/>
                  </a:ext>
                </a:extLst>
              </p:cNvPr>
              <p:cNvSpPr/>
              <p:nvPr/>
            </p:nvSpPr>
            <p:spPr>
              <a:xfrm>
                <a:off x="5780902" y="3819539"/>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Graphic 145">
                <a:extLst>
                  <a:ext uri="{FF2B5EF4-FFF2-40B4-BE49-F238E27FC236}">
                    <a16:creationId xmlns:a16="http://schemas.microsoft.com/office/drawing/2014/main" id="{A181470D-6634-49D8-8E9E-B3328C63E84A}"/>
                  </a:ext>
                </a:extLst>
              </p:cNvPr>
              <p:cNvSpPr/>
              <p:nvPr/>
            </p:nvSpPr>
            <p:spPr>
              <a:xfrm>
                <a:off x="6066637" y="3895739"/>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Graphic 145">
                <a:extLst>
                  <a:ext uri="{FF2B5EF4-FFF2-40B4-BE49-F238E27FC236}">
                    <a16:creationId xmlns:a16="http://schemas.microsoft.com/office/drawing/2014/main" id="{A181470D-6634-49D8-8E9E-B3328C63E84A}"/>
                  </a:ext>
                </a:extLst>
              </p:cNvPr>
              <p:cNvSpPr/>
              <p:nvPr/>
            </p:nvSpPr>
            <p:spPr>
              <a:xfrm>
                <a:off x="6980996" y="4143390"/>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Graphic 145">
                <a:extLst>
                  <a:ext uri="{FF2B5EF4-FFF2-40B4-BE49-F238E27FC236}">
                    <a16:creationId xmlns:a16="http://schemas.microsoft.com/office/drawing/2014/main" id="{A181470D-6634-49D8-8E9E-B3328C63E84A}"/>
                  </a:ext>
                </a:extLst>
              </p:cNvPr>
              <p:cNvSpPr/>
              <p:nvPr/>
            </p:nvSpPr>
            <p:spPr>
              <a:xfrm>
                <a:off x="7057193" y="4143390"/>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Graphic 145">
                <a:extLst>
                  <a:ext uri="{FF2B5EF4-FFF2-40B4-BE49-F238E27FC236}">
                    <a16:creationId xmlns:a16="http://schemas.microsoft.com/office/drawing/2014/main" id="{A181470D-6634-49D8-8E9E-B3328C63E84A}"/>
                  </a:ext>
                </a:extLst>
              </p:cNvPr>
              <p:cNvSpPr/>
              <p:nvPr/>
            </p:nvSpPr>
            <p:spPr>
              <a:xfrm>
                <a:off x="7057193" y="4143390"/>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Graphic 145">
                <a:extLst>
                  <a:ext uri="{FF2B5EF4-FFF2-40B4-BE49-F238E27FC236}">
                    <a16:creationId xmlns:a16="http://schemas.microsoft.com/office/drawing/2014/main" id="{A181470D-6634-49D8-8E9E-B3328C63E84A}"/>
                  </a:ext>
                </a:extLst>
              </p:cNvPr>
              <p:cNvSpPr/>
              <p:nvPr/>
            </p:nvSpPr>
            <p:spPr>
              <a:xfrm>
                <a:off x="7800112" y="4257690"/>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Graphic 145">
                <a:extLst>
                  <a:ext uri="{FF2B5EF4-FFF2-40B4-BE49-F238E27FC236}">
                    <a16:creationId xmlns:a16="http://schemas.microsoft.com/office/drawing/2014/main" id="{A181470D-6634-49D8-8E9E-B3328C63E84A}"/>
                  </a:ext>
                </a:extLst>
              </p:cNvPr>
              <p:cNvSpPr/>
              <p:nvPr/>
            </p:nvSpPr>
            <p:spPr>
              <a:xfrm>
                <a:off x="7895353" y="4257683"/>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Graphic 145">
                <a:extLst>
                  <a:ext uri="{FF2B5EF4-FFF2-40B4-BE49-F238E27FC236}">
                    <a16:creationId xmlns:a16="http://schemas.microsoft.com/office/drawing/2014/main" id="{A181470D-6634-49D8-8E9E-B3328C63E84A}"/>
                  </a:ext>
                </a:extLst>
              </p:cNvPr>
              <p:cNvSpPr/>
              <p:nvPr/>
            </p:nvSpPr>
            <p:spPr>
              <a:xfrm>
                <a:off x="8028697" y="4257692"/>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Graphic 145">
                <a:extLst>
                  <a:ext uri="{FF2B5EF4-FFF2-40B4-BE49-F238E27FC236}">
                    <a16:creationId xmlns:a16="http://schemas.microsoft.com/office/drawing/2014/main" id="{A181470D-6634-49D8-8E9E-B3328C63E84A}"/>
                  </a:ext>
                </a:extLst>
              </p:cNvPr>
              <p:cNvSpPr/>
              <p:nvPr/>
            </p:nvSpPr>
            <p:spPr>
              <a:xfrm>
                <a:off x="8066792" y="4314841"/>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Graphic 145">
                <a:extLst>
                  <a:ext uri="{FF2B5EF4-FFF2-40B4-BE49-F238E27FC236}">
                    <a16:creationId xmlns:a16="http://schemas.microsoft.com/office/drawing/2014/main" id="{A181470D-6634-49D8-8E9E-B3328C63E84A}"/>
                  </a:ext>
                </a:extLst>
              </p:cNvPr>
              <p:cNvSpPr/>
              <p:nvPr/>
            </p:nvSpPr>
            <p:spPr>
              <a:xfrm>
                <a:off x="8162040" y="4314835"/>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Graphic 145">
                <a:extLst>
                  <a:ext uri="{FF2B5EF4-FFF2-40B4-BE49-F238E27FC236}">
                    <a16:creationId xmlns:a16="http://schemas.microsoft.com/office/drawing/2014/main" id="{A181470D-6634-49D8-8E9E-B3328C63E84A}"/>
                  </a:ext>
                </a:extLst>
              </p:cNvPr>
              <p:cNvSpPr/>
              <p:nvPr/>
            </p:nvSpPr>
            <p:spPr>
              <a:xfrm>
                <a:off x="8257286" y="4352932"/>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Graphic 145">
                <a:extLst>
                  <a:ext uri="{FF2B5EF4-FFF2-40B4-BE49-F238E27FC236}">
                    <a16:creationId xmlns:a16="http://schemas.microsoft.com/office/drawing/2014/main" id="{A181470D-6634-49D8-8E9E-B3328C63E84A}"/>
                  </a:ext>
                </a:extLst>
              </p:cNvPr>
              <p:cNvSpPr/>
              <p:nvPr/>
            </p:nvSpPr>
            <p:spPr>
              <a:xfrm>
                <a:off x="8428733" y="4410082"/>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Graphic 145">
                <a:extLst>
                  <a:ext uri="{FF2B5EF4-FFF2-40B4-BE49-F238E27FC236}">
                    <a16:creationId xmlns:a16="http://schemas.microsoft.com/office/drawing/2014/main" id="{A181470D-6634-49D8-8E9E-B3328C63E84A}"/>
                  </a:ext>
                </a:extLst>
              </p:cNvPr>
              <p:cNvSpPr/>
              <p:nvPr/>
            </p:nvSpPr>
            <p:spPr>
              <a:xfrm>
                <a:off x="8485878" y="4410082"/>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Graphic 145">
                <a:extLst>
                  <a:ext uri="{FF2B5EF4-FFF2-40B4-BE49-F238E27FC236}">
                    <a16:creationId xmlns:a16="http://schemas.microsoft.com/office/drawing/2014/main" id="{A181470D-6634-49D8-8E9E-B3328C63E84A}"/>
                  </a:ext>
                </a:extLst>
              </p:cNvPr>
              <p:cNvSpPr/>
              <p:nvPr/>
            </p:nvSpPr>
            <p:spPr>
              <a:xfrm>
                <a:off x="8581117" y="4410082"/>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Graphic 145">
                <a:extLst>
                  <a:ext uri="{FF2B5EF4-FFF2-40B4-BE49-F238E27FC236}">
                    <a16:creationId xmlns:a16="http://schemas.microsoft.com/office/drawing/2014/main" id="{A181470D-6634-49D8-8E9E-B3328C63E84A}"/>
                  </a:ext>
                </a:extLst>
              </p:cNvPr>
              <p:cNvSpPr/>
              <p:nvPr/>
            </p:nvSpPr>
            <p:spPr>
              <a:xfrm>
                <a:off x="8600163" y="4410082"/>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Graphic 145">
                <a:extLst>
                  <a:ext uri="{FF2B5EF4-FFF2-40B4-BE49-F238E27FC236}">
                    <a16:creationId xmlns:a16="http://schemas.microsoft.com/office/drawing/2014/main" id="{A181470D-6634-49D8-8E9E-B3328C63E84A}"/>
                  </a:ext>
                </a:extLst>
              </p:cNvPr>
              <p:cNvSpPr/>
              <p:nvPr/>
            </p:nvSpPr>
            <p:spPr>
              <a:xfrm>
                <a:off x="8676364" y="4410082"/>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Graphic 145">
                <a:extLst>
                  <a:ext uri="{FF2B5EF4-FFF2-40B4-BE49-F238E27FC236}">
                    <a16:creationId xmlns:a16="http://schemas.microsoft.com/office/drawing/2014/main" id="{A181470D-6634-49D8-8E9E-B3328C63E84A}"/>
                  </a:ext>
                </a:extLst>
              </p:cNvPr>
              <p:cNvSpPr/>
              <p:nvPr/>
            </p:nvSpPr>
            <p:spPr>
              <a:xfrm>
                <a:off x="8752557" y="4410082"/>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Graphic 145">
                <a:extLst>
                  <a:ext uri="{FF2B5EF4-FFF2-40B4-BE49-F238E27FC236}">
                    <a16:creationId xmlns:a16="http://schemas.microsoft.com/office/drawing/2014/main" id="{A181470D-6634-49D8-8E9E-B3328C63E84A}"/>
                  </a:ext>
                </a:extLst>
              </p:cNvPr>
              <p:cNvSpPr/>
              <p:nvPr/>
            </p:nvSpPr>
            <p:spPr>
              <a:xfrm>
                <a:off x="8943061" y="4410068"/>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Graphic 145">
                <a:extLst>
                  <a:ext uri="{FF2B5EF4-FFF2-40B4-BE49-F238E27FC236}">
                    <a16:creationId xmlns:a16="http://schemas.microsoft.com/office/drawing/2014/main" id="{A181470D-6634-49D8-8E9E-B3328C63E84A}"/>
                  </a:ext>
                </a:extLst>
              </p:cNvPr>
              <p:cNvSpPr/>
              <p:nvPr/>
            </p:nvSpPr>
            <p:spPr>
              <a:xfrm>
                <a:off x="9038302" y="4410083"/>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Graphic 145">
                <a:extLst>
                  <a:ext uri="{FF2B5EF4-FFF2-40B4-BE49-F238E27FC236}">
                    <a16:creationId xmlns:a16="http://schemas.microsoft.com/office/drawing/2014/main" id="{A181470D-6634-49D8-8E9E-B3328C63E84A}"/>
                  </a:ext>
                </a:extLst>
              </p:cNvPr>
              <p:cNvSpPr/>
              <p:nvPr/>
            </p:nvSpPr>
            <p:spPr>
              <a:xfrm>
                <a:off x="9210169" y="4410084"/>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171" name="Freeform 21">
            <a:extLst>
              <a:ext uri="{FF2B5EF4-FFF2-40B4-BE49-F238E27FC236}">
                <a16:creationId xmlns:a16="http://schemas.microsoft.com/office/drawing/2014/main" id="{6FD8DA42-1EF8-4390-AC7D-CFBEC0FFA077}"/>
              </a:ext>
            </a:extLst>
          </p:cNvPr>
          <p:cNvSpPr>
            <a:spLocks/>
          </p:cNvSpPr>
          <p:nvPr/>
        </p:nvSpPr>
        <p:spPr bwMode="auto">
          <a:xfrm>
            <a:off x="6504456" y="2869168"/>
            <a:ext cx="5189034" cy="216210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72" name="Group 171">
            <a:extLst>
              <a:ext uri="{FF2B5EF4-FFF2-40B4-BE49-F238E27FC236}">
                <a16:creationId xmlns:a16="http://schemas.microsoft.com/office/drawing/2014/main" id="{B67A4D42-0C22-4177-A9B2-07A7ACDE8806}"/>
              </a:ext>
            </a:extLst>
          </p:cNvPr>
          <p:cNvGrpSpPr/>
          <p:nvPr/>
        </p:nvGrpSpPr>
        <p:grpSpPr>
          <a:xfrm>
            <a:off x="5980519" y="2719648"/>
            <a:ext cx="524417" cy="2429995"/>
            <a:chOff x="1459938" y="1265888"/>
            <a:chExt cx="524417" cy="2858278"/>
          </a:xfrm>
        </p:grpSpPr>
        <p:sp>
          <p:nvSpPr>
            <p:cNvPr id="173" name="Line 6">
              <a:extLst>
                <a:ext uri="{FF2B5EF4-FFF2-40B4-BE49-F238E27FC236}">
                  <a16:creationId xmlns:a16="http://schemas.microsoft.com/office/drawing/2014/main" id="{4816F3AF-09E6-4712-AA0A-B39A7A8321EE}"/>
                </a:ext>
              </a:extLst>
            </p:cNvPr>
            <p:cNvSpPr>
              <a:spLocks noChangeShapeType="1"/>
            </p:cNvSpPr>
            <p:nvPr/>
          </p:nvSpPr>
          <p:spPr bwMode="auto">
            <a:xfrm>
              <a:off x="1898121" y="142254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4" name="Line 7">
              <a:extLst>
                <a:ext uri="{FF2B5EF4-FFF2-40B4-BE49-F238E27FC236}">
                  <a16:creationId xmlns:a16="http://schemas.microsoft.com/office/drawing/2014/main" id="{74C0D4C5-A56F-4843-A519-DA4B61F44AD7}"/>
                </a:ext>
              </a:extLst>
            </p:cNvPr>
            <p:cNvSpPr>
              <a:spLocks noChangeShapeType="1"/>
            </p:cNvSpPr>
            <p:nvPr/>
          </p:nvSpPr>
          <p:spPr bwMode="auto">
            <a:xfrm>
              <a:off x="1898121" y="194475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5" name="Line 8">
              <a:extLst>
                <a:ext uri="{FF2B5EF4-FFF2-40B4-BE49-F238E27FC236}">
                  <a16:creationId xmlns:a16="http://schemas.microsoft.com/office/drawing/2014/main" id="{316AD5F6-BB69-40B4-9560-E82BD3D90D9C}"/>
                </a:ext>
              </a:extLst>
            </p:cNvPr>
            <p:cNvSpPr>
              <a:spLocks noChangeShapeType="1"/>
            </p:cNvSpPr>
            <p:nvPr/>
          </p:nvSpPr>
          <p:spPr bwMode="auto">
            <a:xfrm>
              <a:off x="1898121" y="244351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6" name="Line 9">
              <a:extLst>
                <a:ext uri="{FF2B5EF4-FFF2-40B4-BE49-F238E27FC236}">
                  <a16:creationId xmlns:a16="http://schemas.microsoft.com/office/drawing/2014/main" id="{6521D77E-71A6-45DF-9CA4-F6FE2288B780}"/>
                </a:ext>
              </a:extLst>
            </p:cNvPr>
            <p:cNvSpPr>
              <a:spLocks noChangeShapeType="1"/>
            </p:cNvSpPr>
            <p:nvPr/>
          </p:nvSpPr>
          <p:spPr bwMode="auto">
            <a:xfrm>
              <a:off x="1898121" y="295839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7" name="Line 10">
              <a:extLst>
                <a:ext uri="{FF2B5EF4-FFF2-40B4-BE49-F238E27FC236}">
                  <a16:creationId xmlns:a16="http://schemas.microsoft.com/office/drawing/2014/main" id="{38FE9DCD-F6D4-4DA1-BAC7-2D70F618554C}"/>
                </a:ext>
              </a:extLst>
            </p:cNvPr>
            <p:cNvSpPr>
              <a:spLocks noChangeShapeType="1"/>
            </p:cNvSpPr>
            <p:nvPr/>
          </p:nvSpPr>
          <p:spPr bwMode="auto">
            <a:xfrm>
              <a:off x="1898121" y="346253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8" name="Line 11">
              <a:extLst>
                <a:ext uri="{FF2B5EF4-FFF2-40B4-BE49-F238E27FC236}">
                  <a16:creationId xmlns:a16="http://schemas.microsoft.com/office/drawing/2014/main" id="{1526F604-B12A-4151-987C-E56CA67F2044}"/>
                </a:ext>
              </a:extLst>
            </p:cNvPr>
            <p:cNvSpPr>
              <a:spLocks noChangeShapeType="1"/>
            </p:cNvSpPr>
            <p:nvPr/>
          </p:nvSpPr>
          <p:spPr bwMode="auto">
            <a:xfrm>
              <a:off x="1898121" y="39720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9" name="TextBox 178">
              <a:extLst>
                <a:ext uri="{FF2B5EF4-FFF2-40B4-BE49-F238E27FC236}">
                  <a16:creationId xmlns:a16="http://schemas.microsoft.com/office/drawing/2014/main" id="{4DD79366-7401-4148-B00C-6EF60D70BAB5}"/>
                </a:ext>
              </a:extLst>
            </p:cNvPr>
            <p:cNvSpPr txBox="1"/>
            <p:nvPr/>
          </p:nvSpPr>
          <p:spPr>
            <a:xfrm>
              <a:off x="1459938" y="1265888"/>
              <a:ext cx="482825"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80" name="TextBox 179">
              <a:extLst>
                <a:ext uri="{FF2B5EF4-FFF2-40B4-BE49-F238E27FC236}">
                  <a16:creationId xmlns:a16="http://schemas.microsoft.com/office/drawing/2014/main" id="{ADF04696-58A0-4848-84C0-B1E9A430AAA8}"/>
                </a:ext>
              </a:extLst>
            </p:cNvPr>
            <p:cNvSpPr txBox="1"/>
            <p:nvPr/>
          </p:nvSpPr>
          <p:spPr>
            <a:xfrm>
              <a:off x="1559325" y="1790028"/>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181" name="TextBox 180">
              <a:extLst>
                <a:ext uri="{FF2B5EF4-FFF2-40B4-BE49-F238E27FC236}">
                  <a16:creationId xmlns:a16="http://schemas.microsoft.com/office/drawing/2014/main" id="{993CD8C5-E7E5-4F14-AD1D-F9D32307B49D}"/>
                </a:ext>
              </a:extLst>
            </p:cNvPr>
            <p:cNvSpPr txBox="1"/>
            <p:nvPr/>
          </p:nvSpPr>
          <p:spPr>
            <a:xfrm>
              <a:off x="1559325" y="2288561"/>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182" name="TextBox 181">
              <a:extLst>
                <a:ext uri="{FF2B5EF4-FFF2-40B4-BE49-F238E27FC236}">
                  <a16:creationId xmlns:a16="http://schemas.microsoft.com/office/drawing/2014/main" id="{E9356F5A-1AB0-437A-A40B-096B8461196C}"/>
                </a:ext>
              </a:extLst>
            </p:cNvPr>
            <p:cNvSpPr txBox="1"/>
            <p:nvPr/>
          </p:nvSpPr>
          <p:spPr>
            <a:xfrm>
              <a:off x="1559325" y="2803213"/>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183" name="TextBox 182">
              <a:extLst>
                <a:ext uri="{FF2B5EF4-FFF2-40B4-BE49-F238E27FC236}">
                  <a16:creationId xmlns:a16="http://schemas.microsoft.com/office/drawing/2014/main" id="{BB9992D1-22F1-4A84-913F-A8F567E4A373}"/>
                </a:ext>
              </a:extLst>
            </p:cNvPr>
            <p:cNvSpPr txBox="1"/>
            <p:nvPr/>
          </p:nvSpPr>
          <p:spPr>
            <a:xfrm>
              <a:off x="1559325" y="3307117"/>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184" name="TextBox 183">
              <a:extLst>
                <a:ext uri="{FF2B5EF4-FFF2-40B4-BE49-F238E27FC236}">
                  <a16:creationId xmlns:a16="http://schemas.microsoft.com/office/drawing/2014/main" id="{BAA0918F-C8C5-4988-8BAD-3A3CF0154A99}"/>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grpSp>
        <p:nvGrpSpPr>
          <p:cNvPr id="185" name="Group 184">
            <a:extLst>
              <a:ext uri="{FF2B5EF4-FFF2-40B4-BE49-F238E27FC236}">
                <a16:creationId xmlns:a16="http://schemas.microsoft.com/office/drawing/2014/main" id="{08B28575-A360-4F50-94B9-6134C2BC3A9F}"/>
              </a:ext>
            </a:extLst>
          </p:cNvPr>
          <p:cNvGrpSpPr/>
          <p:nvPr/>
        </p:nvGrpSpPr>
        <p:grpSpPr>
          <a:xfrm>
            <a:off x="6359706" y="5019508"/>
            <a:ext cx="5459548" cy="360147"/>
            <a:chOff x="1513339" y="4188565"/>
            <a:chExt cx="3169959" cy="360147"/>
          </a:xfrm>
        </p:grpSpPr>
        <p:sp>
          <p:nvSpPr>
            <p:cNvPr id="186" name="Line 21">
              <a:extLst>
                <a:ext uri="{FF2B5EF4-FFF2-40B4-BE49-F238E27FC236}">
                  <a16:creationId xmlns:a16="http://schemas.microsoft.com/office/drawing/2014/main" id="{73CC7035-597F-4301-AC38-72890DAF388E}"/>
                </a:ext>
              </a:extLst>
            </p:cNvPr>
            <p:cNvSpPr>
              <a:spLocks noChangeShapeType="1"/>
            </p:cNvSpPr>
            <p:nvPr/>
          </p:nvSpPr>
          <p:spPr bwMode="auto">
            <a:xfrm>
              <a:off x="460759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84E2709D-7B68-46EB-A5A9-A5A02201D249}"/>
                </a:ext>
              </a:extLst>
            </p:cNvPr>
            <p:cNvSpPr txBox="1"/>
            <p:nvPr/>
          </p:nvSpPr>
          <p:spPr>
            <a:xfrm>
              <a:off x="4525673" y="4260565"/>
              <a:ext cx="1576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96</a:t>
              </a:r>
            </a:p>
          </p:txBody>
        </p:sp>
        <p:sp>
          <p:nvSpPr>
            <p:cNvPr id="188" name="Line 21">
              <a:extLst>
                <a:ext uri="{FF2B5EF4-FFF2-40B4-BE49-F238E27FC236}">
                  <a16:creationId xmlns:a16="http://schemas.microsoft.com/office/drawing/2014/main" id="{90A2B309-C9D0-4D74-AB4F-EBB3AE249EA2}"/>
                </a:ext>
              </a:extLst>
            </p:cNvPr>
            <p:cNvSpPr>
              <a:spLocks noChangeShapeType="1"/>
            </p:cNvSpPr>
            <p:nvPr/>
          </p:nvSpPr>
          <p:spPr bwMode="auto">
            <a:xfrm>
              <a:off x="423195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9" name="TextBox 188">
              <a:extLst>
                <a:ext uri="{FF2B5EF4-FFF2-40B4-BE49-F238E27FC236}">
                  <a16:creationId xmlns:a16="http://schemas.microsoft.com/office/drawing/2014/main" id="{085557C0-27AF-4339-B951-6D29E0E6E621}"/>
                </a:ext>
              </a:extLst>
            </p:cNvPr>
            <p:cNvSpPr txBox="1"/>
            <p:nvPr/>
          </p:nvSpPr>
          <p:spPr>
            <a:xfrm>
              <a:off x="4150036" y="4260565"/>
              <a:ext cx="1576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84</a:t>
              </a:r>
            </a:p>
          </p:txBody>
        </p:sp>
        <p:sp>
          <p:nvSpPr>
            <p:cNvPr id="190" name="Line 21">
              <a:extLst>
                <a:ext uri="{FF2B5EF4-FFF2-40B4-BE49-F238E27FC236}">
                  <a16:creationId xmlns:a16="http://schemas.microsoft.com/office/drawing/2014/main" id="{733215E4-154D-4531-ACB2-F749382F2820}"/>
                </a:ext>
              </a:extLst>
            </p:cNvPr>
            <p:cNvSpPr>
              <a:spLocks noChangeShapeType="1"/>
            </p:cNvSpPr>
            <p:nvPr/>
          </p:nvSpPr>
          <p:spPr bwMode="auto">
            <a:xfrm>
              <a:off x="385632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1" name="TextBox 190">
              <a:extLst>
                <a:ext uri="{FF2B5EF4-FFF2-40B4-BE49-F238E27FC236}">
                  <a16:creationId xmlns:a16="http://schemas.microsoft.com/office/drawing/2014/main" id="{626A0680-E818-452E-A20A-F20FACDFF40E}"/>
                </a:ext>
              </a:extLst>
            </p:cNvPr>
            <p:cNvSpPr txBox="1"/>
            <p:nvPr/>
          </p:nvSpPr>
          <p:spPr>
            <a:xfrm>
              <a:off x="3774398" y="4260565"/>
              <a:ext cx="1576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72</a:t>
              </a:r>
            </a:p>
          </p:txBody>
        </p:sp>
        <p:sp>
          <p:nvSpPr>
            <p:cNvPr id="192" name="Line 21">
              <a:extLst>
                <a:ext uri="{FF2B5EF4-FFF2-40B4-BE49-F238E27FC236}">
                  <a16:creationId xmlns:a16="http://schemas.microsoft.com/office/drawing/2014/main" id="{AA326BB8-BE00-40A5-B915-7E631416C0F8}"/>
                </a:ext>
              </a:extLst>
            </p:cNvPr>
            <p:cNvSpPr>
              <a:spLocks noChangeShapeType="1"/>
            </p:cNvSpPr>
            <p:nvPr/>
          </p:nvSpPr>
          <p:spPr bwMode="auto">
            <a:xfrm>
              <a:off x="348068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3" name="TextBox 192">
              <a:extLst>
                <a:ext uri="{FF2B5EF4-FFF2-40B4-BE49-F238E27FC236}">
                  <a16:creationId xmlns:a16="http://schemas.microsoft.com/office/drawing/2014/main" id="{4E37681F-E377-4C7B-9BC8-6581CA97A6D1}"/>
                </a:ext>
              </a:extLst>
            </p:cNvPr>
            <p:cNvSpPr txBox="1"/>
            <p:nvPr/>
          </p:nvSpPr>
          <p:spPr>
            <a:xfrm>
              <a:off x="3398760" y="4260565"/>
              <a:ext cx="1576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194" name="Line 21">
              <a:extLst>
                <a:ext uri="{FF2B5EF4-FFF2-40B4-BE49-F238E27FC236}">
                  <a16:creationId xmlns:a16="http://schemas.microsoft.com/office/drawing/2014/main" id="{53200E12-F389-4E95-B569-7D95062FC1AC}"/>
                </a:ext>
              </a:extLst>
            </p:cNvPr>
            <p:cNvSpPr>
              <a:spLocks noChangeShapeType="1"/>
            </p:cNvSpPr>
            <p:nvPr/>
          </p:nvSpPr>
          <p:spPr bwMode="auto">
            <a:xfrm>
              <a:off x="310504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5" name="TextBox 194">
              <a:extLst>
                <a:ext uri="{FF2B5EF4-FFF2-40B4-BE49-F238E27FC236}">
                  <a16:creationId xmlns:a16="http://schemas.microsoft.com/office/drawing/2014/main" id="{C0A388F8-98AF-4059-B216-439B17498AB2}"/>
                </a:ext>
              </a:extLst>
            </p:cNvPr>
            <p:cNvSpPr txBox="1"/>
            <p:nvPr/>
          </p:nvSpPr>
          <p:spPr>
            <a:xfrm>
              <a:off x="3023121" y="4260565"/>
              <a:ext cx="1576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196" name="Line 21">
              <a:extLst>
                <a:ext uri="{FF2B5EF4-FFF2-40B4-BE49-F238E27FC236}">
                  <a16:creationId xmlns:a16="http://schemas.microsoft.com/office/drawing/2014/main" id="{FB20C2B0-9B71-4864-B931-D4A4B8DD5D7F}"/>
                </a:ext>
              </a:extLst>
            </p:cNvPr>
            <p:cNvSpPr>
              <a:spLocks noChangeShapeType="1"/>
            </p:cNvSpPr>
            <p:nvPr/>
          </p:nvSpPr>
          <p:spPr bwMode="auto">
            <a:xfrm>
              <a:off x="272940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7" name="TextBox 196">
              <a:extLst>
                <a:ext uri="{FF2B5EF4-FFF2-40B4-BE49-F238E27FC236}">
                  <a16:creationId xmlns:a16="http://schemas.microsoft.com/office/drawing/2014/main" id="{42FF1BD6-FFBE-4994-9FDA-C5A195879E99}"/>
                </a:ext>
              </a:extLst>
            </p:cNvPr>
            <p:cNvSpPr txBox="1"/>
            <p:nvPr/>
          </p:nvSpPr>
          <p:spPr>
            <a:xfrm>
              <a:off x="2647485" y="4260565"/>
              <a:ext cx="1576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198" name="Line 21">
              <a:extLst>
                <a:ext uri="{FF2B5EF4-FFF2-40B4-BE49-F238E27FC236}">
                  <a16:creationId xmlns:a16="http://schemas.microsoft.com/office/drawing/2014/main" id="{992B35DE-A440-4CFC-88E9-47C5F02D8CC2}"/>
                </a:ext>
              </a:extLst>
            </p:cNvPr>
            <p:cNvSpPr>
              <a:spLocks noChangeShapeType="1"/>
            </p:cNvSpPr>
            <p:nvPr/>
          </p:nvSpPr>
          <p:spPr bwMode="auto">
            <a:xfrm>
              <a:off x="235377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6493F2B1-F308-42A4-8B80-D9B23EBC8776}"/>
                </a:ext>
              </a:extLst>
            </p:cNvPr>
            <p:cNvSpPr txBox="1"/>
            <p:nvPr/>
          </p:nvSpPr>
          <p:spPr>
            <a:xfrm>
              <a:off x="2271848" y="4260565"/>
              <a:ext cx="1576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200" name="Line 21">
              <a:extLst>
                <a:ext uri="{FF2B5EF4-FFF2-40B4-BE49-F238E27FC236}">
                  <a16:creationId xmlns:a16="http://schemas.microsoft.com/office/drawing/2014/main" id="{7124DB21-ADF4-4B24-BE66-73BC971E7C9C}"/>
                </a:ext>
              </a:extLst>
            </p:cNvPr>
            <p:cNvSpPr>
              <a:spLocks noChangeShapeType="1"/>
            </p:cNvSpPr>
            <p:nvPr/>
          </p:nvSpPr>
          <p:spPr bwMode="auto">
            <a:xfrm>
              <a:off x="197813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id="{F3B2A48E-A264-435A-9E0D-5F782566A578}"/>
                </a:ext>
              </a:extLst>
            </p:cNvPr>
            <p:cNvSpPr txBox="1"/>
            <p:nvPr/>
          </p:nvSpPr>
          <p:spPr>
            <a:xfrm>
              <a:off x="1896210" y="4260565"/>
              <a:ext cx="1576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202" name="Line 21">
              <a:extLst>
                <a:ext uri="{FF2B5EF4-FFF2-40B4-BE49-F238E27FC236}">
                  <a16:creationId xmlns:a16="http://schemas.microsoft.com/office/drawing/2014/main" id="{6869594D-9F68-4467-8433-4B22AF9AA110}"/>
                </a:ext>
              </a:extLst>
            </p:cNvPr>
            <p:cNvSpPr>
              <a:spLocks noChangeShapeType="1"/>
            </p:cNvSpPr>
            <p:nvPr/>
          </p:nvSpPr>
          <p:spPr bwMode="auto">
            <a:xfrm>
              <a:off x="159938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3" name="TextBox 202">
              <a:extLst>
                <a:ext uri="{FF2B5EF4-FFF2-40B4-BE49-F238E27FC236}">
                  <a16:creationId xmlns:a16="http://schemas.microsoft.com/office/drawing/2014/main" id="{34566FEB-3F18-483E-8017-620A78A42D15}"/>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204" name="TextBox 203">
            <a:extLst>
              <a:ext uri="{FF2B5EF4-FFF2-40B4-BE49-F238E27FC236}">
                <a16:creationId xmlns:a16="http://schemas.microsoft.com/office/drawing/2014/main" id="{B4CF8F67-4C02-4908-92E3-17FC03190FEB}"/>
              </a:ext>
            </a:extLst>
          </p:cNvPr>
          <p:cNvSpPr txBox="1"/>
          <p:nvPr/>
        </p:nvSpPr>
        <p:spPr>
          <a:xfrm>
            <a:off x="7614079" y="5291087"/>
            <a:ext cx="2903102"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since randomization, months</a:t>
            </a:r>
          </a:p>
        </p:txBody>
      </p:sp>
      <p:grpSp>
        <p:nvGrpSpPr>
          <p:cNvPr id="205" name="Group 204">
            <a:extLst>
              <a:ext uri="{FF2B5EF4-FFF2-40B4-BE49-F238E27FC236}">
                <a16:creationId xmlns:a16="http://schemas.microsoft.com/office/drawing/2014/main" id="{D1983A52-5C85-4ABA-BE00-14BDCDD8BC08}"/>
              </a:ext>
            </a:extLst>
          </p:cNvPr>
          <p:cNvGrpSpPr/>
          <p:nvPr/>
        </p:nvGrpSpPr>
        <p:grpSpPr>
          <a:xfrm>
            <a:off x="6329139" y="5650308"/>
            <a:ext cx="5440422" cy="288147"/>
            <a:chOff x="678310" y="5863668"/>
            <a:chExt cx="5440422" cy="288147"/>
          </a:xfrm>
        </p:grpSpPr>
        <p:sp>
          <p:nvSpPr>
            <p:cNvPr id="206" name="TextBox 205">
              <a:extLst>
                <a:ext uri="{FF2B5EF4-FFF2-40B4-BE49-F238E27FC236}">
                  <a16:creationId xmlns:a16="http://schemas.microsoft.com/office/drawing/2014/main" id="{06829FE8-8D31-4481-AD52-69A96E0E11BC}"/>
                </a:ext>
              </a:extLst>
            </p:cNvPr>
            <p:cNvSpPr txBox="1"/>
            <p:nvPr/>
          </p:nvSpPr>
          <p:spPr>
            <a:xfrm>
              <a:off x="5946643" y="5863668"/>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207" name="TextBox 206">
              <a:extLst>
                <a:ext uri="{FF2B5EF4-FFF2-40B4-BE49-F238E27FC236}">
                  <a16:creationId xmlns:a16="http://schemas.microsoft.com/office/drawing/2014/main" id="{2B34A3E7-0BCF-4D2C-B582-E6046CAC307F}"/>
                </a:ext>
              </a:extLst>
            </p:cNvPr>
            <p:cNvSpPr txBox="1"/>
            <p:nvPr/>
          </p:nvSpPr>
          <p:spPr>
            <a:xfrm>
              <a:off x="5249998" y="5863668"/>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10</a:t>
              </a:r>
            </a:p>
          </p:txBody>
        </p:sp>
        <p:sp>
          <p:nvSpPr>
            <p:cNvPr id="208" name="TextBox 207">
              <a:extLst>
                <a:ext uri="{FF2B5EF4-FFF2-40B4-BE49-F238E27FC236}">
                  <a16:creationId xmlns:a16="http://schemas.microsoft.com/office/drawing/2014/main" id="{05C4DD5B-BB68-47C9-A125-0A36156D29D0}"/>
                </a:ext>
              </a:extLst>
            </p:cNvPr>
            <p:cNvSpPr txBox="1"/>
            <p:nvPr/>
          </p:nvSpPr>
          <p:spPr>
            <a:xfrm>
              <a:off x="4603046" y="5863668"/>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25</a:t>
              </a:r>
            </a:p>
          </p:txBody>
        </p:sp>
        <p:sp>
          <p:nvSpPr>
            <p:cNvPr id="209" name="TextBox 208">
              <a:extLst>
                <a:ext uri="{FF2B5EF4-FFF2-40B4-BE49-F238E27FC236}">
                  <a16:creationId xmlns:a16="http://schemas.microsoft.com/office/drawing/2014/main" id="{F8F3D8CA-7670-442D-86D7-74D997EA9DFD}"/>
                </a:ext>
              </a:extLst>
            </p:cNvPr>
            <p:cNvSpPr txBox="1"/>
            <p:nvPr/>
          </p:nvSpPr>
          <p:spPr>
            <a:xfrm>
              <a:off x="3956094" y="5863668"/>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35</a:t>
              </a:r>
            </a:p>
          </p:txBody>
        </p:sp>
        <p:sp>
          <p:nvSpPr>
            <p:cNvPr id="210" name="TextBox 209">
              <a:extLst>
                <a:ext uri="{FF2B5EF4-FFF2-40B4-BE49-F238E27FC236}">
                  <a16:creationId xmlns:a16="http://schemas.microsoft.com/office/drawing/2014/main" id="{80ABE5EF-139B-443F-9BB7-4C7F2D529108}"/>
                </a:ext>
              </a:extLst>
            </p:cNvPr>
            <p:cNvSpPr txBox="1"/>
            <p:nvPr/>
          </p:nvSpPr>
          <p:spPr>
            <a:xfrm>
              <a:off x="3309141" y="5863668"/>
              <a:ext cx="271474"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48</a:t>
              </a:r>
            </a:p>
          </p:txBody>
        </p:sp>
        <p:sp>
          <p:nvSpPr>
            <p:cNvPr id="211" name="TextBox 210">
              <a:extLst>
                <a:ext uri="{FF2B5EF4-FFF2-40B4-BE49-F238E27FC236}">
                  <a16:creationId xmlns:a16="http://schemas.microsoft.com/office/drawing/2014/main" id="{393EE19B-ED50-40AA-BDD8-CF911E571021}"/>
                </a:ext>
              </a:extLst>
            </p:cNvPr>
            <p:cNvSpPr txBox="1"/>
            <p:nvPr/>
          </p:nvSpPr>
          <p:spPr>
            <a:xfrm>
              <a:off x="2662190" y="5863668"/>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63</a:t>
              </a:r>
            </a:p>
          </p:txBody>
        </p:sp>
        <p:sp>
          <p:nvSpPr>
            <p:cNvPr id="212" name="TextBox 211">
              <a:extLst>
                <a:ext uri="{FF2B5EF4-FFF2-40B4-BE49-F238E27FC236}">
                  <a16:creationId xmlns:a16="http://schemas.microsoft.com/office/drawing/2014/main" id="{622EA37D-234A-44CA-AA84-6DE63E96ABCB}"/>
                </a:ext>
              </a:extLst>
            </p:cNvPr>
            <p:cNvSpPr txBox="1"/>
            <p:nvPr/>
          </p:nvSpPr>
          <p:spPr>
            <a:xfrm>
              <a:off x="2015238" y="5863668"/>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79</a:t>
              </a:r>
            </a:p>
          </p:txBody>
        </p:sp>
        <p:sp>
          <p:nvSpPr>
            <p:cNvPr id="213" name="TextBox 212">
              <a:extLst>
                <a:ext uri="{FF2B5EF4-FFF2-40B4-BE49-F238E27FC236}">
                  <a16:creationId xmlns:a16="http://schemas.microsoft.com/office/drawing/2014/main" id="{5B158AF4-578D-44E5-A474-A0528E50251C}"/>
                </a:ext>
              </a:extLst>
            </p:cNvPr>
            <p:cNvSpPr txBox="1"/>
            <p:nvPr/>
          </p:nvSpPr>
          <p:spPr>
            <a:xfrm>
              <a:off x="1368286" y="5863668"/>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98</a:t>
              </a:r>
            </a:p>
          </p:txBody>
        </p:sp>
        <p:sp>
          <p:nvSpPr>
            <p:cNvPr id="214" name="TextBox 213">
              <a:extLst>
                <a:ext uri="{FF2B5EF4-FFF2-40B4-BE49-F238E27FC236}">
                  <a16:creationId xmlns:a16="http://schemas.microsoft.com/office/drawing/2014/main" id="{8C45FCB4-AFD4-4016-BD24-3C101149BCBA}"/>
                </a:ext>
              </a:extLst>
            </p:cNvPr>
            <p:cNvSpPr txBox="1"/>
            <p:nvPr/>
          </p:nvSpPr>
          <p:spPr>
            <a:xfrm>
              <a:off x="678310" y="5863668"/>
              <a:ext cx="35752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117</a:t>
              </a:r>
            </a:p>
          </p:txBody>
        </p:sp>
      </p:grpSp>
      <p:grpSp>
        <p:nvGrpSpPr>
          <p:cNvPr id="215" name="Group 214">
            <a:extLst>
              <a:ext uri="{FF2B5EF4-FFF2-40B4-BE49-F238E27FC236}">
                <a16:creationId xmlns:a16="http://schemas.microsoft.com/office/drawing/2014/main" id="{97BDFCB7-60A5-416B-A86C-D7282E1C9DB2}"/>
              </a:ext>
            </a:extLst>
          </p:cNvPr>
          <p:cNvGrpSpPr/>
          <p:nvPr/>
        </p:nvGrpSpPr>
        <p:grpSpPr>
          <a:xfrm>
            <a:off x="6329139" y="5944948"/>
            <a:ext cx="5440422" cy="288147"/>
            <a:chOff x="678310" y="5863668"/>
            <a:chExt cx="5440422" cy="288147"/>
          </a:xfrm>
        </p:grpSpPr>
        <p:sp>
          <p:nvSpPr>
            <p:cNvPr id="216" name="TextBox 215">
              <a:extLst>
                <a:ext uri="{FF2B5EF4-FFF2-40B4-BE49-F238E27FC236}">
                  <a16:creationId xmlns:a16="http://schemas.microsoft.com/office/drawing/2014/main" id="{E815F19C-F254-4BC2-A488-512BFC5072CD}"/>
                </a:ext>
              </a:extLst>
            </p:cNvPr>
            <p:cNvSpPr txBox="1"/>
            <p:nvPr/>
          </p:nvSpPr>
          <p:spPr>
            <a:xfrm>
              <a:off x="5946643" y="586366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217" name="TextBox 216">
              <a:extLst>
                <a:ext uri="{FF2B5EF4-FFF2-40B4-BE49-F238E27FC236}">
                  <a16:creationId xmlns:a16="http://schemas.microsoft.com/office/drawing/2014/main" id="{D7C158DC-1144-40C2-9BDC-1AA441192FD9}"/>
                </a:ext>
              </a:extLst>
            </p:cNvPr>
            <p:cNvSpPr txBox="1"/>
            <p:nvPr/>
          </p:nvSpPr>
          <p:spPr>
            <a:xfrm>
              <a:off x="5274845" y="5863668"/>
              <a:ext cx="221783"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 2</a:t>
              </a:r>
            </a:p>
          </p:txBody>
        </p:sp>
        <p:sp>
          <p:nvSpPr>
            <p:cNvPr id="218" name="TextBox 217">
              <a:extLst>
                <a:ext uri="{FF2B5EF4-FFF2-40B4-BE49-F238E27FC236}">
                  <a16:creationId xmlns:a16="http://schemas.microsoft.com/office/drawing/2014/main" id="{7A7B47ED-194B-4894-93A3-E858D6D208E7}"/>
                </a:ext>
              </a:extLst>
            </p:cNvPr>
            <p:cNvSpPr txBox="1"/>
            <p:nvPr/>
          </p:nvSpPr>
          <p:spPr>
            <a:xfrm>
              <a:off x="4627892" y="5863668"/>
              <a:ext cx="221783"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 7</a:t>
              </a:r>
            </a:p>
          </p:txBody>
        </p:sp>
        <p:sp>
          <p:nvSpPr>
            <p:cNvPr id="219" name="TextBox 218">
              <a:extLst>
                <a:ext uri="{FF2B5EF4-FFF2-40B4-BE49-F238E27FC236}">
                  <a16:creationId xmlns:a16="http://schemas.microsoft.com/office/drawing/2014/main" id="{4C6EFFE7-1CDB-40F9-9E8A-3C843C2E2753}"/>
                </a:ext>
              </a:extLst>
            </p:cNvPr>
            <p:cNvSpPr txBox="1"/>
            <p:nvPr/>
          </p:nvSpPr>
          <p:spPr>
            <a:xfrm>
              <a:off x="3980940" y="5863668"/>
              <a:ext cx="221783"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 9</a:t>
              </a:r>
            </a:p>
          </p:txBody>
        </p:sp>
        <p:sp>
          <p:nvSpPr>
            <p:cNvPr id="220" name="TextBox 219">
              <a:extLst>
                <a:ext uri="{FF2B5EF4-FFF2-40B4-BE49-F238E27FC236}">
                  <a16:creationId xmlns:a16="http://schemas.microsoft.com/office/drawing/2014/main" id="{BF33B07D-CBF4-484D-B7D8-D46466D680CA}"/>
                </a:ext>
              </a:extLst>
            </p:cNvPr>
            <p:cNvSpPr txBox="1"/>
            <p:nvPr/>
          </p:nvSpPr>
          <p:spPr>
            <a:xfrm>
              <a:off x="3309140" y="586366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26</a:t>
              </a:r>
            </a:p>
          </p:txBody>
        </p:sp>
        <p:sp>
          <p:nvSpPr>
            <p:cNvPr id="221" name="TextBox 220">
              <a:extLst>
                <a:ext uri="{FF2B5EF4-FFF2-40B4-BE49-F238E27FC236}">
                  <a16:creationId xmlns:a16="http://schemas.microsoft.com/office/drawing/2014/main" id="{69238D41-A33A-4EE5-AFC9-B0A7859E3206}"/>
                </a:ext>
              </a:extLst>
            </p:cNvPr>
            <p:cNvSpPr txBox="1"/>
            <p:nvPr/>
          </p:nvSpPr>
          <p:spPr>
            <a:xfrm>
              <a:off x="2662190" y="586366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42</a:t>
              </a:r>
            </a:p>
          </p:txBody>
        </p:sp>
        <p:sp>
          <p:nvSpPr>
            <p:cNvPr id="222" name="TextBox 221">
              <a:extLst>
                <a:ext uri="{FF2B5EF4-FFF2-40B4-BE49-F238E27FC236}">
                  <a16:creationId xmlns:a16="http://schemas.microsoft.com/office/drawing/2014/main" id="{DDC3D377-026A-4514-BB94-7CAF8666CF62}"/>
                </a:ext>
              </a:extLst>
            </p:cNvPr>
            <p:cNvSpPr txBox="1"/>
            <p:nvPr/>
          </p:nvSpPr>
          <p:spPr>
            <a:xfrm>
              <a:off x="2015238" y="586366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57</a:t>
              </a:r>
            </a:p>
          </p:txBody>
        </p:sp>
        <p:sp>
          <p:nvSpPr>
            <p:cNvPr id="223" name="TextBox 222">
              <a:extLst>
                <a:ext uri="{FF2B5EF4-FFF2-40B4-BE49-F238E27FC236}">
                  <a16:creationId xmlns:a16="http://schemas.microsoft.com/office/drawing/2014/main" id="{FC74F22D-3D55-42C0-8272-E09D853B88E9}"/>
                </a:ext>
              </a:extLst>
            </p:cNvPr>
            <p:cNvSpPr txBox="1"/>
            <p:nvPr/>
          </p:nvSpPr>
          <p:spPr>
            <a:xfrm>
              <a:off x="1368286" y="586366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84</a:t>
              </a:r>
            </a:p>
          </p:txBody>
        </p:sp>
        <p:sp>
          <p:nvSpPr>
            <p:cNvPr id="224" name="TextBox 223">
              <a:extLst>
                <a:ext uri="{FF2B5EF4-FFF2-40B4-BE49-F238E27FC236}">
                  <a16:creationId xmlns:a16="http://schemas.microsoft.com/office/drawing/2014/main" id="{30FB9C7F-0CD8-4316-9B2A-B9B8DAB5CD55}"/>
                </a:ext>
              </a:extLst>
            </p:cNvPr>
            <p:cNvSpPr txBox="1"/>
            <p:nvPr/>
          </p:nvSpPr>
          <p:spPr>
            <a:xfrm>
              <a:off x="678310" y="5863668"/>
              <a:ext cx="35752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114</a:t>
              </a:r>
            </a:p>
          </p:txBody>
        </p:sp>
      </p:grpSp>
      <p:cxnSp>
        <p:nvCxnSpPr>
          <p:cNvPr id="225" name="Straight Connector 224">
            <a:extLst>
              <a:ext uri="{FF2B5EF4-FFF2-40B4-BE49-F238E27FC236}">
                <a16:creationId xmlns:a16="http://schemas.microsoft.com/office/drawing/2014/main" id="{004092CD-C0D2-423C-8738-6FAFB1C84741}"/>
              </a:ext>
            </a:extLst>
          </p:cNvPr>
          <p:cNvCxnSpPr>
            <a:cxnSpLocks/>
          </p:cNvCxnSpPr>
          <p:nvPr/>
        </p:nvCxnSpPr>
        <p:spPr>
          <a:xfrm>
            <a:off x="9958504" y="3480671"/>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B75F1F40-0C16-4A77-8A54-3C1DC240F0A9}"/>
              </a:ext>
            </a:extLst>
          </p:cNvPr>
          <p:cNvCxnSpPr>
            <a:cxnSpLocks/>
          </p:cNvCxnSpPr>
          <p:nvPr/>
        </p:nvCxnSpPr>
        <p:spPr>
          <a:xfrm>
            <a:off x="9958504" y="3712968"/>
            <a:ext cx="252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86829D46-00C4-4F6E-A7DC-5B4571B89C5D}"/>
              </a:ext>
            </a:extLst>
          </p:cNvPr>
          <p:cNvSpPr txBox="1"/>
          <p:nvPr/>
        </p:nvSpPr>
        <p:spPr>
          <a:xfrm>
            <a:off x="10184498" y="3331290"/>
            <a:ext cx="1627909"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30000" noProof="0" dirty="0">
                <a:ln>
                  <a:noFill/>
                </a:ln>
                <a:effectLst/>
                <a:uLnTx/>
                <a:uFillTx/>
                <a:latin typeface="Arial"/>
                <a:cs typeface="Arial"/>
              </a:rPr>
              <a:t>177</a:t>
            </a:r>
            <a:r>
              <a:rPr kumimoji="0" lang="en-GB" sz="1400" i="0" u="none" strike="noStrike" kern="1200" cap="none" spc="0" normalizeH="0" baseline="0" noProof="0" dirty="0">
                <a:ln>
                  <a:noFill/>
                </a:ln>
                <a:effectLst/>
                <a:uLnTx/>
                <a:uFillTx/>
                <a:latin typeface="Arial"/>
                <a:cs typeface="Arial"/>
              </a:rPr>
              <a:t>Lu-DOTATATE</a:t>
            </a:r>
          </a:p>
          <a:p>
            <a:pPr marL="0" marR="0" lvl="0" indent="0" defTabSz="914400" rtl="0" eaLnBrk="1" fontAlgn="auto" latinLnBrk="0" hangingPunct="1">
              <a:lnSpc>
                <a:spcPct val="100000"/>
              </a:lnSpc>
              <a:spcBef>
                <a:spcPts val="0"/>
              </a:spcBef>
              <a:spcAft>
                <a:spcPts val="0"/>
              </a:spcAft>
              <a:buClrTx/>
              <a:buSzTx/>
              <a:buFontTx/>
              <a:buNone/>
              <a:tabLst/>
              <a:defRPr/>
            </a:pPr>
            <a:r>
              <a:rPr lang="en-GB" sz="1400" dirty="0">
                <a:latin typeface="Arial"/>
                <a:cs typeface="Arial"/>
              </a:rPr>
              <a:t>Control</a:t>
            </a:r>
            <a:endParaRPr kumimoji="0" lang="en-GB" sz="1400" i="0" u="none" strike="noStrike" kern="1200" cap="none" spc="0" normalizeH="0" baseline="0" noProof="0" dirty="0">
              <a:ln>
                <a:noFill/>
              </a:ln>
              <a:effectLst/>
              <a:uLnTx/>
              <a:uFillTx/>
              <a:latin typeface="Arial"/>
              <a:cs typeface="Arial"/>
            </a:endParaRPr>
          </a:p>
        </p:txBody>
      </p:sp>
      <p:cxnSp>
        <p:nvCxnSpPr>
          <p:cNvPr id="228" name="Straight Connector 227">
            <a:extLst>
              <a:ext uri="{FF2B5EF4-FFF2-40B4-BE49-F238E27FC236}">
                <a16:creationId xmlns:a16="http://schemas.microsoft.com/office/drawing/2014/main" id="{C91A50B6-FF89-49C2-B6BC-BE53CF5336BD}"/>
              </a:ext>
            </a:extLst>
          </p:cNvPr>
          <p:cNvCxnSpPr>
            <a:cxnSpLocks/>
          </p:cNvCxnSpPr>
          <p:nvPr/>
        </p:nvCxnSpPr>
        <p:spPr>
          <a:xfrm rot="10800000" flipV="1">
            <a:off x="7157978" y="3103672"/>
            <a:ext cx="12492" cy="1944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A788275-B58D-40B8-92A8-72912E991611}"/>
              </a:ext>
            </a:extLst>
          </p:cNvPr>
          <p:cNvCxnSpPr>
            <a:cxnSpLocks/>
          </p:cNvCxnSpPr>
          <p:nvPr/>
        </p:nvCxnSpPr>
        <p:spPr>
          <a:xfrm rot="10800000" flipV="1">
            <a:off x="7803826" y="3391672"/>
            <a:ext cx="12492" cy="165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B0C6C36C-B6BC-4054-B220-2E8B139BD67D}"/>
              </a:ext>
            </a:extLst>
          </p:cNvPr>
          <p:cNvCxnSpPr>
            <a:cxnSpLocks/>
          </p:cNvCxnSpPr>
          <p:nvPr/>
        </p:nvCxnSpPr>
        <p:spPr>
          <a:xfrm rot="10800000" flipV="1">
            <a:off x="8453379" y="3715672"/>
            <a:ext cx="12492" cy="133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4C981634-E9B7-47E8-8C8B-2A4148FBC245}"/>
              </a:ext>
            </a:extLst>
          </p:cNvPr>
          <p:cNvCxnSpPr>
            <a:cxnSpLocks/>
          </p:cNvCxnSpPr>
          <p:nvPr/>
        </p:nvCxnSpPr>
        <p:spPr>
          <a:xfrm rot="10800000" flipV="1">
            <a:off x="9097616" y="3967672"/>
            <a:ext cx="12492" cy="1080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82DF55A-28C3-46F2-A42D-F5323FD3F3E7}"/>
              </a:ext>
            </a:extLst>
          </p:cNvPr>
          <p:cNvCxnSpPr>
            <a:cxnSpLocks/>
          </p:cNvCxnSpPr>
          <p:nvPr/>
        </p:nvCxnSpPr>
        <p:spPr>
          <a:xfrm rot="10800000" flipV="1">
            <a:off x="9741853" y="4219672"/>
            <a:ext cx="12492" cy="82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id="{613300BC-84EC-4FD6-9FD2-F6B8148AC84A}"/>
              </a:ext>
            </a:extLst>
          </p:cNvPr>
          <p:cNvSpPr txBox="1"/>
          <p:nvPr/>
        </p:nvSpPr>
        <p:spPr>
          <a:xfrm>
            <a:off x="6434784" y="3683000"/>
            <a:ext cx="769763" cy="415498"/>
          </a:xfrm>
          <a:prstGeom prst="rect">
            <a:avLst/>
          </a:prstGeom>
          <a:noFill/>
        </p:spPr>
        <p:txBody>
          <a:bodyPr wrap="none" rtlCol="0">
            <a:spAutoFit/>
          </a:bodyPr>
          <a:lstStyle/>
          <a:p>
            <a:pPr algn="ctr"/>
            <a:r>
              <a:rPr lang="en-GB" sz="1050" dirty="0"/>
              <a:t>Cum. %</a:t>
            </a:r>
          </a:p>
          <a:p>
            <a:pPr algn="ctr"/>
            <a:r>
              <a:rPr lang="en-GB" sz="1050" dirty="0"/>
              <a:t>crossover</a:t>
            </a:r>
          </a:p>
        </p:txBody>
      </p:sp>
      <p:sp>
        <p:nvSpPr>
          <p:cNvPr id="234" name="TextBox 233">
            <a:extLst>
              <a:ext uri="{FF2B5EF4-FFF2-40B4-BE49-F238E27FC236}">
                <a16:creationId xmlns:a16="http://schemas.microsoft.com/office/drawing/2014/main" id="{856DA8BE-DA84-4A9B-85F8-8D8629D3EAEA}"/>
              </a:ext>
            </a:extLst>
          </p:cNvPr>
          <p:cNvSpPr txBox="1"/>
          <p:nvPr/>
        </p:nvSpPr>
        <p:spPr>
          <a:xfrm>
            <a:off x="6520620" y="3275113"/>
            <a:ext cx="692818" cy="307777"/>
          </a:xfrm>
          <a:prstGeom prst="rect">
            <a:avLst/>
          </a:prstGeom>
          <a:noFill/>
        </p:spPr>
        <p:txBody>
          <a:bodyPr wrap="none" rtlCol="0">
            <a:spAutoFit/>
          </a:bodyPr>
          <a:lstStyle/>
          <a:p>
            <a:pPr algn="ctr"/>
            <a:r>
              <a:rPr lang="en-GB" sz="1400" dirty="0">
                <a:solidFill>
                  <a:schemeClr val="accent2"/>
                </a:solidFill>
              </a:rPr>
              <a:t>14.0%</a:t>
            </a:r>
          </a:p>
        </p:txBody>
      </p:sp>
      <p:sp>
        <p:nvSpPr>
          <p:cNvPr id="235" name="TextBox 234">
            <a:extLst>
              <a:ext uri="{FF2B5EF4-FFF2-40B4-BE49-F238E27FC236}">
                <a16:creationId xmlns:a16="http://schemas.microsoft.com/office/drawing/2014/main" id="{D32C2E22-CB0B-4F98-A10C-B56F50B8AA59}"/>
              </a:ext>
            </a:extLst>
          </p:cNvPr>
          <p:cNvSpPr txBox="1"/>
          <p:nvPr/>
        </p:nvSpPr>
        <p:spPr>
          <a:xfrm>
            <a:off x="7183977" y="3712097"/>
            <a:ext cx="692818" cy="307777"/>
          </a:xfrm>
          <a:prstGeom prst="rect">
            <a:avLst/>
          </a:prstGeom>
          <a:noFill/>
        </p:spPr>
        <p:txBody>
          <a:bodyPr wrap="none" rtlCol="0">
            <a:spAutoFit/>
          </a:bodyPr>
          <a:lstStyle/>
          <a:p>
            <a:pPr algn="ctr"/>
            <a:r>
              <a:rPr lang="en-GB" sz="1400" dirty="0">
                <a:solidFill>
                  <a:schemeClr val="accent2"/>
                </a:solidFill>
              </a:rPr>
              <a:t>22.8%</a:t>
            </a:r>
          </a:p>
        </p:txBody>
      </p:sp>
      <p:sp>
        <p:nvSpPr>
          <p:cNvPr id="236" name="TextBox 235">
            <a:extLst>
              <a:ext uri="{FF2B5EF4-FFF2-40B4-BE49-F238E27FC236}">
                <a16:creationId xmlns:a16="http://schemas.microsoft.com/office/drawing/2014/main" id="{A36A40FC-3247-4180-A0EE-86C5372DF783}"/>
              </a:ext>
            </a:extLst>
          </p:cNvPr>
          <p:cNvSpPr txBox="1"/>
          <p:nvPr/>
        </p:nvSpPr>
        <p:spPr>
          <a:xfrm>
            <a:off x="7819626" y="4022333"/>
            <a:ext cx="692818" cy="307777"/>
          </a:xfrm>
          <a:prstGeom prst="rect">
            <a:avLst/>
          </a:prstGeom>
          <a:noFill/>
        </p:spPr>
        <p:txBody>
          <a:bodyPr wrap="none" rtlCol="0">
            <a:spAutoFit/>
          </a:bodyPr>
          <a:lstStyle/>
          <a:p>
            <a:pPr algn="ctr"/>
            <a:r>
              <a:rPr lang="en-GB" sz="1400" dirty="0">
                <a:solidFill>
                  <a:schemeClr val="accent2"/>
                </a:solidFill>
              </a:rPr>
              <a:t>30.7%</a:t>
            </a:r>
          </a:p>
        </p:txBody>
      </p:sp>
      <p:sp>
        <p:nvSpPr>
          <p:cNvPr id="237" name="TextBox 236">
            <a:extLst>
              <a:ext uri="{FF2B5EF4-FFF2-40B4-BE49-F238E27FC236}">
                <a16:creationId xmlns:a16="http://schemas.microsoft.com/office/drawing/2014/main" id="{47512265-D031-4EC1-A294-87679489F6EC}"/>
              </a:ext>
            </a:extLst>
          </p:cNvPr>
          <p:cNvSpPr txBox="1"/>
          <p:nvPr/>
        </p:nvSpPr>
        <p:spPr>
          <a:xfrm>
            <a:off x="8448348" y="4243084"/>
            <a:ext cx="692818" cy="307777"/>
          </a:xfrm>
          <a:prstGeom prst="rect">
            <a:avLst/>
          </a:prstGeom>
          <a:noFill/>
        </p:spPr>
        <p:txBody>
          <a:bodyPr wrap="none" rtlCol="0">
            <a:spAutoFit/>
          </a:bodyPr>
          <a:lstStyle/>
          <a:p>
            <a:pPr algn="ctr"/>
            <a:r>
              <a:rPr lang="en-GB" sz="1400" dirty="0">
                <a:solidFill>
                  <a:schemeClr val="accent2"/>
                </a:solidFill>
              </a:rPr>
              <a:t>34.2%</a:t>
            </a:r>
          </a:p>
        </p:txBody>
      </p:sp>
      <p:sp>
        <p:nvSpPr>
          <p:cNvPr id="238" name="TextBox 237">
            <a:extLst>
              <a:ext uri="{FF2B5EF4-FFF2-40B4-BE49-F238E27FC236}">
                <a16:creationId xmlns:a16="http://schemas.microsoft.com/office/drawing/2014/main" id="{A91F23E6-5F09-4029-8312-304D0D04E5B3}"/>
              </a:ext>
            </a:extLst>
          </p:cNvPr>
          <p:cNvSpPr txBox="1"/>
          <p:nvPr/>
        </p:nvSpPr>
        <p:spPr>
          <a:xfrm>
            <a:off x="9111708" y="4419037"/>
            <a:ext cx="692818" cy="307777"/>
          </a:xfrm>
          <a:prstGeom prst="rect">
            <a:avLst/>
          </a:prstGeom>
          <a:noFill/>
        </p:spPr>
        <p:txBody>
          <a:bodyPr wrap="none" rtlCol="0">
            <a:spAutoFit/>
          </a:bodyPr>
          <a:lstStyle/>
          <a:p>
            <a:pPr algn="ctr"/>
            <a:r>
              <a:rPr lang="en-GB" sz="1400" dirty="0">
                <a:solidFill>
                  <a:schemeClr val="accent2"/>
                </a:solidFill>
              </a:rPr>
              <a:t>34.2%</a:t>
            </a:r>
          </a:p>
        </p:txBody>
      </p:sp>
      <p:cxnSp>
        <p:nvCxnSpPr>
          <p:cNvPr id="239" name="Straight Connector 238">
            <a:extLst>
              <a:ext uri="{FF2B5EF4-FFF2-40B4-BE49-F238E27FC236}">
                <a16:creationId xmlns:a16="http://schemas.microsoft.com/office/drawing/2014/main" id="{0F98D41D-1299-4EBE-9B60-B55D7225FA40}"/>
              </a:ext>
            </a:extLst>
          </p:cNvPr>
          <p:cNvCxnSpPr>
            <a:cxnSpLocks/>
          </p:cNvCxnSpPr>
          <p:nvPr/>
        </p:nvCxnSpPr>
        <p:spPr>
          <a:xfrm rot="10800000" flipV="1">
            <a:off x="10386777" y="4347992"/>
            <a:ext cx="12492" cy="720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B8D27DC6-B554-422C-9FC5-26BF0EA02B2C}"/>
              </a:ext>
            </a:extLst>
          </p:cNvPr>
          <p:cNvCxnSpPr>
            <a:cxnSpLocks/>
          </p:cNvCxnSpPr>
          <p:nvPr/>
        </p:nvCxnSpPr>
        <p:spPr>
          <a:xfrm rot="10800000" flipV="1">
            <a:off x="11037017" y="4455992"/>
            <a:ext cx="12492" cy="61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89E16279-2998-4BCD-BF26-F3D5E0629C17}"/>
              </a:ext>
            </a:extLst>
          </p:cNvPr>
          <p:cNvSpPr txBox="1"/>
          <p:nvPr/>
        </p:nvSpPr>
        <p:spPr>
          <a:xfrm>
            <a:off x="9761948" y="4419037"/>
            <a:ext cx="692818" cy="307777"/>
          </a:xfrm>
          <a:prstGeom prst="rect">
            <a:avLst/>
          </a:prstGeom>
          <a:noFill/>
        </p:spPr>
        <p:txBody>
          <a:bodyPr wrap="none" rtlCol="0">
            <a:spAutoFit/>
          </a:bodyPr>
          <a:lstStyle/>
          <a:p>
            <a:pPr algn="ctr"/>
            <a:r>
              <a:rPr lang="en-GB" sz="1400" dirty="0">
                <a:solidFill>
                  <a:schemeClr val="accent2"/>
                </a:solidFill>
              </a:rPr>
              <a:t>34.2%</a:t>
            </a:r>
          </a:p>
        </p:txBody>
      </p:sp>
      <p:sp>
        <p:nvSpPr>
          <p:cNvPr id="242" name="TextBox 241">
            <a:extLst>
              <a:ext uri="{FF2B5EF4-FFF2-40B4-BE49-F238E27FC236}">
                <a16:creationId xmlns:a16="http://schemas.microsoft.com/office/drawing/2014/main" id="{F81A5F1F-30CA-458A-AC10-09222BB2E089}"/>
              </a:ext>
            </a:extLst>
          </p:cNvPr>
          <p:cNvSpPr txBox="1"/>
          <p:nvPr/>
        </p:nvSpPr>
        <p:spPr>
          <a:xfrm>
            <a:off x="10391868" y="4530797"/>
            <a:ext cx="692818" cy="307777"/>
          </a:xfrm>
          <a:prstGeom prst="rect">
            <a:avLst/>
          </a:prstGeom>
          <a:noFill/>
        </p:spPr>
        <p:txBody>
          <a:bodyPr wrap="none" rtlCol="0">
            <a:spAutoFit/>
          </a:bodyPr>
          <a:lstStyle/>
          <a:p>
            <a:pPr algn="ctr"/>
            <a:r>
              <a:rPr lang="en-GB" sz="1400" dirty="0">
                <a:solidFill>
                  <a:schemeClr val="accent2"/>
                </a:solidFill>
              </a:rPr>
              <a:t>36.0%</a:t>
            </a:r>
          </a:p>
        </p:txBody>
      </p:sp>
      <p:graphicFrame>
        <p:nvGraphicFramePr>
          <p:cNvPr id="243" name="Table 8">
            <a:extLst>
              <a:ext uri="{FF2B5EF4-FFF2-40B4-BE49-F238E27FC236}">
                <a16:creationId xmlns:a16="http://schemas.microsoft.com/office/drawing/2014/main" id="{563AD053-F775-45C9-8559-58E834A90EFC}"/>
              </a:ext>
            </a:extLst>
          </p:cNvPr>
          <p:cNvGraphicFramePr>
            <a:graphicFrameLocks noGrp="1"/>
          </p:cNvGraphicFramePr>
          <p:nvPr>
            <p:extLst>
              <p:ext uri="{D42A27DB-BD31-4B8C-83A1-F6EECF244321}">
                <p14:modId xmlns:p14="http://schemas.microsoft.com/office/powerpoint/2010/main" val="1081134955"/>
              </p:ext>
            </p:extLst>
          </p:nvPr>
        </p:nvGraphicFramePr>
        <p:xfrm>
          <a:off x="7578886" y="2132965"/>
          <a:ext cx="4140200" cy="6732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1381246474"/>
                    </a:ext>
                  </a:extLst>
                </a:gridCol>
                <a:gridCol w="1111250">
                  <a:extLst>
                    <a:ext uri="{9D8B030D-6E8A-4147-A177-3AD203B41FA5}">
                      <a16:colId xmlns:a16="http://schemas.microsoft.com/office/drawing/2014/main" val="1372712146"/>
                    </a:ext>
                  </a:extLst>
                </a:gridCol>
                <a:gridCol w="1123950">
                  <a:extLst>
                    <a:ext uri="{9D8B030D-6E8A-4147-A177-3AD203B41FA5}">
                      <a16:colId xmlns:a16="http://schemas.microsoft.com/office/drawing/2014/main" val="3663758184"/>
                    </a:ext>
                  </a:extLst>
                </a:gridCol>
              </a:tblGrid>
              <a:tr h="211384">
                <a:tc>
                  <a:txBody>
                    <a:bodyPr/>
                    <a:lstStyle/>
                    <a:p>
                      <a:endParaRPr lang="en-GB" sz="10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aseline="30000" dirty="0">
                          <a:solidFill>
                            <a:schemeClr val="tx1"/>
                          </a:solidFill>
                        </a:rPr>
                        <a:t>177</a:t>
                      </a:r>
                      <a:r>
                        <a:rPr lang="en-GB" sz="1000" dirty="0">
                          <a:solidFill>
                            <a:schemeClr val="tx1"/>
                          </a:solidFill>
                        </a:rPr>
                        <a:t>Lu-DOTATATE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Control</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1241286"/>
                  </a:ext>
                </a:extLst>
              </a:tr>
              <a:tr h="211384">
                <a:tc>
                  <a:txBody>
                    <a:bodyPr/>
                    <a:lstStyle/>
                    <a:p>
                      <a:r>
                        <a:rPr lang="en-GB" sz="1000" dirty="0">
                          <a:solidFill>
                            <a:srgbClr val="4D4D4D"/>
                          </a:solidFill>
                        </a:rPr>
                        <a:t>mOS, mo</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48.0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30.9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5930434"/>
                  </a:ext>
                </a:extLst>
              </a:tr>
              <a:tr h="211384">
                <a:tc>
                  <a:txBody>
                    <a:bodyPr/>
                    <a:lstStyle/>
                    <a:p>
                      <a:r>
                        <a:rPr lang="en-GB" sz="1000" dirty="0">
                          <a:solidFill>
                            <a:srgbClr val="4D4D4D"/>
                          </a:solidFill>
                        </a:rPr>
                        <a:t>Unstratified HR (95%CI)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dirty="0">
                          <a:solidFill>
                            <a:srgbClr val="4D4D4D"/>
                          </a:solidFill>
                        </a:rPr>
                        <a:t>0.73 (0.40,1.34)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p>
                  </a:txBody>
                  <a:tcPr/>
                </a:tc>
                <a:extLst>
                  <a:ext uri="{0D108BD9-81ED-4DB2-BD59-A6C34878D82A}">
                    <a16:rowId xmlns:a16="http://schemas.microsoft.com/office/drawing/2014/main" val="3510259900"/>
                  </a:ext>
                </a:extLst>
              </a:tr>
            </a:tbl>
          </a:graphicData>
        </a:graphic>
      </p:graphicFrame>
      <p:grpSp>
        <p:nvGrpSpPr>
          <p:cNvPr id="244" name="Group 243">
            <a:extLst>
              <a:ext uri="{FF2B5EF4-FFF2-40B4-BE49-F238E27FC236}">
                <a16:creationId xmlns:a16="http://schemas.microsoft.com/office/drawing/2014/main" id="{2C3CA4CD-E904-4F0F-832D-6ABD058111CC}"/>
              </a:ext>
            </a:extLst>
          </p:cNvPr>
          <p:cNvGrpSpPr/>
          <p:nvPr/>
        </p:nvGrpSpPr>
        <p:grpSpPr>
          <a:xfrm>
            <a:off x="6476365" y="2820670"/>
            <a:ext cx="5194935" cy="1742863"/>
            <a:chOff x="2828925" y="2343150"/>
            <a:chExt cx="6530539" cy="2167508"/>
          </a:xfrm>
        </p:grpSpPr>
        <p:sp>
          <p:nvSpPr>
            <p:cNvPr id="245" name="Graphic 347">
              <a:extLst>
                <a:ext uri="{FF2B5EF4-FFF2-40B4-BE49-F238E27FC236}">
                  <a16:creationId xmlns:a16="http://schemas.microsoft.com/office/drawing/2014/main" id="{35C27A57-D2D8-48A3-9D05-A531F1C9E279}"/>
                </a:ext>
              </a:extLst>
            </p:cNvPr>
            <p:cNvSpPr/>
            <p:nvPr/>
          </p:nvSpPr>
          <p:spPr>
            <a:xfrm>
              <a:off x="2828925" y="2377049"/>
              <a:ext cx="6530539" cy="2107329"/>
            </a:xfrm>
            <a:custGeom>
              <a:avLst/>
              <a:gdLst>
                <a:gd name="connsiteX0" fmla="*/ 6530540 w 6530539"/>
                <a:gd name="connsiteY0" fmla="*/ 2107330 h 2107329"/>
                <a:gd name="connsiteX1" fmla="*/ 6079188 w 6530539"/>
                <a:gd name="connsiteY1" fmla="*/ 2107330 h 2107329"/>
                <a:gd name="connsiteX2" fmla="*/ 6079188 w 6530539"/>
                <a:gd name="connsiteY2" fmla="*/ 1989048 h 2107329"/>
                <a:gd name="connsiteX3" fmla="*/ 5518899 w 6530539"/>
                <a:gd name="connsiteY3" fmla="*/ 1989048 h 2107329"/>
                <a:gd name="connsiteX4" fmla="*/ 5518899 w 6530539"/>
                <a:gd name="connsiteY4" fmla="*/ 1929898 h 2107329"/>
                <a:gd name="connsiteX5" fmla="*/ 4943037 w 6530539"/>
                <a:gd name="connsiteY5" fmla="*/ 1929898 h 2107329"/>
                <a:gd name="connsiteX6" fmla="*/ 4943037 w 6530539"/>
                <a:gd name="connsiteY6" fmla="*/ 1901885 h 2107329"/>
                <a:gd name="connsiteX7" fmla="*/ 4656668 w 6530539"/>
                <a:gd name="connsiteY7" fmla="*/ 1901885 h 2107329"/>
                <a:gd name="connsiteX8" fmla="*/ 4656668 w 6530539"/>
                <a:gd name="connsiteY8" fmla="*/ 1867643 h 2107329"/>
                <a:gd name="connsiteX9" fmla="*/ 4429439 w 6530539"/>
                <a:gd name="connsiteY9" fmla="*/ 1867643 h 2107329"/>
                <a:gd name="connsiteX10" fmla="*/ 4429439 w 6530539"/>
                <a:gd name="connsiteY10" fmla="*/ 1833410 h 2107329"/>
                <a:gd name="connsiteX11" fmla="*/ 4295585 w 6530539"/>
                <a:gd name="connsiteY11" fmla="*/ 1833410 h 2107329"/>
                <a:gd name="connsiteX12" fmla="*/ 4295585 w 6530539"/>
                <a:gd name="connsiteY12" fmla="*/ 1805397 h 2107329"/>
                <a:gd name="connsiteX13" fmla="*/ 4252008 w 6530539"/>
                <a:gd name="connsiteY13" fmla="*/ 1805397 h 2107329"/>
                <a:gd name="connsiteX14" fmla="*/ 4252008 w 6530539"/>
                <a:gd name="connsiteY14" fmla="*/ 1771155 h 2107329"/>
                <a:gd name="connsiteX15" fmla="*/ 4136841 w 6530539"/>
                <a:gd name="connsiteY15" fmla="*/ 1771155 h 2107329"/>
                <a:gd name="connsiteX16" fmla="*/ 4136841 w 6530539"/>
                <a:gd name="connsiteY16" fmla="*/ 1740027 h 2107329"/>
                <a:gd name="connsiteX17" fmla="*/ 3996766 w 6530539"/>
                <a:gd name="connsiteY17" fmla="*/ 1740027 h 2107329"/>
                <a:gd name="connsiteX18" fmla="*/ 3996766 w 6530539"/>
                <a:gd name="connsiteY18" fmla="*/ 1715119 h 2107329"/>
                <a:gd name="connsiteX19" fmla="*/ 3862921 w 6530539"/>
                <a:gd name="connsiteY19" fmla="*/ 1715119 h 2107329"/>
                <a:gd name="connsiteX20" fmla="*/ 3862921 w 6530539"/>
                <a:gd name="connsiteY20" fmla="*/ 1680886 h 2107329"/>
                <a:gd name="connsiteX21" fmla="*/ 3825564 w 6530539"/>
                <a:gd name="connsiteY21" fmla="*/ 1680886 h 2107329"/>
                <a:gd name="connsiteX22" fmla="*/ 3825564 w 6530539"/>
                <a:gd name="connsiteY22" fmla="*/ 1646644 h 2107329"/>
                <a:gd name="connsiteX23" fmla="*/ 3775758 w 6530539"/>
                <a:gd name="connsiteY23" fmla="*/ 1646644 h 2107329"/>
                <a:gd name="connsiteX24" fmla="*/ 3775758 w 6530539"/>
                <a:gd name="connsiteY24" fmla="*/ 1624851 h 2107329"/>
                <a:gd name="connsiteX25" fmla="*/ 3747745 w 6530539"/>
                <a:gd name="connsiteY25" fmla="*/ 1624851 h 2107329"/>
                <a:gd name="connsiteX26" fmla="*/ 3747745 w 6530539"/>
                <a:gd name="connsiteY26" fmla="*/ 1606172 h 2107329"/>
                <a:gd name="connsiteX27" fmla="*/ 3694824 w 6530539"/>
                <a:gd name="connsiteY27" fmla="*/ 1606172 h 2107329"/>
                <a:gd name="connsiteX28" fmla="*/ 3694824 w 6530539"/>
                <a:gd name="connsiteY28" fmla="*/ 1581274 h 2107329"/>
                <a:gd name="connsiteX29" fmla="*/ 3623234 w 6530539"/>
                <a:gd name="connsiteY29" fmla="*/ 1581274 h 2107329"/>
                <a:gd name="connsiteX30" fmla="*/ 3623234 w 6530539"/>
                <a:gd name="connsiteY30" fmla="*/ 1531467 h 2107329"/>
                <a:gd name="connsiteX31" fmla="*/ 3480045 w 6530539"/>
                <a:gd name="connsiteY31" fmla="*/ 1531467 h 2107329"/>
                <a:gd name="connsiteX32" fmla="*/ 3480045 w 6530539"/>
                <a:gd name="connsiteY32" fmla="*/ 1509684 h 2107329"/>
                <a:gd name="connsiteX33" fmla="*/ 3442697 w 6530539"/>
                <a:gd name="connsiteY33" fmla="*/ 1509684 h 2107329"/>
                <a:gd name="connsiteX34" fmla="*/ 3442697 w 6530539"/>
                <a:gd name="connsiteY34" fmla="*/ 1484776 h 2107329"/>
                <a:gd name="connsiteX35" fmla="*/ 3414684 w 6530539"/>
                <a:gd name="connsiteY35" fmla="*/ 1484776 h 2107329"/>
                <a:gd name="connsiteX36" fmla="*/ 3414684 w 6530539"/>
                <a:gd name="connsiteY36" fmla="*/ 1447428 h 2107329"/>
                <a:gd name="connsiteX37" fmla="*/ 3374212 w 6530539"/>
                <a:gd name="connsiteY37" fmla="*/ 1447428 h 2107329"/>
                <a:gd name="connsiteX38" fmla="*/ 3374212 w 6530539"/>
                <a:gd name="connsiteY38" fmla="*/ 1397622 h 2107329"/>
                <a:gd name="connsiteX39" fmla="*/ 3280829 w 6530539"/>
                <a:gd name="connsiteY39" fmla="*/ 1397622 h 2107329"/>
                <a:gd name="connsiteX40" fmla="*/ 3280829 w 6530539"/>
                <a:gd name="connsiteY40" fmla="*/ 1372724 h 2107329"/>
                <a:gd name="connsiteX41" fmla="*/ 3094073 w 6530539"/>
                <a:gd name="connsiteY41" fmla="*/ 1372724 h 2107329"/>
                <a:gd name="connsiteX42" fmla="*/ 3094073 w 6530539"/>
                <a:gd name="connsiteY42" fmla="*/ 1344711 h 2107329"/>
                <a:gd name="connsiteX43" fmla="*/ 3031817 w 6530539"/>
                <a:gd name="connsiteY43" fmla="*/ 1344711 h 2107329"/>
                <a:gd name="connsiteX44" fmla="*/ 3031817 w 6530539"/>
                <a:gd name="connsiteY44" fmla="*/ 1319803 h 2107329"/>
                <a:gd name="connsiteX45" fmla="*/ 2882399 w 6530539"/>
                <a:gd name="connsiteY45" fmla="*/ 1319803 h 2107329"/>
                <a:gd name="connsiteX46" fmla="*/ 2882399 w 6530539"/>
                <a:gd name="connsiteY46" fmla="*/ 1285560 h 2107329"/>
                <a:gd name="connsiteX47" fmla="*/ 2726769 w 6530539"/>
                <a:gd name="connsiteY47" fmla="*/ 1285560 h 2107329"/>
                <a:gd name="connsiteX48" fmla="*/ 2726769 w 6530539"/>
                <a:gd name="connsiteY48" fmla="*/ 1235764 h 2107329"/>
                <a:gd name="connsiteX49" fmla="*/ 2708091 w 6530539"/>
                <a:gd name="connsiteY49" fmla="*/ 1235764 h 2107329"/>
                <a:gd name="connsiteX50" fmla="*/ 2708091 w 6530539"/>
                <a:gd name="connsiteY50" fmla="*/ 1189072 h 2107329"/>
                <a:gd name="connsiteX51" fmla="*/ 2602259 w 6530539"/>
                <a:gd name="connsiteY51" fmla="*/ 1189072 h 2107329"/>
                <a:gd name="connsiteX52" fmla="*/ 2602259 w 6530539"/>
                <a:gd name="connsiteY52" fmla="*/ 1129931 h 2107329"/>
                <a:gd name="connsiteX53" fmla="*/ 2555567 w 6530539"/>
                <a:gd name="connsiteY53" fmla="*/ 1129931 h 2107329"/>
                <a:gd name="connsiteX54" fmla="*/ 2555567 w 6530539"/>
                <a:gd name="connsiteY54" fmla="*/ 1092574 h 2107329"/>
                <a:gd name="connsiteX55" fmla="*/ 2524439 w 6530539"/>
                <a:gd name="connsiteY55" fmla="*/ 1092574 h 2107329"/>
                <a:gd name="connsiteX56" fmla="*/ 2524439 w 6530539"/>
                <a:gd name="connsiteY56" fmla="*/ 1070781 h 2107329"/>
                <a:gd name="connsiteX57" fmla="*/ 2409263 w 6530539"/>
                <a:gd name="connsiteY57" fmla="*/ 1070781 h 2107329"/>
                <a:gd name="connsiteX58" fmla="*/ 2409263 w 6530539"/>
                <a:gd name="connsiteY58" fmla="*/ 1017870 h 2107329"/>
                <a:gd name="connsiteX59" fmla="*/ 2350122 w 6530539"/>
                <a:gd name="connsiteY59" fmla="*/ 1017870 h 2107329"/>
                <a:gd name="connsiteX60" fmla="*/ 2350122 w 6530539"/>
                <a:gd name="connsiteY60" fmla="*/ 952500 h 2107329"/>
                <a:gd name="connsiteX61" fmla="*/ 2250519 w 6530539"/>
                <a:gd name="connsiteY61" fmla="*/ 952500 h 2107329"/>
                <a:gd name="connsiteX62" fmla="*/ 2250519 w 6530539"/>
                <a:gd name="connsiteY62" fmla="*/ 905809 h 2107329"/>
                <a:gd name="connsiteX63" fmla="*/ 2175805 w 6530539"/>
                <a:gd name="connsiteY63" fmla="*/ 905809 h 2107329"/>
                <a:gd name="connsiteX64" fmla="*/ 2175805 w 6530539"/>
                <a:gd name="connsiteY64" fmla="*/ 862230 h 2107329"/>
                <a:gd name="connsiteX65" fmla="*/ 2116665 w 6530539"/>
                <a:gd name="connsiteY65" fmla="*/ 862230 h 2107329"/>
                <a:gd name="connsiteX66" fmla="*/ 2116665 w 6530539"/>
                <a:gd name="connsiteY66" fmla="*/ 809314 h 2107329"/>
                <a:gd name="connsiteX67" fmla="*/ 2063753 w 6530539"/>
                <a:gd name="connsiteY67" fmla="*/ 809314 h 2107329"/>
                <a:gd name="connsiteX68" fmla="*/ 2063753 w 6530539"/>
                <a:gd name="connsiteY68" fmla="*/ 753284 h 2107329"/>
                <a:gd name="connsiteX69" fmla="*/ 1933013 w 6530539"/>
                <a:gd name="connsiteY69" fmla="*/ 753284 h 2107329"/>
                <a:gd name="connsiteX70" fmla="*/ 1933013 w 6530539"/>
                <a:gd name="connsiteY70" fmla="*/ 715931 h 2107329"/>
                <a:gd name="connsiteX71" fmla="*/ 1768040 w 6530539"/>
                <a:gd name="connsiteY71" fmla="*/ 715931 h 2107329"/>
                <a:gd name="connsiteX72" fmla="*/ 1768040 w 6530539"/>
                <a:gd name="connsiteY72" fmla="*/ 694143 h 2107329"/>
                <a:gd name="connsiteX73" fmla="*/ 1736912 w 6530539"/>
                <a:gd name="connsiteY73" fmla="*/ 694143 h 2107329"/>
                <a:gd name="connsiteX74" fmla="*/ 1736912 w 6530539"/>
                <a:gd name="connsiteY74" fmla="*/ 669241 h 2107329"/>
                <a:gd name="connsiteX75" fmla="*/ 1565710 w 6530539"/>
                <a:gd name="connsiteY75" fmla="*/ 669241 h 2107329"/>
                <a:gd name="connsiteX76" fmla="*/ 1565710 w 6530539"/>
                <a:gd name="connsiteY76" fmla="*/ 644338 h 2107329"/>
                <a:gd name="connsiteX77" fmla="*/ 1509684 w 6530539"/>
                <a:gd name="connsiteY77" fmla="*/ 644338 h 2107329"/>
                <a:gd name="connsiteX78" fmla="*/ 1509684 w 6530539"/>
                <a:gd name="connsiteY78" fmla="*/ 619436 h 2107329"/>
                <a:gd name="connsiteX79" fmla="*/ 1269997 w 6530539"/>
                <a:gd name="connsiteY79" fmla="*/ 619436 h 2107329"/>
                <a:gd name="connsiteX80" fmla="*/ 1269997 w 6530539"/>
                <a:gd name="connsiteY80" fmla="*/ 532280 h 2107329"/>
                <a:gd name="connsiteX81" fmla="*/ 1201522 w 6530539"/>
                <a:gd name="connsiteY81" fmla="*/ 532280 h 2107329"/>
                <a:gd name="connsiteX82" fmla="*/ 1201522 w 6530539"/>
                <a:gd name="connsiteY82" fmla="*/ 510490 h 2107329"/>
                <a:gd name="connsiteX83" fmla="*/ 1142381 w 6530539"/>
                <a:gd name="connsiteY83" fmla="*/ 510490 h 2107329"/>
                <a:gd name="connsiteX84" fmla="*/ 1142381 w 6530539"/>
                <a:gd name="connsiteY84" fmla="*/ 470024 h 2107329"/>
                <a:gd name="connsiteX85" fmla="*/ 1092575 w 6530539"/>
                <a:gd name="connsiteY85" fmla="*/ 470024 h 2107329"/>
                <a:gd name="connsiteX86" fmla="*/ 1092575 w 6530539"/>
                <a:gd name="connsiteY86" fmla="*/ 395319 h 2107329"/>
                <a:gd name="connsiteX87" fmla="*/ 1036549 w 6530539"/>
                <a:gd name="connsiteY87" fmla="*/ 395319 h 2107329"/>
                <a:gd name="connsiteX88" fmla="*/ 1036549 w 6530539"/>
                <a:gd name="connsiteY88" fmla="*/ 339289 h 2107329"/>
                <a:gd name="connsiteX89" fmla="*/ 936936 w 6530539"/>
                <a:gd name="connsiteY89" fmla="*/ 339289 h 2107329"/>
                <a:gd name="connsiteX90" fmla="*/ 936936 w 6530539"/>
                <a:gd name="connsiteY90" fmla="*/ 317500 h 2107329"/>
                <a:gd name="connsiteX91" fmla="*/ 893357 w 6530539"/>
                <a:gd name="connsiteY91" fmla="*/ 317500 h 2107329"/>
                <a:gd name="connsiteX92" fmla="*/ 893357 w 6530539"/>
                <a:gd name="connsiteY92" fmla="*/ 283260 h 2107329"/>
                <a:gd name="connsiteX93" fmla="*/ 837329 w 6530539"/>
                <a:gd name="connsiteY93" fmla="*/ 283260 h 2107329"/>
                <a:gd name="connsiteX94" fmla="*/ 837329 w 6530539"/>
                <a:gd name="connsiteY94" fmla="*/ 264583 h 2107329"/>
                <a:gd name="connsiteX95" fmla="*/ 719044 w 6530539"/>
                <a:gd name="connsiteY95" fmla="*/ 264583 h 2107329"/>
                <a:gd name="connsiteX96" fmla="*/ 719044 w 6530539"/>
                <a:gd name="connsiteY96" fmla="*/ 236568 h 2107329"/>
                <a:gd name="connsiteX97" fmla="*/ 572745 w 6530539"/>
                <a:gd name="connsiteY97" fmla="*/ 236568 h 2107329"/>
                <a:gd name="connsiteX98" fmla="*/ 572745 w 6530539"/>
                <a:gd name="connsiteY98" fmla="*/ 202329 h 2107329"/>
                <a:gd name="connsiteX99" fmla="*/ 526054 w 6530539"/>
                <a:gd name="connsiteY99" fmla="*/ 202329 h 2107329"/>
                <a:gd name="connsiteX100" fmla="*/ 526054 w 6530539"/>
                <a:gd name="connsiteY100" fmla="*/ 177427 h 2107329"/>
                <a:gd name="connsiteX101" fmla="*/ 373530 w 6530539"/>
                <a:gd name="connsiteY101" fmla="*/ 177427 h 2107329"/>
                <a:gd name="connsiteX102" fmla="*/ 373530 w 6530539"/>
                <a:gd name="connsiteY102" fmla="*/ 136961 h 2107329"/>
                <a:gd name="connsiteX103" fmla="*/ 298823 w 6530539"/>
                <a:gd name="connsiteY103" fmla="*/ 136961 h 2107329"/>
                <a:gd name="connsiteX104" fmla="*/ 298823 w 6530539"/>
                <a:gd name="connsiteY104" fmla="*/ 80932 h 2107329"/>
                <a:gd name="connsiteX105" fmla="*/ 196103 w 6530539"/>
                <a:gd name="connsiteY105" fmla="*/ 80932 h 2107329"/>
                <a:gd name="connsiteX106" fmla="*/ 196103 w 6530539"/>
                <a:gd name="connsiteY106" fmla="*/ 43579 h 2107329"/>
                <a:gd name="connsiteX107" fmla="*/ 158750 w 6530539"/>
                <a:gd name="connsiteY107" fmla="*/ 43579 h 2107329"/>
                <a:gd name="connsiteX108" fmla="*/ 158750 w 6530539"/>
                <a:gd name="connsiteY108" fmla="*/ 0 h 2107329"/>
                <a:gd name="connsiteX109" fmla="*/ 0 w 6530539"/>
                <a:gd name="connsiteY109" fmla="*/ 0 h 210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530539" h="2107329">
                  <a:moveTo>
                    <a:pt x="6530540" y="2107330"/>
                  </a:moveTo>
                  <a:lnTo>
                    <a:pt x="6079188" y="2107330"/>
                  </a:lnTo>
                  <a:lnTo>
                    <a:pt x="6079188" y="1989048"/>
                  </a:lnTo>
                  <a:lnTo>
                    <a:pt x="5518899" y="1989048"/>
                  </a:lnTo>
                  <a:lnTo>
                    <a:pt x="5518899" y="1929898"/>
                  </a:lnTo>
                  <a:lnTo>
                    <a:pt x="4943037" y="1929898"/>
                  </a:lnTo>
                  <a:lnTo>
                    <a:pt x="4943037" y="1901885"/>
                  </a:lnTo>
                  <a:lnTo>
                    <a:pt x="4656668" y="1901885"/>
                  </a:lnTo>
                  <a:lnTo>
                    <a:pt x="4656668" y="1867643"/>
                  </a:lnTo>
                  <a:lnTo>
                    <a:pt x="4429439" y="1867643"/>
                  </a:lnTo>
                  <a:lnTo>
                    <a:pt x="4429439" y="1833410"/>
                  </a:lnTo>
                  <a:lnTo>
                    <a:pt x="4295585" y="1833410"/>
                  </a:lnTo>
                  <a:lnTo>
                    <a:pt x="4295585" y="1805397"/>
                  </a:lnTo>
                  <a:lnTo>
                    <a:pt x="4252008" y="1805397"/>
                  </a:lnTo>
                  <a:lnTo>
                    <a:pt x="4252008" y="1771155"/>
                  </a:lnTo>
                  <a:lnTo>
                    <a:pt x="4136841" y="1771155"/>
                  </a:lnTo>
                  <a:lnTo>
                    <a:pt x="4136841" y="1740027"/>
                  </a:lnTo>
                  <a:lnTo>
                    <a:pt x="3996766" y="1740027"/>
                  </a:lnTo>
                  <a:lnTo>
                    <a:pt x="3996766" y="1715119"/>
                  </a:lnTo>
                  <a:lnTo>
                    <a:pt x="3862921" y="1715119"/>
                  </a:lnTo>
                  <a:lnTo>
                    <a:pt x="3862921" y="1680886"/>
                  </a:lnTo>
                  <a:lnTo>
                    <a:pt x="3825564" y="1680886"/>
                  </a:lnTo>
                  <a:lnTo>
                    <a:pt x="3825564" y="1646644"/>
                  </a:lnTo>
                  <a:lnTo>
                    <a:pt x="3775758" y="1646644"/>
                  </a:lnTo>
                  <a:lnTo>
                    <a:pt x="3775758" y="1624851"/>
                  </a:lnTo>
                  <a:lnTo>
                    <a:pt x="3747745" y="1624851"/>
                  </a:lnTo>
                  <a:lnTo>
                    <a:pt x="3747745" y="1606172"/>
                  </a:lnTo>
                  <a:lnTo>
                    <a:pt x="3694824" y="1606172"/>
                  </a:lnTo>
                  <a:lnTo>
                    <a:pt x="3694824" y="1581274"/>
                  </a:lnTo>
                  <a:lnTo>
                    <a:pt x="3623234" y="1581274"/>
                  </a:lnTo>
                  <a:lnTo>
                    <a:pt x="3623234" y="1531467"/>
                  </a:lnTo>
                  <a:lnTo>
                    <a:pt x="3480045" y="1531467"/>
                  </a:lnTo>
                  <a:lnTo>
                    <a:pt x="3480045" y="1509684"/>
                  </a:lnTo>
                  <a:lnTo>
                    <a:pt x="3442697" y="1509684"/>
                  </a:lnTo>
                  <a:lnTo>
                    <a:pt x="3442697" y="1484776"/>
                  </a:lnTo>
                  <a:lnTo>
                    <a:pt x="3414684" y="1484776"/>
                  </a:lnTo>
                  <a:lnTo>
                    <a:pt x="3414684" y="1447428"/>
                  </a:lnTo>
                  <a:lnTo>
                    <a:pt x="3374212" y="1447428"/>
                  </a:lnTo>
                  <a:lnTo>
                    <a:pt x="3374212" y="1397622"/>
                  </a:lnTo>
                  <a:lnTo>
                    <a:pt x="3280829" y="1397622"/>
                  </a:lnTo>
                  <a:lnTo>
                    <a:pt x="3280829" y="1372724"/>
                  </a:lnTo>
                  <a:lnTo>
                    <a:pt x="3094073" y="1372724"/>
                  </a:lnTo>
                  <a:lnTo>
                    <a:pt x="3094073" y="1344711"/>
                  </a:lnTo>
                  <a:lnTo>
                    <a:pt x="3031817" y="1344711"/>
                  </a:lnTo>
                  <a:lnTo>
                    <a:pt x="3031817" y="1319803"/>
                  </a:lnTo>
                  <a:lnTo>
                    <a:pt x="2882399" y="1319803"/>
                  </a:lnTo>
                  <a:lnTo>
                    <a:pt x="2882399" y="1285560"/>
                  </a:lnTo>
                  <a:lnTo>
                    <a:pt x="2726769" y="1285560"/>
                  </a:lnTo>
                  <a:lnTo>
                    <a:pt x="2726769" y="1235764"/>
                  </a:lnTo>
                  <a:lnTo>
                    <a:pt x="2708091" y="1235764"/>
                  </a:lnTo>
                  <a:lnTo>
                    <a:pt x="2708091" y="1189072"/>
                  </a:lnTo>
                  <a:lnTo>
                    <a:pt x="2602259" y="1189072"/>
                  </a:lnTo>
                  <a:lnTo>
                    <a:pt x="2602259" y="1129931"/>
                  </a:lnTo>
                  <a:lnTo>
                    <a:pt x="2555567" y="1129931"/>
                  </a:lnTo>
                  <a:lnTo>
                    <a:pt x="2555567" y="1092574"/>
                  </a:lnTo>
                  <a:lnTo>
                    <a:pt x="2524439" y="1092574"/>
                  </a:lnTo>
                  <a:lnTo>
                    <a:pt x="2524439" y="1070781"/>
                  </a:lnTo>
                  <a:lnTo>
                    <a:pt x="2409263" y="1070781"/>
                  </a:lnTo>
                  <a:lnTo>
                    <a:pt x="2409263" y="1017870"/>
                  </a:lnTo>
                  <a:lnTo>
                    <a:pt x="2350122" y="1017870"/>
                  </a:lnTo>
                  <a:lnTo>
                    <a:pt x="2350122" y="952500"/>
                  </a:lnTo>
                  <a:lnTo>
                    <a:pt x="2250519" y="952500"/>
                  </a:lnTo>
                  <a:lnTo>
                    <a:pt x="2250519" y="905809"/>
                  </a:lnTo>
                  <a:lnTo>
                    <a:pt x="2175805" y="905809"/>
                  </a:lnTo>
                  <a:lnTo>
                    <a:pt x="2175805" y="862230"/>
                  </a:lnTo>
                  <a:lnTo>
                    <a:pt x="2116665" y="862230"/>
                  </a:lnTo>
                  <a:lnTo>
                    <a:pt x="2116665" y="809314"/>
                  </a:lnTo>
                  <a:lnTo>
                    <a:pt x="2063753" y="809314"/>
                  </a:lnTo>
                  <a:lnTo>
                    <a:pt x="2063753" y="753284"/>
                  </a:lnTo>
                  <a:lnTo>
                    <a:pt x="1933013" y="753284"/>
                  </a:lnTo>
                  <a:lnTo>
                    <a:pt x="1933013" y="715931"/>
                  </a:lnTo>
                  <a:lnTo>
                    <a:pt x="1768040" y="715931"/>
                  </a:lnTo>
                  <a:lnTo>
                    <a:pt x="1768040" y="694143"/>
                  </a:lnTo>
                  <a:lnTo>
                    <a:pt x="1736912" y="694143"/>
                  </a:lnTo>
                  <a:lnTo>
                    <a:pt x="1736912" y="669241"/>
                  </a:lnTo>
                  <a:lnTo>
                    <a:pt x="1565710" y="669241"/>
                  </a:lnTo>
                  <a:lnTo>
                    <a:pt x="1565710" y="644338"/>
                  </a:lnTo>
                  <a:lnTo>
                    <a:pt x="1509684" y="644338"/>
                  </a:lnTo>
                  <a:lnTo>
                    <a:pt x="1509684" y="619436"/>
                  </a:lnTo>
                  <a:lnTo>
                    <a:pt x="1269997" y="619436"/>
                  </a:lnTo>
                  <a:lnTo>
                    <a:pt x="1269997" y="532280"/>
                  </a:lnTo>
                  <a:lnTo>
                    <a:pt x="1201522" y="532280"/>
                  </a:lnTo>
                  <a:lnTo>
                    <a:pt x="1201522" y="510490"/>
                  </a:lnTo>
                  <a:lnTo>
                    <a:pt x="1142381" y="510490"/>
                  </a:lnTo>
                  <a:lnTo>
                    <a:pt x="1142381" y="470024"/>
                  </a:lnTo>
                  <a:lnTo>
                    <a:pt x="1092575" y="470024"/>
                  </a:lnTo>
                  <a:lnTo>
                    <a:pt x="1092575" y="395319"/>
                  </a:lnTo>
                  <a:lnTo>
                    <a:pt x="1036549" y="395319"/>
                  </a:lnTo>
                  <a:lnTo>
                    <a:pt x="1036549" y="339289"/>
                  </a:lnTo>
                  <a:lnTo>
                    <a:pt x="936936" y="339289"/>
                  </a:lnTo>
                  <a:lnTo>
                    <a:pt x="936936" y="317500"/>
                  </a:lnTo>
                  <a:lnTo>
                    <a:pt x="893357" y="317500"/>
                  </a:lnTo>
                  <a:lnTo>
                    <a:pt x="893357" y="283260"/>
                  </a:lnTo>
                  <a:lnTo>
                    <a:pt x="837329" y="283260"/>
                  </a:lnTo>
                  <a:lnTo>
                    <a:pt x="837329" y="264583"/>
                  </a:lnTo>
                  <a:lnTo>
                    <a:pt x="719044" y="264583"/>
                  </a:lnTo>
                  <a:lnTo>
                    <a:pt x="719044" y="236568"/>
                  </a:lnTo>
                  <a:lnTo>
                    <a:pt x="572745" y="236568"/>
                  </a:lnTo>
                  <a:lnTo>
                    <a:pt x="572745" y="202329"/>
                  </a:lnTo>
                  <a:lnTo>
                    <a:pt x="526054" y="202329"/>
                  </a:lnTo>
                  <a:lnTo>
                    <a:pt x="526054" y="177427"/>
                  </a:lnTo>
                  <a:lnTo>
                    <a:pt x="373530" y="177427"/>
                  </a:lnTo>
                  <a:lnTo>
                    <a:pt x="373530" y="136961"/>
                  </a:lnTo>
                  <a:lnTo>
                    <a:pt x="298823" y="136961"/>
                  </a:lnTo>
                  <a:lnTo>
                    <a:pt x="298823" y="80932"/>
                  </a:lnTo>
                  <a:lnTo>
                    <a:pt x="196103" y="80932"/>
                  </a:lnTo>
                  <a:lnTo>
                    <a:pt x="196103" y="43579"/>
                  </a:lnTo>
                  <a:lnTo>
                    <a:pt x="158750" y="43579"/>
                  </a:lnTo>
                  <a:lnTo>
                    <a:pt x="158750"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6" name="Graphic 347">
              <a:extLst>
                <a:ext uri="{FF2B5EF4-FFF2-40B4-BE49-F238E27FC236}">
                  <a16:creationId xmlns:a16="http://schemas.microsoft.com/office/drawing/2014/main" id="{35C27A57-D2D8-48A3-9D05-A531F1C9E279}"/>
                </a:ext>
              </a:extLst>
            </p:cNvPr>
            <p:cNvSpPr/>
            <p:nvPr/>
          </p:nvSpPr>
          <p:spPr>
            <a:xfrm>
              <a:off x="2847975" y="2343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7" name="Graphic 347">
              <a:extLst>
                <a:ext uri="{FF2B5EF4-FFF2-40B4-BE49-F238E27FC236}">
                  <a16:creationId xmlns:a16="http://schemas.microsoft.com/office/drawing/2014/main" id="{35C27A57-D2D8-48A3-9D05-A531F1C9E279}"/>
                </a:ext>
              </a:extLst>
            </p:cNvPr>
            <p:cNvSpPr/>
            <p:nvPr/>
          </p:nvSpPr>
          <p:spPr>
            <a:xfrm>
              <a:off x="2886075" y="2343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8" name="Graphic 347">
              <a:extLst>
                <a:ext uri="{FF2B5EF4-FFF2-40B4-BE49-F238E27FC236}">
                  <a16:creationId xmlns:a16="http://schemas.microsoft.com/office/drawing/2014/main" id="{35C27A57-D2D8-48A3-9D05-A531F1C9E279}"/>
                </a:ext>
              </a:extLst>
            </p:cNvPr>
            <p:cNvSpPr/>
            <p:nvPr/>
          </p:nvSpPr>
          <p:spPr>
            <a:xfrm>
              <a:off x="2924175" y="2343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9" name="Graphic 347">
              <a:extLst>
                <a:ext uri="{FF2B5EF4-FFF2-40B4-BE49-F238E27FC236}">
                  <a16:creationId xmlns:a16="http://schemas.microsoft.com/office/drawing/2014/main" id="{35C27A57-D2D8-48A3-9D05-A531F1C9E279}"/>
                </a:ext>
              </a:extLst>
            </p:cNvPr>
            <p:cNvSpPr/>
            <p:nvPr/>
          </p:nvSpPr>
          <p:spPr>
            <a:xfrm>
              <a:off x="3286125" y="25146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0" name="Graphic 347">
              <a:extLst>
                <a:ext uri="{FF2B5EF4-FFF2-40B4-BE49-F238E27FC236}">
                  <a16:creationId xmlns:a16="http://schemas.microsoft.com/office/drawing/2014/main" id="{35C27A57-D2D8-48A3-9D05-A531F1C9E279}"/>
                </a:ext>
              </a:extLst>
            </p:cNvPr>
            <p:cNvSpPr/>
            <p:nvPr/>
          </p:nvSpPr>
          <p:spPr>
            <a:xfrm>
              <a:off x="3305175" y="25146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1" name="Graphic 347">
              <a:extLst>
                <a:ext uri="{FF2B5EF4-FFF2-40B4-BE49-F238E27FC236}">
                  <a16:creationId xmlns:a16="http://schemas.microsoft.com/office/drawing/2014/main" id="{35C27A57-D2D8-48A3-9D05-A531F1C9E279}"/>
                </a:ext>
              </a:extLst>
            </p:cNvPr>
            <p:cNvSpPr/>
            <p:nvPr/>
          </p:nvSpPr>
          <p:spPr>
            <a:xfrm>
              <a:off x="3457575" y="25717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2" name="Graphic 347">
              <a:extLst>
                <a:ext uri="{FF2B5EF4-FFF2-40B4-BE49-F238E27FC236}">
                  <a16:creationId xmlns:a16="http://schemas.microsoft.com/office/drawing/2014/main" id="{35C27A57-D2D8-48A3-9D05-A531F1C9E279}"/>
                </a:ext>
              </a:extLst>
            </p:cNvPr>
            <p:cNvSpPr/>
            <p:nvPr/>
          </p:nvSpPr>
          <p:spPr>
            <a:xfrm>
              <a:off x="3552825" y="26098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3" name="Graphic 347">
              <a:extLst>
                <a:ext uri="{FF2B5EF4-FFF2-40B4-BE49-F238E27FC236}">
                  <a16:creationId xmlns:a16="http://schemas.microsoft.com/office/drawing/2014/main" id="{35C27A57-D2D8-48A3-9D05-A531F1C9E279}"/>
                </a:ext>
              </a:extLst>
            </p:cNvPr>
            <p:cNvSpPr/>
            <p:nvPr/>
          </p:nvSpPr>
          <p:spPr>
            <a:xfrm>
              <a:off x="3648075" y="26289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4" name="Graphic 347">
              <a:extLst>
                <a:ext uri="{FF2B5EF4-FFF2-40B4-BE49-F238E27FC236}">
                  <a16:creationId xmlns:a16="http://schemas.microsoft.com/office/drawing/2014/main" id="{35C27A57-D2D8-48A3-9D05-A531F1C9E279}"/>
                </a:ext>
              </a:extLst>
            </p:cNvPr>
            <p:cNvSpPr/>
            <p:nvPr/>
          </p:nvSpPr>
          <p:spPr>
            <a:xfrm>
              <a:off x="4067175" y="28765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5" name="Graphic 347">
              <a:extLst>
                <a:ext uri="{FF2B5EF4-FFF2-40B4-BE49-F238E27FC236}">
                  <a16:creationId xmlns:a16="http://schemas.microsoft.com/office/drawing/2014/main" id="{35C27A57-D2D8-48A3-9D05-A531F1C9E279}"/>
                </a:ext>
              </a:extLst>
            </p:cNvPr>
            <p:cNvSpPr/>
            <p:nvPr/>
          </p:nvSpPr>
          <p:spPr>
            <a:xfrm>
              <a:off x="4467225" y="300990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6" name="Graphic 347">
              <a:extLst>
                <a:ext uri="{FF2B5EF4-FFF2-40B4-BE49-F238E27FC236}">
                  <a16:creationId xmlns:a16="http://schemas.microsoft.com/office/drawing/2014/main" id="{35C27A57-D2D8-48A3-9D05-A531F1C9E279}"/>
                </a:ext>
              </a:extLst>
            </p:cNvPr>
            <p:cNvSpPr/>
            <p:nvPr/>
          </p:nvSpPr>
          <p:spPr>
            <a:xfrm>
              <a:off x="4810125" y="308610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7" name="Graphic 347">
              <a:extLst>
                <a:ext uri="{FF2B5EF4-FFF2-40B4-BE49-F238E27FC236}">
                  <a16:creationId xmlns:a16="http://schemas.microsoft.com/office/drawing/2014/main" id="{35C27A57-D2D8-48A3-9D05-A531F1C9E279}"/>
                </a:ext>
              </a:extLst>
            </p:cNvPr>
            <p:cNvSpPr/>
            <p:nvPr/>
          </p:nvSpPr>
          <p:spPr>
            <a:xfrm>
              <a:off x="5438775" y="35242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8" name="Graphic 347">
              <a:extLst>
                <a:ext uri="{FF2B5EF4-FFF2-40B4-BE49-F238E27FC236}">
                  <a16:creationId xmlns:a16="http://schemas.microsoft.com/office/drawing/2014/main" id="{35C27A57-D2D8-48A3-9D05-A531F1C9E279}"/>
                </a:ext>
              </a:extLst>
            </p:cNvPr>
            <p:cNvSpPr/>
            <p:nvPr/>
          </p:nvSpPr>
          <p:spPr>
            <a:xfrm>
              <a:off x="5629275" y="3619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9" name="Graphic 347">
              <a:extLst>
                <a:ext uri="{FF2B5EF4-FFF2-40B4-BE49-F238E27FC236}">
                  <a16:creationId xmlns:a16="http://schemas.microsoft.com/office/drawing/2014/main" id="{35C27A57-D2D8-48A3-9D05-A531F1C9E279}"/>
                </a:ext>
              </a:extLst>
            </p:cNvPr>
            <p:cNvSpPr/>
            <p:nvPr/>
          </p:nvSpPr>
          <p:spPr>
            <a:xfrm>
              <a:off x="5857875" y="3676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0" name="Graphic 347">
              <a:extLst>
                <a:ext uri="{FF2B5EF4-FFF2-40B4-BE49-F238E27FC236}">
                  <a16:creationId xmlns:a16="http://schemas.microsoft.com/office/drawing/2014/main" id="{35C27A57-D2D8-48A3-9D05-A531F1C9E279}"/>
                </a:ext>
              </a:extLst>
            </p:cNvPr>
            <p:cNvSpPr/>
            <p:nvPr/>
          </p:nvSpPr>
          <p:spPr>
            <a:xfrm>
              <a:off x="6867534" y="40767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1" name="Graphic 347">
              <a:extLst>
                <a:ext uri="{FF2B5EF4-FFF2-40B4-BE49-F238E27FC236}">
                  <a16:creationId xmlns:a16="http://schemas.microsoft.com/office/drawing/2014/main" id="{35C27A57-D2D8-48A3-9D05-A531F1C9E279}"/>
                </a:ext>
              </a:extLst>
            </p:cNvPr>
            <p:cNvSpPr/>
            <p:nvPr/>
          </p:nvSpPr>
          <p:spPr>
            <a:xfrm>
              <a:off x="6962784" y="40767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2" name="Graphic 347">
              <a:extLst>
                <a:ext uri="{FF2B5EF4-FFF2-40B4-BE49-F238E27FC236}">
                  <a16:creationId xmlns:a16="http://schemas.microsoft.com/office/drawing/2014/main" id="{35C27A57-D2D8-48A3-9D05-A531F1C9E279}"/>
                </a:ext>
              </a:extLst>
            </p:cNvPr>
            <p:cNvSpPr/>
            <p:nvPr/>
          </p:nvSpPr>
          <p:spPr>
            <a:xfrm>
              <a:off x="7439034"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3" name="Graphic 347">
              <a:extLst>
                <a:ext uri="{FF2B5EF4-FFF2-40B4-BE49-F238E27FC236}">
                  <a16:creationId xmlns:a16="http://schemas.microsoft.com/office/drawing/2014/main" id="{35C27A57-D2D8-48A3-9D05-A531F1C9E279}"/>
                </a:ext>
              </a:extLst>
            </p:cNvPr>
            <p:cNvSpPr/>
            <p:nvPr/>
          </p:nvSpPr>
          <p:spPr>
            <a:xfrm>
              <a:off x="7610494" y="4229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4" name="Graphic 347">
              <a:extLst>
                <a:ext uri="{FF2B5EF4-FFF2-40B4-BE49-F238E27FC236}">
                  <a16:creationId xmlns:a16="http://schemas.microsoft.com/office/drawing/2014/main" id="{35C27A57-D2D8-48A3-9D05-A531F1C9E279}"/>
                </a:ext>
              </a:extLst>
            </p:cNvPr>
            <p:cNvSpPr/>
            <p:nvPr/>
          </p:nvSpPr>
          <p:spPr>
            <a:xfrm>
              <a:off x="7724794" y="4229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5" name="Graphic 347">
              <a:extLst>
                <a:ext uri="{FF2B5EF4-FFF2-40B4-BE49-F238E27FC236}">
                  <a16:creationId xmlns:a16="http://schemas.microsoft.com/office/drawing/2014/main" id="{35C27A57-D2D8-48A3-9D05-A531F1C9E279}"/>
                </a:ext>
              </a:extLst>
            </p:cNvPr>
            <p:cNvSpPr/>
            <p:nvPr/>
          </p:nvSpPr>
          <p:spPr>
            <a:xfrm>
              <a:off x="780099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6" name="Graphic 347">
              <a:extLst>
                <a:ext uri="{FF2B5EF4-FFF2-40B4-BE49-F238E27FC236}">
                  <a16:creationId xmlns:a16="http://schemas.microsoft.com/office/drawing/2014/main" id="{35C27A57-D2D8-48A3-9D05-A531F1C9E279}"/>
                </a:ext>
              </a:extLst>
            </p:cNvPr>
            <p:cNvSpPr/>
            <p:nvPr/>
          </p:nvSpPr>
          <p:spPr>
            <a:xfrm>
              <a:off x="785814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7" name="Graphic 347">
              <a:extLst>
                <a:ext uri="{FF2B5EF4-FFF2-40B4-BE49-F238E27FC236}">
                  <a16:creationId xmlns:a16="http://schemas.microsoft.com/office/drawing/2014/main" id="{35C27A57-D2D8-48A3-9D05-A531F1C9E279}"/>
                </a:ext>
              </a:extLst>
            </p:cNvPr>
            <p:cNvSpPr/>
            <p:nvPr/>
          </p:nvSpPr>
          <p:spPr>
            <a:xfrm>
              <a:off x="799149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8" name="Graphic 347">
              <a:extLst>
                <a:ext uri="{FF2B5EF4-FFF2-40B4-BE49-F238E27FC236}">
                  <a16:creationId xmlns:a16="http://schemas.microsoft.com/office/drawing/2014/main" id="{35C27A57-D2D8-48A3-9D05-A531F1C9E279}"/>
                </a:ext>
              </a:extLst>
            </p:cNvPr>
            <p:cNvSpPr/>
            <p:nvPr/>
          </p:nvSpPr>
          <p:spPr>
            <a:xfrm>
              <a:off x="804864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9" name="Graphic 347">
              <a:extLst>
                <a:ext uri="{FF2B5EF4-FFF2-40B4-BE49-F238E27FC236}">
                  <a16:creationId xmlns:a16="http://schemas.microsoft.com/office/drawing/2014/main" id="{35C27A57-D2D8-48A3-9D05-A531F1C9E279}"/>
                </a:ext>
              </a:extLst>
            </p:cNvPr>
            <p:cNvSpPr/>
            <p:nvPr/>
          </p:nvSpPr>
          <p:spPr>
            <a:xfrm>
              <a:off x="806769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0" name="Graphic 347">
              <a:extLst>
                <a:ext uri="{FF2B5EF4-FFF2-40B4-BE49-F238E27FC236}">
                  <a16:creationId xmlns:a16="http://schemas.microsoft.com/office/drawing/2014/main" id="{35C27A57-D2D8-48A3-9D05-A531F1C9E279}"/>
                </a:ext>
              </a:extLst>
            </p:cNvPr>
            <p:cNvSpPr/>
            <p:nvPr/>
          </p:nvSpPr>
          <p:spPr>
            <a:xfrm>
              <a:off x="825819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1" name="Graphic 347">
              <a:extLst>
                <a:ext uri="{FF2B5EF4-FFF2-40B4-BE49-F238E27FC236}">
                  <a16:creationId xmlns:a16="http://schemas.microsoft.com/office/drawing/2014/main" id="{35C27A57-D2D8-48A3-9D05-A531F1C9E279}"/>
                </a:ext>
              </a:extLst>
            </p:cNvPr>
            <p:cNvSpPr/>
            <p:nvPr/>
          </p:nvSpPr>
          <p:spPr>
            <a:xfrm>
              <a:off x="827724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2" name="Graphic 347">
              <a:extLst>
                <a:ext uri="{FF2B5EF4-FFF2-40B4-BE49-F238E27FC236}">
                  <a16:creationId xmlns:a16="http://schemas.microsoft.com/office/drawing/2014/main" id="{35C27A57-D2D8-48A3-9D05-A531F1C9E279}"/>
                </a:ext>
              </a:extLst>
            </p:cNvPr>
            <p:cNvSpPr/>
            <p:nvPr/>
          </p:nvSpPr>
          <p:spPr>
            <a:xfrm>
              <a:off x="829629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3" name="Graphic 347">
              <a:extLst>
                <a:ext uri="{FF2B5EF4-FFF2-40B4-BE49-F238E27FC236}">
                  <a16:creationId xmlns:a16="http://schemas.microsoft.com/office/drawing/2014/main" id="{35C27A57-D2D8-48A3-9D05-A531F1C9E279}"/>
                </a:ext>
              </a:extLst>
            </p:cNvPr>
            <p:cNvSpPr/>
            <p:nvPr/>
          </p:nvSpPr>
          <p:spPr>
            <a:xfrm>
              <a:off x="831534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4" name="Graphic 347">
              <a:extLst>
                <a:ext uri="{FF2B5EF4-FFF2-40B4-BE49-F238E27FC236}">
                  <a16:creationId xmlns:a16="http://schemas.microsoft.com/office/drawing/2014/main" id="{35C27A57-D2D8-48A3-9D05-A531F1C9E279}"/>
                </a:ext>
              </a:extLst>
            </p:cNvPr>
            <p:cNvSpPr/>
            <p:nvPr/>
          </p:nvSpPr>
          <p:spPr>
            <a:xfrm>
              <a:off x="8486794"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5" name="Graphic 347">
              <a:extLst>
                <a:ext uri="{FF2B5EF4-FFF2-40B4-BE49-F238E27FC236}">
                  <a16:creationId xmlns:a16="http://schemas.microsoft.com/office/drawing/2014/main" id="{35C27A57-D2D8-48A3-9D05-A531F1C9E279}"/>
                </a:ext>
              </a:extLst>
            </p:cNvPr>
            <p:cNvSpPr/>
            <p:nvPr/>
          </p:nvSpPr>
          <p:spPr>
            <a:xfrm>
              <a:off x="8543944"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6" name="Graphic 347">
              <a:extLst>
                <a:ext uri="{FF2B5EF4-FFF2-40B4-BE49-F238E27FC236}">
                  <a16:creationId xmlns:a16="http://schemas.microsoft.com/office/drawing/2014/main" id="{35C27A57-D2D8-48A3-9D05-A531F1C9E279}"/>
                </a:ext>
              </a:extLst>
            </p:cNvPr>
            <p:cNvSpPr/>
            <p:nvPr/>
          </p:nvSpPr>
          <p:spPr>
            <a:xfrm>
              <a:off x="8582044"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7" name="Graphic 347">
              <a:extLst>
                <a:ext uri="{FF2B5EF4-FFF2-40B4-BE49-F238E27FC236}">
                  <a16:creationId xmlns:a16="http://schemas.microsoft.com/office/drawing/2014/main" id="{35C27A57-D2D8-48A3-9D05-A531F1C9E279}"/>
                </a:ext>
              </a:extLst>
            </p:cNvPr>
            <p:cNvSpPr/>
            <p:nvPr/>
          </p:nvSpPr>
          <p:spPr>
            <a:xfrm>
              <a:off x="8639194"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8" name="Graphic 347">
              <a:extLst>
                <a:ext uri="{FF2B5EF4-FFF2-40B4-BE49-F238E27FC236}">
                  <a16:creationId xmlns:a16="http://schemas.microsoft.com/office/drawing/2014/main" id="{35C27A57-D2D8-48A3-9D05-A531F1C9E279}"/>
                </a:ext>
              </a:extLst>
            </p:cNvPr>
            <p:cNvSpPr/>
            <p:nvPr/>
          </p:nvSpPr>
          <p:spPr>
            <a:xfrm>
              <a:off x="8867794"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9" name="Graphic 347">
              <a:extLst>
                <a:ext uri="{FF2B5EF4-FFF2-40B4-BE49-F238E27FC236}">
                  <a16:creationId xmlns:a16="http://schemas.microsoft.com/office/drawing/2014/main" id="{35C27A57-D2D8-48A3-9D05-A531F1C9E279}"/>
                </a:ext>
              </a:extLst>
            </p:cNvPr>
            <p:cNvSpPr/>
            <p:nvPr/>
          </p:nvSpPr>
          <p:spPr>
            <a:xfrm>
              <a:off x="8943994"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0" name="Graphic 347">
              <a:extLst>
                <a:ext uri="{FF2B5EF4-FFF2-40B4-BE49-F238E27FC236}">
                  <a16:creationId xmlns:a16="http://schemas.microsoft.com/office/drawing/2014/main" id="{35C27A57-D2D8-48A3-9D05-A531F1C9E279}"/>
                </a:ext>
              </a:extLst>
            </p:cNvPr>
            <p:cNvSpPr/>
            <p:nvPr/>
          </p:nvSpPr>
          <p:spPr>
            <a:xfrm>
              <a:off x="9058303"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1" name="Graphic 347">
              <a:extLst>
                <a:ext uri="{FF2B5EF4-FFF2-40B4-BE49-F238E27FC236}">
                  <a16:creationId xmlns:a16="http://schemas.microsoft.com/office/drawing/2014/main" id="{35C27A57-D2D8-48A3-9D05-A531F1C9E279}"/>
                </a:ext>
              </a:extLst>
            </p:cNvPr>
            <p:cNvSpPr/>
            <p:nvPr/>
          </p:nvSpPr>
          <p:spPr>
            <a:xfrm>
              <a:off x="9248803"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2" name="Graphic 347">
              <a:extLst>
                <a:ext uri="{FF2B5EF4-FFF2-40B4-BE49-F238E27FC236}">
                  <a16:creationId xmlns:a16="http://schemas.microsoft.com/office/drawing/2014/main" id="{35C27A57-D2D8-48A3-9D05-A531F1C9E279}"/>
                </a:ext>
              </a:extLst>
            </p:cNvPr>
            <p:cNvSpPr/>
            <p:nvPr/>
          </p:nvSpPr>
          <p:spPr>
            <a:xfrm>
              <a:off x="9325003"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83" name="Group 282">
            <a:extLst>
              <a:ext uri="{FF2B5EF4-FFF2-40B4-BE49-F238E27FC236}">
                <a16:creationId xmlns:a16="http://schemas.microsoft.com/office/drawing/2014/main" id="{C89AC121-9DE9-4F7A-BA8C-9C6641088735}"/>
              </a:ext>
            </a:extLst>
          </p:cNvPr>
          <p:cNvGrpSpPr/>
          <p:nvPr/>
        </p:nvGrpSpPr>
        <p:grpSpPr>
          <a:xfrm>
            <a:off x="6476365" y="2820670"/>
            <a:ext cx="5197475" cy="1739900"/>
            <a:chOff x="2819399" y="2343150"/>
            <a:chExt cx="6556552" cy="2167508"/>
          </a:xfrm>
        </p:grpSpPr>
        <p:sp>
          <p:nvSpPr>
            <p:cNvPr id="284" name="Graphic 388">
              <a:extLst>
                <a:ext uri="{FF2B5EF4-FFF2-40B4-BE49-F238E27FC236}">
                  <a16:creationId xmlns:a16="http://schemas.microsoft.com/office/drawing/2014/main" id="{0DD58147-87E3-4FA5-B650-304A788D96F7}"/>
                </a:ext>
              </a:extLst>
            </p:cNvPr>
            <p:cNvSpPr/>
            <p:nvPr/>
          </p:nvSpPr>
          <p:spPr>
            <a:xfrm>
              <a:off x="2819399" y="2379863"/>
              <a:ext cx="6556552" cy="2094419"/>
            </a:xfrm>
            <a:custGeom>
              <a:avLst/>
              <a:gdLst>
                <a:gd name="connsiteX0" fmla="*/ 6556553 w 6556552"/>
                <a:gd name="connsiteY0" fmla="*/ 2094419 h 2094419"/>
                <a:gd name="connsiteX1" fmla="*/ 5376758 w 6556552"/>
                <a:gd name="connsiteY1" fmla="*/ 2094419 h 2094419"/>
                <a:gd name="connsiteX2" fmla="*/ 5376758 w 6556552"/>
                <a:gd name="connsiteY2" fmla="*/ 1980767 h 2094419"/>
                <a:gd name="connsiteX3" fmla="*/ 3861416 w 6556552"/>
                <a:gd name="connsiteY3" fmla="*/ 1980767 h 2094419"/>
                <a:gd name="connsiteX4" fmla="*/ 3861416 w 6556552"/>
                <a:gd name="connsiteY4" fmla="*/ 1913120 h 2094419"/>
                <a:gd name="connsiteX5" fmla="*/ 3682822 w 6556552"/>
                <a:gd name="connsiteY5" fmla="*/ 1913120 h 2094419"/>
                <a:gd name="connsiteX6" fmla="*/ 3682822 w 6556552"/>
                <a:gd name="connsiteY6" fmla="*/ 1815699 h 2094419"/>
                <a:gd name="connsiteX7" fmla="*/ 3423047 w 6556552"/>
                <a:gd name="connsiteY7" fmla="*/ 1815699 h 2094419"/>
                <a:gd name="connsiteX8" fmla="*/ 3423047 w 6556552"/>
                <a:gd name="connsiteY8" fmla="*/ 1777818 h 2094419"/>
                <a:gd name="connsiteX9" fmla="*/ 3206572 w 6556552"/>
                <a:gd name="connsiteY9" fmla="*/ 1777818 h 2094419"/>
                <a:gd name="connsiteX10" fmla="*/ 3206572 w 6556552"/>
                <a:gd name="connsiteY10" fmla="*/ 1707466 h 2094419"/>
                <a:gd name="connsiteX11" fmla="*/ 3128096 w 6556552"/>
                <a:gd name="connsiteY11" fmla="*/ 1707466 h 2094419"/>
                <a:gd name="connsiteX12" fmla="*/ 3128096 w 6556552"/>
                <a:gd name="connsiteY12" fmla="*/ 1653345 h 2094419"/>
                <a:gd name="connsiteX13" fmla="*/ 3084805 w 6556552"/>
                <a:gd name="connsiteY13" fmla="*/ 1653345 h 2094419"/>
                <a:gd name="connsiteX14" fmla="*/ 3084805 w 6556552"/>
                <a:gd name="connsiteY14" fmla="*/ 1599224 h 2094419"/>
                <a:gd name="connsiteX15" fmla="*/ 2808789 w 6556552"/>
                <a:gd name="connsiteY15" fmla="*/ 1599224 h 2094419"/>
                <a:gd name="connsiteX16" fmla="*/ 2808789 w 6556552"/>
                <a:gd name="connsiteY16" fmla="*/ 1564048 h 2094419"/>
                <a:gd name="connsiteX17" fmla="*/ 2716787 w 6556552"/>
                <a:gd name="connsiteY17" fmla="*/ 1564048 h 2094419"/>
                <a:gd name="connsiteX18" fmla="*/ 2716787 w 6556552"/>
                <a:gd name="connsiteY18" fmla="*/ 1531577 h 2094419"/>
                <a:gd name="connsiteX19" fmla="*/ 2595020 w 6556552"/>
                <a:gd name="connsiteY19" fmla="*/ 1531577 h 2094419"/>
                <a:gd name="connsiteX20" fmla="*/ 2595020 w 6556552"/>
                <a:gd name="connsiteY20" fmla="*/ 1499107 h 2094419"/>
                <a:gd name="connsiteX21" fmla="*/ 2513838 w 6556552"/>
                <a:gd name="connsiteY21" fmla="*/ 1499107 h 2094419"/>
                <a:gd name="connsiteX22" fmla="*/ 2513838 w 6556552"/>
                <a:gd name="connsiteY22" fmla="*/ 1463931 h 2094419"/>
                <a:gd name="connsiteX23" fmla="*/ 2446192 w 6556552"/>
                <a:gd name="connsiteY23" fmla="*/ 1463931 h 2094419"/>
                <a:gd name="connsiteX24" fmla="*/ 2446192 w 6556552"/>
                <a:gd name="connsiteY24" fmla="*/ 1420630 h 2094419"/>
                <a:gd name="connsiteX25" fmla="*/ 2297363 w 6556552"/>
                <a:gd name="connsiteY25" fmla="*/ 1420630 h 2094419"/>
                <a:gd name="connsiteX26" fmla="*/ 2297363 w 6556552"/>
                <a:gd name="connsiteY26" fmla="*/ 1398980 h 2094419"/>
                <a:gd name="connsiteX27" fmla="*/ 2137715 w 6556552"/>
                <a:gd name="connsiteY27" fmla="*/ 1398980 h 2094419"/>
                <a:gd name="connsiteX28" fmla="*/ 2137715 w 6556552"/>
                <a:gd name="connsiteY28" fmla="*/ 1366509 h 2094419"/>
                <a:gd name="connsiteX29" fmla="*/ 2118770 w 6556552"/>
                <a:gd name="connsiteY29" fmla="*/ 1366509 h 2094419"/>
                <a:gd name="connsiteX30" fmla="*/ 2118770 w 6556552"/>
                <a:gd name="connsiteY30" fmla="*/ 1331333 h 2094419"/>
                <a:gd name="connsiteX31" fmla="*/ 2105244 w 6556552"/>
                <a:gd name="connsiteY31" fmla="*/ 1331333 h 2094419"/>
                <a:gd name="connsiteX32" fmla="*/ 2105244 w 6556552"/>
                <a:gd name="connsiteY32" fmla="*/ 1282632 h 2094419"/>
                <a:gd name="connsiteX33" fmla="*/ 2064649 w 6556552"/>
                <a:gd name="connsiteY33" fmla="*/ 1282632 h 2094419"/>
                <a:gd name="connsiteX34" fmla="*/ 2064649 w 6556552"/>
                <a:gd name="connsiteY34" fmla="*/ 1260982 h 2094419"/>
                <a:gd name="connsiteX35" fmla="*/ 1997002 w 6556552"/>
                <a:gd name="connsiteY35" fmla="*/ 1260982 h 2094419"/>
                <a:gd name="connsiteX36" fmla="*/ 1997002 w 6556552"/>
                <a:gd name="connsiteY36" fmla="*/ 1223101 h 2094419"/>
                <a:gd name="connsiteX37" fmla="*/ 1937471 w 6556552"/>
                <a:gd name="connsiteY37" fmla="*/ 1223101 h 2094419"/>
                <a:gd name="connsiteX38" fmla="*/ 1937471 w 6556552"/>
                <a:gd name="connsiteY38" fmla="*/ 1209566 h 2094419"/>
                <a:gd name="connsiteX39" fmla="*/ 1896885 w 6556552"/>
                <a:gd name="connsiteY39" fmla="*/ 1209566 h 2094419"/>
                <a:gd name="connsiteX40" fmla="*/ 1896885 w 6556552"/>
                <a:gd name="connsiteY40" fmla="*/ 1177095 h 2094419"/>
                <a:gd name="connsiteX41" fmla="*/ 1807588 w 6556552"/>
                <a:gd name="connsiteY41" fmla="*/ 1177095 h 2094419"/>
                <a:gd name="connsiteX42" fmla="*/ 1807588 w 6556552"/>
                <a:gd name="connsiteY42" fmla="*/ 1139214 h 2094419"/>
                <a:gd name="connsiteX43" fmla="*/ 1748057 w 6556552"/>
                <a:gd name="connsiteY43" fmla="*/ 1139214 h 2094419"/>
                <a:gd name="connsiteX44" fmla="*/ 1748057 w 6556552"/>
                <a:gd name="connsiteY44" fmla="*/ 1106743 h 2094419"/>
                <a:gd name="connsiteX45" fmla="*/ 1588399 w 6556552"/>
                <a:gd name="connsiteY45" fmla="*/ 1106743 h 2094419"/>
                <a:gd name="connsiteX46" fmla="*/ 1588399 w 6556552"/>
                <a:gd name="connsiteY46" fmla="*/ 1079683 h 2094419"/>
                <a:gd name="connsiteX47" fmla="*/ 1539697 w 6556552"/>
                <a:gd name="connsiteY47" fmla="*/ 1079683 h 2094419"/>
                <a:gd name="connsiteX48" fmla="*/ 1539697 w 6556552"/>
                <a:gd name="connsiteY48" fmla="*/ 1055327 h 2094419"/>
                <a:gd name="connsiteX49" fmla="*/ 1474756 w 6556552"/>
                <a:gd name="connsiteY49" fmla="*/ 1055327 h 2094419"/>
                <a:gd name="connsiteX50" fmla="*/ 1474756 w 6556552"/>
                <a:gd name="connsiteY50" fmla="*/ 1025562 h 2094419"/>
                <a:gd name="connsiteX51" fmla="*/ 1415225 w 6556552"/>
                <a:gd name="connsiteY51" fmla="*/ 1025562 h 2094419"/>
                <a:gd name="connsiteX52" fmla="*/ 1415225 w 6556552"/>
                <a:gd name="connsiteY52" fmla="*/ 1001206 h 2094419"/>
                <a:gd name="connsiteX53" fmla="*/ 1374629 w 6556552"/>
                <a:gd name="connsiteY53" fmla="*/ 1001206 h 2094419"/>
                <a:gd name="connsiteX54" fmla="*/ 1374629 w 6556552"/>
                <a:gd name="connsiteY54" fmla="*/ 947085 h 2094419"/>
                <a:gd name="connsiteX55" fmla="*/ 1320508 w 6556552"/>
                <a:gd name="connsiteY55" fmla="*/ 947085 h 2094419"/>
                <a:gd name="connsiteX56" fmla="*/ 1320508 w 6556552"/>
                <a:gd name="connsiteY56" fmla="*/ 901087 h 2094419"/>
                <a:gd name="connsiteX57" fmla="*/ 1244746 w 6556552"/>
                <a:gd name="connsiteY57" fmla="*/ 901087 h 2094419"/>
                <a:gd name="connsiteX58" fmla="*/ 1244746 w 6556552"/>
                <a:gd name="connsiteY58" fmla="*/ 817201 h 2094419"/>
                <a:gd name="connsiteX59" fmla="*/ 1179805 w 6556552"/>
                <a:gd name="connsiteY59" fmla="*/ 817201 h 2094419"/>
                <a:gd name="connsiteX60" fmla="*/ 1179805 w 6556552"/>
                <a:gd name="connsiteY60" fmla="*/ 787437 h 2094419"/>
                <a:gd name="connsiteX61" fmla="*/ 1163565 w 6556552"/>
                <a:gd name="connsiteY61" fmla="*/ 787437 h 2094419"/>
                <a:gd name="connsiteX62" fmla="*/ 1163565 w 6556552"/>
                <a:gd name="connsiteY62" fmla="*/ 725198 h 2094419"/>
                <a:gd name="connsiteX63" fmla="*/ 1082383 w 6556552"/>
                <a:gd name="connsiteY63" fmla="*/ 725198 h 2094419"/>
                <a:gd name="connsiteX64" fmla="*/ 1082383 w 6556552"/>
                <a:gd name="connsiteY64" fmla="*/ 665668 h 2094419"/>
                <a:gd name="connsiteX65" fmla="*/ 993086 w 6556552"/>
                <a:gd name="connsiteY65" fmla="*/ 665668 h 2094419"/>
                <a:gd name="connsiteX66" fmla="*/ 993086 w 6556552"/>
                <a:gd name="connsiteY66" fmla="*/ 608842 h 2094419"/>
                <a:gd name="connsiteX67" fmla="*/ 901087 w 6556552"/>
                <a:gd name="connsiteY67" fmla="*/ 608842 h 2094419"/>
                <a:gd name="connsiteX68" fmla="*/ 901087 w 6556552"/>
                <a:gd name="connsiteY68" fmla="*/ 584489 h 2094419"/>
                <a:gd name="connsiteX69" fmla="*/ 857791 w 6556552"/>
                <a:gd name="connsiteY69" fmla="*/ 584489 h 2094419"/>
                <a:gd name="connsiteX70" fmla="*/ 857791 w 6556552"/>
                <a:gd name="connsiteY70" fmla="*/ 546606 h 2094419"/>
                <a:gd name="connsiteX71" fmla="*/ 806378 w 6556552"/>
                <a:gd name="connsiteY71" fmla="*/ 546606 h 2094419"/>
                <a:gd name="connsiteX72" fmla="*/ 806378 w 6556552"/>
                <a:gd name="connsiteY72" fmla="*/ 514134 h 2094419"/>
                <a:gd name="connsiteX73" fmla="*/ 657550 w 6556552"/>
                <a:gd name="connsiteY73" fmla="*/ 514134 h 2094419"/>
                <a:gd name="connsiteX74" fmla="*/ 657550 w 6556552"/>
                <a:gd name="connsiteY74" fmla="*/ 454602 h 2094419"/>
                <a:gd name="connsiteX75" fmla="*/ 603431 w 6556552"/>
                <a:gd name="connsiteY75" fmla="*/ 454602 h 2094419"/>
                <a:gd name="connsiteX76" fmla="*/ 603431 w 6556552"/>
                <a:gd name="connsiteY76" fmla="*/ 438366 h 2094419"/>
                <a:gd name="connsiteX77" fmla="*/ 557429 w 6556552"/>
                <a:gd name="connsiteY77" fmla="*/ 438366 h 2094419"/>
                <a:gd name="connsiteX78" fmla="*/ 557429 w 6556552"/>
                <a:gd name="connsiteY78" fmla="*/ 408601 h 2094419"/>
                <a:gd name="connsiteX79" fmla="*/ 530369 w 6556552"/>
                <a:gd name="connsiteY79" fmla="*/ 408601 h 2094419"/>
                <a:gd name="connsiteX80" fmla="*/ 530369 w 6556552"/>
                <a:gd name="connsiteY80" fmla="*/ 351776 h 2094419"/>
                <a:gd name="connsiteX81" fmla="*/ 473544 w 6556552"/>
                <a:gd name="connsiteY81" fmla="*/ 351776 h 2094419"/>
                <a:gd name="connsiteX82" fmla="*/ 473544 w 6556552"/>
                <a:gd name="connsiteY82" fmla="*/ 286832 h 2094419"/>
                <a:gd name="connsiteX83" fmla="*/ 397777 w 6556552"/>
                <a:gd name="connsiteY83" fmla="*/ 286832 h 2094419"/>
                <a:gd name="connsiteX84" fmla="*/ 397777 w 6556552"/>
                <a:gd name="connsiteY84" fmla="*/ 227301 h 2094419"/>
                <a:gd name="connsiteX85" fmla="*/ 335540 w 6556552"/>
                <a:gd name="connsiteY85" fmla="*/ 227301 h 2094419"/>
                <a:gd name="connsiteX86" fmla="*/ 335540 w 6556552"/>
                <a:gd name="connsiteY86" fmla="*/ 235419 h 2094419"/>
                <a:gd name="connsiteX87" fmla="*/ 335540 w 6556552"/>
                <a:gd name="connsiteY87" fmla="*/ 235419 h 2094419"/>
                <a:gd name="connsiteX88" fmla="*/ 335540 w 6556552"/>
                <a:gd name="connsiteY88" fmla="*/ 189417 h 2094419"/>
                <a:gd name="connsiteX89" fmla="*/ 278715 w 6556552"/>
                <a:gd name="connsiteY89" fmla="*/ 189417 h 2094419"/>
                <a:gd name="connsiteX90" fmla="*/ 278715 w 6556552"/>
                <a:gd name="connsiteY90" fmla="*/ 129887 h 2094419"/>
                <a:gd name="connsiteX91" fmla="*/ 205653 w 6556552"/>
                <a:gd name="connsiteY91" fmla="*/ 129887 h 2094419"/>
                <a:gd name="connsiteX92" fmla="*/ 205653 w 6556552"/>
                <a:gd name="connsiteY92" fmla="*/ 37883 h 2094419"/>
                <a:gd name="connsiteX93" fmla="*/ 146122 w 6556552"/>
                <a:gd name="connsiteY93" fmla="*/ 37883 h 2094419"/>
                <a:gd name="connsiteX94" fmla="*/ 146122 w 6556552"/>
                <a:gd name="connsiteY94" fmla="*/ 0 h 2094419"/>
                <a:gd name="connsiteX95" fmla="*/ 0 w 6556552"/>
                <a:gd name="connsiteY95" fmla="*/ 0 h 2094419"/>
                <a:gd name="connsiteX96" fmla="*/ 0 w 6556552"/>
                <a:gd name="connsiteY96" fmla="*/ 16236 h 2094419"/>
                <a:gd name="connsiteX97" fmla="*/ 2706 w 6556552"/>
                <a:gd name="connsiteY97" fmla="*/ 16236 h 209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556552" h="2094419">
                  <a:moveTo>
                    <a:pt x="6556553" y="2094419"/>
                  </a:moveTo>
                  <a:lnTo>
                    <a:pt x="5376758" y="2094419"/>
                  </a:lnTo>
                  <a:lnTo>
                    <a:pt x="5376758" y="1980767"/>
                  </a:lnTo>
                  <a:lnTo>
                    <a:pt x="3861416" y="1980767"/>
                  </a:lnTo>
                  <a:lnTo>
                    <a:pt x="3861416" y="1913120"/>
                  </a:lnTo>
                  <a:lnTo>
                    <a:pt x="3682822" y="1913120"/>
                  </a:lnTo>
                  <a:lnTo>
                    <a:pt x="3682822" y="1815699"/>
                  </a:lnTo>
                  <a:lnTo>
                    <a:pt x="3423047" y="1815699"/>
                  </a:lnTo>
                  <a:lnTo>
                    <a:pt x="3423047" y="1777818"/>
                  </a:lnTo>
                  <a:lnTo>
                    <a:pt x="3206572" y="1777818"/>
                  </a:lnTo>
                  <a:lnTo>
                    <a:pt x="3206572" y="1707466"/>
                  </a:lnTo>
                  <a:lnTo>
                    <a:pt x="3128096" y="1707466"/>
                  </a:lnTo>
                  <a:lnTo>
                    <a:pt x="3128096" y="1653345"/>
                  </a:lnTo>
                  <a:lnTo>
                    <a:pt x="3084805" y="1653345"/>
                  </a:lnTo>
                  <a:lnTo>
                    <a:pt x="3084805" y="1599224"/>
                  </a:lnTo>
                  <a:lnTo>
                    <a:pt x="2808789" y="1599224"/>
                  </a:lnTo>
                  <a:lnTo>
                    <a:pt x="2808789" y="1564048"/>
                  </a:lnTo>
                  <a:lnTo>
                    <a:pt x="2716787" y="1564048"/>
                  </a:lnTo>
                  <a:lnTo>
                    <a:pt x="2716787" y="1531577"/>
                  </a:lnTo>
                  <a:lnTo>
                    <a:pt x="2595020" y="1531577"/>
                  </a:lnTo>
                  <a:lnTo>
                    <a:pt x="2595020" y="1499107"/>
                  </a:lnTo>
                  <a:lnTo>
                    <a:pt x="2513838" y="1499107"/>
                  </a:lnTo>
                  <a:lnTo>
                    <a:pt x="2513838" y="1463931"/>
                  </a:lnTo>
                  <a:lnTo>
                    <a:pt x="2446192" y="1463931"/>
                  </a:lnTo>
                  <a:lnTo>
                    <a:pt x="2446192" y="1420630"/>
                  </a:lnTo>
                  <a:lnTo>
                    <a:pt x="2297363" y="1420630"/>
                  </a:lnTo>
                  <a:lnTo>
                    <a:pt x="2297363" y="1398980"/>
                  </a:lnTo>
                  <a:lnTo>
                    <a:pt x="2137715" y="1398980"/>
                  </a:lnTo>
                  <a:lnTo>
                    <a:pt x="2137715" y="1366509"/>
                  </a:lnTo>
                  <a:lnTo>
                    <a:pt x="2118770" y="1366509"/>
                  </a:lnTo>
                  <a:lnTo>
                    <a:pt x="2118770" y="1331333"/>
                  </a:lnTo>
                  <a:lnTo>
                    <a:pt x="2105244" y="1331333"/>
                  </a:lnTo>
                  <a:lnTo>
                    <a:pt x="2105244" y="1282632"/>
                  </a:lnTo>
                  <a:lnTo>
                    <a:pt x="2064649" y="1282632"/>
                  </a:lnTo>
                  <a:lnTo>
                    <a:pt x="2064649" y="1260982"/>
                  </a:lnTo>
                  <a:lnTo>
                    <a:pt x="1997002" y="1260982"/>
                  </a:lnTo>
                  <a:lnTo>
                    <a:pt x="1997002" y="1223101"/>
                  </a:lnTo>
                  <a:lnTo>
                    <a:pt x="1937471" y="1223101"/>
                  </a:lnTo>
                  <a:lnTo>
                    <a:pt x="1937471" y="1209566"/>
                  </a:lnTo>
                  <a:lnTo>
                    <a:pt x="1896885" y="1209566"/>
                  </a:lnTo>
                  <a:lnTo>
                    <a:pt x="1896885" y="1177095"/>
                  </a:lnTo>
                  <a:lnTo>
                    <a:pt x="1807588" y="1177095"/>
                  </a:lnTo>
                  <a:lnTo>
                    <a:pt x="1807588" y="1139214"/>
                  </a:lnTo>
                  <a:lnTo>
                    <a:pt x="1748057" y="1139214"/>
                  </a:lnTo>
                  <a:lnTo>
                    <a:pt x="1748057" y="1106743"/>
                  </a:lnTo>
                  <a:lnTo>
                    <a:pt x="1588399" y="1106743"/>
                  </a:lnTo>
                  <a:lnTo>
                    <a:pt x="1588399" y="1079683"/>
                  </a:lnTo>
                  <a:lnTo>
                    <a:pt x="1539697" y="1079683"/>
                  </a:lnTo>
                  <a:lnTo>
                    <a:pt x="1539697" y="1055327"/>
                  </a:lnTo>
                  <a:lnTo>
                    <a:pt x="1474756" y="1055327"/>
                  </a:lnTo>
                  <a:lnTo>
                    <a:pt x="1474756" y="1025562"/>
                  </a:lnTo>
                  <a:lnTo>
                    <a:pt x="1415225" y="1025562"/>
                  </a:lnTo>
                  <a:lnTo>
                    <a:pt x="1415225" y="1001206"/>
                  </a:lnTo>
                  <a:lnTo>
                    <a:pt x="1374629" y="1001206"/>
                  </a:lnTo>
                  <a:lnTo>
                    <a:pt x="1374629" y="947085"/>
                  </a:lnTo>
                  <a:lnTo>
                    <a:pt x="1320508" y="947085"/>
                  </a:lnTo>
                  <a:lnTo>
                    <a:pt x="1320508" y="901087"/>
                  </a:lnTo>
                  <a:lnTo>
                    <a:pt x="1244746" y="901087"/>
                  </a:lnTo>
                  <a:lnTo>
                    <a:pt x="1244746" y="817201"/>
                  </a:lnTo>
                  <a:lnTo>
                    <a:pt x="1179805" y="817201"/>
                  </a:lnTo>
                  <a:lnTo>
                    <a:pt x="1179805" y="787437"/>
                  </a:lnTo>
                  <a:lnTo>
                    <a:pt x="1163565" y="787437"/>
                  </a:lnTo>
                  <a:lnTo>
                    <a:pt x="1163565" y="725198"/>
                  </a:lnTo>
                  <a:lnTo>
                    <a:pt x="1082383" y="725198"/>
                  </a:lnTo>
                  <a:lnTo>
                    <a:pt x="1082383" y="665668"/>
                  </a:lnTo>
                  <a:lnTo>
                    <a:pt x="993086" y="665668"/>
                  </a:lnTo>
                  <a:lnTo>
                    <a:pt x="993086" y="608842"/>
                  </a:lnTo>
                  <a:lnTo>
                    <a:pt x="901087" y="608842"/>
                  </a:lnTo>
                  <a:lnTo>
                    <a:pt x="901087" y="584489"/>
                  </a:lnTo>
                  <a:lnTo>
                    <a:pt x="857791" y="584489"/>
                  </a:lnTo>
                  <a:lnTo>
                    <a:pt x="857791" y="546606"/>
                  </a:lnTo>
                  <a:lnTo>
                    <a:pt x="806378" y="546606"/>
                  </a:lnTo>
                  <a:lnTo>
                    <a:pt x="806378" y="514134"/>
                  </a:lnTo>
                  <a:lnTo>
                    <a:pt x="657550" y="514134"/>
                  </a:lnTo>
                  <a:lnTo>
                    <a:pt x="657550" y="454602"/>
                  </a:lnTo>
                  <a:lnTo>
                    <a:pt x="603431" y="454602"/>
                  </a:lnTo>
                  <a:lnTo>
                    <a:pt x="603431" y="438366"/>
                  </a:lnTo>
                  <a:lnTo>
                    <a:pt x="557429" y="438366"/>
                  </a:lnTo>
                  <a:lnTo>
                    <a:pt x="557429" y="408601"/>
                  </a:lnTo>
                  <a:lnTo>
                    <a:pt x="530369" y="408601"/>
                  </a:lnTo>
                  <a:lnTo>
                    <a:pt x="530369" y="351776"/>
                  </a:lnTo>
                  <a:lnTo>
                    <a:pt x="473544" y="351776"/>
                  </a:lnTo>
                  <a:lnTo>
                    <a:pt x="473544" y="286832"/>
                  </a:lnTo>
                  <a:lnTo>
                    <a:pt x="397777" y="286832"/>
                  </a:lnTo>
                  <a:lnTo>
                    <a:pt x="397777" y="227301"/>
                  </a:lnTo>
                  <a:lnTo>
                    <a:pt x="335540" y="227301"/>
                  </a:lnTo>
                  <a:lnTo>
                    <a:pt x="335540" y="235419"/>
                  </a:lnTo>
                  <a:lnTo>
                    <a:pt x="335540" y="235419"/>
                  </a:lnTo>
                  <a:lnTo>
                    <a:pt x="335540" y="189417"/>
                  </a:lnTo>
                  <a:lnTo>
                    <a:pt x="278715" y="189417"/>
                  </a:lnTo>
                  <a:lnTo>
                    <a:pt x="278715" y="129887"/>
                  </a:lnTo>
                  <a:lnTo>
                    <a:pt x="205653" y="129887"/>
                  </a:lnTo>
                  <a:lnTo>
                    <a:pt x="205653" y="37883"/>
                  </a:lnTo>
                  <a:lnTo>
                    <a:pt x="146122" y="37883"/>
                  </a:lnTo>
                  <a:lnTo>
                    <a:pt x="146122" y="0"/>
                  </a:lnTo>
                  <a:lnTo>
                    <a:pt x="0" y="0"/>
                  </a:lnTo>
                  <a:lnTo>
                    <a:pt x="0" y="16236"/>
                  </a:lnTo>
                  <a:lnTo>
                    <a:pt x="2706" y="1623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5" name="Graphic 388">
              <a:extLst>
                <a:ext uri="{FF2B5EF4-FFF2-40B4-BE49-F238E27FC236}">
                  <a16:creationId xmlns:a16="http://schemas.microsoft.com/office/drawing/2014/main" id="{0DD58147-87E3-4FA5-B650-304A788D96F7}"/>
                </a:ext>
              </a:extLst>
            </p:cNvPr>
            <p:cNvSpPr/>
            <p:nvPr/>
          </p:nvSpPr>
          <p:spPr>
            <a:xfrm>
              <a:off x="2860205" y="2343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6" name="Graphic 388">
              <a:extLst>
                <a:ext uri="{FF2B5EF4-FFF2-40B4-BE49-F238E27FC236}">
                  <a16:creationId xmlns:a16="http://schemas.microsoft.com/office/drawing/2014/main" id="{0DD58147-87E3-4FA5-B650-304A788D96F7}"/>
                </a:ext>
              </a:extLst>
            </p:cNvPr>
            <p:cNvSpPr/>
            <p:nvPr/>
          </p:nvSpPr>
          <p:spPr>
            <a:xfrm>
              <a:off x="3050705" y="247650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7" name="Graphic 388">
              <a:extLst>
                <a:ext uri="{FF2B5EF4-FFF2-40B4-BE49-F238E27FC236}">
                  <a16:creationId xmlns:a16="http://schemas.microsoft.com/office/drawing/2014/main" id="{0DD58147-87E3-4FA5-B650-304A788D96F7}"/>
                </a:ext>
              </a:extLst>
            </p:cNvPr>
            <p:cNvSpPr/>
            <p:nvPr/>
          </p:nvSpPr>
          <p:spPr>
            <a:xfrm>
              <a:off x="3107855" y="25146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8" name="Graphic 388">
              <a:extLst>
                <a:ext uri="{FF2B5EF4-FFF2-40B4-BE49-F238E27FC236}">
                  <a16:creationId xmlns:a16="http://schemas.microsoft.com/office/drawing/2014/main" id="{0DD58147-87E3-4FA5-B650-304A788D96F7}"/>
                </a:ext>
              </a:extLst>
            </p:cNvPr>
            <p:cNvSpPr/>
            <p:nvPr/>
          </p:nvSpPr>
          <p:spPr>
            <a:xfrm>
              <a:off x="3126905" y="25336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9" name="Graphic 388">
              <a:extLst>
                <a:ext uri="{FF2B5EF4-FFF2-40B4-BE49-F238E27FC236}">
                  <a16:creationId xmlns:a16="http://schemas.microsoft.com/office/drawing/2014/main" id="{0DD58147-87E3-4FA5-B650-304A788D96F7}"/>
                </a:ext>
              </a:extLst>
            </p:cNvPr>
            <p:cNvSpPr/>
            <p:nvPr/>
          </p:nvSpPr>
          <p:spPr>
            <a:xfrm>
              <a:off x="3165005" y="25717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0" name="Graphic 388">
              <a:extLst>
                <a:ext uri="{FF2B5EF4-FFF2-40B4-BE49-F238E27FC236}">
                  <a16:creationId xmlns:a16="http://schemas.microsoft.com/office/drawing/2014/main" id="{0DD58147-87E3-4FA5-B650-304A788D96F7}"/>
                </a:ext>
              </a:extLst>
            </p:cNvPr>
            <p:cNvSpPr/>
            <p:nvPr/>
          </p:nvSpPr>
          <p:spPr>
            <a:xfrm>
              <a:off x="3260255" y="26289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1" name="Graphic 388">
              <a:extLst>
                <a:ext uri="{FF2B5EF4-FFF2-40B4-BE49-F238E27FC236}">
                  <a16:creationId xmlns:a16="http://schemas.microsoft.com/office/drawing/2014/main" id="{0DD58147-87E3-4FA5-B650-304A788D96F7}"/>
                </a:ext>
              </a:extLst>
            </p:cNvPr>
            <p:cNvSpPr/>
            <p:nvPr/>
          </p:nvSpPr>
          <p:spPr>
            <a:xfrm>
              <a:off x="3450755" y="280035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2" name="Graphic 388">
              <a:extLst>
                <a:ext uri="{FF2B5EF4-FFF2-40B4-BE49-F238E27FC236}">
                  <a16:creationId xmlns:a16="http://schemas.microsoft.com/office/drawing/2014/main" id="{0DD58147-87E3-4FA5-B650-304A788D96F7}"/>
                </a:ext>
              </a:extLst>
            </p:cNvPr>
            <p:cNvSpPr/>
            <p:nvPr/>
          </p:nvSpPr>
          <p:spPr>
            <a:xfrm>
              <a:off x="3660306" y="29527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3" name="Graphic 388">
              <a:extLst>
                <a:ext uri="{FF2B5EF4-FFF2-40B4-BE49-F238E27FC236}">
                  <a16:creationId xmlns:a16="http://schemas.microsoft.com/office/drawing/2014/main" id="{0DD58147-87E3-4FA5-B650-304A788D96F7}"/>
                </a:ext>
              </a:extLst>
            </p:cNvPr>
            <p:cNvSpPr/>
            <p:nvPr/>
          </p:nvSpPr>
          <p:spPr>
            <a:xfrm>
              <a:off x="3736506" y="29527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4" name="Graphic 388">
              <a:extLst>
                <a:ext uri="{FF2B5EF4-FFF2-40B4-BE49-F238E27FC236}">
                  <a16:creationId xmlns:a16="http://schemas.microsoft.com/office/drawing/2014/main" id="{0DD58147-87E3-4FA5-B650-304A788D96F7}"/>
                </a:ext>
              </a:extLst>
            </p:cNvPr>
            <p:cNvSpPr/>
            <p:nvPr/>
          </p:nvSpPr>
          <p:spPr>
            <a:xfrm>
              <a:off x="3869854" y="300990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5" name="Graphic 388">
              <a:extLst>
                <a:ext uri="{FF2B5EF4-FFF2-40B4-BE49-F238E27FC236}">
                  <a16:creationId xmlns:a16="http://schemas.microsoft.com/office/drawing/2014/main" id="{0DD58147-87E3-4FA5-B650-304A788D96F7}"/>
                </a:ext>
              </a:extLst>
            </p:cNvPr>
            <p:cNvSpPr/>
            <p:nvPr/>
          </p:nvSpPr>
          <p:spPr>
            <a:xfrm>
              <a:off x="3927004" y="30670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6" name="Graphic 388">
              <a:extLst>
                <a:ext uri="{FF2B5EF4-FFF2-40B4-BE49-F238E27FC236}">
                  <a16:creationId xmlns:a16="http://schemas.microsoft.com/office/drawing/2014/main" id="{0DD58147-87E3-4FA5-B650-304A788D96F7}"/>
                </a:ext>
              </a:extLst>
            </p:cNvPr>
            <p:cNvSpPr/>
            <p:nvPr/>
          </p:nvSpPr>
          <p:spPr>
            <a:xfrm>
              <a:off x="4022254" y="316230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7" name="Graphic 388">
              <a:extLst>
                <a:ext uri="{FF2B5EF4-FFF2-40B4-BE49-F238E27FC236}">
                  <a16:creationId xmlns:a16="http://schemas.microsoft.com/office/drawing/2014/main" id="{0DD58147-87E3-4FA5-B650-304A788D96F7}"/>
                </a:ext>
              </a:extLst>
            </p:cNvPr>
            <p:cNvSpPr/>
            <p:nvPr/>
          </p:nvSpPr>
          <p:spPr>
            <a:xfrm>
              <a:off x="4155604" y="3295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8" name="Graphic 388">
              <a:extLst>
                <a:ext uri="{FF2B5EF4-FFF2-40B4-BE49-F238E27FC236}">
                  <a16:creationId xmlns:a16="http://schemas.microsoft.com/office/drawing/2014/main" id="{0DD58147-87E3-4FA5-B650-304A788D96F7}"/>
                </a:ext>
              </a:extLst>
            </p:cNvPr>
            <p:cNvSpPr/>
            <p:nvPr/>
          </p:nvSpPr>
          <p:spPr>
            <a:xfrm>
              <a:off x="4460404" y="3448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9" name="Graphic 388">
              <a:extLst>
                <a:ext uri="{FF2B5EF4-FFF2-40B4-BE49-F238E27FC236}">
                  <a16:creationId xmlns:a16="http://schemas.microsoft.com/office/drawing/2014/main" id="{0DD58147-87E3-4FA5-B650-304A788D96F7}"/>
                </a:ext>
              </a:extLst>
            </p:cNvPr>
            <p:cNvSpPr/>
            <p:nvPr/>
          </p:nvSpPr>
          <p:spPr>
            <a:xfrm>
              <a:off x="4841404" y="3600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0" name="Graphic 388">
              <a:extLst>
                <a:ext uri="{FF2B5EF4-FFF2-40B4-BE49-F238E27FC236}">
                  <a16:creationId xmlns:a16="http://schemas.microsoft.com/office/drawing/2014/main" id="{0DD58147-87E3-4FA5-B650-304A788D96F7}"/>
                </a:ext>
              </a:extLst>
            </p:cNvPr>
            <p:cNvSpPr/>
            <p:nvPr/>
          </p:nvSpPr>
          <p:spPr>
            <a:xfrm>
              <a:off x="5184304" y="3771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1" name="Graphic 388">
              <a:extLst>
                <a:ext uri="{FF2B5EF4-FFF2-40B4-BE49-F238E27FC236}">
                  <a16:creationId xmlns:a16="http://schemas.microsoft.com/office/drawing/2014/main" id="{0DD58147-87E3-4FA5-B650-304A788D96F7}"/>
                </a:ext>
              </a:extLst>
            </p:cNvPr>
            <p:cNvSpPr/>
            <p:nvPr/>
          </p:nvSpPr>
          <p:spPr>
            <a:xfrm>
              <a:off x="5489114" y="38671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2" name="Graphic 388">
              <a:extLst>
                <a:ext uri="{FF2B5EF4-FFF2-40B4-BE49-F238E27FC236}">
                  <a16:creationId xmlns:a16="http://schemas.microsoft.com/office/drawing/2014/main" id="{0DD58147-87E3-4FA5-B650-304A788D96F7}"/>
                </a:ext>
              </a:extLst>
            </p:cNvPr>
            <p:cNvSpPr/>
            <p:nvPr/>
          </p:nvSpPr>
          <p:spPr>
            <a:xfrm>
              <a:off x="5508164" y="38671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3" name="Graphic 388">
              <a:extLst>
                <a:ext uri="{FF2B5EF4-FFF2-40B4-BE49-F238E27FC236}">
                  <a16:creationId xmlns:a16="http://schemas.microsoft.com/office/drawing/2014/main" id="{0DD58147-87E3-4FA5-B650-304A788D96F7}"/>
                </a:ext>
              </a:extLst>
            </p:cNvPr>
            <p:cNvSpPr/>
            <p:nvPr/>
          </p:nvSpPr>
          <p:spPr>
            <a:xfrm>
              <a:off x="5641514" y="3943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4" name="Graphic 388">
              <a:extLst>
                <a:ext uri="{FF2B5EF4-FFF2-40B4-BE49-F238E27FC236}">
                  <a16:creationId xmlns:a16="http://schemas.microsoft.com/office/drawing/2014/main" id="{0DD58147-87E3-4FA5-B650-304A788D96F7}"/>
                </a:ext>
              </a:extLst>
            </p:cNvPr>
            <p:cNvSpPr/>
            <p:nvPr/>
          </p:nvSpPr>
          <p:spPr>
            <a:xfrm>
              <a:off x="5679614" y="3943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5" name="Graphic 388">
              <a:extLst>
                <a:ext uri="{FF2B5EF4-FFF2-40B4-BE49-F238E27FC236}">
                  <a16:creationId xmlns:a16="http://schemas.microsoft.com/office/drawing/2014/main" id="{0DD58147-87E3-4FA5-B650-304A788D96F7}"/>
                </a:ext>
              </a:extLst>
            </p:cNvPr>
            <p:cNvSpPr/>
            <p:nvPr/>
          </p:nvSpPr>
          <p:spPr>
            <a:xfrm>
              <a:off x="5965364" y="40386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6" name="Graphic 388">
              <a:extLst>
                <a:ext uri="{FF2B5EF4-FFF2-40B4-BE49-F238E27FC236}">
                  <a16:creationId xmlns:a16="http://schemas.microsoft.com/office/drawing/2014/main" id="{0DD58147-87E3-4FA5-B650-304A788D96F7}"/>
                </a:ext>
              </a:extLst>
            </p:cNvPr>
            <p:cNvSpPr/>
            <p:nvPr/>
          </p:nvSpPr>
          <p:spPr>
            <a:xfrm>
              <a:off x="6213014" y="41148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7" name="Graphic 388">
              <a:extLst>
                <a:ext uri="{FF2B5EF4-FFF2-40B4-BE49-F238E27FC236}">
                  <a16:creationId xmlns:a16="http://schemas.microsoft.com/office/drawing/2014/main" id="{0DD58147-87E3-4FA5-B650-304A788D96F7}"/>
                </a:ext>
              </a:extLst>
            </p:cNvPr>
            <p:cNvSpPr/>
            <p:nvPr/>
          </p:nvSpPr>
          <p:spPr>
            <a:xfrm>
              <a:off x="6289214" y="4152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8" name="Graphic 388">
              <a:extLst>
                <a:ext uri="{FF2B5EF4-FFF2-40B4-BE49-F238E27FC236}">
                  <a16:creationId xmlns:a16="http://schemas.microsoft.com/office/drawing/2014/main" id="{0DD58147-87E3-4FA5-B650-304A788D96F7}"/>
                </a:ext>
              </a:extLst>
            </p:cNvPr>
            <p:cNvSpPr/>
            <p:nvPr/>
          </p:nvSpPr>
          <p:spPr>
            <a:xfrm>
              <a:off x="6365414" y="4152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9" name="Graphic 388">
              <a:extLst>
                <a:ext uri="{FF2B5EF4-FFF2-40B4-BE49-F238E27FC236}">
                  <a16:creationId xmlns:a16="http://schemas.microsoft.com/office/drawing/2014/main" id="{0DD58147-87E3-4FA5-B650-304A788D96F7}"/>
                </a:ext>
              </a:extLst>
            </p:cNvPr>
            <p:cNvSpPr/>
            <p:nvPr/>
          </p:nvSpPr>
          <p:spPr>
            <a:xfrm>
              <a:off x="6479714" y="4152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0" name="Graphic 388">
              <a:extLst>
                <a:ext uri="{FF2B5EF4-FFF2-40B4-BE49-F238E27FC236}">
                  <a16:creationId xmlns:a16="http://schemas.microsoft.com/office/drawing/2014/main" id="{0DD58147-87E3-4FA5-B650-304A788D96F7}"/>
                </a:ext>
              </a:extLst>
            </p:cNvPr>
            <p:cNvSpPr/>
            <p:nvPr/>
          </p:nvSpPr>
          <p:spPr>
            <a:xfrm>
              <a:off x="657496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1" name="Graphic 388">
              <a:extLst>
                <a:ext uri="{FF2B5EF4-FFF2-40B4-BE49-F238E27FC236}">
                  <a16:creationId xmlns:a16="http://schemas.microsoft.com/office/drawing/2014/main" id="{0DD58147-87E3-4FA5-B650-304A788D96F7}"/>
                </a:ext>
              </a:extLst>
            </p:cNvPr>
            <p:cNvSpPr/>
            <p:nvPr/>
          </p:nvSpPr>
          <p:spPr>
            <a:xfrm>
              <a:off x="6708314"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2" name="Graphic 388">
              <a:extLst>
                <a:ext uri="{FF2B5EF4-FFF2-40B4-BE49-F238E27FC236}">
                  <a16:creationId xmlns:a16="http://schemas.microsoft.com/office/drawing/2014/main" id="{0DD58147-87E3-4FA5-B650-304A788D96F7}"/>
                </a:ext>
              </a:extLst>
            </p:cNvPr>
            <p:cNvSpPr/>
            <p:nvPr/>
          </p:nvSpPr>
          <p:spPr>
            <a:xfrm>
              <a:off x="6784514"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3" name="Graphic 388">
              <a:extLst>
                <a:ext uri="{FF2B5EF4-FFF2-40B4-BE49-F238E27FC236}">
                  <a16:creationId xmlns:a16="http://schemas.microsoft.com/office/drawing/2014/main" id="{0DD58147-87E3-4FA5-B650-304A788D96F7}"/>
                </a:ext>
              </a:extLst>
            </p:cNvPr>
            <p:cNvSpPr/>
            <p:nvPr/>
          </p:nvSpPr>
          <p:spPr>
            <a:xfrm>
              <a:off x="6822614"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4" name="Graphic 388">
              <a:extLst>
                <a:ext uri="{FF2B5EF4-FFF2-40B4-BE49-F238E27FC236}">
                  <a16:creationId xmlns:a16="http://schemas.microsoft.com/office/drawing/2014/main" id="{0DD58147-87E3-4FA5-B650-304A788D96F7}"/>
                </a:ext>
              </a:extLst>
            </p:cNvPr>
            <p:cNvSpPr/>
            <p:nvPr/>
          </p:nvSpPr>
          <p:spPr>
            <a:xfrm>
              <a:off x="6879764"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5" name="Graphic 388">
              <a:extLst>
                <a:ext uri="{FF2B5EF4-FFF2-40B4-BE49-F238E27FC236}">
                  <a16:creationId xmlns:a16="http://schemas.microsoft.com/office/drawing/2014/main" id="{0DD58147-87E3-4FA5-B650-304A788D96F7}"/>
                </a:ext>
              </a:extLst>
            </p:cNvPr>
            <p:cNvSpPr/>
            <p:nvPr/>
          </p:nvSpPr>
          <p:spPr>
            <a:xfrm>
              <a:off x="7013123"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6" name="Graphic 388">
              <a:extLst>
                <a:ext uri="{FF2B5EF4-FFF2-40B4-BE49-F238E27FC236}">
                  <a16:creationId xmlns:a16="http://schemas.microsoft.com/office/drawing/2014/main" id="{0DD58147-87E3-4FA5-B650-304A788D96F7}"/>
                </a:ext>
              </a:extLst>
            </p:cNvPr>
            <p:cNvSpPr/>
            <p:nvPr/>
          </p:nvSpPr>
          <p:spPr>
            <a:xfrm>
              <a:off x="7698923"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7" name="Graphic 388">
              <a:extLst>
                <a:ext uri="{FF2B5EF4-FFF2-40B4-BE49-F238E27FC236}">
                  <a16:creationId xmlns:a16="http://schemas.microsoft.com/office/drawing/2014/main" id="{0DD58147-87E3-4FA5-B650-304A788D96F7}"/>
                </a:ext>
              </a:extLst>
            </p:cNvPr>
            <p:cNvSpPr/>
            <p:nvPr/>
          </p:nvSpPr>
          <p:spPr>
            <a:xfrm>
              <a:off x="7813223"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8" name="Graphic 388">
              <a:extLst>
                <a:ext uri="{FF2B5EF4-FFF2-40B4-BE49-F238E27FC236}">
                  <a16:creationId xmlns:a16="http://schemas.microsoft.com/office/drawing/2014/main" id="{0DD58147-87E3-4FA5-B650-304A788D96F7}"/>
                </a:ext>
              </a:extLst>
            </p:cNvPr>
            <p:cNvSpPr/>
            <p:nvPr/>
          </p:nvSpPr>
          <p:spPr>
            <a:xfrm>
              <a:off x="8422823"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9" name="Graphic 388">
              <a:extLst>
                <a:ext uri="{FF2B5EF4-FFF2-40B4-BE49-F238E27FC236}">
                  <a16:creationId xmlns:a16="http://schemas.microsoft.com/office/drawing/2014/main" id="{0DD58147-87E3-4FA5-B650-304A788D96F7}"/>
                </a:ext>
              </a:extLst>
            </p:cNvPr>
            <p:cNvSpPr/>
            <p:nvPr/>
          </p:nvSpPr>
          <p:spPr>
            <a:xfrm>
              <a:off x="8518083"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0" name="Graphic 388">
              <a:extLst>
                <a:ext uri="{FF2B5EF4-FFF2-40B4-BE49-F238E27FC236}">
                  <a16:creationId xmlns:a16="http://schemas.microsoft.com/office/drawing/2014/main" id="{0DD58147-87E3-4FA5-B650-304A788D96F7}"/>
                </a:ext>
              </a:extLst>
            </p:cNvPr>
            <p:cNvSpPr/>
            <p:nvPr/>
          </p:nvSpPr>
          <p:spPr>
            <a:xfrm>
              <a:off x="8594283"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1" name="Graphic 388">
              <a:extLst>
                <a:ext uri="{FF2B5EF4-FFF2-40B4-BE49-F238E27FC236}">
                  <a16:creationId xmlns:a16="http://schemas.microsoft.com/office/drawing/2014/main" id="{0DD58147-87E3-4FA5-B650-304A788D96F7}"/>
                </a:ext>
              </a:extLst>
            </p:cNvPr>
            <p:cNvSpPr/>
            <p:nvPr/>
          </p:nvSpPr>
          <p:spPr>
            <a:xfrm>
              <a:off x="8975283"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val="1705275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O-2: Final overall survival in the phase 3 NETTER-1 study of lutetium-177-DOTATATE in patients with </a:t>
            </a:r>
            <a:r>
              <a:rPr lang="en-GB" dirty="0" err="1"/>
              <a:t>midgut</a:t>
            </a:r>
            <a:r>
              <a:rPr lang="en-GB" dirty="0"/>
              <a:t> neuroendocrine </a:t>
            </a:r>
            <a:r>
              <a:rPr lang="en-GB" dirty="0" err="1"/>
              <a:t>tumors</a:t>
            </a:r>
            <a:r>
              <a:rPr lang="en-GB" dirty="0"/>
              <a:t> – </a:t>
            </a:r>
            <a:r>
              <a:rPr lang="en-GB" dirty="0" err="1"/>
              <a:t>Strosberg</a:t>
            </a:r>
            <a:r>
              <a:rPr lang="en-GB" dirty="0"/>
              <a:t> JR,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13200"/>
              </a:spcBef>
              <a:buNone/>
            </a:pPr>
            <a:r>
              <a:rPr lang="en-GB" b="1" dirty="0"/>
              <a:t>Conclusions</a:t>
            </a:r>
          </a:p>
          <a:p>
            <a:r>
              <a:rPr lang="en-GB" b="1" dirty="0"/>
              <a:t>In patients with </a:t>
            </a:r>
            <a:r>
              <a:rPr lang="en-GB" b="1" dirty="0" err="1"/>
              <a:t>midgut</a:t>
            </a:r>
            <a:r>
              <a:rPr lang="en-GB" b="1" dirty="0"/>
              <a:t> NETs, </a:t>
            </a:r>
            <a:r>
              <a:rPr lang="en-GB" b="1" baseline="30000" dirty="0"/>
              <a:t>177</a:t>
            </a:r>
            <a:r>
              <a:rPr lang="en-GB" b="1" dirty="0"/>
              <a:t>Lu-DOTATATE did not demonstrate a statistically significant improvement in OS possibly because of a number of confounding factors such as crossover from the control arm (36%); there were no new safety signals observed</a:t>
            </a:r>
          </a:p>
        </p:txBody>
      </p:sp>
      <p:sp>
        <p:nvSpPr>
          <p:cNvPr id="5" name="Text Placeholder 4"/>
          <p:cNvSpPr>
            <a:spLocks noGrp="1"/>
          </p:cNvSpPr>
          <p:nvPr>
            <p:ph type="body" sz="quarter" idx="11"/>
          </p:nvPr>
        </p:nvSpPr>
        <p:spPr/>
        <p:txBody>
          <a:bodyPr/>
          <a:lstStyle/>
          <a:p>
            <a:r>
              <a:rPr lang="en-GB" dirty="0" err="1"/>
              <a:t>Strosberg</a:t>
            </a:r>
            <a:r>
              <a:rPr lang="en-GB" dirty="0"/>
              <a:t> JR, et al. Ann </a:t>
            </a:r>
            <a:r>
              <a:rPr lang="en-GB" dirty="0" err="1"/>
              <a:t>Oncol</a:t>
            </a:r>
            <a:r>
              <a:rPr lang="en-GB" dirty="0"/>
              <a:t> 2021;32(</a:t>
            </a:r>
            <a:r>
              <a:rPr lang="en-GB" dirty="0" err="1"/>
              <a:t>suppl</a:t>
            </a:r>
            <a:r>
              <a:rPr lang="en-GB" dirty="0"/>
              <a:t>):</a:t>
            </a:r>
            <a:r>
              <a:rPr lang="en-GB" dirty="0" err="1"/>
              <a:t>abstr</a:t>
            </a:r>
            <a:r>
              <a:rPr lang="en-GB" dirty="0"/>
              <a:t> O-2</a:t>
            </a:r>
          </a:p>
        </p:txBody>
      </p:sp>
      <p:graphicFrame>
        <p:nvGraphicFramePr>
          <p:cNvPr id="8" name="Group 88"/>
          <p:cNvGraphicFramePr>
            <a:graphicFrameLocks noGrp="1"/>
          </p:cNvGraphicFramePr>
          <p:nvPr>
            <p:extLst>
              <p:ext uri="{D42A27DB-BD31-4B8C-83A1-F6EECF244321}">
                <p14:modId xmlns:p14="http://schemas.microsoft.com/office/powerpoint/2010/main" val="3479060855"/>
              </p:ext>
            </p:extLst>
          </p:nvPr>
        </p:nvGraphicFramePr>
        <p:xfrm>
          <a:off x="446569" y="1797913"/>
          <a:ext cx="5502349" cy="1127760"/>
        </p:xfrm>
        <a:graphic>
          <a:graphicData uri="http://schemas.openxmlformats.org/drawingml/2006/table">
            <a:tbl>
              <a:tblPr firstRow="1" bandRow="1">
                <a:tableStyleId>{5202B0CA-FC54-4496-8BCA-5EF66A818D29}</a:tableStyleId>
              </a:tblPr>
              <a:tblGrid>
                <a:gridCol w="2402957">
                  <a:extLst>
                    <a:ext uri="{9D8B030D-6E8A-4147-A177-3AD203B41FA5}">
                      <a16:colId xmlns:a16="http://schemas.microsoft.com/office/drawing/2014/main" val="20000"/>
                    </a:ext>
                  </a:extLst>
                </a:gridCol>
                <a:gridCol w="1663996">
                  <a:extLst>
                    <a:ext uri="{9D8B030D-6E8A-4147-A177-3AD203B41FA5}">
                      <a16:colId xmlns:a16="http://schemas.microsoft.com/office/drawing/2014/main" val="20001"/>
                    </a:ext>
                  </a:extLst>
                </a:gridCol>
                <a:gridCol w="1435396">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Subsequent treatment,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30000" dirty="0">
                          <a:ln>
                            <a:noFill/>
                          </a:ln>
                          <a:solidFill>
                            <a:schemeClr val="tx2"/>
                          </a:solidFill>
                          <a:effectLst/>
                          <a:latin typeface="+mn-lt"/>
                          <a:cs typeface="Arial" charset="0"/>
                        </a:rPr>
                        <a:t>177</a:t>
                      </a:r>
                      <a:r>
                        <a:rPr kumimoji="0" lang="en-GB" sz="1400" b="1" i="0" u="none" strike="noStrike" cap="none" normalizeH="0" baseline="0" dirty="0">
                          <a:ln>
                            <a:noFill/>
                          </a:ln>
                          <a:solidFill>
                            <a:schemeClr val="tx2"/>
                          </a:solidFill>
                          <a:effectLst/>
                          <a:latin typeface="+mn-lt"/>
                          <a:cs typeface="Arial" charset="0"/>
                        </a:rPr>
                        <a:t>Lu-DOTATATE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(n=117)</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Control</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(n=114)</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Anti-neoplastic agent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26.3</a:t>
                      </a:r>
                    </a:p>
                  </a:txBody>
                  <a:tcPr anchor="ctr"/>
                </a:tc>
                <a:extLst>
                  <a:ext uri="{0D108BD9-81ED-4DB2-BD59-A6C34878D82A}">
                    <a16:rowId xmlns:a16="http://schemas.microsoft.com/office/drawing/2014/main" val="278988748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Radioligand therapy</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36.0</a:t>
                      </a:r>
                    </a:p>
                  </a:txBody>
                  <a:tcPr anchor="ctr"/>
                </a:tc>
                <a:extLst>
                  <a:ext uri="{0D108BD9-81ED-4DB2-BD59-A6C34878D82A}">
                    <a16:rowId xmlns:a16="http://schemas.microsoft.com/office/drawing/2014/main" val="4094055339"/>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716687410"/>
              </p:ext>
            </p:extLst>
          </p:nvPr>
        </p:nvGraphicFramePr>
        <p:xfrm>
          <a:off x="6255490" y="1797913"/>
          <a:ext cx="5502349" cy="1127760"/>
        </p:xfrm>
        <a:graphic>
          <a:graphicData uri="http://schemas.openxmlformats.org/drawingml/2006/table">
            <a:tbl>
              <a:tblPr firstRow="1" bandRow="1">
                <a:tableStyleId>{5202B0CA-FC54-4496-8BCA-5EF66A818D29}</a:tableStyleId>
              </a:tblPr>
              <a:tblGrid>
                <a:gridCol w="2402957">
                  <a:extLst>
                    <a:ext uri="{9D8B030D-6E8A-4147-A177-3AD203B41FA5}">
                      <a16:colId xmlns:a16="http://schemas.microsoft.com/office/drawing/2014/main" val="20000"/>
                    </a:ext>
                  </a:extLst>
                </a:gridCol>
                <a:gridCol w="1687033">
                  <a:extLst>
                    <a:ext uri="{9D8B030D-6E8A-4147-A177-3AD203B41FA5}">
                      <a16:colId xmlns:a16="http://schemas.microsoft.com/office/drawing/2014/main" val="20001"/>
                    </a:ext>
                  </a:extLst>
                </a:gridCol>
                <a:gridCol w="1412359">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Select AEs,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30000" dirty="0">
                          <a:ln>
                            <a:noFill/>
                          </a:ln>
                          <a:solidFill>
                            <a:schemeClr val="tx2"/>
                          </a:solidFill>
                          <a:effectLst/>
                          <a:latin typeface="+mn-lt"/>
                          <a:cs typeface="Arial" charset="0"/>
                        </a:rPr>
                        <a:t>177</a:t>
                      </a:r>
                      <a:r>
                        <a:rPr kumimoji="0" lang="en-GB" sz="1400" b="1" i="0" u="none" strike="noStrike" cap="none" normalizeH="0" baseline="0" dirty="0">
                          <a:ln>
                            <a:noFill/>
                          </a:ln>
                          <a:solidFill>
                            <a:schemeClr val="tx2"/>
                          </a:solidFill>
                          <a:effectLst/>
                          <a:latin typeface="+mn-lt"/>
                          <a:cs typeface="Arial" charset="0"/>
                        </a:rPr>
                        <a:t>Lu-DOTATATE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(n=111)</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Control</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(n=112)</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Myelodysplastic syndrome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 (1.8)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t>
                      </a:r>
                    </a:p>
                  </a:txBody>
                  <a:tcPr anchor="ctr"/>
                </a:tc>
                <a:extLst>
                  <a:ext uri="{0D108BD9-81ED-4DB2-BD59-A6C34878D82A}">
                    <a16:rowId xmlns:a16="http://schemas.microsoft.com/office/drawing/2014/main" val="278988748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Grade ≥3 nephrotoxicity</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 (5.4)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 (3.6)</a:t>
                      </a:r>
                    </a:p>
                  </a:txBody>
                  <a:tcPr anchor="ctr"/>
                </a:tc>
                <a:extLst>
                  <a:ext uri="{0D108BD9-81ED-4DB2-BD59-A6C34878D82A}">
                    <a16:rowId xmlns:a16="http://schemas.microsoft.com/office/drawing/2014/main" val="4094055339"/>
                  </a:ext>
                </a:extLst>
              </a:tr>
            </a:tbl>
          </a:graphicData>
        </a:graphic>
      </p:graphicFrame>
    </p:spTree>
    <p:extLst>
      <p:ext uri="{BB962C8B-B14F-4D97-AF65-F5344CB8AC3E}">
        <p14:creationId xmlns:p14="http://schemas.microsoft.com/office/powerpoint/2010/main" val="1609284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BILIARY TRACT CANCER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210240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LBA10: </a:t>
            </a:r>
            <a:r>
              <a:rPr lang="en-GB" dirty="0" err="1"/>
              <a:t>Nal</a:t>
            </a:r>
            <a:r>
              <a:rPr lang="en-GB" dirty="0"/>
              <a:t>-IRI with 5-fluorouracil (5-FU) and leucovorin or gemcitabine plus cisplatin in advanced biliary tract cancer – final results of the NIFE-trial (AIO-YMO HEP-0315) - a randomized phase II study of the AIO biliary tract cancer group – </a:t>
            </a:r>
            <a:r>
              <a:rPr lang="en-GB" dirty="0" err="1"/>
              <a:t>Perkhofer</a:t>
            </a:r>
            <a:r>
              <a:rPr lang="en-GB" dirty="0"/>
              <a:t> L,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efficacy and safety of </a:t>
            </a:r>
            <a:r>
              <a:rPr lang="en-GB" dirty="0" err="1"/>
              <a:t>Nal</a:t>
            </a:r>
            <a:r>
              <a:rPr lang="en-GB" dirty="0"/>
              <a:t>-IRI combined with 5FU + leucovorin compared with gemcitabine + cisplatin in patients with advanced biliary tract cancer in the NIFE study</a:t>
            </a:r>
          </a:p>
        </p:txBody>
      </p:sp>
      <p:sp>
        <p:nvSpPr>
          <p:cNvPr id="5" name="Text Placeholder 4"/>
          <p:cNvSpPr>
            <a:spLocks noGrp="1"/>
          </p:cNvSpPr>
          <p:nvPr>
            <p:ph type="body" sz="quarter" idx="11"/>
          </p:nvPr>
        </p:nvSpPr>
        <p:spPr/>
        <p:txBody>
          <a:bodyPr/>
          <a:lstStyle/>
          <a:p>
            <a:r>
              <a:rPr lang="en-GB" dirty="0" err="1"/>
              <a:t>Perkhofer</a:t>
            </a:r>
            <a:r>
              <a:rPr lang="en-GB" dirty="0"/>
              <a:t> L, et al. Ann </a:t>
            </a:r>
            <a:r>
              <a:rPr lang="en-GB" dirty="0" err="1"/>
              <a:t>Oncol</a:t>
            </a:r>
            <a:r>
              <a:rPr lang="en-GB" dirty="0"/>
              <a:t> 2021;32(</a:t>
            </a:r>
            <a:r>
              <a:rPr lang="en-GB" dirty="0" err="1"/>
              <a:t>suppl</a:t>
            </a:r>
            <a:r>
              <a:rPr lang="en-GB" dirty="0"/>
              <a:t>):</a:t>
            </a:r>
            <a:r>
              <a:rPr lang="en-GB" dirty="0" err="1"/>
              <a:t>abstr</a:t>
            </a:r>
            <a:r>
              <a:rPr lang="en-GB" dirty="0"/>
              <a:t> LBA10</a:t>
            </a:r>
          </a:p>
        </p:txBody>
      </p:sp>
      <p:sp>
        <p:nvSpPr>
          <p:cNvPr id="6" name="Rectangle 9"/>
          <p:cNvSpPr txBox="1">
            <a:spLocks noChangeArrowheads="1"/>
          </p:cNvSpPr>
          <p:nvPr/>
        </p:nvSpPr>
        <p:spPr bwMode="auto">
          <a:xfrm>
            <a:off x="1838052" y="5611665"/>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PRIMARY ENDPOINT</a:t>
            </a:r>
          </a:p>
          <a:p>
            <a:pPr>
              <a:buClr>
                <a:srgbClr val="043882"/>
              </a:buClr>
              <a:defRPr/>
            </a:pPr>
            <a:r>
              <a:rPr lang="en-US" dirty="0"/>
              <a:t>4-month PFS rate</a:t>
            </a:r>
          </a:p>
        </p:txBody>
      </p:sp>
      <p:sp>
        <p:nvSpPr>
          <p:cNvPr id="7" name="Oval 14"/>
          <p:cNvSpPr>
            <a:spLocks noChangeArrowheads="1"/>
          </p:cNvSpPr>
          <p:nvPr/>
        </p:nvSpPr>
        <p:spPr bwMode="auto">
          <a:xfrm>
            <a:off x="5316217" y="356116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5452521" y="2871592"/>
            <a:ext cx="845070" cy="534082"/>
          </a:xfrm>
          <a:prstGeom prst="bentConnector2">
            <a:avLst/>
          </a:prstGeom>
          <a:noFill/>
          <a:ln w="57150">
            <a:solidFill>
              <a:schemeClr val="bg2">
                <a:lumMod val="60000"/>
                <a:lumOff val="40000"/>
              </a:schemeClr>
            </a:solidFill>
            <a:round/>
            <a:headEnd/>
            <a:tailEnd type="triangle" w="med" len="med"/>
          </a:ln>
        </p:spPr>
      </p:cxnSp>
      <p:sp>
        <p:nvSpPr>
          <p:cNvPr id="10" name="Content Placeholder 26"/>
          <p:cNvSpPr txBox="1">
            <a:spLocks/>
          </p:cNvSpPr>
          <p:nvPr/>
        </p:nvSpPr>
        <p:spPr bwMode="auto">
          <a:xfrm>
            <a:off x="6257957" y="3280812"/>
            <a:ext cx="3651587" cy="892175"/>
          </a:xfrm>
          <a:prstGeom prst="rect">
            <a:avLst/>
          </a:prstGeom>
          <a:noFill/>
          <a:ln w="9525">
            <a:noFill/>
            <a:miter lim="800000"/>
            <a:headEnd/>
            <a:tailEnd/>
          </a:ln>
        </p:spPr>
        <p:txBody>
          <a:bodyPr/>
          <a:lstStyle/>
          <a:p>
            <a:pPr marL="190500" indent="-190500">
              <a:spcAft>
                <a:spcPts val="400"/>
              </a:spcAft>
              <a:defRPr/>
            </a:pPr>
            <a:r>
              <a:rPr lang="en-US" sz="1400" b="1" dirty="0">
                <a:solidFill>
                  <a:srgbClr val="043882"/>
                </a:solidFill>
              </a:rPr>
              <a:t>Stratification</a:t>
            </a:r>
          </a:p>
          <a:p>
            <a:pPr marL="203200" lvl="0" indent="-203200">
              <a:spcAft>
                <a:spcPts val="400"/>
              </a:spcAft>
              <a:buFont typeface="Arial" pitchFamily="34" charset="0"/>
              <a:buChar char="•"/>
              <a:defRPr/>
            </a:pPr>
            <a:r>
              <a:rPr lang="en-GB" sz="1400" dirty="0">
                <a:solidFill>
                  <a:srgbClr val="4D4D4D"/>
                </a:solidFill>
              </a:rPr>
              <a:t>ICCA vs. ECCA</a:t>
            </a:r>
          </a:p>
          <a:p>
            <a:pPr marL="203200" lvl="0" indent="-203200">
              <a:spcAft>
                <a:spcPts val="400"/>
              </a:spcAft>
              <a:buFont typeface="Arial" pitchFamily="34" charset="0"/>
              <a:buChar char="•"/>
              <a:defRPr/>
            </a:pPr>
            <a:r>
              <a:rPr lang="en-GB" sz="1400" dirty="0">
                <a:solidFill>
                  <a:srgbClr val="4D4D4D"/>
                </a:solidFill>
              </a:rPr>
              <a:t>ECOG PS 0 vs. 1</a:t>
            </a:r>
          </a:p>
          <a:p>
            <a:pPr marL="203200" lvl="0" indent="-203200">
              <a:spcAft>
                <a:spcPts val="400"/>
              </a:spcAft>
              <a:buFont typeface="Arial" pitchFamily="34" charset="0"/>
              <a:buChar char="•"/>
              <a:defRPr/>
            </a:pPr>
            <a:r>
              <a:rPr lang="en-GB" sz="1400" dirty="0">
                <a:solidFill>
                  <a:srgbClr val="4D4D4D"/>
                </a:solidFill>
              </a:rPr>
              <a:t>Male vs. female</a:t>
            </a:r>
            <a:endParaRPr lang="en-US" sz="1400" dirty="0">
              <a:solidFill>
                <a:srgbClr val="4D4D4D"/>
              </a:solidFill>
            </a:endParaRPr>
          </a:p>
          <a:p>
            <a:pPr marL="190500" indent="-190500">
              <a:spcAft>
                <a:spcPts val="400"/>
              </a:spcAft>
              <a:defRPr/>
            </a:pPr>
            <a:endParaRPr lang="en-US" sz="1400" b="1" dirty="0">
              <a:solidFill>
                <a:srgbClr val="043882"/>
              </a:solidFill>
            </a:endParaRPr>
          </a:p>
        </p:txBody>
      </p:sp>
      <p:cxnSp>
        <p:nvCxnSpPr>
          <p:cNvPr id="11" name="AutoShape 19"/>
          <p:cNvCxnSpPr>
            <a:cxnSpLocks noChangeShapeType="1"/>
            <a:stCxn id="14" idx="3"/>
            <a:endCxn id="7" idx="2"/>
          </p:cNvCxnSpPr>
          <p:nvPr/>
        </p:nvCxnSpPr>
        <p:spPr bwMode="auto">
          <a:xfrm flipV="1">
            <a:off x="5073932" y="3853268"/>
            <a:ext cx="242285" cy="1"/>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6142097" y="2135689"/>
            <a:ext cx="3881595" cy="1160818"/>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err="1">
                <a:solidFill>
                  <a:srgbClr val="FFFFFF"/>
                </a:solidFill>
                <a:ea typeface="SimSun" pitchFamily="2" charset="-122"/>
              </a:rPr>
              <a:t>Nal</a:t>
            </a:r>
            <a:r>
              <a:rPr lang="en-US" altLang="zh-CN" dirty="0">
                <a:solidFill>
                  <a:srgbClr val="FFFFFF"/>
                </a:solidFill>
                <a:ea typeface="SimSun" pitchFamily="2" charset="-122"/>
              </a:rPr>
              <a:t>-IRI 70 mg/m</a:t>
            </a:r>
            <a:r>
              <a:rPr lang="en-US" altLang="zh-CN" baseline="30000" dirty="0">
                <a:solidFill>
                  <a:srgbClr val="FFFFFF"/>
                </a:solidFill>
                <a:ea typeface="SimSun" pitchFamily="2" charset="-122"/>
              </a:rPr>
              <a:t>2</a:t>
            </a:r>
            <a:r>
              <a:rPr lang="en-US" altLang="zh-CN" dirty="0">
                <a:solidFill>
                  <a:srgbClr val="FFFFFF"/>
                </a:solidFill>
                <a:ea typeface="SimSun" pitchFamily="2" charset="-122"/>
              </a:rPr>
              <a:t> D1 + </a:t>
            </a:r>
            <a:br>
              <a:rPr lang="en-US" altLang="zh-CN" dirty="0">
                <a:solidFill>
                  <a:srgbClr val="FFFFFF"/>
                </a:solidFill>
                <a:ea typeface="SimSun" pitchFamily="2" charset="-122"/>
              </a:rPr>
            </a:br>
            <a:r>
              <a:rPr lang="en-US" altLang="zh-CN" dirty="0">
                <a:solidFill>
                  <a:srgbClr val="FFFFFF"/>
                </a:solidFill>
                <a:ea typeface="SimSun" pitchFamily="2" charset="-122"/>
              </a:rPr>
              <a:t>5FU 200 mg/m</a:t>
            </a:r>
            <a:r>
              <a:rPr lang="en-US" altLang="zh-CN" baseline="30000" dirty="0">
                <a:solidFill>
                  <a:srgbClr val="FFFFFF"/>
                </a:solidFill>
                <a:ea typeface="SimSun" pitchFamily="2" charset="-122"/>
              </a:rPr>
              <a:t>2</a:t>
            </a:r>
            <a:r>
              <a:rPr lang="en-US" altLang="zh-CN" dirty="0">
                <a:solidFill>
                  <a:srgbClr val="FFFFFF"/>
                </a:solidFill>
                <a:ea typeface="SimSun" pitchFamily="2" charset="-122"/>
              </a:rPr>
              <a:t> D1–2 + </a:t>
            </a:r>
            <a:br>
              <a:rPr lang="en-US" altLang="zh-CN" dirty="0">
                <a:solidFill>
                  <a:srgbClr val="FFFFFF"/>
                </a:solidFill>
                <a:ea typeface="SimSun" pitchFamily="2" charset="-122"/>
              </a:rPr>
            </a:br>
            <a:r>
              <a:rPr lang="en-US" altLang="zh-CN" dirty="0">
                <a:solidFill>
                  <a:srgbClr val="FFFFFF"/>
                </a:solidFill>
                <a:ea typeface="SimSun" pitchFamily="2" charset="-122"/>
              </a:rPr>
              <a:t>leucovorin 400 mg/m</a:t>
            </a:r>
            <a:r>
              <a:rPr lang="en-US" altLang="zh-CN" baseline="30000" dirty="0">
                <a:solidFill>
                  <a:srgbClr val="FFFFFF"/>
                </a:solidFill>
                <a:ea typeface="SimSun" pitchFamily="2" charset="-122"/>
              </a:rPr>
              <a:t>2</a:t>
            </a:r>
            <a:r>
              <a:rPr lang="en-US" altLang="zh-CN" dirty="0">
                <a:solidFill>
                  <a:srgbClr val="FFFFFF"/>
                </a:solidFill>
                <a:ea typeface="SimSun" pitchFamily="2" charset="-122"/>
              </a:rPr>
              <a:t> D1 q2w</a:t>
            </a:r>
            <a:br>
              <a:rPr lang="en-US" altLang="zh-CN" dirty="0">
                <a:solidFill>
                  <a:srgbClr val="FFFFFF"/>
                </a:solidFill>
                <a:ea typeface="SimSun" pitchFamily="2" charset="-122"/>
              </a:rPr>
            </a:br>
            <a:r>
              <a:rPr lang="en-US" altLang="zh-CN" dirty="0">
                <a:solidFill>
                  <a:srgbClr val="FFFFFF"/>
                </a:solidFill>
                <a:ea typeface="SimSun" pitchFamily="2" charset="-122"/>
              </a:rPr>
              <a:t>(n=49)</a:t>
            </a:r>
          </a:p>
        </p:txBody>
      </p:sp>
      <p:sp>
        <p:nvSpPr>
          <p:cNvPr id="14" name="AutoShape 9"/>
          <p:cNvSpPr>
            <a:spLocks noChangeArrowheads="1"/>
          </p:cNvSpPr>
          <p:nvPr/>
        </p:nvSpPr>
        <p:spPr bwMode="auto">
          <a:xfrm>
            <a:off x="1467293" y="2921988"/>
            <a:ext cx="3606639"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Intra- or extrahepatic biliary tract cancer</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Palliative 1L treatment</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ECOG PS 0–1</a:t>
            </a:r>
          </a:p>
          <a:p>
            <a:pPr defTabSz="892175" eaLnBrk="0" hangingPunct="0">
              <a:spcAft>
                <a:spcPct val="30000"/>
              </a:spcAft>
              <a:defRPr/>
            </a:pPr>
            <a:r>
              <a:rPr lang="en-US" altLang="zh-CN" sz="1600" dirty="0">
                <a:solidFill>
                  <a:srgbClr val="FFFFFF"/>
                </a:solidFill>
                <a:ea typeface="SimSun" pitchFamily="2" charset="-122"/>
              </a:rPr>
              <a:t>(n=91)</a:t>
            </a:r>
          </a:p>
        </p:txBody>
      </p:sp>
      <p:cxnSp>
        <p:nvCxnSpPr>
          <p:cNvPr id="15" name="AutoShape 16"/>
          <p:cNvCxnSpPr>
            <a:cxnSpLocks noChangeShapeType="1"/>
            <a:stCxn id="7" idx="4"/>
            <a:endCxn id="18" idx="1"/>
          </p:cNvCxnSpPr>
          <p:nvPr/>
        </p:nvCxnSpPr>
        <p:spPr bwMode="auto">
          <a:xfrm rot="16200000" flipH="1">
            <a:off x="5473595" y="4279787"/>
            <a:ext cx="802923" cy="534083"/>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6142098" y="4367828"/>
            <a:ext cx="3879306" cy="116092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Cisplatin 25 mg/m</a:t>
            </a:r>
            <a:r>
              <a:rPr lang="en-US" altLang="zh-CN" baseline="30000" dirty="0">
                <a:solidFill>
                  <a:srgbClr val="4D4D4D"/>
                </a:solidFill>
                <a:ea typeface="SimSun" pitchFamily="2" charset="-122"/>
              </a:rPr>
              <a:t>2</a:t>
            </a:r>
            <a:r>
              <a:rPr lang="en-US" altLang="zh-CN" dirty="0">
                <a:solidFill>
                  <a:srgbClr val="4D4D4D"/>
                </a:solidFill>
                <a:ea typeface="SimSun" pitchFamily="2" charset="-122"/>
              </a:rPr>
              <a:t> D1, 8 + gemcitabine 1000 mg/m</a:t>
            </a:r>
            <a:r>
              <a:rPr lang="en-US" altLang="zh-CN" baseline="30000" dirty="0">
                <a:solidFill>
                  <a:srgbClr val="4D4D4D"/>
                </a:solidFill>
                <a:ea typeface="SimSun" pitchFamily="2" charset="-122"/>
              </a:rPr>
              <a:t>2</a:t>
            </a:r>
            <a:r>
              <a:rPr lang="en-US" altLang="zh-CN" dirty="0">
                <a:solidFill>
                  <a:srgbClr val="4D4D4D"/>
                </a:solidFill>
                <a:ea typeface="SimSun" pitchFamily="2" charset="-122"/>
              </a:rPr>
              <a:t> D1, 8 q3w </a:t>
            </a:r>
            <a:br>
              <a:rPr lang="en-US" altLang="zh-CN" dirty="0">
                <a:solidFill>
                  <a:srgbClr val="4D4D4D"/>
                </a:solidFill>
                <a:ea typeface="SimSun" pitchFamily="2" charset="-122"/>
              </a:rPr>
            </a:br>
            <a:r>
              <a:rPr lang="en-US" altLang="zh-CN" dirty="0">
                <a:solidFill>
                  <a:srgbClr val="4D4D4D"/>
                </a:solidFill>
                <a:ea typeface="SimSun" pitchFamily="2" charset="-122"/>
              </a:rPr>
              <a:t>(n=42)</a:t>
            </a:r>
          </a:p>
        </p:txBody>
      </p:sp>
      <p:sp>
        <p:nvSpPr>
          <p:cNvPr id="19" name="Content Placeholder 26"/>
          <p:cNvSpPr txBox="1">
            <a:spLocks/>
          </p:cNvSpPr>
          <p:nvPr/>
        </p:nvSpPr>
        <p:spPr>
          <a:xfrm>
            <a:off x="6121128" y="5611665"/>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PFS, OS, ORR, PROs, safety</a:t>
            </a:r>
          </a:p>
        </p:txBody>
      </p:sp>
    </p:spTree>
    <p:extLst>
      <p:ext uri="{BB962C8B-B14F-4D97-AF65-F5344CB8AC3E}">
        <p14:creationId xmlns:p14="http://schemas.microsoft.com/office/powerpoint/2010/main" val="5538217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LBA10: </a:t>
            </a:r>
            <a:r>
              <a:rPr lang="en-GB" dirty="0" err="1"/>
              <a:t>Nal</a:t>
            </a:r>
            <a:r>
              <a:rPr lang="en-GB" dirty="0"/>
              <a:t>-IRI with 5-fluorouracil (5-FU) and leucovorin or gemcitabine plus cisplatin in advanced biliary tract cancer – final results of the NIFE-trial (AIO-YMO HEP-0315) - a randomized phase II study of the AIO biliary tract cancer group – </a:t>
            </a:r>
            <a:r>
              <a:rPr lang="en-GB" dirty="0" err="1"/>
              <a:t>Perkhofer</a:t>
            </a:r>
            <a:r>
              <a:rPr lang="en-GB" dirty="0"/>
              <a:t> L,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err="1"/>
              <a:t>Perkhofer</a:t>
            </a:r>
            <a:r>
              <a:rPr lang="en-GB" dirty="0"/>
              <a:t> L, et al. Ann </a:t>
            </a:r>
            <a:r>
              <a:rPr lang="en-GB" dirty="0" err="1"/>
              <a:t>Oncol</a:t>
            </a:r>
            <a:r>
              <a:rPr lang="en-GB" dirty="0"/>
              <a:t> 2021;32(</a:t>
            </a:r>
            <a:r>
              <a:rPr lang="en-GB" dirty="0" err="1"/>
              <a:t>suppl</a:t>
            </a:r>
            <a:r>
              <a:rPr lang="en-GB" dirty="0"/>
              <a:t>):</a:t>
            </a:r>
            <a:r>
              <a:rPr lang="en-GB" dirty="0" err="1"/>
              <a:t>abstr</a:t>
            </a:r>
            <a:r>
              <a:rPr lang="en-GB" dirty="0"/>
              <a:t> LBA10</a:t>
            </a:r>
          </a:p>
        </p:txBody>
      </p:sp>
      <p:sp>
        <p:nvSpPr>
          <p:cNvPr id="7" name="TextBox 6"/>
          <p:cNvSpPr txBox="1"/>
          <p:nvPr/>
        </p:nvSpPr>
        <p:spPr>
          <a:xfrm>
            <a:off x="4766149" y="1478966"/>
            <a:ext cx="2659702" cy="338554"/>
          </a:xfrm>
          <a:prstGeom prst="rect">
            <a:avLst/>
          </a:prstGeom>
          <a:noFill/>
        </p:spPr>
        <p:txBody>
          <a:bodyPr wrap="none" rtlCol="0">
            <a:spAutoFit/>
          </a:bodyPr>
          <a:lstStyle/>
          <a:p>
            <a:r>
              <a:rPr lang="en-GB" sz="1600" b="1" dirty="0"/>
              <a:t>Progression-free survival</a:t>
            </a:r>
          </a:p>
        </p:txBody>
      </p:sp>
      <p:sp>
        <p:nvSpPr>
          <p:cNvPr id="8" name="Freeform 21">
            <a:extLst>
              <a:ext uri="{FF2B5EF4-FFF2-40B4-BE49-F238E27FC236}">
                <a16:creationId xmlns:a16="http://schemas.microsoft.com/office/drawing/2014/main" id="{3B15DCFA-3DB4-42E2-8CC9-738CBFB727D6}"/>
              </a:ext>
            </a:extLst>
          </p:cNvPr>
          <p:cNvSpPr>
            <a:spLocks/>
          </p:cNvSpPr>
          <p:nvPr/>
        </p:nvSpPr>
        <p:spPr bwMode="auto">
          <a:xfrm>
            <a:off x="2627288" y="1829648"/>
            <a:ext cx="6210022" cy="304715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88B68B29-0DA0-4ED1-8AA5-8E94ADD6FBC9}"/>
              </a:ext>
            </a:extLst>
          </p:cNvPr>
          <p:cNvGrpSpPr/>
          <p:nvPr/>
        </p:nvGrpSpPr>
        <p:grpSpPr>
          <a:xfrm>
            <a:off x="1865059" y="1619666"/>
            <a:ext cx="762229" cy="3413188"/>
            <a:chOff x="4203231" y="1239008"/>
            <a:chExt cx="762229" cy="2822871"/>
          </a:xfrm>
        </p:grpSpPr>
        <p:sp>
          <p:nvSpPr>
            <p:cNvPr id="10" name="Line 6">
              <a:extLst>
                <a:ext uri="{FF2B5EF4-FFF2-40B4-BE49-F238E27FC236}">
                  <a16:creationId xmlns:a16="http://schemas.microsoft.com/office/drawing/2014/main" id="{94216738-DFCC-4500-BFC5-4CA0B095433C}"/>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8B9460CD-1D27-44F4-8B93-73A78C29069C}"/>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9078B858-40EC-47C6-B942-7FCE4288569F}"/>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6AE307DC-F8D3-4E96-93E6-C9BD0C9B8408}"/>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8231BB2B-1DCD-4271-82B7-0C38B11BFD8D}"/>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id="{F18CDED5-DC19-467F-A908-EBD6AA85AD76}"/>
                </a:ext>
              </a:extLst>
            </p:cNvPr>
            <p:cNvSpPr>
              <a:spLocks noChangeShapeType="1"/>
            </p:cNvSpPr>
            <p:nvPr/>
          </p:nvSpPr>
          <p:spPr bwMode="auto">
            <a:xfrm>
              <a:off x="4879226" y="393196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id="{8C24F175-9147-49B8-9749-5912ECA648A5}"/>
                </a:ext>
              </a:extLst>
            </p:cNvPr>
            <p:cNvSpPr txBox="1"/>
            <p:nvPr/>
          </p:nvSpPr>
          <p:spPr>
            <a:xfrm rot="16200000">
              <a:off x="3658974" y="2542535"/>
              <a:ext cx="1396292"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Survival probability</a:t>
              </a:r>
            </a:p>
          </p:txBody>
        </p:sp>
        <p:sp>
          <p:nvSpPr>
            <p:cNvPr id="17" name="TextBox 16">
              <a:extLst>
                <a:ext uri="{FF2B5EF4-FFF2-40B4-BE49-F238E27FC236}">
                  <a16:creationId xmlns:a16="http://schemas.microsoft.com/office/drawing/2014/main" id="{2AB6D5B9-857F-4D0B-8EDD-9969799442DA}"/>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18" name="TextBox 17">
              <a:extLst>
                <a:ext uri="{FF2B5EF4-FFF2-40B4-BE49-F238E27FC236}">
                  <a16:creationId xmlns:a16="http://schemas.microsoft.com/office/drawing/2014/main" id="{B49F8FA6-E813-4E5B-86F1-F6D4C77EBB89}"/>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19" name="TextBox 18">
              <a:extLst>
                <a:ext uri="{FF2B5EF4-FFF2-40B4-BE49-F238E27FC236}">
                  <a16:creationId xmlns:a16="http://schemas.microsoft.com/office/drawing/2014/main" id="{0101627B-AB8C-4EE7-B8E1-2606B87A75AB}"/>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20" name="TextBox 19">
              <a:extLst>
                <a:ext uri="{FF2B5EF4-FFF2-40B4-BE49-F238E27FC236}">
                  <a16:creationId xmlns:a16="http://schemas.microsoft.com/office/drawing/2014/main" id="{19B2D532-75B4-4A7C-8F60-86029CE0AB1B}"/>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21" name="TextBox 20">
              <a:extLst>
                <a:ext uri="{FF2B5EF4-FFF2-40B4-BE49-F238E27FC236}">
                  <a16:creationId xmlns:a16="http://schemas.microsoft.com/office/drawing/2014/main" id="{FA5E9854-B421-4EED-A029-A9A5EA93B32B}"/>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22" name="TextBox 21">
              <a:extLst>
                <a:ext uri="{FF2B5EF4-FFF2-40B4-BE49-F238E27FC236}">
                  <a16:creationId xmlns:a16="http://schemas.microsoft.com/office/drawing/2014/main" id="{0B3EBF54-9ECE-4105-B3E4-3266F0A4710E}"/>
                </a:ext>
              </a:extLst>
            </p:cNvPr>
            <p:cNvSpPr txBox="1"/>
            <p:nvPr/>
          </p:nvSpPr>
          <p:spPr>
            <a:xfrm>
              <a:off x="4637989" y="3807333"/>
              <a:ext cx="284052" cy="25454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23" name="Group 22">
            <a:extLst>
              <a:ext uri="{FF2B5EF4-FFF2-40B4-BE49-F238E27FC236}">
                <a16:creationId xmlns:a16="http://schemas.microsoft.com/office/drawing/2014/main" id="{464DA8DF-0EF7-41E1-B083-D42A71AECAA2}"/>
              </a:ext>
            </a:extLst>
          </p:cNvPr>
          <p:cNvGrpSpPr/>
          <p:nvPr/>
        </p:nvGrpSpPr>
        <p:grpSpPr>
          <a:xfrm>
            <a:off x="2677828" y="4874534"/>
            <a:ext cx="6297901" cy="370779"/>
            <a:chOff x="1473905" y="5292517"/>
            <a:chExt cx="2007496" cy="370779"/>
          </a:xfrm>
        </p:grpSpPr>
        <p:sp>
          <p:nvSpPr>
            <p:cNvPr id="24" name="Line 21">
              <a:extLst>
                <a:ext uri="{FF2B5EF4-FFF2-40B4-BE49-F238E27FC236}">
                  <a16:creationId xmlns:a16="http://schemas.microsoft.com/office/drawing/2014/main" id="{D19E5BDB-752C-4841-835B-7158CFF0A6B2}"/>
                </a:ext>
              </a:extLst>
            </p:cNvPr>
            <p:cNvSpPr>
              <a:spLocks noChangeShapeType="1"/>
            </p:cNvSpPr>
            <p:nvPr/>
          </p:nvSpPr>
          <p:spPr bwMode="auto">
            <a:xfrm>
              <a:off x="3439551" y="529251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00AF18E-9D28-4A1A-8B3D-E4904DF7B34A}"/>
                </a:ext>
              </a:extLst>
            </p:cNvPr>
            <p:cNvSpPr txBox="1"/>
            <p:nvPr/>
          </p:nvSpPr>
          <p:spPr>
            <a:xfrm>
              <a:off x="3394867" y="5375149"/>
              <a:ext cx="8653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26" name="Line 21">
              <a:extLst>
                <a:ext uri="{FF2B5EF4-FFF2-40B4-BE49-F238E27FC236}">
                  <a16:creationId xmlns:a16="http://schemas.microsoft.com/office/drawing/2014/main" id="{B7E018F8-D9AE-40F4-A266-504CA2083D03}"/>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107BEB1-14B4-4C5B-8C63-D9013A693461}"/>
                </a:ext>
              </a:extLst>
            </p:cNvPr>
            <p:cNvSpPr txBox="1"/>
            <p:nvPr/>
          </p:nvSpPr>
          <p:spPr>
            <a:xfrm>
              <a:off x="3019230" y="5375149"/>
              <a:ext cx="8653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28" name="Line 21">
              <a:extLst>
                <a:ext uri="{FF2B5EF4-FFF2-40B4-BE49-F238E27FC236}">
                  <a16:creationId xmlns:a16="http://schemas.microsoft.com/office/drawing/2014/main" id="{6D9356ED-4C3D-43E8-8B26-CA036224108A}"/>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1EABE98-B29A-4A02-A4CD-A554D811123F}"/>
                </a:ext>
              </a:extLst>
            </p:cNvPr>
            <p:cNvSpPr txBox="1"/>
            <p:nvPr/>
          </p:nvSpPr>
          <p:spPr>
            <a:xfrm>
              <a:off x="2643593" y="5375149"/>
              <a:ext cx="8653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30" name="Line 21">
              <a:extLst>
                <a:ext uri="{FF2B5EF4-FFF2-40B4-BE49-F238E27FC236}">
                  <a16:creationId xmlns:a16="http://schemas.microsoft.com/office/drawing/2014/main" id="{3DA1A5AD-88A3-4761-B5E7-7E294DCED76E}"/>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E75A5BF-6390-43BF-B2C1-217F2241087A}"/>
                </a:ext>
              </a:extLst>
            </p:cNvPr>
            <p:cNvSpPr txBox="1"/>
            <p:nvPr/>
          </p:nvSpPr>
          <p:spPr>
            <a:xfrm>
              <a:off x="2267956" y="5375149"/>
              <a:ext cx="8653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32" name="Line 21">
              <a:extLst>
                <a:ext uri="{FF2B5EF4-FFF2-40B4-BE49-F238E27FC236}">
                  <a16:creationId xmlns:a16="http://schemas.microsoft.com/office/drawing/2014/main" id="{3A054B94-802D-460B-9C21-69858ADF1BDA}"/>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A53360D-31B6-45AF-AB33-7D414F566892}"/>
                </a:ext>
              </a:extLst>
            </p:cNvPr>
            <p:cNvSpPr txBox="1"/>
            <p:nvPr/>
          </p:nvSpPr>
          <p:spPr>
            <a:xfrm>
              <a:off x="1908159" y="5375149"/>
              <a:ext cx="5485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34" name="Line 21">
              <a:extLst>
                <a:ext uri="{FF2B5EF4-FFF2-40B4-BE49-F238E27FC236}">
                  <a16:creationId xmlns:a16="http://schemas.microsoft.com/office/drawing/2014/main" id="{19A13D2D-C483-4FC2-B021-F8383BAB914A}"/>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32C8667-B3C5-4B74-801D-EC2A62459245}"/>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36" name="TextBox 35">
            <a:extLst>
              <a:ext uri="{FF2B5EF4-FFF2-40B4-BE49-F238E27FC236}">
                <a16:creationId xmlns:a16="http://schemas.microsoft.com/office/drawing/2014/main" id="{D2354A13-41B3-4199-833B-81D5E4BDD947}"/>
              </a:ext>
            </a:extLst>
          </p:cNvPr>
          <p:cNvSpPr txBox="1"/>
          <p:nvPr/>
        </p:nvSpPr>
        <p:spPr>
          <a:xfrm>
            <a:off x="4618793" y="5147756"/>
            <a:ext cx="2444644"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to progression, months</a:t>
            </a:r>
          </a:p>
        </p:txBody>
      </p:sp>
      <p:grpSp>
        <p:nvGrpSpPr>
          <p:cNvPr id="37" name="Group 36">
            <a:extLst>
              <a:ext uri="{FF2B5EF4-FFF2-40B4-BE49-F238E27FC236}">
                <a16:creationId xmlns:a16="http://schemas.microsoft.com/office/drawing/2014/main" id="{A1248FE4-013D-41AB-9271-1CB1C2171E13}"/>
              </a:ext>
            </a:extLst>
          </p:cNvPr>
          <p:cNvGrpSpPr/>
          <p:nvPr/>
        </p:nvGrpSpPr>
        <p:grpSpPr>
          <a:xfrm>
            <a:off x="2812028" y="5505640"/>
            <a:ext cx="6114008" cy="288147"/>
            <a:chOff x="2392517" y="5627282"/>
            <a:chExt cx="6114008" cy="288147"/>
          </a:xfrm>
        </p:grpSpPr>
        <p:sp>
          <p:nvSpPr>
            <p:cNvPr id="38" name="TextBox 37">
              <a:extLst>
                <a:ext uri="{FF2B5EF4-FFF2-40B4-BE49-F238E27FC236}">
                  <a16:creationId xmlns:a16="http://schemas.microsoft.com/office/drawing/2014/main" id="{607CF1D4-7619-45AA-BD73-C93BEA7ABAF9}"/>
                </a:ext>
              </a:extLst>
            </p:cNvPr>
            <p:cNvSpPr txBox="1"/>
            <p:nvPr/>
          </p:nvSpPr>
          <p:spPr>
            <a:xfrm>
              <a:off x="8334436" y="562728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39" name="TextBox 38">
              <a:extLst>
                <a:ext uri="{FF2B5EF4-FFF2-40B4-BE49-F238E27FC236}">
                  <a16:creationId xmlns:a16="http://schemas.microsoft.com/office/drawing/2014/main" id="{1137C6B1-28A8-4B9C-B1CD-0AF05E5E3437}"/>
                </a:ext>
              </a:extLst>
            </p:cNvPr>
            <p:cNvSpPr txBox="1"/>
            <p:nvPr/>
          </p:nvSpPr>
          <p:spPr>
            <a:xfrm>
              <a:off x="7155991" y="562728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a:t>
              </a:r>
            </a:p>
          </p:txBody>
        </p:sp>
        <p:sp>
          <p:nvSpPr>
            <p:cNvPr id="40" name="TextBox 39">
              <a:extLst>
                <a:ext uri="{FF2B5EF4-FFF2-40B4-BE49-F238E27FC236}">
                  <a16:creationId xmlns:a16="http://schemas.microsoft.com/office/drawing/2014/main" id="{E22341E2-1E96-4BE4-8630-1FC80FA3B913}"/>
                </a:ext>
              </a:extLst>
            </p:cNvPr>
            <p:cNvSpPr txBox="1"/>
            <p:nvPr/>
          </p:nvSpPr>
          <p:spPr>
            <a:xfrm>
              <a:off x="5977545" y="562728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a:t>
              </a:r>
            </a:p>
          </p:txBody>
        </p:sp>
        <p:sp>
          <p:nvSpPr>
            <p:cNvPr id="41" name="TextBox 40">
              <a:extLst>
                <a:ext uri="{FF2B5EF4-FFF2-40B4-BE49-F238E27FC236}">
                  <a16:creationId xmlns:a16="http://schemas.microsoft.com/office/drawing/2014/main" id="{00255E3D-A27F-4538-9CAF-9396D4D68722}"/>
                </a:ext>
              </a:extLst>
            </p:cNvPr>
            <p:cNvSpPr txBox="1"/>
            <p:nvPr/>
          </p:nvSpPr>
          <p:spPr>
            <a:xfrm>
              <a:off x="4756075" y="5627282"/>
              <a:ext cx="25813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11</a:t>
              </a:r>
            </a:p>
          </p:txBody>
        </p:sp>
        <p:sp>
          <p:nvSpPr>
            <p:cNvPr id="42" name="TextBox 41">
              <a:extLst>
                <a:ext uri="{FF2B5EF4-FFF2-40B4-BE49-F238E27FC236}">
                  <a16:creationId xmlns:a16="http://schemas.microsoft.com/office/drawing/2014/main" id="{B541CBDA-2D9C-42C1-9EC7-B20CACE1B661}"/>
                </a:ext>
              </a:extLst>
            </p:cNvPr>
            <p:cNvSpPr txBox="1"/>
            <p:nvPr/>
          </p:nvSpPr>
          <p:spPr>
            <a:xfrm>
              <a:off x="3570962" y="562728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19</a:t>
              </a:r>
            </a:p>
          </p:txBody>
        </p:sp>
        <p:sp>
          <p:nvSpPr>
            <p:cNvPr id="43" name="TextBox 42">
              <a:extLst>
                <a:ext uri="{FF2B5EF4-FFF2-40B4-BE49-F238E27FC236}">
                  <a16:creationId xmlns:a16="http://schemas.microsoft.com/office/drawing/2014/main" id="{AFE4A008-CDB1-44C3-9EB1-DBA5AC09E714}"/>
                </a:ext>
              </a:extLst>
            </p:cNvPr>
            <p:cNvSpPr txBox="1"/>
            <p:nvPr/>
          </p:nvSpPr>
          <p:spPr>
            <a:xfrm>
              <a:off x="2392517" y="562728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49</a:t>
              </a:r>
            </a:p>
          </p:txBody>
        </p:sp>
      </p:grpSp>
      <p:grpSp>
        <p:nvGrpSpPr>
          <p:cNvPr id="44" name="Group 43">
            <a:extLst>
              <a:ext uri="{FF2B5EF4-FFF2-40B4-BE49-F238E27FC236}">
                <a16:creationId xmlns:a16="http://schemas.microsoft.com/office/drawing/2014/main" id="{057541CA-0675-41F1-82D9-BC5EA388237C}"/>
              </a:ext>
            </a:extLst>
          </p:cNvPr>
          <p:cNvGrpSpPr/>
          <p:nvPr/>
        </p:nvGrpSpPr>
        <p:grpSpPr>
          <a:xfrm>
            <a:off x="2812028" y="5828540"/>
            <a:ext cx="4935563" cy="288147"/>
            <a:chOff x="2392517" y="5627282"/>
            <a:chExt cx="4935563" cy="288147"/>
          </a:xfrm>
        </p:grpSpPr>
        <p:sp>
          <p:nvSpPr>
            <p:cNvPr id="45" name="TextBox 44">
              <a:extLst>
                <a:ext uri="{FF2B5EF4-FFF2-40B4-BE49-F238E27FC236}">
                  <a16:creationId xmlns:a16="http://schemas.microsoft.com/office/drawing/2014/main" id="{358264A6-4FD7-4355-B42C-17DD86CADD28}"/>
                </a:ext>
              </a:extLst>
            </p:cNvPr>
            <p:cNvSpPr txBox="1"/>
            <p:nvPr/>
          </p:nvSpPr>
          <p:spPr>
            <a:xfrm>
              <a:off x="7155991" y="562728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46" name="TextBox 45">
              <a:extLst>
                <a:ext uri="{FF2B5EF4-FFF2-40B4-BE49-F238E27FC236}">
                  <a16:creationId xmlns:a16="http://schemas.microsoft.com/office/drawing/2014/main" id="{E0233DC7-BDF1-4645-BEBC-1317AB223575}"/>
                </a:ext>
              </a:extLst>
            </p:cNvPr>
            <p:cNvSpPr txBox="1"/>
            <p:nvPr/>
          </p:nvSpPr>
          <p:spPr>
            <a:xfrm>
              <a:off x="5977545" y="562728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47" name="TextBox 46">
              <a:extLst>
                <a:ext uri="{FF2B5EF4-FFF2-40B4-BE49-F238E27FC236}">
                  <a16:creationId xmlns:a16="http://schemas.microsoft.com/office/drawing/2014/main" id="{EDCC15C5-30B6-42D1-9C61-56DE96FDA506}"/>
                </a:ext>
              </a:extLst>
            </p:cNvPr>
            <p:cNvSpPr txBox="1"/>
            <p:nvPr/>
          </p:nvSpPr>
          <p:spPr>
            <a:xfrm>
              <a:off x="4799100" y="562728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a:t>
              </a:r>
            </a:p>
          </p:txBody>
        </p:sp>
        <p:sp>
          <p:nvSpPr>
            <p:cNvPr id="48" name="TextBox 47">
              <a:extLst>
                <a:ext uri="{FF2B5EF4-FFF2-40B4-BE49-F238E27FC236}">
                  <a16:creationId xmlns:a16="http://schemas.microsoft.com/office/drawing/2014/main" id="{0D5DB312-C0A2-459E-AE48-E40857B14F15}"/>
                </a:ext>
              </a:extLst>
            </p:cNvPr>
            <p:cNvSpPr txBox="1"/>
            <p:nvPr/>
          </p:nvSpPr>
          <p:spPr>
            <a:xfrm>
              <a:off x="3570962" y="562728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23</a:t>
              </a:r>
            </a:p>
          </p:txBody>
        </p:sp>
        <p:sp>
          <p:nvSpPr>
            <p:cNvPr id="49" name="TextBox 48">
              <a:extLst>
                <a:ext uri="{FF2B5EF4-FFF2-40B4-BE49-F238E27FC236}">
                  <a16:creationId xmlns:a16="http://schemas.microsoft.com/office/drawing/2014/main" id="{9C2787AD-933C-47F4-9F01-6619F80871C6}"/>
                </a:ext>
              </a:extLst>
            </p:cNvPr>
            <p:cNvSpPr txBox="1"/>
            <p:nvPr/>
          </p:nvSpPr>
          <p:spPr>
            <a:xfrm>
              <a:off x="2392517" y="562728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42</a:t>
              </a:r>
            </a:p>
          </p:txBody>
        </p:sp>
      </p:grpSp>
      <p:sp>
        <p:nvSpPr>
          <p:cNvPr id="50" name="TextBox 49">
            <a:extLst>
              <a:ext uri="{FF2B5EF4-FFF2-40B4-BE49-F238E27FC236}">
                <a16:creationId xmlns:a16="http://schemas.microsoft.com/office/drawing/2014/main" id="{073FD512-4BEF-4223-8BC3-339AC2BF1162}"/>
              </a:ext>
            </a:extLst>
          </p:cNvPr>
          <p:cNvSpPr txBox="1"/>
          <p:nvPr/>
        </p:nvSpPr>
        <p:spPr>
          <a:xfrm>
            <a:off x="1023902" y="5495825"/>
            <a:ext cx="1707262" cy="307777"/>
          </a:xfrm>
          <a:prstGeom prst="rect">
            <a:avLst/>
          </a:prstGeom>
          <a:noFill/>
        </p:spPr>
        <p:txBody>
          <a:bodyPr wrap="none" rtlCol="0">
            <a:spAutoFit/>
          </a:bodyPr>
          <a:lstStyle/>
          <a:p>
            <a:pPr algn="r"/>
            <a:r>
              <a:rPr lang="en-US" sz="1400" dirty="0" err="1">
                <a:solidFill>
                  <a:schemeClr val="accent3"/>
                </a:solidFill>
              </a:rPr>
              <a:t>Nal</a:t>
            </a:r>
            <a:r>
              <a:rPr lang="en-US" sz="1400" dirty="0">
                <a:solidFill>
                  <a:schemeClr val="accent3"/>
                </a:solidFill>
              </a:rPr>
              <a:t>-IRI + 5FU + FA</a:t>
            </a:r>
            <a:endParaRPr lang="en-GB" sz="1400" dirty="0">
              <a:solidFill>
                <a:schemeClr val="accent3"/>
              </a:solidFill>
            </a:endParaRPr>
          </a:p>
        </p:txBody>
      </p:sp>
      <p:sp>
        <p:nvSpPr>
          <p:cNvPr id="51" name="TextBox 50">
            <a:extLst>
              <a:ext uri="{FF2B5EF4-FFF2-40B4-BE49-F238E27FC236}">
                <a16:creationId xmlns:a16="http://schemas.microsoft.com/office/drawing/2014/main" id="{7EB87CCD-003C-4B80-A54D-EBAF469CA02A}"/>
              </a:ext>
            </a:extLst>
          </p:cNvPr>
          <p:cNvSpPr txBox="1"/>
          <p:nvPr/>
        </p:nvSpPr>
        <p:spPr>
          <a:xfrm>
            <a:off x="1705177" y="5818725"/>
            <a:ext cx="1035861" cy="307777"/>
          </a:xfrm>
          <a:prstGeom prst="rect">
            <a:avLst/>
          </a:prstGeom>
          <a:noFill/>
        </p:spPr>
        <p:txBody>
          <a:bodyPr wrap="none" rtlCol="0">
            <a:spAutoFit/>
          </a:bodyPr>
          <a:lstStyle/>
          <a:p>
            <a:pPr algn="r"/>
            <a:r>
              <a:rPr lang="en-US" sz="1400" dirty="0">
                <a:solidFill>
                  <a:schemeClr val="accent2"/>
                </a:solidFill>
              </a:rPr>
              <a:t>Gem + Cis</a:t>
            </a:r>
            <a:endParaRPr lang="en-GB" sz="1400" dirty="0">
              <a:solidFill>
                <a:schemeClr val="accent2"/>
              </a:solidFill>
            </a:endParaRPr>
          </a:p>
        </p:txBody>
      </p:sp>
      <p:grpSp>
        <p:nvGrpSpPr>
          <p:cNvPr id="52" name="Group 51">
            <a:extLst>
              <a:ext uri="{FF2B5EF4-FFF2-40B4-BE49-F238E27FC236}">
                <a16:creationId xmlns:a16="http://schemas.microsoft.com/office/drawing/2014/main" id="{E500A6DA-DD91-4646-A54A-12537DF4FEAA}"/>
              </a:ext>
            </a:extLst>
          </p:cNvPr>
          <p:cNvGrpSpPr/>
          <p:nvPr/>
        </p:nvGrpSpPr>
        <p:grpSpPr>
          <a:xfrm>
            <a:off x="2947765" y="1796546"/>
            <a:ext cx="5107225" cy="2830953"/>
            <a:chOff x="2900362" y="1671637"/>
            <a:chExt cx="6389741" cy="3517134"/>
          </a:xfrm>
        </p:grpSpPr>
        <p:sp>
          <p:nvSpPr>
            <p:cNvPr id="53" name="Freeform: Shape 63">
              <a:extLst>
                <a:ext uri="{FF2B5EF4-FFF2-40B4-BE49-F238E27FC236}">
                  <a16:creationId xmlns:a16="http://schemas.microsoft.com/office/drawing/2014/main" id="{38AD3A19-D7F0-46D7-AB00-7E6DC68307C1}"/>
                </a:ext>
              </a:extLst>
            </p:cNvPr>
            <p:cNvSpPr/>
            <p:nvPr/>
          </p:nvSpPr>
          <p:spPr>
            <a:xfrm>
              <a:off x="2900362" y="1671637"/>
              <a:ext cx="6389741" cy="3454755"/>
            </a:xfrm>
            <a:custGeom>
              <a:avLst/>
              <a:gdLst>
                <a:gd name="connsiteX0" fmla="*/ 6389742 w 6389741"/>
                <a:gd name="connsiteY0" fmla="*/ 3454756 h 3454755"/>
                <a:gd name="connsiteX1" fmla="*/ 4298214 w 6389741"/>
                <a:gd name="connsiteY1" fmla="*/ 3454756 h 3454755"/>
                <a:gd name="connsiteX2" fmla="*/ 4298214 w 6389741"/>
                <a:gd name="connsiteY2" fmla="*/ 3342704 h 3454755"/>
                <a:gd name="connsiteX3" fmla="*/ 4183056 w 6389741"/>
                <a:gd name="connsiteY3" fmla="*/ 3342704 h 3454755"/>
                <a:gd name="connsiteX4" fmla="*/ 4183056 w 6389741"/>
                <a:gd name="connsiteY4" fmla="*/ 3230661 h 3454755"/>
                <a:gd name="connsiteX5" fmla="*/ 4108352 w 6389741"/>
                <a:gd name="connsiteY5" fmla="*/ 3230661 h 3454755"/>
                <a:gd name="connsiteX6" fmla="*/ 4108352 w 6389741"/>
                <a:gd name="connsiteY6" fmla="*/ 3140402 h 3454755"/>
                <a:gd name="connsiteX7" fmla="*/ 4061670 w 6389741"/>
                <a:gd name="connsiteY7" fmla="*/ 3140402 h 3454755"/>
                <a:gd name="connsiteX8" fmla="*/ 4061670 w 6389741"/>
                <a:gd name="connsiteY8" fmla="*/ 3047029 h 3454755"/>
                <a:gd name="connsiteX9" fmla="*/ 3837575 w 6389741"/>
                <a:gd name="connsiteY9" fmla="*/ 3047029 h 3454755"/>
                <a:gd name="connsiteX10" fmla="*/ 3837575 w 6389741"/>
                <a:gd name="connsiteY10" fmla="*/ 2950550 h 3454755"/>
                <a:gd name="connsiteX11" fmla="*/ 3716198 w 6389741"/>
                <a:gd name="connsiteY11" fmla="*/ 2950550 h 3454755"/>
                <a:gd name="connsiteX12" fmla="*/ 3716198 w 6389741"/>
                <a:gd name="connsiteY12" fmla="*/ 2844727 h 3454755"/>
                <a:gd name="connsiteX13" fmla="*/ 3305356 w 6389741"/>
                <a:gd name="connsiteY13" fmla="*/ 2844727 h 3454755"/>
                <a:gd name="connsiteX14" fmla="*/ 3305356 w 6389741"/>
                <a:gd name="connsiteY14" fmla="*/ 2754468 h 3454755"/>
                <a:gd name="connsiteX15" fmla="*/ 2847842 w 6389741"/>
                <a:gd name="connsiteY15" fmla="*/ 2754468 h 3454755"/>
                <a:gd name="connsiteX16" fmla="*/ 2847842 w 6389741"/>
                <a:gd name="connsiteY16" fmla="*/ 2648645 h 3454755"/>
                <a:gd name="connsiteX17" fmla="*/ 2816714 w 6389741"/>
                <a:gd name="connsiteY17" fmla="*/ 2648645 h 3454755"/>
                <a:gd name="connsiteX18" fmla="*/ 2816714 w 6389741"/>
                <a:gd name="connsiteY18" fmla="*/ 2564606 h 3454755"/>
                <a:gd name="connsiteX19" fmla="*/ 2371639 w 6389741"/>
                <a:gd name="connsiteY19" fmla="*/ 2564606 h 3454755"/>
                <a:gd name="connsiteX20" fmla="*/ 2371639 w 6389741"/>
                <a:gd name="connsiteY20" fmla="*/ 2461898 h 3454755"/>
                <a:gd name="connsiteX21" fmla="*/ 2318728 w 6389741"/>
                <a:gd name="connsiteY21" fmla="*/ 2461898 h 3454755"/>
                <a:gd name="connsiteX22" fmla="*/ 2318728 w 6389741"/>
                <a:gd name="connsiteY22" fmla="*/ 2362305 h 3454755"/>
                <a:gd name="connsiteX23" fmla="*/ 2119541 w 6389741"/>
                <a:gd name="connsiteY23" fmla="*/ 2362305 h 3454755"/>
                <a:gd name="connsiteX24" fmla="*/ 2119541 w 6389741"/>
                <a:gd name="connsiteY24" fmla="*/ 2287610 h 3454755"/>
                <a:gd name="connsiteX25" fmla="*/ 2060400 w 6389741"/>
                <a:gd name="connsiteY25" fmla="*/ 2287610 h 3454755"/>
                <a:gd name="connsiteX26" fmla="*/ 2060400 w 6389741"/>
                <a:gd name="connsiteY26" fmla="*/ 2166223 h 3454755"/>
                <a:gd name="connsiteX27" fmla="*/ 1895446 w 6389741"/>
                <a:gd name="connsiteY27" fmla="*/ 2166223 h 3454755"/>
                <a:gd name="connsiteX28" fmla="*/ 1895446 w 6389741"/>
                <a:gd name="connsiteY28" fmla="*/ 2060400 h 3454755"/>
                <a:gd name="connsiteX29" fmla="*/ 1484614 w 6389741"/>
                <a:gd name="connsiteY29" fmla="*/ 2060400 h 3454755"/>
                <a:gd name="connsiteX30" fmla="*/ 1484614 w 6389741"/>
                <a:gd name="connsiteY30" fmla="*/ 1967027 h 3454755"/>
                <a:gd name="connsiteX31" fmla="*/ 1459716 w 6389741"/>
                <a:gd name="connsiteY31" fmla="*/ 1967027 h 3454755"/>
                <a:gd name="connsiteX32" fmla="*/ 1459716 w 6389741"/>
                <a:gd name="connsiteY32" fmla="*/ 1873663 h 3454755"/>
                <a:gd name="connsiteX33" fmla="*/ 1394355 w 6389741"/>
                <a:gd name="connsiteY33" fmla="*/ 1873663 h 3454755"/>
                <a:gd name="connsiteX34" fmla="*/ 1394355 w 6389741"/>
                <a:gd name="connsiteY34" fmla="*/ 1780289 h 3454755"/>
                <a:gd name="connsiteX35" fmla="*/ 1251185 w 6389741"/>
                <a:gd name="connsiteY35" fmla="*/ 1780289 h 3454755"/>
                <a:gd name="connsiteX36" fmla="*/ 1251185 w 6389741"/>
                <a:gd name="connsiteY36" fmla="*/ 1677581 h 3454755"/>
                <a:gd name="connsiteX37" fmla="*/ 927492 w 6389741"/>
                <a:gd name="connsiteY37" fmla="*/ 1677581 h 3454755"/>
                <a:gd name="connsiteX38" fmla="*/ 927492 w 6389741"/>
                <a:gd name="connsiteY38" fmla="*/ 1577978 h 3454755"/>
                <a:gd name="connsiteX39" fmla="*/ 837233 w 6389741"/>
                <a:gd name="connsiteY39" fmla="*/ 1577978 h 3454755"/>
                <a:gd name="connsiteX40" fmla="*/ 837233 w 6389741"/>
                <a:gd name="connsiteY40" fmla="*/ 1497063 h 3454755"/>
                <a:gd name="connsiteX41" fmla="*/ 778098 w 6389741"/>
                <a:gd name="connsiteY41" fmla="*/ 1497063 h 3454755"/>
                <a:gd name="connsiteX42" fmla="*/ 778098 w 6389741"/>
                <a:gd name="connsiteY42" fmla="*/ 1406804 h 3454755"/>
                <a:gd name="connsiteX43" fmla="*/ 753199 w 6389741"/>
                <a:gd name="connsiteY43" fmla="*/ 1406804 h 3454755"/>
                <a:gd name="connsiteX44" fmla="*/ 753199 w 6389741"/>
                <a:gd name="connsiteY44" fmla="*/ 1307202 h 3454755"/>
                <a:gd name="connsiteX45" fmla="*/ 591354 w 6389741"/>
                <a:gd name="connsiteY45" fmla="*/ 1307202 h 3454755"/>
                <a:gd name="connsiteX46" fmla="*/ 591354 w 6389741"/>
                <a:gd name="connsiteY46" fmla="*/ 1220057 h 3454755"/>
                <a:gd name="connsiteX47" fmla="*/ 541556 w 6389741"/>
                <a:gd name="connsiteY47" fmla="*/ 1220057 h 3454755"/>
                <a:gd name="connsiteX48" fmla="*/ 541556 w 6389741"/>
                <a:gd name="connsiteY48" fmla="*/ 1104900 h 3454755"/>
                <a:gd name="connsiteX49" fmla="*/ 510432 w 6389741"/>
                <a:gd name="connsiteY49" fmla="*/ 1104900 h 3454755"/>
                <a:gd name="connsiteX50" fmla="*/ 510432 w 6389741"/>
                <a:gd name="connsiteY50" fmla="*/ 1023976 h 3454755"/>
                <a:gd name="connsiteX51" fmla="*/ 454409 w 6389741"/>
                <a:gd name="connsiteY51" fmla="*/ 1023976 h 3454755"/>
                <a:gd name="connsiteX52" fmla="*/ 454409 w 6389741"/>
                <a:gd name="connsiteY52" fmla="*/ 613141 h 3454755"/>
                <a:gd name="connsiteX53" fmla="*/ 432623 w 6389741"/>
                <a:gd name="connsiteY53" fmla="*/ 613141 h 3454755"/>
                <a:gd name="connsiteX54" fmla="*/ 432623 w 6389741"/>
                <a:gd name="connsiteY54" fmla="*/ 522882 h 3454755"/>
                <a:gd name="connsiteX55" fmla="*/ 413948 w 6389741"/>
                <a:gd name="connsiteY55" fmla="*/ 522882 h 3454755"/>
                <a:gd name="connsiteX56" fmla="*/ 413948 w 6389741"/>
                <a:gd name="connsiteY56" fmla="*/ 354813 h 3454755"/>
                <a:gd name="connsiteX57" fmla="*/ 413948 w 6389741"/>
                <a:gd name="connsiteY57" fmla="*/ 354813 h 3454755"/>
                <a:gd name="connsiteX58" fmla="*/ 413948 w 6389741"/>
                <a:gd name="connsiteY58" fmla="*/ 261441 h 3454755"/>
                <a:gd name="connsiteX59" fmla="*/ 311239 w 6389741"/>
                <a:gd name="connsiteY59" fmla="*/ 261441 h 3454755"/>
                <a:gd name="connsiteX60" fmla="*/ 311239 w 6389741"/>
                <a:gd name="connsiteY60" fmla="*/ 164957 h 3454755"/>
                <a:gd name="connsiteX61" fmla="*/ 270778 w 6389741"/>
                <a:gd name="connsiteY61" fmla="*/ 164957 h 3454755"/>
                <a:gd name="connsiteX62" fmla="*/ 270778 w 6389741"/>
                <a:gd name="connsiteY62" fmla="*/ 96484 h 3454755"/>
                <a:gd name="connsiteX63" fmla="*/ 230317 w 6389741"/>
                <a:gd name="connsiteY63" fmla="*/ 96484 h 3454755"/>
                <a:gd name="connsiteX64" fmla="*/ 230317 w 6389741"/>
                <a:gd name="connsiteY64" fmla="*/ 0 h 3454755"/>
                <a:gd name="connsiteX65" fmla="*/ 0 w 6389741"/>
                <a:gd name="connsiteY65" fmla="*/ 0 h 345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389741" h="3454755">
                  <a:moveTo>
                    <a:pt x="6389742" y="3454756"/>
                  </a:moveTo>
                  <a:lnTo>
                    <a:pt x="4298214" y="3454756"/>
                  </a:lnTo>
                  <a:lnTo>
                    <a:pt x="4298214" y="3342704"/>
                  </a:lnTo>
                  <a:lnTo>
                    <a:pt x="4183056" y="3342704"/>
                  </a:lnTo>
                  <a:lnTo>
                    <a:pt x="4183056" y="3230661"/>
                  </a:lnTo>
                  <a:lnTo>
                    <a:pt x="4108352" y="3230661"/>
                  </a:lnTo>
                  <a:lnTo>
                    <a:pt x="4108352" y="3140402"/>
                  </a:lnTo>
                  <a:lnTo>
                    <a:pt x="4061670" y="3140402"/>
                  </a:lnTo>
                  <a:lnTo>
                    <a:pt x="4061670" y="3047029"/>
                  </a:lnTo>
                  <a:lnTo>
                    <a:pt x="3837575" y="3047029"/>
                  </a:lnTo>
                  <a:lnTo>
                    <a:pt x="3837575" y="2950550"/>
                  </a:lnTo>
                  <a:lnTo>
                    <a:pt x="3716198" y="2950550"/>
                  </a:lnTo>
                  <a:lnTo>
                    <a:pt x="3716198" y="2844727"/>
                  </a:lnTo>
                  <a:lnTo>
                    <a:pt x="3305356" y="2844727"/>
                  </a:lnTo>
                  <a:lnTo>
                    <a:pt x="3305356" y="2754468"/>
                  </a:lnTo>
                  <a:lnTo>
                    <a:pt x="2847842" y="2754468"/>
                  </a:lnTo>
                  <a:lnTo>
                    <a:pt x="2847842" y="2648645"/>
                  </a:lnTo>
                  <a:lnTo>
                    <a:pt x="2816714" y="2648645"/>
                  </a:lnTo>
                  <a:lnTo>
                    <a:pt x="2816714" y="2564606"/>
                  </a:lnTo>
                  <a:lnTo>
                    <a:pt x="2371639" y="2564606"/>
                  </a:lnTo>
                  <a:lnTo>
                    <a:pt x="2371639" y="2461898"/>
                  </a:lnTo>
                  <a:lnTo>
                    <a:pt x="2318728" y="2461898"/>
                  </a:lnTo>
                  <a:lnTo>
                    <a:pt x="2318728" y="2362305"/>
                  </a:lnTo>
                  <a:lnTo>
                    <a:pt x="2119541" y="2362305"/>
                  </a:lnTo>
                  <a:lnTo>
                    <a:pt x="2119541" y="2287610"/>
                  </a:lnTo>
                  <a:lnTo>
                    <a:pt x="2060400" y="2287610"/>
                  </a:lnTo>
                  <a:lnTo>
                    <a:pt x="2060400" y="2166223"/>
                  </a:lnTo>
                  <a:lnTo>
                    <a:pt x="1895446" y="2166223"/>
                  </a:lnTo>
                  <a:lnTo>
                    <a:pt x="1895446" y="2060400"/>
                  </a:lnTo>
                  <a:lnTo>
                    <a:pt x="1484614" y="2060400"/>
                  </a:lnTo>
                  <a:lnTo>
                    <a:pt x="1484614" y="1967027"/>
                  </a:lnTo>
                  <a:lnTo>
                    <a:pt x="1459716" y="1967027"/>
                  </a:lnTo>
                  <a:lnTo>
                    <a:pt x="1459716" y="1873663"/>
                  </a:lnTo>
                  <a:lnTo>
                    <a:pt x="1394355" y="1873663"/>
                  </a:lnTo>
                  <a:lnTo>
                    <a:pt x="1394355" y="1780289"/>
                  </a:lnTo>
                  <a:lnTo>
                    <a:pt x="1251185" y="1780289"/>
                  </a:lnTo>
                  <a:lnTo>
                    <a:pt x="1251185" y="1677581"/>
                  </a:lnTo>
                  <a:lnTo>
                    <a:pt x="927492" y="1677581"/>
                  </a:lnTo>
                  <a:lnTo>
                    <a:pt x="927492" y="1577978"/>
                  </a:lnTo>
                  <a:lnTo>
                    <a:pt x="837233" y="1577978"/>
                  </a:lnTo>
                  <a:lnTo>
                    <a:pt x="837233" y="1497063"/>
                  </a:lnTo>
                  <a:lnTo>
                    <a:pt x="778098" y="1497063"/>
                  </a:lnTo>
                  <a:lnTo>
                    <a:pt x="778098" y="1406804"/>
                  </a:lnTo>
                  <a:lnTo>
                    <a:pt x="753199" y="1406804"/>
                  </a:lnTo>
                  <a:lnTo>
                    <a:pt x="753199" y="1307202"/>
                  </a:lnTo>
                  <a:lnTo>
                    <a:pt x="591354" y="1307202"/>
                  </a:lnTo>
                  <a:lnTo>
                    <a:pt x="591354" y="1220057"/>
                  </a:lnTo>
                  <a:lnTo>
                    <a:pt x="541556" y="1220057"/>
                  </a:lnTo>
                  <a:lnTo>
                    <a:pt x="541556" y="1104900"/>
                  </a:lnTo>
                  <a:lnTo>
                    <a:pt x="510432" y="1104900"/>
                  </a:lnTo>
                  <a:lnTo>
                    <a:pt x="510432" y="1023976"/>
                  </a:lnTo>
                  <a:lnTo>
                    <a:pt x="454409" y="1023976"/>
                  </a:lnTo>
                  <a:lnTo>
                    <a:pt x="454409" y="613141"/>
                  </a:lnTo>
                  <a:lnTo>
                    <a:pt x="432623" y="613141"/>
                  </a:lnTo>
                  <a:lnTo>
                    <a:pt x="432623" y="522882"/>
                  </a:lnTo>
                  <a:lnTo>
                    <a:pt x="413948" y="522882"/>
                  </a:lnTo>
                  <a:lnTo>
                    <a:pt x="413948" y="354813"/>
                  </a:lnTo>
                  <a:lnTo>
                    <a:pt x="413948" y="354813"/>
                  </a:lnTo>
                  <a:lnTo>
                    <a:pt x="413948" y="261441"/>
                  </a:lnTo>
                  <a:lnTo>
                    <a:pt x="311239" y="261441"/>
                  </a:lnTo>
                  <a:lnTo>
                    <a:pt x="311239" y="164957"/>
                  </a:lnTo>
                  <a:lnTo>
                    <a:pt x="270778" y="164957"/>
                  </a:lnTo>
                  <a:lnTo>
                    <a:pt x="270778" y="96484"/>
                  </a:lnTo>
                  <a:lnTo>
                    <a:pt x="230317" y="96484"/>
                  </a:lnTo>
                  <a:lnTo>
                    <a:pt x="230317" y="0"/>
                  </a:lnTo>
                  <a:lnTo>
                    <a:pt x="0" y="0"/>
                  </a:lnTo>
                </a:path>
              </a:pathLst>
            </a:custGeom>
            <a:noFill/>
            <a:ln w="25400" cap="flat">
              <a:solidFill>
                <a:schemeClr val="accent3"/>
              </a:solidFill>
              <a:prstDash val="solid"/>
              <a:miter/>
            </a:ln>
          </p:spPr>
          <p:txBody>
            <a:bodyPr rtlCol="0" anchor="ctr"/>
            <a:lstStyle/>
            <a:p>
              <a:endParaRPr lang="en-GB"/>
            </a:p>
          </p:txBody>
        </p:sp>
        <p:sp>
          <p:nvSpPr>
            <p:cNvPr id="54" name="Freeform: Shape 64">
              <a:extLst>
                <a:ext uri="{FF2B5EF4-FFF2-40B4-BE49-F238E27FC236}">
                  <a16:creationId xmlns:a16="http://schemas.microsoft.com/office/drawing/2014/main" id="{B0A15B9A-F33C-4CA2-91F4-26F6E0D32A0D}"/>
                </a:ext>
              </a:extLst>
            </p:cNvPr>
            <p:cNvSpPr/>
            <p:nvPr/>
          </p:nvSpPr>
          <p:spPr>
            <a:xfrm>
              <a:off x="3257159" y="18803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tlCol="0" anchor="ctr"/>
            <a:lstStyle/>
            <a:p>
              <a:endParaRPr lang="en-GB"/>
            </a:p>
          </p:txBody>
        </p:sp>
        <p:sp>
          <p:nvSpPr>
            <p:cNvPr id="55" name="Freeform: Shape 65">
              <a:extLst>
                <a:ext uri="{FF2B5EF4-FFF2-40B4-BE49-F238E27FC236}">
                  <a16:creationId xmlns:a16="http://schemas.microsoft.com/office/drawing/2014/main" id="{86366353-0CED-4BF6-9844-CDA64B4BA400}"/>
                </a:ext>
              </a:extLst>
            </p:cNvPr>
            <p:cNvSpPr/>
            <p:nvPr/>
          </p:nvSpPr>
          <p:spPr>
            <a:xfrm>
              <a:off x="3771512" y="31948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3"/>
              </a:solidFill>
              <a:prstDash val="solid"/>
              <a:miter/>
            </a:ln>
          </p:spPr>
          <p:txBody>
            <a:bodyPr rtlCol="0" anchor="ctr"/>
            <a:lstStyle/>
            <a:p>
              <a:endParaRPr lang="en-GB"/>
            </a:p>
          </p:txBody>
        </p:sp>
        <p:sp>
          <p:nvSpPr>
            <p:cNvPr id="56" name="Freeform: Shape 66">
              <a:extLst>
                <a:ext uri="{FF2B5EF4-FFF2-40B4-BE49-F238E27FC236}">
                  <a16:creationId xmlns:a16="http://schemas.microsoft.com/office/drawing/2014/main" id="{487A69A4-078B-4AA7-A954-E672D8CA0C89}"/>
                </a:ext>
              </a:extLst>
            </p:cNvPr>
            <p:cNvSpPr/>
            <p:nvPr/>
          </p:nvSpPr>
          <p:spPr>
            <a:xfrm>
              <a:off x="3809612" y="31948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3"/>
              </a:solidFill>
              <a:prstDash val="solid"/>
              <a:miter/>
            </a:ln>
          </p:spPr>
          <p:txBody>
            <a:bodyPr rtlCol="0" anchor="ctr"/>
            <a:lstStyle/>
            <a:p>
              <a:endParaRPr lang="en-GB"/>
            </a:p>
          </p:txBody>
        </p:sp>
        <p:sp>
          <p:nvSpPr>
            <p:cNvPr id="57" name="Freeform: Shape 67">
              <a:extLst>
                <a:ext uri="{FF2B5EF4-FFF2-40B4-BE49-F238E27FC236}">
                  <a16:creationId xmlns:a16="http://schemas.microsoft.com/office/drawing/2014/main" id="{9EF8E3EA-B770-463C-A222-AA9D4C7CFC54}"/>
                </a:ext>
              </a:extLst>
            </p:cNvPr>
            <p:cNvSpPr/>
            <p:nvPr/>
          </p:nvSpPr>
          <p:spPr>
            <a:xfrm>
              <a:off x="7124337" y="4947418"/>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3"/>
              </a:solidFill>
              <a:prstDash val="solid"/>
              <a:miter/>
            </a:ln>
          </p:spPr>
          <p:txBody>
            <a:bodyPr rtlCol="0" anchor="ctr"/>
            <a:lstStyle/>
            <a:p>
              <a:endParaRPr lang="en-GB"/>
            </a:p>
          </p:txBody>
        </p:sp>
        <p:sp>
          <p:nvSpPr>
            <p:cNvPr id="58" name="Freeform: Shape 68">
              <a:extLst>
                <a:ext uri="{FF2B5EF4-FFF2-40B4-BE49-F238E27FC236}">
                  <a16:creationId xmlns:a16="http://schemas.microsoft.com/office/drawing/2014/main" id="{1666F27B-BB9A-4040-9711-FC2A1BF4C224}"/>
                </a:ext>
              </a:extLst>
            </p:cNvPr>
            <p:cNvSpPr/>
            <p:nvPr/>
          </p:nvSpPr>
          <p:spPr>
            <a:xfrm>
              <a:off x="7429137" y="5080768"/>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3"/>
              </a:solidFill>
              <a:prstDash val="solid"/>
              <a:miter/>
            </a:ln>
          </p:spPr>
          <p:txBody>
            <a:bodyPr rtlCol="0" anchor="ctr"/>
            <a:lstStyle/>
            <a:p>
              <a:endParaRPr lang="en-GB"/>
            </a:p>
          </p:txBody>
        </p:sp>
        <p:sp>
          <p:nvSpPr>
            <p:cNvPr id="59" name="Freeform: Shape 69">
              <a:extLst>
                <a:ext uri="{FF2B5EF4-FFF2-40B4-BE49-F238E27FC236}">
                  <a16:creationId xmlns:a16="http://schemas.microsoft.com/office/drawing/2014/main" id="{6993A6B4-FF54-4C93-9C96-F82EDC995ABB}"/>
                </a:ext>
              </a:extLst>
            </p:cNvPr>
            <p:cNvSpPr/>
            <p:nvPr/>
          </p:nvSpPr>
          <p:spPr>
            <a:xfrm>
              <a:off x="8534047" y="5080768"/>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3"/>
              </a:solidFill>
              <a:prstDash val="solid"/>
              <a:miter/>
            </a:ln>
          </p:spPr>
          <p:txBody>
            <a:bodyPr rtlCol="0" anchor="ctr"/>
            <a:lstStyle/>
            <a:p>
              <a:endParaRPr lang="en-GB"/>
            </a:p>
          </p:txBody>
        </p:sp>
        <p:sp>
          <p:nvSpPr>
            <p:cNvPr id="60" name="Freeform: Shape 70">
              <a:extLst>
                <a:ext uri="{FF2B5EF4-FFF2-40B4-BE49-F238E27FC236}">
                  <a16:creationId xmlns:a16="http://schemas.microsoft.com/office/drawing/2014/main" id="{5F373A27-AE10-406F-B432-A0DF16809383}"/>
                </a:ext>
              </a:extLst>
            </p:cNvPr>
            <p:cNvSpPr/>
            <p:nvPr/>
          </p:nvSpPr>
          <p:spPr>
            <a:xfrm>
              <a:off x="9257947" y="5080768"/>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3"/>
              </a:solidFill>
              <a:prstDash val="solid"/>
              <a:miter/>
            </a:ln>
          </p:spPr>
          <p:txBody>
            <a:bodyPr rtlCol="0" anchor="ctr"/>
            <a:lstStyle/>
            <a:p>
              <a:endParaRPr lang="en-GB"/>
            </a:p>
          </p:txBody>
        </p:sp>
      </p:grpSp>
      <p:grpSp>
        <p:nvGrpSpPr>
          <p:cNvPr id="61" name="Group 60">
            <a:extLst>
              <a:ext uri="{FF2B5EF4-FFF2-40B4-BE49-F238E27FC236}">
                <a16:creationId xmlns:a16="http://schemas.microsoft.com/office/drawing/2014/main" id="{90E2A89F-F963-4D58-B809-C6A9BEEA3106}"/>
              </a:ext>
            </a:extLst>
          </p:cNvPr>
          <p:cNvGrpSpPr/>
          <p:nvPr/>
        </p:nvGrpSpPr>
        <p:grpSpPr>
          <a:xfrm>
            <a:off x="2947765" y="1776226"/>
            <a:ext cx="3627396" cy="2754000"/>
            <a:chOff x="3810000" y="1690687"/>
            <a:chExt cx="4579410" cy="3479872"/>
          </a:xfrm>
        </p:grpSpPr>
        <p:sp>
          <p:nvSpPr>
            <p:cNvPr id="62" name="Freeform: Shape 75">
              <a:extLst>
                <a:ext uri="{FF2B5EF4-FFF2-40B4-BE49-F238E27FC236}">
                  <a16:creationId xmlns:a16="http://schemas.microsoft.com/office/drawing/2014/main" id="{3251884F-8066-4384-8C00-D05429676FC1}"/>
                </a:ext>
              </a:extLst>
            </p:cNvPr>
            <p:cNvSpPr/>
            <p:nvPr/>
          </p:nvSpPr>
          <p:spPr>
            <a:xfrm>
              <a:off x="3810000" y="1741536"/>
              <a:ext cx="4564760" cy="3379807"/>
            </a:xfrm>
            <a:custGeom>
              <a:avLst/>
              <a:gdLst>
                <a:gd name="connsiteX0" fmla="*/ 4564761 w 4564760"/>
                <a:gd name="connsiteY0" fmla="*/ 3379808 h 3379807"/>
                <a:gd name="connsiteX1" fmla="*/ 3123962 w 4564760"/>
                <a:gd name="connsiteY1" fmla="*/ 3379808 h 3379807"/>
                <a:gd name="connsiteX2" fmla="*/ 3123962 w 4564760"/>
                <a:gd name="connsiteY2" fmla="*/ 3160990 h 3379807"/>
                <a:gd name="connsiteX3" fmla="*/ 2800798 w 4564760"/>
                <a:gd name="connsiteY3" fmla="*/ 3160990 h 3379807"/>
                <a:gd name="connsiteX4" fmla="*/ 2800798 w 4564760"/>
                <a:gd name="connsiteY4" fmla="*/ 2938819 h 3379807"/>
                <a:gd name="connsiteX5" fmla="*/ 2346341 w 4564760"/>
                <a:gd name="connsiteY5" fmla="*/ 2938819 h 3379807"/>
                <a:gd name="connsiteX6" fmla="*/ 2346341 w 4564760"/>
                <a:gd name="connsiteY6" fmla="*/ 2820995 h 3379807"/>
                <a:gd name="connsiteX7" fmla="*/ 1982772 w 4564760"/>
                <a:gd name="connsiteY7" fmla="*/ 2820995 h 3379807"/>
                <a:gd name="connsiteX8" fmla="*/ 1982772 w 4564760"/>
                <a:gd name="connsiteY8" fmla="*/ 2568516 h 3379807"/>
                <a:gd name="connsiteX9" fmla="*/ 1952473 w 4564760"/>
                <a:gd name="connsiteY9" fmla="*/ 2568516 h 3379807"/>
                <a:gd name="connsiteX10" fmla="*/ 1952473 w 4564760"/>
                <a:gd name="connsiteY10" fmla="*/ 2460798 h 3379807"/>
                <a:gd name="connsiteX11" fmla="*/ 1932280 w 4564760"/>
                <a:gd name="connsiteY11" fmla="*/ 2460798 h 3379807"/>
                <a:gd name="connsiteX12" fmla="*/ 1932280 w 4564760"/>
                <a:gd name="connsiteY12" fmla="*/ 2295844 h 3379807"/>
                <a:gd name="connsiteX13" fmla="*/ 1912077 w 4564760"/>
                <a:gd name="connsiteY13" fmla="*/ 2295844 h 3379807"/>
                <a:gd name="connsiteX14" fmla="*/ 1912077 w 4564760"/>
                <a:gd name="connsiteY14" fmla="*/ 2198222 h 3379807"/>
                <a:gd name="connsiteX15" fmla="*/ 1885150 w 4564760"/>
                <a:gd name="connsiteY15" fmla="*/ 2198222 h 3379807"/>
                <a:gd name="connsiteX16" fmla="*/ 1885150 w 4564760"/>
                <a:gd name="connsiteY16" fmla="*/ 1925550 h 3379807"/>
                <a:gd name="connsiteX17" fmla="*/ 1710099 w 4564760"/>
                <a:gd name="connsiteY17" fmla="*/ 1925550 h 3379807"/>
                <a:gd name="connsiteX18" fmla="*/ 1710099 w 4564760"/>
                <a:gd name="connsiteY18" fmla="*/ 1827919 h 3379807"/>
                <a:gd name="connsiteX19" fmla="*/ 1605744 w 4564760"/>
                <a:gd name="connsiteY19" fmla="*/ 1827919 h 3379807"/>
                <a:gd name="connsiteX20" fmla="*/ 1605744 w 4564760"/>
                <a:gd name="connsiteY20" fmla="*/ 1713466 h 3379807"/>
                <a:gd name="connsiteX21" fmla="*/ 1521590 w 4564760"/>
                <a:gd name="connsiteY21" fmla="*/ 1713466 h 3379807"/>
                <a:gd name="connsiteX22" fmla="*/ 1521590 w 4564760"/>
                <a:gd name="connsiteY22" fmla="*/ 1609110 h 3379807"/>
                <a:gd name="connsiteX23" fmla="*/ 1511484 w 4564760"/>
                <a:gd name="connsiteY23" fmla="*/ 1609110 h 3379807"/>
                <a:gd name="connsiteX24" fmla="*/ 1511484 w 4564760"/>
                <a:gd name="connsiteY24" fmla="*/ 1504754 h 3379807"/>
                <a:gd name="connsiteX25" fmla="*/ 1393670 w 4564760"/>
                <a:gd name="connsiteY25" fmla="*/ 1504754 h 3379807"/>
                <a:gd name="connsiteX26" fmla="*/ 1393670 w 4564760"/>
                <a:gd name="connsiteY26" fmla="*/ 1403761 h 3379807"/>
                <a:gd name="connsiteX27" fmla="*/ 962778 w 4564760"/>
                <a:gd name="connsiteY27" fmla="*/ 1403761 h 3379807"/>
                <a:gd name="connsiteX28" fmla="*/ 962778 w 4564760"/>
                <a:gd name="connsiteY28" fmla="*/ 1312873 h 3379807"/>
                <a:gd name="connsiteX29" fmla="*/ 629505 w 4564760"/>
                <a:gd name="connsiteY29" fmla="*/ 1312873 h 3379807"/>
                <a:gd name="connsiteX30" fmla="*/ 629505 w 4564760"/>
                <a:gd name="connsiteY30" fmla="*/ 1205146 h 3379807"/>
                <a:gd name="connsiteX31" fmla="*/ 592475 w 4564760"/>
                <a:gd name="connsiteY31" fmla="*/ 1205146 h 3379807"/>
                <a:gd name="connsiteX32" fmla="*/ 592475 w 4564760"/>
                <a:gd name="connsiteY32" fmla="*/ 1114258 h 3379807"/>
                <a:gd name="connsiteX33" fmla="*/ 511684 w 4564760"/>
                <a:gd name="connsiteY33" fmla="*/ 1114258 h 3379807"/>
                <a:gd name="connsiteX34" fmla="*/ 511684 w 4564760"/>
                <a:gd name="connsiteY34" fmla="*/ 1036829 h 3379807"/>
                <a:gd name="connsiteX35" fmla="*/ 494851 w 4564760"/>
                <a:gd name="connsiteY35" fmla="*/ 1036829 h 3379807"/>
                <a:gd name="connsiteX36" fmla="*/ 494851 w 4564760"/>
                <a:gd name="connsiteY36" fmla="*/ 851684 h 3379807"/>
                <a:gd name="connsiteX37" fmla="*/ 491485 w 4564760"/>
                <a:gd name="connsiteY37" fmla="*/ 851684 h 3379807"/>
                <a:gd name="connsiteX38" fmla="*/ 491485 w 4564760"/>
                <a:gd name="connsiteY38" fmla="*/ 733862 h 3379807"/>
                <a:gd name="connsiteX39" fmla="*/ 434258 w 4564760"/>
                <a:gd name="connsiteY39" fmla="*/ 733862 h 3379807"/>
                <a:gd name="connsiteX40" fmla="*/ 434258 w 4564760"/>
                <a:gd name="connsiteY40" fmla="*/ 642971 h 3379807"/>
                <a:gd name="connsiteX41" fmla="*/ 407327 w 4564760"/>
                <a:gd name="connsiteY41" fmla="*/ 642971 h 3379807"/>
                <a:gd name="connsiteX42" fmla="*/ 407327 w 4564760"/>
                <a:gd name="connsiteY42" fmla="*/ 555446 h 3379807"/>
                <a:gd name="connsiteX43" fmla="*/ 400595 w 4564760"/>
                <a:gd name="connsiteY43" fmla="*/ 555446 h 3379807"/>
                <a:gd name="connsiteX44" fmla="*/ 400595 w 4564760"/>
                <a:gd name="connsiteY44" fmla="*/ 471288 h 3379807"/>
                <a:gd name="connsiteX45" fmla="*/ 390495 w 4564760"/>
                <a:gd name="connsiteY45" fmla="*/ 471288 h 3379807"/>
                <a:gd name="connsiteX46" fmla="*/ 390495 w 4564760"/>
                <a:gd name="connsiteY46" fmla="*/ 366931 h 3379807"/>
                <a:gd name="connsiteX47" fmla="*/ 302970 w 4564760"/>
                <a:gd name="connsiteY47" fmla="*/ 366931 h 3379807"/>
                <a:gd name="connsiteX48" fmla="*/ 302970 w 4564760"/>
                <a:gd name="connsiteY48" fmla="*/ 282772 h 3379807"/>
                <a:gd name="connsiteX49" fmla="*/ 208714 w 4564760"/>
                <a:gd name="connsiteY49" fmla="*/ 282772 h 3379807"/>
                <a:gd name="connsiteX50" fmla="*/ 208714 w 4564760"/>
                <a:gd name="connsiteY50" fmla="*/ 191882 h 3379807"/>
                <a:gd name="connsiteX51" fmla="*/ 134654 w 4564760"/>
                <a:gd name="connsiteY51" fmla="*/ 191882 h 3379807"/>
                <a:gd name="connsiteX52" fmla="*/ 134654 w 4564760"/>
                <a:gd name="connsiteY52" fmla="*/ 87525 h 3379807"/>
                <a:gd name="connsiteX53" fmla="*/ 74060 w 4564760"/>
                <a:gd name="connsiteY53" fmla="*/ 87525 h 3379807"/>
                <a:gd name="connsiteX54" fmla="*/ 74060 w 4564760"/>
                <a:gd name="connsiteY54" fmla="*/ 0 h 3379807"/>
                <a:gd name="connsiteX55" fmla="*/ 0 w 4564760"/>
                <a:gd name="connsiteY55" fmla="*/ 0 h 337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64760" h="3379807">
                  <a:moveTo>
                    <a:pt x="4564761" y="3379808"/>
                  </a:moveTo>
                  <a:lnTo>
                    <a:pt x="3123962" y="3379808"/>
                  </a:lnTo>
                  <a:lnTo>
                    <a:pt x="3123962" y="3160990"/>
                  </a:lnTo>
                  <a:lnTo>
                    <a:pt x="2800798" y="3160990"/>
                  </a:lnTo>
                  <a:lnTo>
                    <a:pt x="2800798" y="2938819"/>
                  </a:lnTo>
                  <a:lnTo>
                    <a:pt x="2346341" y="2938819"/>
                  </a:lnTo>
                  <a:lnTo>
                    <a:pt x="2346341" y="2820995"/>
                  </a:lnTo>
                  <a:lnTo>
                    <a:pt x="1982772" y="2820995"/>
                  </a:lnTo>
                  <a:lnTo>
                    <a:pt x="1982772" y="2568516"/>
                  </a:lnTo>
                  <a:lnTo>
                    <a:pt x="1952473" y="2568516"/>
                  </a:lnTo>
                  <a:lnTo>
                    <a:pt x="1952473" y="2460798"/>
                  </a:lnTo>
                  <a:lnTo>
                    <a:pt x="1932280" y="2460798"/>
                  </a:lnTo>
                  <a:lnTo>
                    <a:pt x="1932280" y="2295844"/>
                  </a:lnTo>
                  <a:lnTo>
                    <a:pt x="1912077" y="2295844"/>
                  </a:lnTo>
                  <a:lnTo>
                    <a:pt x="1912077" y="2198222"/>
                  </a:lnTo>
                  <a:lnTo>
                    <a:pt x="1885150" y="2198222"/>
                  </a:lnTo>
                  <a:lnTo>
                    <a:pt x="1885150" y="1925550"/>
                  </a:lnTo>
                  <a:lnTo>
                    <a:pt x="1710099" y="1925550"/>
                  </a:lnTo>
                  <a:lnTo>
                    <a:pt x="1710099" y="1827919"/>
                  </a:lnTo>
                  <a:lnTo>
                    <a:pt x="1605744" y="1827919"/>
                  </a:lnTo>
                  <a:lnTo>
                    <a:pt x="1605744" y="1713466"/>
                  </a:lnTo>
                  <a:lnTo>
                    <a:pt x="1521590" y="1713466"/>
                  </a:lnTo>
                  <a:lnTo>
                    <a:pt x="1521590" y="1609110"/>
                  </a:lnTo>
                  <a:lnTo>
                    <a:pt x="1511484" y="1609110"/>
                  </a:lnTo>
                  <a:lnTo>
                    <a:pt x="1511484" y="1504754"/>
                  </a:lnTo>
                  <a:lnTo>
                    <a:pt x="1393670" y="1504754"/>
                  </a:lnTo>
                  <a:lnTo>
                    <a:pt x="1393670" y="1403761"/>
                  </a:lnTo>
                  <a:lnTo>
                    <a:pt x="962778" y="1403761"/>
                  </a:lnTo>
                  <a:lnTo>
                    <a:pt x="962778" y="1312873"/>
                  </a:lnTo>
                  <a:lnTo>
                    <a:pt x="629505" y="1312873"/>
                  </a:lnTo>
                  <a:lnTo>
                    <a:pt x="629505" y="1205146"/>
                  </a:lnTo>
                  <a:lnTo>
                    <a:pt x="592475" y="1205146"/>
                  </a:lnTo>
                  <a:lnTo>
                    <a:pt x="592475" y="1114258"/>
                  </a:lnTo>
                  <a:lnTo>
                    <a:pt x="511684" y="1114258"/>
                  </a:lnTo>
                  <a:lnTo>
                    <a:pt x="511684" y="1036829"/>
                  </a:lnTo>
                  <a:lnTo>
                    <a:pt x="494851" y="1036829"/>
                  </a:lnTo>
                  <a:lnTo>
                    <a:pt x="494851" y="851684"/>
                  </a:lnTo>
                  <a:lnTo>
                    <a:pt x="491485" y="851684"/>
                  </a:lnTo>
                  <a:lnTo>
                    <a:pt x="491485" y="733862"/>
                  </a:lnTo>
                  <a:lnTo>
                    <a:pt x="434258" y="733862"/>
                  </a:lnTo>
                  <a:lnTo>
                    <a:pt x="434258" y="642971"/>
                  </a:lnTo>
                  <a:lnTo>
                    <a:pt x="407327" y="642971"/>
                  </a:lnTo>
                  <a:lnTo>
                    <a:pt x="407327" y="555446"/>
                  </a:lnTo>
                  <a:lnTo>
                    <a:pt x="400595" y="555446"/>
                  </a:lnTo>
                  <a:lnTo>
                    <a:pt x="400595" y="471288"/>
                  </a:lnTo>
                  <a:lnTo>
                    <a:pt x="390495" y="471288"/>
                  </a:lnTo>
                  <a:lnTo>
                    <a:pt x="390495" y="366931"/>
                  </a:lnTo>
                  <a:lnTo>
                    <a:pt x="302970" y="366931"/>
                  </a:lnTo>
                  <a:lnTo>
                    <a:pt x="302970" y="282772"/>
                  </a:lnTo>
                  <a:lnTo>
                    <a:pt x="208714" y="282772"/>
                  </a:lnTo>
                  <a:lnTo>
                    <a:pt x="208714" y="191882"/>
                  </a:lnTo>
                  <a:lnTo>
                    <a:pt x="134654" y="191882"/>
                  </a:lnTo>
                  <a:lnTo>
                    <a:pt x="134654" y="87525"/>
                  </a:lnTo>
                  <a:lnTo>
                    <a:pt x="74060" y="87525"/>
                  </a:lnTo>
                  <a:lnTo>
                    <a:pt x="74060" y="0"/>
                  </a:lnTo>
                  <a:lnTo>
                    <a:pt x="0" y="0"/>
                  </a:lnTo>
                </a:path>
              </a:pathLst>
            </a:custGeom>
            <a:noFill/>
            <a:ln w="25400" cap="flat">
              <a:solidFill>
                <a:schemeClr val="accent2"/>
              </a:solidFill>
              <a:prstDash val="solid"/>
              <a:miter/>
            </a:ln>
          </p:spPr>
          <p:txBody>
            <a:bodyPr rtlCol="0" anchor="ctr"/>
            <a:lstStyle/>
            <a:p>
              <a:endParaRPr lang="en-GB"/>
            </a:p>
          </p:txBody>
        </p:sp>
        <p:sp>
          <p:nvSpPr>
            <p:cNvPr id="63" name="Freeform: Shape 76">
              <a:extLst>
                <a:ext uri="{FF2B5EF4-FFF2-40B4-BE49-F238E27FC236}">
                  <a16:creationId xmlns:a16="http://schemas.microsoft.com/office/drawing/2014/main" id="{14DE5D9F-2020-4222-A744-7F7DFDF266B4}"/>
                </a:ext>
              </a:extLst>
            </p:cNvPr>
            <p:cNvSpPr/>
            <p:nvPr/>
          </p:nvSpPr>
          <p:spPr>
            <a:xfrm>
              <a:off x="3826909" y="16906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2"/>
              </a:solidFill>
              <a:prstDash val="solid"/>
              <a:miter/>
            </a:ln>
          </p:spPr>
          <p:txBody>
            <a:bodyPr rtlCol="0" anchor="ctr"/>
            <a:lstStyle/>
            <a:p>
              <a:endParaRPr lang="en-GB"/>
            </a:p>
          </p:txBody>
        </p:sp>
        <p:sp>
          <p:nvSpPr>
            <p:cNvPr id="64" name="Freeform: Shape 77">
              <a:extLst>
                <a:ext uri="{FF2B5EF4-FFF2-40B4-BE49-F238E27FC236}">
                  <a16:creationId xmlns:a16="http://schemas.microsoft.com/office/drawing/2014/main" id="{F30FA1C1-8D3D-49DD-91C7-6DD79BAF38E3}"/>
                </a:ext>
              </a:extLst>
            </p:cNvPr>
            <p:cNvSpPr/>
            <p:nvPr/>
          </p:nvSpPr>
          <p:spPr>
            <a:xfrm>
              <a:off x="4817516" y="30813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2"/>
              </a:solidFill>
              <a:prstDash val="solid"/>
              <a:miter/>
            </a:ln>
          </p:spPr>
          <p:txBody>
            <a:bodyPr rtlCol="0" anchor="ctr"/>
            <a:lstStyle/>
            <a:p>
              <a:endParaRPr lang="en-GB"/>
            </a:p>
          </p:txBody>
        </p:sp>
        <p:sp>
          <p:nvSpPr>
            <p:cNvPr id="65" name="Freeform: Shape 78">
              <a:extLst>
                <a:ext uri="{FF2B5EF4-FFF2-40B4-BE49-F238E27FC236}">
                  <a16:creationId xmlns:a16="http://schemas.microsoft.com/office/drawing/2014/main" id="{E1870C29-42CA-4A7C-B00D-8DA61D871D7F}"/>
                </a:ext>
              </a:extLst>
            </p:cNvPr>
            <p:cNvSpPr/>
            <p:nvPr/>
          </p:nvSpPr>
          <p:spPr>
            <a:xfrm>
              <a:off x="5179466" y="30813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2"/>
              </a:solidFill>
              <a:prstDash val="solid"/>
              <a:miter/>
            </a:ln>
          </p:spPr>
          <p:txBody>
            <a:bodyPr rtlCol="0" anchor="ctr"/>
            <a:lstStyle/>
            <a:p>
              <a:endParaRPr lang="en-GB"/>
            </a:p>
          </p:txBody>
        </p:sp>
        <p:sp>
          <p:nvSpPr>
            <p:cNvPr id="66" name="Freeform: Shape 79">
              <a:extLst>
                <a:ext uri="{FF2B5EF4-FFF2-40B4-BE49-F238E27FC236}">
                  <a16:creationId xmlns:a16="http://schemas.microsoft.com/office/drawing/2014/main" id="{8FF8F075-4C0F-4A86-8335-E2E9EF300B0F}"/>
                </a:ext>
              </a:extLst>
            </p:cNvPr>
            <p:cNvSpPr/>
            <p:nvPr/>
          </p:nvSpPr>
          <p:spPr>
            <a:xfrm>
              <a:off x="5293766" y="31956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67" name="Freeform: Shape 80">
              <a:extLst>
                <a:ext uri="{FF2B5EF4-FFF2-40B4-BE49-F238E27FC236}">
                  <a16:creationId xmlns:a16="http://schemas.microsoft.com/office/drawing/2014/main" id="{EB0F7C76-54E6-4C04-9704-279A99CAFEDB}"/>
                </a:ext>
              </a:extLst>
            </p:cNvPr>
            <p:cNvSpPr/>
            <p:nvPr/>
          </p:nvSpPr>
          <p:spPr>
            <a:xfrm>
              <a:off x="5579516" y="3614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68" name="Freeform: Shape 81">
              <a:extLst>
                <a:ext uri="{FF2B5EF4-FFF2-40B4-BE49-F238E27FC236}">
                  <a16:creationId xmlns:a16="http://schemas.microsoft.com/office/drawing/2014/main" id="{9D2E0623-8027-4E92-B12F-06DC3A56458E}"/>
                </a:ext>
              </a:extLst>
            </p:cNvPr>
            <p:cNvSpPr/>
            <p:nvPr/>
          </p:nvSpPr>
          <p:spPr>
            <a:xfrm>
              <a:off x="5636666" y="3614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69" name="Freeform: Shape 82">
              <a:extLst>
                <a:ext uri="{FF2B5EF4-FFF2-40B4-BE49-F238E27FC236}">
                  <a16:creationId xmlns:a16="http://schemas.microsoft.com/office/drawing/2014/main" id="{FF75E22E-9391-4CFD-8C95-19ECF1CF1167}"/>
                </a:ext>
              </a:extLst>
            </p:cNvPr>
            <p:cNvSpPr/>
            <p:nvPr/>
          </p:nvSpPr>
          <p:spPr>
            <a:xfrm>
              <a:off x="6379626" y="46244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70" name="Freeform: Shape 83">
              <a:extLst>
                <a:ext uri="{FF2B5EF4-FFF2-40B4-BE49-F238E27FC236}">
                  <a16:creationId xmlns:a16="http://schemas.microsoft.com/office/drawing/2014/main" id="{CFD61BE7-F90A-4E4A-A079-FFEF770D9659}"/>
                </a:ext>
              </a:extLst>
            </p:cNvPr>
            <p:cNvSpPr/>
            <p:nvPr/>
          </p:nvSpPr>
          <p:spPr>
            <a:xfrm>
              <a:off x="6474876" y="46244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71" name="Freeform: Shape 84">
              <a:extLst>
                <a:ext uri="{FF2B5EF4-FFF2-40B4-BE49-F238E27FC236}">
                  <a16:creationId xmlns:a16="http://schemas.microsoft.com/office/drawing/2014/main" id="{8C7B1DC7-3C4E-4B45-8863-24FB5F466A19}"/>
                </a:ext>
              </a:extLst>
            </p:cNvPr>
            <p:cNvSpPr/>
            <p:nvPr/>
          </p:nvSpPr>
          <p:spPr>
            <a:xfrm>
              <a:off x="6570126" y="46244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72" name="Freeform: Shape 85">
              <a:extLst>
                <a:ext uri="{FF2B5EF4-FFF2-40B4-BE49-F238E27FC236}">
                  <a16:creationId xmlns:a16="http://schemas.microsoft.com/office/drawing/2014/main" id="{9E444434-31D2-4A56-84E6-75A016A1861D}"/>
                </a:ext>
              </a:extLst>
            </p:cNvPr>
            <p:cNvSpPr/>
            <p:nvPr/>
          </p:nvSpPr>
          <p:spPr>
            <a:xfrm>
              <a:off x="8094135" y="50625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73" name="Freeform: Shape 86">
              <a:extLst>
                <a:ext uri="{FF2B5EF4-FFF2-40B4-BE49-F238E27FC236}">
                  <a16:creationId xmlns:a16="http://schemas.microsoft.com/office/drawing/2014/main" id="{ED0157D6-6727-4B36-B46F-998017BC3B10}"/>
                </a:ext>
              </a:extLst>
            </p:cNvPr>
            <p:cNvSpPr/>
            <p:nvPr/>
          </p:nvSpPr>
          <p:spPr>
            <a:xfrm>
              <a:off x="8379885" y="50625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grpSp>
      <p:cxnSp>
        <p:nvCxnSpPr>
          <p:cNvPr id="74" name="Straight Connector 73">
            <a:extLst>
              <a:ext uri="{FF2B5EF4-FFF2-40B4-BE49-F238E27FC236}">
                <a16:creationId xmlns:a16="http://schemas.microsoft.com/office/drawing/2014/main" id="{0E569D6B-2733-461B-8FBF-419DA6E62BCB}"/>
              </a:ext>
            </a:extLst>
          </p:cNvPr>
          <p:cNvCxnSpPr>
            <a:cxnSpLocks/>
          </p:cNvCxnSpPr>
          <p:nvPr/>
        </p:nvCxnSpPr>
        <p:spPr>
          <a:xfrm>
            <a:off x="871870" y="5649713"/>
            <a:ext cx="216000" cy="0"/>
          </a:xfrm>
          <a:prstGeom prst="line">
            <a:avLst/>
          </a:prstGeom>
          <a:noFill/>
          <a:ln w="25400" cap="flat">
            <a:solidFill>
              <a:schemeClr val="accent3"/>
            </a:solidFill>
            <a:prstDash val="solid"/>
            <a:miter/>
          </a:ln>
        </p:spPr>
      </p:cxnSp>
      <p:cxnSp>
        <p:nvCxnSpPr>
          <p:cNvPr id="75" name="Straight Connector 74">
            <a:extLst>
              <a:ext uri="{FF2B5EF4-FFF2-40B4-BE49-F238E27FC236}">
                <a16:creationId xmlns:a16="http://schemas.microsoft.com/office/drawing/2014/main" id="{EC9DFC05-4431-44F0-800A-A59DA0F44CB4}"/>
              </a:ext>
            </a:extLst>
          </p:cNvPr>
          <p:cNvCxnSpPr>
            <a:cxnSpLocks/>
          </p:cNvCxnSpPr>
          <p:nvPr/>
        </p:nvCxnSpPr>
        <p:spPr>
          <a:xfrm>
            <a:off x="868228" y="5957062"/>
            <a:ext cx="216000" cy="0"/>
          </a:xfrm>
          <a:prstGeom prst="line">
            <a:avLst/>
          </a:prstGeom>
          <a:noFill/>
          <a:ln w="25400" cap="flat">
            <a:solidFill>
              <a:schemeClr val="accent2"/>
            </a:solidFill>
            <a:prstDash val="solid"/>
            <a:miter/>
          </a:ln>
        </p:spPr>
      </p:cxnSp>
      <p:graphicFrame>
        <p:nvGraphicFramePr>
          <p:cNvPr id="77" name="Table 94">
            <a:extLst>
              <a:ext uri="{FF2B5EF4-FFF2-40B4-BE49-F238E27FC236}">
                <a16:creationId xmlns:a16="http://schemas.microsoft.com/office/drawing/2014/main" id="{6ED9A057-ADCE-4379-AB68-33ABC221C72C}"/>
              </a:ext>
            </a:extLst>
          </p:cNvPr>
          <p:cNvGraphicFramePr>
            <a:graphicFrameLocks noGrp="1"/>
          </p:cNvGraphicFramePr>
          <p:nvPr>
            <p:extLst>
              <p:ext uri="{D42A27DB-BD31-4B8C-83A1-F6EECF244321}">
                <p14:modId xmlns:p14="http://schemas.microsoft.com/office/powerpoint/2010/main" val="38593931"/>
              </p:ext>
            </p:extLst>
          </p:nvPr>
        </p:nvGraphicFramePr>
        <p:xfrm>
          <a:off x="6267894" y="2026130"/>
          <a:ext cx="5408079" cy="1296546"/>
        </p:xfrm>
        <a:graphic>
          <a:graphicData uri="http://schemas.openxmlformats.org/drawingml/2006/table">
            <a:tbl>
              <a:tblPr firstRow="1" bandRow="1">
                <a:tableStyleId>{5C22544A-7EE6-4342-B048-85BDC9FD1C3A}</a:tableStyleId>
              </a:tblPr>
              <a:tblGrid>
                <a:gridCol w="2042988">
                  <a:extLst>
                    <a:ext uri="{9D8B030D-6E8A-4147-A177-3AD203B41FA5}">
                      <a16:colId xmlns:a16="http://schemas.microsoft.com/office/drawing/2014/main" val="4176415267"/>
                    </a:ext>
                  </a:extLst>
                </a:gridCol>
                <a:gridCol w="1800451">
                  <a:extLst>
                    <a:ext uri="{9D8B030D-6E8A-4147-A177-3AD203B41FA5}">
                      <a16:colId xmlns:a16="http://schemas.microsoft.com/office/drawing/2014/main" val="3396103757"/>
                    </a:ext>
                  </a:extLst>
                </a:gridCol>
                <a:gridCol w="1564640">
                  <a:extLst>
                    <a:ext uri="{9D8B030D-6E8A-4147-A177-3AD203B41FA5}">
                      <a16:colId xmlns:a16="http://schemas.microsoft.com/office/drawing/2014/main" val="2977086476"/>
                    </a:ext>
                  </a:extLst>
                </a:gridCol>
              </a:tblGrid>
              <a:tr h="370840">
                <a:tc>
                  <a:txBody>
                    <a:bodyPr/>
                    <a:lstStyle/>
                    <a:p>
                      <a:pPr algn="l"/>
                      <a:endParaRPr lang="en-GB" sz="1200" dirty="0">
                        <a:solidFill>
                          <a:srgbClr val="4D4D4D"/>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err="1">
                          <a:solidFill>
                            <a:srgbClr val="4D4D4D"/>
                          </a:solidFill>
                        </a:rPr>
                        <a:t>NaI</a:t>
                      </a:r>
                      <a:r>
                        <a:rPr lang="en-US" sz="1200" dirty="0">
                          <a:solidFill>
                            <a:srgbClr val="4D4D4D"/>
                          </a:solidFill>
                        </a:rPr>
                        <a:t>-IRI</a:t>
                      </a:r>
                      <a:r>
                        <a:rPr lang="en-US" sz="1200" baseline="0" dirty="0">
                          <a:solidFill>
                            <a:srgbClr val="4D4D4D"/>
                          </a:solidFill>
                        </a:rPr>
                        <a:t> + </a:t>
                      </a:r>
                      <a:r>
                        <a:rPr lang="en-US" sz="1200" dirty="0">
                          <a:solidFill>
                            <a:srgbClr val="4D4D4D"/>
                          </a:solidFill>
                        </a:rPr>
                        <a:t>5FU + FA</a:t>
                      </a:r>
                    </a:p>
                    <a:p>
                      <a:pPr algn="ctr"/>
                      <a:r>
                        <a:rPr lang="en-US" sz="1200" dirty="0">
                          <a:solidFill>
                            <a:srgbClr val="4D4D4D"/>
                          </a:solidFill>
                        </a:rPr>
                        <a:t>(n=49)</a:t>
                      </a:r>
                      <a:endParaRPr lang="en-GB" sz="1200" dirty="0">
                        <a:solidFill>
                          <a:srgbClr val="4D4D4D"/>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4D4D4D"/>
                          </a:solidFill>
                        </a:rPr>
                        <a:t>Gem + Cis</a:t>
                      </a:r>
                    </a:p>
                    <a:p>
                      <a:pPr algn="ctr"/>
                      <a:r>
                        <a:rPr lang="en-US" sz="1200" dirty="0">
                          <a:solidFill>
                            <a:srgbClr val="4D4D4D"/>
                          </a:solidFill>
                        </a:rPr>
                        <a:t>(n=42)</a:t>
                      </a:r>
                      <a:endParaRPr lang="en-GB" sz="1200" dirty="0">
                        <a:solidFill>
                          <a:srgbClr val="4D4D4D"/>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2465062"/>
                  </a:ext>
                </a:extLst>
              </a:tr>
              <a:tr h="279782">
                <a:tc>
                  <a:txBody>
                    <a:bodyPr/>
                    <a:lstStyle/>
                    <a:p>
                      <a:pPr algn="l"/>
                      <a:r>
                        <a:rPr lang="en-US" sz="1200" b="0" dirty="0">
                          <a:solidFill>
                            <a:srgbClr val="4D4D4D"/>
                          </a:solidFill>
                        </a:rPr>
                        <a:t>4-mo PFS rate, % (90%CI)</a:t>
                      </a:r>
                      <a:endParaRPr lang="en-GB" sz="1200" b="0" dirty="0">
                        <a:solidFill>
                          <a:srgbClr val="4D4D4D"/>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1" dirty="0">
                          <a:solidFill>
                            <a:srgbClr val="4D4D4D"/>
                          </a:solidFill>
                        </a:rPr>
                        <a:t>51.0 </a:t>
                      </a:r>
                      <a:r>
                        <a:rPr lang="en-US" sz="1200" dirty="0">
                          <a:solidFill>
                            <a:srgbClr val="4D4D4D"/>
                          </a:solidFill>
                        </a:rPr>
                        <a:t>(0.415, 0.605)</a:t>
                      </a:r>
                      <a:endParaRPr lang="en-GB" sz="1200" dirty="0">
                        <a:solidFill>
                          <a:srgbClr val="4D4D4D"/>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1" dirty="0">
                          <a:solidFill>
                            <a:srgbClr val="4D4D4D"/>
                          </a:solidFill>
                        </a:rPr>
                        <a:t>59.5</a:t>
                      </a:r>
                      <a:endParaRPr lang="en-GB" sz="1200" b="1" dirty="0">
                        <a:solidFill>
                          <a:srgbClr val="4D4D4D"/>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9384744"/>
                  </a:ext>
                </a:extLst>
              </a:tr>
              <a:tr h="279782">
                <a:tc>
                  <a:txBody>
                    <a:bodyPr/>
                    <a:lstStyle/>
                    <a:p>
                      <a:pPr algn="l"/>
                      <a:r>
                        <a:rPr lang="en-US" sz="1200" b="0" dirty="0">
                          <a:solidFill>
                            <a:srgbClr val="4D4D4D"/>
                          </a:solidFill>
                        </a:rPr>
                        <a:t>mPFS, </a:t>
                      </a:r>
                      <a:r>
                        <a:rPr lang="en-US" sz="1200" b="0" dirty="0" err="1">
                          <a:solidFill>
                            <a:srgbClr val="4D4D4D"/>
                          </a:solidFill>
                        </a:rPr>
                        <a:t>mo</a:t>
                      </a:r>
                      <a:r>
                        <a:rPr lang="en-US" sz="1200" b="0" dirty="0">
                          <a:solidFill>
                            <a:srgbClr val="4D4D4D"/>
                          </a:solidFill>
                        </a:rPr>
                        <a:t> (95%CI)</a:t>
                      </a:r>
                      <a:endParaRPr lang="en-GB" sz="1200" b="0" dirty="0">
                        <a:solidFill>
                          <a:srgbClr val="4D4D4D"/>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rgbClr val="4D4D4D"/>
                          </a:solidFill>
                        </a:rPr>
                        <a:t>5.98 </a:t>
                      </a:r>
                      <a:r>
                        <a:rPr lang="en-US" sz="1200" dirty="0">
                          <a:solidFill>
                            <a:srgbClr val="4D4D4D"/>
                          </a:solidFill>
                        </a:rPr>
                        <a:t>(2.37, 9.59)</a:t>
                      </a:r>
                      <a:endParaRPr lang="en-GB" sz="1200" dirty="0">
                        <a:solidFill>
                          <a:srgbClr val="4D4D4D"/>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rgbClr val="4D4D4D"/>
                          </a:solidFill>
                        </a:rPr>
                        <a:t>6.87 </a:t>
                      </a:r>
                      <a:r>
                        <a:rPr lang="en-US" sz="1200" dirty="0">
                          <a:solidFill>
                            <a:srgbClr val="4D4D4D"/>
                          </a:solidFill>
                        </a:rPr>
                        <a:t>(2.46, 7.82)</a:t>
                      </a:r>
                      <a:endParaRPr lang="en-GB" sz="1200" dirty="0">
                        <a:solidFill>
                          <a:srgbClr val="4D4D4D"/>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7454849"/>
                  </a:ext>
                </a:extLst>
              </a:tr>
              <a:tr h="279782">
                <a:tc>
                  <a:txBody>
                    <a:bodyPr/>
                    <a:lstStyle/>
                    <a:p>
                      <a:pPr algn="l"/>
                      <a:r>
                        <a:rPr lang="en-GB" sz="1200" b="0" dirty="0">
                          <a:solidFill>
                            <a:srgbClr val="4D4D4D"/>
                          </a:solidFill>
                        </a:rPr>
                        <a:t>ORR,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24.5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11.9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84613"/>
                  </a:ext>
                </a:extLst>
              </a:tr>
            </a:tbl>
          </a:graphicData>
        </a:graphic>
      </p:graphicFrame>
      <p:sp>
        <p:nvSpPr>
          <p:cNvPr id="76" name="TextBox 75">
            <a:extLst>
              <a:ext uri="{FF2B5EF4-FFF2-40B4-BE49-F238E27FC236}">
                <a16:creationId xmlns:a16="http://schemas.microsoft.com/office/drawing/2014/main" id="{6F64E515-E5E7-40BD-8414-1DA2DBCC538C}"/>
              </a:ext>
            </a:extLst>
          </p:cNvPr>
          <p:cNvSpPr txBox="1"/>
          <p:nvPr/>
        </p:nvSpPr>
        <p:spPr>
          <a:xfrm>
            <a:off x="1740188" y="5254699"/>
            <a:ext cx="990976"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No. at risk</a:t>
            </a:r>
          </a:p>
        </p:txBody>
      </p:sp>
    </p:spTree>
    <p:extLst>
      <p:ext uri="{BB962C8B-B14F-4D97-AF65-F5344CB8AC3E}">
        <p14:creationId xmlns:p14="http://schemas.microsoft.com/office/powerpoint/2010/main" val="19990743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LBA10: </a:t>
            </a:r>
            <a:r>
              <a:rPr lang="en-GB" dirty="0" err="1"/>
              <a:t>Nal</a:t>
            </a:r>
            <a:r>
              <a:rPr lang="en-GB" dirty="0"/>
              <a:t>-IRI with 5-fluorouracil (5-FU) and leucovorin or gemcitabine plus cisplatin in advanced biliary tract cancer – final results of the NIFE-trial (AIO-YMO HEP-0315) - a randomized phase II study of the AIO biliary tract cancer group – </a:t>
            </a:r>
            <a:r>
              <a:rPr lang="en-GB" dirty="0" err="1"/>
              <a:t>Perkhofer</a:t>
            </a:r>
            <a:r>
              <a:rPr lang="en-GB" dirty="0"/>
              <a:t> L,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4000"/>
              </a:spcBef>
              <a:buNone/>
            </a:pPr>
            <a:r>
              <a:rPr lang="en-GB" b="1" dirty="0"/>
              <a:t>Conclusions</a:t>
            </a:r>
          </a:p>
          <a:p>
            <a:r>
              <a:rPr lang="en-GB" b="1" dirty="0"/>
              <a:t>In patients with advanced biliary tract cancer, </a:t>
            </a:r>
            <a:r>
              <a:rPr lang="en-GB" b="1" dirty="0" err="1"/>
              <a:t>Nal</a:t>
            </a:r>
            <a:r>
              <a:rPr lang="en-GB" b="1" dirty="0"/>
              <a:t>-IRI + 5FU + leucovorin demonstrated encouraging clinical activity meeting the primary endpoint and with a safety profile similar to previous findings</a:t>
            </a:r>
          </a:p>
        </p:txBody>
      </p:sp>
      <p:sp>
        <p:nvSpPr>
          <p:cNvPr id="5" name="Text Placeholder 4"/>
          <p:cNvSpPr>
            <a:spLocks noGrp="1"/>
          </p:cNvSpPr>
          <p:nvPr>
            <p:ph type="body" sz="quarter" idx="11"/>
          </p:nvPr>
        </p:nvSpPr>
        <p:spPr/>
        <p:txBody>
          <a:bodyPr/>
          <a:lstStyle/>
          <a:p>
            <a:r>
              <a:rPr lang="en-GB" dirty="0" err="1"/>
              <a:t>Perkhofer</a:t>
            </a:r>
            <a:r>
              <a:rPr lang="en-GB" dirty="0"/>
              <a:t> L, et al. Ann </a:t>
            </a:r>
            <a:r>
              <a:rPr lang="en-GB" dirty="0" err="1"/>
              <a:t>Oncol</a:t>
            </a:r>
            <a:r>
              <a:rPr lang="en-GB" dirty="0"/>
              <a:t> 2021;32(</a:t>
            </a:r>
            <a:r>
              <a:rPr lang="en-GB" dirty="0" err="1"/>
              <a:t>suppl</a:t>
            </a:r>
            <a:r>
              <a:rPr lang="en-GB" dirty="0"/>
              <a:t>):</a:t>
            </a:r>
            <a:r>
              <a:rPr lang="en-GB" dirty="0" err="1"/>
              <a:t>abstr</a:t>
            </a:r>
            <a:r>
              <a:rPr lang="en-GB" dirty="0"/>
              <a:t> LBA10</a:t>
            </a:r>
          </a:p>
        </p:txBody>
      </p:sp>
      <p:graphicFrame>
        <p:nvGraphicFramePr>
          <p:cNvPr id="6" name="Group 88"/>
          <p:cNvGraphicFramePr>
            <a:graphicFrameLocks noGrp="1"/>
          </p:cNvGraphicFramePr>
          <p:nvPr>
            <p:extLst>
              <p:ext uri="{D42A27DB-BD31-4B8C-83A1-F6EECF244321}">
                <p14:modId xmlns:p14="http://schemas.microsoft.com/office/powerpoint/2010/main" val="1657692607"/>
              </p:ext>
            </p:extLst>
          </p:nvPr>
        </p:nvGraphicFramePr>
        <p:xfrm>
          <a:off x="446569" y="1797913"/>
          <a:ext cx="5446927" cy="2133600"/>
        </p:xfrm>
        <a:graphic>
          <a:graphicData uri="http://schemas.openxmlformats.org/drawingml/2006/table">
            <a:tbl>
              <a:tblPr firstRow="1" bandRow="1">
                <a:tableStyleId>{5202B0CA-FC54-4496-8BCA-5EF66A818D29}</a:tableStyleId>
              </a:tblPr>
              <a:tblGrid>
                <a:gridCol w="1851957">
                  <a:extLst>
                    <a:ext uri="{9D8B030D-6E8A-4147-A177-3AD203B41FA5}">
                      <a16:colId xmlns:a16="http://schemas.microsoft.com/office/drawing/2014/main" val="20000"/>
                    </a:ext>
                  </a:extLst>
                </a:gridCol>
                <a:gridCol w="1803748">
                  <a:extLst>
                    <a:ext uri="{9D8B030D-6E8A-4147-A177-3AD203B41FA5}">
                      <a16:colId xmlns:a16="http://schemas.microsoft.com/office/drawing/2014/main" val="20001"/>
                    </a:ext>
                  </a:extLst>
                </a:gridCol>
                <a:gridCol w="1791222">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a:ln>
                            <a:noFill/>
                          </a:ln>
                          <a:solidFill>
                            <a:schemeClr val="tx2"/>
                          </a:solidFill>
                          <a:effectLst/>
                          <a:latin typeface="+mn-lt"/>
                          <a:cs typeface="Arial" charset="0"/>
                        </a:rPr>
                        <a:t>Nal</a:t>
                      </a:r>
                      <a:r>
                        <a:rPr kumimoji="0" lang="en-GB" sz="1400" b="1" i="0" u="none" strike="noStrike" cap="none" normalizeH="0" baseline="0" dirty="0">
                          <a:ln>
                            <a:noFill/>
                          </a:ln>
                          <a:solidFill>
                            <a:schemeClr val="tx2"/>
                          </a:solidFill>
                          <a:effectLst/>
                          <a:latin typeface="+mn-lt"/>
                          <a:cs typeface="Arial" charset="0"/>
                        </a:rPr>
                        <a:t>-IRI + 5FU + LV</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Gem + Cis</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ICCA, 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32</a:t>
                      </a:r>
                    </a:p>
                  </a:txBody>
                  <a:tcPr anchor="ctr"/>
                </a:tc>
                <a:extLst>
                  <a:ext uri="{0D108BD9-81ED-4DB2-BD59-A6C34878D82A}">
                    <a16:rowId xmlns:a16="http://schemas.microsoft.com/office/drawing/2014/main" val="278988748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mPFS,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3.45 (2.10, 6.05)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7.72 (6.05, 9.46)</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mOS, mo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14.19 (7.69, 21.85)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16.36 (7.46, 19.91)</a:t>
                      </a:r>
                    </a:p>
                  </a:txBody>
                  <a:tcPr anchor="ctr"/>
                </a:tc>
                <a:extLst>
                  <a:ext uri="{0D108BD9-81ED-4DB2-BD59-A6C34878D82A}">
                    <a16:rowId xmlns:a16="http://schemas.microsoft.com/office/drawing/2014/main" val="2864002772"/>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ECCA, 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10</a:t>
                      </a:r>
                    </a:p>
                  </a:txBody>
                  <a:tcPr anchor="ctr"/>
                </a:tc>
                <a:extLst>
                  <a:ext uri="{0D108BD9-81ED-4DB2-BD59-A6C34878D82A}">
                    <a16:rowId xmlns:a16="http://schemas.microsoft.com/office/drawing/2014/main" val="16488864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mPFS,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9.59 (1.94, 15.67)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1.76 (0.16, 6.87)</a:t>
                      </a:r>
                    </a:p>
                  </a:txBody>
                  <a:tcPr anchor="ctr"/>
                </a:tc>
                <a:extLst>
                  <a:ext uri="{0D108BD9-81ED-4DB2-BD59-A6C34878D82A}">
                    <a16:rowId xmlns:a16="http://schemas.microsoft.com/office/drawing/2014/main" val="398311556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mOS, mo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18.23 (8.67, 30.95)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6.34 (0.16, NE)</a:t>
                      </a:r>
                    </a:p>
                  </a:txBody>
                  <a:tcPr anchor="ctr"/>
                </a:tc>
                <a:extLst>
                  <a:ext uri="{0D108BD9-81ED-4DB2-BD59-A6C34878D82A}">
                    <a16:rowId xmlns:a16="http://schemas.microsoft.com/office/drawing/2014/main" val="81130574"/>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988881418"/>
              </p:ext>
            </p:extLst>
          </p:nvPr>
        </p:nvGraphicFramePr>
        <p:xfrm>
          <a:off x="6298505" y="1797913"/>
          <a:ext cx="5446927" cy="2651760"/>
        </p:xfrm>
        <a:graphic>
          <a:graphicData uri="http://schemas.openxmlformats.org/drawingml/2006/table">
            <a:tbl>
              <a:tblPr firstRow="1" bandRow="1">
                <a:tableStyleId>{5202B0CA-FC54-4496-8BCA-5EF66A818D29}</a:tableStyleId>
              </a:tblPr>
              <a:tblGrid>
                <a:gridCol w="1851957">
                  <a:extLst>
                    <a:ext uri="{9D8B030D-6E8A-4147-A177-3AD203B41FA5}">
                      <a16:colId xmlns:a16="http://schemas.microsoft.com/office/drawing/2014/main" val="20000"/>
                    </a:ext>
                  </a:extLst>
                </a:gridCol>
                <a:gridCol w="1803748">
                  <a:extLst>
                    <a:ext uri="{9D8B030D-6E8A-4147-A177-3AD203B41FA5}">
                      <a16:colId xmlns:a16="http://schemas.microsoft.com/office/drawing/2014/main" val="20001"/>
                    </a:ext>
                  </a:extLst>
                </a:gridCol>
                <a:gridCol w="1791222">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Grade 3/4 AEs,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a:ln>
                            <a:noFill/>
                          </a:ln>
                          <a:solidFill>
                            <a:schemeClr val="tx2"/>
                          </a:solidFill>
                          <a:effectLst/>
                          <a:latin typeface="+mn-lt"/>
                          <a:cs typeface="Arial" charset="0"/>
                        </a:rPr>
                        <a:t>Nal</a:t>
                      </a:r>
                      <a:r>
                        <a:rPr kumimoji="0" lang="en-GB" sz="1400" b="1" i="0" u="none" strike="noStrike" cap="none" normalizeH="0" baseline="0" dirty="0">
                          <a:ln>
                            <a:noFill/>
                          </a:ln>
                          <a:solidFill>
                            <a:schemeClr val="tx2"/>
                          </a:solidFill>
                          <a:effectLst/>
                          <a:latin typeface="+mn-lt"/>
                          <a:cs typeface="Arial" charset="0"/>
                        </a:rPr>
                        <a:t>-IRI + 5FU + LV</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(n=49)</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Gem + Cis</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(n=42)</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Diarrhea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2.4</a:t>
                      </a:r>
                    </a:p>
                  </a:txBody>
                  <a:tcPr anchor="ctr"/>
                </a:tc>
                <a:extLst>
                  <a:ext uri="{0D108BD9-81ED-4DB2-BD59-A6C34878D82A}">
                    <a16:rowId xmlns:a16="http://schemas.microsoft.com/office/drawing/2014/main" val="331278234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Nausea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extLst>
                  <a:ext uri="{0D108BD9-81ED-4DB2-BD59-A6C34878D82A}">
                    <a16:rowId xmlns:a16="http://schemas.microsoft.com/office/drawing/2014/main" val="249604190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Neutropenia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21.4</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Anemia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26.2</a:t>
                      </a:r>
                    </a:p>
                  </a:txBody>
                  <a:tcPr anchor="ctr"/>
                </a:tc>
                <a:extLst>
                  <a:ext uri="{0D108BD9-81ED-4DB2-BD59-A6C34878D82A}">
                    <a16:rowId xmlns:a16="http://schemas.microsoft.com/office/drawing/2014/main" val="492806725"/>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Fatigue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2.4</a:t>
                      </a:r>
                    </a:p>
                  </a:txBody>
                  <a:tcPr anchor="ctr"/>
                </a:tc>
                <a:extLst>
                  <a:ext uri="{0D108BD9-81ED-4DB2-BD59-A6C34878D82A}">
                    <a16:rowId xmlns:a16="http://schemas.microsoft.com/office/drawing/2014/main" val="301811441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Thrombocytopenia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9.5</a:t>
                      </a:r>
                    </a:p>
                  </a:txBody>
                  <a:tcPr anchor="ctr"/>
                </a:tc>
                <a:extLst>
                  <a:ext uri="{0D108BD9-81ED-4DB2-BD59-A6C34878D82A}">
                    <a16:rowId xmlns:a16="http://schemas.microsoft.com/office/drawing/2014/main" val="2864002772"/>
                  </a:ext>
                </a:extLst>
              </a:tr>
              <a:tr h="2914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Mucositis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extLst>
                  <a:ext uri="{0D108BD9-81ED-4DB2-BD59-A6C34878D82A}">
                    <a16:rowId xmlns:a16="http://schemas.microsoft.com/office/drawing/2014/main" val="1648886400"/>
                  </a:ext>
                </a:extLst>
              </a:tr>
            </a:tbl>
          </a:graphicData>
        </a:graphic>
      </p:graphicFrame>
    </p:spTree>
    <p:extLst>
      <p:ext uri="{BB962C8B-B14F-4D97-AF65-F5344CB8AC3E}">
        <p14:creationId xmlns:p14="http://schemas.microsoft.com/office/powerpoint/2010/main" val="29647094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Cancers of the colon, rectum </a:t>
            </a:r>
            <a:br>
              <a:rPr lang="de-DE" dirty="0"/>
            </a:br>
            <a:r>
              <a:rPr lang="de-DE" dirty="0"/>
              <a:t>and anus</a:t>
            </a:r>
            <a:endParaRPr lang="en-GB" dirty="0"/>
          </a:p>
        </p:txBody>
      </p:sp>
    </p:spTree>
    <p:extLst>
      <p:ext uri="{BB962C8B-B14F-4D97-AF65-F5344CB8AC3E}">
        <p14:creationId xmlns:p14="http://schemas.microsoft.com/office/powerpoint/2010/main" val="21042958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LBA-3: Integrated analysis of cell free DNA (cfDNA) BRAF mutant allele fraction (MAF) and whole exome sequencing in BRAFV600E metastatic colorectal cancer (mCRC) treated with BRAF-</a:t>
            </a:r>
            <a:r>
              <a:rPr lang="en-GB" dirty="0" err="1"/>
              <a:t>antiEFGR</a:t>
            </a:r>
            <a:r>
              <a:rPr lang="en-GB" dirty="0"/>
              <a:t> +/- MEK inhibitors – </a:t>
            </a:r>
            <a:r>
              <a:rPr lang="en-GB" dirty="0" err="1"/>
              <a:t>Elez</a:t>
            </a:r>
            <a:r>
              <a:rPr lang="en-GB" dirty="0"/>
              <a:t> E, et al</a:t>
            </a:r>
          </a:p>
        </p:txBody>
      </p:sp>
      <p:sp>
        <p:nvSpPr>
          <p:cNvPr id="8" name="Content Placeholder 7"/>
          <p:cNvSpPr>
            <a:spLocks noGrp="1"/>
          </p:cNvSpPr>
          <p:nvPr>
            <p:ph idx="1"/>
          </p:nvPr>
        </p:nvSpPr>
        <p:spPr/>
        <p:txBody>
          <a:bodyPr/>
          <a:lstStyle/>
          <a:p>
            <a:pPr marL="0" indent="0">
              <a:buNone/>
            </a:pPr>
            <a:r>
              <a:rPr lang="en-GB" b="1" dirty="0"/>
              <a:t>Study objective</a:t>
            </a:r>
          </a:p>
          <a:p>
            <a:r>
              <a:rPr lang="en-GB" dirty="0"/>
              <a:t>To evaluate the prognostic value of BRAF MAF and identify potential predictive biomarkers in patients with BRAF V600E mCRC</a:t>
            </a:r>
          </a:p>
          <a:p>
            <a:pPr marL="0" indent="0">
              <a:spcBef>
                <a:spcPts val="1800"/>
              </a:spcBef>
              <a:buNone/>
            </a:pPr>
            <a:r>
              <a:rPr lang="en-GB" b="1" dirty="0"/>
              <a:t>Methods</a:t>
            </a:r>
          </a:p>
          <a:p>
            <a:r>
              <a:rPr lang="en-GB" dirty="0"/>
              <a:t>Data from 282 patients with BRAF V600E mCRC were assessed, of whom 86 had received targeted treatment with a BRAF/EGFR inhibitor with or without MEK inhibitor (encorafenib-cetuximab ± binimetinib), 74 had full clinical/pathological data available and 23 had FFPE/plasma samples available</a:t>
            </a:r>
          </a:p>
          <a:p>
            <a:r>
              <a:rPr lang="en-GB" dirty="0" err="1"/>
              <a:t>ddPCR</a:t>
            </a:r>
            <a:r>
              <a:rPr lang="en-GB" dirty="0"/>
              <a:t> was used to determine the baseline BRAF MAF and stratified as high (≥5%; n=14) or low (&lt;5%; n=10) and wild-type (n=16)</a:t>
            </a:r>
          </a:p>
          <a:p>
            <a:r>
              <a:rPr lang="en-GB" dirty="0"/>
              <a:t>Univariate and multivariate Cox models were used to correlate BRAF MAF with OS</a:t>
            </a:r>
          </a:p>
          <a:p>
            <a:r>
              <a:rPr lang="en-GB" dirty="0"/>
              <a:t>Somatic mutations and copy number alterations were assessed using whole-exome sequencing (20,000 genes) and ctDNA quantification and copy number alterations were assessed using shallow whole-genome sequencing</a:t>
            </a:r>
          </a:p>
        </p:txBody>
      </p:sp>
      <p:sp>
        <p:nvSpPr>
          <p:cNvPr id="5" name="Text Placeholder 4"/>
          <p:cNvSpPr>
            <a:spLocks noGrp="1"/>
          </p:cNvSpPr>
          <p:nvPr>
            <p:ph type="body" sz="quarter" idx="11"/>
          </p:nvPr>
        </p:nvSpPr>
        <p:spPr/>
        <p:txBody>
          <a:bodyPr/>
          <a:lstStyle/>
          <a:p>
            <a:r>
              <a:rPr lang="en-GB"/>
              <a:t>Elez E, et al. Ann Oncol 2021;32(suppl):abstr LBA-3</a:t>
            </a:r>
            <a:endParaRPr lang="en-GB" dirty="0"/>
          </a:p>
        </p:txBody>
      </p:sp>
    </p:spTree>
    <p:extLst>
      <p:ext uri="{BB962C8B-B14F-4D97-AF65-F5344CB8AC3E}">
        <p14:creationId xmlns:p14="http://schemas.microsoft.com/office/powerpoint/2010/main" val="3452031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LBA-3: Integrated analysis of cell free DNA (cfDNA) BRAF mutant allele fraction (MAF) and whole exome sequencing in BRAFV600E metastatic colorectal cancer (mCRC) treated with BRAF-</a:t>
            </a:r>
            <a:r>
              <a:rPr lang="en-GB" dirty="0" err="1"/>
              <a:t>antiEFGR</a:t>
            </a:r>
            <a:r>
              <a:rPr lang="en-GB" dirty="0"/>
              <a:t> +/- MEK inhibitors – </a:t>
            </a:r>
            <a:r>
              <a:rPr lang="en-GB" dirty="0" err="1"/>
              <a:t>Elez</a:t>
            </a:r>
            <a:r>
              <a:rPr lang="en-GB" dirty="0"/>
              <a:t> E, et al</a:t>
            </a:r>
          </a:p>
        </p:txBody>
      </p:sp>
      <p:sp>
        <p:nvSpPr>
          <p:cNvPr id="8" name="Content Placeholder 7"/>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a:t>Elez E, et al. Ann Oncol 2021;32(suppl):abstr LBA-3</a:t>
            </a:r>
            <a:endParaRPr lang="en-GB" dirty="0"/>
          </a:p>
        </p:txBody>
      </p:sp>
      <p:sp>
        <p:nvSpPr>
          <p:cNvPr id="10" name="TextBox 9"/>
          <p:cNvSpPr txBox="1"/>
          <p:nvPr/>
        </p:nvSpPr>
        <p:spPr>
          <a:xfrm>
            <a:off x="924549" y="1493823"/>
            <a:ext cx="4221027" cy="307777"/>
          </a:xfrm>
          <a:prstGeom prst="rect">
            <a:avLst/>
          </a:prstGeom>
          <a:noFill/>
        </p:spPr>
        <p:txBody>
          <a:bodyPr wrap="none" rtlCol="0">
            <a:spAutoFit/>
          </a:bodyPr>
          <a:lstStyle/>
          <a:p>
            <a:pPr algn="ctr"/>
            <a:r>
              <a:rPr lang="en-GB" sz="1400" b="1" dirty="0"/>
              <a:t>OS by baseline MAF BRAF (univariate analysis)</a:t>
            </a:r>
          </a:p>
        </p:txBody>
      </p:sp>
      <p:sp>
        <p:nvSpPr>
          <p:cNvPr id="11" name="TextBox 10"/>
          <p:cNvSpPr txBox="1"/>
          <p:nvPr/>
        </p:nvSpPr>
        <p:spPr>
          <a:xfrm>
            <a:off x="7262469" y="1488830"/>
            <a:ext cx="3377848" cy="307777"/>
          </a:xfrm>
          <a:prstGeom prst="rect">
            <a:avLst/>
          </a:prstGeom>
          <a:noFill/>
        </p:spPr>
        <p:txBody>
          <a:bodyPr wrap="none" rtlCol="0">
            <a:spAutoFit/>
          </a:bodyPr>
          <a:lstStyle/>
          <a:p>
            <a:pPr algn="ctr"/>
            <a:r>
              <a:rPr lang="en-GB" sz="1400" b="1" dirty="0"/>
              <a:t>OS by risk group (multivariate model)</a:t>
            </a:r>
          </a:p>
        </p:txBody>
      </p:sp>
      <p:sp>
        <p:nvSpPr>
          <p:cNvPr id="12" name="Freeform 21">
            <a:extLst>
              <a:ext uri="{FF2B5EF4-FFF2-40B4-BE49-F238E27FC236}">
                <a16:creationId xmlns:a16="http://schemas.microsoft.com/office/drawing/2014/main" id="{920DF494-B266-4CC9-B07E-85257C428958}"/>
              </a:ext>
            </a:extLst>
          </p:cNvPr>
          <p:cNvSpPr>
            <a:spLocks/>
          </p:cNvSpPr>
          <p:nvPr/>
        </p:nvSpPr>
        <p:spPr bwMode="auto">
          <a:xfrm>
            <a:off x="1048533" y="2717800"/>
            <a:ext cx="4384528" cy="24765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 name="Line 7">
            <a:extLst>
              <a:ext uri="{FF2B5EF4-FFF2-40B4-BE49-F238E27FC236}">
                <a16:creationId xmlns:a16="http://schemas.microsoft.com/office/drawing/2014/main" id="{62E57EB7-BCD2-4FF2-9BE7-44E7E649AF67}"/>
              </a:ext>
            </a:extLst>
          </p:cNvPr>
          <p:cNvSpPr>
            <a:spLocks noChangeShapeType="1"/>
          </p:cNvSpPr>
          <p:nvPr/>
        </p:nvSpPr>
        <p:spPr bwMode="auto">
          <a:xfrm>
            <a:off x="969479" y="274883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8">
            <a:extLst>
              <a:ext uri="{FF2B5EF4-FFF2-40B4-BE49-F238E27FC236}">
                <a16:creationId xmlns:a16="http://schemas.microsoft.com/office/drawing/2014/main" id="{AB869225-1329-4F3A-B8FD-71EAF7A1CAD6}"/>
              </a:ext>
            </a:extLst>
          </p:cNvPr>
          <p:cNvSpPr>
            <a:spLocks noChangeShapeType="1"/>
          </p:cNvSpPr>
          <p:nvPr/>
        </p:nvSpPr>
        <p:spPr bwMode="auto">
          <a:xfrm>
            <a:off x="969479" y="33339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9">
            <a:extLst>
              <a:ext uri="{FF2B5EF4-FFF2-40B4-BE49-F238E27FC236}">
                <a16:creationId xmlns:a16="http://schemas.microsoft.com/office/drawing/2014/main" id="{A7907404-7A6C-4D3E-AE38-73BD96675714}"/>
              </a:ext>
            </a:extLst>
          </p:cNvPr>
          <p:cNvSpPr>
            <a:spLocks noChangeShapeType="1"/>
          </p:cNvSpPr>
          <p:nvPr/>
        </p:nvSpPr>
        <p:spPr bwMode="auto">
          <a:xfrm>
            <a:off x="969479" y="393807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0">
            <a:extLst>
              <a:ext uri="{FF2B5EF4-FFF2-40B4-BE49-F238E27FC236}">
                <a16:creationId xmlns:a16="http://schemas.microsoft.com/office/drawing/2014/main" id="{4048D772-6E13-414E-A59A-E21A87F48131}"/>
              </a:ext>
            </a:extLst>
          </p:cNvPr>
          <p:cNvSpPr>
            <a:spLocks noChangeShapeType="1"/>
          </p:cNvSpPr>
          <p:nvPr/>
        </p:nvSpPr>
        <p:spPr bwMode="auto">
          <a:xfrm>
            <a:off x="969479" y="452954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1">
            <a:extLst>
              <a:ext uri="{FF2B5EF4-FFF2-40B4-BE49-F238E27FC236}">
                <a16:creationId xmlns:a16="http://schemas.microsoft.com/office/drawing/2014/main" id="{212797DF-11A2-4AA6-A590-6A9741A767DF}"/>
              </a:ext>
            </a:extLst>
          </p:cNvPr>
          <p:cNvSpPr>
            <a:spLocks noChangeShapeType="1"/>
          </p:cNvSpPr>
          <p:nvPr/>
        </p:nvSpPr>
        <p:spPr bwMode="auto">
          <a:xfrm>
            <a:off x="969479" y="512731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TextBox 17">
            <a:extLst>
              <a:ext uri="{FF2B5EF4-FFF2-40B4-BE49-F238E27FC236}">
                <a16:creationId xmlns:a16="http://schemas.microsoft.com/office/drawing/2014/main" id="{732AFE11-07D1-46DD-8A6D-AE2A8E3A91D0}"/>
              </a:ext>
            </a:extLst>
          </p:cNvPr>
          <p:cNvSpPr txBox="1"/>
          <p:nvPr/>
        </p:nvSpPr>
        <p:spPr>
          <a:xfrm rot="16200000">
            <a:off x="-691037" y="3795855"/>
            <a:ext cx="212269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Proportion of event-free</a:t>
            </a:r>
          </a:p>
        </p:txBody>
      </p:sp>
      <p:sp>
        <p:nvSpPr>
          <p:cNvPr id="19" name="TextBox 18">
            <a:extLst>
              <a:ext uri="{FF2B5EF4-FFF2-40B4-BE49-F238E27FC236}">
                <a16:creationId xmlns:a16="http://schemas.microsoft.com/office/drawing/2014/main" id="{00F2374C-1FDF-4BA8-8BBB-0C7F8744D897}"/>
              </a:ext>
            </a:extLst>
          </p:cNvPr>
          <p:cNvSpPr txBox="1"/>
          <p:nvPr/>
        </p:nvSpPr>
        <p:spPr>
          <a:xfrm>
            <a:off x="469650" y="2593958"/>
            <a:ext cx="53251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20" name="TextBox 19">
            <a:extLst>
              <a:ext uri="{FF2B5EF4-FFF2-40B4-BE49-F238E27FC236}">
                <a16:creationId xmlns:a16="http://schemas.microsoft.com/office/drawing/2014/main" id="{86B97337-6A3A-4F6E-82A6-0082EC7DC8E3}"/>
              </a:ext>
            </a:extLst>
          </p:cNvPr>
          <p:cNvSpPr txBox="1"/>
          <p:nvPr/>
        </p:nvSpPr>
        <p:spPr>
          <a:xfrm>
            <a:off x="469650" y="3178853"/>
            <a:ext cx="53251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0.75</a:t>
            </a:r>
          </a:p>
        </p:txBody>
      </p:sp>
      <p:sp>
        <p:nvSpPr>
          <p:cNvPr id="21" name="TextBox 20">
            <a:extLst>
              <a:ext uri="{FF2B5EF4-FFF2-40B4-BE49-F238E27FC236}">
                <a16:creationId xmlns:a16="http://schemas.microsoft.com/office/drawing/2014/main" id="{FF713EE1-24FA-4395-ADAE-D4CFB6F9C71A}"/>
              </a:ext>
            </a:extLst>
          </p:cNvPr>
          <p:cNvSpPr txBox="1"/>
          <p:nvPr/>
        </p:nvSpPr>
        <p:spPr>
          <a:xfrm>
            <a:off x="469650" y="3782663"/>
            <a:ext cx="53251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0.50</a:t>
            </a:r>
          </a:p>
        </p:txBody>
      </p:sp>
      <p:sp>
        <p:nvSpPr>
          <p:cNvPr id="22" name="TextBox 21">
            <a:extLst>
              <a:ext uri="{FF2B5EF4-FFF2-40B4-BE49-F238E27FC236}">
                <a16:creationId xmlns:a16="http://schemas.microsoft.com/office/drawing/2014/main" id="{4B8165B4-EAE3-40F6-AEE9-A749FC2E80F9}"/>
              </a:ext>
            </a:extLst>
          </p:cNvPr>
          <p:cNvSpPr txBox="1"/>
          <p:nvPr/>
        </p:nvSpPr>
        <p:spPr>
          <a:xfrm>
            <a:off x="469650" y="4373861"/>
            <a:ext cx="53251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0.25</a:t>
            </a:r>
          </a:p>
        </p:txBody>
      </p:sp>
      <p:sp>
        <p:nvSpPr>
          <p:cNvPr id="23" name="TextBox 22">
            <a:extLst>
              <a:ext uri="{FF2B5EF4-FFF2-40B4-BE49-F238E27FC236}">
                <a16:creationId xmlns:a16="http://schemas.microsoft.com/office/drawing/2014/main" id="{275FA0BD-3C51-450E-9FCB-491746BE89EC}"/>
              </a:ext>
            </a:extLst>
          </p:cNvPr>
          <p:cNvSpPr txBox="1"/>
          <p:nvPr/>
        </p:nvSpPr>
        <p:spPr>
          <a:xfrm>
            <a:off x="718124" y="4971361"/>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sp>
        <p:nvSpPr>
          <p:cNvPr id="24" name="TextBox 23">
            <a:extLst>
              <a:ext uri="{FF2B5EF4-FFF2-40B4-BE49-F238E27FC236}">
                <a16:creationId xmlns:a16="http://schemas.microsoft.com/office/drawing/2014/main" id="{B10512E9-F5A1-4EB2-9285-758D1DD0EEE0}"/>
              </a:ext>
            </a:extLst>
          </p:cNvPr>
          <p:cNvSpPr txBox="1"/>
          <p:nvPr/>
        </p:nvSpPr>
        <p:spPr>
          <a:xfrm>
            <a:off x="2662428" y="5442092"/>
            <a:ext cx="126162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grpSp>
        <p:nvGrpSpPr>
          <p:cNvPr id="25" name="Group 24">
            <a:extLst>
              <a:ext uri="{FF2B5EF4-FFF2-40B4-BE49-F238E27FC236}">
                <a16:creationId xmlns:a16="http://schemas.microsoft.com/office/drawing/2014/main" id="{D5D8DE88-8885-4AE9-A4CD-AA166C9A0D62}"/>
              </a:ext>
            </a:extLst>
          </p:cNvPr>
          <p:cNvGrpSpPr/>
          <p:nvPr/>
        </p:nvGrpSpPr>
        <p:grpSpPr>
          <a:xfrm>
            <a:off x="1152810" y="5188849"/>
            <a:ext cx="4309614" cy="360147"/>
            <a:chOff x="1488788" y="5303149"/>
            <a:chExt cx="3564153" cy="360147"/>
          </a:xfrm>
        </p:grpSpPr>
        <p:sp>
          <p:nvSpPr>
            <p:cNvPr id="26" name="Line 21">
              <a:extLst>
                <a:ext uri="{FF2B5EF4-FFF2-40B4-BE49-F238E27FC236}">
                  <a16:creationId xmlns:a16="http://schemas.microsoft.com/office/drawing/2014/main" id="{66A0EAAF-B1B8-47B5-A688-4CB3035D0652}"/>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5D539A3-EFA2-42E1-9909-40884323D2F5}"/>
                </a:ext>
              </a:extLst>
            </p:cNvPr>
            <p:cNvSpPr txBox="1"/>
            <p:nvPr/>
          </p:nvSpPr>
          <p:spPr>
            <a:xfrm>
              <a:off x="4828425"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28" name="Line 21">
              <a:extLst>
                <a:ext uri="{FF2B5EF4-FFF2-40B4-BE49-F238E27FC236}">
                  <a16:creationId xmlns:a16="http://schemas.microsoft.com/office/drawing/2014/main" id="{885572DD-B802-44BD-B675-F160E8D63CF0}"/>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45B7948-FCC2-4A68-A92F-1F4D520349B9}"/>
                </a:ext>
              </a:extLst>
            </p:cNvPr>
            <p:cNvSpPr txBox="1"/>
            <p:nvPr/>
          </p:nvSpPr>
          <p:spPr>
            <a:xfrm>
              <a:off x="4452787"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30" name="Line 21">
              <a:extLst>
                <a:ext uri="{FF2B5EF4-FFF2-40B4-BE49-F238E27FC236}">
                  <a16:creationId xmlns:a16="http://schemas.microsoft.com/office/drawing/2014/main" id="{213A30A5-6D6F-4432-97C4-875441F611D7}"/>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6CE351B-39E8-42B5-B9D5-0DE3A3A1062A}"/>
                </a:ext>
              </a:extLst>
            </p:cNvPr>
            <p:cNvSpPr txBox="1"/>
            <p:nvPr/>
          </p:nvSpPr>
          <p:spPr>
            <a:xfrm>
              <a:off x="4077150"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32" name="Line 21">
              <a:extLst>
                <a:ext uri="{FF2B5EF4-FFF2-40B4-BE49-F238E27FC236}">
                  <a16:creationId xmlns:a16="http://schemas.microsoft.com/office/drawing/2014/main" id="{70F21A14-CC5F-4103-88D1-65A23D2AE26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B349AA7F-B45D-4ECA-A79D-7D3E139AB51D}"/>
                </a:ext>
              </a:extLst>
            </p:cNvPr>
            <p:cNvSpPr txBox="1"/>
            <p:nvPr/>
          </p:nvSpPr>
          <p:spPr>
            <a:xfrm>
              <a:off x="3701513"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34" name="Line 21">
              <a:extLst>
                <a:ext uri="{FF2B5EF4-FFF2-40B4-BE49-F238E27FC236}">
                  <a16:creationId xmlns:a16="http://schemas.microsoft.com/office/drawing/2014/main" id="{36AA39AC-9FB8-4ACB-B222-FF8E4E264F17}"/>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D796BDD-9CFA-473E-900E-F0BD7B2D11EF}"/>
                </a:ext>
              </a:extLst>
            </p:cNvPr>
            <p:cNvSpPr txBox="1"/>
            <p:nvPr/>
          </p:nvSpPr>
          <p:spPr>
            <a:xfrm>
              <a:off x="3325877"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36" name="Line 21">
              <a:extLst>
                <a:ext uri="{FF2B5EF4-FFF2-40B4-BE49-F238E27FC236}">
                  <a16:creationId xmlns:a16="http://schemas.microsoft.com/office/drawing/2014/main" id="{6D0D160B-DC0A-4366-9E16-781C4F4316A7}"/>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DEEA02F3-6213-4B03-B004-9AFA2B978C34}"/>
                </a:ext>
              </a:extLst>
            </p:cNvPr>
            <p:cNvSpPr txBox="1"/>
            <p:nvPr/>
          </p:nvSpPr>
          <p:spPr>
            <a:xfrm>
              <a:off x="2950239"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38" name="Line 21">
              <a:extLst>
                <a:ext uri="{FF2B5EF4-FFF2-40B4-BE49-F238E27FC236}">
                  <a16:creationId xmlns:a16="http://schemas.microsoft.com/office/drawing/2014/main" id="{B23D8612-5DA8-4867-AF09-D5A594880F3A}"/>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5999BB0-37CB-498F-8CF9-D05D4FD785D2}"/>
                </a:ext>
              </a:extLst>
            </p:cNvPr>
            <p:cNvSpPr txBox="1"/>
            <p:nvPr/>
          </p:nvSpPr>
          <p:spPr>
            <a:xfrm>
              <a:off x="2615699"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40" name="Line 21">
              <a:extLst>
                <a:ext uri="{FF2B5EF4-FFF2-40B4-BE49-F238E27FC236}">
                  <a16:creationId xmlns:a16="http://schemas.microsoft.com/office/drawing/2014/main" id="{3AD9D828-1C88-4F10-B411-4FFA2A382543}"/>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102CB30E-3E75-493E-B920-1ED3B12626A8}"/>
                </a:ext>
              </a:extLst>
            </p:cNvPr>
            <p:cNvSpPr txBox="1"/>
            <p:nvPr/>
          </p:nvSpPr>
          <p:spPr>
            <a:xfrm>
              <a:off x="2240062"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42" name="Line 21">
              <a:extLst>
                <a:ext uri="{FF2B5EF4-FFF2-40B4-BE49-F238E27FC236}">
                  <a16:creationId xmlns:a16="http://schemas.microsoft.com/office/drawing/2014/main" id="{00998EF0-8498-4743-974F-76E5FBCE2453}"/>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EC35E14F-016A-4F6F-83B1-A03FDD9FA2E8}"/>
                </a:ext>
              </a:extLst>
            </p:cNvPr>
            <p:cNvSpPr txBox="1"/>
            <p:nvPr/>
          </p:nvSpPr>
          <p:spPr>
            <a:xfrm>
              <a:off x="1864425"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44" name="Line 21">
              <a:extLst>
                <a:ext uri="{FF2B5EF4-FFF2-40B4-BE49-F238E27FC236}">
                  <a16:creationId xmlns:a16="http://schemas.microsoft.com/office/drawing/2014/main" id="{AB868DE1-374E-47B7-A8BE-2C83AADC5E53}"/>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85837258-F544-40D6-B9FD-8115B66AA249}"/>
                </a:ext>
              </a:extLst>
            </p:cNvPr>
            <p:cNvSpPr txBox="1"/>
            <p:nvPr/>
          </p:nvSpPr>
          <p:spPr>
            <a:xfrm>
              <a:off x="1488788"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46" name="Group 45">
            <a:extLst>
              <a:ext uri="{FF2B5EF4-FFF2-40B4-BE49-F238E27FC236}">
                <a16:creationId xmlns:a16="http://schemas.microsoft.com/office/drawing/2014/main" id="{C62B9014-1E75-4EC6-B20E-CABBEE1168A1}"/>
              </a:ext>
            </a:extLst>
          </p:cNvPr>
          <p:cNvGrpSpPr/>
          <p:nvPr/>
        </p:nvGrpSpPr>
        <p:grpSpPr>
          <a:xfrm>
            <a:off x="1103117" y="5646083"/>
            <a:ext cx="4309614" cy="288147"/>
            <a:chOff x="1447691" y="5375149"/>
            <a:chExt cx="3564153" cy="288147"/>
          </a:xfrm>
        </p:grpSpPr>
        <p:sp>
          <p:nvSpPr>
            <p:cNvPr id="47" name="TextBox 46">
              <a:extLst>
                <a:ext uri="{FF2B5EF4-FFF2-40B4-BE49-F238E27FC236}">
                  <a16:creationId xmlns:a16="http://schemas.microsoft.com/office/drawing/2014/main" id="{D231DD24-9497-4658-B562-0115640A5220}"/>
                </a:ext>
              </a:extLst>
            </p:cNvPr>
            <p:cNvSpPr txBox="1"/>
            <p:nvPr/>
          </p:nvSpPr>
          <p:spPr>
            <a:xfrm>
              <a:off x="4869522"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48" name="TextBox 47">
              <a:extLst>
                <a:ext uri="{FF2B5EF4-FFF2-40B4-BE49-F238E27FC236}">
                  <a16:creationId xmlns:a16="http://schemas.microsoft.com/office/drawing/2014/main" id="{6C50BA61-8E7A-4231-9BD6-770D662354D1}"/>
                </a:ext>
              </a:extLst>
            </p:cNvPr>
            <p:cNvSpPr txBox="1"/>
            <p:nvPr/>
          </p:nvSpPr>
          <p:spPr>
            <a:xfrm>
              <a:off x="4493884"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49" name="TextBox 48">
              <a:extLst>
                <a:ext uri="{FF2B5EF4-FFF2-40B4-BE49-F238E27FC236}">
                  <a16:creationId xmlns:a16="http://schemas.microsoft.com/office/drawing/2014/main" id="{C73A5F6B-DB4D-4C55-B65C-AE5FE286B7FD}"/>
                </a:ext>
              </a:extLst>
            </p:cNvPr>
            <p:cNvSpPr txBox="1"/>
            <p:nvPr/>
          </p:nvSpPr>
          <p:spPr>
            <a:xfrm>
              <a:off x="4118247"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50" name="TextBox 49">
              <a:extLst>
                <a:ext uri="{FF2B5EF4-FFF2-40B4-BE49-F238E27FC236}">
                  <a16:creationId xmlns:a16="http://schemas.microsoft.com/office/drawing/2014/main" id="{8BF127F2-C5A2-47FC-898B-9A99F8B48F17}"/>
                </a:ext>
              </a:extLst>
            </p:cNvPr>
            <p:cNvSpPr txBox="1"/>
            <p:nvPr/>
          </p:nvSpPr>
          <p:spPr>
            <a:xfrm>
              <a:off x="3742611"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p:txBody>
        </p:sp>
        <p:sp>
          <p:nvSpPr>
            <p:cNvPr id="51" name="TextBox 50">
              <a:extLst>
                <a:ext uri="{FF2B5EF4-FFF2-40B4-BE49-F238E27FC236}">
                  <a16:creationId xmlns:a16="http://schemas.microsoft.com/office/drawing/2014/main" id="{68FE1E08-4B79-47A7-81CD-F5433842D968}"/>
                </a:ext>
              </a:extLst>
            </p:cNvPr>
            <p:cNvSpPr txBox="1"/>
            <p:nvPr/>
          </p:nvSpPr>
          <p:spPr>
            <a:xfrm>
              <a:off x="3366974"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p:txBody>
        </p:sp>
        <p:sp>
          <p:nvSpPr>
            <p:cNvPr id="52" name="TextBox 51">
              <a:extLst>
                <a:ext uri="{FF2B5EF4-FFF2-40B4-BE49-F238E27FC236}">
                  <a16:creationId xmlns:a16="http://schemas.microsoft.com/office/drawing/2014/main" id="{768B28E5-9686-4D62-A114-0C1A010EB8DE}"/>
                </a:ext>
              </a:extLst>
            </p:cNvPr>
            <p:cNvSpPr txBox="1"/>
            <p:nvPr/>
          </p:nvSpPr>
          <p:spPr>
            <a:xfrm>
              <a:off x="2970787" y="5375149"/>
              <a:ext cx="183420"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 1</a:t>
              </a:r>
            </a:p>
          </p:txBody>
        </p:sp>
        <p:sp>
          <p:nvSpPr>
            <p:cNvPr id="53" name="TextBox 52">
              <a:extLst>
                <a:ext uri="{FF2B5EF4-FFF2-40B4-BE49-F238E27FC236}">
                  <a16:creationId xmlns:a16="http://schemas.microsoft.com/office/drawing/2014/main" id="{10B334F1-A55C-4E6B-AA31-08DBC62220C2}"/>
                </a:ext>
              </a:extLst>
            </p:cNvPr>
            <p:cNvSpPr txBox="1"/>
            <p:nvPr/>
          </p:nvSpPr>
          <p:spPr>
            <a:xfrm>
              <a:off x="2595150" y="5375149"/>
              <a:ext cx="183420"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 3</a:t>
              </a:r>
            </a:p>
          </p:txBody>
        </p:sp>
        <p:sp>
          <p:nvSpPr>
            <p:cNvPr id="54" name="TextBox 53">
              <a:extLst>
                <a:ext uri="{FF2B5EF4-FFF2-40B4-BE49-F238E27FC236}">
                  <a16:creationId xmlns:a16="http://schemas.microsoft.com/office/drawing/2014/main" id="{E41556EF-CADA-4B7E-9A43-5A1A235CED7B}"/>
                </a:ext>
              </a:extLst>
            </p:cNvPr>
            <p:cNvSpPr txBox="1"/>
            <p:nvPr/>
          </p:nvSpPr>
          <p:spPr>
            <a:xfrm>
              <a:off x="2219513" y="5375149"/>
              <a:ext cx="183420"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 5</a:t>
              </a:r>
            </a:p>
          </p:txBody>
        </p:sp>
        <p:sp>
          <p:nvSpPr>
            <p:cNvPr id="55" name="TextBox 54">
              <a:extLst>
                <a:ext uri="{FF2B5EF4-FFF2-40B4-BE49-F238E27FC236}">
                  <a16:creationId xmlns:a16="http://schemas.microsoft.com/office/drawing/2014/main" id="{CC711091-6EC3-4250-87B9-B5D39A2F0141}"/>
                </a:ext>
              </a:extLst>
            </p:cNvPr>
            <p:cNvSpPr txBox="1"/>
            <p:nvPr/>
          </p:nvSpPr>
          <p:spPr>
            <a:xfrm>
              <a:off x="1843876" y="5375149"/>
              <a:ext cx="183420"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 9</a:t>
              </a:r>
            </a:p>
          </p:txBody>
        </p:sp>
        <p:sp>
          <p:nvSpPr>
            <p:cNvPr id="56" name="TextBox 55">
              <a:extLst>
                <a:ext uri="{FF2B5EF4-FFF2-40B4-BE49-F238E27FC236}">
                  <a16:creationId xmlns:a16="http://schemas.microsoft.com/office/drawing/2014/main" id="{31FB6740-A605-4DE5-B86E-19EA0A2445F1}"/>
                </a:ext>
              </a:extLst>
            </p:cNvPr>
            <p:cNvSpPr txBox="1"/>
            <p:nvPr/>
          </p:nvSpPr>
          <p:spPr>
            <a:xfrm>
              <a:off x="1447691"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14</a:t>
              </a:r>
            </a:p>
          </p:txBody>
        </p:sp>
      </p:grpSp>
      <p:grpSp>
        <p:nvGrpSpPr>
          <p:cNvPr id="57" name="Group 56">
            <a:extLst>
              <a:ext uri="{FF2B5EF4-FFF2-40B4-BE49-F238E27FC236}">
                <a16:creationId xmlns:a16="http://schemas.microsoft.com/office/drawing/2014/main" id="{D8C1AA6D-A41E-4D4C-886A-BA936A824FD0}"/>
              </a:ext>
            </a:extLst>
          </p:cNvPr>
          <p:cNvGrpSpPr/>
          <p:nvPr/>
        </p:nvGrpSpPr>
        <p:grpSpPr>
          <a:xfrm>
            <a:off x="1103117" y="5887379"/>
            <a:ext cx="4309614" cy="288147"/>
            <a:chOff x="1447691" y="5375149"/>
            <a:chExt cx="3564153" cy="288147"/>
          </a:xfrm>
        </p:grpSpPr>
        <p:sp>
          <p:nvSpPr>
            <p:cNvPr id="58" name="TextBox 57">
              <a:extLst>
                <a:ext uri="{FF2B5EF4-FFF2-40B4-BE49-F238E27FC236}">
                  <a16:creationId xmlns:a16="http://schemas.microsoft.com/office/drawing/2014/main" id="{3CB2D078-9589-49E6-AE53-D718F0B9F7CB}"/>
                </a:ext>
              </a:extLst>
            </p:cNvPr>
            <p:cNvSpPr txBox="1"/>
            <p:nvPr/>
          </p:nvSpPr>
          <p:spPr>
            <a:xfrm>
              <a:off x="4869522"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FFC000"/>
                  </a:solidFill>
                  <a:latin typeface="Arial" panose="020B0604020202020204" pitchFamily="34" charset="0"/>
                  <a:cs typeface="Arial" panose="020B0604020202020204" pitchFamily="34" charset="0"/>
                </a:rPr>
                <a:t>2</a:t>
              </a:r>
            </a:p>
          </p:txBody>
        </p:sp>
        <p:sp>
          <p:nvSpPr>
            <p:cNvPr id="59" name="TextBox 58">
              <a:extLst>
                <a:ext uri="{FF2B5EF4-FFF2-40B4-BE49-F238E27FC236}">
                  <a16:creationId xmlns:a16="http://schemas.microsoft.com/office/drawing/2014/main" id="{55B9468E-9589-4B69-85C5-3BC4769886D3}"/>
                </a:ext>
              </a:extLst>
            </p:cNvPr>
            <p:cNvSpPr txBox="1"/>
            <p:nvPr/>
          </p:nvSpPr>
          <p:spPr>
            <a:xfrm>
              <a:off x="4493884"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FFC000"/>
                  </a:solidFill>
                  <a:latin typeface="Arial" panose="020B0604020202020204" pitchFamily="34" charset="0"/>
                  <a:cs typeface="Arial" panose="020B0604020202020204" pitchFamily="34" charset="0"/>
                </a:rPr>
                <a:t>2</a:t>
              </a:r>
            </a:p>
          </p:txBody>
        </p:sp>
        <p:sp>
          <p:nvSpPr>
            <p:cNvPr id="60" name="TextBox 59">
              <a:extLst>
                <a:ext uri="{FF2B5EF4-FFF2-40B4-BE49-F238E27FC236}">
                  <a16:creationId xmlns:a16="http://schemas.microsoft.com/office/drawing/2014/main" id="{55D44FA8-EFD7-4522-ABDE-E01722F5A229}"/>
                </a:ext>
              </a:extLst>
            </p:cNvPr>
            <p:cNvSpPr txBox="1"/>
            <p:nvPr/>
          </p:nvSpPr>
          <p:spPr>
            <a:xfrm>
              <a:off x="4118247"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FFC000"/>
                  </a:solidFill>
                  <a:latin typeface="Arial" panose="020B0604020202020204" pitchFamily="34" charset="0"/>
                  <a:cs typeface="Arial" panose="020B0604020202020204" pitchFamily="34" charset="0"/>
                </a:rPr>
                <a:t>3</a:t>
              </a:r>
            </a:p>
          </p:txBody>
        </p:sp>
        <p:sp>
          <p:nvSpPr>
            <p:cNvPr id="61" name="TextBox 60">
              <a:extLst>
                <a:ext uri="{FF2B5EF4-FFF2-40B4-BE49-F238E27FC236}">
                  <a16:creationId xmlns:a16="http://schemas.microsoft.com/office/drawing/2014/main" id="{B564983E-9F91-42FC-AF0D-A807C328EEBE}"/>
                </a:ext>
              </a:extLst>
            </p:cNvPr>
            <p:cNvSpPr txBox="1"/>
            <p:nvPr/>
          </p:nvSpPr>
          <p:spPr>
            <a:xfrm>
              <a:off x="3742611"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FFC000"/>
                  </a:solidFill>
                  <a:latin typeface="Arial" panose="020B0604020202020204" pitchFamily="34" charset="0"/>
                  <a:cs typeface="Arial" panose="020B0604020202020204" pitchFamily="34" charset="0"/>
                </a:rPr>
                <a:t>3</a:t>
              </a:r>
            </a:p>
          </p:txBody>
        </p:sp>
        <p:sp>
          <p:nvSpPr>
            <p:cNvPr id="62" name="TextBox 61">
              <a:extLst>
                <a:ext uri="{FF2B5EF4-FFF2-40B4-BE49-F238E27FC236}">
                  <a16:creationId xmlns:a16="http://schemas.microsoft.com/office/drawing/2014/main" id="{1B82CBA6-7F70-433C-AD8C-304B97C8A675}"/>
                </a:ext>
              </a:extLst>
            </p:cNvPr>
            <p:cNvSpPr txBox="1"/>
            <p:nvPr/>
          </p:nvSpPr>
          <p:spPr>
            <a:xfrm>
              <a:off x="3366974"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FFC000"/>
                  </a:solidFill>
                  <a:latin typeface="Arial" panose="020B0604020202020204" pitchFamily="34" charset="0"/>
                  <a:cs typeface="Arial" panose="020B0604020202020204" pitchFamily="34" charset="0"/>
                </a:rPr>
                <a:t>3</a:t>
              </a:r>
            </a:p>
          </p:txBody>
        </p:sp>
        <p:sp>
          <p:nvSpPr>
            <p:cNvPr id="63" name="TextBox 62">
              <a:extLst>
                <a:ext uri="{FF2B5EF4-FFF2-40B4-BE49-F238E27FC236}">
                  <a16:creationId xmlns:a16="http://schemas.microsoft.com/office/drawing/2014/main" id="{C1A07CBD-370C-4207-B144-9B43E3298164}"/>
                </a:ext>
              </a:extLst>
            </p:cNvPr>
            <p:cNvSpPr txBox="1"/>
            <p:nvPr/>
          </p:nvSpPr>
          <p:spPr>
            <a:xfrm>
              <a:off x="2970787" y="5375149"/>
              <a:ext cx="183420" cy="288147"/>
            </a:xfrm>
            <a:prstGeom prst="rect">
              <a:avLst/>
            </a:prstGeom>
            <a:noFill/>
          </p:spPr>
          <p:txBody>
            <a:bodyPr wrap="none" lIns="36000" tIns="36000" rIns="36000" bIns="36000" rtlCol="0" anchor="t" anchorCtr="0">
              <a:spAutoFit/>
            </a:bodyPr>
            <a:lstStyle/>
            <a:p>
              <a:pPr algn="ctr"/>
              <a:r>
                <a:rPr lang="en-GB" sz="1400" dirty="0">
                  <a:solidFill>
                    <a:srgbClr val="FFC000"/>
                  </a:solidFill>
                  <a:latin typeface="Arial" panose="020B0604020202020204" pitchFamily="34" charset="0"/>
                  <a:cs typeface="Arial" panose="020B0604020202020204" pitchFamily="34" charset="0"/>
                </a:rPr>
                <a:t> 4</a:t>
              </a:r>
            </a:p>
          </p:txBody>
        </p:sp>
        <p:sp>
          <p:nvSpPr>
            <p:cNvPr id="64" name="TextBox 63">
              <a:extLst>
                <a:ext uri="{FF2B5EF4-FFF2-40B4-BE49-F238E27FC236}">
                  <a16:creationId xmlns:a16="http://schemas.microsoft.com/office/drawing/2014/main" id="{E7F0581C-57C4-4337-BF09-ADB7D2161ECE}"/>
                </a:ext>
              </a:extLst>
            </p:cNvPr>
            <p:cNvSpPr txBox="1"/>
            <p:nvPr/>
          </p:nvSpPr>
          <p:spPr>
            <a:xfrm>
              <a:off x="2595150" y="5375149"/>
              <a:ext cx="183420" cy="288147"/>
            </a:xfrm>
            <a:prstGeom prst="rect">
              <a:avLst/>
            </a:prstGeom>
            <a:noFill/>
          </p:spPr>
          <p:txBody>
            <a:bodyPr wrap="none" lIns="36000" tIns="36000" rIns="36000" bIns="36000" rtlCol="0" anchor="t" anchorCtr="0">
              <a:spAutoFit/>
            </a:bodyPr>
            <a:lstStyle/>
            <a:p>
              <a:pPr algn="ctr"/>
              <a:r>
                <a:rPr lang="en-GB" sz="1400" dirty="0">
                  <a:solidFill>
                    <a:srgbClr val="FFC000"/>
                  </a:solidFill>
                  <a:latin typeface="Arial" panose="020B0604020202020204" pitchFamily="34" charset="0"/>
                  <a:cs typeface="Arial" panose="020B0604020202020204" pitchFamily="34" charset="0"/>
                </a:rPr>
                <a:t> 7</a:t>
              </a:r>
            </a:p>
          </p:txBody>
        </p:sp>
        <p:sp>
          <p:nvSpPr>
            <p:cNvPr id="65" name="TextBox 64">
              <a:extLst>
                <a:ext uri="{FF2B5EF4-FFF2-40B4-BE49-F238E27FC236}">
                  <a16:creationId xmlns:a16="http://schemas.microsoft.com/office/drawing/2014/main" id="{80CB61C9-68E5-4F61-9700-53D18C67D004}"/>
                </a:ext>
              </a:extLst>
            </p:cNvPr>
            <p:cNvSpPr txBox="1"/>
            <p:nvPr/>
          </p:nvSpPr>
          <p:spPr>
            <a:xfrm>
              <a:off x="2219512" y="5375149"/>
              <a:ext cx="183420" cy="288147"/>
            </a:xfrm>
            <a:prstGeom prst="rect">
              <a:avLst/>
            </a:prstGeom>
            <a:noFill/>
          </p:spPr>
          <p:txBody>
            <a:bodyPr wrap="none" lIns="36000" tIns="36000" rIns="36000" bIns="36000" rtlCol="0" anchor="t" anchorCtr="0">
              <a:spAutoFit/>
            </a:bodyPr>
            <a:lstStyle/>
            <a:p>
              <a:pPr algn="ctr"/>
              <a:r>
                <a:rPr lang="en-GB" sz="1400" dirty="0">
                  <a:solidFill>
                    <a:srgbClr val="FFC000"/>
                  </a:solidFill>
                  <a:latin typeface="Arial" panose="020B0604020202020204" pitchFamily="34" charset="0"/>
                  <a:cs typeface="Arial" panose="020B0604020202020204" pitchFamily="34" charset="0"/>
                </a:rPr>
                <a:t> 7</a:t>
              </a:r>
            </a:p>
          </p:txBody>
        </p:sp>
        <p:sp>
          <p:nvSpPr>
            <p:cNvPr id="66" name="TextBox 65">
              <a:extLst>
                <a:ext uri="{FF2B5EF4-FFF2-40B4-BE49-F238E27FC236}">
                  <a16:creationId xmlns:a16="http://schemas.microsoft.com/office/drawing/2014/main" id="{A991E145-A02C-4F2E-8AEA-020AE777C1A5}"/>
                </a:ext>
              </a:extLst>
            </p:cNvPr>
            <p:cNvSpPr txBox="1"/>
            <p:nvPr/>
          </p:nvSpPr>
          <p:spPr>
            <a:xfrm>
              <a:off x="1823327"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FFC000"/>
                  </a:solidFill>
                  <a:latin typeface="Arial" panose="020B0604020202020204" pitchFamily="34" charset="0"/>
                  <a:cs typeface="Arial" panose="020B0604020202020204" pitchFamily="34" charset="0"/>
                </a:rPr>
                <a:t>10</a:t>
              </a:r>
            </a:p>
          </p:txBody>
        </p:sp>
        <p:sp>
          <p:nvSpPr>
            <p:cNvPr id="67" name="TextBox 66">
              <a:extLst>
                <a:ext uri="{FF2B5EF4-FFF2-40B4-BE49-F238E27FC236}">
                  <a16:creationId xmlns:a16="http://schemas.microsoft.com/office/drawing/2014/main" id="{A5B557CA-C5EB-44C2-A496-17631C729CBD}"/>
                </a:ext>
              </a:extLst>
            </p:cNvPr>
            <p:cNvSpPr txBox="1"/>
            <p:nvPr/>
          </p:nvSpPr>
          <p:spPr>
            <a:xfrm>
              <a:off x="1447691"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FFC000"/>
                  </a:solidFill>
                  <a:latin typeface="Arial" panose="020B0604020202020204" pitchFamily="34" charset="0"/>
                  <a:cs typeface="Arial" panose="020B0604020202020204" pitchFamily="34" charset="0"/>
                </a:rPr>
                <a:t>10</a:t>
              </a:r>
            </a:p>
          </p:txBody>
        </p:sp>
      </p:grpSp>
      <p:grpSp>
        <p:nvGrpSpPr>
          <p:cNvPr id="68" name="Group 67">
            <a:extLst>
              <a:ext uri="{FF2B5EF4-FFF2-40B4-BE49-F238E27FC236}">
                <a16:creationId xmlns:a16="http://schemas.microsoft.com/office/drawing/2014/main" id="{B686953F-10F2-487C-B9A8-7A6BF5085DB5}"/>
              </a:ext>
            </a:extLst>
          </p:cNvPr>
          <p:cNvGrpSpPr/>
          <p:nvPr/>
        </p:nvGrpSpPr>
        <p:grpSpPr>
          <a:xfrm>
            <a:off x="1103117" y="6128675"/>
            <a:ext cx="4309614" cy="288147"/>
            <a:chOff x="1447691" y="5375149"/>
            <a:chExt cx="3564153" cy="288147"/>
          </a:xfrm>
        </p:grpSpPr>
        <p:sp>
          <p:nvSpPr>
            <p:cNvPr id="69" name="TextBox 68">
              <a:extLst>
                <a:ext uri="{FF2B5EF4-FFF2-40B4-BE49-F238E27FC236}">
                  <a16:creationId xmlns:a16="http://schemas.microsoft.com/office/drawing/2014/main" id="{40A1B464-EADC-41BF-8B32-16723B227E40}"/>
                </a:ext>
              </a:extLst>
            </p:cNvPr>
            <p:cNvSpPr txBox="1"/>
            <p:nvPr/>
          </p:nvSpPr>
          <p:spPr>
            <a:xfrm>
              <a:off x="4869522"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70" name="TextBox 69">
              <a:extLst>
                <a:ext uri="{FF2B5EF4-FFF2-40B4-BE49-F238E27FC236}">
                  <a16:creationId xmlns:a16="http://schemas.microsoft.com/office/drawing/2014/main" id="{C48FD07D-47A9-4D0D-93A1-BA61B3901380}"/>
                </a:ext>
              </a:extLst>
            </p:cNvPr>
            <p:cNvSpPr txBox="1"/>
            <p:nvPr/>
          </p:nvSpPr>
          <p:spPr>
            <a:xfrm>
              <a:off x="4493885"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71" name="TextBox 70">
              <a:extLst>
                <a:ext uri="{FF2B5EF4-FFF2-40B4-BE49-F238E27FC236}">
                  <a16:creationId xmlns:a16="http://schemas.microsoft.com/office/drawing/2014/main" id="{EF50F0BD-8FF3-4965-AB4F-37B44AAD5240}"/>
                </a:ext>
              </a:extLst>
            </p:cNvPr>
            <p:cNvSpPr txBox="1"/>
            <p:nvPr/>
          </p:nvSpPr>
          <p:spPr>
            <a:xfrm>
              <a:off x="4118247"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72" name="TextBox 71">
              <a:extLst>
                <a:ext uri="{FF2B5EF4-FFF2-40B4-BE49-F238E27FC236}">
                  <a16:creationId xmlns:a16="http://schemas.microsoft.com/office/drawing/2014/main" id="{4BD340B3-97AF-4B90-AA9C-CB84B71EE3EE}"/>
                </a:ext>
              </a:extLst>
            </p:cNvPr>
            <p:cNvSpPr txBox="1"/>
            <p:nvPr/>
          </p:nvSpPr>
          <p:spPr>
            <a:xfrm>
              <a:off x="3742611"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sp>
          <p:nvSpPr>
            <p:cNvPr id="73" name="TextBox 72">
              <a:extLst>
                <a:ext uri="{FF2B5EF4-FFF2-40B4-BE49-F238E27FC236}">
                  <a16:creationId xmlns:a16="http://schemas.microsoft.com/office/drawing/2014/main" id="{8FB30A82-86B8-482E-AC00-C74F3B9525ED}"/>
                </a:ext>
              </a:extLst>
            </p:cNvPr>
            <p:cNvSpPr txBox="1"/>
            <p:nvPr/>
          </p:nvSpPr>
          <p:spPr>
            <a:xfrm>
              <a:off x="3366974"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74" name="TextBox 73">
              <a:extLst>
                <a:ext uri="{FF2B5EF4-FFF2-40B4-BE49-F238E27FC236}">
                  <a16:creationId xmlns:a16="http://schemas.microsoft.com/office/drawing/2014/main" id="{9A2CFFEF-D5F4-43DD-8FB3-E87CD4058EDC}"/>
                </a:ext>
              </a:extLst>
            </p:cNvPr>
            <p:cNvSpPr txBox="1"/>
            <p:nvPr/>
          </p:nvSpPr>
          <p:spPr>
            <a:xfrm>
              <a:off x="2950238"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75" name="TextBox 74">
              <a:extLst>
                <a:ext uri="{FF2B5EF4-FFF2-40B4-BE49-F238E27FC236}">
                  <a16:creationId xmlns:a16="http://schemas.microsoft.com/office/drawing/2014/main" id="{9E495E74-41D5-4AA8-BE42-3DB0C86F0052}"/>
                </a:ext>
              </a:extLst>
            </p:cNvPr>
            <p:cNvSpPr txBox="1"/>
            <p:nvPr/>
          </p:nvSpPr>
          <p:spPr>
            <a:xfrm>
              <a:off x="2574602"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76" name="TextBox 75">
              <a:extLst>
                <a:ext uri="{FF2B5EF4-FFF2-40B4-BE49-F238E27FC236}">
                  <a16:creationId xmlns:a16="http://schemas.microsoft.com/office/drawing/2014/main" id="{B7887EF2-63DE-49B0-B3DC-8C4D97896B79}"/>
                </a:ext>
              </a:extLst>
            </p:cNvPr>
            <p:cNvSpPr txBox="1"/>
            <p:nvPr/>
          </p:nvSpPr>
          <p:spPr>
            <a:xfrm>
              <a:off x="2198965"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a:t>
              </a:r>
            </a:p>
          </p:txBody>
        </p:sp>
        <p:sp>
          <p:nvSpPr>
            <p:cNvPr id="77" name="TextBox 76">
              <a:extLst>
                <a:ext uri="{FF2B5EF4-FFF2-40B4-BE49-F238E27FC236}">
                  <a16:creationId xmlns:a16="http://schemas.microsoft.com/office/drawing/2014/main" id="{F7C635A6-DEA0-49A2-BDDA-C8796AEB7F79}"/>
                </a:ext>
              </a:extLst>
            </p:cNvPr>
            <p:cNvSpPr txBox="1"/>
            <p:nvPr/>
          </p:nvSpPr>
          <p:spPr>
            <a:xfrm>
              <a:off x="1823328"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a:t>
              </a:r>
            </a:p>
          </p:txBody>
        </p:sp>
        <p:sp>
          <p:nvSpPr>
            <p:cNvPr id="78" name="TextBox 77">
              <a:extLst>
                <a:ext uri="{FF2B5EF4-FFF2-40B4-BE49-F238E27FC236}">
                  <a16:creationId xmlns:a16="http://schemas.microsoft.com/office/drawing/2014/main" id="{7289BD45-19F9-455D-9789-04FFE6D19B80}"/>
                </a:ext>
              </a:extLst>
            </p:cNvPr>
            <p:cNvSpPr txBox="1"/>
            <p:nvPr/>
          </p:nvSpPr>
          <p:spPr>
            <a:xfrm>
              <a:off x="1447691"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a:t>
              </a:r>
            </a:p>
          </p:txBody>
        </p:sp>
      </p:grpSp>
      <p:cxnSp>
        <p:nvCxnSpPr>
          <p:cNvPr id="79" name="Straight Connector 78">
            <a:extLst>
              <a:ext uri="{FF2B5EF4-FFF2-40B4-BE49-F238E27FC236}">
                <a16:creationId xmlns:a16="http://schemas.microsoft.com/office/drawing/2014/main" id="{31C8BCCE-41B7-49ED-8FF7-26EC884E3FBB}"/>
              </a:ext>
            </a:extLst>
          </p:cNvPr>
          <p:cNvCxnSpPr>
            <a:cxnSpLocks/>
          </p:cNvCxnSpPr>
          <p:nvPr/>
        </p:nvCxnSpPr>
        <p:spPr>
          <a:xfrm>
            <a:off x="852593" y="5790156"/>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D2AE03C-B2EB-4DD9-8366-E1959259F306}"/>
              </a:ext>
            </a:extLst>
          </p:cNvPr>
          <p:cNvCxnSpPr>
            <a:cxnSpLocks/>
          </p:cNvCxnSpPr>
          <p:nvPr/>
        </p:nvCxnSpPr>
        <p:spPr>
          <a:xfrm>
            <a:off x="852593" y="6031452"/>
            <a:ext cx="180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6BDEDC3-7D4E-4647-8FD3-0E8B1D3C5B3B}"/>
              </a:ext>
            </a:extLst>
          </p:cNvPr>
          <p:cNvCxnSpPr>
            <a:cxnSpLocks/>
          </p:cNvCxnSpPr>
          <p:nvPr/>
        </p:nvCxnSpPr>
        <p:spPr>
          <a:xfrm>
            <a:off x="852593" y="6272748"/>
            <a:ext cx="180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D13AA6CC-1B9A-4437-B5F2-7E487CA0CC34}"/>
              </a:ext>
            </a:extLst>
          </p:cNvPr>
          <p:cNvSpPr txBox="1"/>
          <p:nvPr/>
        </p:nvSpPr>
        <p:spPr>
          <a:xfrm>
            <a:off x="288367" y="5404125"/>
            <a:ext cx="990977" cy="307777"/>
          </a:xfrm>
          <a:prstGeom prst="rect">
            <a:avLst/>
          </a:prstGeom>
          <a:noFill/>
        </p:spPr>
        <p:txBody>
          <a:bodyPr wrap="none" rtlCol="0">
            <a:spAutoFit/>
          </a:bodyPr>
          <a:lstStyle/>
          <a:p>
            <a:pPr algn="r"/>
            <a:r>
              <a:rPr lang="en-GB" sz="1400" dirty="0"/>
              <a:t>No. at risk</a:t>
            </a:r>
          </a:p>
        </p:txBody>
      </p:sp>
      <p:sp>
        <p:nvSpPr>
          <p:cNvPr id="83" name="Graphic 153">
            <a:extLst>
              <a:ext uri="{FF2B5EF4-FFF2-40B4-BE49-F238E27FC236}">
                <a16:creationId xmlns:a16="http://schemas.microsoft.com/office/drawing/2014/main" id="{97548CDE-C753-4DEB-BC8A-1620BB3A4229}"/>
              </a:ext>
            </a:extLst>
          </p:cNvPr>
          <p:cNvSpPr/>
          <p:nvPr/>
        </p:nvSpPr>
        <p:spPr>
          <a:xfrm>
            <a:off x="1248410" y="2735579"/>
            <a:ext cx="3048000" cy="2387601"/>
          </a:xfrm>
          <a:custGeom>
            <a:avLst/>
            <a:gdLst>
              <a:gd name="connsiteX0" fmla="*/ 3806171 w 3806170"/>
              <a:gd name="connsiteY0" fmla="*/ 3010510 h 3010509"/>
              <a:gd name="connsiteX1" fmla="*/ 3806171 w 3806170"/>
              <a:gd name="connsiteY1" fmla="*/ 2811599 h 3010509"/>
              <a:gd name="connsiteX2" fmla="*/ 1935604 w 3806170"/>
              <a:gd name="connsiteY2" fmla="*/ 2811599 h 3010509"/>
              <a:gd name="connsiteX3" fmla="*/ 1935604 w 3806170"/>
              <a:gd name="connsiteY3" fmla="*/ 2605030 h 3010509"/>
              <a:gd name="connsiteX4" fmla="*/ 1916478 w 3806170"/>
              <a:gd name="connsiteY4" fmla="*/ 2605030 h 3010509"/>
              <a:gd name="connsiteX5" fmla="*/ 1916478 w 3806170"/>
              <a:gd name="connsiteY5" fmla="*/ 2367858 h 3010509"/>
              <a:gd name="connsiteX6" fmla="*/ 1484214 w 3806170"/>
              <a:gd name="connsiteY6" fmla="*/ 2367858 h 3010509"/>
              <a:gd name="connsiteX7" fmla="*/ 1484214 w 3806170"/>
              <a:gd name="connsiteY7" fmla="*/ 2161299 h 3010509"/>
              <a:gd name="connsiteX8" fmla="*/ 1201141 w 3806170"/>
              <a:gd name="connsiteY8" fmla="*/ 2161299 h 3010509"/>
              <a:gd name="connsiteX9" fmla="*/ 1201141 w 3806170"/>
              <a:gd name="connsiteY9" fmla="*/ 1939423 h 3010509"/>
              <a:gd name="connsiteX10" fmla="*/ 1097861 w 3806170"/>
              <a:gd name="connsiteY10" fmla="*/ 1939423 h 3010509"/>
              <a:gd name="connsiteX11" fmla="*/ 1097861 w 3806170"/>
              <a:gd name="connsiteY11" fmla="*/ 1736684 h 3010509"/>
              <a:gd name="connsiteX12" fmla="*/ 826265 w 3806170"/>
              <a:gd name="connsiteY12" fmla="*/ 1736684 h 3010509"/>
              <a:gd name="connsiteX13" fmla="*/ 826265 w 3806170"/>
              <a:gd name="connsiteY13" fmla="*/ 1507169 h 3010509"/>
              <a:gd name="connsiteX14" fmla="*/ 768886 w 3806170"/>
              <a:gd name="connsiteY14" fmla="*/ 1507169 h 3010509"/>
              <a:gd name="connsiteX15" fmla="*/ 768886 w 3806170"/>
              <a:gd name="connsiteY15" fmla="*/ 1292952 h 3010509"/>
              <a:gd name="connsiteX16" fmla="*/ 719157 w 3806170"/>
              <a:gd name="connsiteY16" fmla="*/ 1292952 h 3010509"/>
              <a:gd name="connsiteX17" fmla="*/ 719157 w 3806170"/>
              <a:gd name="connsiteY17" fmla="*/ 1086383 h 3010509"/>
              <a:gd name="connsiteX18" fmla="*/ 547018 w 3806170"/>
              <a:gd name="connsiteY18" fmla="*/ 1086383 h 3010509"/>
              <a:gd name="connsiteX19" fmla="*/ 547018 w 3806170"/>
              <a:gd name="connsiteY19" fmla="*/ 856868 h 3010509"/>
              <a:gd name="connsiteX20" fmla="*/ 470512 w 3806170"/>
              <a:gd name="connsiteY20" fmla="*/ 856868 h 3010509"/>
              <a:gd name="connsiteX21" fmla="*/ 470512 w 3806170"/>
              <a:gd name="connsiteY21" fmla="*/ 638826 h 3010509"/>
              <a:gd name="connsiteX22" fmla="*/ 348103 w 3806170"/>
              <a:gd name="connsiteY22" fmla="*/ 638826 h 3010509"/>
              <a:gd name="connsiteX23" fmla="*/ 348103 w 3806170"/>
              <a:gd name="connsiteY23" fmla="*/ 420783 h 3010509"/>
              <a:gd name="connsiteX24" fmla="*/ 321325 w 3806170"/>
              <a:gd name="connsiteY24" fmla="*/ 420783 h 3010509"/>
              <a:gd name="connsiteX25" fmla="*/ 321325 w 3806170"/>
              <a:gd name="connsiteY25" fmla="*/ 214217 h 3010509"/>
              <a:gd name="connsiteX26" fmla="*/ 263945 w 3806170"/>
              <a:gd name="connsiteY26" fmla="*/ 214217 h 3010509"/>
              <a:gd name="connsiteX27" fmla="*/ 263945 w 3806170"/>
              <a:gd name="connsiteY27" fmla="*/ 0 h 3010509"/>
              <a:gd name="connsiteX28" fmla="*/ 0 w 3806170"/>
              <a:gd name="connsiteY28" fmla="*/ 0 h 301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06170" h="3010509">
                <a:moveTo>
                  <a:pt x="3806171" y="3010510"/>
                </a:moveTo>
                <a:lnTo>
                  <a:pt x="3806171" y="2811599"/>
                </a:lnTo>
                <a:lnTo>
                  <a:pt x="1935604" y="2811599"/>
                </a:lnTo>
                <a:lnTo>
                  <a:pt x="1935604" y="2605030"/>
                </a:lnTo>
                <a:lnTo>
                  <a:pt x="1916478" y="2605030"/>
                </a:lnTo>
                <a:lnTo>
                  <a:pt x="1916478" y="2367858"/>
                </a:lnTo>
                <a:lnTo>
                  <a:pt x="1484214" y="2367858"/>
                </a:lnTo>
                <a:lnTo>
                  <a:pt x="1484214" y="2161299"/>
                </a:lnTo>
                <a:lnTo>
                  <a:pt x="1201141" y="2161299"/>
                </a:lnTo>
                <a:lnTo>
                  <a:pt x="1201141" y="1939423"/>
                </a:lnTo>
                <a:lnTo>
                  <a:pt x="1097861" y="1939423"/>
                </a:lnTo>
                <a:lnTo>
                  <a:pt x="1097861" y="1736684"/>
                </a:lnTo>
                <a:lnTo>
                  <a:pt x="826265" y="1736684"/>
                </a:lnTo>
                <a:lnTo>
                  <a:pt x="826265" y="1507169"/>
                </a:lnTo>
                <a:lnTo>
                  <a:pt x="768886" y="1507169"/>
                </a:lnTo>
                <a:lnTo>
                  <a:pt x="768886" y="1292952"/>
                </a:lnTo>
                <a:lnTo>
                  <a:pt x="719157" y="1292952"/>
                </a:lnTo>
                <a:lnTo>
                  <a:pt x="719157" y="1086383"/>
                </a:lnTo>
                <a:lnTo>
                  <a:pt x="547018" y="1086383"/>
                </a:lnTo>
                <a:lnTo>
                  <a:pt x="547018" y="856868"/>
                </a:lnTo>
                <a:lnTo>
                  <a:pt x="470512" y="856868"/>
                </a:lnTo>
                <a:lnTo>
                  <a:pt x="470512" y="638826"/>
                </a:lnTo>
                <a:lnTo>
                  <a:pt x="348103" y="638826"/>
                </a:lnTo>
                <a:lnTo>
                  <a:pt x="348103" y="420783"/>
                </a:lnTo>
                <a:lnTo>
                  <a:pt x="321325" y="420783"/>
                </a:lnTo>
                <a:lnTo>
                  <a:pt x="321325" y="214217"/>
                </a:lnTo>
                <a:lnTo>
                  <a:pt x="263945" y="214217"/>
                </a:lnTo>
                <a:lnTo>
                  <a:pt x="26394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156">
            <a:extLst>
              <a:ext uri="{FF2B5EF4-FFF2-40B4-BE49-F238E27FC236}">
                <a16:creationId xmlns:a16="http://schemas.microsoft.com/office/drawing/2014/main" id="{6E893618-7B08-4612-9383-AAC3A508ECD2}"/>
              </a:ext>
            </a:extLst>
          </p:cNvPr>
          <p:cNvSpPr/>
          <p:nvPr/>
        </p:nvSpPr>
        <p:spPr>
          <a:xfrm>
            <a:off x="1248410" y="2735579"/>
            <a:ext cx="4298950" cy="1606551"/>
          </a:xfrm>
          <a:custGeom>
            <a:avLst/>
            <a:gdLst>
              <a:gd name="connsiteX0" fmla="*/ 5328647 w 5328646"/>
              <a:gd name="connsiteY0" fmla="*/ 2035064 h 2035063"/>
              <a:gd name="connsiteX1" fmla="*/ 4234606 w 5328646"/>
              <a:gd name="connsiteY1" fmla="*/ 2035064 h 2035063"/>
              <a:gd name="connsiteX2" fmla="*/ 4234606 w 5328646"/>
              <a:gd name="connsiteY2" fmla="*/ 1514818 h 2035063"/>
              <a:gd name="connsiteX3" fmla="*/ 2165118 w 5328646"/>
              <a:gd name="connsiteY3" fmla="*/ 1514818 h 2035063"/>
              <a:gd name="connsiteX4" fmla="*/ 2165118 w 5328646"/>
              <a:gd name="connsiteY4" fmla="*/ 1197321 h 2035063"/>
              <a:gd name="connsiteX5" fmla="*/ 1694612 w 5328646"/>
              <a:gd name="connsiteY5" fmla="*/ 1197321 h 2035063"/>
              <a:gd name="connsiteX6" fmla="*/ 1694612 w 5328646"/>
              <a:gd name="connsiteY6" fmla="*/ 921897 h 2035063"/>
              <a:gd name="connsiteX7" fmla="*/ 921897 w 5328646"/>
              <a:gd name="connsiteY7" fmla="*/ 921897 h 2035063"/>
              <a:gd name="connsiteX8" fmla="*/ 921897 w 5328646"/>
              <a:gd name="connsiteY8" fmla="*/ 604397 h 2035063"/>
              <a:gd name="connsiteX9" fmla="*/ 833916 w 5328646"/>
              <a:gd name="connsiteY9" fmla="*/ 604397 h 2035063"/>
              <a:gd name="connsiteX10" fmla="*/ 833916 w 5328646"/>
              <a:gd name="connsiteY10" fmla="*/ 298374 h 2035063"/>
              <a:gd name="connsiteX11" fmla="*/ 734458 w 5328646"/>
              <a:gd name="connsiteY11" fmla="*/ 298374 h 2035063"/>
              <a:gd name="connsiteX12" fmla="*/ 734458 w 5328646"/>
              <a:gd name="connsiteY12" fmla="*/ 0 h 2035063"/>
              <a:gd name="connsiteX13" fmla="*/ 0 w 5328646"/>
              <a:gd name="connsiteY13" fmla="*/ 0 h 203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28646" h="2035063">
                <a:moveTo>
                  <a:pt x="5328647" y="2035064"/>
                </a:moveTo>
                <a:lnTo>
                  <a:pt x="4234606" y="2035064"/>
                </a:lnTo>
                <a:lnTo>
                  <a:pt x="4234606" y="1514818"/>
                </a:lnTo>
                <a:lnTo>
                  <a:pt x="2165118" y="1514818"/>
                </a:lnTo>
                <a:lnTo>
                  <a:pt x="2165118" y="1197321"/>
                </a:lnTo>
                <a:lnTo>
                  <a:pt x="1694612" y="1197321"/>
                </a:lnTo>
                <a:lnTo>
                  <a:pt x="1694612" y="921897"/>
                </a:lnTo>
                <a:lnTo>
                  <a:pt x="921897" y="921897"/>
                </a:lnTo>
                <a:lnTo>
                  <a:pt x="921897" y="604397"/>
                </a:lnTo>
                <a:lnTo>
                  <a:pt x="833916" y="604397"/>
                </a:lnTo>
                <a:lnTo>
                  <a:pt x="833916" y="298374"/>
                </a:lnTo>
                <a:lnTo>
                  <a:pt x="734458" y="298374"/>
                </a:lnTo>
                <a:lnTo>
                  <a:pt x="734458" y="0"/>
                </a:lnTo>
                <a:lnTo>
                  <a:pt x="0" y="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85" name="Group 84">
            <a:extLst>
              <a:ext uri="{FF2B5EF4-FFF2-40B4-BE49-F238E27FC236}">
                <a16:creationId xmlns:a16="http://schemas.microsoft.com/office/drawing/2014/main" id="{351F24FB-8188-40CA-AE6A-CE7CF93F6F14}"/>
              </a:ext>
            </a:extLst>
          </p:cNvPr>
          <p:cNvGrpSpPr/>
          <p:nvPr/>
        </p:nvGrpSpPr>
        <p:grpSpPr>
          <a:xfrm>
            <a:off x="1248410" y="2712721"/>
            <a:ext cx="3981450" cy="1680210"/>
            <a:chOff x="3643312" y="2362200"/>
            <a:chExt cx="4913500" cy="2129408"/>
          </a:xfrm>
        </p:grpSpPr>
        <p:sp>
          <p:nvSpPr>
            <p:cNvPr id="86" name="Graphic 159">
              <a:extLst>
                <a:ext uri="{FF2B5EF4-FFF2-40B4-BE49-F238E27FC236}">
                  <a16:creationId xmlns:a16="http://schemas.microsoft.com/office/drawing/2014/main" id="{F6DEA8E0-9D57-4CB7-8752-1AC6BA14485B}"/>
                </a:ext>
              </a:extLst>
            </p:cNvPr>
            <p:cNvSpPr/>
            <p:nvPr/>
          </p:nvSpPr>
          <p:spPr>
            <a:xfrm>
              <a:off x="3643312" y="2411248"/>
              <a:ext cx="4907860" cy="2058015"/>
            </a:xfrm>
            <a:custGeom>
              <a:avLst/>
              <a:gdLst>
                <a:gd name="connsiteX0" fmla="*/ 4907861 w 4907860"/>
                <a:gd name="connsiteY0" fmla="*/ 2058015 h 2058015"/>
                <a:gd name="connsiteX1" fmla="*/ 4364670 w 4907860"/>
                <a:gd name="connsiteY1" fmla="*/ 2058015 h 2058015"/>
                <a:gd name="connsiteX2" fmla="*/ 4364670 w 4907860"/>
                <a:gd name="connsiteY2" fmla="*/ 1549247 h 2058015"/>
                <a:gd name="connsiteX3" fmla="*/ 3285935 w 4907860"/>
                <a:gd name="connsiteY3" fmla="*/ 1549247 h 2058015"/>
                <a:gd name="connsiteX4" fmla="*/ 3285935 w 4907860"/>
                <a:gd name="connsiteY4" fmla="*/ 1281480 h 2058015"/>
                <a:gd name="connsiteX5" fmla="*/ 3144393 w 4907860"/>
                <a:gd name="connsiteY5" fmla="*/ 1281480 h 2058015"/>
                <a:gd name="connsiteX6" fmla="*/ 3144393 w 4907860"/>
                <a:gd name="connsiteY6" fmla="*/ 986929 h 2058015"/>
                <a:gd name="connsiteX7" fmla="*/ 2918708 w 4907860"/>
                <a:gd name="connsiteY7" fmla="*/ 986929 h 2058015"/>
                <a:gd name="connsiteX8" fmla="*/ 2918708 w 4907860"/>
                <a:gd name="connsiteY8" fmla="*/ 700030 h 2058015"/>
                <a:gd name="connsiteX9" fmla="*/ 2367858 w 4907860"/>
                <a:gd name="connsiteY9" fmla="*/ 700030 h 2058015"/>
                <a:gd name="connsiteX10" fmla="*/ 2367858 w 4907860"/>
                <a:gd name="connsiteY10" fmla="*/ 436085 h 2058015"/>
                <a:gd name="connsiteX11" fmla="*/ 1426835 w 4907860"/>
                <a:gd name="connsiteY11" fmla="*/ 436085 h 2058015"/>
                <a:gd name="connsiteX12" fmla="*/ 1426835 w 4907860"/>
                <a:gd name="connsiteY12" fmla="*/ 198916 h 2058015"/>
                <a:gd name="connsiteX13" fmla="*/ 1136113 w 4907860"/>
                <a:gd name="connsiteY13" fmla="*/ 198916 h 2058015"/>
                <a:gd name="connsiteX14" fmla="*/ 1136113 w 4907860"/>
                <a:gd name="connsiteY14" fmla="*/ 0 h 2058015"/>
                <a:gd name="connsiteX15" fmla="*/ 0 w 4907860"/>
                <a:gd name="connsiteY15" fmla="*/ 0 h 205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7860" h="2058015">
                  <a:moveTo>
                    <a:pt x="4907861" y="2058015"/>
                  </a:moveTo>
                  <a:lnTo>
                    <a:pt x="4364670" y="2058015"/>
                  </a:lnTo>
                  <a:lnTo>
                    <a:pt x="4364670" y="1549247"/>
                  </a:lnTo>
                  <a:lnTo>
                    <a:pt x="3285935" y="1549247"/>
                  </a:lnTo>
                  <a:lnTo>
                    <a:pt x="3285935" y="1281480"/>
                  </a:lnTo>
                  <a:lnTo>
                    <a:pt x="3144393" y="1281480"/>
                  </a:lnTo>
                  <a:lnTo>
                    <a:pt x="3144393" y="986929"/>
                  </a:lnTo>
                  <a:lnTo>
                    <a:pt x="2918708" y="986929"/>
                  </a:lnTo>
                  <a:lnTo>
                    <a:pt x="2918708" y="700030"/>
                  </a:lnTo>
                  <a:lnTo>
                    <a:pt x="2367858" y="700030"/>
                  </a:lnTo>
                  <a:lnTo>
                    <a:pt x="2367858" y="436085"/>
                  </a:lnTo>
                  <a:lnTo>
                    <a:pt x="1426835" y="436085"/>
                  </a:lnTo>
                  <a:lnTo>
                    <a:pt x="1426835" y="198916"/>
                  </a:lnTo>
                  <a:lnTo>
                    <a:pt x="1136113" y="198916"/>
                  </a:lnTo>
                  <a:lnTo>
                    <a:pt x="1136113" y="0"/>
                  </a:lnTo>
                  <a:lnTo>
                    <a:pt x="0" y="0"/>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sp>
          <p:nvSpPr>
            <p:cNvPr id="87" name="Graphic 159">
              <a:extLst>
                <a:ext uri="{FF2B5EF4-FFF2-40B4-BE49-F238E27FC236}">
                  <a16:creationId xmlns:a16="http://schemas.microsoft.com/office/drawing/2014/main" id="{F6DEA8E0-9D57-4CB7-8752-1AC6BA14485B}"/>
                </a:ext>
              </a:extLst>
            </p:cNvPr>
            <p:cNvSpPr/>
            <p:nvPr/>
          </p:nvSpPr>
          <p:spPr>
            <a:xfrm>
              <a:off x="3765721" y="2362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sp>
          <p:nvSpPr>
            <p:cNvPr id="88" name="Graphic 159">
              <a:extLst>
                <a:ext uri="{FF2B5EF4-FFF2-40B4-BE49-F238E27FC236}">
                  <a16:creationId xmlns:a16="http://schemas.microsoft.com/office/drawing/2014/main" id="{F6DEA8E0-9D57-4CB7-8752-1AC6BA14485B}"/>
                </a:ext>
              </a:extLst>
            </p:cNvPr>
            <p:cNvSpPr/>
            <p:nvPr/>
          </p:nvSpPr>
          <p:spPr>
            <a:xfrm>
              <a:off x="3822871" y="2362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sp>
          <p:nvSpPr>
            <p:cNvPr id="89" name="Graphic 159">
              <a:extLst>
                <a:ext uri="{FF2B5EF4-FFF2-40B4-BE49-F238E27FC236}">
                  <a16:creationId xmlns:a16="http://schemas.microsoft.com/office/drawing/2014/main" id="{F6DEA8E0-9D57-4CB7-8752-1AC6BA14485B}"/>
                </a:ext>
              </a:extLst>
            </p:cNvPr>
            <p:cNvSpPr/>
            <p:nvPr/>
          </p:nvSpPr>
          <p:spPr>
            <a:xfrm>
              <a:off x="4965867" y="25717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sp>
          <p:nvSpPr>
            <p:cNvPr id="90" name="Graphic 159">
              <a:extLst>
                <a:ext uri="{FF2B5EF4-FFF2-40B4-BE49-F238E27FC236}">
                  <a16:creationId xmlns:a16="http://schemas.microsoft.com/office/drawing/2014/main" id="{F6DEA8E0-9D57-4CB7-8752-1AC6BA14485B}"/>
                </a:ext>
              </a:extLst>
            </p:cNvPr>
            <p:cNvSpPr/>
            <p:nvPr/>
          </p:nvSpPr>
          <p:spPr>
            <a:xfrm>
              <a:off x="5118267" y="28003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sp>
          <p:nvSpPr>
            <p:cNvPr id="91" name="Graphic 159">
              <a:extLst>
                <a:ext uri="{FF2B5EF4-FFF2-40B4-BE49-F238E27FC236}">
                  <a16:creationId xmlns:a16="http://schemas.microsoft.com/office/drawing/2014/main" id="{F6DEA8E0-9D57-4CB7-8752-1AC6BA14485B}"/>
                </a:ext>
              </a:extLst>
            </p:cNvPr>
            <p:cNvSpPr/>
            <p:nvPr/>
          </p:nvSpPr>
          <p:spPr>
            <a:xfrm>
              <a:off x="6242227" y="30670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sp>
          <p:nvSpPr>
            <p:cNvPr id="92" name="Graphic 159">
              <a:extLst>
                <a:ext uri="{FF2B5EF4-FFF2-40B4-BE49-F238E27FC236}">
                  <a16:creationId xmlns:a16="http://schemas.microsoft.com/office/drawing/2014/main" id="{F6DEA8E0-9D57-4CB7-8752-1AC6BA14485B}"/>
                </a:ext>
              </a:extLst>
            </p:cNvPr>
            <p:cNvSpPr/>
            <p:nvPr/>
          </p:nvSpPr>
          <p:spPr>
            <a:xfrm>
              <a:off x="7328077" y="3924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sp>
          <p:nvSpPr>
            <p:cNvPr id="93" name="Graphic 159">
              <a:extLst>
                <a:ext uri="{FF2B5EF4-FFF2-40B4-BE49-F238E27FC236}">
                  <a16:creationId xmlns:a16="http://schemas.microsoft.com/office/drawing/2014/main" id="{F6DEA8E0-9D57-4CB7-8752-1AC6BA14485B}"/>
                </a:ext>
              </a:extLst>
            </p:cNvPr>
            <p:cNvSpPr/>
            <p:nvPr/>
          </p:nvSpPr>
          <p:spPr>
            <a:xfrm>
              <a:off x="7423327" y="3924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sp>
          <p:nvSpPr>
            <p:cNvPr id="94" name="Graphic 159">
              <a:extLst>
                <a:ext uri="{FF2B5EF4-FFF2-40B4-BE49-F238E27FC236}">
                  <a16:creationId xmlns:a16="http://schemas.microsoft.com/office/drawing/2014/main" id="{F6DEA8E0-9D57-4CB7-8752-1AC6BA14485B}"/>
                </a:ext>
              </a:extLst>
            </p:cNvPr>
            <p:cNvSpPr/>
            <p:nvPr/>
          </p:nvSpPr>
          <p:spPr>
            <a:xfrm>
              <a:off x="8128186" y="44196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sp>
          <p:nvSpPr>
            <p:cNvPr id="95" name="Graphic 159">
              <a:extLst>
                <a:ext uri="{FF2B5EF4-FFF2-40B4-BE49-F238E27FC236}">
                  <a16:creationId xmlns:a16="http://schemas.microsoft.com/office/drawing/2014/main" id="{F6DEA8E0-9D57-4CB7-8752-1AC6BA14485B}"/>
                </a:ext>
              </a:extLst>
            </p:cNvPr>
            <p:cNvSpPr/>
            <p:nvPr/>
          </p:nvSpPr>
          <p:spPr>
            <a:xfrm>
              <a:off x="8547287" y="44196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grpSp>
      <p:graphicFrame>
        <p:nvGraphicFramePr>
          <p:cNvPr id="96" name="Table 172">
            <a:extLst>
              <a:ext uri="{FF2B5EF4-FFF2-40B4-BE49-F238E27FC236}">
                <a16:creationId xmlns:a16="http://schemas.microsoft.com/office/drawing/2014/main" id="{2BCBB879-486A-4CFC-AD65-D17556788B84}"/>
              </a:ext>
            </a:extLst>
          </p:cNvPr>
          <p:cNvGraphicFramePr>
            <a:graphicFrameLocks noGrp="1"/>
          </p:cNvGraphicFramePr>
          <p:nvPr>
            <p:extLst>
              <p:ext uri="{D42A27DB-BD31-4B8C-83A1-F6EECF244321}">
                <p14:modId xmlns:p14="http://schemas.microsoft.com/office/powerpoint/2010/main" val="901259160"/>
              </p:ext>
            </p:extLst>
          </p:nvPr>
        </p:nvGraphicFramePr>
        <p:xfrm>
          <a:off x="1885168" y="1792957"/>
          <a:ext cx="3920646" cy="897600"/>
        </p:xfrm>
        <a:graphic>
          <a:graphicData uri="http://schemas.openxmlformats.org/drawingml/2006/table">
            <a:tbl>
              <a:tblPr firstRow="1" bandRow="1">
                <a:tableStyleId>{5C22544A-7EE6-4342-B048-85BDC9FD1C3A}</a:tableStyleId>
              </a:tblPr>
              <a:tblGrid>
                <a:gridCol w="1337949">
                  <a:extLst>
                    <a:ext uri="{9D8B030D-6E8A-4147-A177-3AD203B41FA5}">
                      <a16:colId xmlns:a16="http://schemas.microsoft.com/office/drawing/2014/main" val="318480262"/>
                    </a:ext>
                  </a:extLst>
                </a:gridCol>
                <a:gridCol w="378116">
                  <a:extLst>
                    <a:ext uri="{9D8B030D-6E8A-4147-A177-3AD203B41FA5}">
                      <a16:colId xmlns:a16="http://schemas.microsoft.com/office/drawing/2014/main" val="4204868689"/>
                    </a:ext>
                  </a:extLst>
                </a:gridCol>
                <a:gridCol w="632564">
                  <a:extLst>
                    <a:ext uri="{9D8B030D-6E8A-4147-A177-3AD203B41FA5}">
                      <a16:colId xmlns:a16="http://schemas.microsoft.com/office/drawing/2014/main" val="4293541221"/>
                    </a:ext>
                  </a:extLst>
                </a:gridCol>
                <a:gridCol w="1033398">
                  <a:extLst>
                    <a:ext uri="{9D8B030D-6E8A-4147-A177-3AD203B41FA5}">
                      <a16:colId xmlns:a16="http://schemas.microsoft.com/office/drawing/2014/main" val="3226399449"/>
                    </a:ext>
                  </a:extLst>
                </a:gridCol>
                <a:gridCol w="538619">
                  <a:extLst>
                    <a:ext uri="{9D8B030D-6E8A-4147-A177-3AD203B41FA5}">
                      <a16:colId xmlns:a16="http://schemas.microsoft.com/office/drawing/2014/main" val="178580538"/>
                    </a:ext>
                  </a:extLst>
                </a:gridCol>
              </a:tblGrid>
              <a:tr h="178711">
                <a:tc>
                  <a:txBody>
                    <a:bodyPr/>
                    <a:lstStyle/>
                    <a:p>
                      <a:pPr algn="l"/>
                      <a:r>
                        <a:rPr lang="en-GB" sz="1000" dirty="0">
                          <a:solidFill>
                            <a:srgbClr val="4D4D4D"/>
                          </a:solidFill>
                        </a:rPr>
                        <a:t>Baseline BRAF MAF</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n</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mOS, </a:t>
                      </a:r>
                      <a:r>
                        <a:rPr lang="en-GB" sz="1000" dirty="0" err="1">
                          <a:solidFill>
                            <a:srgbClr val="4D4D4D"/>
                          </a:solidFill>
                        </a:rPr>
                        <a:t>mo</a:t>
                      </a:r>
                      <a:endParaRPr lang="en-GB" sz="10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HR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p-value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706675"/>
                  </a:ext>
                </a:extLst>
              </a:tr>
              <a:tr h="152048">
                <a:tc>
                  <a:txBody>
                    <a:bodyPr/>
                    <a:lstStyle/>
                    <a:p>
                      <a:pPr algn="l"/>
                      <a:r>
                        <a:rPr lang="en-GB" sz="1000" dirty="0">
                          <a:solidFill>
                            <a:schemeClr val="tx1"/>
                          </a:solidFill>
                        </a:rPr>
                        <a:t>High (&gt;5%)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14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4.2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Ref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377689"/>
                  </a:ext>
                </a:extLst>
              </a:tr>
              <a:tr h="153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Low (&lt;5%)</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10</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17.1</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0.21 (0.08, 0.59)</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&lt;0.001</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949040"/>
                  </a:ext>
                </a:extLst>
              </a:tr>
              <a:tr h="178711">
                <a:tc>
                  <a:txBody>
                    <a:bodyPr/>
                    <a:lstStyle/>
                    <a:p>
                      <a:pPr algn="l"/>
                      <a:r>
                        <a:rPr lang="en-GB" sz="1000" dirty="0">
                          <a:solidFill>
                            <a:schemeClr val="tx1"/>
                          </a:solidFill>
                        </a:rPr>
                        <a:t>Undetectable</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16</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17.5</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0.15 (0.06, 0.40)</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&lt;0.001</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885119"/>
                  </a:ext>
                </a:extLst>
              </a:tr>
            </a:tbl>
          </a:graphicData>
        </a:graphic>
      </p:graphicFrame>
      <p:grpSp>
        <p:nvGrpSpPr>
          <p:cNvPr id="97" name="Group 96">
            <a:extLst>
              <a:ext uri="{FF2B5EF4-FFF2-40B4-BE49-F238E27FC236}">
                <a16:creationId xmlns:a16="http://schemas.microsoft.com/office/drawing/2014/main" id="{3F72277A-B158-4056-AC50-5DED200B7BDD}"/>
              </a:ext>
            </a:extLst>
          </p:cNvPr>
          <p:cNvGrpSpPr/>
          <p:nvPr/>
        </p:nvGrpSpPr>
        <p:grpSpPr>
          <a:xfrm>
            <a:off x="5842000" y="2593958"/>
            <a:ext cx="5174057" cy="3822864"/>
            <a:chOff x="6248400" y="2634598"/>
            <a:chExt cx="5174057" cy="3822864"/>
          </a:xfrm>
        </p:grpSpPr>
        <p:sp>
          <p:nvSpPr>
            <p:cNvPr id="98" name="Freeform 21">
              <a:extLst>
                <a:ext uri="{FF2B5EF4-FFF2-40B4-BE49-F238E27FC236}">
                  <a16:creationId xmlns:a16="http://schemas.microsoft.com/office/drawing/2014/main" id="{3B132A92-2DD7-4986-8C78-CCDB91432950}"/>
                </a:ext>
              </a:extLst>
            </p:cNvPr>
            <p:cNvSpPr>
              <a:spLocks/>
            </p:cNvSpPr>
            <p:nvPr/>
          </p:nvSpPr>
          <p:spPr bwMode="auto">
            <a:xfrm>
              <a:off x="7008566" y="2758440"/>
              <a:ext cx="4384528" cy="24765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9" name="Group 98">
              <a:extLst>
                <a:ext uri="{FF2B5EF4-FFF2-40B4-BE49-F238E27FC236}">
                  <a16:creationId xmlns:a16="http://schemas.microsoft.com/office/drawing/2014/main" id="{E42DF06C-2064-4151-B125-6141FAC01C01}"/>
                </a:ext>
              </a:extLst>
            </p:cNvPr>
            <p:cNvGrpSpPr/>
            <p:nvPr/>
          </p:nvGrpSpPr>
          <p:grpSpPr>
            <a:xfrm>
              <a:off x="6429683" y="2634598"/>
              <a:ext cx="586063" cy="2685180"/>
              <a:chOff x="2704971" y="1371331"/>
              <a:chExt cx="586063" cy="2288693"/>
            </a:xfrm>
          </p:grpSpPr>
          <p:sp>
            <p:nvSpPr>
              <p:cNvPr id="159" name="Line 7">
                <a:extLst>
                  <a:ext uri="{FF2B5EF4-FFF2-40B4-BE49-F238E27FC236}">
                    <a16:creationId xmlns:a16="http://schemas.microsoft.com/office/drawing/2014/main" id="{B50C321A-DE8B-49C2-8BA4-0E61B2D893B5}"/>
                  </a:ext>
                </a:extLst>
              </p:cNvPr>
              <p:cNvSpPr>
                <a:spLocks noChangeShapeType="1"/>
              </p:cNvSpPr>
              <p:nvPr/>
            </p:nvSpPr>
            <p:spPr bwMode="auto">
              <a:xfrm>
                <a:off x="3204800"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0" name="Line 8">
                <a:extLst>
                  <a:ext uri="{FF2B5EF4-FFF2-40B4-BE49-F238E27FC236}">
                    <a16:creationId xmlns:a16="http://schemas.microsoft.com/office/drawing/2014/main" id="{1673593B-4DD4-4B2E-8AE4-E7632AD378FA}"/>
                  </a:ext>
                </a:extLst>
              </p:cNvPr>
              <p:cNvSpPr>
                <a:spLocks noChangeShapeType="1"/>
              </p:cNvSpPr>
              <p:nvPr/>
            </p:nvSpPr>
            <p:spPr bwMode="auto">
              <a:xfrm>
                <a:off x="3204800"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1" name="Line 9">
                <a:extLst>
                  <a:ext uri="{FF2B5EF4-FFF2-40B4-BE49-F238E27FC236}">
                    <a16:creationId xmlns:a16="http://schemas.microsoft.com/office/drawing/2014/main" id="{11849D93-4BF4-4B58-80AC-17EA5779EC98}"/>
                  </a:ext>
                </a:extLst>
              </p:cNvPr>
              <p:cNvSpPr>
                <a:spLocks noChangeShapeType="1"/>
              </p:cNvSpPr>
              <p:nvPr/>
            </p:nvSpPr>
            <p:spPr bwMode="auto">
              <a:xfrm>
                <a:off x="3204800"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2" name="Line 10">
                <a:extLst>
                  <a:ext uri="{FF2B5EF4-FFF2-40B4-BE49-F238E27FC236}">
                    <a16:creationId xmlns:a16="http://schemas.microsoft.com/office/drawing/2014/main" id="{B61D4597-40AC-4490-A792-4852825F500E}"/>
                  </a:ext>
                </a:extLst>
              </p:cNvPr>
              <p:cNvSpPr>
                <a:spLocks noChangeShapeType="1"/>
              </p:cNvSpPr>
              <p:nvPr/>
            </p:nvSpPr>
            <p:spPr bwMode="auto">
              <a:xfrm>
                <a:off x="3204800"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3" name="Line 11">
                <a:extLst>
                  <a:ext uri="{FF2B5EF4-FFF2-40B4-BE49-F238E27FC236}">
                    <a16:creationId xmlns:a16="http://schemas.microsoft.com/office/drawing/2014/main" id="{A417C106-13BC-44AB-9C0A-A7A82BF838BC}"/>
                  </a:ext>
                </a:extLst>
              </p:cNvPr>
              <p:cNvSpPr>
                <a:spLocks noChangeShapeType="1"/>
              </p:cNvSpPr>
              <p:nvPr/>
            </p:nvSpPr>
            <p:spPr bwMode="auto">
              <a:xfrm>
                <a:off x="3204800"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4" name="TextBox 163">
                <a:extLst>
                  <a:ext uri="{FF2B5EF4-FFF2-40B4-BE49-F238E27FC236}">
                    <a16:creationId xmlns:a16="http://schemas.microsoft.com/office/drawing/2014/main" id="{C24C03D6-9A01-4069-AC52-AAB4FE377513}"/>
                  </a:ext>
                </a:extLst>
              </p:cNvPr>
              <p:cNvSpPr txBox="1"/>
              <p:nvPr/>
            </p:nvSpPr>
            <p:spPr>
              <a:xfrm>
                <a:off x="2704971" y="1371331"/>
                <a:ext cx="532518" cy="262331"/>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65" name="TextBox 164">
                <a:extLst>
                  <a:ext uri="{FF2B5EF4-FFF2-40B4-BE49-F238E27FC236}">
                    <a16:creationId xmlns:a16="http://schemas.microsoft.com/office/drawing/2014/main" id="{243FB674-4901-4AB3-A782-B3728561BB5D}"/>
                  </a:ext>
                </a:extLst>
              </p:cNvPr>
              <p:cNvSpPr txBox="1"/>
              <p:nvPr/>
            </p:nvSpPr>
            <p:spPr>
              <a:xfrm>
                <a:off x="2704971" y="1869862"/>
                <a:ext cx="532518" cy="262331"/>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0.75</a:t>
                </a:r>
              </a:p>
            </p:txBody>
          </p:sp>
          <p:sp>
            <p:nvSpPr>
              <p:cNvPr id="166" name="TextBox 165">
                <a:extLst>
                  <a:ext uri="{FF2B5EF4-FFF2-40B4-BE49-F238E27FC236}">
                    <a16:creationId xmlns:a16="http://schemas.microsoft.com/office/drawing/2014/main" id="{E319A61E-DE68-4F37-884C-46EB805C2331}"/>
                  </a:ext>
                </a:extLst>
              </p:cNvPr>
              <p:cNvSpPr txBox="1"/>
              <p:nvPr/>
            </p:nvSpPr>
            <p:spPr>
              <a:xfrm>
                <a:off x="2704971" y="2384515"/>
                <a:ext cx="532518" cy="262331"/>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0.50</a:t>
                </a:r>
              </a:p>
            </p:txBody>
          </p:sp>
          <p:sp>
            <p:nvSpPr>
              <p:cNvPr id="167" name="TextBox 166">
                <a:extLst>
                  <a:ext uri="{FF2B5EF4-FFF2-40B4-BE49-F238E27FC236}">
                    <a16:creationId xmlns:a16="http://schemas.microsoft.com/office/drawing/2014/main" id="{D35F49B7-285D-405E-B78D-16D0E96D5FAE}"/>
                  </a:ext>
                </a:extLst>
              </p:cNvPr>
              <p:cNvSpPr txBox="1"/>
              <p:nvPr/>
            </p:nvSpPr>
            <p:spPr>
              <a:xfrm>
                <a:off x="2704971" y="2888418"/>
                <a:ext cx="532518" cy="262331"/>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0.25</a:t>
                </a:r>
              </a:p>
            </p:txBody>
          </p:sp>
          <p:sp>
            <p:nvSpPr>
              <p:cNvPr id="168" name="TextBox 167">
                <a:extLst>
                  <a:ext uri="{FF2B5EF4-FFF2-40B4-BE49-F238E27FC236}">
                    <a16:creationId xmlns:a16="http://schemas.microsoft.com/office/drawing/2014/main" id="{A2489493-ACF5-46ED-9338-9D6D57631DBC}"/>
                  </a:ext>
                </a:extLst>
              </p:cNvPr>
              <p:cNvSpPr txBox="1"/>
              <p:nvPr/>
            </p:nvSpPr>
            <p:spPr>
              <a:xfrm>
                <a:off x="2953445" y="3397693"/>
                <a:ext cx="284052" cy="262331"/>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sp>
          <p:nvSpPr>
            <p:cNvPr id="100" name="TextBox 99">
              <a:extLst>
                <a:ext uri="{FF2B5EF4-FFF2-40B4-BE49-F238E27FC236}">
                  <a16:creationId xmlns:a16="http://schemas.microsoft.com/office/drawing/2014/main" id="{BBD47250-4457-44D8-B92B-ADEDF1CEDA2E}"/>
                </a:ext>
              </a:extLst>
            </p:cNvPr>
            <p:cNvSpPr txBox="1"/>
            <p:nvPr/>
          </p:nvSpPr>
          <p:spPr>
            <a:xfrm>
              <a:off x="8622461" y="5482732"/>
              <a:ext cx="126162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grpSp>
          <p:nvGrpSpPr>
            <p:cNvPr id="101" name="Group 100">
              <a:extLst>
                <a:ext uri="{FF2B5EF4-FFF2-40B4-BE49-F238E27FC236}">
                  <a16:creationId xmlns:a16="http://schemas.microsoft.com/office/drawing/2014/main" id="{16F73FF2-76ED-462D-ABF3-1DE0B6D4FFBB}"/>
                </a:ext>
              </a:extLst>
            </p:cNvPr>
            <p:cNvGrpSpPr/>
            <p:nvPr/>
          </p:nvGrpSpPr>
          <p:grpSpPr>
            <a:xfrm>
              <a:off x="7112843" y="5229489"/>
              <a:ext cx="4309614" cy="360147"/>
              <a:chOff x="1488788" y="5303149"/>
              <a:chExt cx="3564153" cy="360147"/>
            </a:xfrm>
          </p:grpSpPr>
          <p:sp>
            <p:nvSpPr>
              <p:cNvPr id="139" name="Line 21">
                <a:extLst>
                  <a:ext uri="{FF2B5EF4-FFF2-40B4-BE49-F238E27FC236}">
                    <a16:creationId xmlns:a16="http://schemas.microsoft.com/office/drawing/2014/main" id="{1F96426D-6D52-401C-9648-89F20E672C32}"/>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4F7EDC4E-51C1-4FE2-BF50-15547854D2CE}"/>
                  </a:ext>
                </a:extLst>
              </p:cNvPr>
              <p:cNvSpPr txBox="1"/>
              <p:nvPr/>
            </p:nvSpPr>
            <p:spPr>
              <a:xfrm>
                <a:off x="4828425"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141" name="Line 21">
                <a:extLst>
                  <a:ext uri="{FF2B5EF4-FFF2-40B4-BE49-F238E27FC236}">
                    <a16:creationId xmlns:a16="http://schemas.microsoft.com/office/drawing/2014/main" id="{C8A25B89-2129-486D-B8E9-3E0AD08C790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17FBC15E-EE21-4580-B735-E129F1F8DA3A}"/>
                  </a:ext>
                </a:extLst>
              </p:cNvPr>
              <p:cNvSpPr txBox="1"/>
              <p:nvPr/>
            </p:nvSpPr>
            <p:spPr>
              <a:xfrm>
                <a:off x="4452787"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43" name="Line 21">
                <a:extLst>
                  <a:ext uri="{FF2B5EF4-FFF2-40B4-BE49-F238E27FC236}">
                    <a16:creationId xmlns:a16="http://schemas.microsoft.com/office/drawing/2014/main" id="{993CEEA9-A216-43DD-A80B-D0EC536C860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131B4413-A454-4A66-897C-82EBF6BA8C65}"/>
                  </a:ext>
                </a:extLst>
              </p:cNvPr>
              <p:cNvSpPr txBox="1"/>
              <p:nvPr/>
            </p:nvSpPr>
            <p:spPr>
              <a:xfrm>
                <a:off x="4077150"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145" name="Line 21">
                <a:extLst>
                  <a:ext uri="{FF2B5EF4-FFF2-40B4-BE49-F238E27FC236}">
                    <a16:creationId xmlns:a16="http://schemas.microsoft.com/office/drawing/2014/main" id="{A6335441-0798-4E5D-94FD-D00F8DC2C1C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441EBD1C-799D-40B7-96B6-E68DB07D0053}"/>
                  </a:ext>
                </a:extLst>
              </p:cNvPr>
              <p:cNvSpPr txBox="1"/>
              <p:nvPr/>
            </p:nvSpPr>
            <p:spPr>
              <a:xfrm>
                <a:off x="3701513"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47" name="Line 21">
                <a:extLst>
                  <a:ext uri="{FF2B5EF4-FFF2-40B4-BE49-F238E27FC236}">
                    <a16:creationId xmlns:a16="http://schemas.microsoft.com/office/drawing/2014/main" id="{E9D42F4D-C73A-4DAA-9257-306F7FD63BD0}"/>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AD25ABC2-BFB5-4B26-8AF8-8A88A2A56B00}"/>
                  </a:ext>
                </a:extLst>
              </p:cNvPr>
              <p:cNvSpPr txBox="1"/>
              <p:nvPr/>
            </p:nvSpPr>
            <p:spPr>
              <a:xfrm>
                <a:off x="3325877"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149" name="Line 21">
                <a:extLst>
                  <a:ext uri="{FF2B5EF4-FFF2-40B4-BE49-F238E27FC236}">
                    <a16:creationId xmlns:a16="http://schemas.microsoft.com/office/drawing/2014/main" id="{A14E640B-F330-4FF3-A8B0-4866F945A0D5}"/>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EB63078D-4AD7-4158-90ED-392536BE83AD}"/>
                  </a:ext>
                </a:extLst>
              </p:cNvPr>
              <p:cNvSpPr txBox="1"/>
              <p:nvPr/>
            </p:nvSpPr>
            <p:spPr>
              <a:xfrm>
                <a:off x="2950239" y="5375149"/>
                <a:ext cx="2245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51" name="Line 21">
                <a:extLst>
                  <a:ext uri="{FF2B5EF4-FFF2-40B4-BE49-F238E27FC236}">
                    <a16:creationId xmlns:a16="http://schemas.microsoft.com/office/drawing/2014/main" id="{3EF3343D-C367-4B4A-BB8B-B8737519E587}"/>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D35950FA-12FF-4EF8-9E86-60540A2F253D}"/>
                  </a:ext>
                </a:extLst>
              </p:cNvPr>
              <p:cNvSpPr txBox="1"/>
              <p:nvPr/>
            </p:nvSpPr>
            <p:spPr>
              <a:xfrm>
                <a:off x="2615699"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153" name="Line 21">
                <a:extLst>
                  <a:ext uri="{FF2B5EF4-FFF2-40B4-BE49-F238E27FC236}">
                    <a16:creationId xmlns:a16="http://schemas.microsoft.com/office/drawing/2014/main" id="{E8AFE06E-EAB1-4BDD-9183-FAF1B8142A88}"/>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A598BB7C-85D2-4FCF-AE08-B92D9AD9859D}"/>
                  </a:ext>
                </a:extLst>
              </p:cNvPr>
              <p:cNvSpPr txBox="1"/>
              <p:nvPr/>
            </p:nvSpPr>
            <p:spPr>
              <a:xfrm>
                <a:off x="2240062"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55" name="Line 21">
                <a:extLst>
                  <a:ext uri="{FF2B5EF4-FFF2-40B4-BE49-F238E27FC236}">
                    <a16:creationId xmlns:a16="http://schemas.microsoft.com/office/drawing/2014/main" id="{BE89E8BE-5B1F-4835-A15B-90803AAC0BF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984F1654-6065-4C1B-A94B-47F8A7C0FC7B}"/>
                  </a:ext>
                </a:extLst>
              </p:cNvPr>
              <p:cNvSpPr txBox="1"/>
              <p:nvPr/>
            </p:nvSpPr>
            <p:spPr>
              <a:xfrm>
                <a:off x="1864425"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157" name="Line 21">
                <a:extLst>
                  <a:ext uri="{FF2B5EF4-FFF2-40B4-BE49-F238E27FC236}">
                    <a16:creationId xmlns:a16="http://schemas.microsoft.com/office/drawing/2014/main" id="{3A08F6BE-5B6D-4754-A5A9-1CCC27B13BA9}"/>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E12CCB5D-0E89-4CDE-8AFA-D8CF437796CF}"/>
                  </a:ext>
                </a:extLst>
              </p:cNvPr>
              <p:cNvSpPr txBox="1"/>
              <p:nvPr/>
            </p:nvSpPr>
            <p:spPr>
              <a:xfrm>
                <a:off x="1488788" y="5375149"/>
                <a:ext cx="14232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102" name="Group 101">
              <a:extLst>
                <a:ext uri="{FF2B5EF4-FFF2-40B4-BE49-F238E27FC236}">
                  <a16:creationId xmlns:a16="http://schemas.microsoft.com/office/drawing/2014/main" id="{8C051253-E8B3-40F3-A807-17F129617C8F}"/>
                </a:ext>
              </a:extLst>
            </p:cNvPr>
            <p:cNvGrpSpPr/>
            <p:nvPr/>
          </p:nvGrpSpPr>
          <p:grpSpPr>
            <a:xfrm>
              <a:off x="7063150" y="5686723"/>
              <a:ext cx="4309614" cy="288147"/>
              <a:chOff x="1447691" y="5375149"/>
              <a:chExt cx="3564153" cy="288147"/>
            </a:xfrm>
          </p:grpSpPr>
          <p:sp>
            <p:nvSpPr>
              <p:cNvPr id="129" name="TextBox 128">
                <a:extLst>
                  <a:ext uri="{FF2B5EF4-FFF2-40B4-BE49-F238E27FC236}">
                    <a16:creationId xmlns:a16="http://schemas.microsoft.com/office/drawing/2014/main" id="{74369F79-56ED-4FDF-B08A-4E12016FAECB}"/>
                  </a:ext>
                </a:extLst>
              </p:cNvPr>
              <p:cNvSpPr txBox="1"/>
              <p:nvPr/>
            </p:nvSpPr>
            <p:spPr>
              <a:xfrm>
                <a:off x="4869522" y="5375149"/>
                <a:ext cx="142322"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0</a:t>
                </a:r>
              </a:p>
            </p:txBody>
          </p:sp>
          <p:sp>
            <p:nvSpPr>
              <p:cNvPr id="130" name="TextBox 129">
                <a:extLst>
                  <a:ext uri="{FF2B5EF4-FFF2-40B4-BE49-F238E27FC236}">
                    <a16:creationId xmlns:a16="http://schemas.microsoft.com/office/drawing/2014/main" id="{2B630EB1-42E3-4C0A-95CD-345767968558}"/>
                  </a:ext>
                </a:extLst>
              </p:cNvPr>
              <p:cNvSpPr txBox="1"/>
              <p:nvPr/>
            </p:nvSpPr>
            <p:spPr>
              <a:xfrm>
                <a:off x="4493884" y="5375149"/>
                <a:ext cx="142322"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0</a:t>
                </a:r>
              </a:p>
            </p:txBody>
          </p:sp>
          <p:sp>
            <p:nvSpPr>
              <p:cNvPr id="131" name="TextBox 130">
                <a:extLst>
                  <a:ext uri="{FF2B5EF4-FFF2-40B4-BE49-F238E27FC236}">
                    <a16:creationId xmlns:a16="http://schemas.microsoft.com/office/drawing/2014/main" id="{5E906B6C-D7A1-406E-859F-F511CAD0A44D}"/>
                  </a:ext>
                </a:extLst>
              </p:cNvPr>
              <p:cNvSpPr txBox="1"/>
              <p:nvPr/>
            </p:nvSpPr>
            <p:spPr>
              <a:xfrm>
                <a:off x="4118247" y="5375149"/>
                <a:ext cx="142322"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0</a:t>
                </a:r>
              </a:p>
            </p:txBody>
          </p:sp>
          <p:sp>
            <p:nvSpPr>
              <p:cNvPr id="132" name="TextBox 131">
                <a:extLst>
                  <a:ext uri="{FF2B5EF4-FFF2-40B4-BE49-F238E27FC236}">
                    <a16:creationId xmlns:a16="http://schemas.microsoft.com/office/drawing/2014/main" id="{E7FA2C24-F6FF-4671-B32C-FC887E123560}"/>
                  </a:ext>
                </a:extLst>
              </p:cNvPr>
              <p:cNvSpPr txBox="1"/>
              <p:nvPr/>
            </p:nvSpPr>
            <p:spPr>
              <a:xfrm>
                <a:off x="3742611" y="5375149"/>
                <a:ext cx="142322"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0</a:t>
                </a:r>
              </a:p>
            </p:txBody>
          </p:sp>
          <p:sp>
            <p:nvSpPr>
              <p:cNvPr id="133" name="TextBox 132">
                <a:extLst>
                  <a:ext uri="{FF2B5EF4-FFF2-40B4-BE49-F238E27FC236}">
                    <a16:creationId xmlns:a16="http://schemas.microsoft.com/office/drawing/2014/main" id="{56A2BE73-3137-4FCD-B65A-C5F89C2A3F7B}"/>
                  </a:ext>
                </a:extLst>
              </p:cNvPr>
              <p:cNvSpPr txBox="1"/>
              <p:nvPr/>
            </p:nvSpPr>
            <p:spPr>
              <a:xfrm>
                <a:off x="3366974" y="5375149"/>
                <a:ext cx="142322"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0</a:t>
                </a:r>
              </a:p>
            </p:txBody>
          </p:sp>
          <p:sp>
            <p:nvSpPr>
              <p:cNvPr id="134" name="TextBox 133">
                <a:extLst>
                  <a:ext uri="{FF2B5EF4-FFF2-40B4-BE49-F238E27FC236}">
                    <a16:creationId xmlns:a16="http://schemas.microsoft.com/office/drawing/2014/main" id="{9128918F-C487-4945-A0CE-BBB1BD4822B8}"/>
                  </a:ext>
                </a:extLst>
              </p:cNvPr>
              <p:cNvSpPr txBox="1"/>
              <p:nvPr/>
            </p:nvSpPr>
            <p:spPr>
              <a:xfrm>
                <a:off x="2970787" y="5375149"/>
                <a:ext cx="183420"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 0</a:t>
                </a:r>
              </a:p>
            </p:txBody>
          </p:sp>
          <p:sp>
            <p:nvSpPr>
              <p:cNvPr id="135" name="TextBox 134">
                <a:extLst>
                  <a:ext uri="{FF2B5EF4-FFF2-40B4-BE49-F238E27FC236}">
                    <a16:creationId xmlns:a16="http://schemas.microsoft.com/office/drawing/2014/main" id="{42507859-BA2C-4A3B-BA99-B091ABF3FB86}"/>
                  </a:ext>
                </a:extLst>
              </p:cNvPr>
              <p:cNvSpPr txBox="1"/>
              <p:nvPr/>
            </p:nvSpPr>
            <p:spPr>
              <a:xfrm>
                <a:off x="2615699" y="5375149"/>
                <a:ext cx="142322"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0</a:t>
                </a:r>
              </a:p>
            </p:txBody>
          </p:sp>
          <p:sp>
            <p:nvSpPr>
              <p:cNvPr id="136" name="TextBox 135">
                <a:extLst>
                  <a:ext uri="{FF2B5EF4-FFF2-40B4-BE49-F238E27FC236}">
                    <a16:creationId xmlns:a16="http://schemas.microsoft.com/office/drawing/2014/main" id="{BBEF71F3-836A-4F0F-AADD-C21CDAD10E4A}"/>
                  </a:ext>
                </a:extLst>
              </p:cNvPr>
              <p:cNvSpPr txBox="1"/>
              <p:nvPr/>
            </p:nvSpPr>
            <p:spPr>
              <a:xfrm>
                <a:off x="2240062" y="5375149"/>
                <a:ext cx="142322"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8</a:t>
                </a:r>
              </a:p>
            </p:txBody>
          </p:sp>
          <p:sp>
            <p:nvSpPr>
              <p:cNvPr id="137" name="TextBox 136">
                <a:extLst>
                  <a:ext uri="{FF2B5EF4-FFF2-40B4-BE49-F238E27FC236}">
                    <a16:creationId xmlns:a16="http://schemas.microsoft.com/office/drawing/2014/main" id="{0987C059-62DF-45C4-94D1-7F928B504A4D}"/>
                  </a:ext>
                </a:extLst>
              </p:cNvPr>
              <p:cNvSpPr txBox="1"/>
              <p:nvPr/>
            </p:nvSpPr>
            <p:spPr>
              <a:xfrm>
                <a:off x="1823328" y="5375149"/>
                <a:ext cx="224516"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19</a:t>
                </a:r>
              </a:p>
            </p:txBody>
          </p:sp>
          <p:sp>
            <p:nvSpPr>
              <p:cNvPr id="138" name="TextBox 137">
                <a:extLst>
                  <a:ext uri="{FF2B5EF4-FFF2-40B4-BE49-F238E27FC236}">
                    <a16:creationId xmlns:a16="http://schemas.microsoft.com/office/drawing/2014/main" id="{9704DED0-4585-49AE-92B0-3FF2744F23D2}"/>
                  </a:ext>
                </a:extLst>
              </p:cNvPr>
              <p:cNvSpPr txBox="1"/>
              <p:nvPr/>
            </p:nvSpPr>
            <p:spPr>
              <a:xfrm>
                <a:off x="1447691" y="5375149"/>
                <a:ext cx="224516"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25</a:t>
                </a:r>
              </a:p>
            </p:txBody>
          </p:sp>
        </p:grpSp>
        <p:grpSp>
          <p:nvGrpSpPr>
            <p:cNvPr id="103" name="Group 102">
              <a:extLst>
                <a:ext uri="{FF2B5EF4-FFF2-40B4-BE49-F238E27FC236}">
                  <a16:creationId xmlns:a16="http://schemas.microsoft.com/office/drawing/2014/main" id="{949B0D33-BA3E-448C-B358-F95F43B0B974}"/>
                </a:ext>
              </a:extLst>
            </p:cNvPr>
            <p:cNvGrpSpPr/>
            <p:nvPr/>
          </p:nvGrpSpPr>
          <p:grpSpPr>
            <a:xfrm>
              <a:off x="7063150" y="5928019"/>
              <a:ext cx="4309614" cy="288147"/>
              <a:chOff x="1447691" y="5375149"/>
              <a:chExt cx="3564153" cy="288147"/>
            </a:xfrm>
          </p:grpSpPr>
          <p:sp>
            <p:nvSpPr>
              <p:cNvPr id="119" name="TextBox 118">
                <a:extLst>
                  <a:ext uri="{FF2B5EF4-FFF2-40B4-BE49-F238E27FC236}">
                    <a16:creationId xmlns:a16="http://schemas.microsoft.com/office/drawing/2014/main" id="{D197BEB9-1320-4C21-854E-1264D0AA2227}"/>
                  </a:ext>
                </a:extLst>
              </p:cNvPr>
              <p:cNvSpPr txBox="1"/>
              <p:nvPr/>
            </p:nvSpPr>
            <p:spPr>
              <a:xfrm>
                <a:off x="4869522" y="5375149"/>
                <a:ext cx="142322"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2</a:t>
                </a:r>
              </a:p>
            </p:txBody>
          </p:sp>
          <p:sp>
            <p:nvSpPr>
              <p:cNvPr id="120" name="TextBox 119">
                <a:extLst>
                  <a:ext uri="{FF2B5EF4-FFF2-40B4-BE49-F238E27FC236}">
                    <a16:creationId xmlns:a16="http://schemas.microsoft.com/office/drawing/2014/main" id="{32DD4B73-732B-4665-B801-73D57D4CD24C}"/>
                  </a:ext>
                </a:extLst>
              </p:cNvPr>
              <p:cNvSpPr txBox="1"/>
              <p:nvPr/>
            </p:nvSpPr>
            <p:spPr>
              <a:xfrm>
                <a:off x="4493884" y="5375149"/>
                <a:ext cx="142322"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0</a:t>
                </a:r>
              </a:p>
            </p:txBody>
          </p:sp>
          <p:sp>
            <p:nvSpPr>
              <p:cNvPr id="121" name="TextBox 120">
                <a:extLst>
                  <a:ext uri="{FF2B5EF4-FFF2-40B4-BE49-F238E27FC236}">
                    <a16:creationId xmlns:a16="http://schemas.microsoft.com/office/drawing/2014/main" id="{F8C398BD-8271-462D-B648-974EB0DF788F}"/>
                  </a:ext>
                </a:extLst>
              </p:cNvPr>
              <p:cNvSpPr txBox="1"/>
              <p:nvPr/>
            </p:nvSpPr>
            <p:spPr>
              <a:xfrm>
                <a:off x="4118247" y="5375149"/>
                <a:ext cx="142322"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0</a:t>
                </a:r>
              </a:p>
            </p:txBody>
          </p:sp>
          <p:sp>
            <p:nvSpPr>
              <p:cNvPr id="122" name="TextBox 121">
                <a:extLst>
                  <a:ext uri="{FF2B5EF4-FFF2-40B4-BE49-F238E27FC236}">
                    <a16:creationId xmlns:a16="http://schemas.microsoft.com/office/drawing/2014/main" id="{27769B7A-7C1D-4F01-AEFC-8E617682BE5F}"/>
                  </a:ext>
                </a:extLst>
              </p:cNvPr>
              <p:cNvSpPr txBox="1"/>
              <p:nvPr/>
            </p:nvSpPr>
            <p:spPr>
              <a:xfrm>
                <a:off x="3742611" y="5375149"/>
                <a:ext cx="142322"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3</a:t>
                </a:r>
              </a:p>
            </p:txBody>
          </p:sp>
          <p:sp>
            <p:nvSpPr>
              <p:cNvPr id="123" name="TextBox 122">
                <a:extLst>
                  <a:ext uri="{FF2B5EF4-FFF2-40B4-BE49-F238E27FC236}">
                    <a16:creationId xmlns:a16="http://schemas.microsoft.com/office/drawing/2014/main" id="{ACDEC4D1-054D-44E2-BFFB-B862490E711A}"/>
                  </a:ext>
                </a:extLst>
              </p:cNvPr>
              <p:cNvSpPr txBox="1"/>
              <p:nvPr/>
            </p:nvSpPr>
            <p:spPr>
              <a:xfrm>
                <a:off x="3366974" y="5375149"/>
                <a:ext cx="142322"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3</a:t>
                </a:r>
              </a:p>
            </p:txBody>
          </p:sp>
          <p:sp>
            <p:nvSpPr>
              <p:cNvPr id="124" name="TextBox 123">
                <a:extLst>
                  <a:ext uri="{FF2B5EF4-FFF2-40B4-BE49-F238E27FC236}">
                    <a16:creationId xmlns:a16="http://schemas.microsoft.com/office/drawing/2014/main" id="{4EDF2BE2-64A9-471D-BE0C-3819C5A8B18D}"/>
                  </a:ext>
                </a:extLst>
              </p:cNvPr>
              <p:cNvSpPr txBox="1"/>
              <p:nvPr/>
            </p:nvSpPr>
            <p:spPr>
              <a:xfrm>
                <a:off x="2970787" y="5375149"/>
                <a:ext cx="183420"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 5</a:t>
                </a:r>
              </a:p>
            </p:txBody>
          </p:sp>
          <p:sp>
            <p:nvSpPr>
              <p:cNvPr id="125" name="TextBox 124">
                <a:extLst>
                  <a:ext uri="{FF2B5EF4-FFF2-40B4-BE49-F238E27FC236}">
                    <a16:creationId xmlns:a16="http://schemas.microsoft.com/office/drawing/2014/main" id="{99529F84-0199-408A-B4AA-6FF90244624B}"/>
                  </a:ext>
                </a:extLst>
              </p:cNvPr>
              <p:cNvSpPr txBox="1"/>
              <p:nvPr/>
            </p:nvSpPr>
            <p:spPr>
              <a:xfrm>
                <a:off x="2574602" y="5375149"/>
                <a:ext cx="224516"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12</a:t>
                </a:r>
              </a:p>
            </p:txBody>
          </p:sp>
          <p:sp>
            <p:nvSpPr>
              <p:cNvPr id="126" name="TextBox 125">
                <a:extLst>
                  <a:ext uri="{FF2B5EF4-FFF2-40B4-BE49-F238E27FC236}">
                    <a16:creationId xmlns:a16="http://schemas.microsoft.com/office/drawing/2014/main" id="{21FBC667-7C20-4DE2-9E77-0011F8A112A0}"/>
                  </a:ext>
                </a:extLst>
              </p:cNvPr>
              <p:cNvSpPr txBox="1"/>
              <p:nvPr/>
            </p:nvSpPr>
            <p:spPr>
              <a:xfrm>
                <a:off x="2198963" y="5375149"/>
                <a:ext cx="224516"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19</a:t>
                </a:r>
              </a:p>
            </p:txBody>
          </p:sp>
          <p:sp>
            <p:nvSpPr>
              <p:cNvPr id="127" name="TextBox 126">
                <a:extLst>
                  <a:ext uri="{FF2B5EF4-FFF2-40B4-BE49-F238E27FC236}">
                    <a16:creationId xmlns:a16="http://schemas.microsoft.com/office/drawing/2014/main" id="{8DC39AC1-E223-4CA4-A6CE-FAC97CB8C340}"/>
                  </a:ext>
                </a:extLst>
              </p:cNvPr>
              <p:cNvSpPr txBox="1"/>
              <p:nvPr/>
            </p:nvSpPr>
            <p:spPr>
              <a:xfrm>
                <a:off x="1823327" y="5375149"/>
                <a:ext cx="224516"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22</a:t>
                </a:r>
              </a:p>
            </p:txBody>
          </p:sp>
          <p:sp>
            <p:nvSpPr>
              <p:cNvPr id="128" name="TextBox 127">
                <a:extLst>
                  <a:ext uri="{FF2B5EF4-FFF2-40B4-BE49-F238E27FC236}">
                    <a16:creationId xmlns:a16="http://schemas.microsoft.com/office/drawing/2014/main" id="{94DB7A9E-FAA4-4639-A1DC-700C6634156D}"/>
                  </a:ext>
                </a:extLst>
              </p:cNvPr>
              <p:cNvSpPr txBox="1"/>
              <p:nvPr/>
            </p:nvSpPr>
            <p:spPr>
              <a:xfrm>
                <a:off x="1447691" y="5375149"/>
                <a:ext cx="224516"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28</a:t>
                </a:r>
              </a:p>
            </p:txBody>
          </p:sp>
        </p:grpSp>
        <p:grpSp>
          <p:nvGrpSpPr>
            <p:cNvPr id="104" name="Group 103">
              <a:extLst>
                <a:ext uri="{FF2B5EF4-FFF2-40B4-BE49-F238E27FC236}">
                  <a16:creationId xmlns:a16="http://schemas.microsoft.com/office/drawing/2014/main" id="{1B03C578-4088-49BB-B9AC-1579E353D682}"/>
                </a:ext>
              </a:extLst>
            </p:cNvPr>
            <p:cNvGrpSpPr/>
            <p:nvPr/>
          </p:nvGrpSpPr>
          <p:grpSpPr>
            <a:xfrm>
              <a:off x="7063150" y="6169315"/>
              <a:ext cx="4309614" cy="288147"/>
              <a:chOff x="1447691" y="5375149"/>
              <a:chExt cx="3564153" cy="288147"/>
            </a:xfrm>
          </p:grpSpPr>
          <p:sp>
            <p:nvSpPr>
              <p:cNvPr id="109" name="TextBox 108">
                <a:extLst>
                  <a:ext uri="{FF2B5EF4-FFF2-40B4-BE49-F238E27FC236}">
                    <a16:creationId xmlns:a16="http://schemas.microsoft.com/office/drawing/2014/main" id="{6CDD0332-F448-4C79-9F21-1A3BAB5B6CBA}"/>
                  </a:ext>
                </a:extLst>
              </p:cNvPr>
              <p:cNvSpPr txBox="1"/>
              <p:nvPr/>
            </p:nvSpPr>
            <p:spPr>
              <a:xfrm>
                <a:off x="4869522" y="5375149"/>
                <a:ext cx="142322"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0</a:t>
                </a:r>
              </a:p>
            </p:txBody>
          </p:sp>
          <p:sp>
            <p:nvSpPr>
              <p:cNvPr id="110" name="TextBox 109">
                <a:extLst>
                  <a:ext uri="{FF2B5EF4-FFF2-40B4-BE49-F238E27FC236}">
                    <a16:creationId xmlns:a16="http://schemas.microsoft.com/office/drawing/2014/main" id="{EC323CC4-F0AD-489C-972F-4028D37CC284}"/>
                  </a:ext>
                </a:extLst>
              </p:cNvPr>
              <p:cNvSpPr txBox="1"/>
              <p:nvPr/>
            </p:nvSpPr>
            <p:spPr>
              <a:xfrm>
                <a:off x="4493885" y="5375149"/>
                <a:ext cx="142322"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5</a:t>
                </a:r>
              </a:p>
            </p:txBody>
          </p:sp>
          <p:sp>
            <p:nvSpPr>
              <p:cNvPr id="111" name="TextBox 110">
                <a:extLst>
                  <a:ext uri="{FF2B5EF4-FFF2-40B4-BE49-F238E27FC236}">
                    <a16:creationId xmlns:a16="http://schemas.microsoft.com/office/drawing/2014/main" id="{82B63997-BCDE-4C7E-A8CC-CA17BFC0137D}"/>
                  </a:ext>
                </a:extLst>
              </p:cNvPr>
              <p:cNvSpPr txBox="1"/>
              <p:nvPr/>
            </p:nvSpPr>
            <p:spPr>
              <a:xfrm>
                <a:off x="4118247" y="5375149"/>
                <a:ext cx="142322"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8</a:t>
                </a:r>
              </a:p>
            </p:txBody>
          </p:sp>
          <p:sp>
            <p:nvSpPr>
              <p:cNvPr id="112" name="TextBox 111">
                <a:extLst>
                  <a:ext uri="{FF2B5EF4-FFF2-40B4-BE49-F238E27FC236}">
                    <a16:creationId xmlns:a16="http://schemas.microsoft.com/office/drawing/2014/main" id="{2F8C1002-6704-4519-AEAE-94D6BE5EE11C}"/>
                  </a:ext>
                </a:extLst>
              </p:cNvPr>
              <p:cNvSpPr txBox="1"/>
              <p:nvPr/>
            </p:nvSpPr>
            <p:spPr>
              <a:xfrm>
                <a:off x="3707028" y="5375149"/>
                <a:ext cx="213487"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11</a:t>
                </a:r>
              </a:p>
            </p:txBody>
          </p:sp>
          <p:sp>
            <p:nvSpPr>
              <p:cNvPr id="113" name="TextBox 112">
                <a:extLst>
                  <a:ext uri="{FF2B5EF4-FFF2-40B4-BE49-F238E27FC236}">
                    <a16:creationId xmlns:a16="http://schemas.microsoft.com/office/drawing/2014/main" id="{42DB1C2E-374C-4063-B9E5-AEEC55130C92}"/>
                  </a:ext>
                </a:extLst>
              </p:cNvPr>
              <p:cNvSpPr txBox="1"/>
              <p:nvPr/>
            </p:nvSpPr>
            <p:spPr>
              <a:xfrm>
                <a:off x="3325877" y="5375149"/>
                <a:ext cx="224516"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14</a:t>
                </a:r>
              </a:p>
            </p:txBody>
          </p:sp>
          <p:sp>
            <p:nvSpPr>
              <p:cNvPr id="114" name="TextBox 113">
                <a:extLst>
                  <a:ext uri="{FF2B5EF4-FFF2-40B4-BE49-F238E27FC236}">
                    <a16:creationId xmlns:a16="http://schemas.microsoft.com/office/drawing/2014/main" id="{2D7302B7-9A48-4F94-8D55-2A202C460FA5}"/>
                  </a:ext>
                </a:extLst>
              </p:cNvPr>
              <p:cNvSpPr txBox="1"/>
              <p:nvPr/>
            </p:nvSpPr>
            <p:spPr>
              <a:xfrm>
                <a:off x="2950238" y="5375149"/>
                <a:ext cx="224516"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16</a:t>
                </a:r>
              </a:p>
            </p:txBody>
          </p:sp>
          <p:sp>
            <p:nvSpPr>
              <p:cNvPr id="115" name="TextBox 114">
                <a:extLst>
                  <a:ext uri="{FF2B5EF4-FFF2-40B4-BE49-F238E27FC236}">
                    <a16:creationId xmlns:a16="http://schemas.microsoft.com/office/drawing/2014/main" id="{7C3EE635-4C6F-4586-A3A1-1849C23B3F79}"/>
                  </a:ext>
                </a:extLst>
              </p:cNvPr>
              <p:cNvSpPr txBox="1"/>
              <p:nvPr/>
            </p:nvSpPr>
            <p:spPr>
              <a:xfrm>
                <a:off x="2574602" y="5375149"/>
                <a:ext cx="224516"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20</a:t>
                </a:r>
              </a:p>
            </p:txBody>
          </p:sp>
          <p:sp>
            <p:nvSpPr>
              <p:cNvPr id="116" name="TextBox 115">
                <a:extLst>
                  <a:ext uri="{FF2B5EF4-FFF2-40B4-BE49-F238E27FC236}">
                    <a16:creationId xmlns:a16="http://schemas.microsoft.com/office/drawing/2014/main" id="{35A076F3-2050-48E0-AA9A-F5D373AD52CA}"/>
                  </a:ext>
                </a:extLst>
              </p:cNvPr>
              <p:cNvSpPr txBox="1"/>
              <p:nvPr/>
            </p:nvSpPr>
            <p:spPr>
              <a:xfrm>
                <a:off x="2198964" y="5375149"/>
                <a:ext cx="224516"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22</a:t>
                </a:r>
              </a:p>
            </p:txBody>
          </p:sp>
          <p:sp>
            <p:nvSpPr>
              <p:cNvPr id="117" name="TextBox 116">
                <a:extLst>
                  <a:ext uri="{FF2B5EF4-FFF2-40B4-BE49-F238E27FC236}">
                    <a16:creationId xmlns:a16="http://schemas.microsoft.com/office/drawing/2014/main" id="{1667800A-57DE-485E-8DEB-E30A70D91174}"/>
                  </a:ext>
                </a:extLst>
              </p:cNvPr>
              <p:cNvSpPr txBox="1"/>
              <p:nvPr/>
            </p:nvSpPr>
            <p:spPr>
              <a:xfrm>
                <a:off x="1823328" y="5375149"/>
                <a:ext cx="224516"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23</a:t>
                </a:r>
              </a:p>
            </p:txBody>
          </p:sp>
          <p:sp>
            <p:nvSpPr>
              <p:cNvPr id="118" name="TextBox 117">
                <a:extLst>
                  <a:ext uri="{FF2B5EF4-FFF2-40B4-BE49-F238E27FC236}">
                    <a16:creationId xmlns:a16="http://schemas.microsoft.com/office/drawing/2014/main" id="{74E58DE5-187A-4A54-9465-24644FB5A408}"/>
                  </a:ext>
                </a:extLst>
              </p:cNvPr>
              <p:cNvSpPr txBox="1"/>
              <p:nvPr/>
            </p:nvSpPr>
            <p:spPr>
              <a:xfrm>
                <a:off x="1447691" y="5375149"/>
                <a:ext cx="224516"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24</a:t>
                </a:r>
              </a:p>
            </p:txBody>
          </p:sp>
        </p:grpSp>
        <p:cxnSp>
          <p:nvCxnSpPr>
            <p:cNvPr id="105" name="Straight Connector 104">
              <a:extLst>
                <a:ext uri="{FF2B5EF4-FFF2-40B4-BE49-F238E27FC236}">
                  <a16:creationId xmlns:a16="http://schemas.microsoft.com/office/drawing/2014/main" id="{3D182FD8-91B4-4855-B520-CE00F0B1D2BB}"/>
                </a:ext>
              </a:extLst>
            </p:cNvPr>
            <p:cNvCxnSpPr>
              <a:cxnSpLocks/>
            </p:cNvCxnSpPr>
            <p:nvPr/>
          </p:nvCxnSpPr>
          <p:spPr>
            <a:xfrm>
              <a:off x="6812626" y="5830796"/>
              <a:ext cx="180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7579273-0F3E-472C-AFD2-60B484CBC3EB}"/>
                </a:ext>
              </a:extLst>
            </p:cNvPr>
            <p:cNvCxnSpPr>
              <a:cxnSpLocks/>
            </p:cNvCxnSpPr>
            <p:nvPr/>
          </p:nvCxnSpPr>
          <p:spPr>
            <a:xfrm>
              <a:off x="6812626" y="6072092"/>
              <a:ext cx="18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7EB4CBF-141D-495C-B600-318DB3F7BBB4}"/>
                </a:ext>
              </a:extLst>
            </p:cNvPr>
            <p:cNvCxnSpPr>
              <a:cxnSpLocks/>
            </p:cNvCxnSpPr>
            <p:nvPr/>
          </p:nvCxnSpPr>
          <p:spPr>
            <a:xfrm>
              <a:off x="6812626" y="6313388"/>
              <a:ext cx="180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AF4B56E7-4BC3-4C72-B059-1CD58E006ED8}"/>
                </a:ext>
              </a:extLst>
            </p:cNvPr>
            <p:cNvSpPr txBox="1"/>
            <p:nvPr/>
          </p:nvSpPr>
          <p:spPr>
            <a:xfrm>
              <a:off x="6248400" y="5444765"/>
              <a:ext cx="990977" cy="307777"/>
            </a:xfrm>
            <a:prstGeom prst="rect">
              <a:avLst/>
            </a:prstGeom>
            <a:noFill/>
          </p:spPr>
          <p:txBody>
            <a:bodyPr wrap="none" rtlCol="0">
              <a:spAutoFit/>
            </a:bodyPr>
            <a:lstStyle/>
            <a:p>
              <a:pPr algn="r"/>
              <a:r>
                <a:rPr lang="en-GB" sz="1400" dirty="0"/>
                <a:t>No. at risk</a:t>
              </a:r>
            </a:p>
          </p:txBody>
        </p:sp>
      </p:grpSp>
      <p:cxnSp>
        <p:nvCxnSpPr>
          <p:cNvPr id="170" name="Straight Connector 169">
            <a:extLst>
              <a:ext uri="{FF2B5EF4-FFF2-40B4-BE49-F238E27FC236}">
                <a16:creationId xmlns:a16="http://schemas.microsoft.com/office/drawing/2014/main" id="{BA33F037-C9CC-42A9-A6E3-E4A7F81B5716}"/>
              </a:ext>
            </a:extLst>
          </p:cNvPr>
          <p:cNvCxnSpPr>
            <a:cxnSpLocks/>
          </p:cNvCxnSpPr>
          <p:nvPr/>
        </p:nvCxnSpPr>
        <p:spPr>
          <a:xfrm>
            <a:off x="914399" y="3942927"/>
            <a:ext cx="29880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05FEBE0-61ED-4E05-8EE9-C07BF5E168B1}"/>
              </a:ext>
            </a:extLst>
          </p:cNvPr>
          <p:cNvCxnSpPr>
            <a:cxnSpLocks/>
          </p:cNvCxnSpPr>
          <p:nvPr/>
        </p:nvCxnSpPr>
        <p:spPr>
          <a:xfrm rot="-5400000">
            <a:off x="1122199" y="4569827"/>
            <a:ext cx="12960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E70B47C-C186-4EB9-8747-68024FF4FAAB}"/>
              </a:ext>
            </a:extLst>
          </p:cNvPr>
          <p:cNvCxnSpPr>
            <a:cxnSpLocks/>
          </p:cNvCxnSpPr>
          <p:nvPr/>
        </p:nvCxnSpPr>
        <p:spPr>
          <a:xfrm rot="-5400000">
            <a:off x="3142566" y="4570894"/>
            <a:ext cx="12600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CDA864F-0B13-4973-9838-465DDB8EA0AC}"/>
              </a:ext>
            </a:extLst>
          </p:cNvPr>
          <p:cNvCxnSpPr>
            <a:cxnSpLocks/>
          </p:cNvCxnSpPr>
          <p:nvPr/>
        </p:nvCxnSpPr>
        <p:spPr>
          <a:xfrm rot="-5400000">
            <a:off x="3267873" y="4583594"/>
            <a:ext cx="12600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7BE3ECCA-867D-4DB6-954B-96863D23F2D4}"/>
              </a:ext>
            </a:extLst>
          </p:cNvPr>
          <p:cNvCxnSpPr>
            <a:cxnSpLocks/>
          </p:cNvCxnSpPr>
          <p:nvPr/>
        </p:nvCxnSpPr>
        <p:spPr>
          <a:xfrm>
            <a:off x="6482079" y="4024207"/>
            <a:ext cx="36360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20642368-C85D-47B4-97DD-FC80DA4BF1F2}"/>
              </a:ext>
            </a:extLst>
          </p:cNvPr>
          <p:cNvCxnSpPr>
            <a:cxnSpLocks/>
          </p:cNvCxnSpPr>
          <p:nvPr/>
        </p:nvCxnSpPr>
        <p:spPr>
          <a:xfrm rot="-5400000">
            <a:off x="6941153" y="4611132"/>
            <a:ext cx="11880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3EEE7D34-7381-4B69-9C94-9A7DCF777CBB}"/>
              </a:ext>
            </a:extLst>
          </p:cNvPr>
          <p:cNvCxnSpPr>
            <a:cxnSpLocks/>
          </p:cNvCxnSpPr>
          <p:nvPr/>
        </p:nvCxnSpPr>
        <p:spPr>
          <a:xfrm rot="-5400000">
            <a:off x="7469473" y="4611132"/>
            <a:ext cx="11880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855D1155-C370-422E-83BF-333A5132F2DE}"/>
              </a:ext>
            </a:extLst>
          </p:cNvPr>
          <p:cNvCxnSpPr>
            <a:cxnSpLocks/>
          </p:cNvCxnSpPr>
          <p:nvPr/>
        </p:nvCxnSpPr>
        <p:spPr>
          <a:xfrm rot="-5400000">
            <a:off x="9470993" y="4641612"/>
            <a:ext cx="11880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12357965-5EE3-4558-AE39-EC59CDCC22DD}"/>
              </a:ext>
            </a:extLst>
          </p:cNvPr>
          <p:cNvGrpSpPr/>
          <p:nvPr/>
        </p:nvGrpSpPr>
        <p:grpSpPr>
          <a:xfrm>
            <a:off x="1622037" y="2126515"/>
            <a:ext cx="183776" cy="467443"/>
            <a:chOff x="2473096" y="2407795"/>
            <a:chExt cx="183776" cy="467443"/>
          </a:xfrm>
        </p:grpSpPr>
        <p:cxnSp>
          <p:nvCxnSpPr>
            <p:cNvPr id="179" name="Straight Connector 178">
              <a:extLst>
                <a:ext uri="{FF2B5EF4-FFF2-40B4-BE49-F238E27FC236}">
                  <a16:creationId xmlns:a16="http://schemas.microsoft.com/office/drawing/2014/main" id="{7176C952-73A8-492B-9F69-4600AB324EB6}"/>
                </a:ext>
              </a:extLst>
            </p:cNvPr>
            <p:cNvCxnSpPr>
              <a:cxnSpLocks/>
            </p:cNvCxnSpPr>
            <p:nvPr/>
          </p:nvCxnSpPr>
          <p:spPr>
            <a:xfrm>
              <a:off x="2473096" y="2407795"/>
              <a:ext cx="183776"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773732C9-DE1F-4BA6-8BA8-C8151605BA9F}"/>
                </a:ext>
              </a:extLst>
            </p:cNvPr>
            <p:cNvCxnSpPr>
              <a:cxnSpLocks/>
            </p:cNvCxnSpPr>
            <p:nvPr/>
          </p:nvCxnSpPr>
          <p:spPr>
            <a:xfrm>
              <a:off x="2473096" y="2631595"/>
              <a:ext cx="18377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5CF97B0B-68E9-4A73-A7DE-5EF061D5DE6A}"/>
                </a:ext>
              </a:extLst>
            </p:cNvPr>
            <p:cNvCxnSpPr>
              <a:cxnSpLocks/>
            </p:cNvCxnSpPr>
            <p:nvPr/>
          </p:nvCxnSpPr>
          <p:spPr>
            <a:xfrm>
              <a:off x="2473096" y="2875238"/>
              <a:ext cx="18377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38002F9D-4BC6-4243-9A41-3A6BBC2634E9}"/>
              </a:ext>
            </a:extLst>
          </p:cNvPr>
          <p:cNvGrpSpPr/>
          <p:nvPr/>
        </p:nvGrpSpPr>
        <p:grpSpPr>
          <a:xfrm>
            <a:off x="6819266" y="2723515"/>
            <a:ext cx="1234674" cy="2326272"/>
            <a:chOff x="5305425" y="1971675"/>
            <a:chExt cx="1576797" cy="2910468"/>
          </a:xfrm>
        </p:grpSpPr>
        <p:sp>
          <p:nvSpPr>
            <p:cNvPr id="186" name="Graphic 281">
              <a:extLst>
                <a:ext uri="{FF2B5EF4-FFF2-40B4-BE49-F238E27FC236}">
                  <a16:creationId xmlns:a16="http://schemas.microsoft.com/office/drawing/2014/main" id="{3726640F-053F-4A44-9B72-ABB1F7799827}"/>
                </a:ext>
              </a:extLst>
            </p:cNvPr>
            <p:cNvSpPr/>
            <p:nvPr/>
          </p:nvSpPr>
          <p:spPr>
            <a:xfrm>
              <a:off x="5305425" y="2018703"/>
              <a:ext cx="1576797" cy="2836094"/>
            </a:xfrm>
            <a:custGeom>
              <a:avLst/>
              <a:gdLst>
                <a:gd name="connsiteX0" fmla="*/ 1576797 w 1576797"/>
                <a:gd name="connsiteY0" fmla="*/ 2836094 h 2836094"/>
                <a:gd name="connsiteX1" fmla="*/ 1498311 w 1576797"/>
                <a:gd name="connsiteY1" fmla="*/ 2836094 h 2836094"/>
                <a:gd name="connsiteX2" fmla="*/ 1498311 w 1576797"/>
                <a:gd name="connsiteY2" fmla="*/ 2704097 h 2836094"/>
                <a:gd name="connsiteX3" fmla="*/ 1466212 w 1576797"/>
                <a:gd name="connsiteY3" fmla="*/ 2704097 h 2836094"/>
                <a:gd name="connsiteX4" fmla="*/ 1466212 w 1576797"/>
                <a:gd name="connsiteY4" fmla="*/ 2568537 h 2836094"/>
                <a:gd name="connsiteX5" fmla="*/ 1423397 w 1576797"/>
                <a:gd name="connsiteY5" fmla="*/ 2568537 h 2836094"/>
                <a:gd name="connsiteX6" fmla="*/ 1423397 w 1576797"/>
                <a:gd name="connsiteY6" fmla="*/ 2443683 h 2836094"/>
                <a:gd name="connsiteX7" fmla="*/ 1223620 w 1576797"/>
                <a:gd name="connsiteY7" fmla="*/ 2443683 h 2836094"/>
                <a:gd name="connsiteX8" fmla="*/ 1223620 w 1576797"/>
                <a:gd name="connsiteY8" fmla="*/ 2325954 h 2836094"/>
                <a:gd name="connsiteX9" fmla="*/ 1209351 w 1576797"/>
                <a:gd name="connsiteY9" fmla="*/ 2325954 h 2836094"/>
                <a:gd name="connsiteX10" fmla="*/ 1209351 w 1576797"/>
                <a:gd name="connsiteY10" fmla="*/ 2047700 h 2836094"/>
                <a:gd name="connsiteX11" fmla="*/ 1180814 w 1576797"/>
                <a:gd name="connsiteY11" fmla="*/ 2047700 h 2836094"/>
                <a:gd name="connsiteX12" fmla="*/ 1180814 w 1576797"/>
                <a:gd name="connsiteY12" fmla="*/ 1919265 h 2836094"/>
                <a:gd name="connsiteX13" fmla="*/ 1098766 w 1576797"/>
                <a:gd name="connsiteY13" fmla="*/ 1919265 h 2836094"/>
                <a:gd name="connsiteX14" fmla="*/ 1098766 w 1576797"/>
                <a:gd name="connsiteY14" fmla="*/ 1790840 h 2836094"/>
                <a:gd name="connsiteX15" fmla="*/ 1070229 w 1576797"/>
                <a:gd name="connsiteY15" fmla="*/ 1790840 h 2836094"/>
                <a:gd name="connsiteX16" fmla="*/ 1070229 w 1576797"/>
                <a:gd name="connsiteY16" fmla="*/ 1648146 h 2836094"/>
                <a:gd name="connsiteX17" fmla="*/ 1045254 w 1576797"/>
                <a:gd name="connsiteY17" fmla="*/ 1648146 h 2836094"/>
                <a:gd name="connsiteX18" fmla="*/ 1045254 w 1576797"/>
                <a:gd name="connsiteY18" fmla="*/ 1530426 h 2836094"/>
                <a:gd name="connsiteX19" fmla="*/ 952500 w 1576797"/>
                <a:gd name="connsiteY19" fmla="*/ 1530426 h 2836094"/>
                <a:gd name="connsiteX20" fmla="*/ 952500 w 1576797"/>
                <a:gd name="connsiteY20" fmla="*/ 1398429 h 2836094"/>
                <a:gd name="connsiteX21" fmla="*/ 931095 w 1576797"/>
                <a:gd name="connsiteY21" fmla="*/ 1398429 h 2836094"/>
                <a:gd name="connsiteX22" fmla="*/ 931095 w 1576797"/>
                <a:gd name="connsiteY22" fmla="*/ 1252163 h 2836094"/>
                <a:gd name="connsiteX23" fmla="*/ 870450 w 1576797"/>
                <a:gd name="connsiteY23" fmla="*/ 1252163 h 2836094"/>
                <a:gd name="connsiteX24" fmla="*/ 870450 w 1576797"/>
                <a:gd name="connsiteY24" fmla="*/ 1120165 h 2836094"/>
                <a:gd name="connsiteX25" fmla="*/ 824073 w 1576797"/>
                <a:gd name="connsiteY25" fmla="*/ 1120165 h 2836094"/>
                <a:gd name="connsiteX26" fmla="*/ 824073 w 1576797"/>
                <a:gd name="connsiteY26" fmla="*/ 977471 h 2836094"/>
                <a:gd name="connsiteX27" fmla="*/ 774129 w 1576797"/>
                <a:gd name="connsiteY27" fmla="*/ 977471 h 2836094"/>
                <a:gd name="connsiteX28" fmla="*/ 774129 w 1576797"/>
                <a:gd name="connsiteY28" fmla="*/ 881152 h 2836094"/>
                <a:gd name="connsiteX29" fmla="*/ 752725 w 1576797"/>
                <a:gd name="connsiteY29" fmla="*/ 881152 h 2836094"/>
                <a:gd name="connsiteX30" fmla="*/ 752725 w 1576797"/>
                <a:gd name="connsiteY30" fmla="*/ 742023 h 2836094"/>
                <a:gd name="connsiteX31" fmla="*/ 720618 w 1576797"/>
                <a:gd name="connsiteY31" fmla="*/ 742023 h 2836094"/>
                <a:gd name="connsiteX32" fmla="*/ 720618 w 1576797"/>
                <a:gd name="connsiteY32" fmla="*/ 610028 h 2836094"/>
                <a:gd name="connsiteX33" fmla="*/ 563651 w 1576797"/>
                <a:gd name="connsiteY33" fmla="*/ 610028 h 2836094"/>
                <a:gd name="connsiteX34" fmla="*/ 563651 w 1576797"/>
                <a:gd name="connsiteY34" fmla="*/ 495871 h 2836094"/>
                <a:gd name="connsiteX35" fmla="*/ 527977 w 1576797"/>
                <a:gd name="connsiteY35" fmla="*/ 495871 h 2836094"/>
                <a:gd name="connsiteX36" fmla="*/ 527977 w 1576797"/>
                <a:gd name="connsiteY36" fmla="*/ 367444 h 2836094"/>
                <a:gd name="connsiteX37" fmla="*/ 474466 w 1576797"/>
                <a:gd name="connsiteY37" fmla="*/ 367444 h 2836094"/>
                <a:gd name="connsiteX38" fmla="*/ 474466 w 1576797"/>
                <a:gd name="connsiteY38" fmla="*/ 249719 h 2836094"/>
                <a:gd name="connsiteX39" fmla="*/ 328202 w 1576797"/>
                <a:gd name="connsiteY39" fmla="*/ 249719 h 2836094"/>
                <a:gd name="connsiteX40" fmla="*/ 328202 w 1576797"/>
                <a:gd name="connsiteY40" fmla="*/ 121292 h 2836094"/>
                <a:gd name="connsiteX41" fmla="*/ 274691 w 1576797"/>
                <a:gd name="connsiteY41" fmla="*/ 121292 h 2836094"/>
                <a:gd name="connsiteX42" fmla="*/ 274691 w 1576797"/>
                <a:gd name="connsiteY42" fmla="*/ 0 h 2836094"/>
                <a:gd name="connsiteX43" fmla="*/ 0 w 1576797"/>
                <a:gd name="connsiteY43" fmla="*/ 0 h 283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76797" h="2836094">
                  <a:moveTo>
                    <a:pt x="1576797" y="2836094"/>
                  </a:moveTo>
                  <a:lnTo>
                    <a:pt x="1498311" y="2836094"/>
                  </a:lnTo>
                  <a:lnTo>
                    <a:pt x="1498311" y="2704097"/>
                  </a:lnTo>
                  <a:lnTo>
                    <a:pt x="1466212" y="2704097"/>
                  </a:lnTo>
                  <a:lnTo>
                    <a:pt x="1466212" y="2568537"/>
                  </a:lnTo>
                  <a:lnTo>
                    <a:pt x="1423397" y="2568537"/>
                  </a:lnTo>
                  <a:lnTo>
                    <a:pt x="1423397" y="2443683"/>
                  </a:lnTo>
                  <a:lnTo>
                    <a:pt x="1223620" y="2443683"/>
                  </a:lnTo>
                  <a:lnTo>
                    <a:pt x="1223620" y="2325954"/>
                  </a:lnTo>
                  <a:lnTo>
                    <a:pt x="1209351" y="2325954"/>
                  </a:lnTo>
                  <a:lnTo>
                    <a:pt x="1209351" y="2047700"/>
                  </a:lnTo>
                  <a:lnTo>
                    <a:pt x="1180814" y="2047700"/>
                  </a:lnTo>
                  <a:lnTo>
                    <a:pt x="1180814" y="1919265"/>
                  </a:lnTo>
                  <a:lnTo>
                    <a:pt x="1098766" y="1919265"/>
                  </a:lnTo>
                  <a:lnTo>
                    <a:pt x="1098766" y="1790840"/>
                  </a:lnTo>
                  <a:lnTo>
                    <a:pt x="1070229" y="1790840"/>
                  </a:lnTo>
                  <a:lnTo>
                    <a:pt x="1070229" y="1648146"/>
                  </a:lnTo>
                  <a:lnTo>
                    <a:pt x="1045254" y="1648146"/>
                  </a:lnTo>
                  <a:lnTo>
                    <a:pt x="1045254" y="1530426"/>
                  </a:lnTo>
                  <a:lnTo>
                    <a:pt x="952500" y="1530426"/>
                  </a:lnTo>
                  <a:lnTo>
                    <a:pt x="952500" y="1398429"/>
                  </a:lnTo>
                  <a:lnTo>
                    <a:pt x="931095" y="1398429"/>
                  </a:lnTo>
                  <a:lnTo>
                    <a:pt x="931095" y="1252163"/>
                  </a:lnTo>
                  <a:lnTo>
                    <a:pt x="870450" y="1252163"/>
                  </a:lnTo>
                  <a:lnTo>
                    <a:pt x="870450" y="1120165"/>
                  </a:lnTo>
                  <a:lnTo>
                    <a:pt x="824073" y="1120165"/>
                  </a:lnTo>
                  <a:lnTo>
                    <a:pt x="824073" y="977471"/>
                  </a:lnTo>
                  <a:lnTo>
                    <a:pt x="774129" y="977471"/>
                  </a:lnTo>
                  <a:lnTo>
                    <a:pt x="774129" y="881152"/>
                  </a:lnTo>
                  <a:lnTo>
                    <a:pt x="752725" y="881152"/>
                  </a:lnTo>
                  <a:lnTo>
                    <a:pt x="752725" y="742023"/>
                  </a:lnTo>
                  <a:lnTo>
                    <a:pt x="720618" y="742023"/>
                  </a:lnTo>
                  <a:lnTo>
                    <a:pt x="720618" y="610028"/>
                  </a:lnTo>
                  <a:lnTo>
                    <a:pt x="563651" y="610028"/>
                  </a:lnTo>
                  <a:lnTo>
                    <a:pt x="563651" y="495871"/>
                  </a:lnTo>
                  <a:lnTo>
                    <a:pt x="527977" y="495871"/>
                  </a:lnTo>
                  <a:lnTo>
                    <a:pt x="527977" y="367444"/>
                  </a:lnTo>
                  <a:lnTo>
                    <a:pt x="474466" y="367444"/>
                  </a:lnTo>
                  <a:lnTo>
                    <a:pt x="474466" y="249719"/>
                  </a:lnTo>
                  <a:lnTo>
                    <a:pt x="328202" y="249719"/>
                  </a:lnTo>
                  <a:lnTo>
                    <a:pt x="328202" y="121292"/>
                  </a:lnTo>
                  <a:lnTo>
                    <a:pt x="274691" y="121292"/>
                  </a:lnTo>
                  <a:lnTo>
                    <a:pt x="274691"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7" name="Graphic 281">
              <a:extLst>
                <a:ext uri="{FF2B5EF4-FFF2-40B4-BE49-F238E27FC236}">
                  <a16:creationId xmlns:a16="http://schemas.microsoft.com/office/drawing/2014/main" id="{3726640F-053F-4A44-9B72-ABB1F7799827}"/>
                </a:ext>
              </a:extLst>
            </p:cNvPr>
            <p:cNvSpPr/>
            <p:nvPr/>
          </p:nvSpPr>
          <p:spPr>
            <a:xfrm>
              <a:off x="5408879" y="197167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8" name="Graphic 281">
              <a:extLst>
                <a:ext uri="{FF2B5EF4-FFF2-40B4-BE49-F238E27FC236}">
                  <a16:creationId xmlns:a16="http://schemas.microsoft.com/office/drawing/2014/main" id="{3726640F-053F-4A44-9B72-ABB1F7799827}"/>
                </a:ext>
              </a:extLst>
            </p:cNvPr>
            <p:cNvSpPr/>
            <p:nvPr/>
          </p:nvSpPr>
          <p:spPr>
            <a:xfrm>
              <a:off x="6837635" y="481014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89" name="Group 188">
            <a:extLst>
              <a:ext uri="{FF2B5EF4-FFF2-40B4-BE49-F238E27FC236}">
                <a16:creationId xmlns:a16="http://schemas.microsoft.com/office/drawing/2014/main" id="{45EE50FD-82DD-4550-9FCB-19D492A72460}"/>
              </a:ext>
            </a:extLst>
          </p:cNvPr>
          <p:cNvGrpSpPr/>
          <p:nvPr/>
        </p:nvGrpSpPr>
        <p:grpSpPr>
          <a:xfrm>
            <a:off x="6814819" y="2752091"/>
            <a:ext cx="3030221" cy="2374900"/>
            <a:chOff x="4210049" y="1943100"/>
            <a:chExt cx="3775576" cy="2968437"/>
          </a:xfrm>
        </p:grpSpPr>
        <p:sp>
          <p:nvSpPr>
            <p:cNvPr id="190" name="Graphic 287">
              <a:extLst>
                <a:ext uri="{FF2B5EF4-FFF2-40B4-BE49-F238E27FC236}">
                  <a16:creationId xmlns:a16="http://schemas.microsoft.com/office/drawing/2014/main" id="{37AEAE1D-FFBB-4240-BB13-0DD45335DDCB}"/>
                </a:ext>
              </a:extLst>
            </p:cNvPr>
            <p:cNvSpPr/>
            <p:nvPr/>
          </p:nvSpPr>
          <p:spPr>
            <a:xfrm>
              <a:off x="4210049" y="1943100"/>
              <a:ext cx="3775576" cy="2968437"/>
            </a:xfrm>
            <a:custGeom>
              <a:avLst/>
              <a:gdLst>
                <a:gd name="connsiteX0" fmla="*/ 3775577 w 3775576"/>
                <a:gd name="connsiteY0" fmla="*/ 2968438 h 2968437"/>
                <a:gd name="connsiteX1" fmla="*/ 3775577 w 3775576"/>
                <a:gd name="connsiteY1" fmla="*/ 2712139 h 2968437"/>
                <a:gd name="connsiteX2" fmla="*/ 3672288 w 3775576"/>
                <a:gd name="connsiteY2" fmla="*/ 2712139 h 2968437"/>
                <a:gd name="connsiteX3" fmla="*/ 3672288 w 3775576"/>
                <a:gd name="connsiteY3" fmla="*/ 2467318 h 2968437"/>
                <a:gd name="connsiteX4" fmla="*/ 2364038 w 3775576"/>
                <a:gd name="connsiteY4" fmla="*/ 2467318 h 2968437"/>
                <a:gd name="connsiteX5" fmla="*/ 2364038 w 3775576"/>
                <a:gd name="connsiteY5" fmla="*/ 2291353 h 2968437"/>
                <a:gd name="connsiteX6" fmla="*/ 2161299 w 3775576"/>
                <a:gd name="connsiteY6" fmla="*/ 2291353 h 2968437"/>
                <a:gd name="connsiteX7" fmla="*/ 2161299 w 3775576"/>
                <a:gd name="connsiteY7" fmla="*/ 2134514 h 2968437"/>
                <a:gd name="connsiteX8" fmla="*/ 2134514 w 3775576"/>
                <a:gd name="connsiteY8" fmla="*/ 2134514 h 2968437"/>
                <a:gd name="connsiteX9" fmla="*/ 2134514 w 3775576"/>
                <a:gd name="connsiteY9" fmla="*/ 2008280 h 2968437"/>
                <a:gd name="connsiteX10" fmla="*/ 1927955 w 3775576"/>
                <a:gd name="connsiteY10" fmla="*/ 2008280 h 2968437"/>
                <a:gd name="connsiteX11" fmla="*/ 1927955 w 3775576"/>
                <a:gd name="connsiteY11" fmla="*/ 1870577 h 2968437"/>
                <a:gd name="connsiteX12" fmla="*/ 1885874 w 3775576"/>
                <a:gd name="connsiteY12" fmla="*/ 1870577 h 2968437"/>
                <a:gd name="connsiteX13" fmla="*/ 1885874 w 3775576"/>
                <a:gd name="connsiteY13" fmla="*/ 1759639 h 2968437"/>
                <a:gd name="connsiteX14" fmla="*/ 1851451 w 3775576"/>
                <a:gd name="connsiteY14" fmla="*/ 1759639 h 2968437"/>
                <a:gd name="connsiteX15" fmla="*/ 1851451 w 3775576"/>
                <a:gd name="connsiteY15" fmla="*/ 1641053 h 2968437"/>
                <a:gd name="connsiteX16" fmla="*/ 1694612 w 3775576"/>
                <a:gd name="connsiteY16" fmla="*/ 1641053 h 2968437"/>
                <a:gd name="connsiteX17" fmla="*/ 1694612 w 3775576"/>
                <a:gd name="connsiteY17" fmla="*/ 1526296 h 2968437"/>
                <a:gd name="connsiteX18" fmla="*/ 1568377 w 3775576"/>
                <a:gd name="connsiteY18" fmla="*/ 1526296 h 2968437"/>
                <a:gd name="connsiteX19" fmla="*/ 1568377 w 3775576"/>
                <a:gd name="connsiteY19" fmla="*/ 1411538 h 2968437"/>
                <a:gd name="connsiteX20" fmla="*/ 1533944 w 3775576"/>
                <a:gd name="connsiteY20" fmla="*/ 1411538 h 2968437"/>
                <a:gd name="connsiteX21" fmla="*/ 1533944 w 3775576"/>
                <a:gd name="connsiteY21" fmla="*/ 1285304 h 2968437"/>
                <a:gd name="connsiteX22" fmla="*/ 1453610 w 3775576"/>
                <a:gd name="connsiteY22" fmla="*/ 1285304 h 2968437"/>
                <a:gd name="connsiteX23" fmla="*/ 1453610 w 3775576"/>
                <a:gd name="connsiteY23" fmla="*/ 1151420 h 2968437"/>
                <a:gd name="connsiteX24" fmla="*/ 1411538 w 3775576"/>
                <a:gd name="connsiteY24" fmla="*/ 1151420 h 2968437"/>
                <a:gd name="connsiteX25" fmla="*/ 1411538 w 3775576"/>
                <a:gd name="connsiteY25" fmla="*/ 1044312 h 2968437"/>
                <a:gd name="connsiteX26" fmla="*/ 1373286 w 3775576"/>
                <a:gd name="connsiteY26" fmla="*/ 1044312 h 2968437"/>
                <a:gd name="connsiteX27" fmla="*/ 1373286 w 3775576"/>
                <a:gd name="connsiteY27" fmla="*/ 925723 h 2968437"/>
                <a:gd name="connsiteX28" fmla="*/ 1346502 w 3775576"/>
                <a:gd name="connsiteY28" fmla="*/ 925723 h 2968437"/>
                <a:gd name="connsiteX29" fmla="*/ 1346502 w 3775576"/>
                <a:gd name="connsiteY29" fmla="*/ 799488 h 2968437"/>
                <a:gd name="connsiteX30" fmla="*/ 803313 w 3775576"/>
                <a:gd name="connsiteY30" fmla="*/ 799488 h 2968437"/>
                <a:gd name="connsiteX31" fmla="*/ 803313 w 3775576"/>
                <a:gd name="connsiteY31" fmla="*/ 688555 h 2968437"/>
                <a:gd name="connsiteX32" fmla="*/ 768886 w 3775576"/>
                <a:gd name="connsiteY32" fmla="*/ 688555 h 2968437"/>
                <a:gd name="connsiteX33" fmla="*/ 768886 w 3775576"/>
                <a:gd name="connsiteY33" fmla="*/ 573796 h 2968437"/>
                <a:gd name="connsiteX34" fmla="*/ 738283 w 3775576"/>
                <a:gd name="connsiteY34" fmla="*/ 573796 h 2968437"/>
                <a:gd name="connsiteX35" fmla="*/ 738283 w 3775576"/>
                <a:gd name="connsiteY35" fmla="*/ 459036 h 2968437"/>
                <a:gd name="connsiteX36" fmla="*/ 328976 w 3775576"/>
                <a:gd name="connsiteY36" fmla="*/ 459036 h 2968437"/>
                <a:gd name="connsiteX37" fmla="*/ 328976 w 3775576"/>
                <a:gd name="connsiteY37" fmla="*/ 340452 h 2968437"/>
                <a:gd name="connsiteX38" fmla="*/ 294548 w 3775576"/>
                <a:gd name="connsiteY38" fmla="*/ 340452 h 2968437"/>
                <a:gd name="connsiteX39" fmla="*/ 294548 w 3775576"/>
                <a:gd name="connsiteY39" fmla="*/ 229518 h 2968437"/>
                <a:gd name="connsiteX40" fmla="*/ 206566 w 3775576"/>
                <a:gd name="connsiteY40" fmla="*/ 229518 h 2968437"/>
                <a:gd name="connsiteX41" fmla="*/ 206566 w 3775576"/>
                <a:gd name="connsiteY41" fmla="*/ 110934 h 2968437"/>
                <a:gd name="connsiteX42" fmla="*/ 0 w 3775576"/>
                <a:gd name="connsiteY42" fmla="*/ 110934 h 2968437"/>
                <a:gd name="connsiteX43" fmla="*/ 0 w 3775576"/>
                <a:gd name="connsiteY43" fmla="*/ 0 h 296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775576" h="2968437">
                  <a:moveTo>
                    <a:pt x="3775577" y="2968438"/>
                  </a:moveTo>
                  <a:lnTo>
                    <a:pt x="3775577" y="2712139"/>
                  </a:lnTo>
                  <a:lnTo>
                    <a:pt x="3672288" y="2712139"/>
                  </a:lnTo>
                  <a:lnTo>
                    <a:pt x="3672288" y="2467318"/>
                  </a:lnTo>
                  <a:lnTo>
                    <a:pt x="2364038" y="2467318"/>
                  </a:lnTo>
                  <a:lnTo>
                    <a:pt x="2364038" y="2291353"/>
                  </a:lnTo>
                  <a:lnTo>
                    <a:pt x="2161299" y="2291353"/>
                  </a:lnTo>
                  <a:lnTo>
                    <a:pt x="2161299" y="2134514"/>
                  </a:lnTo>
                  <a:lnTo>
                    <a:pt x="2134514" y="2134514"/>
                  </a:lnTo>
                  <a:lnTo>
                    <a:pt x="2134514" y="2008280"/>
                  </a:lnTo>
                  <a:lnTo>
                    <a:pt x="1927955" y="2008280"/>
                  </a:lnTo>
                  <a:lnTo>
                    <a:pt x="1927955" y="1870577"/>
                  </a:lnTo>
                  <a:lnTo>
                    <a:pt x="1885874" y="1870577"/>
                  </a:lnTo>
                  <a:lnTo>
                    <a:pt x="1885874" y="1759639"/>
                  </a:lnTo>
                  <a:lnTo>
                    <a:pt x="1851451" y="1759639"/>
                  </a:lnTo>
                  <a:lnTo>
                    <a:pt x="1851451" y="1641053"/>
                  </a:lnTo>
                  <a:lnTo>
                    <a:pt x="1694612" y="1641053"/>
                  </a:lnTo>
                  <a:lnTo>
                    <a:pt x="1694612" y="1526296"/>
                  </a:lnTo>
                  <a:lnTo>
                    <a:pt x="1568377" y="1526296"/>
                  </a:lnTo>
                  <a:lnTo>
                    <a:pt x="1568377" y="1411538"/>
                  </a:lnTo>
                  <a:lnTo>
                    <a:pt x="1533944" y="1411538"/>
                  </a:lnTo>
                  <a:lnTo>
                    <a:pt x="1533944" y="1285304"/>
                  </a:lnTo>
                  <a:lnTo>
                    <a:pt x="1453610" y="1285304"/>
                  </a:lnTo>
                  <a:lnTo>
                    <a:pt x="1453610" y="1151420"/>
                  </a:lnTo>
                  <a:lnTo>
                    <a:pt x="1411538" y="1151420"/>
                  </a:lnTo>
                  <a:lnTo>
                    <a:pt x="1411538" y="1044312"/>
                  </a:lnTo>
                  <a:lnTo>
                    <a:pt x="1373286" y="1044312"/>
                  </a:lnTo>
                  <a:lnTo>
                    <a:pt x="1373286" y="925723"/>
                  </a:lnTo>
                  <a:lnTo>
                    <a:pt x="1346502" y="925723"/>
                  </a:lnTo>
                  <a:lnTo>
                    <a:pt x="1346502" y="799488"/>
                  </a:lnTo>
                  <a:lnTo>
                    <a:pt x="803313" y="799488"/>
                  </a:lnTo>
                  <a:lnTo>
                    <a:pt x="803313" y="688555"/>
                  </a:lnTo>
                  <a:lnTo>
                    <a:pt x="768886" y="688555"/>
                  </a:lnTo>
                  <a:lnTo>
                    <a:pt x="768886" y="573796"/>
                  </a:lnTo>
                  <a:lnTo>
                    <a:pt x="738283" y="573796"/>
                  </a:lnTo>
                  <a:lnTo>
                    <a:pt x="738283" y="459036"/>
                  </a:lnTo>
                  <a:lnTo>
                    <a:pt x="328976" y="459036"/>
                  </a:lnTo>
                  <a:lnTo>
                    <a:pt x="328976" y="340452"/>
                  </a:lnTo>
                  <a:lnTo>
                    <a:pt x="294548" y="340452"/>
                  </a:lnTo>
                  <a:lnTo>
                    <a:pt x="294548" y="229518"/>
                  </a:lnTo>
                  <a:lnTo>
                    <a:pt x="206566" y="229518"/>
                  </a:lnTo>
                  <a:lnTo>
                    <a:pt x="206566" y="110934"/>
                  </a:lnTo>
                  <a:lnTo>
                    <a:pt x="0" y="110934"/>
                  </a:lnTo>
                  <a:lnTo>
                    <a:pt x="0" y="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1" name="Graphic 287">
              <a:extLst>
                <a:ext uri="{FF2B5EF4-FFF2-40B4-BE49-F238E27FC236}">
                  <a16:creationId xmlns:a16="http://schemas.microsoft.com/office/drawing/2014/main" id="{37AEAE1D-FFBB-4240-BB13-0DD45335DDCB}"/>
                </a:ext>
              </a:extLst>
            </p:cNvPr>
            <p:cNvSpPr/>
            <p:nvPr/>
          </p:nvSpPr>
          <p:spPr>
            <a:xfrm>
              <a:off x="4359159" y="200116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2" name="Graphic 287">
              <a:extLst>
                <a:ext uri="{FF2B5EF4-FFF2-40B4-BE49-F238E27FC236}">
                  <a16:creationId xmlns:a16="http://schemas.microsoft.com/office/drawing/2014/main" id="{37AEAE1D-FFBB-4240-BB13-0DD45335DDCB}"/>
                </a:ext>
              </a:extLst>
            </p:cNvPr>
            <p:cNvSpPr/>
            <p:nvPr/>
          </p:nvSpPr>
          <p:spPr>
            <a:xfrm>
              <a:off x="5521213" y="270601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3" name="Graphic 287">
              <a:extLst>
                <a:ext uri="{FF2B5EF4-FFF2-40B4-BE49-F238E27FC236}">
                  <a16:creationId xmlns:a16="http://schemas.microsoft.com/office/drawing/2014/main" id="{37AEAE1D-FFBB-4240-BB13-0DD45335DDCB}"/>
                </a:ext>
              </a:extLst>
            </p:cNvPr>
            <p:cNvSpPr/>
            <p:nvPr/>
          </p:nvSpPr>
          <p:spPr>
            <a:xfrm>
              <a:off x="6302263" y="390617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4" name="Graphic 287">
              <a:extLst>
                <a:ext uri="{FF2B5EF4-FFF2-40B4-BE49-F238E27FC236}">
                  <a16:creationId xmlns:a16="http://schemas.microsoft.com/office/drawing/2014/main" id="{37AEAE1D-FFBB-4240-BB13-0DD45335DDCB}"/>
                </a:ext>
              </a:extLst>
            </p:cNvPr>
            <p:cNvSpPr/>
            <p:nvPr/>
          </p:nvSpPr>
          <p:spPr>
            <a:xfrm>
              <a:off x="6473713" y="419192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5" name="Graphic 287">
              <a:extLst>
                <a:ext uri="{FF2B5EF4-FFF2-40B4-BE49-F238E27FC236}">
                  <a16:creationId xmlns:a16="http://schemas.microsoft.com/office/drawing/2014/main" id="{37AEAE1D-FFBB-4240-BB13-0DD45335DDCB}"/>
                </a:ext>
              </a:extLst>
            </p:cNvPr>
            <p:cNvSpPr/>
            <p:nvPr/>
          </p:nvSpPr>
          <p:spPr>
            <a:xfrm>
              <a:off x="7654822" y="438242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96" name="Group 195">
            <a:extLst>
              <a:ext uri="{FF2B5EF4-FFF2-40B4-BE49-F238E27FC236}">
                <a16:creationId xmlns:a16="http://schemas.microsoft.com/office/drawing/2014/main" id="{173AD28A-5D21-4157-9449-A82CB55906C8}"/>
              </a:ext>
            </a:extLst>
          </p:cNvPr>
          <p:cNvGrpSpPr/>
          <p:nvPr/>
        </p:nvGrpSpPr>
        <p:grpSpPr>
          <a:xfrm>
            <a:off x="6819267" y="2723515"/>
            <a:ext cx="4224654" cy="1665605"/>
            <a:chOff x="3438525" y="2400300"/>
            <a:chExt cx="5310339" cy="2053208"/>
          </a:xfrm>
        </p:grpSpPr>
        <p:sp>
          <p:nvSpPr>
            <p:cNvPr id="197" name="Graphic 296">
              <a:extLst>
                <a:ext uri="{FF2B5EF4-FFF2-40B4-BE49-F238E27FC236}">
                  <a16:creationId xmlns:a16="http://schemas.microsoft.com/office/drawing/2014/main" id="{CB94AA2D-29FE-48D7-A904-ABEFE4CC371D}"/>
                </a:ext>
              </a:extLst>
            </p:cNvPr>
            <p:cNvSpPr/>
            <p:nvPr/>
          </p:nvSpPr>
          <p:spPr>
            <a:xfrm>
              <a:off x="3438525" y="2438060"/>
              <a:ext cx="5310339" cy="1979701"/>
            </a:xfrm>
            <a:custGeom>
              <a:avLst/>
              <a:gdLst>
                <a:gd name="connsiteX0" fmla="*/ 5310340 w 5310339"/>
                <a:gd name="connsiteY0" fmla="*/ 1979702 h 1979701"/>
                <a:gd name="connsiteX1" fmla="*/ 4360955 w 5310339"/>
                <a:gd name="connsiteY1" fmla="*/ 1979702 h 1979701"/>
                <a:gd name="connsiteX2" fmla="*/ 4360955 w 5310339"/>
                <a:gd name="connsiteY2" fmla="*/ 1777381 h 1979701"/>
                <a:gd name="connsiteX3" fmla="*/ 4252008 w 5310339"/>
                <a:gd name="connsiteY3" fmla="*/ 1777381 h 1979701"/>
                <a:gd name="connsiteX4" fmla="*/ 4252008 w 5310339"/>
                <a:gd name="connsiteY4" fmla="*/ 1584386 h 1979701"/>
                <a:gd name="connsiteX5" fmla="*/ 4087035 w 5310339"/>
                <a:gd name="connsiteY5" fmla="*/ 1584386 h 1979701"/>
                <a:gd name="connsiteX6" fmla="*/ 4087035 w 5310339"/>
                <a:gd name="connsiteY6" fmla="*/ 1378950 h 1979701"/>
                <a:gd name="connsiteX7" fmla="*/ 3897154 w 5310339"/>
                <a:gd name="connsiteY7" fmla="*/ 1378950 h 1979701"/>
                <a:gd name="connsiteX8" fmla="*/ 3897154 w 5310339"/>
                <a:gd name="connsiteY8" fmla="*/ 1179726 h 1979701"/>
                <a:gd name="connsiteX9" fmla="*/ 3293288 w 5310339"/>
                <a:gd name="connsiteY9" fmla="*/ 1179726 h 1979701"/>
                <a:gd name="connsiteX10" fmla="*/ 3293288 w 5310339"/>
                <a:gd name="connsiteY10" fmla="*/ 1024097 h 1979701"/>
                <a:gd name="connsiteX11" fmla="*/ 3153213 w 5310339"/>
                <a:gd name="connsiteY11" fmla="*/ 1024097 h 1979701"/>
                <a:gd name="connsiteX12" fmla="*/ 3153213 w 5310339"/>
                <a:gd name="connsiteY12" fmla="*/ 868456 h 1979701"/>
                <a:gd name="connsiteX13" fmla="*/ 2913526 w 5310339"/>
                <a:gd name="connsiteY13" fmla="*/ 868456 h 1979701"/>
                <a:gd name="connsiteX14" fmla="*/ 2913526 w 5310339"/>
                <a:gd name="connsiteY14" fmla="*/ 697255 h 1979701"/>
                <a:gd name="connsiteX15" fmla="*/ 2493312 w 5310339"/>
                <a:gd name="connsiteY15" fmla="*/ 697255 h 1979701"/>
                <a:gd name="connsiteX16" fmla="*/ 2493312 w 5310339"/>
                <a:gd name="connsiteY16" fmla="*/ 547843 h 1979701"/>
                <a:gd name="connsiteX17" fmla="*/ 2007718 w 5310339"/>
                <a:gd name="connsiteY17" fmla="*/ 547843 h 1979701"/>
                <a:gd name="connsiteX18" fmla="*/ 2007718 w 5310339"/>
                <a:gd name="connsiteY18" fmla="*/ 410882 h 1979701"/>
                <a:gd name="connsiteX19" fmla="*/ 1852079 w 5310339"/>
                <a:gd name="connsiteY19" fmla="*/ 410882 h 1979701"/>
                <a:gd name="connsiteX20" fmla="*/ 1852079 w 5310339"/>
                <a:gd name="connsiteY20" fmla="*/ 258358 h 1979701"/>
                <a:gd name="connsiteX21" fmla="*/ 1161050 w 5310339"/>
                <a:gd name="connsiteY21" fmla="*/ 258358 h 1979701"/>
                <a:gd name="connsiteX22" fmla="*/ 1161050 w 5310339"/>
                <a:gd name="connsiteY22" fmla="*/ 149412 h 1979701"/>
                <a:gd name="connsiteX23" fmla="*/ 859118 w 5310339"/>
                <a:gd name="connsiteY23" fmla="*/ 149412 h 1979701"/>
                <a:gd name="connsiteX24" fmla="*/ 859118 w 5310339"/>
                <a:gd name="connsiteY24" fmla="*/ 0 h 1979701"/>
                <a:gd name="connsiteX25" fmla="*/ 0 w 5310339"/>
                <a:gd name="connsiteY25" fmla="*/ 0 h 197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10339" h="1979701">
                  <a:moveTo>
                    <a:pt x="5310340" y="1979702"/>
                  </a:moveTo>
                  <a:lnTo>
                    <a:pt x="4360955" y="1979702"/>
                  </a:lnTo>
                  <a:lnTo>
                    <a:pt x="4360955" y="1777381"/>
                  </a:lnTo>
                  <a:lnTo>
                    <a:pt x="4252008" y="1777381"/>
                  </a:lnTo>
                  <a:lnTo>
                    <a:pt x="4252008" y="1584386"/>
                  </a:lnTo>
                  <a:lnTo>
                    <a:pt x="4087035" y="1584386"/>
                  </a:lnTo>
                  <a:lnTo>
                    <a:pt x="4087035" y="1378950"/>
                  </a:lnTo>
                  <a:lnTo>
                    <a:pt x="3897154" y="1378950"/>
                  </a:lnTo>
                  <a:lnTo>
                    <a:pt x="3897154" y="1179726"/>
                  </a:lnTo>
                  <a:lnTo>
                    <a:pt x="3293288" y="1179726"/>
                  </a:lnTo>
                  <a:lnTo>
                    <a:pt x="3293288" y="1024097"/>
                  </a:lnTo>
                  <a:lnTo>
                    <a:pt x="3153213" y="1024097"/>
                  </a:lnTo>
                  <a:lnTo>
                    <a:pt x="3153213" y="868456"/>
                  </a:lnTo>
                  <a:lnTo>
                    <a:pt x="2913526" y="868456"/>
                  </a:lnTo>
                  <a:lnTo>
                    <a:pt x="2913526" y="697255"/>
                  </a:lnTo>
                  <a:lnTo>
                    <a:pt x="2493312" y="697255"/>
                  </a:lnTo>
                  <a:lnTo>
                    <a:pt x="2493312" y="547843"/>
                  </a:lnTo>
                  <a:lnTo>
                    <a:pt x="2007718" y="547843"/>
                  </a:lnTo>
                  <a:lnTo>
                    <a:pt x="2007718" y="410882"/>
                  </a:lnTo>
                  <a:lnTo>
                    <a:pt x="1852079" y="410882"/>
                  </a:lnTo>
                  <a:lnTo>
                    <a:pt x="1852079" y="258358"/>
                  </a:lnTo>
                  <a:lnTo>
                    <a:pt x="1161050" y="258358"/>
                  </a:lnTo>
                  <a:lnTo>
                    <a:pt x="1161050" y="149412"/>
                  </a:lnTo>
                  <a:lnTo>
                    <a:pt x="859118" y="149412"/>
                  </a:lnTo>
                  <a:lnTo>
                    <a:pt x="859118"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8" name="Graphic 296">
              <a:extLst>
                <a:ext uri="{FF2B5EF4-FFF2-40B4-BE49-F238E27FC236}">
                  <a16:creationId xmlns:a16="http://schemas.microsoft.com/office/drawing/2014/main" id="{CB94AA2D-29FE-48D7-A904-ABEFE4CC371D}"/>
                </a:ext>
              </a:extLst>
            </p:cNvPr>
            <p:cNvSpPr/>
            <p:nvPr/>
          </p:nvSpPr>
          <p:spPr>
            <a:xfrm>
              <a:off x="3606613" y="24003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9" name="Graphic 296">
              <a:extLst>
                <a:ext uri="{FF2B5EF4-FFF2-40B4-BE49-F238E27FC236}">
                  <a16:creationId xmlns:a16="http://schemas.microsoft.com/office/drawing/2014/main" id="{CB94AA2D-29FE-48D7-A904-ABEFE4CC371D}"/>
                </a:ext>
              </a:extLst>
            </p:cNvPr>
            <p:cNvSpPr/>
            <p:nvPr/>
          </p:nvSpPr>
          <p:spPr>
            <a:xfrm>
              <a:off x="4940112" y="26670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0" name="Graphic 296">
              <a:extLst>
                <a:ext uri="{FF2B5EF4-FFF2-40B4-BE49-F238E27FC236}">
                  <a16:creationId xmlns:a16="http://schemas.microsoft.com/office/drawing/2014/main" id="{CB94AA2D-29FE-48D7-A904-ABEFE4CC371D}"/>
                </a:ext>
              </a:extLst>
            </p:cNvPr>
            <p:cNvSpPr/>
            <p:nvPr/>
          </p:nvSpPr>
          <p:spPr>
            <a:xfrm>
              <a:off x="5606862" y="29527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1" name="Graphic 296">
              <a:extLst>
                <a:ext uri="{FF2B5EF4-FFF2-40B4-BE49-F238E27FC236}">
                  <a16:creationId xmlns:a16="http://schemas.microsoft.com/office/drawing/2014/main" id="{CB94AA2D-29FE-48D7-A904-ABEFE4CC371D}"/>
                </a:ext>
              </a:extLst>
            </p:cNvPr>
            <p:cNvSpPr/>
            <p:nvPr/>
          </p:nvSpPr>
          <p:spPr>
            <a:xfrm>
              <a:off x="6045022" y="308610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2" name="Graphic 296">
              <a:extLst>
                <a:ext uri="{FF2B5EF4-FFF2-40B4-BE49-F238E27FC236}">
                  <a16:creationId xmlns:a16="http://schemas.microsoft.com/office/drawing/2014/main" id="{CB94AA2D-29FE-48D7-A904-ABEFE4CC371D}"/>
                </a:ext>
              </a:extLst>
            </p:cNvPr>
            <p:cNvSpPr/>
            <p:nvPr/>
          </p:nvSpPr>
          <p:spPr>
            <a:xfrm>
              <a:off x="7111822" y="3581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3" name="Graphic 296">
              <a:extLst>
                <a:ext uri="{FF2B5EF4-FFF2-40B4-BE49-F238E27FC236}">
                  <a16:creationId xmlns:a16="http://schemas.microsoft.com/office/drawing/2014/main" id="{CB94AA2D-29FE-48D7-A904-ABEFE4CC371D}"/>
                </a:ext>
              </a:extLst>
            </p:cNvPr>
            <p:cNvSpPr/>
            <p:nvPr/>
          </p:nvSpPr>
          <p:spPr>
            <a:xfrm>
              <a:off x="7207072" y="3581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4" name="Graphic 296">
              <a:extLst>
                <a:ext uri="{FF2B5EF4-FFF2-40B4-BE49-F238E27FC236}">
                  <a16:creationId xmlns:a16="http://schemas.microsoft.com/office/drawing/2014/main" id="{CB94AA2D-29FE-48D7-A904-ABEFE4CC371D}"/>
                </a:ext>
              </a:extLst>
            </p:cNvPr>
            <p:cNvSpPr/>
            <p:nvPr/>
          </p:nvSpPr>
          <p:spPr>
            <a:xfrm>
              <a:off x="7969081" y="4381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5" name="Graphic 296">
              <a:extLst>
                <a:ext uri="{FF2B5EF4-FFF2-40B4-BE49-F238E27FC236}">
                  <a16:creationId xmlns:a16="http://schemas.microsoft.com/office/drawing/2014/main" id="{CB94AA2D-29FE-48D7-A904-ABEFE4CC371D}"/>
                </a:ext>
              </a:extLst>
            </p:cNvPr>
            <p:cNvSpPr/>
            <p:nvPr/>
          </p:nvSpPr>
          <p:spPr>
            <a:xfrm>
              <a:off x="8369131" y="4381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206" name="TextBox 205">
            <a:extLst>
              <a:ext uri="{FF2B5EF4-FFF2-40B4-BE49-F238E27FC236}">
                <a16:creationId xmlns:a16="http://schemas.microsoft.com/office/drawing/2014/main" id="{68B752A6-D276-46F4-9148-4E6403BA201F}"/>
              </a:ext>
            </a:extLst>
          </p:cNvPr>
          <p:cNvSpPr txBox="1"/>
          <p:nvPr/>
        </p:nvSpPr>
        <p:spPr>
          <a:xfrm rot="16200000">
            <a:off x="4880763" y="3795855"/>
            <a:ext cx="212269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Proportion of event-free</a:t>
            </a:r>
          </a:p>
        </p:txBody>
      </p:sp>
      <p:graphicFrame>
        <p:nvGraphicFramePr>
          <p:cNvPr id="207" name="Table 172">
            <a:extLst>
              <a:ext uri="{FF2B5EF4-FFF2-40B4-BE49-F238E27FC236}">
                <a16:creationId xmlns:a16="http://schemas.microsoft.com/office/drawing/2014/main" id="{2BCBB879-486A-4CFC-AD65-D17556788B84}"/>
              </a:ext>
            </a:extLst>
          </p:cNvPr>
          <p:cNvGraphicFramePr>
            <a:graphicFrameLocks noGrp="1"/>
          </p:cNvGraphicFramePr>
          <p:nvPr>
            <p:extLst>
              <p:ext uri="{D42A27DB-BD31-4B8C-83A1-F6EECF244321}">
                <p14:modId xmlns:p14="http://schemas.microsoft.com/office/powerpoint/2010/main" val="3653031375"/>
              </p:ext>
            </p:extLst>
          </p:nvPr>
        </p:nvGraphicFramePr>
        <p:xfrm>
          <a:off x="8000566" y="1788761"/>
          <a:ext cx="3920646" cy="897600"/>
        </p:xfrm>
        <a:graphic>
          <a:graphicData uri="http://schemas.openxmlformats.org/drawingml/2006/table">
            <a:tbl>
              <a:tblPr firstRow="1" bandRow="1">
                <a:tableStyleId>{5C22544A-7EE6-4342-B048-85BDC9FD1C3A}</a:tableStyleId>
              </a:tblPr>
              <a:tblGrid>
                <a:gridCol w="1337949">
                  <a:extLst>
                    <a:ext uri="{9D8B030D-6E8A-4147-A177-3AD203B41FA5}">
                      <a16:colId xmlns:a16="http://schemas.microsoft.com/office/drawing/2014/main" val="318480262"/>
                    </a:ext>
                  </a:extLst>
                </a:gridCol>
                <a:gridCol w="378116">
                  <a:extLst>
                    <a:ext uri="{9D8B030D-6E8A-4147-A177-3AD203B41FA5}">
                      <a16:colId xmlns:a16="http://schemas.microsoft.com/office/drawing/2014/main" val="4204868689"/>
                    </a:ext>
                  </a:extLst>
                </a:gridCol>
                <a:gridCol w="632564">
                  <a:extLst>
                    <a:ext uri="{9D8B030D-6E8A-4147-A177-3AD203B41FA5}">
                      <a16:colId xmlns:a16="http://schemas.microsoft.com/office/drawing/2014/main" val="4293541221"/>
                    </a:ext>
                  </a:extLst>
                </a:gridCol>
                <a:gridCol w="1033398">
                  <a:extLst>
                    <a:ext uri="{9D8B030D-6E8A-4147-A177-3AD203B41FA5}">
                      <a16:colId xmlns:a16="http://schemas.microsoft.com/office/drawing/2014/main" val="3226399449"/>
                    </a:ext>
                  </a:extLst>
                </a:gridCol>
                <a:gridCol w="538619">
                  <a:extLst>
                    <a:ext uri="{9D8B030D-6E8A-4147-A177-3AD203B41FA5}">
                      <a16:colId xmlns:a16="http://schemas.microsoft.com/office/drawing/2014/main" val="178580538"/>
                    </a:ext>
                  </a:extLst>
                </a:gridCol>
              </a:tblGrid>
              <a:tr h="178711">
                <a:tc>
                  <a:txBody>
                    <a:bodyPr/>
                    <a:lstStyle/>
                    <a:p>
                      <a:pPr algn="l"/>
                      <a:r>
                        <a:rPr lang="en-GB" sz="1000" dirty="0">
                          <a:solidFill>
                            <a:srgbClr val="4D4D4D"/>
                          </a:solidFill>
                        </a:rPr>
                        <a:t>Risk group</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n</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mOS, </a:t>
                      </a:r>
                      <a:r>
                        <a:rPr lang="en-GB" sz="1000" dirty="0" err="1">
                          <a:solidFill>
                            <a:srgbClr val="4D4D4D"/>
                          </a:solidFill>
                        </a:rPr>
                        <a:t>mo</a:t>
                      </a:r>
                      <a:endParaRPr lang="en-GB" sz="10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HR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p-value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706675"/>
                  </a:ext>
                </a:extLst>
              </a:tr>
              <a:tr h="152048">
                <a:tc>
                  <a:txBody>
                    <a:bodyPr/>
                    <a:lstStyle/>
                    <a:p>
                      <a:pPr algn="l"/>
                      <a:r>
                        <a:rPr lang="en-GB" sz="1000" dirty="0">
                          <a:solidFill>
                            <a:schemeClr val="tx1"/>
                          </a:solidFill>
                        </a:rPr>
                        <a:t>High risk</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25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5.1</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Ref</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377689"/>
                  </a:ext>
                </a:extLst>
              </a:tr>
              <a:tr h="153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Intermediate risk</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28</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8.4</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0.26 (0.12, 0.54)</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&lt;0.001</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949040"/>
                  </a:ext>
                </a:extLst>
              </a:tr>
              <a:tr h="178711">
                <a:tc>
                  <a:txBody>
                    <a:bodyPr/>
                    <a:lstStyle/>
                    <a:p>
                      <a:pPr algn="l"/>
                      <a:r>
                        <a:rPr lang="en-GB" sz="1000" dirty="0">
                          <a:solidFill>
                            <a:schemeClr val="tx1"/>
                          </a:solidFill>
                        </a:rPr>
                        <a:t>Low</a:t>
                      </a:r>
                      <a:r>
                        <a:rPr lang="en-GB" sz="1000" baseline="0" dirty="0">
                          <a:solidFill>
                            <a:schemeClr val="tx1"/>
                          </a:solidFill>
                        </a:rPr>
                        <a:t> risk</a:t>
                      </a:r>
                      <a:endParaRPr lang="en-GB" sz="1000" dirty="0">
                        <a:solidFill>
                          <a:schemeClr val="tx1"/>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24</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21.8</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0.05 (0.02, 0.13)</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&lt;0.001</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885119"/>
                  </a:ext>
                </a:extLst>
              </a:tr>
            </a:tbl>
          </a:graphicData>
        </a:graphic>
      </p:graphicFrame>
      <p:grpSp>
        <p:nvGrpSpPr>
          <p:cNvPr id="208" name="Group 207">
            <a:extLst>
              <a:ext uri="{FF2B5EF4-FFF2-40B4-BE49-F238E27FC236}">
                <a16:creationId xmlns:a16="http://schemas.microsoft.com/office/drawing/2014/main" id="{12357965-5EE3-4558-AE39-EC59CDCC22DD}"/>
              </a:ext>
            </a:extLst>
          </p:cNvPr>
          <p:cNvGrpSpPr/>
          <p:nvPr/>
        </p:nvGrpSpPr>
        <p:grpSpPr>
          <a:xfrm>
            <a:off x="7737435" y="2122319"/>
            <a:ext cx="183776" cy="467443"/>
            <a:chOff x="2473096" y="2407795"/>
            <a:chExt cx="183776" cy="467443"/>
          </a:xfrm>
        </p:grpSpPr>
        <p:cxnSp>
          <p:nvCxnSpPr>
            <p:cNvPr id="209" name="Straight Connector 208">
              <a:extLst>
                <a:ext uri="{FF2B5EF4-FFF2-40B4-BE49-F238E27FC236}">
                  <a16:creationId xmlns:a16="http://schemas.microsoft.com/office/drawing/2014/main" id="{7176C952-73A8-492B-9F69-4600AB324EB6}"/>
                </a:ext>
              </a:extLst>
            </p:cNvPr>
            <p:cNvCxnSpPr>
              <a:cxnSpLocks/>
            </p:cNvCxnSpPr>
            <p:nvPr/>
          </p:nvCxnSpPr>
          <p:spPr>
            <a:xfrm>
              <a:off x="2473096" y="2407795"/>
              <a:ext cx="18377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773732C9-DE1F-4BA6-8BA8-C8151605BA9F}"/>
                </a:ext>
              </a:extLst>
            </p:cNvPr>
            <p:cNvCxnSpPr>
              <a:cxnSpLocks/>
            </p:cNvCxnSpPr>
            <p:nvPr/>
          </p:nvCxnSpPr>
          <p:spPr>
            <a:xfrm>
              <a:off x="2473096" y="2631595"/>
              <a:ext cx="18377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CF97B0B-68E9-4A73-A7DE-5EF061D5DE6A}"/>
                </a:ext>
              </a:extLst>
            </p:cNvPr>
            <p:cNvCxnSpPr>
              <a:cxnSpLocks/>
            </p:cNvCxnSpPr>
            <p:nvPr/>
          </p:nvCxnSpPr>
          <p:spPr>
            <a:xfrm>
              <a:off x="2473096" y="2875238"/>
              <a:ext cx="18377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22109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LBA-3: Integrated analysis of cell free DNA (cfDNA) BRAF mutant allele fraction (MAF) and whole exome sequencing in BRAFV600E metastatic colorectal cancer (mCRC) treated with BRAF-</a:t>
            </a:r>
            <a:r>
              <a:rPr lang="en-GB" dirty="0" err="1"/>
              <a:t>antiEFGR</a:t>
            </a:r>
            <a:r>
              <a:rPr lang="en-GB" dirty="0"/>
              <a:t> +/- MEK inhibitors – </a:t>
            </a:r>
            <a:r>
              <a:rPr lang="en-GB" dirty="0" err="1"/>
              <a:t>Elez</a:t>
            </a:r>
            <a:r>
              <a:rPr lang="en-GB" dirty="0"/>
              <a:t> E, et al</a:t>
            </a:r>
          </a:p>
        </p:txBody>
      </p:sp>
      <p:sp>
        <p:nvSpPr>
          <p:cNvPr id="8" name="Content Placeholder 7"/>
          <p:cNvSpPr>
            <a:spLocks noGrp="1"/>
          </p:cNvSpPr>
          <p:nvPr>
            <p:ph idx="1"/>
          </p:nvPr>
        </p:nvSpPr>
        <p:spPr>
          <a:xfrm>
            <a:off x="486834" y="1254035"/>
            <a:ext cx="11149846" cy="4746172"/>
          </a:xfrm>
        </p:spPr>
        <p:txBody>
          <a:bodyPr/>
          <a:lstStyle/>
          <a:p>
            <a:pPr marL="0" indent="0">
              <a:buNone/>
            </a:pPr>
            <a:r>
              <a:rPr lang="en-GB" b="1" dirty="0"/>
              <a:t>Key results (cont.)</a:t>
            </a:r>
          </a:p>
          <a:p>
            <a:pPr marL="0" indent="0">
              <a:spcBef>
                <a:spcPts val="27000"/>
              </a:spcBef>
              <a:buNone/>
            </a:pPr>
            <a:r>
              <a:rPr lang="en-GB" b="1" dirty="0"/>
              <a:t>Conclusions</a:t>
            </a:r>
          </a:p>
          <a:p>
            <a:r>
              <a:rPr lang="en-GB" b="1" dirty="0"/>
              <a:t>In patients with BRAF V600E mCRC, cfDNA BRAF MAF could potentially be an independent prognostic biomarker for OS and RNF43 somatic mutations were enriched in those who responded to BRAF inhibitor combination therapies</a:t>
            </a:r>
          </a:p>
        </p:txBody>
      </p:sp>
      <p:sp>
        <p:nvSpPr>
          <p:cNvPr id="5" name="Text Placeholder 4"/>
          <p:cNvSpPr>
            <a:spLocks noGrp="1"/>
          </p:cNvSpPr>
          <p:nvPr>
            <p:ph type="body" sz="quarter" idx="11"/>
          </p:nvPr>
        </p:nvSpPr>
        <p:spPr/>
        <p:txBody>
          <a:bodyPr/>
          <a:lstStyle/>
          <a:p>
            <a:r>
              <a:rPr lang="en-GB"/>
              <a:t>Elez E, et al. Ann Oncol 2021;32(suppl):abstr LBA-3</a:t>
            </a:r>
            <a:endParaRPr lang="en-GB" dirty="0"/>
          </a:p>
        </p:txBody>
      </p:sp>
      <p:sp>
        <p:nvSpPr>
          <p:cNvPr id="10" name="TextBox 9">
            <a:extLst>
              <a:ext uri="{FF2B5EF4-FFF2-40B4-BE49-F238E27FC236}">
                <a16:creationId xmlns:a16="http://schemas.microsoft.com/office/drawing/2014/main" id="{82CE2C75-7302-40E3-B196-F7096C8D9FD2}"/>
              </a:ext>
            </a:extLst>
          </p:cNvPr>
          <p:cNvSpPr txBox="1"/>
          <p:nvPr/>
        </p:nvSpPr>
        <p:spPr>
          <a:xfrm>
            <a:off x="972216" y="1715561"/>
            <a:ext cx="2210862" cy="307777"/>
          </a:xfrm>
          <a:prstGeom prst="rect">
            <a:avLst/>
          </a:prstGeom>
          <a:noFill/>
        </p:spPr>
        <p:txBody>
          <a:bodyPr wrap="none" rtlCol="0">
            <a:spAutoFit/>
          </a:bodyPr>
          <a:lstStyle/>
          <a:p>
            <a:pPr algn="ctr"/>
            <a:r>
              <a:rPr lang="en-GB" sz="1400" b="1" dirty="0"/>
              <a:t>MAF BRAF (WT or &lt;5%)</a:t>
            </a:r>
          </a:p>
        </p:txBody>
      </p:sp>
      <p:sp>
        <p:nvSpPr>
          <p:cNvPr id="11" name="TextBox 10">
            <a:extLst>
              <a:ext uri="{FF2B5EF4-FFF2-40B4-BE49-F238E27FC236}">
                <a16:creationId xmlns:a16="http://schemas.microsoft.com/office/drawing/2014/main" id="{757E7FF1-FB61-4C91-9FBA-AF511FEE44D3}"/>
              </a:ext>
            </a:extLst>
          </p:cNvPr>
          <p:cNvSpPr txBox="1"/>
          <p:nvPr/>
        </p:nvSpPr>
        <p:spPr>
          <a:xfrm>
            <a:off x="4593578" y="1715561"/>
            <a:ext cx="1653017" cy="307777"/>
          </a:xfrm>
          <a:prstGeom prst="rect">
            <a:avLst/>
          </a:prstGeom>
          <a:noFill/>
        </p:spPr>
        <p:txBody>
          <a:bodyPr wrap="none" rtlCol="0">
            <a:spAutoFit/>
          </a:bodyPr>
          <a:lstStyle/>
          <a:p>
            <a:pPr algn="ctr"/>
            <a:r>
              <a:rPr lang="en-GB" sz="1400" b="1" dirty="0"/>
              <a:t>MAF BRAF (&gt;5%)</a:t>
            </a:r>
          </a:p>
        </p:txBody>
      </p:sp>
      <p:grpSp>
        <p:nvGrpSpPr>
          <p:cNvPr id="12" name="Group 11">
            <a:extLst>
              <a:ext uri="{FF2B5EF4-FFF2-40B4-BE49-F238E27FC236}">
                <a16:creationId xmlns:a16="http://schemas.microsoft.com/office/drawing/2014/main" id="{60E069BA-46D6-4891-A2C0-39D721B5EBFD}"/>
              </a:ext>
            </a:extLst>
          </p:cNvPr>
          <p:cNvGrpSpPr/>
          <p:nvPr/>
        </p:nvGrpSpPr>
        <p:grpSpPr>
          <a:xfrm>
            <a:off x="2920" y="1996110"/>
            <a:ext cx="3726496" cy="2865779"/>
            <a:chOff x="-282256" y="2135063"/>
            <a:chExt cx="3726496" cy="2865779"/>
          </a:xfrm>
        </p:grpSpPr>
        <p:grpSp>
          <p:nvGrpSpPr>
            <p:cNvPr id="13" name="Group 12">
              <a:extLst>
                <a:ext uri="{FF2B5EF4-FFF2-40B4-BE49-F238E27FC236}">
                  <a16:creationId xmlns:a16="http://schemas.microsoft.com/office/drawing/2014/main" id="{A0877C0C-A618-4A33-A14A-049F8FF825D1}"/>
                </a:ext>
              </a:extLst>
            </p:cNvPr>
            <p:cNvGrpSpPr/>
            <p:nvPr/>
          </p:nvGrpSpPr>
          <p:grpSpPr>
            <a:xfrm>
              <a:off x="-282256" y="2135063"/>
              <a:ext cx="3707350" cy="2865779"/>
              <a:chOff x="-99057" y="1996110"/>
              <a:chExt cx="3707350" cy="2865779"/>
            </a:xfrm>
          </p:grpSpPr>
          <p:sp>
            <p:nvSpPr>
              <p:cNvPr id="20" name="Freeform 21">
                <a:extLst>
                  <a:ext uri="{FF2B5EF4-FFF2-40B4-BE49-F238E27FC236}">
                    <a16:creationId xmlns:a16="http://schemas.microsoft.com/office/drawing/2014/main" id="{6AD63440-16C9-4B54-8CE5-0404CED873BE}"/>
                  </a:ext>
                </a:extLst>
              </p:cNvPr>
              <p:cNvSpPr>
                <a:spLocks/>
              </p:cNvSpPr>
              <p:nvPr/>
            </p:nvSpPr>
            <p:spPr bwMode="auto">
              <a:xfrm>
                <a:off x="621522" y="2103056"/>
                <a:ext cx="2949053" cy="19665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21" name="Line 7">
                <a:extLst>
                  <a:ext uri="{FF2B5EF4-FFF2-40B4-BE49-F238E27FC236}">
                    <a16:creationId xmlns:a16="http://schemas.microsoft.com/office/drawing/2014/main" id="{870A23F8-C1D0-422D-AED7-207C7CD70054}"/>
                  </a:ext>
                </a:extLst>
              </p:cNvPr>
              <p:cNvSpPr>
                <a:spLocks noChangeShapeType="1"/>
              </p:cNvSpPr>
              <p:nvPr/>
            </p:nvSpPr>
            <p:spPr bwMode="auto">
              <a:xfrm>
                <a:off x="568350" y="2127696"/>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2" name="Line 8">
                <a:extLst>
                  <a:ext uri="{FF2B5EF4-FFF2-40B4-BE49-F238E27FC236}">
                    <a16:creationId xmlns:a16="http://schemas.microsoft.com/office/drawing/2014/main" id="{DEAED765-D376-4F14-BE81-EC336BA0D75A}"/>
                  </a:ext>
                </a:extLst>
              </p:cNvPr>
              <p:cNvSpPr>
                <a:spLocks noChangeShapeType="1"/>
              </p:cNvSpPr>
              <p:nvPr/>
            </p:nvSpPr>
            <p:spPr bwMode="auto">
              <a:xfrm>
                <a:off x="568350" y="2592355"/>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3" name="Line 9">
                <a:extLst>
                  <a:ext uri="{FF2B5EF4-FFF2-40B4-BE49-F238E27FC236}">
                    <a16:creationId xmlns:a16="http://schemas.microsoft.com/office/drawing/2014/main" id="{64364F60-693B-4486-808D-8D2F04D27A9B}"/>
                  </a:ext>
                </a:extLst>
              </p:cNvPr>
              <p:cNvSpPr>
                <a:spLocks noChangeShapeType="1"/>
              </p:cNvSpPr>
              <p:nvPr/>
            </p:nvSpPr>
            <p:spPr bwMode="auto">
              <a:xfrm>
                <a:off x="568350" y="3072030"/>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4" name="Line 10">
                <a:extLst>
                  <a:ext uri="{FF2B5EF4-FFF2-40B4-BE49-F238E27FC236}">
                    <a16:creationId xmlns:a16="http://schemas.microsoft.com/office/drawing/2014/main" id="{F0947B39-5BCE-4519-9AE5-D0810061B001}"/>
                  </a:ext>
                </a:extLst>
              </p:cNvPr>
              <p:cNvSpPr>
                <a:spLocks noChangeShapeType="1"/>
              </p:cNvSpPr>
              <p:nvPr/>
            </p:nvSpPr>
            <p:spPr bwMode="auto">
              <a:xfrm>
                <a:off x="568350" y="3541697"/>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5" name="Line 11">
                <a:extLst>
                  <a:ext uri="{FF2B5EF4-FFF2-40B4-BE49-F238E27FC236}">
                    <a16:creationId xmlns:a16="http://schemas.microsoft.com/office/drawing/2014/main" id="{A2A34505-8F49-4C6E-8FD7-F8D92838036A}"/>
                  </a:ext>
                </a:extLst>
              </p:cNvPr>
              <p:cNvSpPr>
                <a:spLocks noChangeShapeType="1"/>
              </p:cNvSpPr>
              <p:nvPr/>
            </p:nvSpPr>
            <p:spPr bwMode="auto">
              <a:xfrm>
                <a:off x="568350" y="4016369"/>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6" name="TextBox 25">
                <a:extLst>
                  <a:ext uri="{FF2B5EF4-FFF2-40B4-BE49-F238E27FC236}">
                    <a16:creationId xmlns:a16="http://schemas.microsoft.com/office/drawing/2014/main" id="{F9BD310C-0EDA-4207-A70A-2280997BF161}"/>
                  </a:ext>
                </a:extLst>
              </p:cNvPr>
              <p:cNvSpPr txBox="1"/>
              <p:nvPr/>
            </p:nvSpPr>
            <p:spPr>
              <a:xfrm rot="16200000">
                <a:off x="-761831" y="2950496"/>
                <a:ext cx="1709122" cy="261610"/>
              </a:xfrm>
              <a:prstGeom prst="rect">
                <a:avLst/>
              </a:prstGeom>
              <a:noFill/>
            </p:spPr>
            <p:txBody>
              <a:bodyPr wrap="none" rtlCol="0">
                <a:spAutoFit/>
              </a:bodyPr>
              <a:lstStyle/>
              <a:p>
                <a:pPr algn="ctr" fontAlgn="base">
                  <a:spcBef>
                    <a:spcPct val="0"/>
                  </a:spcBef>
                  <a:spcAft>
                    <a:spcPct val="0"/>
                  </a:spcAft>
                </a:pPr>
                <a:r>
                  <a:rPr lang="en-GB" sz="1100" dirty="0">
                    <a:solidFill>
                      <a:srgbClr val="4D4D4D"/>
                    </a:solidFill>
                    <a:cs typeface="Arial" panose="020B0604020202020204" pitchFamily="34" charset="0"/>
                  </a:rPr>
                  <a:t>Proportion of event-free</a:t>
                </a:r>
              </a:p>
            </p:txBody>
          </p:sp>
          <p:sp>
            <p:nvSpPr>
              <p:cNvPr id="27" name="TextBox 26">
                <a:extLst>
                  <a:ext uri="{FF2B5EF4-FFF2-40B4-BE49-F238E27FC236}">
                    <a16:creationId xmlns:a16="http://schemas.microsoft.com/office/drawing/2014/main" id="{5F7B8241-BA33-4FFE-B81B-F12B73E3D58C}"/>
                  </a:ext>
                </a:extLst>
              </p:cNvPr>
              <p:cNvSpPr txBox="1"/>
              <p:nvPr/>
            </p:nvSpPr>
            <p:spPr>
              <a:xfrm>
                <a:off x="192159" y="1996110"/>
                <a:ext cx="436275"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1.00</a:t>
                </a:r>
              </a:p>
            </p:txBody>
          </p:sp>
          <p:sp>
            <p:nvSpPr>
              <p:cNvPr id="28" name="TextBox 27">
                <a:extLst>
                  <a:ext uri="{FF2B5EF4-FFF2-40B4-BE49-F238E27FC236}">
                    <a16:creationId xmlns:a16="http://schemas.microsoft.com/office/drawing/2014/main" id="{52F3B137-12CD-4173-9B06-5EACA081C970}"/>
                  </a:ext>
                </a:extLst>
              </p:cNvPr>
              <p:cNvSpPr txBox="1"/>
              <p:nvPr/>
            </p:nvSpPr>
            <p:spPr>
              <a:xfrm>
                <a:off x="192159" y="2460555"/>
                <a:ext cx="436275"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0.75</a:t>
                </a:r>
              </a:p>
            </p:txBody>
          </p:sp>
          <p:sp>
            <p:nvSpPr>
              <p:cNvPr id="29" name="TextBox 28">
                <a:extLst>
                  <a:ext uri="{FF2B5EF4-FFF2-40B4-BE49-F238E27FC236}">
                    <a16:creationId xmlns:a16="http://schemas.microsoft.com/office/drawing/2014/main" id="{4E8F48B0-00A5-4DAD-94EE-6453C97BF22B}"/>
                  </a:ext>
                </a:extLst>
              </p:cNvPr>
              <p:cNvSpPr txBox="1"/>
              <p:nvPr/>
            </p:nvSpPr>
            <p:spPr>
              <a:xfrm>
                <a:off x="192159" y="2940020"/>
                <a:ext cx="436275"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0.50</a:t>
                </a:r>
              </a:p>
            </p:txBody>
          </p:sp>
          <p:sp>
            <p:nvSpPr>
              <p:cNvPr id="30" name="TextBox 29">
                <a:extLst>
                  <a:ext uri="{FF2B5EF4-FFF2-40B4-BE49-F238E27FC236}">
                    <a16:creationId xmlns:a16="http://schemas.microsoft.com/office/drawing/2014/main" id="{70D36C9B-56C5-4606-AFAA-08EA1AEBE084}"/>
                  </a:ext>
                </a:extLst>
              </p:cNvPr>
              <p:cNvSpPr txBox="1"/>
              <p:nvPr/>
            </p:nvSpPr>
            <p:spPr>
              <a:xfrm>
                <a:off x="192159" y="3409470"/>
                <a:ext cx="436275"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0.25</a:t>
                </a:r>
              </a:p>
            </p:txBody>
          </p:sp>
          <p:sp>
            <p:nvSpPr>
              <p:cNvPr id="31" name="TextBox 30">
                <a:extLst>
                  <a:ext uri="{FF2B5EF4-FFF2-40B4-BE49-F238E27FC236}">
                    <a16:creationId xmlns:a16="http://schemas.microsoft.com/office/drawing/2014/main" id="{B70E868B-B8A7-4FE0-AA5F-A1E1595C1AE5}"/>
                  </a:ext>
                </a:extLst>
              </p:cNvPr>
              <p:cNvSpPr txBox="1"/>
              <p:nvPr/>
            </p:nvSpPr>
            <p:spPr>
              <a:xfrm>
                <a:off x="365228" y="3883924"/>
                <a:ext cx="263213"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0</a:t>
                </a:r>
              </a:p>
            </p:txBody>
          </p:sp>
          <p:sp>
            <p:nvSpPr>
              <p:cNvPr id="32" name="TextBox 31">
                <a:extLst>
                  <a:ext uri="{FF2B5EF4-FFF2-40B4-BE49-F238E27FC236}">
                    <a16:creationId xmlns:a16="http://schemas.microsoft.com/office/drawing/2014/main" id="{601C9AE4-ECA2-441E-8F26-F0BDC88FBAE0}"/>
                  </a:ext>
                </a:extLst>
              </p:cNvPr>
              <p:cNvSpPr txBox="1"/>
              <p:nvPr/>
            </p:nvSpPr>
            <p:spPr>
              <a:xfrm>
                <a:off x="1612592" y="4266322"/>
                <a:ext cx="1037463" cy="261610"/>
              </a:xfrm>
              <a:prstGeom prst="rect">
                <a:avLst/>
              </a:prstGeom>
              <a:noFill/>
            </p:spPr>
            <p:txBody>
              <a:bodyPr wrap="none" rtlCol="0">
                <a:spAutoFit/>
              </a:bodyPr>
              <a:lstStyle/>
              <a:p>
                <a:pPr algn="ctr" fontAlgn="base">
                  <a:spcBef>
                    <a:spcPct val="0"/>
                  </a:spcBef>
                  <a:spcAft>
                    <a:spcPct val="0"/>
                  </a:spcAft>
                </a:pPr>
                <a:r>
                  <a:rPr lang="en-GB" sz="1100" dirty="0">
                    <a:solidFill>
                      <a:srgbClr val="4D4D4D"/>
                    </a:solidFill>
                    <a:cs typeface="Arial" panose="020B0604020202020204" pitchFamily="34" charset="0"/>
                  </a:rPr>
                  <a:t>Time, months</a:t>
                </a:r>
              </a:p>
            </p:txBody>
          </p:sp>
          <p:grpSp>
            <p:nvGrpSpPr>
              <p:cNvPr id="33" name="Group 32">
                <a:extLst>
                  <a:ext uri="{FF2B5EF4-FFF2-40B4-BE49-F238E27FC236}">
                    <a16:creationId xmlns:a16="http://schemas.microsoft.com/office/drawing/2014/main" id="{D15F6177-8F8D-47EE-81BC-ABC276F4A25C}"/>
                  </a:ext>
                </a:extLst>
              </p:cNvPr>
              <p:cNvGrpSpPr/>
              <p:nvPr/>
            </p:nvGrpSpPr>
            <p:grpSpPr>
              <a:xfrm>
                <a:off x="677618" y="4065231"/>
                <a:ext cx="2930675" cy="299153"/>
                <a:chOff x="1471523" y="5303149"/>
                <a:chExt cx="3603509" cy="376736"/>
              </a:xfrm>
            </p:grpSpPr>
            <p:sp>
              <p:nvSpPr>
                <p:cNvPr id="68" name="Line 21">
                  <a:extLst>
                    <a:ext uri="{FF2B5EF4-FFF2-40B4-BE49-F238E27FC236}">
                      <a16:creationId xmlns:a16="http://schemas.microsoft.com/office/drawing/2014/main" id="{7D3BE6FE-705B-4981-B907-01CD1BD90628}"/>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69" name="TextBox 68">
                  <a:extLst>
                    <a:ext uri="{FF2B5EF4-FFF2-40B4-BE49-F238E27FC236}">
                      <a16:creationId xmlns:a16="http://schemas.microsoft.com/office/drawing/2014/main" id="{50EBC654-6FDD-474E-93A2-1AB2C25D5426}"/>
                    </a:ext>
                  </a:extLst>
                </p:cNvPr>
                <p:cNvSpPr txBox="1"/>
                <p:nvPr/>
              </p:nvSpPr>
              <p:spPr>
                <a:xfrm>
                  <a:off x="4806338" y="5375149"/>
                  <a:ext cx="268694"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27</a:t>
                  </a:r>
                </a:p>
              </p:txBody>
            </p:sp>
            <p:sp>
              <p:nvSpPr>
                <p:cNvPr id="70" name="Line 21">
                  <a:extLst>
                    <a:ext uri="{FF2B5EF4-FFF2-40B4-BE49-F238E27FC236}">
                      <a16:creationId xmlns:a16="http://schemas.microsoft.com/office/drawing/2014/main" id="{641F8331-FEB8-4719-87E5-F9497CD7FB88}"/>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71" name="TextBox 70">
                  <a:extLst>
                    <a:ext uri="{FF2B5EF4-FFF2-40B4-BE49-F238E27FC236}">
                      <a16:creationId xmlns:a16="http://schemas.microsoft.com/office/drawing/2014/main" id="{5412234D-3687-4516-996D-7725A8FA393A}"/>
                    </a:ext>
                  </a:extLst>
                </p:cNvPr>
                <p:cNvSpPr txBox="1"/>
                <p:nvPr/>
              </p:nvSpPr>
              <p:spPr>
                <a:xfrm>
                  <a:off x="4430698" y="5375149"/>
                  <a:ext cx="268694"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24</a:t>
                  </a:r>
                </a:p>
              </p:txBody>
            </p:sp>
            <p:sp>
              <p:nvSpPr>
                <p:cNvPr id="72" name="Line 21">
                  <a:extLst>
                    <a:ext uri="{FF2B5EF4-FFF2-40B4-BE49-F238E27FC236}">
                      <a16:creationId xmlns:a16="http://schemas.microsoft.com/office/drawing/2014/main" id="{B753869F-68ED-44FA-89A3-512FCDFBCDC8}"/>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73" name="TextBox 72">
                  <a:extLst>
                    <a:ext uri="{FF2B5EF4-FFF2-40B4-BE49-F238E27FC236}">
                      <a16:creationId xmlns:a16="http://schemas.microsoft.com/office/drawing/2014/main" id="{551D7862-4606-41D9-8DA3-A2BCE0C40F21}"/>
                    </a:ext>
                  </a:extLst>
                </p:cNvPr>
                <p:cNvSpPr txBox="1"/>
                <p:nvPr/>
              </p:nvSpPr>
              <p:spPr>
                <a:xfrm>
                  <a:off x="4055060" y="5375149"/>
                  <a:ext cx="268694"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21</a:t>
                  </a:r>
                </a:p>
              </p:txBody>
            </p:sp>
            <p:sp>
              <p:nvSpPr>
                <p:cNvPr id="74" name="Line 21">
                  <a:extLst>
                    <a:ext uri="{FF2B5EF4-FFF2-40B4-BE49-F238E27FC236}">
                      <a16:creationId xmlns:a16="http://schemas.microsoft.com/office/drawing/2014/main" id="{22BEA641-65FB-474C-AC10-1365D03C14D5}"/>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75" name="TextBox 74">
                  <a:extLst>
                    <a:ext uri="{FF2B5EF4-FFF2-40B4-BE49-F238E27FC236}">
                      <a16:creationId xmlns:a16="http://schemas.microsoft.com/office/drawing/2014/main" id="{B7E9EE3C-918C-4C2A-8D62-688EE3F89F9E}"/>
                    </a:ext>
                  </a:extLst>
                </p:cNvPr>
                <p:cNvSpPr txBox="1"/>
                <p:nvPr/>
              </p:nvSpPr>
              <p:spPr>
                <a:xfrm>
                  <a:off x="3679425" y="5375149"/>
                  <a:ext cx="268694"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18</a:t>
                  </a:r>
                </a:p>
              </p:txBody>
            </p:sp>
            <p:sp>
              <p:nvSpPr>
                <p:cNvPr id="76" name="Line 21">
                  <a:extLst>
                    <a:ext uri="{FF2B5EF4-FFF2-40B4-BE49-F238E27FC236}">
                      <a16:creationId xmlns:a16="http://schemas.microsoft.com/office/drawing/2014/main" id="{F947E7C3-FA9F-4915-947B-D3AD4DC4A6C9}"/>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77" name="TextBox 76">
                  <a:extLst>
                    <a:ext uri="{FF2B5EF4-FFF2-40B4-BE49-F238E27FC236}">
                      <a16:creationId xmlns:a16="http://schemas.microsoft.com/office/drawing/2014/main" id="{F823AF8F-375B-4011-B1E0-FA80863C7482}"/>
                    </a:ext>
                  </a:extLst>
                </p:cNvPr>
                <p:cNvSpPr txBox="1"/>
                <p:nvPr/>
              </p:nvSpPr>
              <p:spPr>
                <a:xfrm>
                  <a:off x="3303789" y="5375149"/>
                  <a:ext cx="268694"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15</a:t>
                  </a:r>
                </a:p>
              </p:txBody>
            </p:sp>
            <p:sp>
              <p:nvSpPr>
                <p:cNvPr id="78" name="Line 21">
                  <a:extLst>
                    <a:ext uri="{FF2B5EF4-FFF2-40B4-BE49-F238E27FC236}">
                      <a16:creationId xmlns:a16="http://schemas.microsoft.com/office/drawing/2014/main" id="{9FB70C9D-D6EC-4643-90EF-735FA99094D9}"/>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79" name="TextBox 78">
                  <a:extLst>
                    <a:ext uri="{FF2B5EF4-FFF2-40B4-BE49-F238E27FC236}">
                      <a16:creationId xmlns:a16="http://schemas.microsoft.com/office/drawing/2014/main" id="{217E9400-812F-47FB-91CC-91D219873786}"/>
                    </a:ext>
                  </a:extLst>
                </p:cNvPr>
                <p:cNvSpPr txBox="1"/>
                <p:nvPr/>
              </p:nvSpPr>
              <p:spPr>
                <a:xfrm>
                  <a:off x="2928150" y="5375149"/>
                  <a:ext cx="268694"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12</a:t>
                  </a:r>
                </a:p>
              </p:txBody>
            </p:sp>
            <p:sp>
              <p:nvSpPr>
                <p:cNvPr id="80" name="Line 21">
                  <a:extLst>
                    <a:ext uri="{FF2B5EF4-FFF2-40B4-BE49-F238E27FC236}">
                      <a16:creationId xmlns:a16="http://schemas.microsoft.com/office/drawing/2014/main" id="{A1906147-362B-4206-A870-65819390F158}"/>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81" name="TextBox 80">
                  <a:extLst>
                    <a:ext uri="{FF2B5EF4-FFF2-40B4-BE49-F238E27FC236}">
                      <a16:creationId xmlns:a16="http://schemas.microsoft.com/office/drawing/2014/main" id="{CD745AC3-E3BF-49F5-8DA1-30E4E73AAF7B}"/>
                    </a:ext>
                  </a:extLst>
                </p:cNvPr>
                <p:cNvSpPr txBox="1"/>
                <p:nvPr/>
              </p:nvSpPr>
              <p:spPr>
                <a:xfrm>
                  <a:off x="2598433" y="5375149"/>
                  <a:ext cx="176853"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9</a:t>
                  </a:r>
                </a:p>
              </p:txBody>
            </p:sp>
            <p:sp>
              <p:nvSpPr>
                <p:cNvPr id="82" name="Line 21">
                  <a:extLst>
                    <a:ext uri="{FF2B5EF4-FFF2-40B4-BE49-F238E27FC236}">
                      <a16:creationId xmlns:a16="http://schemas.microsoft.com/office/drawing/2014/main" id="{66F35A27-397A-46E0-8582-89AAFE960360}"/>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83" name="TextBox 82">
                  <a:extLst>
                    <a:ext uri="{FF2B5EF4-FFF2-40B4-BE49-F238E27FC236}">
                      <a16:creationId xmlns:a16="http://schemas.microsoft.com/office/drawing/2014/main" id="{F2D33354-268D-44FE-8F66-0E53E485D6FA}"/>
                    </a:ext>
                  </a:extLst>
                </p:cNvPr>
                <p:cNvSpPr txBox="1"/>
                <p:nvPr/>
              </p:nvSpPr>
              <p:spPr>
                <a:xfrm>
                  <a:off x="2222796" y="5375149"/>
                  <a:ext cx="176853"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6</a:t>
                  </a:r>
                </a:p>
              </p:txBody>
            </p:sp>
            <p:sp>
              <p:nvSpPr>
                <p:cNvPr id="84" name="Line 21">
                  <a:extLst>
                    <a:ext uri="{FF2B5EF4-FFF2-40B4-BE49-F238E27FC236}">
                      <a16:creationId xmlns:a16="http://schemas.microsoft.com/office/drawing/2014/main" id="{D786412C-4B32-4BE3-9BA2-F65E6CF8C7A2}"/>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85" name="TextBox 84">
                  <a:extLst>
                    <a:ext uri="{FF2B5EF4-FFF2-40B4-BE49-F238E27FC236}">
                      <a16:creationId xmlns:a16="http://schemas.microsoft.com/office/drawing/2014/main" id="{3752DEEE-44D9-4DC2-8E94-1B9254B7A036}"/>
                    </a:ext>
                  </a:extLst>
                </p:cNvPr>
                <p:cNvSpPr txBox="1"/>
                <p:nvPr/>
              </p:nvSpPr>
              <p:spPr>
                <a:xfrm>
                  <a:off x="1847160" y="5375149"/>
                  <a:ext cx="176853"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3</a:t>
                  </a:r>
                </a:p>
              </p:txBody>
            </p:sp>
            <p:sp>
              <p:nvSpPr>
                <p:cNvPr id="86" name="Line 21">
                  <a:extLst>
                    <a:ext uri="{FF2B5EF4-FFF2-40B4-BE49-F238E27FC236}">
                      <a16:creationId xmlns:a16="http://schemas.microsoft.com/office/drawing/2014/main" id="{400B9EDD-0FB3-4A2F-8251-B951F75C9222}"/>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87" name="TextBox 86">
                  <a:extLst>
                    <a:ext uri="{FF2B5EF4-FFF2-40B4-BE49-F238E27FC236}">
                      <a16:creationId xmlns:a16="http://schemas.microsoft.com/office/drawing/2014/main" id="{DCA57610-3491-462D-B9AC-8A06A7AD00CD}"/>
                    </a:ext>
                  </a:extLst>
                </p:cNvPr>
                <p:cNvSpPr txBox="1"/>
                <p:nvPr/>
              </p:nvSpPr>
              <p:spPr>
                <a:xfrm>
                  <a:off x="1471523" y="5375149"/>
                  <a:ext cx="176853"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0</a:t>
                  </a:r>
                </a:p>
              </p:txBody>
            </p:sp>
          </p:grpSp>
          <p:grpSp>
            <p:nvGrpSpPr>
              <p:cNvPr id="34" name="Group 33">
                <a:extLst>
                  <a:ext uri="{FF2B5EF4-FFF2-40B4-BE49-F238E27FC236}">
                    <a16:creationId xmlns:a16="http://schemas.microsoft.com/office/drawing/2014/main" id="{0885BE53-8144-4EFA-B104-8FA1CB62E035}"/>
                  </a:ext>
                </a:extLst>
              </p:cNvPr>
              <p:cNvGrpSpPr/>
              <p:nvPr/>
            </p:nvGrpSpPr>
            <p:grpSpPr>
              <a:xfrm>
                <a:off x="634637" y="4428305"/>
                <a:ext cx="2940018" cy="241980"/>
                <a:chOff x="1418673" y="5375149"/>
                <a:chExt cx="3614999" cy="304735"/>
              </a:xfrm>
            </p:grpSpPr>
            <p:sp>
              <p:nvSpPr>
                <p:cNvPr id="58" name="TextBox 57">
                  <a:extLst>
                    <a:ext uri="{FF2B5EF4-FFF2-40B4-BE49-F238E27FC236}">
                      <a16:creationId xmlns:a16="http://schemas.microsoft.com/office/drawing/2014/main" id="{4D720BF8-845C-4DC9-B0E2-B08540812274}"/>
                    </a:ext>
                  </a:extLst>
                </p:cNvPr>
                <p:cNvSpPr txBox="1"/>
                <p:nvPr/>
              </p:nvSpPr>
              <p:spPr>
                <a:xfrm>
                  <a:off x="4847696"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1</a:t>
                  </a:r>
                </a:p>
              </p:txBody>
            </p:sp>
            <p:sp>
              <p:nvSpPr>
                <p:cNvPr id="59" name="TextBox 58">
                  <a:extLst>
                    <a:ext uri="{FF2B5EF4-FFF2-40B4-BE49-F238E27FC236}">
                      <a16:creationId xmlns:a16="http://schemas.microsoft.com/office/drawing/2014/main" id="{4BB2A72D-64EE-4D6C-8E6B-779C084B6570}"/>
                    </a:ext>
                  </a:extLst>
                </p:cNvPr>
                <p:cNvSpPr txBox="1"/>
                <p:nvPr/>
              </p:nvSpPr>
              <p:spPr>
                <a:xfrm>
                  <a:off x="4472057"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3</a:t>
                  </a:r>
                </a:p>
              </p:txBody>
            </p:sp>
            <p:sp>
              <p:nvSpPr>
                <p:cNvPr id="60" name="TextBox 59">
                  <a:extLst>
                    <a:ext uri="{FF2B5EF4-FFF2-40B4-BE49-F238E27FC236}">
                      <a16:creationId xmlns:a16="http://schemas.microsoft.com/office/drawing/2014/main" id="{B5075675-063F-4BE7-9D58-AC1D85C07646}"/>
                    </a:ext>
                  </a:extLst>
                </p:cNvPr>
                <p:cNvSpPr txBox="1"/>
                <p:nvPr/>
              </p:nvSpPr>
              <p:spPr>
                <a:xfrm>
                  <a:off x="4096421"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3</a:t>
                  </a:r>
                </a:p>
              </p:txBody>
            </p:sp>
            <p:sp>
              <p:nvSpPr>
                <p:cNvPr id="61" name="TextBox 60">
                  <a:extLst>
                    <a:ext uri="{FF2B5EF4-FFF2-40B4-BE49-F238E27FC236}">
                      <a16:creationId xmlns:a16="http://schemas.microsoft.com/office/drawing/2014/main" id="{37473382-A043-441E-9B9E-0C4C2A3CEFB4}"/>
                    </a:ext>
                  </a:extLst>
                </p:cNvPr>
                <p:cNvSpPr txBox="1"/>
                <p:nvPr/>
              </p:nvSpPr>
              <p:spPr>
                <a:xfrm>
                  <a:off x="3720786"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3</a:t>
                  </a:r>
                </a:p>
              </p:txBody>
            </p:sp>
            <p:sp>
              <p:nvSpPr>
                <p:cNvPr id="62" name="TextBox 61">
                  <a:extLst>
                    <a:ext uri="{FF2B5EF4-FFF2-40B4-BE49-F238E27FC236}">
                      <a16:creationId xmlns:a16="http://schemas.microsoft.com/office/drawing/2014/main" id="{50E01C0F-DDDD-4755-A58D-3C037CCB84C7}"/>
                    </a:ext>
                  </a:extLst>
                </p:cNvPr>
                <p:cNvSpPr txBox="1"/>
                <p:nvPr/>
              </p:nvSpPr>
              <p:spPr>
                <a:xfrm>
                  <a:off x="3345149"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5</a:t>
                  </a:r>
                </a:p>
              </p:txBody>
            </p:sp>
            <p:sp>
              <p:nvSpPr>
                <p:cNvPr id="63" name="TextBox 62">
                  <a:extLst>
                    <a:ext uri="{FF2B5EF4-FFF2-40B4-BE49-F238E27FC236}">
                      <a16:creationId xmlns:a16="http://schemas.microsoft.com/office/drawing/2014/main" id="{05FB2F7C-D6C0-4845-B0A4-3795F969F6AE}"/>
                    </a:ext>
                  </a:extLst>
                </p:cNvPr>
                <p:cNvSpPr txBox="1"/>
                <p:nvPr/>
              </p:nvSpPr>
              <p:spPr>
                <a:xfrm>
                  <a:off x="2945857" y="5375149"/>
                  <a:ext cx="233280"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 7</a:t>
                  </a:r>
                </a:p>
              </p:txBody>
            </p:sp>
            <p:sp>
              <p:nvSpPr>
                <p:cNvPr id="64" name="TextBox 63">
                  <a:extLst>
                    <a:ext uri="{FF2B5EF4-FFF2-40B4-BE49-F238E27FC236}">
                      <a16:creationId xmlns:a16="http://schemas.microsoft.com/office/drawing/2014/main" id="{7E9143D5-884F-413F-A6CC-D4B4BA750EF5}"/>
                    </a:ext>
                  </a:extLst>
                </p:cNvPr>
                <p:cNvSpPr txBox="1"/>
                <p:nvPr/>
              </p:nvSpPr>
              <p:spPr>
                <a:xfrm>
                  <a:off x="2570221" y="5375149"/>
                  <a:ext cx="233280"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 8</a:t>
                  </a:r>
                </a:p>
              </p:txBody>
            </p:sp>
            <p:sp>
              <p:nvSpPr>
                <p:cNvPr id="65" name="TextBox 64">
                  <a:extLst>
                    <a:ext uri="{FF2B5EF4-FFF2-40B4-BE49-F238E27FC236}">
                      <a16:creationId xmlns:a16="http://schemas.microsoft.com/office/drawing/2014/main" id="{B4DD7C39-217C-4172-A512-84CCEEF95335}"/>
                    </a:ext>
                  </a:extLst>
                </p:cNvPr>
                <p:cNvSpPr txBox="1"/>
                <p:nvPr/>
              </p:nvSpPr>
              <p:spPr>
                <a:xfrm>
                  <a:off x="2169947" y="5375149"/>
                  <a:ext cx="282555"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11</a:t>
                  </a:r>
                </a:p>
              </p:txBody>
            </p:sp>
            <p:sp>
              <p:nvSpPr>
                <p:cNvPr id="66" name="TextBox 65">
                  <a:extLst>
                    <a:ext uri="{FF2B5EF4-FFF2-40B4-BE49-F238E27FC236}">
                      <a16:creationId xmlns:a16="http://schemas.microsoft.com/office/drawing/2014/main" id="{8F5095B3-ED6B-4BE5-AF93-589D2FDB6C66}"/>
                    </a:ext>
                  </a:extLst>
                </p:cNvPr>
                <p:cNvSpPr txBox="1"/>
                <p:nvPr/>
              </p:nvSpPr>
              <p:spPr>
                <a:xfrm>
                  <a:off x="1794310" y="5375149"/>
                  <a:ext cx="282555"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13</a:t>
                  </a:r>
                </a:p>
              </p:txBody>
            </p:sp>
            <p:sp>
              <p:nvSpPr>
                <p:cNvPr id="67" name="TextBox 66">
                  <a:extLst>
                    <a:ext uri="{FF2B5EF4-FFF2-40B4-BE49-F238E27FC236}">
                      <a16:creationId xmlns:a16="http://schemas.microsoft.com/office/drawing/2014/main" id="{9F126466-C12E-469B-B854-D2F02C85CFF5}"/>
                    </a:ext>
                  </a:extLst>
                </p:cNvPr>
                <p:cNvSpPr txBox="1"/>
                <p:nvPr/>
              </p:nvSpPr>
              <p:spPr>
                <a:xfrm>
                  <a:off x="1418673" y="5375149"/>
                  <a:ext cx="282555"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15</a:t>
                  </a:r>
                </a:p>
              </p:txBody>
            </p:sp>
          </p:grpSp>
          <p:grpSp>
            <p:nvGrpSpPr>
              <p:cNvPr id="35" name="Group 34">
                <a:extLst>
                  <a:ext uri="{FF2B5EF4-FFF2-40B4-BE49-F238E27FC236}">
                    <a16:creationId xmlns:a16="http://schemas.microsoft.com/office/drawing/2014/main" id="{9761C926-1507-4FFD-B4CD-1E078CF08F80}"/>
                  </a:ext>
                </a:extLst>
              </p:cNvPr>
              <p:cNvGrpSpPr/>
              <p:nvPr/>
            </p:nvGrpSpPr>
            <p:grpSpPr>
              <a:xfrm>
                <a:off x="654672" y="4619909"/>
                <a:ext cx="2919982" cy="241980"/>
                <a:chOff x="1443308" y="5375149"/>
                <a:chExt cx="3590364" cy="304735"/>
              </a:xfrm>
            </p:grpSpPr>
            <p:sp>
              <p:nvSpPr>
                <p:cNvPr id="48" name="TextBox 47">
                  <a:extLst>
                    <a:ext uri="{FF2B5EF4-FFF2-40B4-BE49-F238E27FC236}">
                      <a16:creationId xmlns:a16="http://schemas.microsoft.com/office/drawing/2014/main" id="{A7478042-EFF4-4B22-A8F1-7D337263DED4}"/>
                    </a:ext>
                  </a:extLst>
                </p:cNvPr>
                <p:cNvSpPr txBox="1"/>
                <p:nvPr/>
              </p:nvSpPr>
              <p:spPr>
                <a:xfrm>
                  <a:off x="4847696"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1</a:t>
                  </a:r>
                </a:p>
              </p:txBody>
            </p:sp>
            <p:sp>
              <p:nvSpPr>
                <p:cNvPr id="49" name="TextBox 48">
                  <a:extLst>
                    <a:ext uri="{FF2B5EF4-FFF2-40B4-BE49-F238E27FC236}">
                      <a16:creationId xmlns:a16="http://schemas.microsoft.com/office/drawing/2014/main" id="{E5F2408B-7925-4966-9292-B42CF923FA3F}"/>
                    </a:ext>
                  </a:extLst>
                </p:cNvPr>
                <p:cNvSpPr txBox="1"/>
                <p:nvPr/>
              </p:nvSpPr>
              <p:spPr>
                <a:xfrm>
                  <a:off x="4472055"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1</a:t>
                  </a:r>
                </a:p>
              </p:txBody>
            </p:sp>
            <p:sp>
              <p:nvSpPr>
                <p:cNvPr id="50" name="TextBox 49">
                  <a:extLst>
                    <a:ext uri="{FF2B5EF4-FFF2-40B4-BE49-F238E27FC236}">
                      <a16:creationId xmlns:a16="http://schemas.microsoft.com/office/drawing/2014/main" id="{7898FCF0-6B97-456C-AF27-64491F74360E}"/>
                    </a:ext>
                  </a:extLst>
                </p:cNvPr>
                <p:cNvSpPr txBox="1"/>
                <p:nvPr/>
              </p:nvSpPr>
              <p:spPr>
                <a:xfrm>
                  <a:off x="4096421"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3</a:t>
                  </a:r>
                </a:p>
              </p:txBody>
            </p:sp>
            <p:sp>
              <p:nvSpPr>
                <p:cNvPr id="51" name="TextBox 50">
                  <a:extLst>
                    <a:ext uri="{FF2B5EF4-FFF2-40B4-BE49-F238E27FC236}">
                      <a16:creationId xmlns:a16="http://schemas.microsoft.com/office/drawing/2014/main" id="{B8A429E9-73A2-4FFD-BD03-46626939AC4C}"/>
                    </a:ext>
                  </a:extLst>
                </p:cNvPr>
                <p:cNvSpPr txBox="1"/>
                <p:nvPr/>
              </p:nvSpPr>
              <p:spPr>
                <a:xfrm>
                  <a:off x="3720784"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5</a:t>
                  </a:r>
                </a:p>
              </p:txBody>
            </p:sp>
            <p:sp>
              <p:nvSpPr>
                <p:cNvPr id="52" name="TextBox 51">
                  <a:extLst>
                    <a:ext uri="{FF2B5EF4-FFF2-40B4-BE49-F238E27FC236}">
                      <a16:creationId xmlns:a16="http://schemas.microsoft.com/office/drawing/2014/main" id="{FDD36C37-8CEB-4CE3-9DE9-7D5054A81247}"/>
                    </a:ext>
                  </a:extLst>
                </p:cNvPr>
                <p:cNvSpPr txBox="1"/>
                <p:nvPr/>
              </p:nvSpPr>
              <p:spPr>
                <a:xfrm>
                  <a:off x="3345147"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6</a:t>
                  </a:r>
                </a:p>
              </p:txBody>
            </p:sp>
            <p:sp>
              <p:nvSpPr>
                <p:cNvPr id="53" name="TextBox 52">
                  <a:extLst>
                    <a:ext uri="{FF2B5EF4-FFF2-40B4-BE49-F238E27FC236}">
                      <a16:creationId xmlns:a16="http://schemas.microsoft.com/office/drawing/2014/main" id="{09330464-492A-4E5E-8F12-9E09714CCC17}"/>
                    </a:ext>
                  </a:extLst>
                </p:cNvPr>
                <p:cNvSpPr txBox="1"/>
                <p:nvPr/>
              </p:nvSpPr>
              <p:spPr>
                <a:xfrm>
                  <a:off x="2945858" y="5375149"/>
                  <a:ext cx="233280"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 7</a:t>
                  </a:r>
                </a:p>
              </p:txBody>
            </p:sp>
            <p:sp>
              <p:nvSpPr>
                <p:cNvPr id="54" name="TextBox 53">
                  <a:extLst>
                    <a:ext uri="{FF2B5EF4-FFF2-40B4-BE49-F238E27FC236}">
                      <a16:creationId xmlns:a16="http://schemas.microsoft.com/office/drawing/2014/main" id="{49FB0F99-1F95-4907-AB96-8554A9E746FD}"/>
                    </a:ext>
                  </a:extLst>
                </p:cNvPr>
                <p:cNvSpPr txBox="1"/>
                <p:nvPr/>
              </p:nvSpPr>
              <p:spPr>
                <a:xfrm>
                  <a:off x="2570221" y="5375149"/>
                  <a:ext cx="233280"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 8</a:t>
                  </a:r>
                </a:p>
              </p:txBody>
            </p:sp>
            <p:sp>
              <p:nvSpPr>
                <p:cNvPr id="55" name="TextBox 54">
                  <a:extLst>
                    <a:ext uri="{FF2B5EF4-FFF2-40B4-BE49-F238E27FC236}">
                      <a16:creationId xmlns:a16="http://schemas.microsoft.com/office/drawing/2014/main" id="{5D2EF4E4-F05E-4CAC-9678-CD5AB5BA7B7D}"/>
                    </a:ext>
                  </a:extLst>
                </p:cNvPr>
                <p:cNvSpPr txBox="1"/>
                <p:nvPr/>
              </p:nvSpPr>
              <p:spPr>
                <a:xfrm>
                  <a:off x="2218236"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8</a:t>
                  </a:r>
                </a:p>
              </p:txBody>
            </p:sp>
            <p:sp>
              <p:nvSpPr>
                <p:cNvPr id="56" name="TextBox 55">
                  <a:extLst>
                    <a:ext uri="{FF2B5EF4-FFF2-40B4-BE49-F238E27FC236}">
                      <a16:creationId xmlns:a16="http://schemas.microsoft.com/office/drawing/2014/main" id="{8371751B-DBCA-4D45-87D1-F382123AB699}"/>
                    </a:ext>
                  </a:extLst>
                </p:cNvPr>
                <p:cNvSpPr txBox="1"/>
                <p:nvPr/>
              </p:nvSpPr>
              <p:spPr>
                <a:xfrm>
                  <a:off x="1818945" y="5375149"/>
                  <a:ext cx="233280"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 9</a:t>
                  </a:r>
                </a:p>
              </p:txBody>
            </p:sp>
            <p:sp>
              <p:nvSpPr>
                <p:cNvPr id="57" name="TextBox 56">
                  <a:extLst>
                    <a:ext uri="{FF2B5EF4-FFF2-40B4-BE49-F238E27FC236}">
                      <a16:creationId xmlns:a16="http://schemas.microsoft.com/office/drawing/2014/main" id="{4A4D8A3E-46BE-417D-954E-0FDAA52676E6}"/>
                    </a:ext>
                  </a:extLst>
                </p:cNvPr>
                <p:cNvSpPr txBox="1"/>
                <p:nvPr/>
              </p:nvSpPr>
              <p:spPr>
                <a:xfrm>
                  <a:off x="1443308" y="5375149"/>
                  <a:ext cx="233280"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 9</a:t>
                  </a:r>
                </a:p>
              </p:txBody>
            </p:sp>
          </p:grpSp>
          <p:cxnSp>
            <p:nvCxnSpPr>
              <p:cNvPr id="36" name="Straight Connector 35">
                <a:extLst>
                  <a:ext uri="{FF2B5EF4-FFF2-40B4-BE49-F238E27FC236}">
                    <a16:creationId xmlns:a16="http://schemas.microsoft.com/office/drawing/2014/main" id="{2EC5CC14-9264-4296-BA71-090D3D912BCA}"/>
                  </a:ext>
                </a:extLst>
              </p:cNvPr>
              <p:cNvCxnSpPr>
                <a:cxnSpLocks/>
              </p:cNvCxnSpPr>
              <p:nvPr/>
            </p:nvCxnSpPr>
            <p:spPr>
              <a:xfrm>
                <a:off x="489733" y="4542708"/>
                <a:ext cx="121069" cy="0"/>
              </a:xfrm>
              <a:prstGeom prst="line">
                <a:avLst/>
              </a:prstGeom>
              <a:ln w="19050">
                <a:solidFill>
                  <a:srgbClr val="04388B"/>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412159F-63A4-46CE-B010-401B8A35ABE1}"/>
                  </a:ext>
                </a:extLst>
              </p:cNvPr>
              <p:cNvCxnSpPr>
                <a:cxnSpLocks/>
              </p:cNvCxnSpPr>
              <p:nvPr/>
            </p:nvCxnSpPr>
            <p:spPr>
              <a:xfrm>
                <a:off x="489733" y="4734313"/>
                <a:ext cx="121069"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18A990E-D69D-4D25-AA5E-48F0FCA1AACF}"/>
                  </a:ext>
                </a:extLst>
              </p:cNvPr>
              <p:cNvSpPr txBox="1"/>
              <p:nvPr/>
            </p:nvSpPr>
            <p:spPr>
              <a:xfrm>
                <a:off x="-99057" y="4261163"/>
                <a:ext cx="817853" cy="261610"/>
              </a:xfrm>
              <a:prstGeom prst="rect">
                <a:avLst/>
              </a:prstGeom>
              <a:noFill/>
            </p:spPr>
            <p:txBody>
              <a:bodyPr wrap="none" rtlCol="0">
                <a:spAutoFit/>
              </a:bodyPr>
              <a:lstStyle/>
              <a:p>
                <a:pPr algn="r"/>
                <a:r>
                  <a:rPr lang="en-GB" sz="1100" dirty="0"/>
                  <a:t>No. at risk</a:t>
                </a:r>
              </a:p>
            </p:txBody>
          </p:sp>
          <p:cxnSp>
            <p:nvCxnSpPr>
              <p:cNvPr id="39" name="Straight Connector 38">
                <a:extLst>
                  <a:ext uri="{FF2B5EF4-FFF2-40B4-BE49-F238E27FC236}">
                    <a16:creationId xmlns:a16="http://schemas.microsoft.com/office/drawing/2014/main" id="{10C0B784-C92A-4C6C-9E4F-C03E121E1540}"/>
                  </a:ext>
                </a:extLst>
              </p:cNvPr>
              <p:cNvCxnSpPr>
                <a:cxnSpLocks/>
              </p:cNvCxnSpPr>
              <p:nvPr/>
            </p:nvCxnSpPr>
            <p:spPr>
              <a:xfrm>
                <a:off x="531303" y="3075887"/>
                <a:ext cx="1937101"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FDED806-9D2E-423D-9008-30638A64D93B}"/>
                  </a:ext>
                </a:extLst>
              </p:cNvPr>
              <p:cNvCxnSpPr>
                <a:cxnSpLocks/>
              </p:cNvCxnSpPr>
              <p:nvPr/>
            </p:nvCxnSpPr>
            <p:spPr>
              <a:xfrm rot="16200000">
                <a:off x="1953458" y="3574534"/>
                <a:ext cx="1000523"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B13B191-C710-4CDF-A701-B1DDE9DF4556}"/>
                  </a:ext>
                </a:extLst>
              </p:cNvPr>
              <p:cNvCxnSpPr>
                <a:cxnSpLocks/>
              </p:cNvCxnSpPr>
              <p:nvPr/>
            </p:nvCxnSpPr>
            <p:spPr>
              <a:xfrm rot="16200000">
                <a:off x="2521975" y="3584619"/>
                <a:ext cx="1000523"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7F6DB56-5B2B-4BB0-AD69-9034B27834A9}"/>
                  </a:ext>
                </a:extLst>
              </p:cNvPr>
              <p:cNvSpPr txBox="1"/>
              <p:nvPr/>
            </p:nvSpPr>
            <p:spPr>
              <a:xfrm>
                <a:off x="1219200" y="3290051"/>
                <a:ext cx="671979" cy="430887"/>
              </a:xfrm>
              <a:prstGeom prst="rect">
                <a:avLst/>
              </a:prstGeom>
              <a:noFill/>
            </p:spPr>
            <p:txBody>
              <a:bodyPr wrap="none" rtlCol="0">
                <a:spAutoFit/>
              </a:bodyPr>
              <a:lstStyle/>
              <a:p>
                <a:r>
                  <a:rPr lang="en-GB" sz="1100" dirty="0"/>
                  <a:t>Triplet</a:t>
                </a:r>
              </a:p>
              <a:p>
                <a:r>
                  <a:rPr lang="en-GB" sz="1100" dirty="0"/>
                  <a:t>Doublet</a:t>
                </a:r>
              </a:p>
            </p:txBody>
          </p:sp>
          <p:sp>
            <p:nvSpPr>
              <p:cNvPr id="43" name="TextBox 42">
                <a:extLst>
                  <a:ext uri="{FF2B5EF4-FFF2-40B4-BE49-F238E27FC236}">
                    <a16:creationId xmlns:a16="http://schemas.microsoft.com/office/drawing/2014/main" id="{1DDEF767-064E-4883-B1F5-A1BA6EED781B}"/>
                  </a:ext>
                </a:extLst>
              </p:cNvPr>
              <p:cNvSpPr txBox="1"/>
              <p:nvPr/>
            </p:nvSpPr>
            <p:spPr>
              <a:xfrm>
                <a:off x="1098177" y="3113606"/>
                <a:ext cx="865943" cy="261610"/>
              </a:xfrm>
              <a:prstGeom prst="rect">
                <a:avLst/>
              </a:prstGeom>
              <a:noFill/>
            </p:spPr>
            <p:txBody>
              <a:bodyPr wrap="none" rtlCol="0">
                <a:spAutoFit/>
              </a:bodyPr>
              <a:lstStyle/>
              <a:p>
                <a:r>
                  <a:rPr lang="en-GB" sz="1100" b="1" dirty="0"/>
                  <a:t>Treatment</a:t>
                </a:r>
              </a:p>
            </p:txBody>
          </p:sp>
          <p:grpSp>
            <p:nvGrpSpPr>
              <p:cNvPr id="44" name="Group 43">
                <a:extLst>
                  <a:ext uri="{FF2B5EF4-FFF2-40B4-BE49-F238E27FC236}">
                    <a16:creationId xmlns:a16="http://schemas.microsoft.com/office/drawing/2014/main" id="{1D28416F-95EF-4ACA-94BD-0D71E34D1F89}"/>
                  </a:ext>
                </a:extLst>
              </p:cNvPr>
              <p:cNvGrpSpPr/>
              <p:nvPr/>
            </p:nvGrpSpPr>
            <p:grpSpPr>
              <a:xfrm>
                <a:off x="1061861" y="3402105"/>
                <a:ext cx="183776" cy="188964"/>
                <a:chOff x="2969411" y="2472765"/>
                <a:chExt cx="183776" cy="246123"/>
              </a:xfrm>
            </p:grpSpPr>
            <p:cxnSp>
              <p:nvCxnSpPr>
                <p:cNvPr id="46" name="Straight Connector 45">
                  <a:extLst>
                    <a:ext uri="{FF2B5EF4-FFF2-40B4-BE49-F238E27FC236}">
                      <a16:creationId xmlns:a16="http://schemas.microsoft.com/office/drawing/2014/main" id="{E1568FD9-2C12-41AE-A5E3-0773CC829DA6}"/>
                    </a:ext>
                  </a:extLst>
                </p:cNvPr>
                <p:cNvCxnSpPr>
                  <a:cxnSpLocks/>
                </p:cNvCxnSpPr>
                <p:nvPr/>
              </p:nvCxnSpPr>
              <p:spPr>
                <a:xfrm>
                  <a:off x="2969411" y="2472765"/>
                  <a:ext cx="183776" cy="0"/>
                </a:xfrm>
                <a:prstGeom prst="line">
                  <a:avLst/>
                </a:prstGeom>
                <a:ln w="19050">
                  <a:solidFill>
                    <a:srgbClr val="04388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A56DFDE-65C4-4B15-A56F-44C6B4E299A0}"/>
                    </a:ext>
                  </a:extLst>
                </p:cNvPr>
                <p:cNvCxnSpPr>
                  <a:cxnSpLocks/>
                </p:cNvCxnSpPr>
                <p:nvPr/>
              </p:nvCxnSpPr>
              <p:spPr>
                <a:xfrm>
                  <a:off x="2969411" y="2718888"/>
                  <a:ext cx="183776"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20F61A69-5098-49BC-89A7-002ED8F83658}"/>
                  </a:ext>
                </a:extLst>
              </p:cNvPr>
              <p:cNvSpPr txBox="1"/>
              <p:nvPr/>
            </p:nvSpPr>
            <p:spPr>
              <a:xfrm>
                <a:off x="549939" y="3603816"/>
                <a:ext cx="1970411" cy="261610"/>
              </a:xfrm>
              <a:prstGeom prst="rect">
                <a:avLst/>
              </a:prstGeom>
              <a:noFill/>
            </p:spPr>
            <p:txBody>
              <a:bodyPr wrap="none" rtlCol="0">
                <a:spAutoFit/>
              </a:bodyPr>
              <a:lstStyle/>
              <a:p>
                <a:pPr algn="ctr"/>
                <a:r>
                  <a:rPr lang="en-GB" sz="1100" dirty="0"/>
                  <a:t>HR 0.78 (0.25, 2.46), p=0.67</a:t>
                </a:r>
              </a:p>
            </p:txBody>
          </p:sp>
        </p:grpSp>
        <p:grpSp>
          <p:nvGrpSpPr>
            <p:cNvPr id="14" name="Group 13">
              <a:extLst>
                <a:ext uri="{FF2B5EF4-FFF2-40B4-BE49-F238E27FC236}">
                  <a16:creationId xmlns:a16="http://schemas.microsoft.com/office/drawing/2014/main" id="{C7F51981-E740-4C85-84A7-919C1475AE55}"/>
                </a:ext>
              </a:extLst>
            </p:cNvPr>
            <p:cNvGrpSpPr/>
            <p:nvPr/>
          </p:nvGrpSpPr>
          <p:grpSpPr>
            <a:xfrm>
              <a:off x="591503" y="2266315"/>
              <a:ext cx="2832418" cy="1462406"/>
              <a:chOff x="4310062" y="2505074"/>
              <a:chExt cx="3567207" cy="1852079"/>
            </a:xfrm>
          </p:grpSpPr>
          <p:sp>
            <p:nvSpPr>
              <p:cNvPr id="16" name="Graphic 171">
                <a:extLst>
                  <a:ext uri="{FF2B5EF4-FFF2-40B4-BE49-F238E27FC236}">
                    <a16:creationId xmlns:a16="http://schemas.microsoft.com/office/drawing/2014/main" id="{C49CDC9E-9755-4E22-B536-BD5A8C2C38EA}"/>
                  </a:ext>
                </a:extLst>
              </p:cNvPr>
              <p:cNvSpPr/>
              <p:nvPr/>
            </p:nvSpPr>
            <p:spPr>
              <a:xfrm>
                <a:off x="4310062" y="2505074"/>
                <a:ext cx="3567207" cy="1852079"/>
              </a:xfrm>
              <a:custGeom>
                <a:avLst/>
                <a:gdLst>
                  <a:gd name="connsiteX0" fmla="*/ 3567208 w 3567207"/>
                  <a:gd name="connsiteY0" fmla="*/ 1852079 h 1852079"/>
                  <a:gd name="connsiteX1" fmla="*/ 2941549 w 3567207"/>
                  <a:gd name="connsiteY1" fmla="*/ 1852079 h 1852079"/>
                  <a:gd name="connsiteX2" fmla="*/ 2941549 w 3567207"/>
                  <a:gd name="connsiteY2" fmla="*/ 1329138 h 1852079"/>
                  <a:gd name="connsiteX3" fmla="*/ 2845051 w 3567207"/>
                  <a:gd name="connsiteY3" fmla="*/ 1329138 h 1852079"/>
                  <a:gd name="connsiteX4" fmla="*/ 2845051 w 3567207"/>
                  <a:gd name="connsiteY4" fmla="*/ 818652 h 1852079"/>
                  <a:gd name="connsiteX5" fmla="*/ 1964141 w 3567207"/>
                  <a:gd name="connsiteY5" fmla="*/ 818652 h 1852079"/>
                  <a:gd name="connsiteX6" fmla="*/ 1964141 w 3567207"/>
                  <a:gd name="connsiteY6" fmla="*/ 522942 h 1852079"/>
                  <a:gd name="connsiteX7" fmla="*/ 1173509 w 3567207"/>
                  <a:gd name="connsiteY7" fmla="*/ 522942 h 1852079"/>
                  <a:gd name="connsiteX8" fmla="*/ 1173509 w 3567207"/>
                  <a:gd name="connsiteY8" fmla="*/ 255245 h 1852079"/>
                  <a:gd name="connsiteX9" fmla="*/ 647451 w 3567207"/>
                  <a:gd name="connsiteY9" fmla="*/ 255245 h 1852079"/>
                  <a:gd name="connsiteX10" fmla="*/ 647451 w 3567207"/>
                  <a:gd name="connsiteY10" fmla="*/ 0 h 1852079"/>
                  <a:gd name="connsiteX11" fmla="*/ 0 w 3567207"/>
                  <a:gd name="connsiteY11" fmla="*/ 0 h 185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7207" h="1852079">
                    <a:moveTo>
                      <a:pt x="3567208" y="1852079"/>
                    </a:moveTo>
                    <a:lnTo>
                      <a:pt x="2941549" y="1852079"/>
                    </a:lnTo>
                    <a:lnTo>
                      <a:pt x="2941549" y="1329138"/>
                    </a:lnTo>
                    <a:lnTo>
                      <a:pt x="2845051" y="1329138"/>
                    </a:lnTo>
                    <a:lnTo>
                      <a:pt x="2845051" y="818652"/>
                    </a:lnTo>
                    <a:lnTo>
                      <a:pt x="1964141" y="818652"/>
                    </a:lnTo>
                    <a:lnTo>
                      <a:pt x="1964141" y="522942"/>
                    </a:lnTo>
                    <a:lnTo>
                      <a:pt x="1173509" y="522942"/>
                    </a:lnTo>
                    <a:lnTo>
                      <a:pt x="1173509" y="255245"/>
                    </a:lnTo>
                    <a:lnTo>
                      <a:pt x="647451" y="255245"/>
                    </a:lnTo>
                    <a:lnTo>
                      <a:pt x="647451" y="0"/>
                    </a:lnTo>
                    <a:lnTo>
                      <a:pt x="0" y="0"/>
                    </a:lnTo>
                  </a:path>
                </a:pathLst>
              </a:custGeom>
              <a:ln w="19050">
                <a:solidFill>
                  <a:srgbClr val="04388B"/>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 name="Graphic 171">
                <a:extLst>
                  <a:ext uri="{FF2B5EF4-FFF2-40B4-BE49-F238E27FC236}">
                    <a16:creationId xmlns:a16="http://schemas.microsoft.com/office/drawing/2014/main" id="{C49CDC9E-9755-4E22-B536-BD5A8C2C38EA}"/>
                  </a:ext>
                </a:extLst>
              </p:cNvPr>
              <p:cNvSpPr/>
              <p:nvPr/>
            </p:nvSpPr>
            <p:spPr>
              <a:xfrm>
                <a:off x="6071872" y="299648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B"/>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 name="Graphic 171">
                <a:extLst>
                  <a:ext uri="{FF2B5EF4-FFF2-40B4-BE49-F238E27FC236}">
                    <a16:creationId xmlns:a16="http://schemas.microsoft.com/office/drawing/2014/main" id="{C49CDC9E-9755-4E22-B536-BD5A8C2C38EA}"/>
                  </a:ext>
                </a:extLst>
              </p:cNvPr>
              <p:cNvSpPr/>
              <p:nvPr/>
            </p:nvSpPr>
            <p:spPr>
              <a:xfrm>
                <a:off x="6795782" y="33012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B"/>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 name="Graphic 171">
                <a:extLst>
                  <a:ext uri="{FF2B5EF4-FFF2-40B4-BE49-F238E27FC236}">
                    <a16:creationId xmlns:a16="http://schemas.microsoft.com/office/drawing/2014/main" id="{C49CDC9E-9755-4E22-B536-BD5A8C2C38EA}"/>
                  </a:ext>
                </a:extLst>
              </p:cNvPr>
              <p:cNvSpPr/>
              <p:nvPr/>
            </p:nvSpPr>
            <p:spPr>
              <a:xfrm>
                <a:off x="6852932" y="33012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B"/>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15" name="Graphic 178">
              <a:extLst>
                <a:ext uri="{FF2B5EF4-FFF2-40B4-BE49-F238E27FC236}">
                  <a16:creationId xmlns:a16="http://schemas.microsoft.com/office/drawing/2014/main" id="{F8A5D2E6-206F-43AB-8AE7-EFBF6C166A60}"/>
                </a:ext>
              </a:extLst>
            </p:cNvPr>
            <p:cNvSpPr/>
            <p:nvPr/>
          </p:nvSpPr>
          <p:spPr>
            <a:xfrm>
              <a:off x="591503" y="2266315"/>
              <a:ext cx="2852737" cy="1249045"/>
            </a:xfrm>
            <a:custGeom>
              <a:avLst/>
              <a:gdLst>
                <a:gd name="connsiteX0" fmla="*/ 3560217 w 3560216"/>
                <a:gd name="connsiteY0" fmla="*/ 1555309 h 1555308"/>
                <a:gd name="connsiteX1" fmla="*/ 2204742 w 3560216"/>
                <a:gd name="connsiteY1" fmla="*/ 1555309 h 1555308"/>
                <a:gd name="connsiteX2" fmla="*/ 2204742 w 3560216"/>
                <a:gd name="connsiteY2" fmla="*/ 1285542 h 1555308"/>
                <a:gd name="connsiteX3" fmla="*/ 2091500 w 3560216"/>
                <a:gd name="connsiteY3" fmla="*/ 1285542 h 1555308"/>
                <a:gd name="connsiteX4" fmla="*/ 2091500 w 3560216"/>
                <a:gd name="connsiteY4" fmla="*/ 1029100 h 1555308"/>
                <a:gd name="connsiteX5" fmla="*/ 1578616 w 3560216"/>
                <a:gd name="connsiteY5" fmla="*/ 1029100 h 1555308"/>
                <a:gd name="connsiteX6" fmla="*/ 1578616 w 3560216"/>
                <a:gd name="connsiteY6" fmla="*/ 772658 h 1555308"/>
                <a:gd name="connsiteX7" fmla="*/ 1448734 w 3560216"/>
                <a:gd name="connsiteY7" fmla="*/ 772658 h 1555308"/>
                <a:gd name="connsiteX8" fmla="*/ 1448734 w 3560216"/>
                <a:gd name="connsiteY8" fmla="*/ 552850 h 1555308"/>
                <a:gd name="connsiteX9" fmla="*/ 949169 w 3560216"/>
                <a:gd name="connsiteY9" fmla="*/ 552850 h 1555308"/>
                <a:gd name="connsiteX10" fmla="*/ 949169 w 3560216"/>
                <a:gd name="connsiteY10" fmla="*/ 346364 h 1555308"/>
                <a:gd name="connsiteX11" fmla="*/ 576163 w 3560216"/>
                <a:gd name="connsiteY11" fmla="*/ 346364 h 1555308"/>
                <a:gd name="connsiteX12" fmla="*/ 576163 w 3560216"/>
                <a:gd name="connsiteY12" fmla="*/ 173182 h 1555308"/>
                <a:gd name="connsiteX13" fmla="*/ 499563 w 3560216"/>
                <a:gd name="connsiteY13" fmla="*/ 173182 h 1555308"/>
                <a:gd name="connsiteX14" fmla="*/ 499563 w 3560216"/>
                <a:gd name="connsiteY14" fmla="*/ 0 h 1555308"/>
                <a:gd name="connsiteX15" fmla="*/ 0 w 3560216"/>
                <a:gd name="connsiteY15" fmla="*/ 0 h 155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60216" h="1555308">
                  <a:moveTo>
                    <a:pt x="3560217" y="1555309"/>
                  </a:moveTo>
                  <a:lnTo>
                    <a:pt x="2204742" y="1555309"/>
                  </a:lnTo>
                  <a:lnTo>
                    <a:pt x="2204742" y="1285542"/>
                  </a:lnTo>
                  <a:lnTo>
                    <a:pt x="2091500" y="1285542"/>
                  </a:lnTo>
                  <a:lnTo>
                    <a:pt x="2091500" y="1029100"/>
                  </a:lnTo>
                  <a:lnTo>
                    <a:pt x="1578616" y="1029100"/>
                  </a:lnTo>
                  <a:lnTo>
                    <a:pt x="1578616" y="772658"/>
                  </a:lnTo>
                  <a:lnTo>
                    <a:pt x="1448734" y="772658"/>
                  </a:lnTo>
                  <a:lnTo>
                    <a:pt x="1448734" y="552850"/>
                  </a:lnTo>
                  <a:lnTo>
                    <a:pt x="949169" y="552850"/>
                  </a:lnTo>
                  <a:lnTo>
                    <a:pt x="949169" y="346364"/>
                  </a:lnTo>
                  <a:lnTo>
                    <a:pt x="576163" y="346364"/>
                  </a:lnTo>
                  <a:lnTo>
                    <a:pt x="576163" y="173182"/>
                  </a:lnTo>
                  <a:lnTo>
                    <a:pt x="499563" y="173182"/>
                  </a:lnTo>
                  <a:lnTo>
                    <a:pt x="499563" y="0"/>
                  </a:lnTo>
                  <a:lnTo>
                    <a:pt x="0" y="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88" name="Group 87">
            <a:extLst>
              <a:ext uri="{FF2B5EF4-FFF2-40B4-BE49-F238E27FC236}">
                <a16:creationId xmlns:a16="http://schemas.microsoft.com/office/drawing/2014/main" id="{62417697-D78A-4F94-AE65-28F57A878444}"/>
              </a:ext>
            </a:extLst>
          </p:cNvPr>
          <p:cNvGrpSpPr/>
          <p:nvPr/>
        </p:nvGrpSpPr>
        <p:grpSpPr>
          <a:xfrm>
            <a:off x="3782204" y="1996110"/>
            <a:ext cx="3433066" cy="2865779"/>
            <a:chOff x="3832308" y="1996110"/>
            <a:chExt cx="3433066" cy="2865779"/>
          </a:xfrm>
        </p:grpSpPr>
        <p:grpSp>
          <p:nvGrpSpPr>
            <p:cNvPr id="89" name="Group 88">
              <a:extLst>
                <a:ext uri="{FF2B5EF4-FFF2-40B4-BE49-F238E27FC236}">
                  <a16:creationId xmlns:a16="http://schemas.microsoft.com/office/drawing/2014/main" id="{399276AA-E256-462C-B93C-9D095B170B71}"/>
                </a:ext>
              </a:extLst>
            </p:cNvPr>
            <p:cNvGrpSpPr/>
            <p:nvPr/>
          </p:nvGrpSpPr>
          <p:grpSpPr>
            <a:xfrm>
              <a:off x="3832308" y="1996110"/>
              <a:ext cx="3433066" cy="2865779"/>
              <a:chOff x="175227" y="1996110"/>
              <a:chExt cx="3433066" cy="2865779"/>
            </a:xfrm>
          </p:grpSpPr>
          <p:sp>
            <p:nvSpPr>
              <p:cNvPr id="94" name="Freeform 21">
                <a:extLst>
                  <a:ext uri="{FF2B5EF4-FFF2-40B4-BE49-F238E27FC236}">
                    <a16:creationId xmlns:a16="http://schemas.microsoft.com/office/drawing/2014/main" id="{8471487F-EBE8-4BFA-83D3-A5A35AC1511C}"/>
                  </a:ext>
                </a:extLst>
              </p:cNvPr>
              <p:cNvSpPr>
                <a:spLocks/>
              </p:cNvSpPr>
              <p:nvPr/>
            </p:nvSpPr>
            <p:spPr bwMode="auto">
              <a:xfrm>
                <a:off x="621522" y="2103056"/>
                <a:ext cx="2949053" cy="19665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95" name="Line 7">
                <a:extLst>
                  <a:ext uri="{FF2B5EF4-FFF2-40B4-BE49-F238E27FC236}">
                    <a16:creationId xmlns:a16="http://schemas.microsoft.com/office/drawing/2014/main" id="{C470F905-7A69-4541-B3AC-D00E42722096}"/>
                  </a:ext>
                </a:extLst>
              </p:cNvPr>
              <p:cNvSpPr>
                <a:spLocks noChangeShapeType="1"/>
              </p:cNvSpPr>
              <p:nvPr/>
            </p:nvSpPr>
            <p:spPr bwMode="auto">
              <a:xfrm>
                <a:off x="568350" y="2127696"/>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96" name="Line 8">
                <a:extLst>
                  <a:ext uri="{FF2B5EF4-FFF2-40B4-BE49-F238E27FC236}">
                    <a16:creationId xmlns:a16="http://schemas.microsoft.com/office/drawing/2014/main" id="{EE71DE13-4136-4AC9-923A-A0A8CA4D7229}"/>
                  </a:ext>
                </a:extLst>
              </p:cNvPr>
              <p:cNvSpPr>
                <a:spLocks noChangeShapeType="1"/>
              </p:cNvSpPr>
              <p:nvPr/>
            </p:nvSpPr>
            <p:spPr bwMode="auto">
              <a:xfrm>
                <a:off x="568350" y="2592355"/>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97" name="Line 9">
                <a:extLst>
                  <a:ext uri="{FF2B5EF4-FFF2-40B4-BE49-F238E27FC236}">
                    <a16:creationId xmlns:a16="http://schemas.microsoft.com/office/drawing/2014/main" id="{CAE1D438-B58B-4082-A60A-4A709E48F610}"/>
                  </a:ext>
                </a:extLst>
              </p:cNvPr>
              <p:cNvSpPr>
                <a:spLocks noChangeShapeType="1"/>
              </p:cNvSpPr>
              <p:nvPr/>
            </p:nvSpPr>
            <p:spPr bwMode="auto">
              <a:xfrm>
                <a:off x="568350" y="3072030"/>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98" name="Line 10">
                <a:extLst>
                  <a:ext uri="{FF2B5EF4-FFF2-40B4-BE49-F238E27FC236}">
                    <a16:creationId xmlns:a16="http://schemas.microsoft.com/office/drawing/2014/main" id="{AAA41E40-309B-4F39-90C9-109B1522498D}"/>
                  </a:ext>
                </a:extLst>
              </p:cNvPr>
              <p:cNvSpPr>
                <a:spLocks noChangeShapeType="1"/>
              </p:cNvSpPr>
              <p:nvPr/>
            </p:nvSpPr>
            <p:spPr bwMode="auto">
              <a:xfrm>
                <a:off x="568350" y="3541697"/>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99" name="Line 11">
                <a:extLst>
                  <a:ext uri="{FF2B5EF4-FFF2-40B4-BE49-F238E27FC236}">
                    <a16:creationId xmlns:a16="http://schemas.microsoft.com/office/drawing/2014/main" id="{25169696-D228-4844-A5A3-111058D67C28}"/>
                  </a:ext>
                </a:extLst>
              </p:cNvPr>
              <p:cNvSpPr>
                <a:spLocks noChangeShapeType="1"/>
              </p:cNvSpPr>
              <p:nvPr/>
            </p:nvSpPr>
            <p:spPr bwMode="auto">
              <a:xfrm>
                <a:off x="568350" y="4016369"/>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100" name="TextBox 99">
                <a:extLst>
                  <a:ext uri="{FF2B5EF4-FFF2-40B4-BE49-F238E27FC236}">
                    <a16:creationId xmlns:a16="http://schemas.microsoft.com/office/drawing/2014/main" id="{23901DAE-7523-46BA-9DB7-52052653BC85}"/>
                  </a:ext>
                </a:extLst>
              </p:cNvPr>
              <p:cNvSpPr txBox="1"/>
              <p:nvPr/>
            </p:nvSpPr>
            <p:spPr>
              <a:xfrm>
                <a:off x="175227" y="1996110"/>
                <a:ext cx="436275"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1.00</a:t>
                </a:r>
              </a:p>
            </p:txBody>
          </p:sp>
          <p:sp>
            <p:nvSpPr>
              <p:cNvPr id="101" name="TextBox 100">
                <a:extLst>
                  <a:ext uri="{FF2B5EF4-FFF2-40B4-BE49-F238E27FC236}">
                    <a16:creationId xmlns:a16="http://schemas.microsoft.com/office/drawing/2014/main" id="{BC982876-21C2-4A0D-A8A4-AE0299C692D1}"/>
                  </a:ext>
                </a:extLst>
              </p:cNvPr>
              <p:cNvSpPr txBox="1"/>
              <p:nvPr/>
            </p:nvSpPr>
            <p:spPr>
              <a:xfrm>
                <a:off x="175227" y="2460555"/>
                <a:ext cx="436275"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0.75</a:t>
                </a:r>
              </a:p>
            </p:txBody>
          </p:sp>
          <p:sp>
            <p:nvSpPr>
              <p:cNvPr id="102" name="TextBox 101">
                <a:extLst>
                  <a:ext uri="{FF2B5EF4-FFF2-40B4-BE49-F238E27FC236}">
                    <a16:creationId xmlns:a16="http://schemas.microsoft.com/office/drawing/2014/main" id="{D5C43E99-4EB7-448C-94F0-3823B60C6A13}"/>
                  </a:ext>
                </a:extLst>
              </p:cNvPr>
              <p:cNvSpPr txBox="1"/>
              <p:nvPr/>
            </p:nvSpPr>
            <p:spPr>
              <a:xfrm>
                <a:off x="175227" y="2940020"/>
                <a:ext cx="436275"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0.50</a:t>
                </a:r>
              </a:p>
            </p:txBody>
          </p:sp>
          <p:sp>
            <p:nvSpPr>
              <p:cNvPr id="103" name="TextBox 102">
                <a:extLst>
                  <a:ext uri="{FF2B5EF4-FFF2-40B4-BE49-F238E27FC236}">
                    <a16:creationId xmlns:a16="http://schemas.microsoft.com/office/drawing/2014/main" id="{3CDA8B8A-1A4F-44EF-BC4E-2944DC4F7424}"/>
                  </a:ext>
                </a:extLst>
              </p:cNvPr>
              <p:cNvSpPr txBox="1"/>
              <p:nvPr/>
            </p:nvSpPr>
            <p:spPr>
              <a:xfrm>
                <a:off x="175227" y="3409470"/>
                <a:ext cx="436275"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0.25</a:t>
                </a:r>
              </a:p>
            </p:txBody>
          </p:sp>
          <p:sp>
            <p:nvSpPr>
              <p:cNvPr id="104" name="TextBox 103">
                <a:extLst>
                  <a:ext uri="{FF2B5EF4-FFF2-40B4-BE49-F238E27FC236}">
                    <a16:creationId xmlns:a16="http://schemas.microsoft.com/office/drawing/2014/main" id="{BDBAB751-4C3B-4013-8CFD-890E30111BBF}"/>
                  </a:ext>
                </a:extLst>
              </p:cNvPr>
              <p:cNvSpPr txBox="1"/>
              <p:nvPr/>
            </p:nvSpPr>
            <p:spPr>
              <a:xfrm>
                <a:off x="348296" y="3883924"/>
                <a:ext cx="263213"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0</a:t>
                </a:r>
              </a:p>
            </p:txBody>
          </p:sp>
          <p:sp>
            <p:nvSpPr>
              <p:cNvPr id="105" name="TextBox 104">
                <a:extLst>
                  <a:ext uri="{FF2B5EF4-FFF2-40B4-BE49-F238E27FC236}">
                    <a16:creationId xmlns:a16="http://schemas.microsoft.com/office/drawing/2014/main" id="{719311CB-1F4B-45EA-937E-D245F73C7C5F}"/>
                  </a:ext>
                </a:extLst>
              </p:cNvPr>
              <p:cNvSpPr txBox="1"/>
              <p:nvPr/>
            </p:nvSpPr>
            <p:spPr>
              <a:xfrm>
                <a:off x="1612592" y="4266322"/>
                <a:ext cx="1037463" cy="261610"/>
              </a:xfrm>
              <a:prstGeom prst="rect">
                <a:avLst/>
              </a:prstGeom>
              <a:noFill/>
            </p:spPr>
            <p:txBody>
              <a:bodyPr wrap="none" rtlCol="0">
                <a:spAutoFit/>
              </a:bodyPr>
              <a:lstStyle/>
              <a:p>
                <a:pPr algn="ctr" fontAlgn="base">
                  <a:spcBef>
                    <a:spcPct val="0"/>
                  </a:spcBef>
                  <a:spcAft>
                    <a:spcPct val="0"/>
                  </a:spcAft>
                </a:pPr>
                <a:r>
                  <a:rPr lang="en-GB" sz="1100" dirty="0">
                    <a:solidFill>
                      <a:srgbClr val="4D4D4D"/>
                    </a:solidFill>
                    <a:cs typeface="Arial" panose="020B0604020202020204" pitchFamily="34" charset="0"/>
                  </a:rPr>
                  <a:t>Time, months</a:t>
                </a:r>
              </a:p>
            </p:txBody>
          </p:sp>
          <p:grpSp>
            <p:nvGrpSpPr>
              <p:cNvPr id="106" name="Group 105">
                <a:extLst>
                  <a:ext uri="{FF2B5EF4-FFF2-40B4-BE49-F238E27FC236}">
                    <a16:creationId xmlns:a16="http://schemas.microsoft.com/office/drawing/2014/main" id="{A5E61B68-7ADB-41A9-BDE2-ED8BCB7A38E1}"/>
                  </a:ext>
                </a:extLst>
              </p:cNvPr>
              <p:cNvGrpSpPr/>
              <p:nvPr/>
            </p:nvGrpSpPr>
            <p:grpSpPr>
              <a:xfrm>
                <a:off x="677618" y="4065231"/>
                <a:ext cx="2930675" cy="299153"/>
                <a:chOff x="1471523" y="5303149"/>
                <a:chExt cx="3603509" cy="376736"/>
              </a:xfrm>
            </p:grpSpPr>
            <p:sp>
              <p:nvSpPr>
                <p:cNvPr id="141" name="Line 21">
                  <a:extLst>
                    <a:ext uri="{FF2B5EF4-FFF2-40B4-BE49-F238E27FC236}">
                      <a16:creationId xmlns:a16="http://schemas.microsoft.com/office/drawing/2014/main" id="{9708130C-9B52-4386-AFA8-E18CB1288DAE}"/>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42" name="TextBox 141">
                  <a:extLst>
                    <a:ext uri="{FF2B5EF4-FFF2-40B4-BE49-F238E27FC236}">
                      <a16:creationId xmlns:a16="http://schemas.microsoft.com/office/drawing/2014/main" id="{3AA80108-0ED3-4332-AD3F-0D2F987BD7BE}"/>
                    </a:ext>
                  </a:extLst>
                </p:cNvPr>
                <p:cNvSpPr txBox="1"/>
                <p:nvPr/>
              </p:nvSpPr>
              <p:spPr>
                <a:xfrm>
                  <a:off x="4806338" y="5375149"/>
                  <a:ext cx="268694"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27</a:t>
                  </a:r>
                </a:p>
              </p:txBody>
            </p:sp>
            <p:sp>
              <p:nvSpPr>
                <p:cNvPr id="143" name="Line 21">
                  <a:extLst>
                    <a:ext uri="{FF2B5EF4-FFF2-40B4-BE49-F238E27FC236}">
                      <a16:creationId xmlns:a16="http://schemas.microsoft.com/office/drawing/2014/main" id="{E10E8E79-2DDA-41D6-9E88-8D42F1D9B58C}"/>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44" name="TextBox 143">
                  <a:extLst>
                    <a:ext uri="{FF2B5EF4-FFF2-40B4-BE49-F238E27FC236}">
                      <a16:creationId xmlns:a16="http://schemas.microsoft.com/office/drawing/2014/main" id="{1C7857C4-5D2A-4DBA-A8AE-6E5A9ABBED51}"/>
                    </a:ext>
                  </a:extLst>
                </p:cNvPr>
                <p:cNvSpPr txBox="1"/>
                <p:nvPr/>
              </p:nvSpPr>
              <p:spPr>
                <a:xfrm>
                  <a:off x="4430698" y="5375149"/>
                  <a:ext cx="268694"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24</a:t>
                  </a:r>
                </a:p>
              </p:txBody>
            </p:sp>
            <p:sp>
              <p:nvSpPr>
                <p:cNvPr id="145" name="Line 21">
                  <a:extLst>
                    <a:ext uri="{FF2B5EF4-FFF2-40B4-BE49-F238E27FC236}">
                      <a16:creationId xmlns:a16="http://schemas.microsoft.com/office/drawing/2014/main" id="{318DFCB2-9584-4A22-BF68-7CE3475FF6B4}"/>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46" name="TextBox 145">
                  <a:extLst>
                    <a:ext uri="{FF2B5EF4-FFF2-40B4-BE49-F238E27FC236}">
                      <a16:creationId xmlns:a16="http://schemas.microsoft.com/office/drawing/2014/main" id="{C23F9A30-7B08-4E74-AE5E-1506ADD945D4}"/>
                    </a:ext>
                  </a:extLst>
                </p:cNvPr>
                <p:cNvSpPr txBox="1"/>
                <p:nvPr/>
              </p:nvSpPr>
              <p:spPr>
                <a:xfrm>
                  <a:off x="4055060" y="5375149"/>
                  <a:ext cx="268694"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21</a:t>
                  </a:r>
                </a:p>
              </p:txBody>
            </p:sp>
            <p:sp>
              <p:nvSpPr>
                <p:cNvPr id="147" name="Line 21">
                  <a:extLst>
                    <a:ext uri="{FF2B5EF4-FFF2-40B4-BE49-F238E27FC236}">
                      <a16:creationId xmlns:a16="http://schemas.microsoft.com/office/drawing/2014/main" id="{81373140-E7E1-432D-A97D-2D079BF2F3F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48" name="TextBox 147">
                  <a:extLst>
                    <a:ext uri="{FF2B5EF4-FFF2-40B4-BE49-F238E27FC236}">
                      <a16:creationId xmlns:a16="http://schemas.microsoft.com/office/drawing/2014/main" id="{510FB26A-C61C-43C6-9A3E-30427929A35F}"/>
                    </a:ext>
                  </a:extLst>
                </p:cNvPr>
                <p:cNvSpPr txBox="1"/>
                <p:nvPr/>
              </p:nvSpPr>
              <p:spPr>
                <a:xfrm>
                  <a:off x="3679425" y="5375149"/>
                  <a:ext cx="268694"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18</a:t>
                  </a:r>
                </a:p>
              </p:txBody>
            </p:sp>
            <p:sp>
              <p:nvSpPr>
                <p:cNvPr id="149" name="Line 21">
                  <a:extLst>
                    <a:ext uri="{FF2B5EF4-FFF2-40B4-BE49-F238E27FC236}">
                      <a16:creationId xmlns:a16="http://schemas.microsoft.com/office/drawing/2014/main" id="{BC5B60B1-30A6-438E-A5F8-1FCEA1FF9CE5}"/>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50" name="TextBox 149">
                  <a:extLst>
                    <a:ext uri="{FF2B5EF4-FFF2-40B4-BE49-F238E27FC236}">
                      <a16:creationId xmlns:a16="http://schemas.microsoft.com/office/drawing/2014/main" id="{C68BF493-EFC6-4F9D-9BC0-6E3C7321007B}"/>
                    </a:ext>
                  </a:extLst>
                </p:cNvPr>
                <p:cNvSpPr txBox="1"/>
                <p:nvPr/>
              </p:nvSpPr>
              <p:spPr>
                <a:xfrm>
                  <a:off x="3303789" y="5375149"/>
                  <a:ext cx="268694"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15</a:t>
                  </a:r>
                </a:p>
              </p:txBody>
            </p:sp>
            <p:sp>
              <p:nvSpPr>
                <p:cNvPr id="151" name="Line 21">
                  <a:extLst>
                    <a:ext uri="{FF2B5EF4-FFF2-40B4-BE49-F238E27FC236}">
                      <a16:creationId xmlns:a16="http://schemas.microsoft.com/office/drawing/2014/main" id="{00CEE8CE-D725-49F5-8922-8301C027DF14}"/>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52" name="TextBox 151">
                  <a:extLst>
                    <a:ext uri="{FF2B5EF4-FFF2-40B4-BE49-F238E27FC236}">
                      <a16:creationId xmlns:a16="http://schemas.microsoft.com/office/drawing/2014/main" id="{26D8A8BB-6896-4F17-ACEB-F416C8B107BF}"/>
                    </a:ext>
                  </a:extLst>
                </p:cNvPr>
                <p:cNvSpPr txBox="1"/>
                <p:nvPr/>
              </p:nvSpPr>
              <p:spPr>
                <a:xfrm>
                  <a:off x="2928150" y="5375149"/>
                  <a:ext cx="268694"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12</a:t>
                  </a:r>
                </a:p>
              </p:txBody>
            </p:sp>
            <p:sp>
              <p:nvSpPr>
                <p:cNvPr id="153" name="Line 21">
                  <a:extLst>
                    <a:ext uri="{FF2B5EF4-FFF2-40B4-BE49-F238E27FC236}">
                      <a16:creationId xmlns:a16="http://schemas.microsoft.com/office/drawing/2014/main" id="{8F0F1466-A2A2-4C2E-BB63-DDD955C32463}"/>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54" name="TextBox 153">
                  <a:extLst>
                    <a:ext uri="{FF2B5EF4-FFF2-40B4-BE49-F238E27FC236}">
                      <a16:creationId xmlns:a16="http://schemas.microsoft.com/office/drawing/2014/main" id="{9C038E72-09B7-4B55-B2A3-E3814B74829A}"/>
                    </a:ext>
                  </a:extLst>
                </p:cNvPr>
                <p:cNvSpPr txBox="1"/>
                <p:nvPr/>
              </p:nvSpPr>
              <p:spPr>
                <a:xfrm>
                  <a:off x="2598433" y="5375149"/>
                  <a:ext cx="176853"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9</a:t>
                  </a:r>
                </a:p>
              </p:txBody>
            </p:sp>
            <p:sp>
              <p:nvSpPr>
                <p:cNvPr id="155" name="Line 21">
                  <a:extLst>
                    <a:ext uri="{FF2B5EF4-FFF2-40B4-BE49-F238E27FC236}">
                      <a16:creationId xmlns:a16="http://schemas.microsoft.com/office/drawing/2014/main" id="{23AD3C48-E5FB-488E-A2DA-8B0DA1622B61}"/>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56" name="TextBox 155">
                  <a:extLst>
                    <a:ext uri="{FF2B5EF4-FFF2-40B4-BE49-F238E27FC236}">
                      <a16:creationId xmlns:a16="http://schemas.microsoft.com/office/drawing/2014/main" id="{48161DB0-BCD1-4282-8D1F-E1EC0368F8BA}"/>
                    </a:ext>
                  </a:extLst>
                </p:cNvPr>
                <p:cNvSpPr txBox="1"/>
                <p:nvPr/>
              </p:nvSpPr>
              <p:spPr>
                <a:xfrm>
                  <a:off x="2222796" y="5375149"/>
                  <a:ext cx="176853"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6</a:t>
                  </a:r>
                </a:p>
              </p:txBody>
            </p:sp>
            <p:sp>
              <p:nvSpPr>
                <p:cNvPr id="157" name="Line 21">
                  <a:extLst>
                    <a:ext uri="{FF2B5EF4-FFF2-40B4-BE49-F238E27FC236}">
                      <a16:creationId xmlns:a16="http://schemas.microsoft.com/office/drawing/2014/main" id="{CE46ECA0-8B0C-463C-AC0D-CB323BC40EFE}"/>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58" name="TextBox 157">
                  <a:extLst>
                    <a:ext uri="{FF2B5EF4-FFF2-40B4-BE49-F238E27FC236}">
                      <a16:creationId xmlns:a16="http://schemas.microsoft.com/office/drawing/2014/main" id="{D463B95D-E584-43E9-A44E-206F8BBA87CB}"/>
                    </a:ext>
                  </a:extLst>
                </p:cNvPr>
                <p:cNvSpPr txBox="1"/>
                <p:nvPr/>
              </p:nvSpPr>
              <p:spPr>
                <a:xfrm>
                  <a:off x="1847160" y="5375149"/>
                  <a:ext cx="176853"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3</a:t>
                  </a:r>
                </a:p>
              </p:txBody>
            </p:sp>
            <p:sp>
              <p:nvSpPr>
                <p:cNvPr id="159" name="Line 21">
                  <a:extLst>
                    <a:ext uri="{FF2B5EF4-FFF2-40B4-BE49-F238E27FC236}">
                      <a16:creationId xmlns:a16="http://schemas.microsoft.com/office/drawing/2014/main" id="{1EAA0151-8E7E-426C-9B90-78F5315035E8}"/>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60" name="TextBox 159">
                  <a:extLst>
                    <a:ext uri="{FF2B5EF4-FFF2-40B4-BE49-F238E27FC236}">
                      <a16:creationId xmlns:a16="http://schemas.microsoft.com/office/drawing/2014/main" id="{080A9CC5-9FE9-4901-BC51-E2BDCD632A89}"/>
                    </a:ext>
                  </a:extLst>
                </p:cNvPr>
                <p:cNvSpPr txBox="1"/>
                <p:nvPr/>
              </p:nvSpPr>
              <p:spPr>
                <a:xfrm>
                  <a:off x="1471523" y="5375149"/>
                  <a:ext cx="176853" cy="304736"/>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0</a:t>
                  </a:r>
                </a:p>
              </p:txBody>
            </p:sp>
          </p:grpSp>
          <p:grpSp>
            <p:nvGrpSpPr>
              <p:cNvPr id="107" name="Group 106">
                <a:extLst>
                  <a:ext uri="{FF2B5EF4-FFF2-40B4-BE49-F238E27FC236}">
                    <a16:creationId xmlns:a16="http://schemas.microsoft.com/office/drawing/2014/main" id="{5C2F2ED6-6377-45E1-81B2-D98F61F94F96}"/>
                  </a:ext>
                </a:extLst>
              </p:cNvPr>
              <p:cNvGrpSpPr/>
              <p:nvPr/>
            </p:nvGrpSpPr>
            <p:grpSpPr>
              <a:xfrm>
                <a:off x="634637" y="4428305"/>
                <a:ext cx="2940018" cy="241980"/>
                <a:chOff x="1418673" y="5375149"/>
                <a:chExt cx="3614999" cy="304735"/>
              </a:xfrm>
            </p:grpSpPr>
            <p:sp>
              <p:nvSpPr>
                <p:cNvPr id="131" name="TextBox 130">
                  <a:extLst>
                    <a:ext uri="{FF2B5EF4-FFF2-40B4-BE49-F238E27FC236}">
                      <a16:creationId xmlns:a16="http://schemas.microsoft.com/office/drawing/2014/main" id="{BC653691-E430-470A-B1ED-4233FC6B2EFB}"/>
                    </a:ext>
                  </a:extLst>
                </p:cNvPr>
                <p:cNvSpPr txBox="1"/>
                <p:nvPr/>
              </p:nvSpPr>
              <p:spPr>
                <a:xfrm>
                  <a:off x="4847696"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0</a:t>
                  </a:r>
                </a:p>
              </p:txBody>
            </p:sp>
            <p:sp>
              <p:nvSpPr>
                <p:cNvPr id="132" name="TextBox 131">
                  <a:extLst>
                    <a:ext uri="{FF2B5EF4-FFF2-40B4-BE49-F238E27FC236}">
                      <a16:creationId xmlns:a16="http://schemas.microsoft.com/office/drawing/2014/main" id="{2D8EF365-19D4-41CB-A7CD-031639E1407C}"/>
                    </a:ext>
                  </a:extLst>
                </p:cNvPr>
                <p:cNvSpPr txBox="1"/>
                <p:nvPr/>
              </p:nvSpPr>
              <p:spPr>
                <a:xfrm>
                  <a:off x="4472057"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0</a:t>
                  </a:r>
                </a:p>
              </p:txBody>
            </p:sp>
            <p:sp>
              <p:nvSpPr>
                <p:cNvPr id="133" name="TextBox 132">
                  <a:extLst>
                    <a:ext uri="{FF2B5EF4-FFF2-40B4-BE49-F238E27FC236}">
                      <a16:creationId xmlns:a16="http://schemas.microsoft.com/office/drawing/2014/main" id="{1AD6B8B1-80DA-4E2D-A1AC-3C125D8741A9}"/>
                    </a:ext>
                  </a:extLst>
                </p:cNvPr>
                <p:cNvSpPr txBox="1"/>
                <p:nvPr/>
              </p:nvSpPr>
              <p:spPr>
                <a:xfrm>
                  <a:off x="4096421"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0</a:t>
                  </a:r>
                </a:p>
              </p:txBody>
            </p:sp>
            <p:sp>
              <p:nvSpPr>
                <p:cNvPr id="134" name="TextBox 133">
                  <a:extLst>
                    <a:ext uri="{FF2B5EF4-FFF2-40B4-BE49-F238E27FC236}">
                      <a16:creationId xmlns:a16="http://schemas.microsoft.com/office/drawing/2014/main" id="{28A52E23-A5B7-4287-B0DF-D6572A2F2DA7}"/>
                    </a:ext>
                  </a:extLst>
                </p:cNvPr>
                <p:cNvSpPr txBox="1"/>
                <p:nvPr/>
              </p:nvSpPr>
              <p:spPr>
                <a:xfrm>
                  <a:off x="3720786"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0</a:t>
                  </a:r>
                </a:p>
              </p:txBody>
            </p:sp>
            <p:sp>
              <p:nvSpPr>
                <p:cNvPr id="135" name="TextBox 134">
                  <a:extLst>
                    <a:ext uri="{FF2B5EF4-FFF2-40B4-BE49-F238E27FC236}">
                      <a16:creationId xmlns:a16="http://schemas.microsoft.com/office/drawing/2014/main" id="{7C759562-A448-467E-B890-F07743A6200D}"/>
                    </a:ext>
                  </a:extLst>
                </p:cNvPr>
                <p:cNvSpPr txBox="1"/>
                <p:nvPr/>
              </p:nvSpPr>
              <p:spPr>
                <a:xfrm>
                  <a:off x="3345149"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0</a:t>
                  </a:r>
                </a:p>
              </p:txBody>
            </p:sp>
            <p:sp>
              <p:nvSpPr>
                <p:cNvPr id="136" name="TextBox 135">
                  <a:extLst>
                    <a:ext uri="{FF2B5EF4-FFF2-40B4-BE49-F238E27FC236}">
                      <a16:creationId xmlns:a16="http://schemas.microsoft.com/office/drawing/2014/main" id="{26FC6044-25DE-4355-8AB5-73B367058D7E}"/>
                    </a:ext>
                  </a:extLst>
                </p:cNvPr>
                <p:cNvSpPr txBox="1"/>
                <p:nvPr/>
              </p:nvSpPr>
              <p:spPr>
                <a:xfrm>
                  <a:off x="2945857" y="5375149"/>
                  <a:ext cx="233280"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 0</a:t>
                  </a:r>
                </a:p>
              </p:txBody>
            </p:sp>
            <p:sp>
              <p:nvSpPr>
                <p:cNvPr id="137" name="TextBox 136">
                  <a:extLst>
                    <a:ext uri="{FF2B5EF4-FFF2-40B4-BE49-F238E27FC236}">
                      <a16:creationId xmlns:a16="http://schemas.microsoft.com/office/drawing/2014/main" id="{F15ADD1D-C8AA-4013-A35D-B97F98D93D9A}"/>
                    </a:ext>
                  </a:extLst>
                </p:cNvPr>
                <p:cNvSpPr txBox="1"/>
                <p:nvPr/>
              </p:nvSpPr>
              <p:spPr>
                <a:xfrm>
                  <a:off x="2570221" y="5375149"/>
                  <a:ext cx="233280"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 2</a:t>
                  </a:r>
                </a:p>
              </p:txBody>
            </p:sp>
            <p:sp>
              <p:nvSpPr>
                <p:cNvPr id="138" name="TextBox 137">
                  <a:extLst>
                    <a:ext uri="{FF2B5EF4-FFF2-40B4-BE49-F238E27FC236}">
                      <a16:creationId xmlns:a16="http://schemas.microsoft.com/office/drawing/2014/main" id="{2AE98046-D3C0-4939-A91A-DD2E34032B39}"/>
                    </a:ext>
                  </a:extLst>
                </p:cNvPr>
                <p:cNvSpPr txBox="1"/>
                <p:nvPr/>
              </p:nvSpPr>
              <p:spPr>
                <a:xfrm>
                  <a:off x="2218237" y="5375149"/>
                  <a:ext cx="185975"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3</a:t>
                  </a:r>
                </a:p>
              </p:txBody>
            </p:sp>
            <p:sp>
              <p:nvSpPr>
                <p:cNvPr id="139" name="TextBox 138">
                  <a:extLst>
                    <a:ext uri="{FF2B5EF4-FFF2-40B4-BE49-F238E27FC236}">
                      <a16:creationId xmlns:a16="http://schemas.microsoft.com/office/drawing/2014/main" id="{7B2DC5F1-C31D-46C9-8AE7-BDB9C959D1B3}"/>
                    </a:ext>
                  </a:extLst>
                </p:cNvPr>
                <p:cNvSpPr txBox="1"/>
                <p:nvPr/>
              </p:nvSpPr>
              <p:spPr>
                <a:xfrm>
                  <a:off x="1842599" y="5375149"/>
                  <a:ext cx="185975"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5</a:t>
                  </a:r>
                </a:p>
              </p:txBody>
            </p:sp>
            <p:sp>
              <p:nvSpPr>
                <p:cNvPr id="140" name="TextBox 139">
                  <a:extLst>
                    <a:ext uri="{FF2B5EF4-FFF2-40B4-BE49-F238E27FC236}">
                      <a16:creationId xmlns:a16="http://schemas.microsoft.com/office/drawing/2014/main" id="{E25C6304-DAFE-45C3-84EB-8C609E5E3A40}"/>
                    </a:ext>
                  </a:extLst>
                </p:cNvPr>
                <p:cNvSpPr txBox="1"/>
                <p:nvPr/>
              </p:nvSpPr>
              <p:spPr>
                <a:xfrm>
                  <a:off x="1418673" y="5375149"/>
                  <a:ext cx="282555" cy="304735"/>
                </a:xfrm>
                <a:prstGeom prst="rect">
                  <a:avLst/>
                </a:prstGeom>
                <a:noFill/>
              </p:spPr>
              <p:txBody>
                <a:bodyPr wrap="none" lIns="36000" tIns="36000" rIns="36000" bIns="36000" rtlCol="0" anchor="t" anchorCtr="0">
                  <a:spAutoFit/>
                </a:bodyPr>
                <a:lstStyle/>
                <a:p>
                  <a:pPr algn="ctr"/>
                  <a:r>
                    <a:rPr lang="en-GB" sz="1100" dirty="0">
                      <a:solidFill>
                        <a:srgbClr val="04388B"/>
                      </a:solidFill>
                      <a:cs typeface="Arial" panose="020B0604020202020204" pitchFamily="34" charset="0"/>
                    </a:rPr>
                    <a:t>10</a:t>
                  </a:r>
                </a:p>
              </p:txBody>
            </p:sp>
          </p:grpSp>
          <p:grpSp>
            <p:nvGrpSpPr>
              <p:cNvPr id="108" name="Group 107">
                <a:extLst>
                  <a:ext uri="{FF2B5EF4-FFF2-40B4-BE49-F238E27FC236}">
                    <a16:creationId xmlns:a16="http://schemas.microsoft.com/office/drawing/2014/main" id="{2BFCFEFA-3817-44C1-A441-962C50507C3B}"/>
                  </a:ext>
                </a:extLst>
              </p:cNvPr>
              <p:cNvGrpSpPr/>
              <p:nvPr/>
            </p:nvGrpSpPr>
            <p:grpSpPr>
              <a:xfrm>
                <a:off x="654672" y="4619909"/>
                <a:ext cx="2919982" cy="241980"/>
                <a:chOff x="1443308" y="5375149"/>
                <a:chExt cx="3590364" cy="304735"/>
              </a:xfrm>
            </p:grpSpPr>
            <p:sp>
              <p:nvSpPr>
                <p:cNvPr id="121" name="TextBox 120">
                  <a:extLst>
                    <a:ext uri="{FF2B5EF4-FFF2-40B4-BE49-F238E27FC236}">
                      <a16:creationId xmlns:a16="http://schemas.microsoft.com/office/drawing/2014/main" id="{2BB9600F-B35F-496D-AE8B-D45F32A5D840}"/>
                    </a:ext>
                  </a:extLst>
                </p:cNvPr>
                <p:cNvSpPr txBox="1"/>
                <p:nvPr/>
              </p:nvSpPr>
              <p:spPr>
                <a:xfrm>
                  <a:off x="4847696"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0</a:t>
                  </a:r>
                </a:p>
              </p:txBody>
            </p:sp>
            <p:sp>
              <p:nvSpPr>
                <p:cNvPr id="122" name="TextBox 121">
                  <a:extLst>
                    <a:ext uri="{FF2B5EF4-FFF2-40B4-BE49-F238E27FC236}">
                      <a16:creationId xmlns:a16="http://schemas.microsoft.com/office/drawing/2014/main" id="{17B78F48-0589-4530-A7C7-5C7DFECE09DE}"/>
                    </a:ext>
                  </a:extLst>
                </p:cNvPr>
                <p:cNvSpPr txBox="1"/>
                <p:nvPr/>
              </p:nvSpPr>
              <p:spPr>
                <a:xfrm>
                  <a:off x="4472055"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0</a:t>
                  </a:r>
                </a:p>
              </p:txBody>
            </p:sp>
            <p:sp>
              <p:nvSpPr>
                <p:cNvPr id="123" name="TextBox 122">
                  <a:extLst>
                    <a:ext uri="{FF2B5EF4-FFF2-40B4-BE49-F238E27FC236}">
                      <a16:creationId xmlns:a16="http://schemas.microsoft.com/office/drawing/2014/main" id="{81D03DD5-278F-4041-AD44-4B255A995A07}"/>
                    </a:ext>
                  </a:extLst>
                </p:cNvPr>
                <p:cNvSpPr txBox="1"/>
                <p:nvPr/>
              </p:nvSpPr>
              <p:spPr>
                <a:xfrm>
                  <a:off x="4096421"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0</a:t>
                  </a:r>
                </a:p>
              </p:txBody>
            </p:sp>
            <p:sp>
              <p:nvSpPr>
                <p:cNvPr id="124" name="TextBox 123">
                  <a:extLst>
                    <a:ext uri="{FF2B5EF4-FFF2-40B4-BE49-F238E27FC236}">
                      <a16:creationId xmlns:a16="http://schemas.microsoft.com/office/drawing/2014/main" id="{70C4BA14-2CFD-4344-B551-9FAF00E99E5A}"/>
                    </a:ext>
                  </a:extLst>
                </p:cNvPr>
                <p:cNvSpPr txBox="1"/>
                <p:nvPr/>
              </p:nvSpPr>
              <p:spPr>
                <a:xfrm>
                  <a:off x="3720784"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1</a:t>
                  </a:r>
                </a:p>
              </p:txBody>
            </p:sp>
            <p:sp>
              <p:nvSpPr>
                <p:cNvPr id="125" name="TextBox 124">
                  <a:extLst>
                    <a:ext uri="{FF2B5EF4-FFF2-40B4-BE49-F238E27FC236}">
                      <a16:creationId xmlns:a16="http://schemas.microsoft.com/office/drawing/2014/main" id="{BA0326A9-EFCD-4D06-B580-64636DFDC87A}"/>
                    </a:ext>
                  </a:extLst>
                </p:cNvPr>
                <p:cNvSpPr txBox="1"/>
                <p:nvPr/>
              </p:nvSpPr>
              <p:spPr>
                <a:xfrm>
                  <a:off x="3345147"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1</a:t>
                  </a:r>
                </a:p>
              </p:txBody>
            </p:sp>
            <p:sp>
              <p:nvSpPr>
                <p:cNvPr id="126" name="TextBox 125">
                  <a:extLst>
                    <a:ext uri="{FF2B5EF4-FFF2-40B4-BE49-F238E27FC236}">
                      <a16:creationId xmlns:a16="http://schemas.microsoft.com/office/drawing/2014/main" id="{E7843F9E-7C79-4B43-98AA-AEBE1D0A2FDD}"/>
                    </a:ext>
                  </a:extLst>
                </p:cNvPr>
                <p:cNvSpPr txBox="1"/>
                <p:nvPr/>
              </p:nvSpPr>
              <p:spPr>
                <a:xfrm>
                  <a:off x="2945858" y="5375149"/>
                  <a:ext cx="233280"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 1</a:t>
                  </a:r>
                </a:p>
              </p:txBody>
            </p:sp>
            <p:sp>
              <p:nvSpPr>
                <p:cNvPr id="127" name="TextBox 126">
                  <a:extLst>
                    <a:ext uri="{FF2B5EF4-FFF2-40B4-BE49-F238E27FC236}">
                      <a16:creationId xmlns:a16="http://schemas.microsoft.com/office/drawing/2014/main" id="{D0FF1BF0-83D5-4312-8C4A-0D37E727A233}"/>
                    </a:ext>
                  </a:extLst>
                </p:cNvPr>
                <p:cNvSpPr txBox="1"/>
                <p:nvPr/>
              </p:nvSpPr>
              <p:spPr>
                <a:xfrm>
                  <a:off x="2570221" y="5375149"/>
                  <a:ext cx="233280"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 2</a:t>
                  </a:r>
                </a:p>
              </p:txBody>
            </p:sp>
            <p:sp>
              <p:nvSpPr>
                <p:cNvPr id="128" name="TextBox 127">
                  <a:extLst>
                    <a:ext uri="{FF2B5EF4-FFF2-40B4-BE49-F238E27FC236}">
                      <a16:creationId xmlns:a16="http://schemas.microsoft.com/office/drawing/2014/main" id="{3EFA873D-3682-407E-A711-3A8A9DAF3176}"/>
                    </a:ext>
                  </a:extLst>
                </p:cNvPr>
                <p:cNvSpPr txBox="1"/>
                <p:nvPr/>
              </p:nvSpPr>
              <p:spPr>
                <a:xfrm>
                  <a:off x="2218236"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3</a:t>
                  </a:r>
                </a:p>
              </p:txBody>
            </p:sp>
            <p:sp>
              <p:nvSpPr>
                <p:cNvPr id="129" name="TextBox 128">
                  <a:extLst>
                    <a:ext uri="{FF2B5EF4-FFF2-40B4-BE49-F238E27FC236}">
                      <a16:creationId xmlns:a16="http://schemas.microsoft.com/office/drawing/2014/main" id="{D14B4F9E-5F17-4E22-BF78-9B61177C1BFB}"/>
                    </a:ext>
                  </a:extLst>
                </p:cNvPr>
                <p:cNvSpPr txBox="1"/>
                <p:nvPr/>
              </p:nvSpPr>
              <p:spPr>
                <a:xfrm>
                  <a:off x="1842597" y="5375149"/>
                  <a:ext cx="185976"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5</a:t>
                  </a:r>
                </a:p>
              </p:txBody>
            </p:sp>
            <p:sp>
              <p:nvSpPr>
                <p:cNvPr id="130" name="TextBox 129">
                  <a:extLst>
                    <a:ext uri="{FF2B5EF4-FFF2-40B4-BE49-F238E27FC236}">
                      <a16:creationId xmlns:a16="http://schemas.microsoft.com/office/drawing/2014/main" id="{B74D6B97-94A1-435C-B856-BA6694C580D6}"/>
                    </a:ext>
                  </a:extLst>
                </p:cNvPr>
                <p:cNvSpPr txBox="1"/>
                <p:nvPr/>
              </p:nvSpPr>
              <p:spPr>
                <a:xfrm>
                  <a:off x="1443308" y="5375149"/>
                  <a:ext cx="233280" cy="304735"/>
                </a:xfrm>
                <a:prstGeom prst="rect">
                  <a:avLst/>
                </a:prstGeom>
                <a:noFill/>
              </p:spPr>
              <p:txBody>
                <a:bodyPr wrap="none" lIns="36000" tIns="36000" rIns="36000" bIns="36000" rtlCol="0" anchor="t" anchorCtr="0">
                  <a:spAutoFit/>
                </a:bodyPr>
                <a:lstStyle/>
                <a:p>
                  <a:pPr algn="ctr"/>
                  <a:r>
                    <a:rPr lang="en-GB" sz="1100" dirty="0">
                      <a:solidFill>
                        <a:srgbClr val="B2C0EC"/>
                      </a:solidFill>
                      <a:cs typeface="Arial" panose="020B0604020202020204" pitchFamily="34" charset="0"/>
                    </a:rPr>
                    <a:t> 5</a:t>
                  </a:r>
                </a:p>
              </p:txBody>
            </p:sp>
          </p:grpSp>
          <p:cxnSp>
            <p:nvCxnSpPr>
              <p:cNvPr id="109" name="Straight Connector 108">
                <a:extLst>
                  <a:ext uri="{FF2B5EF4-FFF2-40B4-BE49-F238E27FC236}">
                    <a16:creationId xmlns:a16="http://schemas.microsoft.com/office/drawing/2014/main" id="{6ABB4A39-D95F-4E92-9A2C-1832B852A6AE}"/>
                  </a:ext>
                </a:extLst>
              </p:cNvPr>
              <p:cNvCxnSpPr>
                <a:cxnSpLocks/>
              </p:cNvCxnSpPr>
              <p:nvPr/>
            </p:nvCxnSpPr>
            <p:spPr>
              <a:xfrm>
                <a:off x="489733" y="4542708"/>
                <a:ext cx="121069" cy="0"/>
              </a:xfrm>
              <a:prstGeom prst="line">
                <a:avLst/>
              </a:prstGeom>
              <a:ln w="19050">
                <a:solidFill>
                  <a:srgbClr val="04388B"/>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BBF4416-F7DD-401B-8495-85FDCD03E68F}"/>
                  </a:ext>
                </a:extLst>
              </p:cNvPr>
              <p:cNvCxnSpPr>
                <a:cxnSpLocks/>
              </p:cNvCxnSpPr>
              <p:nvPr/>
            </p:nvCxnSpPr>
            <p:spPr>
              <a:xfrm>
                <a:off x="489733" y="4734313"/>
                <a:ext cx="121069"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BA11E5E-6196-406C-A6AC-A460A122981D}"/>
                  </a:ext>
                </a:extLst>
              </p:cNvPr>
              <p:cNvCxnSpPr>
                <a:cxnSpLocks/>
              </p:cNvCxnSpPr>
              <p:nvPr/>
            </p:nvCxnSpPr>
            <p:spPr>
              <a:xfrm>
                <a:off x="531303" y="3075887"/>
                <a:ext cx="10440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D77CF09-9FB0-4D3A-8AB3-91EB36384C8F}"/>
                  </a:ext>
                </a:extLst>
              </p:cNvPr>
              <p:cNvCxnSpPr>
                <a:cxnSpLocks/>
              </p:cNvCxnSpPr>
              <p:nvPr/>
            </p:nvCxnSpPr>
            <p:spPr>
              <a:xfrm rot="16200000">
                <a:off x="1056395" y="3584619"/>
                <a:ext cx="1000523"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564E29AD-A4AE-497C-B8B1-4060AD36E8AC}"/>
                  </a:ext>
                </a:extLst>
              </p:cNvPr>
              <p:cNvGrpSpPr/>
              <p:nvPr/>
            </p:nvGrpSpPr>
            <p:grpSpPr>
              <a:xfrm>
                <a:off x="1778666" y="2507851"/>
                <a:ext cx="183776" cy="188994"/>
                <a:chOff x="3686216" y="1308031"/>
                <a:chExt cx="183776" cy="246165"/>
              </a:xfrm>
            </p:grpSpPr>
            <p:cxnSp>
              <p:nvCxnSpPr>
                <p:cNvPr id="119" name="Straight Connector 118">
                  <a:extLst>
                    <a:ext uri="{FF2B5EF4-FFF2-40B4-BE49-F238E27FC236}">
                      <a16:creationId xmlns:a16="http://schemas.microsoft.com/office/drawing/2014/main" id="{370AC487-4E88-4B6F-99A1-26B802B3E083}"/>
                    </a:ext>
                  </a:extLst>
                </p:cNvPr>
                <p:cNvCxnSpPr>
                  <a:cxnSpLocks/>
                </p:cNvCxnSpPr>
                <p:nvPr/>
              </p:nvCxnSpPr>
              <p:spPr>
                <a:xfrm>
                  <a:off x="3686216" y="1308031"/>
                  <a:ext cx="183776" cy="0"/>
                </a:xfrm>
                <a:prstGeom prst="line">
                  <a:avLst/>
                </a:prstGeom>
                <a:ln w="19050">
                  <a:solidFill>
                    <a:srgbClr val="04388B"/>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CBC5758-03FF-490A-955B-A1730342C343}"/>
                    </a:ext>
                  </a:extLst>
                </p:cNvPr>
                <p:cNvCxnSpPr>
                  <a:cxnSpLocks/>
                </p:cNvCxnSpPr>
                <p:nvPr/>
              </p:nvCxnSpPr>
              <p:spPr>
                <a:xfrm>
                  <a:off x="3686216" y="1554196"/>
                  <a:ext cx="183776"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610C9DC2-6B3F-4EC2-8656-7B74031CA159}"/>
                  </a:ext>
                </a:extLst>
              </p:cNvPr>
              <p:cNvSpPr txBox="1"/>
              <p:nvPr/>
            </p:nvSpPr>
            <p:spPr>
              <a:xfrm>
                <a:off x="2005855" y="2402170"/>
                <a:ext cx="671979" cy="430887"/>
              </a:xfrm>
              <a:prstGeom prst="rect">
                <a:avLst/>
              </a:prstGeom>
              <a:noFill/>
            </p:spPr>
            <p:txBody>
              <a:bodyPr wrap="none" rtlCol="0">
                <a:spAutoFit/>
              </a:bodyPr>
              <a:lstStyle/>
              <a:p>
                <a:r>
                  <a:rPr lang="en-GB" sz="1100" dirty="0"/>
                  <a:t>Triplet</a:t>
                </a:r>
              </a:p>
              <a:p>
                <a:r>
                  <a:rPr lang="en-GB" sz="1100" dirty="0"/>
                  <a:t>Doublet</a:t>
                </a:r>
              </a:p>
            </p:txBody>
          </p:sp>
          <p:sp>
            <p:nvSpPr>
              <p:cNvPr id="116" name="TextBox 115">
                <a:extLst>
                  <a:ext uri="{FF2B5EF4-FFF2-40B4-BE49-F238E27FC236}">
                    <a16:creationId xmlns:a16="http://schemas.microsoft.com/office/drawing/2014/main" id="{70EBFA59-A44A-43AA-872B-DF68D11CF1D7}"/>
                  </a:ext>
                </a:extLst>
              </p:cNvPr>
              <p:cNvSpPr txBox="1"/>
              <p:nvPr/>
            </p:nvSpPr>
            <p:spPr>
              <a:xfrm>
                <a:off x="1884832" y="2225725"/>
                <a:ext cx="865943" cy="261610"/>
              </a:xfrm>
              <a:prstGeom prst="rect">
                <a:avLst/>
              </a:prstGeom>
              <a:noFill/>
            </p:spPr>
            <p:txBody>
              <a:bodyPr wrap="none" rtlCol="0">
                <a:spAutoFit/>
              </a:bodyPr>
              <a:lstStyle/>
              <a:p>
                <a:r>
                  <a:rPr lang="en-GB" sz="1100" b="1" dirty="0"/>
                  <a:t>Treatment</a:t>
                </a:r>
              </a:p>
            </p:txBody>
          </p:sp>
          <p:sp>
            <p:nvSpPr>
              <p:cNvPr id="117" name="TextBox 116">
                <a:extLst>
                  <a:ext uri="{FF2B5EF4-FFF2-40B4-BE49-F238E27FC236}">
                    <a16:creationId xmlns:a16="http://schemas.microsoft.com/office/drawing/2014/main" id="{27443107-FAC9-4981-9848-220CBCBF6719}"/>
                  </a:ext>
                </a:extLst>
              </p:cNvPr>
              <p:cNvSpPr txBox="1"/>
              <p:nvPr/>
            </p:nvSpPr>
            <p:spPr>
              <a:xfrm>
                <a:off x="1549522" y="2765964"/>
                <a:ext cx="1970411" cy="261610"/>
              </a:xfrm>
              <a:prstGeom prst="rect">
                <a:avLst/>
              </a:prstGeom>
              <a:noFill/>
            </p:spPr>
            <p:txBody>
              <a:bodyPr wrap="none" rtlCol="0">
                <a:spAutoFit/>
              </a:bodyPr>
              <a:lstStyle/>
              <a:p>
                <a:pPr algn="ctr"/>
                <a:r>
                  <a:rPr lang="en-GB" sz="1100" dirty="0"/>
                  <a:t>HR 0.32 (0.09, 1.18), p=0.09</a:t>
                </a:r>
              </a:p>
            </p:txBody>
          </p:sp>
          <p:cxnSp>
            <p:nvCxnSpPr>
              <p:cNvPr id="118" name="Straight Connector 117">
                <a:extLst>
                  <a:ext uri="{FF2B5EF4-FFF2-40B4-BE49-F238E27FC236}">
                    <a16:creationId xmlns:a16="http://schemas.microsoft.com/office/drawing/2014/main" id="{0D2280A0-E38A-4068-AD5D-5376289E5880}"/>
                  </a:ext>
                </a:extLst>
              </p:cNvPr>
              <p:cNvCxnSpPr>
                <a:cxnSpLocks/>
              </p:cNvCxnSpPr>
              <p:nvPr/>
            </p:nvCxnSpPr>
            <p:spPr>
              <a:xfrm rot="16200000">
                <a:off x="591575" y="3574459"/>
                <a:ext cx="1000523"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CA95D623-8D9C-4BDC-8256-12B0575571A8}"/>
                </a:ext>
              </a:extLst>
            </p:cNvPr>
            <p:cNvGrpSpPr/>
            <p:nvPr/>
          </p:nvGrpSpPr>
          <p:grpSpPr>
            <a:xfrm>
              <a:off x="4423093" y="2130107"/>
              <a:ext cx="2043748" cy="1857693"/>
              <a:chOff x="4423093" y="2130107"/>
              <a:chExt cx="2043748" cy="1857693"/>
            </a:xfrm>
          </p:grpSpPr>
          <p:sp>
            <p:nvSpPr>
              <p:cNvPr id="92" name="Graphic 181">
                <a:extLst>
                  <a:ext uri="{FF2B5EF4-FFF2-40B4-BE49-F238E27FC236}">
                    <a16:creationId xmlns:a16="http://schemas.microsoft.com/office/drawing/2014/main" id="{9F9869B9-029C-44A6-9B42-35A59D3E5483}"/>
                  </a:ext>
                </a:extLst>
              </p:cNvPr>
              <p:cNvSpPr/>
              <p:nvPr/>
            </p:nvSpPr>
            <p:spPr>
              <a:xfrm>
                <a:off x="4423093" y="2130107"/>
                <a:ext cx="2043748" cy="1857693"/>
              </a:xfrm>
              <a:custGeom>
                <a:avLst/>
                <a:gdLst>
                  <a:gd name="connsiteX0" fmla="*/ 2537784 w 2537783"/>
                  <a:gd name="connsiteY0" fmla="*/ 2337959 h 2337958"/>
                  <a:gd name="connsiteX1" fmla="*/ 2537784 w 2537783"/>
                  <a:gd name="connsiteY1" fmla="*/ 1402109 h 2337958"/>
                  <a:gd name="connsiteX2" fmla="*/ 995791 w 2537783"/>
                  <a:gd name="connsiteY2" fmla="*/ 1402109 h 2337958"/>
                  <a:gd name="connsiteX3" fmla="*/ 995791 w 2537783"/>
                  <a:gd name="connsiteY3" fmla="*/ 949166 h 2337958"/>
                  <a:gd name="connsiteX4" fmla="*/ 552849 w 2537783"/>
                  <a:gd name="connsiteY4" fmla="*/ 949166 h 2337958"/>
                  <a:gd name="connsiteX5" fmla="*/ 552849 w 2537783"/>
                  <a:gd name="connsiteY5" fmla="*/ 469589 h 2337958"/>
                  <a:gd name="connsiteX6" fmla="*/ 512884 w 2537783"/>
                  <a:gd name="connsiteY6" fmla="*/ 469589 h 2337958"/>
                  <a:gd name="connsiteX7" fmla="*/ 512884 w 2537783"/>
                  <a:gd name="connsiteY7" fmla="*/ 0 h 2337958"/>
                  <a:gd name="connsiteX8" fmla="*/ 0 w 2537783"/>
                  <a:gd name="connsiteY8" fmla="*/ 0 h 23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783" h="2337958">
                    <a:moveTo>
                      <a:pt x="2537784" y="2337959"/>
                    </a:moveTo>
                    <a:lnTo>
                      <a:pt x="2537784" y="1402109"/>
                    </a:lnTo>
                    <a:lnTo>
                      <a:pt x="995791" y="1402109"/>
                    </a:lnTo>
                    <a:lnTo>
                      <a:pt x="995791" y="949166"/>
                    </a:lnTo>
                    <a:lnTo>
                      <a:pt x="552849" y="949166"/>
                    </a:lnTo>
                    <a:lnTo>
                      <a:pt x="552849" y="469589"/>
                    </a:lnTo>
                    <a:lnTo>
                      <a:pt x="512884" y="469589"/>
                    </a:lnTo>
                    <a:lnTo>
                      <a:pt x="512884" y="0"/>
                    </a:lnTo>
                    <a:lnTo>
                      <a:pt x="0" y="0"/>
                    </a:lnTo>
                  </a:path>
                </a:pathLst>
              </a:custGeom>
              <a:ln w="19050">
                <a:solidFill>
                  <a:srgbClr val="04388B"/>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Graphic 181">
                <a:extLst>
                  <a:ext uri="{FF2B5EF4-FFF2-40B4-BE49-F238E27FC236}">
                    <a16:creationId xmlns:a16="http://schemas.microsoft.com/office/drawing/2014/main" id="{9F9869B9-029C-44A6-9B42-35A59D3E5483}"/>
                  </a:ext>
                </a:extLst>
              </p:cNvPr>
              <p:cNvSpPr/>
              <p:nvPr/>
            </p:nvSpPr>
            <p:spPr>
              <a:xfrm>
                <a:off x="5600522" y="3220641"/>
                <a:ext cx="7671" cy="5720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B"/>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91" name="Graphic 187">
              <a:extLst>
                <a:ext uri="{FF2B5EF4-FFF2-40B4-BE49-F238E27FC236}">
                  <a16:creationId xmlns:a16="http://schemas.microsoft.com/office/drawing/2014/main" id="{944297E6-8073-4A1E-853A-07F756427496}"/>
                </a:ext>
              </a:extLst>
            </p:cNvPr>
            <p:cNvSpPr/>
            <p:nvPr/>
          </p:nvSpPr>
          <p:spPr>
            <a:xfrm>
              <a:off x="4423093" y="2130107"/>
              <a:ext cx="1048067" cy="1837373"/>
            </a:xfrm>
            <a:custGeom>
              <a:avLst/>
              <a:gdLst>
                <a:gd name="connsiteX0" fmla="*/ 1289504 w 1289503"/>
                <a:gd name="connsiteY0" fmla="*/ 2297297 h 2297296"/>
                <a:gd name="connsiteX1" fmla="*/ 1289504 w 1289503"/>
                <a:gd name="connsiteY1" fmla="*/ 2105616 h 2297296"/>
                <a:gd name="connsiteX2" fmla="*/ 1272083 w 1289503"/>
                <a:gd name="connsiteY2" fmla="*/ 2105616 h 2297296"/>
                <a:gd name="connsiteX3" fmla="*/ 1272083 w 1289503"/>
                <a:gd name="connsiteY3" fmla="*/ 1858747 h 2297296"/>
                <a:gd name="connsiteX4" fmla="*/ 807394 w 1289503"/>
                <a:gd name="connsiteY4" fmla="*/ 1858747 h 2297296"/>
                <a:gd name="connsiteX5" fmla="*/ 807394 w 1289503"/>
                <a:gd name="connsiteY5" fmla="*/ 1629308 h 2297296"/>
                <a:gd name="connsiteX6" fmla="*/ 728978 w 1289503"/>
                <a:gd name="connsiteY6" fmla="*/ 1629308 h 2297296"/>
                <a:gd name="connsiteX7" fmla="*/ 728978 w 1289503"/>
                <a:gd name="connsiteY7" fmla="*/ 1391155 h 2297296"/>
                <a:gd name="connsiteX8" fmla="*/ 496634 w 1289503"/>
                <a:gd name="connsiteY8" fmla="*/ 1391155 h 2297296"/>
                <a:gd name="connsiteX9" fmla="*/ 496634 w 1289503"/>
                <a:gd name="connsiteY9" fmla="*/ 1144295 h 2297296"/>
                <a:gd name="connsiteX10" fmla="*/ 371749 w 1289503"/>
                <a:gd name="connsiteY10" fmla="*/ 1144295 h 2297296"/>
                <a:gd name="connsiteX11" fmla="*/ 371749 w 1289503"/>
                <a:gd name="connsiteY11" fmla="*/ 923565 h 2297296"/>
                <a:gd name="connsiteX12" fmla="*/ 310760 w 1289503"/>
                <a:gd name="connsiteY12" fmla="*/ 923565 h 2297296"/>
                <a:gd name="connsiteX13" fmla="*/ 310760 w 1289503"/>
                <a:gd name="connsiteY13" fmla="*/ 694126 h 2297296"/>
                <a:gd name="connsiteX14" fmla="*/ 241057 w 1289503"/>
                <a:gd name="connsiteY14" fmla="*/ 694126 h 2297296"/>
                <a:gd name="connsiteX15" fmla="*/ 241057 w 1289503"/>
                <a:gd name="connsiteY15" fmla="*/ 458878 h 2297296"/>
                <a:gd name="connsiteX16" fmla="*/ 212014 w 1289503"/>
                <a:gd name="connsiteY16" fmla="*/ 458878 h 2297296"/>
                <a:gd name="connsiteX17" fmla="*/ 212014 w 1289503"/>
                <a:gd name="connsiteY17" fmla="*/ 220727 h 2297296"/>
                <a:gd name="connsiteX18" fmla="*/ 159736 w 1289503"/>
                <a:gd name="connsiteY18" fmla="*/ 220727 h 2297296"/>
                <a:gd name="connsiteX19" fmla="*/ 159736 w 1289503"/>
                <a:gd name="connsiteY19" fmla="*/ 0 h 2297296"/>
                <a:gd name="connsiteX20" fmla="*/ 0 w 1289503"/>
                <a:gd name="connsiteY20" fmla="*/ 0 h 229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9503" h="2297296">
                  <a:moveTo>
                    <a:pt x="1289504" y="2297297"/>
                  </a:moveTo>
                  <a:lnTo>
                    <a:pt x="1289504" y="2105616"/>
                  </a:lnTo>
                  <a:lnTo>
                    <a:pt x="1272083" y="2105616"/>
                  </a:lnTo>
                  <a:lnTo>
                    <a:pt x="1272083" y="1858747"/>
                  </a:lnTo>
                  <a:lnTo>
                    <a:pt x="807394" y="1858747"/>
                  </a:lnTo>
                  <a:lnTo>
                    <a:pt x="807394" y="1629308"/>
                  </a:lnTo>
                  <a:lnTo>
                    <a:pt x="728978" y="1629308"/>
                  </a:lnTo>
                  <a:lnTo>
                    <a:pt x="728978" y="1391155"/>
                  </a:lnTo>
                  <a:lnTo>
                    <a:pt x="496634" y="1391155"/>
                  </a:lnTo>
                  <a:lnTo>
                    <a:pt x="496634" y="1144295"/>
                  </a:lnTo>
                  <a:lnTo>
                    <a:pt x="371749" y="1144295"/>
                  </a:lnTo>
                  <a:lnTo>
                    <a:pt x="371749" y="923565"/>
                  </a:lnTo>
                  <a:lnTo>
                    <a:pt x="310760" y="923565"/>
                  </a:lnTo>
                  <a:lnTo>
                    <a:pt x="310760" y="694126"/>
                  </a:lnTo>
                  <a:lnTo>
                    <a:pt x="241057" y="694126"/>
                  </a:lnTo>
                  <a:lnTo>
                    <a:pt x="241057" y="458878"/>
                  </a:lnTo>
                  <a:lnTo>
                    <a:pt x="212014" y="458878"/>
                  </a:lnTo>
                  <a:lnTo>
                    <a:pt x="212014" y="220727"/>
                  </a:lnTo>
                  <a:lnTo>
                    <a:pt x="159736" y="220727"/>
                  </a:lnTo>
                  <a:lnTo>
                    <a:pt x="159736" y="0"/>
                  </a:lnTo>
                  <a:lnTo>
                    <a:pt x="0" y="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161" name="TextBox 160">
            <a:extLst>
              <a:ext uri="{FF2B5EF4-FFF2-40B4-BE49-F238E27FC236}">
                <a16:creationId xmlns:a16="http://schemas.microsoft.com/office/drawing/2014/main" id="{0753C79F-CEF6-41F6-8AF7-201780A306C0}"/>
              </a:ext>
            </a:extLst>
          </p:cNvPr>
          <p:cNvSpPr txBox="1"/>
          <p:nvPr/>
        </p:nvSpPr>
        <p:spPr>
          <a:xfrm>
            <a:off x="9989907" y="1645952"/>
            <a:ext cx="1877437" cy="523220"/>
          </a:xfrm>
          <a:prstGeom prst="rect">
            <a:avLst/>
          </a:prstGeom>
          <a:noFill/>
        </p:spPr>
        <p:txBody>
          <a:bodyPr wrap="none" rtlCol="0">
            <a:spAutoFit/>
          </a:bodyPr>
          <a:lstStyle/>
          <a:p>
            <a:pPr algn="ctr"/>
            <a:r>
              <a:rPr lang="en-GB" sz="1400" b="1" dirty="0"/>
              <a:t>MSS </a:t>
            </a:r>
            <a:br>
              <a:rPr lang="en-GB" sz="1400" b="1" dirty="0"/>
            </a:br>
            <a:r>
              <a:rPr lang="en-GB" sz="1400" b="1" dirty="0"/>
              <a:t>BRAF-mutant CRCs</a:t>
            </a:r>
          </a:p>
        </p:txBody>
      </p:sp>
      <p:sp>
        <p:nvSpPr>
          <p:cNvPr id="162" name="TextBox 161">
            <a:extLst>
              <a:ext uri="{FF2B5EF4-FFF2-40B4-BE49-F238E27FC236}">
                <a16:creationId xmlns:a16="http://schemas.microsoft.com/office/drawing/2014/main" id="{86C8F3D8-2E27-4D91-86BD-EEF865E76D3E}"/>
              </a:ext>
            </a:extLst>
          </p:cNvPr>
          <p:cNvSpPr txBox="1"/>
          <p:nvPr/>
        </p:nvSpPr>
        <p:spPr>
          <a:xfrm>
            <a:off x="7742037" y="1645952"/>
            <a:ext cx="1877437" cy="523220"/>
          </a:xfrm>
          <a:prstGeom prst="rect">
            <a:avLst/>
          </a:prstGeom>
          <a:noFill/>
        </p:spPr>
        <p:txBody>
          <a:bodyPr wrap="none" rtlCol="0">
            <a:spAutoFit/>
          </a:bodyPr>
          <a:lstStyle/>
          <a:p>
            <a:pPr algn="ctr"/>
            <a:r>
              <a:rPr lang="en-GB" sz="1400" b="1" dirty="0"/>
              <a:t>MSS + MSI </a:t>
            </a:r>
            <a:br>
              <a:rPr lang="en-GB" sz="1400" b="1" dirty="0"/>
            </a:br>
            <a:r>
              <a:rPr lang="en-GB" sz="1400" b="1" dirty="0"/>
              <a:t>BRAF-mutant CRCs</a:t>
            </a:r>
          </a:p>
        </p:txBody>
      </p:sp>
      <p:graphicFrame>
        <p:nvGraphicFramePr>
          <p:cNvPr id="163" name="Chart 162">
            <a:extLst>
              <a:ext uri="{FF2B5EF4-FFF2-40B4-BE49-F238E27FC236}">
                <a16:creationId xmlns:a16="http://schemas.microsoft.com/office/drawing/2014/main" id="{D5F691FE-09E5-48B1-A03C-391CDC85BD62}"/>
              </a:ext>
            </a:extLst>
          </p:cNvPr>
          <p:cNvGraphicFramePr/>
          <p:nvPr>
            <p:extLst>
              <p:ext uri="{D42A27DB-BD31-4B8C-83A1-F6EECF244321}">
                <p14:modId xmlns:p14="http://schemas.microsoft.com/office/powerpoint/2010/main" val="4081566502"/>
              </p:ext>
            </p:extLst>
          </p:nvPr>
        </p:nvGraphicFramePr>
        <p:xfrm>
          <a:off x="7252153" y="2140631"/>
          <a:ext cx="2448560" cy="2454592"/>
        </p:xfrm>
        <a:graphic>
          <a:graphicData uri="http://schemas.openxmlformats.org/drawingml/2006/chart">
            <c:chart xmlns:c="http://schemas.openxmlformats.org/drawingml/2006/chart" xmlns:r="http://schemas.openxmlformats.org/officeDocument/2006/relationships" r:id="rId2"/>
          </a:graphicData>
        </a:graphic>
      </p:graphicFrame>
      <p:sp>
        <p:nvSpPr>
          <p:cNvPr id="164" name="TextBox 163">
            <a:extLst>
              <a:ext uri="{FF2B5EF4-FFF2-40B4-BE49-F238E27FC236}">
                <a16:creationId xmlns:a16="http://schemas.microsoft.com/office/drawing/2014/main" id="{7E0088A8-418F-417B-9A8E-CAE6192D8BA4}"/>
              </a:ext>
            </a:extLst>
          </p:cNvPr>
          <p:cNvSpPr txBox="1"/>
          <p:nvPr/>
        </p:nvSpPr>
        <p:spPr>
          <a:xfrm rot="16200000">
            <a:off x="6564629" y="3190292"/>
            <a:ext cx="1524776" cy="276999"/>
          </a:xfrm>
          <a:prstGeom prst="rect">
            <a:avLst/>
          </a:prstGeom>
          <a:noFill/>
        </p:spPr>
        <p:txBody>
          <a:bodyPr wrap="none" rtlCol="0">
            <a:spAutoFit/>
          </a:bodyPr>
          <a:lstStyle/>
          <a:p>
            <a:pPr algn="ctr"/>
            <a:r>
              <a:rPr lang="en-GB" sz="1200" dirty="0"/>
              <a:t>RNF43 mutation, %</a:t>
            </a:r>
          </a:p>
        </p:txBody>
      </p:sp>
      <p:grpSp>
        <p:nvGrpSpPr>
          <p:cNvPr id="170" name="Group 169">
            <a:extLst>
              <a:ext uri="{FF2B5EF4-FFF2-40B4-BE49-F238E27FC236}">
                <a16:creationId xmlns:a16="http://schemas.microsoft.com/office/drawing/2014/main" id="{5DC1F4DA-8714-43E5-9D43-5837A2EDE7F9}"/>
              </a:ext>
            </a:extLst>
          </p:cNvPr>
          <p:cNvGrpSpPr/>
          <p:nvPr/>
        </p:nvGrpSpPr>
        <p:grpSpPr>
          <a:xfrm>
            <a:off x="7726930" y="2400996"/>
            <a:ext cx="2006350" cy="2504468"/>
            <a:chOff x="7726930" y="2400996"/>
            <a:chExt cx="2006350" cy="2504468"/>
          </a:xfrm>
        </p:grpSpPr>
        <p:sp>
          <p:nvSpPr>
            <p:cNvPr id="171" name="Freeform 21">
              <a:extLst>
                <a:ext uri="{FF2B5EF4-FFF2-40B4-BE49-F238E27FC236}">
                  <a16:creationId xmlns:a16="http://schemas.microsoft.com/office/drawing/2014/main" id="{C9F735FB-20F7-4CE2-9CCA-4A7F7D6E2930}"/>
                </a:ext>
              </a:extLst>
            </p:cNvPr>
            <p:cNvSpPr>
              <a:spLocks/>
            </p:cNvSpPr>
            <p:nvPr/>
          </p:nvSpPr>
          <p:spPr bwMode="auto">
            <a:xfrm>
              <a:off x="7808716" y="2407920"/>
              <a:ext cx="1924564" cy="18921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72" name="Group 171">
              <a:extLst>
                <a:ext uri="{FF2B5EF4-FFF2-40B4-BE49-F238E27FC236}">
                  <a16:creationId xmlns:a16="http://schemas.microsoft.com/office/drawing/2014/main" id="{8DAA1666-4F56-416E-BDE1-FC215B4BA006}"/>
                </a:ext>
              </a:extLst>
            </p:cNvPr>
            <p:cNvGrpSpPr/>
            <p:nvPr/>
          </p:nvGrpSpPr>
          <p:grpSpPr>
            <a:xfrm>
              <a:off x="7726930" y="2400996"/>
              <a:ext cx="86234" cy="1890000"/>
              <a:chOff x="12437541" y="2154254"/>
              <a:chExt cx="86234" cy="1066800"/>
            </a:xfrm>
          </p:grpSpPr>
          <p:sp>
            <p:nvSpPr>
              <p:cNvPr id="177" name="Line 6">
                <a:extLst>
                  <a:ext uri="{FF2B5EF4-FFF2-40B4-BE49-F238E27FC236}">
                    <a16:creationId xmlns:a16="http://schemas.microsoft.com/office/drawing/2014/main" id="{2A4BF041-3F8F-4D55-AE59-2A61BF7B81B0}"/>
                  </a:ext>
                </a:extLst>
              </p:cNvPr>
              <p:cNvSpPr>
                <a:spLocks noChangeShapeType="1"/>
              </p:cNvSpPr>
              <p:nvPr/>
            </p:nvSpPr>
            <p:spPr bwMode="auto">
              <a:xfrm>
                <a:off x="12437541" y="21542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8" name="Line 6">
                <a:extLst>
                  <a:ext uri="{FF2B5EF4-FFF2-40B4-BE49-F238E27FC236}">
                    <a16:creationId xmlns:a16="http://schemas.microsoft.com/office/drawing/2014/main" id="{3F5A5446-5A0D-45E2-A785-4BCD84B290B8}"/>
                  </a:ext>
                </a:extLst>
              </p:cNvPr>
              <p:cNvSpPr>
                <a:spLocks noChangeShapeType="1"/>
              </p:cNvSpPr>
              <p:nvPr/>
            </p:nvSpPr>
            <p:spPr bwMode="auto">
              <a:xfrm>
                <a:off x="12437541" y="23066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9" name="Line 6">
                <a:extLst>
                  <a:ext uri="{FF2B5EF4-FFF2-40B4-BE49-F238E27FC236}">
                    <a16:creationId xmlns:a16="http://schemas.microsoft.com/office/drawing/2014/main" id="{05DFF514-5D80-4852-B333-1EE256D3F727}"/>
                  </a:ext>
                </a:extLst>
              </p:cNvPr>
              <p:cNvSpPr>
                <a:spLocks noChangeShapeType="1"/>
              </p:cNvSpPr>
              <p:nvPr/>
            </p:nvSpPr>
            <p:spPr bwMode="auto">
              <a:xfrm>
                <a:off x="12437541" y="24590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0" name="Line 6">
                <a:extLst>
                  <a:ext uri="{FF2B5EF4-FFF2-40B4-BE49-F238E27FC236}">
                    <a16:creationId xmlns:a16="http://schemas.microsoft.com/office/drawing/2014/main" id="{226663AF-94F3-416D-A271-170E0D49F954}"/>
                  </a:ext>
                </a:extLst>
              </p:cNvPr>
              <p:cNvSpPr>
                <a:spLocks noChangeShapeType="1"/>
              </p:cNvSpPr>
              <p:nvPr/>
            </p:nvSpPr>
            <p:spPr bwMode="auto">
              <a:xfrm>
                <a:off x="12437541" y="26114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1" name="Line 6">
                <a:extLst>
                  <a:ext uri="{FF2B5EF4-FFF2-40B4-BE49-F238E27FC236}">
                    <a16:creationId xmlns:a16="http://schemas.microsoft.com/office/drawing/2014/main" id="{384C39A7-2495-42ED-BB07-67CBF745AB3E}"/>
                  </a:ext>
                </a:extLst>
              </p:cNvPr>
              <p:cNvSpPr>
                <a:spLocks noChangeShapeType="1"/>
              </p:cNvSpPr>
              <p:nvPr/>
            </p:nvSpPr>
            <p:spPr bwMode="auto">
              <a:xfrm>
                <a:off x="12437541" y="27638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2" name="Line 6">
                <a:extLst>
                  <a:ext uri="{FF2B5EF4-FFF2-40B4-BE49-F238E27FC236}">
                    <a16:creationId xmlns:a16="http://schemas.microsoft.com/office/drawing/2014/main" id="{7292D90F-A6CE-4D0F-9DE4-1C556A6236D2}"/>
                  </a:ext>
                </a:extLst>
              </p:cNvPr>
              <p:cNvSpPr>
                <a:spLocks noChangeShapeType="1"/>
              </p:cNvSpPr>
              <p:nvPr/>
            </p:nvSpPr>
            <p:spPr bwMode="auto">
              <a:xfrm>
                <a:off x="12437541" y="29162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3" name="Line 6">
                <a:extLst>
                  <a:ext uri="{FF2B5EF4-FFF2-40B4-BE49-F238E27FC236}">
                    <a16:creationId xmlns:a16="http://schemas.microsoft.com/office/drawing/2014/main" id="{496BEEF1-0089-49C0-BFCA-5711791F7E1A}"/>
                  </a:ext>
                </a:extLst>
              </p:cNvPr>
              <p:cNvSpPr>
                <a:spLocks noChangeShapeType="1"/>
              </p:cNvSpPr>
              <p:nvPr/>
            </p:nvSpPr>
            <p:spPr bwMode="auto">
              <a:xfrm>
                <a:off x="12437541" y="30686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4" name="Line 6">
                <a:extLst>
                  <a:ext uri="{FF2B5EF4-FFF2-40B4-BE49-F238E27FC236}">
                    <a16:creationId xmlns:a16="http://schemas.microsoft.com/office/drawing/2014/main" id="{63FC1DE9-0A3A-41C4-94D9-CEAAD31C0F98}"/>
                  </a:ext>
                </a:extLst>
              </p:cNvPr>
              <p:cNvSpPr>
                <a:spLocks noChangeShapeType="1"/>
              </p:cNvSpPr>
              <p:nvPr/>
            </p:nvSpPr>
            <p:spPr bwMode="auto">
              <a:xfrm>
                <a:off x="12437541" y="32210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sp>
          <p:nvSpPr>
            <p:cNvPr id="173" name="TextBox 172">
              <a:extLst>
                <a:ext uri="{FF2B5EF4-FFF2-40B4-BE49-F238E27FC236}">
                  <a16:creationId xmlns:a16="http://schemas.microsoft.com/office/drawing/2014/main" id="{AA0C9AEE-93EB-40A2-AD69-562EA3BBFA1A}"/>
                </a:ext>
              </a:extLst>
            </p:cNvPr>
            <p:cNvSpPr txBox="1"/>
            <p:nvPr/>
          </p:nvSpPr>
          <p:spPr>
            <a:xfrm>
              <a:off x="7806600" y="4305300"/>
              <a:ext cx="574195" cy="600164"/>
            </a:xfrm>
            <a:prstGeom prst="rect">
              <a:avLst/>
            </a:prstGeom>
            <a:noFill/>
          </p:spPr>
          <p:txBody>
            <a:bodyPr wrap="none" rtlCol="0">
              <a:spAutoFit/>
            </a:bodyPr>
            <a:lstStyle/>
            <a:p>
              <a:pPr algn="ctr"/>
              <a:r>
                <a:rPr lang="en-GB" sz="1100" dirty="0">
                  <a:solidFill>
                    <a:srgbClr val="4D4D4D"/>
                  </a:solidFill>
                </a:rPr>
                <a:t>PD</a:t>
              </a:r>
            </a:p>
            <a:p>
              <a:pPr algn="ctr"/>
              <a:r>
                <a:rPr lang="en-GB" sz="1100" dirty="0">
                  <a:solidFill>
                    <a:srgbClr val="4D4D4D"/>
                  </a:solidFill>
                </a:rPr>
                <a:t>1 of 5 </a:t>
              </a:r>
            </a:p>
            <a:p>
              <a:pPr algn="ctr"/>
              <a:r>
                <a:rPr lang="en-GB" sz="1100" dirty="0">
                  <a:solidFill>
                    <a:srgbClr val="4D4D4D"/>
                  </a:solidFill>
                </a:rPr>
                <a:t>(20%)</a:t>
              </a:r>
            </a:p>
          </p:txBody>
        </p:sp>
        <p:sp>
          <p:nvSpPr>
            <p:cNvPr id="174" name="TextBox 173">
              <a:extLst>
                <a:ext uri="{FF2B5EF4-FFF2-40B4-BE49-F238E27FC236}">
                  <a16:creationId xmlns:a16="http://schemas.microsoft.com/office/drawing/2014/main" id="{899C4662-4B5C-4653-87CC-82FB394AFFB0}"/>
                </a:ext>
              </a:extLst>
            </p:cNvPr>
            <p:cNvSpPr txBox="1"/>
            <p:nvPr/>
          </p:nvSpPr>
          <p:spPr>
            <a:xfrm>
              <a:off x="8403003" y="4305300"/>
              <a:ext cx="676788" cy="600164"/>
            </a:xfrm>
            <a:prstGeom prst="rect">
              <a:avLst/>
            </a:prstGeom>
            <a:noFill/>
          </p:spPr>
          <p:txBody>
            <a:bodyPr wrap="none" rtlCol="0">
              <a:spAutoFit/>
            </a:bodyPr>
            <a:lstStyle/>
            <a:p>
              <a:pPr algn="ctr"/>
              <a:r>
                <a:rPr lang="en-GB" sz="1100" dirty="0">
                  <a:solidFill>
                    <a:srgbClr val="4D4D4D"/>
                  </a:solidFill>
                </a:rPr>
                <a:t>SD</a:t>
              </a:r>
            </a:p>
            <a:p>
              <a:pPr algn="ctr"/>
              <a:r>
                <a:rPr lang="en-GB" sz="1100" dirty="0">
                  <a:solidFill>
                    <a:srgbClr val="4D4D4D"/>
                  </a:solidFill>
                </a:rPr>
                <a:t>3 of 8 </a:t>
              </a:r>
            </a:p>
            <a:p>
              <a:pPr algn="ctr"/>
              <a:r>
                <a:rPr lang="en-GB" sz="1100" dirty="0">
                  <a:solidFill>
                    <a:srgbClr val="4D4D4D"/>
                  </a:solidFill>
                </a:rPr>
                <a:t>(37.5%)</a:t>
              </a:r>
            </a:p>
          </p:txBody>
        </p:sp>
        <p:sp>
          <p:nvSpPr>
            <p:cNvPr id="175" name="TextBox 174">
              <a:extLst>
                <a:ext uri="{FF2B5EF4-FFF2-40B4-BE49-F238E27FC236}">
                  <a16:creationId xmlns:a16="http://schemas.microsoft.com/office/drawing/2014/main" id="{ECF45BF8-A7DA-4A0A-89D8-44AC049DBEDE}"/>
                </a:ext>
              </a:extLst>
            </p:cNvPr>
            <p:cNvSpPr txBox="1"/>
            <p:nvPr/>
          </p:nvSpPr>
          <p:spPr>
            <a:xfrm>
              <a:off x="9062724" y="4305300"/>
              <a:ext cx="652743" cy="600164"/>
            </a:xfrm>
            <a:prstGeom prst="rect">
              <a:avLst/>
            </a:prstGeom>
            <a:noFill/>
          </p:spPr>
          <p:txBody>
            <a:bodyPr wrap="none" rtlCol="0">
              <a:spAutoFit/>
            </a:bodyPr>
            <a:lstStyle/>
            <a:p>
              <a:pPr algn="ctr"/>
              <a:r>
                <a:rPr lang="en-GB" sz="1100" dirty="0">
                  <a:solidFill>
                    <a:srgbClr val="4D4D4D"/>
                  </a:solidFill>
                </a:rPr>
                <a:t>PR/CR</a:t>
              </a:r>
            </a:p>
            <a:p>
              <a:pPr algn="ctr"/>
              <a:r>
                <a:rPr lang="en-GB" sz="1100" dirty="0">
                  <a:solidFill>
                    <a:srgbClr val="4D4D4D"/>
                  </a:solidFill>
                </a:rPr>
                <a:t>7 of 10 </a:t>
              </a:r>
            </a:p>
            <a:p>
              <a:pPr algn="ctr"/>
              <a:r>
                <a:rPr lang="en-GB" sz="1100" dirty="0">
                  <a:solidFill>
                    <a:srgbClr val="4D4D4D"/>
                  </a:solidFill>
                </a:rPr>
                <a:t>(70%)</a:t>
              </a:r>
            </a:p>
          </p:txBody>
        </p:sp>
        <p:sp>
          <p:nvSpPr>
            <p:cNvPr id="176" name="TextBox 175">
              <a:extLst>
                <a:ext uri="{FF2B5EF4-FFF2-40B4-BE49-F238E27FC236}">
                  <a16:creationId xmlns:a16="http://schemas.microsoft.com/office/drawing/2014/main" id="{98E9E419-6EE6-41AE-B44A-2C57890FFB16}"/>
                </a:ext>
              </a:extLst>
            </p:cNvPr>
            <p:cNvSpPr txBox="1"/>
            <p:nvPr/>
          </p:nvSpPr>
          <p:spPr>
            <a:xfrm>
              <a:off x="7908290" y="2559050"/>
              <a:ext cx="1314784" cy="430887"/>
            </a:xfrm>
            <a:prstGeom prst="rect">
              <a:avLst/>
            </a:prstGeom>
            <a:noFill/>
          </p:spPr>
          <p:txBody>
            <a:bodyPr wrap="none" rtlCol="0">
              <a:spAutoFit/>
            </a:bodyPr>
            <a:lstStyle/>
            <a:p>
              <a:r>
                <a:rPr lang="en-GB" sz="1100" dirty="0"/>
                <a:t>p=0.06</a:t>
              </a:r>
            </a:p>
            <a:p>
              <a:r>
                <a:rPr lang="en-GB" sz="1100" dirty="0"/>
                <a:t>PD/SD vs. PR/CR</a:t>
              </a:r>
            </a:p>
          </p:txBody>
        </p:sp>
      </p:grpSp>
      <p:sp>
        <p:nvSpPr>
          <p:cNvPr id="186" name="Freeform 21">
            <a:extLst>
              <a:ext uri="{FF2B5EF4-FFF2-40B4-BE49-F238E27FC236}">
                <a16:creationId xmlns:a16="http://schemas.microsoft.com/office/drawing/2014/main" id="{234C76FD-DA85-4E6C-9F3F-08E77301EE5D}"/>
              </a:ext>
            </a:extLst>
          </p:cNvPr>
          <p:cNvSpPr>
            <a:spLocks/>
          </p:cNvSpPr>
          <p:nvPr/>
        </p:nvSpPr>
        <p:spPr bwMode="auto">
          <a:xfrm>
            <a:off x="9993116" y="2407920"/>
            <a:ext cx="1924564" cy="18921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87" name="Group 186">
            <a:extLst>
              <a:ext uri="{FF2B5EF4-FFF2-40B4-BE49-F238E27FC236}">
                <a16:creationId xmlns:a16="http://schemas.microsoft.com/office/drawing/2014/main" id="{32173CFE-0DB4-465C-8650-540F805D3C55}"/>
              </a:ext>
            </a:extLst>
          </p:cNvPr>
          <p:cNvGrpSpPr/>
          <p:nvPr/>
        </p:nvGrpSpPr>
        <p:grpSpPr>
          <a:xfrm>
            <a:off x="9911330" y="2400996"/>
            <a:ext cx="86234" cy="1890000"/>
            <a:chOff x="12437541" y="2154254"/>
            <a:chExt cx="86234" cy="1066800"/>
          </a:xfrm>
        </p:grpSpPr>
        <p:sp>
          <p:nvSpPr>
            <p:cNvPr id="192" name="Line 6">
              <a:extLst>
                <a:ext uri="{FF2B5EF4-FFF2-40B4-BE49-F238E27FC236}">
                  <a16:creationId xmlns:a16="http://schemas.microsoft.com/office/drawing/2014/main" id="{0739791D-85CB-48BC-94AB-A9A92FE9956C}"/>
                </a:ext>
              </a:extLst>
            </p:cNvPr>
            <p:cNvSpPr>
              <a:spLocks noChangeShapeType="1"/>
            </p:cNvSpPr>
            <p:nvPr/>
          </p:nvSpPr>
          <p:spPr bwMode="auto">
            <a:xfrm>
              <a:off x="12437541" y="21542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3" name="Line 6">
              <a:extLst>
                <a:ext uri="{FF2B5EF4-FFF2-40B4-BE49-F238E27FC236}">
                  <a16:creationId xmlns:a16="http://schemas.microsoft.com/office/drawing/2014/main" id="{B1AF5985-E61B-48E7-907F-65D3106168E1}"/>
                </a:ext>
              </a:extLst>
            </p:cNvPr>
            <p:cNvSpPr>
              <a:spLocks noChangeShapeType="1"/>
            </p:cNvSpPr>
            <p:nvPr/>
          </p:nvSpPr>
          <p:spPr bwMode="auto">
            <a:xfrm>
              <a:off x="12437541" y="23066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4" name="Line 6">
              <a:extLst>
                <a:ext uri="{FF2B5EF4-FFF2-40B4-BE49-F238E27FC236}">
                  <a16:creationId xmlns:a16="http://schemas.microsoft.com/office/drawing/2014/main" id="{93363CAA-D986-4F58-87C6-A153C62A1F5C}"/>
                </a:ext>
              </a:extLst>
            </p:cNvPr>
            <p:cNvSpPr>
              <a:spLocks noChangeShapeType="1"/>
            </p:cNvSpPr>
            <p:nvPr/>
          </p:nvSpPr>
          <p:spPr bwMode="auto">
            <a:xfrm>
              <a:off x="12437541" y="24590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5" name="Line 6">
              <a:extLst>
                <a:ext uri="{FF2B5EF4-FFF2-40B4-BE49-F238E27FC236}">
                  <a16:creationId xmlns:a16="http://schemas.microsoft.com/office/drawing/2014/main" id="{18962130-B2AA-4029-B879-5DA005F445E3}"/>
                </a:ext>
              </a:extLst>
            </p:cNvPr>
            <p:cNvSpPr>
              <a:spLocks noChangeShapeType="1"/>
            </p:cNvSpPr>
            <p:nvPr/>
          </p:nvSpPr>
          <p:spPr bwMode="auto">
            <a:xfrm>
              <a:off x="12437541" y="26114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6" name="Line 6">
              <a:extLst>
                <a:ext uri="{FF2B5EF4-FFF2-40B4-BE49-F238E27FC236}">
                  <a16:creationId xmlns:a16="http://schemas.microsoft.com/office/drawing/2014/main" id="{BED67C7D-7841-4119-BCDA-40CD18B76271}"/>
                </a:ext>
              </a:extLst>
            </p:cNvPr>
            <p:cNvSpPr>
              <a:spLocks noChangeShapeType="1"/>
            </p:cNvSpPr>
            <p:nvPr/>
          </p:nvSpPr>
          <p:spPr bwMode="auto">
            <a:xfrm>
              <a:off x="12437541" y="27638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7" name="Line 6">
              <a:extLst>
                <a:ext uri="{FF2B5EF4-FFF2-40B4-BE49-F238E27FC236}">
                  <a16:creationId xmlns:a16="http://schemas.microsoft.com/office/drawing/2014/main" id="{B587FFD8-3FC7-4499-877F-D448C047B498}"/>
                </a:ext>
              </a:extLst>
            </p:cNvPr>
            <p:cNvSpPr>
              <a:spLocks noChangeShapeType="1"/>
            </p:cNvSpPr>
            <p:nvPr/>
          </p:nvSpPr>
          <p:spPr bwMode="auto">
            <a:xfrm>
              <a:off x="12437541" y="29162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8" name="Line 6">
              <a:extLst>
                <a:ext uri="{FF2B5EF4-FFF2-40B4-BE49-F238E27FC236}">
                  <a16:creationId xmlns:a16="http://schemas.microsoft.com/office/drawing/2014/main" id="{5CE4AF4E-0E59-4413-B7E2-4B058C6BABF9}"/>
                </a:ext>
              </a:extLst>
            </p:cNvPr>
            <p:cNvSpPr>
              <a:spLocks noChangeShapeType="1"/>
            </p:cNvSpPr>
            <p:nvPr/>
          </p:nvSpPr>
          <p:spPr bwMode="auto">
            <a:xfrm>
              <a:off x="12437541" y="30686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9" name="Line 6">
              <a:extLst>
                <a:ext uri="{FF2B5EF4-FFF2-40B4-BE49-F238E27FC236}">
                  <a16:creationId xmlns:a16="http://schemas.microsoft.com/office/drawing/2014/main" id="{6BD7F634-43FA-448D-A04F-997EC8EE45DA}"/>
                </a:ext>
              </a:extLst>
            </p:cNvPr>
            <p:cNvSpPr>
              <a:spLocks noChangeShapeType="1"/>
            </p:cNvSpPr>
            <p:nvPr/>
          </p:nvSpPr>
          <p:spPr bwMode="auto">
            <a:xfrm>
              <a:off x="12437541" y="32210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sp>
        <p:nvSpPr>
          <p:cNvPr id="188" name="TextBox 187">
            <a:extLst>
              <a:ext uri="{FF2B5EF4-FFF2-40B4-BE49-F238E27FC236}">
                <a16:creationId xmlns:a16="http://schemas.microsoft.com/office/drawing/2014/main" id="{D763886B-02CF-4E23-B2A5-C1FA94F6FA14}"/>
              </a:ext>
            </a:extLst>
          </p:cNvPr>
          <p:cNvSpPr txBox="1"/>
          <p:nvPr/>
        </p:nvSpPr>
        <p:spPr>
          <a:xfrm>
            <a:off x="9991000" y="4305300"/>
            <a:ext cx="574195" cy="600164"/>
          </a:xfrm>
          <a:prstGeom prst="rect">
            <a:avLst/>
          </a:prstGeom>
          <a:noFill/>
        </p:spPr>
        <p:txBody>
          <a:bodyPr wrap="none" rtlCol="0">
            <a:spAutoFit/>
          </a:bodyPr>
          <a:lstStyle/>
          <a:p>
            <a:pPr algn="ctr"/>
            <a:r>
              <a:rPr lang="en-GB" sz="1100" dirty="0">
                <a:solidFill>
                  <a:srgbClr val="4D4D4D"/>
                </a:solidFill>
              </a:rPr>
              <a:t>PD</a:t>
            </a:r>
          </a:p>
          <a:p>
            <a:pPr algn="ctr"/>
            <a:r>
              <a:rPr lang="en-GB" sz="1100" dirty="0">
                <a:solidFill>
                  <a:srgbClr val="4D4D4D"/>
                </a:solidFill>
              </a:rPr>
              <a:t>0 of 4 </a:t>
            </a:r>
          </a:p>
          <a:p>
            <a:pPr algn="ctr"/>
            <a:r>
              <a:rPr lang="en-GB" sz="1100" dirty="0">
                <a:solidFill>
                  <a:srgbClr val="4D4D4D"/>
                </a:solidFill>
              </a:rPr>
              <a:t>(0%)</a:t>
            </a:r>
          </a:p>
        </p:txBody>
      </p:sp>
      <p:sp>
        <p:nvSpPr>
          <p:cNvPr id="189" name="TextBox 188">
            <a:extLst>
              <a:ext uri="{FF2B5EF4-FFF2-40B4-BE49-F238E27FC236}">
                <a16:creationId xmlns:a16="http://schemas.microsoft.com/office/drawing/2014/main" id="{05A4D8C0-64F6-4DF8-9503-42DA75493E94}"/>
              </a:ext>
            </a:extLst>
          </p:cNvPr>
          <p:cNvSpPr txBox="1"/>
          <p:nvPr/>
        </p:nvSpPr>
        <p:spPr>
          <a:xfrm>
            <a:off x="10638699" y="4305300"/>
            <a:ext cx="574196" cy="600164"/>
          </a:xfrm>
          <a:prstGeom prst="rect">
            <a:avLst/>
          </a:prstGeom>
          <a:noFill/>
        </p:spPr>
        <p:txBody>
          <a:bodyPr wrap="none" rtlCol="0">
            <a:spAutoFit/>
          </a:bodyPr>
          <a:lstStyle/>
          <a:p>
            <a:pPr algn="ctr"/>
            <a:r>
              <a:rPr lang="en-GB" sz="1100" dirty="0">
                <a:solidFill>
                  <a:srgbClr val="4D4D4D"/>
                </a:solidFill>
              </a:rPr>
              <a:t>SD</a:t>
            </a:r>
          </a:p>
          <a:p>
            <a:pPr algn="ctr"/>
            <a:r>
              <a:rPr lang="en-GB" sz="1100" dirty="0">
                <a:solidFill>
                  <a:srgbClr val="4D4D4D"/>
                </a:solidFill>
              </a:rPr>
              <a:t>1 of 5 </a:t>
            </a:r>
          </a:p>
          <a:p>
            <a:pPr algn="ctr"/>
            <a:r>
              <a:rPr lang="en-GB" sz="1100" dirty="0">
                <a:solidFill>
                  <a:srgbClr val="4D4D4D"/>
                </a:solidFill>
              </a:rPr>
              <a:t>(20%)</a:t>
            </a:r>
          </a:p>
        </p:txBody>
      </p:sp>
      <p:sp>
        <p:nvSpPr>
          <p:cNvPr id="190" name="TextBox 189">
            <a:extLst>
              <a:ext uri="{FF2B5EF4-FFF2-40B4-BE49-F238E27FC236}">
                <a16:creationId xmlns:a16="http://schemas.microsoft.com/office/drawing/2014/main" id="{23CC8F16-39C5-44EF-8084-A91C4C736FE8}"/>
              </a:ext>
            </a:extLst>
          </p:cNvPr>
          <p:cNvSpPr txBox="1"/>
          <p:nvPr/>
        </p:nvSpPr>
        <p:spPr>
          <a:xfrm>
            <a:off x="11235101" y="4305300"/>
            <a:ext cx="676788" cy="600164"/>
          </a:xfrm>
          <a:prstGeom prst="rect">
            <a:avLst/>
          </a:prstGeom>
          <a:noFill/>
        </p:spPr>
        <p:txBody>
          <a:bodyPr wrap="none" rtlCol="0">
            <a:spAutoFit/>
          </a:bodyPr>
          <a:lstStyle/>
          <a:p>
            <a:pPr algn="ctr"/>
            <a:r>
              <a:rPr lang="en-GB" sz="1100" dirty="0">
                <a:solidFill>
                  <a:srgbClr val="4D4D4D"/>
                </a:solidFill>
              </a:rPr>
              <a:t>PR/CR</a:t>
            </a:r>
          </a:p>
          <a:p>
            <a:pPr algn="ctr"/>
            <a:r>
              <a:rPr lang="en-GB" sz="1100" dirty="0">
                <a:solidFill>
                  <a:srgbClr val="4D4D4D"/>
                </a:solidFill>
              </a:rPr>
              <a:t>5 of 8 </a:t>
            </a:r>
          </a:p>
          <a:p>
            <a:pPr algn="ctr"/>
            <a:r>
              <a:rPr lang="en-GB" sz="1100" dirty="0">
                <a:solidFill>
                  <a:srgbClr val="4D4D4D"/>
                </a:solidFill>
              </a:rPr>
              <a:t>(62.5%)</a:t>
            </a:r>
          </a:p>
        </p:txBody>
      </p:sp>
      <p:sp>
        <p:nvSpPr>
          <p:cNvPr id="191" name="TextBox 190">
            <a:extLst>
              <a:ext uri="{FF2B5EF4-FFF2-40B4-BE49-F238E27FC236}">
                <a16:creationId xmlns:a16="http://schemas.microsoft.com/office/drawing/2014/main" id="{B0A6BF0C-567A-403E-8310-2D0056BE7B7A}"/>
              </a:ext>
            </a:extLst>
          </p:cNvPr>
          <p:cNvSpPr txBox="1"/>
          <p:nvPr/>
        </p:nvSpPr>
        <p:spPr>
          <a:xfrm>
            <a:off x="10092690" y="2553066"/>
            <a:ext cx="1314784" cy="430887"/>
          </a:xfrm>
          <a:prstGeom prst="rect">
            <a:avLst/>
          </a:prstGeom>
          <a:noFill/>
        </p:spPr>
        <p:txBody>
          <a:bodyPr wrap="none" rtlCol="0">
            <a:spAutoFit/>
          </a:bodyPr>
          <a:lstStyle/>
          <a:p>
            <a:r>
              <a:rPr lang="en-GB" sz="1100" dirty="0"/>
              <a:t>p=0.02</a:t>
            </a:r>
          </a:p>
          <a:p>
            <a:r>
              <a:rPr lang="en-GB" sz="1100" dirty="0"/>
              <a:t>PD/SD vs. PR/CR</a:t>
            </a:r>
          </a:p>
        </p:txBody>
      </p:sp>
      <p:graphicFrame>
        <p:nvGraphicFramePr>
          <p:cNvPr id="200" name="Chart 199">
            <a:extLst>
              <a:ext uri="{FF2B5EF4-FFF2-40B4-BE49-F238E27FC236}">
                <a16:creationId xmlns:a16="http://schemas.microsoft.com/office/drawing/2014/main" id="{67352B58-C43C-4327-99AA-88E5DB87EE68}"/>
              </a:ext>
            </a:extLst>
          </p:cNvPr>
          <p:cNvGraphicFramePr/>
          <p:nvPr>
            <p:extLst>
              <p:ext uri="{D42A27DB-BD31-4B8C-83A1-F6EECF244321}">
                <p14:modId xmlns:p14="http://schemas.microsoft.com/office/powerpoint/2010/main" val="1275299830"/>
              </p:ext>
            </p:extLst>
          </p:nvPr>
        </p:nvGraphicFramePr>
        <p:xfrm>
          <a:off x="9489167" y="2151517"/>
          <a:ext cx="2448560" cy="2454592"/>
        </p:xfrm>
        <a:graphic>
          <a:graphicData uri="http://schemas.openxmlformats.org/drawingml/2006/chart">
            <c:chart xmlns:c="http://schemas.openxmlformats.org/drawingml/2006/chart" xmlns:r="http://schemas.openxmlformats.org/officeDocument/2006/relationships" r:id="rId3"/>
          </a:graphicData>
        </a:graphic>
      </p:graphicFrame>
      <p:sp>
        <p:nvSpPr>
          <p:cNvPr id="201" name="TextBox 200">
            <a:extLst>
              <a:ext uri="{FF2B5EF4-FFF2-40B4-BE49-F238E27FC236}">
                <a16:creationId xmlns:a16="http://schemas.microsoft.com/office/drawing/2014/main" id="{82CE2C75-7302-40E3-B196-F7096C8D9FD2}"/>
              </a:ext>
            </a:extLst>
          </p:cNvPr>
          <p:cNvSpPr txBox="1"/>
          <p:nvPr/>
        </p:nvSpPr>
        <p:spPr>
          <a:xfrm>
            <a:off x="2878167" y="1422057"/>
            <a:ext cx="1715534" cy="338554"/>
          </a:xfrm>
          <a:prstGeom prst="rect">
            <a:avLst/>
          </a:prstGeom>
          <a:noFill/>
        </p:spPr>
        <p:txBody>
          <a:bodyPr wrap="none" rtlCol="0">
            <a:spAutoFit/>
          </a:bodyPr>
          <a:lstStyle/>
          <a:p>
            <a:pPr algn="ctr"/>
            <a:r>
              <a:rPr lang="en-GB" sz="1600" b="1" dirty="0"/>
              <a:t>Overall survival</a:t>
            </a:r>
          </a:p>
        </p:txBody>
      </p:sp>
    </p:spTree>
    <p:extLst>
      <p:ext uri="{BB962C8B-B14F-4D97-AF65-F5344CB8AC3E}">
        <p14:creationId xmlns:p14="http://schemas.microsoft.com/office/powerpoint/2010/main" val="258461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LBA-4: Initial data from the phase 3 KEYNOTE-811 study of trastuzumab and chemotherapy with or without pembrolizumab for HER2-positive metastatic gastric or gastroesophageal junction (G/GEJ) cancer – </a:t>
            </a:r>
            <a:r>
              <a:rPr lang="en-GB" dirty="0" err="1"/>
              <a:t>Janjigian</a:t>
            </a:r>
            <a:r>
              <a:rPr lang="en-GB" dirty="0"/>
              <a:t> YY,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efficacy and safety of trastuzumab + chemotherapy with or without pembrolizumab in patients with HER2-positive metastatic gastric or GEJ cancer at an interim analysis of the KEYNOTE-811 study</a:t>
            </a:r>
          </a:p>
        </p:txBody>
      </p:sp>
      <p:sp>
        <p:nvSpPr>
          <p:cNvPr id="4" name="Text Placeholder 3"/>
          <p:cNvSpPr>
            <a:spLocks noGrp="1"/>
          </p:cNvSpPr>
          <p:nvPr>
            <p:ph type="body" sz="quarter" idx="10"/>
          </p:nvPr>
        </p:nvSpPr>
        <p:spPr>
          <a:xfrm>
            <a:off x="486834" y="6096001"/>
            <a:ext cx="6791152" cy="487363"/>
          </a:xfrm>
        </p:spPr>
        <p:txBody>
          <a:bodyPr/>
          <a:lstStyle/>
          <a:p>
            <a:r>
              <a:rPr lang="en-GB" dirty="0"/>
              <a:t>*Trastuzumab 6 mg/kg iv q3w following an 8 mg/kg loading dose; </a:t>
            </a:r>
            <a:r>
              <a:rPr lang="en-GB" baseline="30000" dirty="0"/>
              <a:t>†</a:t>
            </a:r>
            <a:r>
              <a:rPr lang="en-GB" dirty="0"/>
              <a:t>5FU 800 mg/m</a:t>
            </a:r>
            <a:r>
              <a:rPr lang="en-GB" baseline="30000" dirty="0"/>
              <a:t>2</a:t>
            </a:r>
            <a:r>
              <a:rPr lang="en-GB" dirty="0"/>
              <a:t> iv D1–5 q3w + cisplatin 80 mg/m</a:t>
            </a:r>
            <a:r>
              <a:rPr lang="en-GB" baseline="30000" dirty="0"/>
              <a:t>2</a:t>
            </a:r>
            <a:r>
              <a:rPr lang="en-GB" dirty="0"/>
              <a:t> iv q3w; </a:t>
            </a:r>
            <a:r>
              <a:rPr lang="en-GB" baseline="30000" dirty="0"/>
              <a:t>‡</a:t>
            </a:r>
            <a:r>
              <a:rPr lang="en-GB" dirty="0"/>
              <a:t>capecitabine 1000 mg/m</a:t>
            </a:r>
            <a:r>
              <a:rPr lang="en-GB" baseline="30000" dirty="0"/>
              <a:t>2</a:t>
            </a:r>
            <a:r>
              <a:rPr lang="en-GB" dirty="0"/>
              <a:t> bid D1–14 q3w + oxaliplatin 130 mg/m</a:t>
            </a:r>
            <a:r>
              <a:rPr lang="en-GB" baseline="30000" dirty="0"/>
              <a:t>2</a:t>
            </a:r>
            <a:r>
              <a:rPr lang="en-GB" dirty="0"/>
              <a:t> iv q3w</a:t>
            </a:r>
          </a:p>
        </p:txBody>
      </p:sp>
      <p:sp>
        <p:nvSpPr>
          <p:cNvPr id="5" name="Text Placeholder 4"/>
          <p:cNvSpPr>
            <a:spLocks noGrp="1"/>
          </p:cNvSpPr>
          <p:nvPr>
            <p:ph type="body" sz="quarter" idx="11"/>
          </p:nvPr>
        </p:nvSpPr>
        <p:spPr/>
        <p:txBody>
          <a:bodyPr/>
          <a:lstStyle/>
          <a:p>
            <a:r>
              <a:rPr lang="en-GB" dirty="0" err="1"/>
              <a:t>Janjigian</a:t>
            </a:r>
            <a:r>
              <a:rPr lang="en-GB" dirty="0"/>
              <a:t> YY, et al. Ann </a:t>
            </a:r>
            <a:r>
              <a:rPr lang="en-GB" dirty="0" err="1"/>
              <a:t>Oncol</a:t>
            </a:r>
            <a:r>
              <a:rPr lang="en-GB" dirty="0"/>
              <a:t> 2021;32(</a:t>
            </a:r>
            <a:r>
              <a:rPr lang="en-GB" dirty="0" err="1"/>
              <a:t>suppl</a:t>
            </a:r>
            <a:r>
              <a:rPr lang="en-GB" dirty="0"/>
              <a:t>):</a:t>
            </a:r>
            <a:r>
              <a:rPr lang="en-GB" dirty="0" err="1"/>
              <a:t>abstr</a:t>
            </a:r>
            <a:r>
              <a:rPr lang="en-GB" dirty="0"/>
              <a:t> LBA-4</a:t>
            </a:r>
          </a:p>
        </p:txBody>
      </p:sp>
      <p:sp>
        <p:nvSpPr>
          <p:cNvPr id="6"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CO-PRIMARY ENDPOINTS</a:t>
            </a:r>
          </a:p>
          <a:p>
            <a:pPr>
              <a:buClr>
                <a:srgbClr val="043882"/>
              </a:buClr>
              <a:defRPr/>
            </a:pPr>
            <a:r>
              <a:rPr lang="en-US" dirty="0"/>
              <a:t>OS, PFS (RECIST v1.1, BICR)</a:t>
            </a:r>
          </a:p>
          <a:p>
            <a:pPr marL="0" indent="0">
              <a:buClr>
                <a:srgbClr val="043882"/>
              </a:buClr>
              <a:buFontTx/>
              <a:buNone/>
              <a:defRPr/>
            </a:pPr>
            <a:endParaRPr lang="en-US" dirty="0"/>
          </a:p>
        </p:txBody>
      </p:sp>
      <p:sp>
        <p:nvSpPr>
          <p:cNvPr id="7" name="Oval 14"/>
          <p:cNvSpPr>
            <a:spLocks noChangeArrowheads="1"/>
          </p:cNvSpPr>
          <p:nvPr/>
        </p:nvSpPr>
        <p:spPr bwMode="auto">
          <a:xfrm>
            <a:off x="4711663" y="358539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4810435" y="3018398"/>
            <a:ext cx="760019" cy="373967"/>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9367868" y="2561052"/>
            <a:ext cx="198238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Up to 35 cycles</a:t>
            </a:r>
          </a:p>
        </p:txBody>
      </p:sp>
      <p:sp>
        <p:nvSpPr>
          <p:cNvPr id="10" name="Content Placeholder 26"/>
          <p:cNvSpPr txBox="1">
            <a:spLocks/>
          </p:cNvSpPr>
          <p:nvPr/>
        </p:nvSpPr>
        <p:spPr bwMode="auto">
          <a:xfrm>
            <a:off x="5620878" y="3280812"/>
            <a:ext cx="6376087" cy="892175"/>
          </a:xfrm>
          <a:prstGeom prst="rect">
            <a:avLst/>
          </a:prstGeom>
          <a:noFill/>
          <a:ln w="9525">
            <a:noFill/>
            <a:miter lim="800000"/>
            <a:headEnd/>
            <a:tailEnd/>
          </a:ln>
        </p:spPr>
        <p:txBody>
          <a:bodyPr/>
          <a:lstStyle/>
          <a:p>
            <a:pPr marL="190500" indent="-190500">
              <a:spcAft>
                <a:spcPts val="400"/>
              </a:spcAft>
              <a:defRPr/>
            </a:pPr>
            <a:r>
              <a:rPr lang="en-US" sz="1400" b="1" dirty="0">
                <a:solidFill>
                  <a:srgbClr val="043882"/>
                </a:solidFill>
              </a:rPr>
              <a:t>Stratification</a:t>
            </a:r>
          </a:p>
          <a:p>
            <a:pPr marL="203200" indent="-203200">
              <a:spcAft>
                <a:spcPts val="400"/>
              </a:spcAft>
              <a:buFont typeface="Arial" pitchFamily="34" charset="0"/>
              <a:buChar char="•"/>
              <a:defRPr/>
            </a:pPr>
            <a:r>
              <a:rPr lang="en-US" sz="1400" dirty="0">
                <a:solidFill>
                  <a:srgbClr val="4D4D4D"/>
                </a:solidFill>
              </a:rPr>
              <a:t>Geographic region (Australia/Europe/Israel/North America vs. Asia vs. </a:t>
            </a:r>
            <a:r>
              <a:rPr lang="en-US" sz="1400" dirty="0" err="1">
                <a:solidFill>
                  <a:srgbClr val="4D4D4D"/>
                </a:solidFill>
              </a:rPr>
              <a:t>RoW</a:t>
            </a:r>
            <a:r>
              <a:rPr lang="en-US" sz="1400" dirty="0">
                <a:solidFill>
                  <a:srgbClr val="4D4D4D"/>
                </a:solidFill>
              </a:rPr>
              <a:t>)</a:t>
            </a:r>
          </a:p>
          <a:p>
            <a:pPr marL="203200" indent="-203200">
              <a:spcAft>
                <a:spcPts val="400"/>
              </a:spcAft>
              <a:buFont typeface="Arial" pitchFamily="34" charset="0"/>
              <a:buChar char="•"/>
              <a:defRPr/>
            </a:pPr>
            <a:r>
              <a:rPr lang="en-US" sz="1400" dirty="0">
                <a:solidFill>
                  <a:srgbClr val="4D4D4D"/>
                </a:solidFill>
              </a:rPr>
              <a:t>PD-L1 CPS (≥1 vs. &lt;1)</a:t>
            </a:r>
          </a:p>
          <a:p>
            <a:pPr marL="203200" indent="-203200">
              <a:spcAft>
                <a:spcPts val="400"/>
              </a:spcAft>
              <a:buFont typeface="Arial" pitchFamily="34" charset="0"/>
              <a:buChar char="•"/>
              <a:defRPr/>
            </a:pPr>
            <a:r>
              <a:rPr lang="en-US" sz="1400" dirty="0">
                <a:solidFill>
                  <a:srgbClr val="4D4D4D"/>
                </a:solidFill>
              </a:rPr>
              <a:t>Chemotherapy choice (FP vs. CAPOX)</a:t>
            </a:r>
          </a:p>
        </p:txBody>
      </p:sp>
      <p:cxnSp>
        <p:nvCxnSpPr>
          <p:cNvPr id="11" name="AutoShape 19"/>
          <p:cNvCxnSpPr>
            <a:cxnSpLocks noChangeShapeType="1"/>
            <a:stCxn id="14" idx="3"/>
            <a:endCxn id="7" idx="2"/>
          </p:cNvCxnSpPr>
          <p:nvPr/>
        </p:nvCxnSpPr>
        <p:spPr bwMode="auto">
          <a:xfrm flipV="1">
            <a:off x="4584834" y="3877490"/>
            <a:ext cx="126829"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9011774" y="2825371"/>
            <a:ext cx="356094"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377428" y="2354235"/>
            <a:ext cx="3634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Pembrolizumab 200 mg iv q3w + trastuzumab* + FP</a:t>
            </a:r>
            <a:r>
              <a:rPr lang="en-US" altLang="zh-CN" baseline="30000" dirty="0">
                <a:solidFill>
                  <a:srgbClr val="FFFFFF"/>
                </a:solidFill>
                <a:ea typeface="SimSun" pitchFamily="2" charset="-122"/>
              </a:rPr>
              <a:t>†</a:t>
            </a:r>
            <a:r>
              <a:rPr lang="en-US" altLang="zh-CN" dirty="0">
                <a:solidFill>
                  <a:srgbClr val="FFFFFF"/>
                </a:solidFill>
                <a:ea typeface="SimSun" pitchFamily="2" charset="-122"/>
              </a:rPr>
              <a:t> or CAPOX</a:t>
            </a:r>
            <a:r>
              <a:rPr lang="en-US" altLang="zh-CN" baseline="30000" dirty="0">
                <a:solidFill>
                  <a:srgbClr val="FFFFFF"/>
                </a:solidFill>
                <a:ea typeface="SimSun" pitchFamily="2" charset="-122"/>
              </a:rPr>
              <a:t>‡</a:t>
            </a:r>
            <a:r>
              <a:rPr lang="en-US" altLang="zh-CN" dirty="0">
                <a:solidFill>
                  <a:srgbClr val="FFFFFF"/>
                </a:solidFill>
                <a:ea typeface="SimSun" pitchFamily="2" charset="-122"/>
              </a:rPr>
              <a:t> (n=217)</a:t>
            </a:r>
          </a:p>
        </p:txBody>
      </p:sp>
      <p:sp>
        <p:nvSpPr>
          <p:cNvPr id="14" name="AutoShape 9"/>
          <p:cNvSpPr>
            <a:spLocks noChangeArrowheads="1"/>
          </p:cNvSpPr>
          <p:nvPr/>
        </p:nvSpPr>
        <p:spPr bwMode="auto">
          <a:xfrm>
            <a:off x="978195" y="2539945"/>
            <a:ext cx="3606639"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Unresectable or metastatic gastric or GEJ cancer</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No prior systemic therapy in advanced setting</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HER2-positive by central review (IHC3+ or IHC2+ ISH+)</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ECOG PS 0–1</a:t>
            </a:r>
          </a:p>
          <a:p>
            <a:pPr defTabSz="892175" eaLnBrk="0" hangingPunct="0">
              <a:spcAft>
                <a:spcPct val="30000"/>
              </a:spcAft>
              <a:defRPr/>
            </a:pPr>
            <a:r>
              <a:rPr lang="en-US" altLang="zh-CN" sz="1600" dirty="0">
                <a:solidFill>
                  <a:srgbClr val="FFFFFF"/>
                </a:solidFill>
                <a:ea typeface="SimSun" pitchFamily="2" charset="-122"/>
              </a:rPr>
              <a:t>(n=434; interim ITT)</a:t>
            </a:r>
          </a:p>
        </p:txBody>
      </p:sp>
      <p:cxnSp>
        <p:nvCxnSpPr>
          <p:cNvPr id="15" name="AutoShape 16"/>
          <p:cNvCxnSpPr>
            <a:cxnSpLocks noChangeShapeType="1"/>
            <a:stCxn id="7" idx="4"/>
            <a:endCxn id="18" idx="1"/>
          </p:cNvCxnSpPr>
          <p:nvPr/>
        </p:nvCxnSpPr>
        <p:spPr bwMode="auto">
          <a:xfrm rot="16200000" flipH="1">
            <a:off x="4827871" y="4345179"/>
            <a:ext cx="725146" cy="373967"/>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9367868" y="4630416"/>
            <a:ext cx="198238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Up to 35 cycles</a:t>
            </a:r>
          </a:p>
        </p:txBody>
      </p:sp>
      <p:cxnSp>
        <p:nvCxnSpPr>
          <p:cNvPr id="17" name="AutoShape 20"/>
          <p:cNvCxnSpPr>
            <a:cxnSpLocks noChangeShapeType="1"/>
            <a:stCxn id="18" idx="3"/>
            <a:endCxn id="16" idx="1"/>
          </p:cNvCxnSpPr>
          <p:nvPr/>
        </p:nvCxnSpPr>
        <p:spPr bwMode="auto">
          <a:xfrm flipV="1">
            <a:off x="9009631" y="4894735"/>
            <a:ext cx="358237"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5377428" y="4423556"/>
            <a:ext cx="3632203"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Placebo +</a:t>
            </a:r>
            <a:br>
              <a:rPr lang="en-US" altLang="zh-CN" dirty="0">
                <a:solidFill>
                  <a:srgbClr val="4D4D4D"/>
                </a:solidFill>
                <a:ea typeface="SimSun" pitchFamily="2" charset="-122"/>
              </a:rPr>
            </a:br>
            <a:r>
              <a:rPr lang="en-US" altLang="zh-CN" dirty="0">
                <a:solidFill>
                  <a:srgbClr val="4D4D4D"/>
                </a:solidFill>
                <a:ea typeface="SimSun" pitchFamily="2" charset="-122"/>
              </a:rPr>
              <a:t>trastuzumab* + FP</a:t>
            </a:r>
            <a:r>
              <a:rPr lang="en-US" altLang="zh-CN" baseline="30000" dirty="0">
                <a:solidFill>
                  <a:srgbClr val="4D4D4D"/>
                </a:solidFill>
                <a:ea typeface="SimSun" pitchFamily="2" charset="-122"/>
              </a:rPr>
              <a:t>†</a:t>
            </a:r>
            <a:r>
              <a:rPr lang="en-US" altLang="zh-CN" dirty="0">
                <a:solidFill>
                  <a:srgbClr val="4D4D4D"/>
                </a:solidFill>
                <a:ea typeface="SimSun" pitchFamily="2" charset="-122"/>
              </a:rPr>
              <a:t> or CAPOX</a:t>
            </a:r>
            <a:r>
              <a:rPr lang="en-US" altLang="zh-CN" baseline="30000" dirty="0">
                <a:solidFill>
                  <a:srgbClr val="4D4D4D"/>
                </a:solidFill>
                <a:ea typeface="SimSun" pitchFamily="2" charset="-122"/>
              </a:rPr>
              <a:t>‡</a:t>
            </a:r>
            <a:r>
              <a:rPr lang="en-US" altLang="zh-CN" dirty="0">
                <a:solidFill>
                  <a:srgbClr val="4D4D4D"/>
                </a:solidFill>
                <a:ea typeface="SimSun" pitchFamily="2" charset="-122"/>
              </a:rPr>
              <a:t> (n=217)</a:t>
            </a:r>
          </a:p>
        </p:txBody>
      </p:sp>
      <p:sp>
        <p:nvSpPr>
          <p:cNvPr id="19"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ORR, DoR, safety</a:t>
            </a:r>
          </a:p>
        </p:txBody>
      </p:sp>
    </p:spTree>
    <p:extLst>
      <p:ext uri="{BB962C8B-B14F-4D97-AF65-F5344CB8AC3E}">
        <p14:creationId xmlns:p14="http://schemas.microsoft.com/office/powerpoint/2010/main" val="14357569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LBA6: KRYSTAL-1: adagrasib (MRTX849) as monotherapy or combined with cetuximab (</a:t>
            </a:r>
            <a:r>
              <a:rPr lang="en-GB" dirty="0" err="1"/>
              <a:t>Cetux</a:t>
            </a:r>
            <a:r>
              <a:rPr lang="en-GB" dirty="0"/>
              <a:t>) in patients (pts) with colorectal cancer (CRC) </a:t>
            </a:r>
            <a:r>
              <a:rPr lang="en-GB" dirty="0" err="1"/>
              <a:t>harboring</a:t>
            </a:r>
            <a:r>
              <a:rPr lang="en-GB" dirty="0"/>
              <a:t> a KRASG12C mutation </a:t>
            </a:r>
            <a:br>
              <a:rPr lang="en-GB" dirty="0"/>
            </a:br>
            <a:r>
              <a:rPr lang="en-GB" dirty="0"/>
              <a:t>– Weiss J,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efficacy and safety of adagrasib alone or combined with cetuximab in the cohort of patients with CRC and harbouring a KRAS G12C mutation in the KRYSTAL-1 study</a:t>
            </a:r>
          </a:p>
        </p:txBody>
      </p:sp>
      <p:sp>
        <p:nvSpPr>
          <p:cNvPr id="5" name="Text Placeholder 4"/>
          <p:cNvSpPr>
            <a:spLocks noGrp="1"/>
          </p:cNvSpPr>
          <p:nvPr>
            <p:ph type="body" sz="quarter" idx="11"/>
          </p:nvPr>
        </p:nvSpPr>
        <p:spPr/>
        <p:txBody>
          <a:bodyPr/>
          <a:lstStyle/>
          <a:p>
            <a:r>
              <a:rPr lang="en-GB" dirty="0"/>
              <a:t>Weiss J, et al. Ann </a:t>
            </a:r>
            <a:r>
              <a:rPr lang="en-GB" dirty="0" err="1"/>
              <a:t>Oncol</a:t>
            </a:r>
            <a:r>
              <a:rPr lang="en-GB" dirty="0"/>
              <a:t> 2021;32(</a:t>
            </a:r>
            <a:r>
              <a:rPr lang="en-GB" dirty="0" err="1"/>
              <a:t>suppl</a:t>
            </a:r>
            <a:r>
              <a:rPr lang="en-GB" dirty="0"/>
              <a:t>):</a:t>
            </a:r>
            <a:r>
              <a:rPr lang="en-GB" dirty="0" err="1"/>
              <a:t>abstr</a:t>
            </a:r>
            <a:r>
              <a:rPr lang="en-GB" dirty="0"/>
              <a:t> LBA6</a:t>
            </a:r>
          </a:p>
        </p:txBody>
      </p:sp>
      <p:sp>
        <p:nvSpPr>
          <p:cNvPr id="6" name="Rectangle 9"/>
          <p:cNvSpPr txBox="1">
            <a:spLocks noChangeArrowheads="1"/>
          </p:cNvSpPr>
          <p:nvPr/>
        </p:nvSpPr>
        <p:spPr bwMode="auto">
          <a:xfrm>
            <a:off x="1838052" y="5243894"/>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PRIMARY ENDPOINT</a:t>
            </a:r>
          </a:p>
          <a:p>
            <a:pPr>
              <a:buClr>
                <a:srgbClr val="043882"/>
              </a:buClr>
              <a:defRPr/>
            </a:pPr>
            <a:r>
              <a:rPr lang="en-US" dirty="0"/>
              <a:t>Phase 1: RP2D, safety</a:t>
            </a:r>
          </a:p>
          <a:p>
            <a:pPr>
              <a:buClr>
                <a:srgbClr val="043882"/>
              </a:buClr>
              <a:defRPr/>
            </a:pPr>
            <a:r>
              <a:rPr lang="en-US" dirty="0"/>
              <a:t>Phase 2: ORR (RECIST v1.1)</a:t>
            </a:r>
          </a:p>
        </p:txBody>
      </p:sp>
      <p:sp>
        <p:nvSpPr>
          <p:cNvPr id="13" name="AutoShape 8"/>
          <p:cNvSpPr>
            <a:spLocks noChangeArrowheads="1"/>
          </p:cNvSpPr>
          <p:nvPr/>
        </p:nvSpPr>
        <p:spPr bwMode="auto">
          <a:xfrm>
            <a:off x="5883730" y="2868411"/>
            <a:ext cx="3634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Adagrasib 600 mg/day</a:t>
            </a:r>
            <a:br>
              <a:rPr lang="en-US" altLang="zh-CN" dirty="0">
                <a:solidFill>
                  <a:srgbClr val="FFFFFF"/>
                </a:solidFill>
                <a:ea typeface="SimSun" pitchFamily="2" charset="-122"/>
              </a:rPr>
            </a:br>
            <a:r>
              <a:rPr lang="en-US" altLang="zh-CN" dirty="0">
                <a:solidFill>
                  <a:srgbClr val="FFFFFF"/>
                </a:solidFill>
                <a:ea typeface="SimSun" pitchFamily="2" charset="-122"/>
              </a:rPr>
              <a:t>(n=2)</a:t>
            </a:r>
          </a:p>
        </p:txBody>
      </p:sp>
      <p:sp>
        <p:nvSpPr>
          <p:cNvPr id="14" name="AutoShape 9"/>
          <p:cNvSpPr>
            <a:spLocks noChangeArrowheads="1"/>
          </p:cNvSpPr>
          <p:nvPr/>
        </p:nvSpPr>
        <p:spPr bwMode="auto">
          <a:xfrm>
            <a:off x="132907" y="2991520"/>
            <a:ext cx="3035595"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Unresectable or m</a:t>
            </a:r>
            <a:r>
              <a:rPr lang="en-GB" altLang="zh-CN" sz="1600" dirty="0">
                <a:solidFill>
                  <a:srgbClr val="FFFFFF"/>
                </a:solidFill>
                <a:ea typeface="SimSun" pitchFamily="2" charset="-122"/>
              </a:rPr>
              <a:t>CRC</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KRAS G12C mutation</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No available treatment with curative intent or </a:t>
            </a:r>
            <a:r>
              <a:rPr lang="en-US" altLang="zh-CN" sz="1600" dirty="0" err="1">
                <a:solidFill>
                  <a:srgbClr val="FFFFFF"/>
                </a:solidFill>
                <a:ea typeface="SimSun" pitchFamily="2" charset="-122"/>
              </a:rPr>
              <a:t>SoC</a:t>
            </a:r>
            <a:endParaRPr lang="en-US" altLang="zh-CN" sz="1600" dirty="0">
              <a:solidFill>
                <a:srgbClr val="FFFFFF"/>
              </a:solidFill>
              <a:ea typeface="SimSun" pitchFamily="2" charset="-122"/>
            </a:endParaRPr>
          </a:p>
          <a:p>
            <a:pPr defTabSz="892175" eaLnBrk="0" hangingPunct="0">
              <a:spcAft>
                <a:spcPct val="30000"/>
              </a:spcAft>
              <a:defRPr/>
            </a:pPr>
            <a:r>
              <a:rPr lang="en-US" altLang="zh-CN" sz="1600" dirty="0">
                <a:solidFill>
                  <a:srgbClr val="FFFFFF"/>
                </a:solidFill>
                <a:ea typeface="SimSun" pitchFamily="2" charset="-122"/>
              </a:rPr>
              <a:t>(n=565)</a:t>
            </a:r>
          </a:p>
        </p:txBody>
      </p:sp>
      <p:sp>
        <p:nvSpPr>
          <p:cNvPr id="18" name="AutoShape 12"/>
          <p:cNvSpPr>
            <a:spLocks noChangeArrowheads="1"/>
          </p:cNvSpPr>
          <p:nvPr/>
        </p:nvSpPr>
        <p:spPr bwMode="auto">
          <a:xfrm>
            <a:off x="3358662" y="3451622"/>
            <a:ext cx="2274481" cy="942359"/>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chemeClr val="tx2"/>
                </a:solidFill>
                <a:ea typeface="SimSun" pitchFamily="2" charset="-122"/>
              </a:rPr>
              <a:t>Adagrasib </a:t>
            </a:r>
            <a:br>
              <a:rPr lang="en-US" altLang="zh-CN" dirty="0">
                <a:solidFill>
                  <a:schemeClr val="tx2"/>
                </a:solidFill>
                <a:ea typeface="SimSun" pitchFamily="2" charset="-122"/>
              </a:rPr>
            </a:br>
            <a:r>
              <a:rPr lang="en-US" altLang="zh-CN" dirty="0">
                <a:solidFill>
                  <a:schemeClr val="tx2"/>
                </a:solidFill>
                <a:ea typeface="SimSun" pitchFamily="2" charset="-122"/>
              </a:rPr>
              <a:t>150, 300, </a:t>
            </a:r>
            <a:br>
              <a:rPr lang="en-US" altLang="zh-CN" dirty="0">
                <a:solidFill>
                  <a:schemeClr val="tx2"/>
                </a:solidFill>
                <a:ea typeface="SimSun" pitchFamily="2" charset="-122"/>
              </a:rPr>
            </a:br>
            <a:r>
              <a:rPr lang="en-US" altLang="zh-CN" dirty="0">
                <a:solidFill>
                  <a:schemeClr val="tx2"/>
                </a:solidFill>
                <a:ea typeface="SimSun" pitchFamily="2" charset="-122"/>
              </a:rPr>
              <a:t>600, 1200 mg/day</a:t>
            </a:r>
          </a:p>
        </p:txBody>
      </p:sp>
      <p:sp>
        <p:nvSpPr>
          <p:cNvPr id="19" name="Content Placeholder 26"/>
          <p:cNvSpPr txBox="1">
            <a:spLocks/>
          </p:cNvSpPr>
          <p:nvPr/>
        </p:nvSpPr>
        <p:spPr>
          <a:xfrm>
            <a:off x="6121128" y="5243894"/>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Phase 1: ORR, DoR, PFS, OS</a:t>
            </a:r>
          </a:p>
          <a:p>
            <a:pPr>
              <a:buClr>
                <a:srgbClr val="043882"/>
              </a:buClr>
              <a:defRPr/>
            </a:pPr>
            <a:r>
              <a:rPr lang="en-US" dirty="0"/>
              <a:t>Phase 2: safety</a:t>
            </a:r>
          </a:p>
        </p:txBody>
      </p:sp>
      <p:sp>
        <p:nvSpPr>
          <p:cNvPr id="29" name="AutoShape 8"/>
          <p:cNvSpPr>
            <a:spLocks noChangeArrowheads="1"/>
          </p:cNvSpPr>
          <p:nvPr/>
        </p:nvSpPr>
        <p:spPr bwMode="auto">
          <a:xfrm>
            <a:off x="5883730" y="4077383"/>
            <a:ext cx="363434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ea typeface="SimSun" pitchFamily="2" charset="-122"/>
              </a:rPr>
              <a:t>Adagrasib 600 mg/day + cetuximab</a:t>
            </a:r>
            <a:br>
              <a:rPr lang="en-US" altLang="zh-CN" dirty="0">
                <a:ea typeface="SimSun" pitchFamily="2" charset="-122"/>
              </a:rPr>
            </a:br>
            <a:r>
              <a:rPr lang="en-US" altLang="zh-CN" dirty="0">
                <a:ea typeface="SimSun" pitchFamily="2" charset="-122"/>
              </a:rPr>
              <a:t>(n=32)</a:t>
            </a:r>
          </a:p>
        </p:txBody>
      </p:sp>
      <p:sp>
        <p:nvSpPr>
          <p:cNvPr id="30" name="AutoShape 12"/>
          <p:cNvSpPr>
            <a:spLocks noChangeArrowheads="1"/>
          </p:cNvSpPr>
          <p:nvPr/>
        </p:nvSpPr>
        <p:spPr bwMode="auto">
          <a:xfrm>
            <a:off x="9768663" y="3479091"/>
            <a:ext cx="2274481" cy="942359"/>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chemeClr val="tx2"/>
                </a:solidFill>
                <a:ea typeface="SimSun" pitchFamily="2" charset="-122"/>
              </a:rPr>
              <a:t>Adagrasib </a:t>
            </a:r>
            <a:br>
              <a:rPr lang="en-US" altLang="zh-CN" dirty="0">
                <a:solidFill>
                  <a:schemeClr val="tx2"/>
                </a:solidFill>
                <a:ea typeface="SimSun" pitchFamily="2" charset="-122"/>
              </a:rPr>
            </a:br>
            <a:r>
              <a:rPr lang="en-US" altLang="zh-CN" dirty="0">
                <a:solidFill>
                  <a:schemeClr val="tx2"/>
                </a:solidFill>
                <a:ea typeface="SimSun" pitchFamily="2" charset="-122"/>
              </a:rPr>
              <a:t>600 mg/day</a:t>
            </a:r>
            <a:br>
              <a:rPr lang="en-US" altLang="zh-CN" dirty="0">
                <a:solidFill>
                  <a:schemeClr val="tx2"/>
                </a:solidFill>
                <a:ea typeface="SimSun" pitchFamily="2" charset="-122"/>
              </a:rPr>
            </a:br>
            <a:r>
              <a:rPr lang="en-US" altLang="zh-CN" dirty="0">
                <a:solidFill>
                  <a:schemeClr val="tx2"/>
                </a:solidFill>
                <a:ea typeface="SimSun" pitchFamily="2" charset="-122"/>
              </a:rPr>
              <a:t>(n=44)</a:t>
            </a:r>
          </a:p>
        </p:txBody>
      </p:sp>
      <p:sp>
        <p:nvSpPr>
          <p:cNvPr id="31" name="TextBox 30"/>
          <p:cNvSpPr txBox="1"/>
          <p:nvPr/>
        </p:nvSpPr>
        <p:spPr>
          <a:xfrm>
            <a:off x="3622907" y="2235739"/>
            <a:ext cx="1745991" cy="584775"/>
          </a:xfrm>
          <a:prstGeom prst="rect">
            <a:avLst/>
          </a:prstGeom>
          <a:noFill/>
        </p:spPr>
        <p:txBody>
          <a:bodyPr wrap="none" rtlCol="0">
            <a:spAutoFit/>
          </a:bodyPr>
          <a:lstStyle/>
          <a:p>
            <a:pPr algn="ctr"/>
            <a:r>
              <a:rPr lang="en-GB" sz="1600" b="1" dirty="0"/>
              <a:t>Phase 1</a:t>
            </a:r>
            <a:br>
              <a:rPr lang="en-GB" sz="1600" b="1" dirty="0"/>
            </a:br>
            <a:r>
              <a:rPr lang="en-GB" sz="1600" b="1" dirty="0"/>
              <a:t>Dose escalation</a:t>
            </a:r>
          </a:p>
        </p:txBody>
      </p:sp>
      <p:sp>
        <p:nvSpPr>
          <p:cNvPr id="32" name="TextBox 31"/>
          <p:cNvSpPr txBox="1"/>
          <p:nvPr/>
        </p:nvSpPr>
        <p:spPr>
          <a:xfrm>
            <a:off x="6095336" y="2235739"/>
            <a:ext cx="3211135" cy="584775"/>
          </a:xfrm>
          <a:prstGeom prst="rect">
            <a:avLst/>
          </a:prstGeom>
          <a:noFill/>
        </p:spPr>
        <p:txBody>
          <a:bodyPr wrap="none" rtlCol="0">
            <a:spAutoFit/>
          </a:bodyPr>
          <a:lstStyle/>
          <a:p>
            <a:pPr algn="ctr"/>
            <a:r>
              <a:rPr lang="en-GB" sz="1600" b="1" dirty="0"/>
              <a:t>Phase 1b</a:t>
            </a:r>
            <a:br>
              <a:rPr lang="en-GB" sz="1600" b="1" dirty="0"/>
            </a:br>
            <a:r>
              <a:rPr lang="en-GB" sz="1600" b="1" dirty="0"/>
              <a:t>Dose expansion + combination</a:t>
            </a:r>
          </a:p>
        </p:txBody>
      </p:sp>
      <p:sp>
        <p:nvSpPr>
          <p:cNvPr id="33" name="TextBox 32"/>
          <p:cNvSpPr txBox="1"/>
          <p:nvPr/>
        </p:nvSpPr>
        <p:spPr>
          <a:xfrm>
            <a:off x="10426445" y="2235739"/>
            <a:ext cx="958917" cy="338554"/>
          </a:xfrm>
          <a:prstGeom prst="rect">
            <a:avLst/>
          </a:prstGeom>
          <a:noFill/>
        </p:spPr>
        <p:txBody>
          <a:bodyPr wrap="none" rtlCol="0">
            <a:spAutoFit/>
          </a:bodyPr>
          <a:lstStyle/>
          <a:p>
            <a:pPr algn="ctr"/>
            <a:r>
              <a:rPr lang="en-GB" sz="1600" b="1" dirty="0"/>
              <a:t>Phase 2</a:t>
            </a:r>
          </a:p>
        </p:txBody>
      </p:sp>
    </p:spTree>
    <p:extLst>
      <p:ext uri="{BB962C8B-B14F-4D97-AF65-F5344CB8AC3E}">
        <p14:creationId xmlns:p14="http://schemas.microsoft.com/office/powerpoint/2010/main" val="5658424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LBA6: KRYSTAL-1: adagrasib (MRTX849) as monotherapy or combined with cetuximab (</a:t>
            </a:r>
            <a:r>
              <a:rPr lang="en-GB" dirty="0" err="1"/>
              <a:t>Cetux</a:t>
            </a:r>
            <a:r>
              <a:rPr lang="en-GB" dirty="0"/>
              <a:t>) in patients (pts) with colorectal cancer (CRC) </a:t>
            </a:r>
            <a:r>
              <a:rPr lang="en-GB" dirty="0" err="1"/>
              <a:t>harboring</a:t>
            </a:r>
            <a:r>
              <a:rPr lang="en-GB" dirty="0"/>
              <a:t> a KRASG12C mutation </a:t>
            </a:r>
            <a:br>
              <a:rPr lang="en-GB" dirty="0"/>
            </a:br>
            <a:r>
              <a:rPr lang="en-GB" dirty="0"/>
              <a:t>– Weiss J,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Weiss J, et al. Ann </a:t>
            </a:r>
            <a:r>
              <a:rPr lang="en-GB" dirty="0" err="1"/>
              <a:t>Oncol</a:t>
            </a:r>
            <a:r>
              <a:rPr lang="en-GB" dirty="0"/>
              <a:t> 2021;32(</a:t>
            </a:r>
            <a:r>
              <a:rPr lang="en-GB" dirty="0" err="1"/>
              <a:t>suppl</a:t>
            </a:r>
            <a:r>
              <a:rPr lang="en-GB" dirty="0"/>
              <a:t>):</a:t>
            </a:r>
            <a:r>
              <a:rPr lang="en-GB" dirty="0" err="1"/>
              <a:t>abstr</a:t>
            </a:r>
            <a:r>
              <a:rPr lang="en-GB" dirty="0"/>
              <a:t> LBA6</a:t>
            </a:r>
          </a:p>
        </p:txBody>
      </p:sp>
      <p:graphicFrame>
        <p:nvGraphicFramePr>
          <p:cNvPr id="7" name="Group 88"/>
          <p:cNvGraphicFramePr>
            <a:graphicFrameLocks noGrp="1"/>
          </p:cNvGraphicFramePr>
          <p:nvPr>
            <p:extLst>
              <p:ext uri="{D42A27DB-BD31-4B8C-83A1-F6EECF244321}">
                <p14:modId xmlns:p14="http://schemas.microsoft.com/office/powerpoint/2010/main" val="2059499763"/>
              </p:ext>
            </p:extLst>
          </p:nvPr>
        </p:nvGraphicFramePr>
        <p:xfrm>
          <a:off x="6298505" y="1797913"/>
          <a:ext cx="5625909" cy="2164080"/>
        </p:xfrm>
        <a:graphic>
          <a:graphicData uri="http://schemas.openxmlformats.org/drawingml/2006/table">
            <a:tbl>
              <a:tblPr firstRow="1" bandRow="1">
                <a:tableStyleId>{5202B0CA-FC54-4496-8BCA-5EF66A818D29}</a:tableStyleId>
              </a:tblPr>
              <a:tblGrid>
                <a:gridCol w="1957676">
                  <a:extLst>
                    <a:ext uri="{9D8B030D-6E8A-4147-A177-3AD203B41FA5}">
                      <a16:colId xmlns:a16="http://schemas.microsoft.com/office/drawing/2014/main" val="20000"/>
                    </a:ext>
                  </a:extLst>
                </a:gridCol>
                <a:gridCol w="1366284">
                  <a:extLst>
                    <a:ext uri="{9D8B030D-6E8A-4147-A177-3AD203B41FA5}">
                      <a16:colId xmlns:a16="http://schemas.microsoft.com/office/drawing/2014/main" val="20001"/>
                    </a:ext>
                  </a:extLst>
                </a:gridCol>
                <a:gridCol w="2301949">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Adagrasib</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(n=45)</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Adagrasib + cetuximab</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(n=28)</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Response rate, n (%)</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SD,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10 (22)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29 (64)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12 (43)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16 (57)</a:t>
                      </a:r>
                    </a:p>
                  </a:txBody>
                  <a:tcPr anchor="ctr"/>
                </a:tc>
                <a:extLst>
                  <a:ext uri="{0D108BD9-81ED-4DB2-BD59-A6C34878D82A}">
                    <a16:rowId xmlns:a16="http://schemas.microsoft.com/office/drawing/2014/main" val="331278234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DCR, 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39 (87)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28 (100)</a:t>
                      </a:r>
                    </a:p>
                  </a:txBody>
                  <a:tcPr anchor="ctr"/>
                </a:tc>
                <a:extLst>
                  <a:ext uri="{0D108BD9-81ED-4DB2-BD59-A6C34878D82A}">
                    <a16:rowId xmlns:a16="http://schemas.microsoft.com/office/drawing/2014/main" val="249604190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DoR, mo</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Median time to response, mo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1.3</a:t>
                      </a:r>
                    </a:p>
                  </a:txBody>
                  <a:tcPr anchor="ctr"/>
                </a:tc>
                <a:extLst>
                  <a:ext uri="{0D108BD9-81ED-4DB2-BD59-A6C34878D82A}">
                    <a16:rowId xmlns:a16="http://schemas.microsoft.com/office/drawing/2014/main" val="1965355626"/>
                  </a:ext>
                </a:extLst>
              </a:tr>
            </a:tbl>
          </a:graphicData>
        </a:graphic>
      </p:graphicFrame>
      <p:sp>
        <p:nvSpPr>
          <p:cNvPr id="8" name="Freeform 21">
            <a:extLst>
              <a:ext uri="{FF2B5EF4-FFF2-40B4-BE49-F238E27FC236}">
                <a16:creationId xmlns:a16="http://schemas.microsoft.com/office/drawing/2014/main" id="{A28A4843-AE83-476E-A9AA-334F7DEF9094}"/>
              </a:ext>
            </a:extLst>
          </p:cNvPr>
          <p:cNvSpPr>
            <a:spLocks/>
          </p:cNvSpPr>
          <p:nvPr/>
        </p:nvSpPr>
        <p:spPr bwMode="auto">
          <a:xfrm>
            <a:off x="1069474" y="2198627"/>
            <a:ext cx="3997048" cy="224084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F44C43EB-9D84-4D0E-B4D6-860DB7FFAA56}"/>
              </a:ext>
            </a:extLst>
          </p:cNvPr>
          <p:cNvGrpSpPr/>
          <p:nvPr/>
        </p:nvGrpSpPr>
        <p:grpSpPr>
          <a:xfrm>
            <a:off x="360818" y="2046221"/>
            <a:ext cx="713736" cy="2448000"/>
            <a:chOff x="1270619" y="1265887"/>
            <a:chExt cx="713736" cy="2858279"/>
          </a:xfrm>
        </p:grpSpPr>
        <p:sp>
          <p:nvSpPr>
            <p:cNvPr id="10" name="Line 6">
              <a:extLst>
                <a:ext uri="{FF2B5EF4-FFF2-40B4-BE49-F238E27FC236}">
                  <a16:creationId xmlns:a16="http://schemas.microsoft.com/office/drawing/2014/main" id="{185E207C-2086-4F5B-8DF9-9AD40D8351F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A74BF087-0C69-4873-9D1C-D4A782D71AFA}"/>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6A1EEA9B-36D0-4573-928E-902DD6AB0972}"/>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B50C93F1-5468-4D5C-B8CE-99286A99359B}"/>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9B4F9EE1-9EB7-443D-A09A-F93EA44B784F}"/>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id="{2AD8BF3C-F516-4488-83AF-A79066EB2FEE}"/>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id="{424ED96B-E9AD-4214-971E-B6FCB335A549}"/>
                </a:ext>
              </a:extLst>
            </p:cNvPr>
            <p:cNvSpPr txBox="1"/>
            <p:nvPr/>
          </p:nvSpPr>
          <p:spPr>
            <a:xfrm rot="16200000">
              <a:off x="961084" y="2569414"/>
              <a:ext cx="92684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PFS, %</a:t>
              </a:r>
            </a:p>
          </p:txBody>
        </p:sp>
        <p:sp>
          <p:nvSpPr>
            <p:cNvPr id="17" name="TextBox 16">
              <a:extLst>
                <a:ext uri="{FF2B5EF4-FFF2-40B4-BE49-F238E27FC236}">
                  <a16:creationId xmlns:a16="http://schemas.microsoft.com/office/drawing/2014/main" id="{0E9ADE5F-6D5C-4CF1-AA2B-132929793370}"/>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8" name="TextBox 17">
              <a:extLst>
                <a:ext uri="{FF2B5EF4-FFF2-40B4-BE49-F238E27FC236}">
                  <a16:creationId xmlns:a16="http://schemas.microsoft.com/office/drawing/2014/main" id="{3A7602FA-4F62-4EEC-A2E7-16BB70CA0E2A}"/>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19" name="TextBox 18">
              <a:extLst>
                <a:ext uri="{FF2B5EF4-FFF2-40B4-BE49-F238E27FC236}">
                  <a16:creationId xmlns:a16="http://schemas.microsoft.com/office/drawing/2014/main" id="{C92454E5-61D0-4C86-B35F-09A97328B883}"/>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20" name="TextBox 19">
              <a:extLst>
                <a:ext uri="{FF2B5EF4-FFF2-40B4-BE49-F238E27FC236}">
                  <a16:creationId xmlns:a16="http://schemas.microsoft.com/office/drawing/2014/main" id="{3DDDD24B-EFBA-4E24-87A2-3F31E5B64BF3}"/>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21" name="TextBox 20">
              <a:extLst>
                <a:ext uri="{FF2B5EF4-FFF2-40B4-BE49-F238E27FC236}">
                  <a16:creationId xmlns:a16="http://schemas.microsoft.com/office/drawing/2014/main" id="{7322CD9A-82B6-485A-8A0F-8D6E18597686}"/>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22" name="TextBox 21">
              <a:extLst>
                <a:ext uri="{FF2B5EF4-FFF2-40B4-BE49-F238E27FC236}">
                  <a16:creationId xmlns:a16="http://schemas.microsoft.com/office/drawing/2014/main" id="{D26A7125-1AAF-42CE-BD0F-F11C074CEAAA}"/>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23" name="Group 22">
            <a:extLst>
              <a:ext uri="{FF2B5EF4-FFF2-40B4-BE49-F238E27FC236}">
                <a16:creationId xmlns:a16="http://schemas.microsoft.com/office/drawing/2014/main" id="{5CF72C62-1906-4153-A6DF-2F25A6C2D0C8}"/>
              </a:ext>
            </a:extLst>
          </p:cNvPr>
          <p:cNvGrpSpPr/>
          <p:nvPr/>
        </p:nvGrpSpPr>
        <p:grpSpPr>
          <a:xfrm>
            <a:off x="1031437" y="4450751"/>
            <a:ext cx="4206043" cy="360147"/>
            <a:chOff x="1522674" y="4771176"/>
            <a:chExt cx="2851241" cy="360147"/>
          </a:xfrm>
        </p:grpSpPr>
        <p:sp>
          <p:nvSpPr>
            <p:cNvPr id="24" name="Line 21">
              <a:extLst>
                <a:ext uri="{FF2B5EF4-FFF2-40B4-BE49-F238E27FC236}">
                  <a16:creationId xmlns:a16="http://schemas.microsoft.com/office/drawing/2014/main" id="{8FAF41EC-A118-4B7B-87AE-B00DDF307B60}"/>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9F18927-3478-41E2-93C0-91A3E7210A5D}"/>
                </a:ext>
              </a:extLst>
            </p:cNvPr>
            <p:cNvSpPr txBox="1"/>
            <p:nvPr/>
          </p:nvSpPr>
          <p:spPr>
            <a:xfrm>
              <a:off x="4102440"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a:t>
              </a:r>
            </a:p>
          </p:txBody>
        </p:sp>
        <p:sp>
          <p:nvSpPr>
            <p:cNvPr id="26" name="Line 21">
              <a:extLst>
                <a:ext uri="{FF2B5EF4-FFF2-40B4-BE49-F238E27FC236}">
                  <a16:creationId xmlns:a16="http://schemas.microsoft.com/office/drawing/2014/main" id="{C7FBE5A2-D399-4C4F-B78C-B78198CD5A03}"/>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54F8E1D-E199-4E76-925F-F311B1976410}"/>
                </a:ext>
              </a:extLst>
            </p:cNvPr>
            <p:cNvSpPr txBox="1"/>
            <p:nvPr/>
          </p:nvSpPr>
          <p:spPr>
            <a:xfrm>
              <a:off x="3726803"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28" name="Line 21">
              <a:extLst>
                <a:ext uri="{FF2B5EF4-FFF2-40B4-BE49-F238E27FC236}">
                  <a16:creationId xmlns:a16="http://schemas.microsoft.com/office/drawing/2014/main" id="{4F82A09D-092B-40C4-BFF8-439643300CD4}"/>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B76A427-6894-4434-A95D-050D9A016AC1}"/>
                </a:ext>
              </a:extLst>
            </p:cNvPr>
            <p:cNvSpPr txBox="1"/>
            <p:nvPr/>
          </p:nvSpPr>
          <p:spPr>
            <a:xfrm>
              <a:off x="3351166"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30" name="Line 21">
              <a:extLst>
                <a:ext uri="{FF2B5EF4-FFF2-40B4-BE49-F238E27FC236}">
                  <a16:creationId xmlns:a16="http://schemas.microsoft.com/office/drawing/2014/main" id="{9A7CD2DB-DEC8-44DF-8393-BA674D832309}"/>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2780F75-D6B7-46A9-894B-478B2ED8499F}"/>
                </a:ext>
              </a:extLst>
            </p:cNvPr>
            <p:cNvSpPr txBox="1"/>
            <p:nvPr/>
          </p:nvSpPr>
          <p:spPr>
            <a:xfrm>
              <a:off x="3025222"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32" name="Line 21">
              <a:extLst>
                <a:ext uri="{FF2B5EF4-FFF2-40B4-BE49-F238E27FC236}">
                  <a16:creationId xmlns:a16="http://schemas.microsoft.com/office/drawing/2014/main" id="{17A870C2-DA22-4A9A-9CE5-68638CE47473}"/>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7CB2DD7-EB58-4AA0-AA6E-10FDD73DE4A6}"/>
                </a:ext>
              </a:extLst>
            </p:cNvPr>
            <p:cNvSpPr txBox="1"/>
            <p:nvPr/>
          </p:nvSpPr>
          <p:spPr>
            <a:xfrm>
              <a:off x="2649585"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34" name="Line 21">
              <a:extLst>
                <a:ext uri="{FF2B5EF4-FFF2-40B4-BE49-F238E27FC236}">
                  <a16:creationId xmlns:a16="http://schemas.microsoft.com/office/drawing/2014/main" id="{08BF5C10-65B2-4141-AE5D-84D202388614}"/>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D9847A7-6F65-473A-A45F-BAA2F488BBBA}"/>
                </a:ext>
              </a:extLst>
            </p:cNvPr>
            <p:cNvSpPr txBox="1"/>
            <p:nvPr/>
          </p:nvSpPr>
          <p:spPr>
            <a:xfrm>
              <a:off x="2273948"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36" name="Line 21">
              <a:extLst>
                <a:ext uri="{FF2B5EF4-FFF2-40B4-BE49-F238E27FC236}">
                  <a16:creationId xmlns:a16="http://schemas.microsoft.com/office/drawing/2014/main" id="{57B87749-7818-46F3-8C61-49357DED3341}"/>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AABED2EB-47E8-4809-86B6-DEB15AC21F51}"/>
                </a:ext>
              </a:extLst>
            </p:cNvPr>
            <p:cNvSpPr txBox="1"/>
            <p:nvPr/>
          </p:nvSpPr>
          <p:spPr>
            <a:xfrm>
              <a:off x="1898311"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38" name="Line 21">
              <a:extLst>
                <a:ext uri="{FF2B5EF4-FFF2-40B4-BE49-F238E27FC236}">
                  <a16:creationId xmlns:a16="http://schemas.microsoft.com/office/drawing/2014/main" id="{8025588E-B7ED-4AC5-9CAF-EA7435F2307B}"/>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9BC140C-7E23-46CF-BA32-F04DDA0E8152}"/>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40" name="Group 39">
            <a:extLst>
              <a:ext uri="{FF2B5EF4-FFF2-40B4-BE49-F238E27FC236}">
                <a16:creationId xmlns:a16="http://schemas.microsoft.com/office/drawing/2014/main" id="{205399A7-55BF-4191-9250-B854FB14DCD4}"/>
              </a:ext>
            </a:extLst>
          </p:cNvPr>
          <p:cNvGrpSpPr/>
          <p:nvPr/>
        </p:nvGrpSpPr>
        <p:grpSpPr>
          <a:xfrm>
            <a:off x="1022629" y="5007408"/>
            <a:ext cx="4100660" cy="288147"/>
            <a:chOff x="1135732" y="4963512"/>
            <a:chExt cx="4100660" cy="288147"/>
          </a:xfrm>
        </p:grpSpPr>
        <p:sp>
          <p:nvSpPr>
            <p:cNvPr id="41" name="TextBox 40">
              <a:extLst>
                <a:ext uri="{FF2B5EF4-FFF2-40B4-BE49-F238E27FC236}">
                  <a16:creationId xmlns:a16="http://schemas.microsoft.com/office/drawing/2014/main" id="{79DC7FAE-5BFD-41F6-8CB2-3785998C324C}"/>
                </a:ext>
              </a:extLst>
            </p:cNvPr>
            <p:cNvSpPr txBox="1"/>
            <p:nvPr/>
          </p:nvSpPr>
          <p:spPr>
            <a:xfrm>
              <a:off x="5064303" y="4963512"/>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42" name="TextBox 41">
              <a:extLst>
                <a:ext uri="{FF2B5EF4-FFF2-40B4-BE49-F238E27FC236}">
                  <a16:creationId xmlns:a16="http://schemas.microsoft.com/office/drawing/2014/main" id="{9B34D36D-4DD2-4238-A43C-66D6910B3C77}"/>
                </a:ext>
              </a:extLst>
            </p:cNvPr>
            <p:cNvSpPr txBox="1"/>
            <p:nvPr/>
          </p:nvSpPr>
          <p:spPr>
            <a:xfrm>
              <a:off x="4510178" y="4963512"/>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a:t>
              </a:r>
            </a:p>
          </p:txBody>
        </p:sp>
        <p:sp>
          <p:nvSpPr>
            <p:cNvPr id="43" name="TextBox 42">
              <a:extLst>
                <a:ext uri="{FF2B5EF4-FFF2-40B4-BE49-F238E27FC236}">
                  <a16:creationId xmlns:a16="http://schemas.microsoft.com/office/drawing/2014/main" id="{276D8ECA-111D-4F90-9C48-4CAB47A6160F}"/>
                </a:ext>
              </a:extLst>
            </p:cNvPr>
            <p:cNvSpPr txBox="1"/>
            <p:nvPr/>
          </p:nvSpPr>
          <p:spPr>
            <a:xfrm>
              <a:off x="3956052" y="4963512"/>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44" name="TextBox 43">
              <a:extLst>
                <a:ext uri="{FF2B5EF4-FFF2-40B4-BE49-F238E27FC236}">
                  <a16:creationId xmlns:a16="http://schemas.microsoft.com/office/drawing/2014/main" id="{F91FED22-6A88-475B-B715-F9539C5080B5}"/>
                </a:ext>
              </a:extLst>
            </p:cNvPr>
            <p:cNvSpPr txBox="1"/>
            <p:nvPr/>
          </p:nvSpPr>
          <p:spPr>
            <a:xfrm>
              <a:off x="3361042" y="4963512"/>
              <a:ext cx="25385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45" name="TextBox 44">
              <a:extLst>
                <a:ext uri="{FF2B5EF4-FFF2-40B4-BE49-F238E27FC236}">
                  <a16:creationId xmlns:a16="http://schemas.microsoft.com/office/drawing/2014/main" id="{C29D94FF-179B-4213-99BF-8E2AAAFC6EDF}"/>
                </a:ext>
              </a:extLst>
            </p:cNvPr>
            <p:cNvSpPr txBox="1"/>
            <p:nvPr/>
          </p:nvSpPr>
          <p:spPr>
            <a:xfrm>
              <a:off x="2798109" y="4963512"/>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13</a:t>
              </a:r>
            </a:p>
          </p:txBody>
        </p:sp>
        <p:sp>
          <p:nvSpPr>
            <p:cNvPr id="46" name="TextBox 45">
              <a:extLst>
                <a:ext uri="{FF2B5EF4-FFF2-40B4-BE49-F238E27FC236}">
                  <a16:creationId xmlns:a16="http://schemas.microsoft.com/office/drawing/2014/main" id="{0BBC2F55-78E9-4AF7-8334-0A161A92FAE7}"/>
                </a:ext>
              </a:extLst>
            </p:cNvPr>
            <p:cNvSpPr txBox="1"/>
            <p:nvPr/>
          </p:nvSpPr>
          <p:spPr>
            <a:xfrm>
              <a:off x="2243983" y="4963512"/>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31</a:t>
              </a:r>
            </a:p>
          </p:txBody>
        </p:sp>
        <p:sp>
          <p:nvSpPr>
            <p:cNvPr id="47" name="TextBox 46">
              <a:extLst>
                <a:ext uri="{FF2B5EF4-FFF2-40B4-BE49-F238E27FC236}">
                  <a16:creationId xmlns:a16="http://schemas.microsoft.com/office/drawing/2014/main" id="{8F5C8D3F-3B74-4504-8FF8-150E76330D5D}"/>
                </a:ext>
              </a:extLst>
            </p:cNvPr>
            <p:cNvSpPr txBox="1"/>
            <p:nvPr/>
          </p:nvSpPr>
          <p:spPr>
            <a:xfrm>
              <a:off x="1689858" y="4963512"/>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39</a:t>
              </a:r>
            </a:p>
          </p:txBody>
        </p:sp>
        <p:sp>
          <p:nvSpPr>
            <p:cNvPr id="48" name="TextBox 47">
              <a:extLst>
                <a:ext uri="{FF2B5EF4-FFF2-40B4-BE49-F238E27FC236}">
                  <a16:creationId xmlns:a16="http://schemas.microsoft.com/office/drawing/2014/main" id="{6F33FF2F-87C6-4F42-8A86-D9883EB180BE}"/>
                </a:ext>
              </a:extLst>
            </p:cNvPr>
            <p:cNvSpPr txBox="1"/>
            <p:nvPr/>
          </p:nvSpPr>
          <p:spPr>
            <a:xfrm>
              <a:off x="1135732" y="4963512"/>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46</a:t>
              </a:r>
            </a:p>
          </p:txBody>
        </p:sp>
      </p:grpSp>
      <p:cxnSp>
        <p:nvCxnSpPr>
          <p:cNvPr id="49" name="Straight Connector 48">
            <a:extLst>
              <a:ext uri="{FF2B5EF4-FFF2-40B4-BE49-F238E27FC236}">
                <a16:creationId xmlns:a16="http://schemas.microsoft.com/office/drawing/2014/main" id="{8B52E9A3-D43A-4454-864B-0C16A19CAE21}"/>
              </a:ext>
            </a:extLst>
          </p:cNvPr>
          <p:cNvCxnSpPr/>
          <p:nvPr/>
        </p:nvCxnSpPr>
        <p:spPr>
          <a:xfrm flipV="1">
            <a:off x="2803561" y="3443833"/>
            <a:ext cx="0" cy="995638"/>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7001E85-AD84-4C9E-AC07-51904419F261}"/>
              </a:ext>
            </a:extLst>
          </p:cNvPr>
          <p:cNvSpPr txBox="1"/>
          <p:nvPr/>
        </p:nvSpPr>
        <p:spPr>
          <a:xfrm>
            <a:off x="1508855" y="1709414"/>
            <a:ext cx="3328155" cy="338554"/>
          </a:xfrm>
          <a:prstGeom prst="rect">
            <a:avLst/>
          </a:prstGeom>
          <a:noFill/>
        </p:spPr>
        <p:txBody>
          <a:bodyPr wrap="none" rtlCol="0">
            <a:spAutoFit/>
          </a:bodyPr>
          <a:lstStyle/>
          <a:p>
            <a:r>
              <a:rPr lang="en-US" sz="1600" b="1" dirty="0"/>
              <a:t>Progression-free survival (n=46)</a:t>
            </a:r>
            <a:endParaRPr lang="en-GB" sz="1600" b="1" dirty="0"/>
          </a:p>
        </p:txBody>
      </p:sp>
      <p:sp>
        <p:nvSpPr>
          <p:cNvPr id="51" name="TextBox 50">
            <a:extLst>
              <a:ext uri="{FF2B5EF4-FFF2-40B4-BE49-F238E27FC236}">
                <a16:creationId xmlns:a16="http://schemas.microsoft.com/office/drawing/2014/main" id="{6FAEF8AB-9BA6-4A9F-B1CB-6607FE1359CA}"/>
              </a:ext>
            </a:extLst>
          </p:cNvPr>
          <p:cNvSpPr txBox="1"/>
          <p:nvPr/>
        </p:nvSpPr>
        <p:spPr>
          <a:xfrm>
            <a:off x="2325690" y="2313196"/>
            <a:ext cx="2970685" cy="307777"/>
          </a:xfrm>
          <a:prstGeom prst="rect">
            <a:avLst/>
          </a:prstGeom>
          <a:noFill/>
        </p:spPr>
        <p:txBody>
          <a:bodyPr wrap="none" rtlCol="0">
            <a:spAutoFit/>
          </a:bodyPr>
          <a:lstStyle/>
          <a:p>
            <a:r>
              <a:rPr lang="en-US" sz="1400" dirty="0"/>
              <a:t>mPFS 5.6 months (95%CI 4.1, 8.3)</a:t>
            </a:r>
            <a:endParaRPr lang="en-GB" sz="1400" dirty="0"/>
          </a:p>
        </p:txBody>
      </p:sp>
      <p:grpSp>
        <p:nvGrpSpPr>
          <p:cNvPr id="52" name="Group 51">
            <a:extLst>
              <a:ext uri="{FF2B5EF4-FFF2-40B4-BE49-F238E27FC236}">
                <a16:creationId xmlns:a16="http://schemas.microsoft.com/office/drawing/2014/main" id="{CB9F66D5-4FA6-43A3-AEC4-8B74D391638C}"/>
              </a:ext>
            </a:extLst>
          </p:cNvPr>
          <p:cNvGrpSpPr/>
          <p:nvPr/>
        </p:nvGrpSpPr>
        <p:grpSpPr>
          <a:xfrm>
            <a:off x="1158366" y="2141477"/>
            <a:ext cx="3535239" cy="1916570"/>
            <a:chOff x="3859847" y="2224087"/>
            <a:chExt cx="4486291" cy="2414111"/>
          </a:xfrm>
        </p:grpSpPr>
        <p:sp>
          <p:nvSpPr>
            <p:cNvPr id="53" name="Freeform: Shape 50">
              <a:extLst>
                <a:ext uri="{FF2B5EF4-FFF2-40B4-BE49-F238E27FC236}">
                  <a16:creationId xmlns:a16="http://schemas.microsoft.com/office/drawing/2014/main" id="{1C7A4274-03AC-4E5D-88B3-19447496A520}"/>
                </a:ext>
              </a:extLst>
            </p:cNvPr>
            <p:cNvSpPr/>
            <p:nvPr/>
          </p:nvSpPr>
          <p:spPr>
            <a:xfrm>
              <a:off x="3861894" y="2273267"/>
              <a:ext cx="4454411" cy="2342013"/>
            </a:xfrm>
            <a:custGeom>
              <a:avLst/>
              <a:gdLst>
                <a:gd name="connsiteX0" fmla="*/ 4454412 w 4454411"/>
                <a:gd name="connsiteY0" fmla="*/ 2342014 h 2342013"/>
                <a:gd name="connsiteX1" fmla="*/ 3872739 w 4454411"/>
                <a:gd name="connsiteY1" fmla="*/ 2342014 h 2342013"/>
                <a:gd name="connsiteX2" fmla="*/ 3872739 w 4454411"/>
                <a:gd name="connsiteY2" fmla="*/ 2143017 h 2342013"/>
                <a:gd name="connsiteX3" fmla="*/ 2913477 w 4454411"/>
                <a:gd name="connsiteY3" fmla="*/ 2143017 h 2342013"/>
                <a:gd name="connsiteX4" fmla="*/ 2913477 w 4454411"/>
                <a:gd name="connsiteY4" fmla="*/ 1913408 h 2342013"/>
                <a:gd name="connsiteX5" fmla="*/ 2887969 w 4454411"/>
                <a:gd name="connsiteY5" fmla="*/ 1913408 h 2342013"/>
                <a:gd name="connsiteX6" fmla="*/ 2887969 w 4454411"/>
                <a:gd name="connsiteY6" fmla="*/ 1785849 h 2342013"/>
                <a:gd name="connsiteX7" fmla="*/ 2551212 w 4454411"/>
                <a:gd name="connsiteY7" fmla="*/ 1785849 h 2342013"/>
                <a:gd name="connsiteX8" fmla="*/ 2551212 w 4454411"/>
                <a:gd name="connsiteY8" fmla="*/ 1658290 h 2342013"/>
                <a:gd name="connsiteX9" fmla="*/ 2347110 w 4454411"/>
                <a:gd name="connsiteY9" fmla="*/ 1658290 h 2342013"/>
                <a:gd name="connsiteX10" fmla="*/ 2347110 w 4454411"/>
                <a:gd name="connsiteY10" fmla="*/ 1566440 h 2342013"/>
                <a:gd name="connsiteX11" fmla="*/ 2010354 w 4454411"/>
                <a:gd name="connsiteY11" fmla="*/ 1566440 h 2342013"/>
                <a:gd name="connsiteX12" fmla="*/ 2010354 w 4454411"/>
                <a:gd name="connsiteY12" fmla="*/ 1489907 h 2342013"/>
                <a:gd name="connsiteX13" fmla="*/ 1974635 w 4454411"/>
                <a:gd name="connsiteY13" fmla="*/ 1489907 h 2342013"/>
                <a:gd name="connsiteX14" fmla="*/ 1974635 w 4454411"/>
                <a:gd name="connsiteY14" fmla="*/ 1398067 h 2342013"/>
                <a:gd name="connsiteX15" fmla="*/ 1949127 w 4454411"/>
                <a:gd name="connsiteY15" fmla="*/ 1398067 h 2342013"/>
                <a:gd name="connsiteX16" fmla="*/ 1949127 w 4454411"/>
                <a:gd name="connsiteY16" fmla="*/ 1265403 h 2342013"/>
                <a:gd name="connsiteX17" fmla="*/ 1928715 w 4454411"/>
                <a:gd name="connsiteY17" fmla="*/ 1265403 h 2342013"/>
                <a:gd name="connsiteX18" fmla="*/ 1928715 w 4454411"/>
                <a:gd name="connsiteY18" fmla="*/ 1107221 h 2342013"/>
                <a:gd name="connsiteX19" fmla="*/ 1892996 w 4454411"/>
                <a:gd name="connsiteY19" fmla="*/ 1107221 h 2342013"/>
                <a:gd name="connsiteX20" fmla="*/ 1892996 w 4454411"/>
                <a:gd name="connsiteY20" fmla="*/ 1015381 h 2342013"/>
                <a:gd name="connsiteX21" fmla="*/ 1474601 w 4454411"/>
                <a:gd name="connsiteY21" fmla="*/ 1015381 h 2342013"/>
                <a:gd name="connsiteX22" fmla="*/ 1474601 w 4454411"/>
                <a:gd name="connsiteY22" fmla="*/ 933742 h 2342013"/>
                <a:gd name="connsiteX23" fmla="*/ 1433777 w 4454411"/>
                <a:gd name="connsiteY23" fmla="*/ 933742 h 2342013"/>
                <a:gd name="connsiteX24" fmla="*/ 1433777 w 4454411"/>
                <a:gd name="connsiteY24" fmla="*/ 760260 h 2342013"/>
                <a:gd name="connsiteX25" fmla="*/ 1392962 w 4454411"/>
                <a:gd name="connsiteY25" fmla="*/ 760260 h 2342013"/>
                <a:gd name="connsiteX26" fmla="*/ 1392962 w 4454411"/>
                <a:gd name="connsiteY26" fmla="*/ 699032 h 2342013"/>
                <a:gd name="connsiteX27" fmla="*/ 1173554 w 4454411"/>
                <a:gd name="connsiteY27" fmla="*/ 699032 h 2342013"/>
                <a:gd name="connsiteX28" fmla="*/ 1173554 w 4454411"/>
                <a:gd name="connsiteY28" fmla="*/ 632700 h 2342013"/>
                <a:gd name="connsiteX29" fmla="*/ 1127634 w 4454411"/>
                <a:gd name="connsiteY29" fmla="*/ 632700 h 2342013"/>
                <a:gd name="connsiteX30" fmla="*/ 1127634 w 4454411"/>
                <a:gd name="connsiteY30" fmla="*/ 561266 h 2342013"/>
                <a:gd name="connsiteX31" fmla="*/ 1015382 w 4454411"/>
                <a:gd name="connsiteY31" fmla="*/ 561266 h 2342013"/>
                <a:gd name="connsiteX32" fmla="*/ 1015382 w 4454411"/>
                <a:gd name="connsiteY32" fmla="*/ 494935 h 2342013"/>
                <a:gd name="connsiteX33" fmla="*/ 989865 w 4454411"/>
                <a:gd name="connsiteY33" fmla="*/ 494935 h 2342013"/>
                <a:gd name="connsiteX34" fmla="*/ 989865 w 4454411"/>
                <a:gd name="connsiteY34" fmla="*/ 443910 h 2342013"/>
                <a:gd name="connsiteX35" fmla="*/ 969462 w 4454411"/>
                <a:gd name="connsiteY35" fmla="*/ 443910 h 2342013"/>
                <a:gd name="connsiteX36" fmla="*/ 969462 w 4454411"/>
                <a:gd name="connsiteY36" fmla="*/ 377579 h 2342013"/>
                <a:gd name="connsiteX37" fmla="*/ 729645 w 4454411"/>
                <a:gd name="connsiteY37" fmla="*/ 377579 h 2342013"/>
                <a:gd name="connsiteX38" fmla="*/ 729645 w 4454411"/>
                <a:gd name="connsiteY38" fmla="*/ 306145 h 2342013"/>
                <a:gd name="connsiteX39" fmla="*/ 500037 w 4454411"/>
                <a:gd name="connsiteY39" fmla="*/ 306145 h 2342013"/>
                <a:gd name="connsiteX40" fmla="*/ 500037 w 4454411"/>
                <a:gd name="connsiteY40" fmla="*/ 239813 h 2342013"/>
                <a:gd name="connsiteX41" fmla="*/ 459217 w 4454411"/>
                <a:gd name="connsiteY41" fmla="*/ 239813 h 2342013"/>
                <a:gd name="connsiteX42" fmla="*/ 459217 w 4454411"/>
                <a:gd name="connsiteY42" fmla="*/ 122458 h 2342013"/>
                <a:gd name="connsiteX43" fmla="*/ 433705 w 4454411"/>
                <a:gd name="connsiteY43" fmla="*/ 122458 h 2342013"/>
                <a:gd name="connsiteX44" fmla="*/ 433705 w 4454411"/>
                <a:gd name="connsiteY44" fmla="*/ 66332 h 2342013"/>
                <a:gd name="connsiteX45" fmla="*/ 408194 w 4454411"/>
                <a:gd name="connsiteY45" fmla="*/ 66332 h 2342013"/>
                <a:gd name="connsiteX46" fmla="*/ 408194 w 4454411"/>
                <a:gd name="connsiteY46" fmla="*/ 0 h 2342013"/>
                <a:gd name="connsiteX47" fmla="*/ 0 w 4454411"/>
                <a:gd name="connsiteY47" fmla="*/ 0 h 234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54411" h="2342013">
                  <a:moveTo>
                    <a:pt x="4454412" y="2342014"/>
                  </a:moveTo>
                  <a:lnTo>
                    <a:pt x="3872739" y="2342014"/>
                  </a:lnTo>
                  <a:lnTo>
                    <a:pt x="3872739" y="2143017"/>
                  </a:lnTo>
                  <a:lnTo>
                    <a:pt x="2913477" y="2143017"/>
                  </a:lnTo>
                  <a:lnTo>
                    <a:pt x="2913477" y="1913408"/>
                  </a:lnTo>
                  <a:lnTo>
                    <a:pt x="2887969" y="1913408"/>
                  </a:lnTo>
                  <a:lnTo>
                    <a:pt x="2887969" y="1785849"/>
                  </a:lnTo>
                  <a:lnTo>
                    <a:pt x="2551212" y="1785849"/>
                  </a:lnTo>
                  <a:lnTo>
                    <a:pt x="2551212" y="1658290"/>
                  </a:lnTo>
                  <a:lnTo>
                    <a:pt x="2347110" y="1658290"/>
                  </a:lnTo>
                  <a:lnTo>
                    <a:pt x="2347110" y="1566440"/>
                  </a:lnTo>
                  <a:lnTo>
                    <a:pt x="2010354" y="1566440"/>
                  </a:lnTo>
                  <a:lnTo>
                    <a:pt x="2010354" y="1489907"/>
                  </a:lnTo>
                  <a:lnTo>
                    <a:pt x="1974635" y="1489907"/>
                  </a:lnTo>
                  <a:lnTo>
                    <a:pt x="1974635" y="1398067"/>
                  </a:lnTo>
                  <a:lnTo>
                    <a:pt x="1949127" y="1398067"/>
                  </a:lnTo>
                  <a:lnTo>
                    <a:pt x="1949127" y="1265403"/>
                  </a:lnTo>
                  <a:lnTo>
                    <a:pt x="1928715" y="1265403"/>
                  </a:lnTo>
                  <a:lnTo>
                    <a:pt x="1928715" y="1107221"/>
                  </a:lnTo>
                  <a:lnTo>
                    <a:pt x="1892996" y="1107221"/>
                  </a:lnTo>
                  <a:lnTo>
                    <a:pt x="1892996" y="1015381"/>
                  </a:lnTo>
                  <a:lnTo>
                    <a:pt x="1474601" y="1015381"/>
                  </a:lnTo>
                  <a:lnTo>
                    <a:pt x="1474601" y="933742"/>
                  </a:lnTo>
                  <a:lnTo>
                    <a:pt x="1433777" y="933742"/>
                  </a:lnTo>
                  <a:lnTo>
                    <a:pt x="1433777" y="760260"/>
                  </a:lnTo>
                  <a:lnTo>
                    <a:pt x="1392962" y="760260"/>
                  </a:lnTo>
                  <a:lnTo>
                    <a:pt x="1392962" y="699032"/>
                  </a:lnTo>
                  <a:lnTo>
                    <a:pt x="1173554" y="699032"/>
                  </a:lnTo>
                  <a:lnTo>
                    <a:pt x="1173554" y="632700"/>
                  </a:lnTo>
                  <a:lnTo>
                    <a:pt x="1127634" y="632700"/>
                  </a:lnTo>
                  <a:lnTo>
                    <a:pt x="1127634" y="561266"/>
                  </a:lnTo>
                  <a:lnTo>
                    <a:pt x="1015382" y="561266"/>
                  </a:lnTo>
                  <a:lnTo>
                    <a:pt x="1015382" y="494935"/>
                  </a:lnTo>
                  <a:lnTo>
                    <a:pt x="989865" y="494935"/>
                  </a:lnTo>
                  <a:lnTo>
                    <a:pt x="989865" y="443910"/>
                  </a:lnTo>
                  <a:lnTo>
                    <a:pt x="969462" y="443910"/>
                  </a:lnTo>
                  <a:lnTo>
                    <a:pt x="969462" y="377579"/>
                  </a:lnTo>
                  <a:lnTo>
                    <a:pt x="729645" y="377579"/>
                  </a:lnTo>
                  <a:lnTo>
                    <a:pt x="729645" y="306145"/>
                  </a:lnTo>
                  <a:lnTo>
                    <a:pt x="500037" y="306145"/>
                  </a:lnTo>
                  <a:lnTo>
                    <a:pt x="500037" y="239813"/>
                  </a:lnTo>
                  <a:lnTo>
                    <a:pt x="459217" y="239813"/>
                  </a:lnTo>
                  <a:lnTo>
                    <a:pt x="459217" y="122458"/>
                  </a:lnTo>
                  <a:lnTo>
                    <a:pt x="433705" y="122458"/>
                  </a:lnTo>
                  <a:lnTo>
                    <a:pt x="433705" y="66332"/>
                  </a:lnTo>
                  <a:lnTo>
                    <a:pt x="408194" y="66332"/>
                  </a:lnTo>
                  <a:lnTo>
                    <a:pt x="408194" y="0"/>
                  </a:lnTo>
                  <a:lnTo>
                    <a:pt x="0" y="0"/>
                  </a:lnTo>
                </a:path>
              </a:pathLst>
            </a:custGeom>
            <a:noFill/>
            <a:ln w="25400" cap="flat">
              <a:solidFill>
                <a:srgbClr val="043882"/>
              </a:solidFill>
              <a:prstDash val="solid"/>
              <a:miter/>
            </a:ln>
          </p:spPr>
          <p:txBody>
            <a:bodyPr rtlCol="0" anchor="ctr"/>
            <a:lstStyle/>
            <a:p>
              <a:endParaRPr lang="en-GB"/>
            </a:p>
          </p:txBody>
        </p:sp>
        <p:sp>
          <p:nvSpPr>
            <p:cNvPr id="54" name="Freeform: Shape 54">
              <a:extLst>
                <a:ext uri="{FF2B5EF4-FFF2-40B4-BE49-F238E27FC236}">
                  <a16:creationId xmlns:a16="http://schemas.microsoft.com/office/drawing/2014/main" id="{CDCEE9C9-4303-4BF6-8B25-603308D0BC07}"/>
                </a:ext>
              </a:extLst>
            </p:cNvPr>
            <p:cNvSpPr/>
            <p:nvPr/>
          </p:nvSpPr>
          <p:spPr>
            <a:xfrm>
              <a:off x="3859847" y="22240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rgbClr val="043882"/>
              </a:solidFill>
              <a:prstDash val="solid"/>
              <a:miter/>
            </a:ln>
          </p:spPr>
          <p:txBody>
            <a:bodyPr rtlCol="0" anchor="ctr"/>
            <a:lstStyle/>
            <a:p>
              <a:endParaRPr lang="en-GB"/>
            </a:p>
          </p:txBody>
        </p:sp>
        <p:sp>
          <p:nvSpPr>
            <p:cNvPr id="55" name="Freeform: Shape 57">
              <a:extLst>
                <a:ext uri="{FF2B5EF4-FFF2-40B4-BE49-F238E27FC236}">
                  <a16:creationId xmlns:a16="http://schemas.microsoft.com/office/drawing/2014/main" id="{D11F12CF-23ED-4347-9C50-F44402218DDC}"/>
                </a:ext>
              </a:extLst>
            </p:cNvPr>
            <p:cNvSpPr/>
            <p:nvPr/>
          </p:nvSpPr>
          <p:spPr>
            <a:xfrm>
              <a:off x="4431348" y="252888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043882"/>
              </a:solidFill>
              <a:prstDash val="solid"/>
              <a:miter/>
            </a:ln>
          </p:spPr>
          <p:txBody>
            <a:bodyPr rtlCol="0" anchor="ctr"/>
            <a:lstStyle/>
            <a:p>
              <a:endParaRPr lang="en-GB"/>
            </a:p>
          </p:txBody>
        </p:sp>
        <p:sp>
          <p:nvSpPr>
            <p:cNvPr id="56" name="Freeform: Shape 58">
              <a:extLst>
                <a:ext uri="{FF2B5EF4-FFF2-40B4-BE49-F238E27FC236}">
                  <a16:creationId xmlns:a16="http://schemas.microsoft.com/office/drawing/2014/main" id="{2F92C714-5CA4-417C-9075-852F70882ADF}"/>
                </a:ext>
              </a:extLst>
            </p:cNvPr>
            <p:cNvSpPr/>
            <p:nvPr/>
          </p:nvSpPr>
          <p:spPr>
            <a:xfrm>
              <a:off x="4736148" y="260508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043882"/>
              </a:solidFill>
              <a:prstDash val="solid"/>
              <a:miter/>
            </a:ln>
          </p:spPr>
          <p:txBody>
            <a:bodyPr rtlCol="0" anchor="ctr"/>
            <a:lstStyle/>
            <a:p>
              <a:endParaRPr lang="en-GB"/>
            </a:p>
          </p:txBody>
        </p:sp>
        <p:sp>
          <p:nvSpPr>
            <p:cNvPr id="57" name="Freeform: Shape 59">
              <a:extLst>
                <a:ext uri="{FF2B5EF4-FFF2-40B4-BE49-F238E27FC236}">
                  <a16:creationId xmlns:a16="http://schemas.microsoft.com/office/drawing/2014/main" id="{D29EDFE7-7A0E-40E4-A393-F2C37196B682}"/>
                </a:ext>
              </a:extLst>
            </p:cNvPr>
            <p:cNvSpPr/>
            <p:nvPr/>
          </p:nvSpPr>
          <p:spPr>
            <a:xfrm>
              <a:off x="5707694" y="3252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043882"/>
              </a:solidFill>
              <a:prstDash val="solid"/>
              <a:miter/>
            </a:ln>
          </p:spPr>
          <p:txBody>
            <a:bodyPr rtlCol="0" anchor="ctr"/>
            <a:lstStyle/>
            <a:p>
              <a:endParaRPr lang="en-GB"/>
            </a:p>
          </p:txBody>
        </p:sp>
        <p:sp>
          <p:nvSpPr>
            <p:cNvPr id="58" name="Freeform: Shape 60">
              <a:extLst>
                <a:ext uri="{FF2B5EF4-FFF2-40B4-BE49-F238E27FC236}">
                  <a16:creationId xmlns:a16="http://schemas.microsoft.com/office/drawing/2014/main" id="{5546EE9B-CC62-40D4-8060-E160B9CBDD84}"/>
                </a:ext>
              </a:extLst>
            </p:cNvPr>
            <p:cNvSpPr/>
            <p:nvPr/>
          </p:nvSpPr>
          <p:spPr>
            <a:xfrm>
              <a:off x="6145853" y="3786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043882"/>
              </a:solidFill>
              <a:prstDash val="solid"/>
              <a:miter/>
            </a:ln>
          </p:spPr>
          <p:txBody>
            <a:bodyPr rtlCol="0" anchor="ctr"/>
            <a:lstStyle/>
            <a:p>
              <a:endParaRPr lang="en-GB"/>
            </a:p>
          </p:txBody>
        </p:sp>
        <p:sp>
          <p:nvSpPr>
            <p:cNvPr id="59" name="Freeform: Shape 61">
              <a:extLst>
                <a:ext uri="{FF2B5EF4-FFF2-40B4-BE49-F238E27FC236}">
                  <a16:creationId xmlns:a16="http://schemas.microsoft.com/office/drawing/2014/main" id="{DCAB959C-74BC-4258-8E6F-89356E5CB63D}"/>
                </a:ext>
              </a:extLst>
            </p:cNvPr>
            <p:cNvSpPr/>
            <p:nvPr/>
          </p:nvSpPr>
          <p:spPr>
            <a:xfrm>
              <a:off x="6241103" y="3881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043882"/>
              </a:solidFill>
              <a:prstDash val="solid"/>
              <a:miter/>
            </a:ln>
          </p:spPr>
          <p:txBody>
            <a:bodyPr rtlCol="0" anchor="ctr"/>
            <a:lstStyle/>
            <a:p>
              <a:endParaRPr lang="en-GB"/>
            </a:p>
          </p:txBody>
        </p:sp>
        <p:sp>
          <p:nvSpPr>
            <p:cNvPr id="60" name="Freeform: Shape 62">
              <a:extLst>
                <a:ext uri="{FF2B5EF4-FFF2-40B4-BE49-F238E27FC236}">
                  <a16:creationId xmlns:a16="http://schemas.microsoft.com/office/drawing/2014/main" id="{5D38EAC4-C7A4-4690-940A-4299BC4DD068}"/>
                </a:ext>
              </a:extLst>
            </p:cNvPr>
            <p:cNvSpPr/>
            <p:nvPr/>
          </p:nvSpPr>
          <p:spPr>
            <a:xfrm>
              <a:off x="6317303" y="3881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043882"/>
              </a:solidFill>
              <a:prstDash val="solid"/>
              <a:miter/>
            </a:ln>
          </p:spPr>
          <p:txBody>
            <a:bodyPr rtlCol="0" anchor="ctr"/>
            <a:lstStyle/>
            <a:p>
              <a:endParaRPr lang="en-GB"/>
            </a:p>
          </p:txBody>
        </p:sp>
        <p:sp>
          <p:nvSpPr>
            <p:cNvPr id="61" name="Freeform: Shape 63">
              <a:extLst>
                <a:ext uri="{FF2B5EF4-FFF2-40B4-BE49-F238E27FC236}">
                  <a16:creationId xmlns:a16="http://schemas.microsoft.com/office/drawing/2014/main" id="{B690761A-2EBA-4FAE-BF60-479EBA458702}"/>
                </a:ext>
              </a:extLst>
            </p:cNvPr>
            <p:cNvSpPr/>
            <p:nvPr/>
          </p:nvSpPr>
          <p:spPr>
            <a:xfrm>
              <a:off x="6926903" y="4357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043882"/>
              </a:solidFill>
              <a:prstDash val="solid"/>
              <a:miter/>
            </a:ln>
          </p:spPr>
          <p:txBody>
            <a:bodyPr rtlCol="0" anchor="ctr"/>
            <a:lstStyle/>
            <a:p>
              <a:endParaRPr lang="en-GB"/>
            </a:p>
          </p:txBody>
        </p:sp>
        <p:sp>
          <p:nvSpPr>
            <p:cNvPr id="62" name="Freeform: Shape 64">
              <a:extLst>
                <a:ext uri="{FF2B5EF4-FFF2-40B4-BE49-F238E27FC236}">
                  <a16:creationId xmlns:a16="http://schemas.microsoft.com/office/drawing/2014/main" id="{D574D023-422F-43A1-869B-29261CDF2D8D}"/>
                </a:ext>
              </a:extLst>
            </p:cNvPr>
            <p:cNvSpPr/>
            <p:nvPr/>
          </p:nvSpPr>
          <p:spPr>
            <a:xfrm>
              <a:off x="7784163" y="45482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043882"/>
              </a:solidFill>
              <a:prstDash val="solid"/>
              <a:miter/>
            </a:ln>
          </p:spPr>
          <p:txBody>
            <a:bodyPr rtlCol="0" anchor="ctr"/>
            <a:lstStyle/>
            <a:p>
              <a:endParaRPr lang="en-GB"/>
            </a:p>
          </p:txBody>
        </p:sp>
        <p:sp>
          <p:nvSpPr>
            <p:cNvPr id="63" name="Freeform: Shape 65">
              <a:extLst>
                <a:ext uri="{FF2B5EF4-FFF2-40B4-BE49-F238E27FC236}">
                  <a16:creationId xmlns:a16="http://schemas.microsoft.com/office/drawing/2014/main" id="{9825640E-3A5F-4CF5-9D28-A31F65524FC9}"/>
                </a:ext>
              </a:extLst>
            </p:cNvPr>
            <p:cNvSpPr/>
            <p:nvPr/>
          </p:nvSpPr>
          <p:spPr>
            <a:xfrm>
              <a:off x="8336613" y="45482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043882"/>
              </a:solidFill>
              <a:prstDash val="solid"/>
              <a:miter/>
            </a:ln>
          </p:spPr>
          <p:txBody>
            <a:bodyPr rtlCol="0" anchor="ctr"/>
            <a:lstStyle/>
            <a:p>
              <a:endParaRPr lang="en-GB"/>
            </a:p>
          </p:txBody>
        </p:sp>
      </p:grpSp>
      <p:sp>
        <p:nvSpPr>
          <p:cNvPr id="64" name="TextBox 63">
            <a:extLst>
              <a:ext uri="{FF2B5EF4-FFF2-40B4-BE49-F238E27FC236}">
                <a16:creationId xmlns:a16="http://schemas.microsoft.com/office/drawing/2014/main" id="{77FDD611-ECDB-42B4-B8DE-61A9013C2708}"/>
              </a:ext>
            </a:extLst>
          </p:cNvPr>
          <p:cNvSpPr txBox="1"/>
          <p:nvPr/>
        </p:nvSpPr>
        <p:spPr>
          <a:xfrm>
            <a:off x="2685006" y="3110186"/>
            <a:ext cx="543739" cy="307777"/>
          </a:xfrm>
          <a:prstGeom prst="rect">
            <a:avLst/>
          </a:prstGeom>
          <a:noFill/>
        </p:spPr>
        <p:txBody>
          <a:bodyPr wrap="none" rtlCol="0">
            <a:spAutoFit/>
          </a:bodyPr>
          <a:lstStyle/>
          <a:p>
            <a:r>
              <a:rPr lang="en-US" sz="1400" dirty="0">
                <a:solidFill>
                  <a:srgbClr val="043882"/>
                </a:solidFill>
              </a:rPr>
              <a:t>42%</a:t>
            </a:r>
            <a:endParaRPr lang="en-GB" sz="1400" dirty="0">
              <a:solidFill>
                <a:srgbClr val="043882"/>
              </a:solidFill>
            </a:endParaRPr>
          </a:p>
        </p:txBody>
      </p:sp>
      <p:sp>
        <p:nvSpPr>
          <p:cNvPr id="65" name="TextBox 64">
            <a:extLst>
              <a:ext uri="{FF2B5EF4-FFF2-40B4-BE49-F238E27FC236}">
                <a16:creationId xmlns:a16="http://schemas.microsoft.com/office/drawing/2014/main" id="{A246E943-2CFD-4741-9374-3F09EEB6E4AF}"/>
              </a:ext>
            </a:extLst>
          </p:cNvPr>
          <p:cNvSpPr txBox="1"/>
          <p:nvPr/>
        </p:nvSpPr>
        <p:spPr>
          <a:xfrm>
            <a:off x="4258269" y="4115242"/>
            <a:ext cx="960519" cy="307777"/>
          </a:xfrm>
          <a:prstGeom prst="rect">
            <a:avLst/>
          </a:prstGeom>
          <a:noFill/>
        </p:spPr>
        <p:txBody>
          <a:bodyPr wrap="none" rtlCol="0">
            <a:spAutoFit/>
          </a:bodyPr>
          <a:lstStyle/>
          <a:p>
            <a:r>
              <a:rPr lang="en-US" sz="1400" dirty="0">
                <a:solidFill>
                  <a:srgbClr val="043882"/>
                </a:solidFill>
              </a:rPr>
              <a:t>Censored</a:t>
            </a:r>
            <a:endParaRPr lang="en-GB" sz="1400" dirty="0">
              <a:solidFill>
                <a:srgbClr val="043882"/>
              </a:solidFill>
            </a:endParaRPr>
          </a:p>
        </p:txBody>
      </p:sp>
      <p:cxnSp>
        <p:nvCxnSpPr>
          <p:cNvPr id="66" name="Straight Connector 65">
            <a:extLst>
              <a:ext uri="{FF2B5EF4-FFF2-40B4-BE49-F238E27FC236}">
                <a16:creationId xmlns:a16="http://schemas.microsoft.com/office/drawing/2014/main" id="{0C960613-A319-4A0B-93DC-D78EA9462A25}"/>
              </a:ext>
            </a:extLst>
          </p:cNvPr>
          <p:cNvCxnSpPr>
            <a:cxnSpLocks/>
          </p:cNvCxnSpPr>
          <p:nvPr/>
        </p:nvCxnSpPr>
        <p:spPr>
          <a:xfrm>
            <a:off x="4236265" y="4215130"/>
            <a:ext cx="0" cy="108000"/>
          </a:xfrm>
          <a:prstGeom prst="line">
            <a:avLst/>
          </a:prstGeom>
          <a:noFill/>
          <a:ln w="25400" cap="flat">
            <a:solidFill>
              <a:srgbClr val="043882"/>
            </a:solidFill>
            <a:prstDash val="solid"/>
            <a:miter/>
          </a:ln>
        </p:spPr>
      </p:cxnSp>
      <p:sp>
        <p:nvSpPr>
          <p:cNvPr id="67" name="TextBox 66">
            <a:extLst>
              <a:ext uri="{FF2B5EF4-FFF2-40B4-BE49-F238E27FC236}">
                <a16:creationId xmlns:a16="http://schemas.microsoft.com/office/drawing/2014/main" id="{B10512E9-F5A1-4EB2-9285-758D1DD0EEE0}"/>
              </a:ext>
            </a:extLst>
          </p:cNvPr>
          <p:cNvSpPr txBox="1"/>
          <p:nvPr/>
        </p:nvSpPr>
        <p:spPr>
          <a:xfrm>
            <a:off x="2479190" y="4704907"/>
            <a:ext cx="126162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sp>
        <p:nvSpPr>
          <p:cNvPr id="68" name="TextBox 67">
            <a:extLst>
              <a:ext uri="{FF2B5EF4-FFF2-40B4-BE49-F238E27FC236}">
                <a16:creationId xmlns:a16="http://schemas.microsoft.com/office/drawing/2014/main" id="{D13AA6CC-1B9A-4437-B5F2-7E487CA0CC34}"/>
              </a:ext>
            </a:extLst>
          </p:cNvPr>
          <p:cNvSpPr txBox="1"/>
          <p:nvPr/>
        </p:nvSpPr>
        <p:spPr>
          <a:xfrm>
            <a:off x="167389" y="4810416"/>
            <a:ext cx="990977" cy="307777"/>
          </a:xfrm>
          <a:prstGeom prst="rect">
            <a:avLst/>
          </a:prstGeom>
          <a:noFill/>
        </p:spPr>
        <p:txBody>
          <a:bodyPr wrap="none" rtlCol="0">
            <a:spAutoFit/>
          </a:bodyPr>
          <a:lstStyle/>
          <a:p>
            <a:pPr algn="r"/>
            <a:r>
              <a:rPr lang="en-GB" sz="1400" dirty="0"/>
              <a:t>No. at risk</a:t>
            </a:r>
          </a:p>
        </p:txBody>
      </p:sp>
    </p:spTree>
    <p:extLst>
      <p:ext uri="{BB962C8B-B14F-4D97-AF65-F5344CB8AC3E}">
        <p14:creationId xmlns:p14="http://schemas.microsoft.com/office/powerpoint/2010/main" val="26160835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LBA6: KRYSTAL-1: adagrasib (MRTX849) as monotherapy or combined with cetuximab (</a:t>
            </a:r>
            <a:r>
              <a:rPr lang="en-GB" dirty="0" err="1"/>
              <a:t>Cetux</a:t>
            </a:r>
            <a:r>
              <a:rPr lang="en-GB" dirty="0"/>
              <a:t>) in patients (pts) with colorectal cancer (CRC) </a:t>
            </a:r>
            <a:r>
              <a:rPr lang="en-GB" dirty="0" err="1"/>
              <a:t>harboring</a:t>
            </a:r>
            <a:r>
              <a:rPr lang="en-GB" dirty="0"/>
              <a:t> a KRASG12C mutation </a:t>
            </a:r>
            <a:br>
              <a:rPr lang="en-GB" dirty="0"/>
            </a:br>
            <a:r>
              <a:rPr lang="en-GB" dirty="0"/>
              <a:t>– Weiss J,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4000"/>
              </a:spcBef>
              <a:buNone/>
            </a:pPr>
            <a:r>
              <a:rPr lang="en-GB" b="1" dirty="0"/>
              <a:t>Conclusions</a:t>
            </a:r>
          </a:p>
          <a:p>
            <a:r>
              <a:rPr lang="en-GB" b="1" dirty="0"/>
              <a:t>In previously treated patients with CRC harbouring a KRAS G12C mutation, adagrasib alone or combined with cetuximab demonstrated promising clinical activity and had a manageable safety profile</a:t>
            </a:r>
          </a:p>
        </p:txBody>
      </p:sp>
      <p:sp>
        <p:nvSpPr>
          <p:cNvPr id="5" name="Text Placeholder 4"/>
          <p:cNvSpPr>
            <a:spLocks noGrp="1"/>
          </p:cNvSpPr>
          <p:nvPr>
            <p:ph type="body" sz="quarter" idx="11"/>
          </p:nvPr>
        </p:nvSpPr>
        <p:spPr/>
        <p:txBody>
          <a:bodyPr/>
          <a:lstStyle/>
          <a:p>
            <a:r>
              <a:rPr lang="en-GB" dirty="0"/>
              <a:t>Weiss J, et al. Ann </a:t>
            </a:r>
            <a:r>
              <a:rPr lang="en-GB" dirty="0" err="1"/>
              <a:t>Oncol</a:t>
            </a:r>
            <a:r>
              <a:rPr lang="en-GB" dirty="0"/>
              <a:t> 2021;32(</a:t>
            </a:r>
            <a:r>
              <a:rPr lang="en-GB" dirty="0" err="1"/>
              <a:t>suppl</a:t>
            </a:r>
            <a:r>
              <a:rPr lang="en-GB" dirty="0"/>
              <a:t>):</a:t>
            </a:r>
            <a:r>
              <a:rPr lang="en-GB" dirty="0" err="1"/>
              <a:t>abstr</a:t>
            </a:r>
            <a:r>
              <a:rPr lang="en-GB" dirty="0"/>
              <a:t> LBA6</a:t>
            </a:r>
          </a:p>
        </p:txBody>
      </p:sp>
      <p:graphicFrame>
        <p:nvGraphicFramePr>
          <p:cNvPr id="6" name="Group 88"/>
          <p:cNvGraphicFramePr>
            <a:graphicFrameLocks noGrp="1"/>
          </p:cNvGraphicFramePr>
          <p:nvPr>
            <p:extLst>
              <p:ext uri="{D42A27DB-BD31-4B8C-83A1-F6EECF244321}">
                <p14:modId xmlns:p14="http://schemas.microsoft.com/office/powerpoint/2010/main" val="2666912211"/>
              </p:ext>
            </p:extLst>
          </p:nvPr>
        </p:nvGraphicFramePr>
        <p:xfrm>
          <a:off x="1983855" y="1670322"/>
          <a:ext cx="3640768" cy="2651760"/>
        </p:xfrm>
        <a:graphic>
          <a:graphicData uri="http://schemas.openxmlformats.org/drawingml/2006/table">
            <a:tbl>
              <a:tblPr firstRow="1" bandRow="1">
                <a:tableStyleId>{5202B0CA-FC54-4496-8BCA-5EF66A818D29}</a:tableStyleId>
              </a:tblPr>
              <a:tblGrid>
                <a:gridCol w="1982089">
                  <a:extLst>
                    <a:ext uri="{9D8B030D-6E8A-4147-A177-3AD203B41FA5}">
                      <a16:colId xmlns:a16="http://schemas.microsoft.com/office/drawing/2014/main" val="20000"/>
                    </a:ext>
                  </a:extLst>
                </a:gridCol>
                <a:gridCol w="1658679">
                  <a:extLst>
                    <a:ext uri="{9D8B030D-6E8A-4147-A177-3AD203B41FA5}">
                      <a16:colId xmlns:a16="http://schemas.microsoft.com/office/drawing/2014/main" val="2000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Grade 3/4 TRAEs,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Adagrasib</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(n=46)</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Any</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30</a:t>
                      </a:r>
                    </a:p>
                  </a:txBody>
                  <a:tcPr anchor="ctr"/>
                </a:tc>
                <a:extLst>
                  <a:ext uri="{0D108BD9-81ED-4DB2-BD59-A6C34878D82A}">
                    <a16:rowId xmlns:a16="http://schemas.microsoft.com/office/drawing/2014/main" val="331278234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Diarrhoea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a:t>
                      </a:r>
                    </a:p>
                  </a:txBody>
                  <a:tcPr anchor="ctr"/>
                </a:tc>
                <a:extLst>
                  <a:ext uri="{0D108BD9-81ED-4DB2-BD59-A6C34878D82A}">
                    <a16:rowId xmlns:a16="http://schemas.microsoft.com/office/drawing/2014/main" val="249604190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Fatigue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AST increased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a:t>
                      </a:r>
                    </a:p>
                  </a:txBody>
                  <a:tcPr anchor="ctr"/>
                </a:tc>
                <a:extLst>
                  <a:ext uri="{0D108BD9-81ED-4DB2-BD59-A6C34878D82A}">
                    <a16:rowId xmlns:a16="http://schemas.microsoft.com/office/drawing/2014/main" val="196535562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ALT increased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a:t>
                      </a:r>
                    </a:p>
                  </a:txBody>
                  <a:tcPr anchor="ctr"/>
                </a:tc>
                <a:extLst>
                  <a:ext uri="{0D108BD9-81ED-4DB2-BD59-A6C34878D82A}">
                    <a16:rowId xmlns:a16="http://schemas.microsoft.com/office/drawing/2014/main" val="355869352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QT prolongation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a:t>
                      </a:r>
                    </a:p>
                  </a:txBody>
                  <a:tcPr anchor="ctr"/>
                </a:tc>
                <a:extLst>
                  <a:ext uri="{0D108BD9-81ED-4DB2-BD59-A6C34878D82A}">
                    <a16:rowId xmlns:a16="http://schemas.microsoft.com/office/drawing/2014/main" val="228338354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Anaemia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a:t>
                      </a:r>
                    </a:p>
                  </a:txBody>
                  <a:tcPr anchor="ctr"/>
                </a:tc>
                <a:extLst>
                  <a:ext uri="{0D108BD9-81ED-4DB2-BD59-A6C34878D82A}">
                    <a16:rowId xmlns:a16="http://schemas.microsoft.com/office/drawing/2014/main" val="139062436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164221077"/>
              </p:ext>
            </p:extLst>
          </p:nvPr>
        </p:nvGraphicFramePr>
        <p:xfrm>
          <a:off x="5876455" y="1670322"/>
          <a:ext cx="4363782" cy="2346960"/>
        </p:xfrm>
        <a:graphic>
          <a:graphicData uri="http://schemas.openxmlformats.org/drawingml/2006/table">
            <a:tbl>
              <a:tblPr firstRow="1" bandRow="1">
                <a:tableStyleId>{5202B0CA-FC54-4496-8BCA-5EF66A818D29}</a:tableStyleId>
              </a:tblPr>
              <a:tblGrid>
                <a:gridCol w="2198973">
                  <a:extLst>
                    <a:ext uri="{9D8B030D-6E8A-4147-A177-3AD203B41FA5}">
                      <a16:colId xmlns:a16="http://schemas.microsoft.com/office/drawing/2014/main" val="20000"/>
                    </a:ext>
                  </a:extLst>
                </a:gridCol>
                <a:gridCol w="2164809">
                  <a:extLst>
                    <a:ext uri="{9D8B030D-6E8A-4147-A177-3AD203B41FA5}">
                      <a16:colId xmlns:a16="http://schemas.microsoft.com/office/drawing/2014/main" val="2543021916"/>
                    </a:ext>
                  </a:extLst>
                </a:gridCol>
              </a:tblGrid>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Grade 3/4 TRAEs,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Adagrasib + cetuximab</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(n=32)</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Any</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16</a:t>
                      </a:r>
                    </a:p>
                  </a:txBody>
                  <a:tcPr anchor="ctr"/>
                </a:tc>
                <a:extLst>
                  <a:ext uri="{0D108BD9-81ED-4DB2-BD59-A6C34878D82A}">
                    <a16:rowId xmlns:a16="http://schemas.microsoft.com/office/drawing/2014/main" val="331278234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Diarrhoea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a:t>
                      </a:r>
                    </a:p>
                  </a:txBody>
                  <a:tcPr anchor="ctr"/>
                </a:tc>
                <a:extLst>
                  <a:ext uri="{0D108BD9-81ED-4DB2-BD59-A6C34878D82A}">
                    <a16:rowId xmlns:a16="http://schemas.microsoft.com/office/drawing/2014/main" val="249604190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Dermatitis acneiform</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Infusion-related reaction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a:t>
                      </a:r>
                    </a:p>
                  </a:txBody>
                  <a:tcPr anchor="ctr"/>
                </a:tc>
                <a:extLst>
                  <a:ext uri="{0D108BD9-81ED-4DB2-BD59-A6C34878D82A}">
                    <a16:rowId xmlns:a16="http://schemas.microsoft.com/office/drawing/2014/main" val="196535562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QT prolongation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a:t>
                      </a:r>
                    </a:p>
                  </a:txBody>
                  <a:tcPr anchor="ctr"/>
                </a:tc>
                <a:extLst>
                  <a:ext uri="{0D108BD9-81ED-4DB2-BD59-A6C34878D82A}">
                    <a16:rowId xmlns:a16="http://schemas.microsoft.com/office/drawing/2014/main" val="228338354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Stomatitis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a:t>
                      </a:r>
                    </a:p>
                  </a:txBody>
                  <a:tcPr anchor="ctr"/>
                </a:tc>
                <a:extLst>
                  <a:ext uri="{0D108BD9-81ED-4DB2-BD59-A6C34878D82A}">
                    <a16:rowId xmlns:a16="http://schemas.microsoft.com/office/drawing/2014/main" val="3155734130"/>
                  </a:ext>
                </a:extLst>
              </a:tr>
            </a:tbl>
          </a:graphicData>
        </a:graphic>
      </p:graphicFrame>
    </p:spTree>
    <p:extLst>
      <p:ext uri="{BB962C8B-B14F-4D97-AF65-F5344CB8AC3E}">
        <p14:creationId xmlns:p14="http://schemas.microsoft.com/office/powerpoint/2010/main" val="12517499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LBA20: FOLFOXIRI plus bevacizumab (</a:t>
            </a:r>
            <a:r>
              <a:rPr lang="en-GB" dirty="0" err="1"/>
              <a:t>bev</a:t>
            </a:r>
            <a:r>
              <a:rPr lang="en-GB" dirty="0"/>
              <a:t>) plus atezolizumab (</a:t>
            </a:r>
            <a:r>
              <a:rPr lang="en-GB" dirty="0" err="1"/>
              <a:t>atezo</a:t>
            </a:r>
            <a:r>
              <a:rPr lang="en-GB" dirty="0"/>
              <a:t>) versus FOLFOXIRI plus </a:t>
            </a:r>
            <a:r>
              <a:rPr lang="en-GB" dirty="0" err="1"/>
              <a:t>bev</a:t>
            </a:r>
            <a:r>
              <a:rPr lang="en-GB" dirty="0"/>
              <a:t> as first-line treatment of unresectable metastatic colorectal cancer (mCRC) patients: results of the phase II randomized </a:t>
            </a:r>
            <a:r>
              <a:rPr lang="en-GB" dirty="0" err="1"/>
              <a:t>AtezoTRIBE</a:t>
            </a:r>
            <a:r>
              <a:rPr lang="en-GB" dirty="0"/>
              <a:t> study by GONO – </a:t>
            </a:r>
            <a:r>
              <a:rPr lang="en-GB" dirty="0" err="1"/>
              <a:t>Cremolini</a:t>
            </a:r>
            <a:r>
              <a:rPr lang="en-GB" dirty="0"/>
              <a:t> C,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efficacy and safety of 1L atezolizumab + FOLFOXIRI + bevacizumab in patients with unresectable mCRC in the </a:t>
            </a:r>
            <a:r>
              <a:rPr lang="en-GB" dirty="0" err="1"/>
              <a:t>AtezoTRIBE</a:t>
            </a:r>
            <a:r>
              <a:rPr lang="en-GB" dirty="0"/>
              <a:t> study</a:t>
            </a:r>
          </a:p>
        </p:txBody>
      </p:sp>
      <p:sp>
        <p:nvSpPr>
          <p:cNvPr id="5" name="Text Placeholder 4"/>
          <p:cNvSpPr>
            <a:spLocks noGrp="1"/>
          </p:cNvSpPr>
          <p:nvPr>
            <p:ph type="body" sz="quarter" idx="11"/>
          </p:nvPr>
        </p:nvSpPr>
        <p:spPr/>
        <p:txBody>
          <a:bodyPr/>
          <a:lstStyle/>
          <a:p>
            <a:r>
              <a:rPr lang="en-GB" dirty="0" err="1"/>
              <a:t>Cremolini</a:t>
            </a:r>
            <a:r>
              <a:rPr lang="en-GB" dirty="0"/>
              <a:t> C, et al. Ann </a:t>
            </a:r>
            <a:r>
              <a:rPr lang="en-GB" dirty="0" err="1"/>
              <a:t>Oncol</a:t>
            </a:r>
            <a:r>
              <a:rPr lang="en-GB" dirty="0"/>
              <a:t> 2021;32(</a:t>
            </a:r>
            <a:r>
              <a:rPr lang="en-GB" dirty="0" err="1"/>
              <a:t>suppl</a:t>
            </a:r>
            <a:r>
              <a:rPr lang="en-GB" dirty="0"/>
              <a:t>):</a:t>
            </a:r>
            <a:r>
              <a:rPr lang="en-GB" dirty="0" err="1"/>
              <a:t>abstr</a:t>
            </a:r>
            <a:r>
              <a:rPr lang="en-GB" dirty="0"/>
              <a:t> LBA20</a:t>
            </a:r>
          </a:p>
        </p:txBody>
      </p:sp>
      <p:sp>
        <p:nvSpPr>
          <p:cNvPr id="6" name="Rectangle 9"/>
          <p:cNvSpPr txBox="1">
            <a:spLocks noChangeArrowheads="1"/>
          </p:cNvSpPr>
          <p:nvPr/>
        </p:nvSpPr>
        <p:spPr bwMode="auto">
          <a:xfrm>
            <a:off x="1838052" y="5568733"/>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PRIMARY ENDPOINT</a:t>
            </a:r>
          </a:p>
          <a:p>
            <a:pPr>
              <a:buClr>
                <a:srgbClr val="043882"/>
              </a:buClr>
              <a:defRPr/>
            </a:pPr>
            <a:r>
              <a:rPr lang="en-US" dirty="0"/>
              <a:t>PFS</a:t>
            </a:r>
          </a:p>
        </p:txBody>
      </p:sp>
      <p:sp>
        <p:nvSpPr>
          <p:cNvPr id="7" name="Oval 14"/>
          <p:cNvSpPr>
            <a:spLocks noChangeArrowheads="1"/>
          </p:cNvSpPr>
          <p:nvPr/>
        </p:nvSpPr>
        <p:spPr bwMode="auto">
          <a:xfrm>
            <a:off x="3360361" y="356736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2:1</a:t>
            </a:r>
          </a:p>
        </p:txBody>
      </p:sp>
      <p:cxnSp>
        <p:nvCxnSpPr>
          <p:cNvPr id="8" name="AutoShape 15"/>
          <p:cNvCxnSpPr>
            <a:cxnSpLocks noChangeShapeType="1"/>
            <a:stCxn id="7" idx="0"/>
            <a:endCxn id="13" idx="1"/>
          </p:cNvCxnSpPr>
          <p:nvPr/>
        </p:nvCxnSpPr>
        <p:spPr bwMode="auto">
          <a:xfrm rot="5400000" flipH="1" flipV="1">
            <a:off x="3473949" y="3003582"/>
            <a:ext cx="741989" cy="385569"/>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9594929" y="2561052"/>
            <a:ext cx="573574"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a:t>
            </a:r>
          </a:p>
        </p:txBody>
      </p:sp>
      <p:sp>
        <p:nvSpPr>
          <p:cNvPr id="10" name="Content Placeholder 26"/>
          <p:cNvSpPr txBox="1">
            <a:spLocks/>
          </p:cNvSpPr>
          <p:nvPr/>
        </p:nvSpPr>
        <p:spPr bwMode="auto">
          <a:xfrm>
            <a:off x="3986471" y="3280812"/>
            <a:ext cx="4434517" cy="892175"/>
          </a:xfrm>
          <a:prstGeom prst="rect">
            <a:avLst/>
          </a:prstGeom>
          <a:noFill/>
          <a:ln w="9525">
            <a:noFill/>
            <a:miter lim="800000"/>
            <a:headEnd/>
            <a:tailEnd/>
          </a:ln>
        </p:spPr>
        <p:txBody>
          <a:bodyPr/>
          <a:lstStyle/>
          <a:p>
            <a:pPr marL="190500" indent="-190500">
              <a:spcAft>
                <a:spcPts val="400"/>
              </a:spcAft>
              <a:defRPr/>
            </a:pPr>
            <a:r>
              <a:rPr lang="en-US" sz="1400" b="1" dirty="0">
                <a:solidFill>
                  <a:srgbClr val="043882"/>
                </a:solidFill>
              </a:rPr>
              <a:t>Stratification</a:t>
            </a:r>
          </a:p>
          <a:p>
            <a:pPr marL="203200" lvl="0" indent="-203200">
              <a:spcBef>
                <a:spcPts val="0"/>
              </a:spcBef>
              <a:spcAft>
                <a:spcPts val="200"/>
              </a:spcAft>
              <a:buFont typeface="Arial" pitchFamily="34" charset="0"/>
              <a:buChar char="•"/>
              <a:defRPr/>
            </a:pPr>
            <a:r>
              <a:rPr lang="en-US" sz="1400" dirty="0">
                <a:solidFill>
                  <a:srgbClr val="4D4D4D"/>
                </a:solidFill>
                <a:latin typeface="Arial"/>
                <a:cs typeface="Arial"/>
              </a:rPr>
              <a:t>Centre</a:t>
            </a:r>
          </a:p>
          <a:p>
            <a:pPr marL="203200" lvl="0" indent="-203200">
              <a:spcBef>
                <a:spcPts val="0"/>
              </a:spcBef>
              <a:spcAft>
                <a:spcPts val="200"/>
              </a:spcAft>
              <a:buFont typeface="Arial" pitchFamily="34" charset="0"/>
              <a:buChar char="•"/>
              <a:defRPr/>
            </a:pPr>
            <a:r>
              <a:rPr lang="en-US" sz="1400" dirty="0">
                <a:solidFill>
                  <a:srgbClr val="4D4D4D"/>
                </a:solidFill>
                <a:latin typeface="Arial"/>
                <a:cs typeface="Arial"/>
              </a:rPr>
              <a:t>PS 0 vs. 1–2</a:t>
            </a:r>
          </a:p>
          <a:p>
            <a:pPr marL="203200" lvl="0" indent="-203200">
              <a:spcBef>
                <a:spcPts val="0"/>
              </a:spcBef>
              <a:spcAft>
                <a:spcPts val="200"/>
              </a:spcAft>
              <a:buFont typeface="Arial" pitchFamily="34" charset="0"/>
              <a:buChar char="•"/>
              <a:defRPr/>
            </a:pPr>
            <a:r>
              <a:rPr lang="en-US" sz="1400" dirty="0">
                <a:solidFill>
                  <a:srgbClr val="4D4D4D"/>
                </a:solidFill>
                <a:latin typeface="Arial"/>
                <a:cs typeface="Arial"/>
              </a:rPr>
              <a:t>Primary </a:t>
            </a:r>
            <a:r>
              <a:rPr lang="en-GB" sz="1400" dirty="0">
                <a:solidFill>
                  <a:srgbClr val="4D4D4D"/>
                </a:solidFill>
                <a:latin typeface="Arial"/>
                <a:cs typeface="Arial"/>
              </a:rPr>
              <a:t>tumour</a:t>
            </a:r>
            <a:r>
              <a:rPr lang="en-US" sz="1400" dirty="0">
                <a:solidFill>
                  <a:srgbClr val="4D4D4D"/>
                </a:solidFill>
                <a:latin typeface="Arial"/>
                <a:cs typeface="Arial"/>
              </a:rPr>
              <a:t> location (right or left vs. rectum)</a:t>
            </a:r>
          </a:p>
          <a:p>
            <a:pPr marL="203200" lvl="0" indent="-203200">
              <a:spcBef>
                <a:spcPts val="0"/>
              </a:spcBef>
              <a:spcAft>
                <a:spcPts val="200"/>
              </a:spcAft>
              <a:buFont typeface="Arial" pitchFamily="34" charset="0"/>
              <a:buChar char="•"/>
              <a:defRPr/>
            </a:pPr>
            <a:r>
              <a:rPr lang="en-US" sz="1400" dirty="0">
                <a:solidFill>
                  <a:srgbClr val="4D4D4D"/>
                </a:solidFill>
                <a:latin typeface="Arial"/>
                <a:cs typeface="Arial"/>
              </a:rPr>
              <a:t>Previous adjuvant chemotherapy</a:t>
            </a:r>
          </a:p>
          <a:p>
            <a:pPr marL="190500" indent="-190500">
              <a:spcAft>
                <a:spcPts val="400"/>
              </a:spcAft>
              <a:defRPr/>
            </a:pPr>
            <a:endParaRPr lang="en-US" sz="1400" b="1" dirty="0">
              <a:solidFill>
                <a:srgbClr val="043882"/>
              </a:solidFill>
            </a:endParaRPr>
          </a:p>
        </p:txBody>
      </p:sp>
      <p:cxnSp>
        <p:nvCxnSpPr>
          <p:cNvPr id="11" name="AutoShape 19"/>
          <p:cNvCxnSpPr>
            <a:cxnSpLocks noChangeShapeType="1"/>
            <a:stCxn id="14" idx="3"/>
            <a:endCxn id="7" idx="2"/>
          </p:cNvCxnSpPr>
          <p:nvPr/>
        </p:nvCxnSpPr>
        <p:spPr bwMode="auto">
          <a:xfrm>
            <a:off x="3226984" y="3859460"/>
            <a:ext cx="133377"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49" idx="1"/>
          </p:cNvCxnSpPr>
          <p:nvPr/>
        </p:nvCxnSpPr>
        <p:spPr bwMode="auto">
          <a:xfrm>
            <a:off x="7293937" y="2825371"/>
            <a:ext cx="251269"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037728" y="2354235"/>
            <a:ext cx="3256209"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Atezolizumab + FOLFOXIRI + bevacizumab (8 cycles)</a:t>
            </a:r>
            <a:br>
              <a:rPr lang="en-US" altLang="zh-CN" dirty="0">
                <a:solidFill>
                  <a:srgbClr val="FFFFFF"/>
                </a:solidFill>
                <a:ea typeface="SimSun" pitchFamily="2" charset="-122"/>
              </a:rPr>
            </a:br>
            <a:r>
              <a:rPr lang="en-US" altLang="zh-CN" dirty="0">
                <a:solidFill>
                  <a:srgbClr val="FFFFFF"/>
                </a:solidFill>
                <a:ea typeface="SimSun" pitchFamily="2" charset="-122"/>
              </a:rPr>
              <a:t>(n=145)</a:t>
            </a:r>
          </a:p>
        </p:txBody>
      </p:sp>
      <p:sp>
        <p:nvSpPr>
          <p:cNvPr id="14" name="AutoShape 9"/>
          <p:cNvSpPr>
            <a:spLocks noChangeArrowheads="1"/>
          </p:cNvSpPr>
          <p:nvPr/>
        </p:nvSpPr>
        <p:spPr bwMode="auto">
          <a:xfrm>
            <a:off x="62132" y="3051290"/>
            <a:ext cx="3164852"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Unresectable mCRC</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Treatment naïve</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ECOG PS ≤2</a:t>
            </a:r>
          </a:p>
          <a:p>
            <a:pPr defTabSz="892175" eaLnBrk="0" hangingPunct="0">
              <a:spcAft>
                <a:spcPct val="30000"/>
              </a:spcAft>
              <a:defRPr/>
            </a:pPr>
            <a:r>
              <a:rPr lang="en-US" altLang="zh-CN" sz="1600" dirty="0">
                <a:solidFill>
                  <a:srgbClr val="FFFFFF"/>
                </a:solidFill>
                <a:ea typeface="SimSun" pitchFamily="2" charset="-122"/>
              </a:rPr>
              <a:t>(n=218)</a:t>
            </a:r>
          </a:p>
        </p:txBody>
      </p:sp>
      <p:cxnSp>
        <p:nvCxnSpPr>
          <p:cNvPr id="15" name="AutoShape 16"/>
          <p:cNvCxnSpPr>
            <a:cxnSpLocks noChangeShapeType="1"/>
            <a:stCxn id="7" idx="4"/>
            <a:endCxn id="18" idx="1"/>
          </p:cNvCxnSpPr>
          <p:nvPr/>
        </p:nvCxnSpPr>
        <p:spPr bwMode="auto">
          <a:xfrm rot="16200000" flipH="1">
            <a:off x="3417019" y="4386699"/>
            <a:ext cx="856809" cy="386529"/>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9594929" y="4744049"/>
            <a:ext cx="573574"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a:t>
            </a:r>
          </a:p>
        </p:txBody>
      </p:sp>
      <p:cxnSp>
        <p:nvCxnSpPr>
          <p:cNvPr id="17" name="AutoShape 20"/>
          <p:cNvCxnSpPr>
            <a:cxnSpLocks noChangeShapeType="1"/>
            <a:stCxn id="18" idx="3"/>
            <a:endCxn id="50" idx="1"/>
          </p:cNvCxnSpPr>
          <p:nvPr/>
        </p:nvCxnSpPr>
        <p:spPr bwMode="auto">
          <a:xfrm>
            <a:off x="7292977" y="5008369"/>
            <a:ext cx="252759" cy="0"/>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038688" y="4537189"/>
            <a:ext cx="3254289"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FOLFOXIRI + bevacizumab</a:t>
            </a:r>
            <a:br>
              <a:rPr lang="en-US" altLang="zh-CN" dirty="0">
                <a:solidFill>
                  <a:srgbClr val="4D4D4D"/>
                </a:solidFill>
                <a:ea typeface="SimSun" pitchFamily="2" charset="-122"/>
              </a:rPr>
            </a:br>
            <a:r>
              <a:rPr lang="en-US" altLang="zh-CN" dirty="0">
                <a:solidFill>
                  <a:srgbClr val="4D4D4D"/>
                </a:solidFill>
                <a:ea typeface="SimSun" pitchFamily="2" charset="-122"/>
              </a:rPr>
              <a:t>(8 cycles)</a:t>
            </a:r>
            <a:br>
              <a:rPr lang="en-US" altLang="zh-CN" dirty="0">
                <a:solidFill>
                  <a:srgbClr val="4D4D4D"/>
                </a:solidFill>
                <a:ea typeface="SimSun" pitchFamily="2" charset="-122"/>
              </a:rPr>
            </a:br>
            <a:r>
              <a:rPr lang="en-US" altLang="zh-CN" dirty="0">
                <a:solidFill>
                  <a:srgbClr val="4D4D4D"/>
                </a:solidFill>
                <a:ea typeface="SimSun" pitchFamily="2" charset="-122"/>
              </a:rPr>
              <a:t>(n=73)</a:t>
            </a:r>
          </a:p>
        </p:txBody>
      </p:sp>
      <p:sp>
        <p:nvSpPr>
          <p:cNvPr id="19" name="Content Placeholder 26"/>
          <p:cNvSpPr txBox="1">
            <a:spLocks/>
          </p:cNvSpPr>
          <p:nvPr/>
        </p:nvSpPr>
        <p:spPr>
          <a:xfrm>
            <a:off x="6121128" y="5568733"/>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Response, resection rate, safety</a:t>
            </a:r>
          </a:p>
        </p:txBody>
      </p:sp>
      <p:sp>
        <p:nvSpPr>
          <p:cNvPr id="49" name="AutoShape 8"/>
          <p:cNvSpPr>
            <a:spLocks noChangeArrowheads="1"/>
          </p:cNvSpPr>
          <p:nvPr/>
        </p:nvSpPr>
        <p:spPr bwMode="auto">
          <a:xfrm>
            <a:off x="7545206" y="2354235"/>
            <a:ext cx="1797641"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Atezolizumab + </a:t>
            </a:r>
            <a:br>
              <a:rPr lang="en-US" altLang="zh-CN" dirty="0">
                <a:solidFill>
                  <a:srgbClr val="FFFFFF"/>
                </a:solidFill>
                <a:ea typeface="SimSun" pitchFamily="2" charset="-122"/>
              </a:rPr>
            </a:br>
            <a:r>
              <a:rPr lang="en-US" altLang="zh-CN" dirty="0">
                <a:solidFill>
                  <a:srgbClr val="FFFFFF"/>
                </a:solidFill>
                <a:ea typeface="SimSun" pitchFamily="2" charset="-122"/>
              </a:rPr>
              <a:t>bevacizumab + </a:t>
            </a:r>
            <a:br>
              <a:rPr lang="en-US" altLang="zh-CN" dirty="0">
                <a:solidFill>
                  <a:srgbClr val="FFFFFF"/>
                </a:solidFill>
                <a:ea typeface="SimSun" pitchFamily="2" charset="-122"/>
              </a:rPr>
            </a:br>
            <a:r>
              <a:rPr lang="en-US" altLang="zh-CN" dirty="0">
                <a:solidFill>
                  <a:srgbClr val="FFFFFF"/>
                </a:solidFill>
                <a:ea typeface="SimSun" pitchFamily="2" charset="-122"/>
              </a:rPr>
              <a:t>5FU/LV</a:t>
            </a:r>
          </a:p>
        </p:txBody>
      </p:sp>
      <p:sp>
        <p:nvSpPr>
          <p:cNvPr id="50" name="AutoShape 12"/>
          <p:cNvSpPr>
            <a:spLocks noChangeArrowheads="1"/>
          </p:cNvSpPr>
          <p:nvPr/>
        </p:nvSpPr>
        <p:spPr bwMode="auto">
          <a:xfrm>
            <a:off x="7545736" y="4537189"/>
            <a:ext cx="1796581"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Bevacizumab + </a:t>
            </a:r>
            <a:br>
              <a:rPr lang="en-US" altLang="zh-CN" dirty="0">
                <a:solidFill>
                  <a:srgbClr val="4D4D4D"/>
                </a:solidFill>
                <a:ea typeface="SimSun" pitchFamily="2" charset="-122"/>
              </a:rPr>
            </a:br>
            <a:r>
              <a:rPr lang="en-US" altLang="zh-CN" dirty="0">
                <a:solidFill>
                  <a:srgbClr val="4D4D4D"/>
                </a:solidFill>
                <a:ea typeface="SimSun" pitchFamily="2" charset="-122"/>
              </a:rPr>
              <a:t>5FU/LV</a:t>
            </a:r>
          </a:p>
        </p:txBody>
      </p:sp>
      <p:cxnSp>
        <p:nvCxnSpPr>
          <p:cNvPr id="58" name="AutoShape 21"/>
          <p:cNvCxnSpPr>
            <a:cxnSpLocks noChangeShapeType="1"/>
            <a:stCxn id="49" idx="3"/>
            <a:endCxn id="9" idx="1"/>
          </p:cNvCxnSpPr>
          <p:nvPr/>
        </p:nvCxnSpPr>
        <p:spPr bwMode="auto">
          <a:xfrm>
            <a:off x="9342847" y="2825371"/>
            <a:ext cx="252082" cy="0"/>
          </a:xfrm>
          <a:prstGeom prst="straightConnector1">
            <a:avLst/>
          </a:prstGeom>
          <a:noFill/>
          <a:ln w="57150">
            <a:solidFill>
              <a:schemeClr val="bg2">
                <a:lumMod val="60000"/>
                <a:lumOff val="40000"/>
              </a:schemeClr>
            </a:solidFill>
            <a:round/>
            <a:headEnd/>
            <a:tailEnd type="triangle" w="med" len="med"/>
          </a:ln>
        </p:spPr>
      </p:cxnSp>
      <p:cxnSp>
        <p:nvCxnSpPr>
          <p:cNvPr id="61" name="AutoShape 20"/>
          <p:cNvCxnSpPr>
            <a:cxnSpLocks noChangeShapeType="1"/>
            <a:stCxn id="50" idx="3"/>
            <a:endCxn id="16" idx="1"/>
          </p:cNvCxnSpPr>
          <p:nvPr/>
        </p:nvCxnSpPr>
        <p:spPr bwMode="auto">
          <a:xfrm flipV="1">
            <a:off x="9342317" y="5008368"/>
            <a:ext cx="252612" cy="1"/>
          </a:xfrm>
          <a:prstGeom prst="straightConnector1">
            <a:avLst/>
          </a:prstGeom>
          <a:noFill/>
          <a:ln w="57150">
            <a:solidFill>
              <a:schemeClr val="bg2">
                <a:lumMod val="60000"/>
                <a:lumOff val="40000"/>
              </a:schemeClr>
            </a:solidFill>
            <a:prstDash val="sysDot"/>
            <a:round/>
            <a:headEnd/>
            <a:tailEnd type="triangle" w="med" len="med"/>
          </a:ln>
        </p:spPr>
      </p:cxnSp>
      <p:sp>
        <p:nvSpPr>
          <p:cNvPr id="70" name="Rounded Rectangle 69"/>
          <p:cNvSpPr/>
          <p:nvPr/>
        </p:nvSpPr>
        <p:spPr>
          <a:xfrm>
            <a:off x="4367865" y="1993652"/>
            <a:ext cx="2595935" cy="405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spcAft>
                <a:spcPct val="30000"/>
              </a:spcAft>
              <a:defRPr/>
            </a:pPr>
            <a:r>
              <a:rPr lang="en-NZ" altLang="zh-CN" sz="1600" b="1" dirty="0">
                <a:solidFill>
                  <a:srgbClr val="4D4D4D"/>
                </a:solidFill>
                <a:ea typeface="SimSun" pitchFamily="2" charset="-122"/>
              </a:rPr>
              <a:t>Induction</a:t>
            </a:r>
            <a:endParaRPr lang="en-GB" altLang="zh-CN" sz="1600" b="1" dirty="0">
              <a:solidFill>
                <a:srgbClr val="4D4D4D"/>
              </a:solidFill>
              <a:ea typeface="SimSun" pitchFamily="2" charset="-122"/>
            </a:endParaRPr>
          </a:p>
        </p:txBody>
      </p:sp>
      <p:sp>
        <p:nvSpPr>
          <p:cNvPr id="71" name="Rounded Rectangle 70"/>
          <p:cNvSpPr/>
          <p:nvPr/>
        </p:nvSpPr>
        <p:spPr>
          <a:xfrm>
            <a:off x="7146059" y="1993652"/>
            <a:ext cx="2595935" cy="405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spcAft>
                <a:spcPct val="30000"/>
              </a:spcAft>
              <a:defRPr/>
            </a:pPr>
            <a:r>
              <a:rPr lang="en-NZ" altLang="zh-CN" sz="1600" b="1" dirty="0">
                <a:solidFill>
                  <a:srgbClr val="4D4D4D"/>
                </a:solidFill>
                <a:ea typeface="SimSun" pitchFamily="2" charset="-122"/>
              </a:rPr>
              <a:t>Maintenance</a:t>
            </a:r>
            <a:endParaRPr lang="en-GB" altLang="zh-CN" sz="1600" b="1" dirty="0">
              <a:solidFill>
                <a:srgbClr val="4D4D4D"/>
              </a:solidFill>
              <a:ea typeface="SimSun" pitchFamily="2" charset="-122"/>
            </a:endParaRPr>
          </a:p>
        </p:txBody>
      </p:sp>
      <p:sp>
        <p:nvSpPr>
          <p:cNvPr id="72" name="AutoShape 8"/>
          <p:cNvSpPr>
            <a:spLocks noChangeArrowheads="1"/>
          </p:cNvSpPr>
          <p:nvPr/>
        </p:nvSpPr>
        <p:spPr bwMode="auto">
          <a:xfrm>
            <a:off x="10248246" y="2535865"/>
            <a:ext cx="1864689" cy="2752770"/>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Reintroduce</a:t>
            </a:r>
            <a:br>
              <a:rPr lang="en-US" altLang="zh-CN" dirty="0">
                <a:solidFill>
                  <a:srgbClr val="FFFFFF"/>
                </a:solidFill>
                <a:ea typeface="SimSun" pitchFamily="2" charset="-122"/>
              </a:rPr>
            </a:br>
            <a:r>
              <a:rPr lang="en-US" altLang="zh-CN" dirty="0">
                <a:solidFill>
                  <a:srgbClr val="FFFFFF"/>
                </a:solidFill>
                <a:ea typeface="SimSun" pitchFamily="2" charset="-122"/>
              </a:rPr>
              <a:t>FOLFOXIRI +</a:t>
            </a:r>
            <a:br>
              <a:rPr lang="en-US" altLang="zh-CN" dirty="0">
                <a:solidFill>
                  <a:srgbClr val="FFFFFF"/>
                </a:solidFill>
                <a:ea typeface="SimSun" pitchFamily="2" charset="-122"/>
              </a:rPr>
            </a:br>
            <a:r>
              <a:rPr lang="en-US" altLang="zh-CN" dirty="0">
                <a:solidFill>
                  <a:srgbClr val="FFFFFF"/>
                </a:solidFill>
                <a:ea typeface="SimSun" pitchFamily="2" charset="-122"/>
              </a:rPr>
              <a:t>bevacizumab ±</a:t>
            </a:r>
            <a:br>
              <a:rPr lang="en-US" altLang="zh-CN" dirty="0">
                <a:solidFill>
                  <a:srgbClr val="FFFFFF"/>
                </a:solidFill>
                <a:ea typeface="SimSun" pitchFamily="2" charset="-122"/>
              </a:rPr>
            </a:br>
            <a:r>
              <a:rPr lang="en-US" altLang="zh-CN" dirty="0">
                <a:solidFill>
                  <a:srgbClr val="FFFFFF"/>
                </a:solidFill>
                <a:ea typeface="SimSun" pitchFamily="2" charset="-122"/>
              </a:rPr>
              <a:t>atezolizumab </a:t>
            </a:r>
          </a:p>
          <a:p>
            <a:pPr algn="ctr" defTabSz="892175" eaLnBrk="0" hangingPunct="0">
              <a:defRPr/>
            </a:pPr>
            <a:r>
              <a:rPr lang="en-US" altLang="zh-CN" dirty="0">
                <a:solidFill>
                  <a:srgbClr val="FFFFFF"/>
                </a:solidFill>
                <a:ea typeface="SimSun" pitchFamily="2" charset="-122"/>
              </a:rPr>
              <a:t>(8 cycles) then </a:t>
            </a:r>
            <a:br>
              <a:rPr lang="en-US" altLang="zh-CN" dirty="0">
                <a:solidFill>
                  <a:srgbClr val="FFFFFF"/>
                </a:solidFill>
                <a:ea typeface="SimSun" pitchFamily="2" charset="-122"/>
              </a:rPr>
            </a:br>
            <a:r>
              <a:rPr lang="en-US" altLang="zh-CN" dirty="0">
                <a:solidFill>
                  <a:srgbClr val="FFFFFF"/>
                </a:solidFill>
                <a:ea typeface="SimSun" pitchFamily="2" charset="-122"/>
              </a:rPr>
              <a:t>bevacizumab +</a:t>
            </a:r>
            <a:br>
              <a:rPr lang="en-US" altLang="zh-CN" dirty="0">
                <a:solidFill>
                  <a:srgbClr val="FFFFFF"/>
                </a:solidFill>
                <a:ea typeface="SimSun" pitchFamily="2" charset="-122"/>
              </a:rPr>
            </a:br>
            <a:r>
              <a:rPr lang="en-US" altLang="zh-CN" dirty="0">
                <a:solidFill>
                  <a:srgbClr val="FFFFFF"/>
                </a:solidFill>
                <a:ea typeface="SimSun" pitchFamily="2" charset="-122"/>
              </a:rPr>
              <a:t>5FU/LV ± atezolizumab</a:t>
            </a:r>
          </a:p>
        </p:txBody>
      </p:sp>
    </p:spTree>
    <p:extLst>
      <p:ext uri="{BB962C8B-B14F-4D97-AF65-F5344CB8AC3E}">
        <p14:creationId xmlns:p14="http://schemas.microsoft.com/office/powerpoint/2010/main" val="1386564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LBA20: FOLFOXIRI plus bevacizumab (</a:t>
            </a:r>
            <a:r>
              <a:rPr lang="en-GB" dirty="0" err="1"/>
              <a:t>bev</a:t>
            </a:r>
            <a:r>
              <a:rPr lang="en-GB" dirty="0"/>
              <a:t>) plus atezolizumab (</a:t>
            </a:r>
            <a:r>
              <a:rPr lang="en-GB" dirty="0" err="1"/>
              <a:t>atezo</a:t>
            </a:r>
            <a:r>
              <a:rPr lang="en-GB" dirty="0"/>
              <a:t>) versus FOLFOXIRI plus </a:t>
            </a:r>
            <a:r>
              <a:rPr lang="en-GB" dirty="0" err="1"/>
              <a:t>bev</a:t>
            </a:r>
            <a:r>
              <a:rPr lang="en-GB" dirty="0"/>
              <a:t> as first-line treatment of unresectable metastatic colorectal cancer (mCRC) patients: results of the phase II randomized </a:t>
            </a:r>
            <a:r>
              <a:rPr lang="en-GB" dirty="0" err="1"/>
              <a:t>AtezoTRIBE</a:t>
            </a:r>
            <a:r>
              <a:rPr lang="en-GB" dirty="0"/>
              <a:t> study by GONO – </a:t>
            </a:r>
            <a:r>
              <a:rPr lang="en-GB" dirty="0" err="1"/>
              <a:t>Cremolini</a:t>
            </a:r>
            <a:r>
              <a:rPr lang="en-GB" dirty="0"/>
              <a:t> C,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err="1"/>
              <a:t>Cremolini</a:t>
            </a:r>
            <a:r>
              <a:rPr lang="en-GB" dirty="0"/>
              <a:t> C, et al. Ann </a:t>
            </a:r>
            <a:r>
              <a:rPr lang="en-GB" dirty="0" err="1"/>
              <a:t>Oncol</a:t>
            </a:r>
            <a:r>
              <a:rPr lang="en-GB" dirty="0"/>
              <a:t> 2021;32(</a:t>
            </a:r>
            <a:r>
              <a:rPr lang="en-GB" dirty="0" err="1"/>
              <a:t>suppl</a:t>
            </a:r>
            <a:r>
              <a:rPr lang="en-GB" dirty="0"/>
              <a:t>):</a:t>
            </a:r>
            <a:r>
              <a:rPr lang="en-GB" dirty="0" err="1"/>
              <a:t>abstr</a:t>
            </a:r>
            <a:r>
              <a:rPr lang="en-GB" dirty="0"/>
              <a:t> LBA20</a:t>
            </a:r>
          </a:p>
        </p:txBody>
      </p:sp>
      <p:graphicFrame>
        <p:nvGraphicFramePr>
          <p:cNvPr id="9" name="Table 9">
            <a:extLst>
              <a:ext uri="{FF2B5EF4-FFF2-40B4-BE49-F238E27FC236}">
                <a16:creationId xmlns:a16="http://schemas.microsoft.com/office/drawing/2014/main" id="{6F9F03FA-8080-44C5-B692-18834AE64C4D}"/>
              </a:ext>
            </a:extLst>
          </p:cNvPr>
          <p:cNvGraphicFramePr>
            <a:graphicFrameLocks noGrp="1"/>
          </p:cNvGraphicFramePr>
          <p:nvPr>
            <p:extLst>
              <p:ext uri="{D42A27DB-BD31-4B8C-83A1-F6EECF244321}">
                <p14:modId xmlns:p14="http://schemas.microsoft.com/office/powerpoint/2010/main" val="244778637"/>
              </p:ext>
            </p:extLst>
          </p:nvPr>
        </p:nvGraphicFramePr>
        <p:xfrm>
          <a:off x="6031851" y="1971418"/>
          <a:ext cx="5091548" cy="1475360"/>
        </p:xfrm>
        <a:graphic>
          <a:graphicData uri="http://schemas.openxmlformats.org/drawingml/2006/table">
            <a:tbl>
              <a:tblPr firstRow="1" bandRow="1">
                <a:tableStyleId>{5C22544A-7EE6-4342-B048-85BDC9FD1C3A}</a:tableStyleId>
              </a:tblPr>
              <a:tblGrid>
                <a:gridCol w="1259514">
                  <a:extLst>
                    <a:ext uri="{9D8B030D-6E8A-4147-A177-3AD203B41FA5}">
                      <a16:colId xmlns:a16="http://schemas.microsoft.com/office/drawing/2014/main" val="1029597996"/>
                    </a:ext>
                  </a:extLst>
                </a:gridCol>
                <a:gridCol w="2205364">
                  <a:extLst>
                    <a:ext uri="{9D8B030D-6E8A-4147-A177-3AD203B41FA5}">
                      <a16:colId xmlns:a16="http://schemas.microsoft.com/office/drawing/2014/main" val="3968482529"/>
                    </a:ext>
                  </a:extLst>
                </a:gridCol>
                <a:gridCol w="1626670">
                  <a:extLst>
                    <a:ext uri="{9D8B030D-6E8A-4147-A177-3AD203B41FA5}">
                      <a16:colId xmlns:a16="http://schemas.microsoft.com/office/drawing/2014/main" val="3816138657"/>
                    </a:ext>
                  </a:extLst>
                </a:gridCol>
              </a:tblGrid>
              <a:tr h="370840">
                <a:tc>
                  <a:txBody>
                    <a:bodyPr/>
                    <a:lstStyle/>
                    <a:p>
                      <a:pPr algn="l"/>
                      <a:r>
                        <a:rPr lang="en-US" sz="1400" dirty="0">
                          <a:solidFill>
                            <a:schemeClr val="tx1"/>
                          </a:solidFill>
                        </a:rPr>
                        <a:t>Median follow-up 19.9 </a:t>
                      </a:r>
                      <a:r>
                        <a:rPr lang="en-US" sz="1400" dirty="0" err="1">
                          <a:solidFill>
                            <a:schemeClr val="tx1"/>
                          </a:solidFill>
                        </a:rPr>
                        <a:t>mo</a:t>
                      </a:r>
                      <a:endParaRPr lang="en-GB" sz="1400" dirty="0">
                        <a:solidFill>
                          <a:schemeClr val="tx1"/>
                        </a:solidFill>
                      </a:endParaRPr>
                    </a:p>
                  </a:txBody>
                  <a:tcPr marL="90000" marR="90000" marT="46800" marB="468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Atezolizumab + FOLFOXIR + </a:t>
                      </a:r>
                      <a:r>
                        <a:rPr lang="en-US" sz="1400" dirty="0" err="1">
                          <a:solidFill>
                            <a:schemeClr val="tx1"/>
                          </a:solidFill>
                        </a:rPr>
                        <a:t>bev</a:t>
                      </a:r>
                      <a:br>
                        <a:rPr lang="en-US" sz="1400" dirty="0">
                          <a:solidFill>
                            <a:schemeClr val="tx1"/>
                          </a:solidFill>
                        </a:rPr>
                      </a:br>
                      <a:r>
                        <a:rPr lang="en-US" sz="1400" dirty="0">
                          <a:solidFill>
                            <a:schemeClr val="tx1"/>
                          </a:solidFill>
                        </a:rPr>
                        <a:t>(n=145)</a:t>
                      </a:r>
                      <a:endParaRPr lang="en-GB" sz="1400" dirty="0">
                        <a:solidFill>
                          <a:schemeClr val="tx1"/>
                        </a:solidFill>
                      </a:endParaRPr>
                    </a:p>
                  </a:txBody>
                  <a:tcPr marL="90000" marR="90000" marT="46800" marB="468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FOLFOXIRI + </a:t>
                      </a:r>
                      <a:r>
                        <a:rPr lang="en-US" sz="1400" dirty="0" err="1">
                          <a:solidFill>
                            <a:schemeClr val="tx1"/>
                          </a:solidFill>
                        </a:rPr>
                        <a:t>bev</a:t>
                      </a:r>
                      <a:br>
                        <a:rPr lang="en-US" sz="1400" dirty="0">
                          <a:solidFill>
                            <a:schemeClr val="tx1"/>
                          </a:solidFill>
                        </a:rPr>
                      </a:br>
                      <a:r>
                        <a:rPr lang="en-US" sz="1400" dirty="0">
                          <a:solidFill>
                            <a:schemeClr val="tx1"/>
                          </a:solidFill>
                        </a:rPr>
                        <a:t>(n=73)</a:t>
                      </a:r>
                      <a:endParaRPr lang="en-GB" sz="1400" dirty="0">
                        <a:solidFill>
                          <a:schemeClr val="tx1"/>
                        </a:solidFill>
                      </a:endParaRPr>
                    </a:p>
                  </a:txBody>
                  <a:tcPr marL="90000" marR="90000" marT="46800" marB="468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3655781"/>
                  </a:ext>
                </a:extLst>
              </a:tr>
              <a:tr h="370840">
                <a:tc>
                  <a:txBody>
                    <a:bodyPr/>
                    <a:lstStyle/>
                    <a:p>
                      <a:pPr algn="l"/>
                      <a:r>
                        <a:rPr lang="en-US" sz="1400" dirty="0">
                          <a:solidFill>
                            <a:schemeClr val="tx1"/>
                          </a:solidFill>
                        </a:rPr>
                        <a:t>Events, n (%)</a:t>
                      </a:r>
                      <a:endParaRPr lang="en-GB" sz="1400" dirty="0">
                        <a:solidFill>
                          <a:schemeClr val="tx1"/>
                        </a:solidFill>
                      </a:endParaRPr>
                    </a:p>
                  </a:txBody>
                  <a:tcPr marL="90000" marR="90000" marT="46800" marB="468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tx1"/>
                          </a:solidFill>
                        </a:rPr>
                        <a:t>99 (68)</a:t>
                      </a:r>
                      <a:endParaRPr lang="en-GB" sz="1400" dirty="0">
                        <a:solidFill>
                          <a:schemeClr val="tx1"/>
                        </a:solidFill>
                      </a:endParaRPr>
                    </a:p>
                  </a:txBody>
                  <a:tcPr marL="90000" marR="90000" marT="46800" marB="468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tx1"/>
                          </a:solidFill>
                        </a:rPr>
                        <a:t>60 (82)</a:t>
                      </a:r>
                      <a:endParaRPr lang="en-GB" sz="1400" dirty="0">
                        <a:solidFill>
                          <a:schemeClr val="tx1"/>
                        </a:solidFill>
                      </a:endParaRPr>
                    </a:p>
                  </a:txBody>
                  <a:tcPr marL="90000" marR="90000" marT="46800" marB="468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23244"/>
                  </a:ext>
                </a:extLst>
              </a:tr>
              <a:tr h="370840">
                <a:tc>
                  <a:txBody>
                    <a:bodyPr/>
                    <a:lstStyle/>
                    <a:p>
                      <a:pPr algn="l"/>
                      <a:r>
                        <a:rPr lang="en-US" sz="1400" dirty="0">
                          <a:solidFill>
                            <a:schemeClr val="tx1"/>
                          </a:solidFill>
                        </a:rPr>
                        <a:t>mPFS, </a:t>
                      </a:r>
                      <a:r>
                        <a:rPr lang="en-US" sz="1400" dirty="0" err="1">
                          <a:solidFill>
                            <a:schemeClr val="tx1"/>
                          </a:solidFill>
                        </a:rPr>
                        <a:t>mo</a:t>
                      </a:r>
                      <a:endParaRPr lang="en-GB" sz="1400" dirty="0">
                        <a:solidFill>
                          <a:schemeClr val="tx1"/>
                        </a:solidFill>
                      </a:endParaRPr>
                    </a:p>
                  </a:txBody>
                  <a:tcPr marL="90000" marR="90000" marT="46800" marB="468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13.1</a:t>
                      </a:r>
                      <a:endParaRPr lang="en-GB" sz="1400" dirty="0">
                        <a:solidFill>
                          <a:schemeClr val="tx1"/>
                        </a:solidFill>
                      </a:endParaRPr>
                    </a:p>
                  </a:txBody>
                  <a:tcPr marL="90000" marR="90000" marT="46800" marB="468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11.5</a:t>
                      </a:r>
                      <a:endParaRPr lang="en-GB" sz="1400" dirty="0">
                        <a:solidFill>
                          <a:schemeClr val="tx1"/>
                        </a:solidFill>
                      </a:endParaRPr>
                    </a:p>
                  </a:txBody>
                  <a:tcPr marL="90000" marR="90000" marT="46800" marB="468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7960773"/>
                  </a:ext>
                </a:extLst>
              </a:tr>
            </a:tbl>
          </a:graphicData>
        </a:graphic>
      </p:graphicFrame>
      <p:sp>
        <p:nvSpPr>
          <p:cNvPr id="10" name="TextBox 9">
            <a:extLst>
              <a:ext uri="{FF2B5EF4-FFF2-40B4-BE49-F238E27FC236}">
                <a16:creationId xmlns:a16="http://schemas.microsoft.com/office/drawing/2014/main" id="{613E8B02-E272-4D3E-B505-1021370DF78E}"/>
              </a:ext>
            </a:extLst>
          </p:cNvPr>
          <p:cNvSpPr txBox="1"/>
          <p:nvPr/>
        </p:nvSpPr>
        <p:spPr>
          <a:xfrm>
            <a:off x="7641835" y="3506298"/>
            <a:ext cx="3143809" cy="307777"/>
          </a:xfrm>
          <a:prstGeom prst="rect">
            <a:avLst/>
          </a:prstGeom>
          <a:noFill/>
        </p:spPr>
        <p:txBody>
          <a:bodyPr wrap="none" rtlCol="0">
            <a:spAutoFit/>
          </a:bodyPr>
          <a:lstStyle/>
          <a:p>
            <a:r>
              <a:rPr lang="en-US" sz="1400" dirty="0"/>
              <a:t>HR 0.69 (80%CI 0.56, 0.85); p=0.012</a:t>
            </a:r>
            <a:endParaRPr lang="en-GB" sz="1400" dirty="0"/>
          </a:p>
        </p:txBody>
      </p:sp>
      <p:sp>
        <p:nvSpPr>
          <p:cNvPr id="11" name="Freeform 21">
            <a:extLst>
              <a:ext uri="{FF2B5EF4-FFF2-40B4-BE49-F238E27FC236}">
                <a16:creationId xmlns:a16="http://schemas.microsoft.com/office/drawing/2014/main" id="{026F801C-EB6B-4188-AABE-530BE6C8D079}"/>
              </a:ext>
            </a:extLst>
          </p:cNvPr>
          <p:cNvSpPr>
            <a:spLocks/>
          </p:cNvSpPr>
          <p:nvPr/>
        </p:nvSpPr>
        <p:spPr bwMode="auto">
          <a:xfrm>
            <a:off x="1876686" y="1928524"/>
            <a:ext cx="5006658" cy="33754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id="{68794170-1DA0-4500-BF41-EA9AFD6FA42A}"/>
              </a:ext>
            </a:extLst>
          </p:cNvPr>
          <p:cNvGrpSpPr/>
          <p:nvPr/>
        </p:nvGrpSpPr>
        <p:grpSpPr>
          <a:xfrm>
            <a:off x="1154200" y="1737070"/>
            <a:ext cx="713736" cy="3744000"/>
            <a:chOff x="1270619" y="1265887"/>
            <a:chExt cx="713736" cy="2858279"/>
          </a:xfrm>
        </p:grpSpPr>
        <p:sp>
          <p:nvSpPr>
            <p:cNvPr id="13" name="Line 6">
              <a:extLst>
                <a:ext uri="{FF2B5EF4-FFF2-40B4-BE49-F238E27FC236}">
                  <a16:creationId xmlns:a16="http://schemas.microsoft.com/office/drawing/2014/main" id="{75D7EE84-EA8F-4C76-82E6-29F980FB7F32}"/>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D3910F76-A084-449C-A1E1-B2F4CFB0A4B8}"/>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0EEF4429-A2C5-4C03-A3F4-810694534AF9}"/>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E458E52C-5376-42C1-BDAF-1155749C51E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8FF9B36E-3ED8-4061-B0C3-DB5D73C17346}"/>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C05DFC69-FE76-40BD-9072-FD462D33CA78}"/>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360A5E5B-1302-4018-B0BA-16AD6B116BC7}"/>
                </a:ext>
              </a:extLst>
            </p:cNvPr>
            <p:cNvSpPr txBox="1"/>
            <p:nvPr/>
          </p:nvSpPr>
          <p:spPr>
            <a:xfrm rot="16200000">
              <a:off x="1121500" y="2569414"/>
              <a:ext cx="606015"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PFS, %</a:t>
              </a:r>
            </a:p>
          </p:txBody>
        </p:sp>
        <p:sp>
          <p:nvSpPr>
            <p:cNvPr id="20" name="TextBox 19">
              <a:extLst>
                <a:ext uri="{FF2B5EF4-FFF2-40B4-BE49-F238E27FC236}">
                  <a16:creationId xmlns:a16="http://schemas.microsoft.com/office/drawing/2014/main" id="{612C2DAF-2AFE-43E8-8AC4-D24940C9089E}"/>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21" name="TextBox 20">
              <a:extLst>
                <a:ext uri="{FF2B5EF4-FFF2-40B4-BE49-F238E27FC236}">
                  <a16:creationId xmlns:a16="http://schemas.microsoft.com/office/drawing/2014/main" id="{B1371428-A44B-4EDF-9507-5AF2E4E98541}"/>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22" name="TextBox 21">
              <a:extLst>
                <a:ext uri="{FF2B5EF4-FFF2-40B4-BE49-F238E27FC236}">
                  <a16:creationId xmlns:a16="http://schemas.microsoft.com/office/drawing/2014/main" id="{7E4246EE-5A29-432F-AC34-1AC30991C1B9}"/>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23" name="TextBox 22">
              <a:extLst>
                <a:ext uri="{FF2B5EF4-FFF2-40B4-BE49-F238E27FC236}">
                  <a16:creationId xmlns:a16="http://schemas.microsoft.com/office/drawing/2014/main" id="{4874F340-3EFF-484B-B0A2-626AD18A979E}"/>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24" name="TextBox 23">
              <a:extLst>
                <a:ext uri="{FF2B5EF4-FFF2-40B4-BE49-F238E27FC236}">
                  <a16:creationId xmlns:a16="http://schemas.microsoft.com/office/drawing/2014/main" id="{3A8712D1-9DD9-4DD6-B251-8FD6939091E2}"/>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25" name="TextBox 24">
              <a:extLst>
                <a:ext uri="{FF2B5EF4-FFF2-40B4-BE49-F238E27FC236}">
                  <a16:creationId xmlns:a16="http://schemas.microsoft.com/office/drawing/2014/main" id="{01195E67-6793-4086-B01F-25195F104D8A}"/>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26" name="Group 25">
            <a:extLst>
              <a:ext uri="{FF2B5EF4-FFF2-40B4-BE49-F238E27FC236}">
                <a16:creationId xmlns:a16="http://schemas.microsoft.com/office/drawing/2014/main" id="{76B21042-7B5C-4F26-BF31-F5BD94A00638}"/>
              </a:ext>
            </a:extLst>
          </p:cNvPr>
          <p:cNvGrpSpPr/>
          <p:nvPr/>
        </p:nvGrpSpPr>
        <p:grpSpPr>
          <a:xfrm>
            <a:off x="1705505" y="5309089"/>
            <a:ext cx="5437266" cy="584777"/>
            <a:chOff x="1473905" y="5303149"/>
            <a:chExt cx="2851241" cy="584777"/>
          </a:xfrm>
        </p:grpSpPr>
        <p:sp>
          <p:nvSpPr>
            <p:cNvPr id="27" name="TextBox 26">
              <a:extLst>
                <a:ext uri="{FF2B5EF4-FFF2-40B4-BE49-F238E27FC236}">
                  <a16:creationId xmlns:a16="http://schemas.microsoft.com/office/drawing/2014/main" id="{27D373CB-5791-45AE-8BDF-D81BF4130F87}"/>
                </a:ext>
              </a:extLst>
            </p:cNvPr>
            <p:cNvSpPr txBox="1"/>
            <p:nvPr/>
          </p:nvSpPr>
          <p:spPr>
            <a:xfrm>
              <a:off x="2595967" y="5580149"/>
              <a:ext cx="661583"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sp>
          <p:nvSpPr>
            <p:cNvPr id="28" name="Line 21">
              <a:extLst>
                <a:ext uri="{FF2B5EF4-FFF2-40B4-BE49-F238E27FC236}">
                  <a16:creationId xmlns:a16="http://schemas.microsoft.com/office/drawing/2014/main" id="{9A8E9911-EA5E-4A72-859E-2A05DBBE75D6}"/>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FECF00F-EC0C-4126-807F-1ECBDF0E94C8}"/>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30" name="Line 21">
              <a:extLst>
                <a:ext uri="{FF2B5EF4-FFF2-40B4-BE49-F238E27FC236}">
                  <a16:creationId xmlns:a16="http://schemas.microsoft.com/office/drawing/2014/main" id="{FD2F33BB-E2C8-47D2-8216-AB22D41689D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B3E7B65-AB5C-43D5-AC28-1D0738534E80}"/>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32" name="Line 21">
              <a:extLst>
                <a:ext uri="{FF2B5EF4-FFF2-40B4-BE49-F238E27FC236}">
                  <a16:creationId xmlns:a16="http://schemas.microsoft.com/office/drawing/2014/main" id="{B06C5F61-1B8B-419C-A623-FA8A3F17302F}"/>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F0CBBDF-D478-480D-B2E8-81900C5A6B74}"/>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34" name="Line 21">
              <a:extLst>
                <a:ext uri="{FF2B5EF4-FFF2-40B4-BE49-F238E27FC236}">
                  <a16:creationId xmlns:a16="http://schemas.microsoft.com/office/drawing/2014/main" id="{9EF43888-B289-486D-9FA7-6211A89B5994}"/>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573FB7F-4C2A-4643-B071-670D818709F5}"/>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36" name="Line 21">
              <a:extLst>
                <a:ext uri="{FF2B5EF4-FFF2-40B4-BE49-F238E27FC236}">
                  <a16:creationId xmlns:a16="http://schemas.microsoft.com/office/drawing/2014/main" id="{10BE7706-E77C-455B-8923-36758F627826}"/>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FC585323-12A1-42CB-9782-98D78A229570}"/>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38" name="Line 21">
              <a:extLst>
                <a:ext uri="{FF2B5EF4-FFF2-40B4-BE49-F238E27FC236}">
                  <a16:creationId xmlns:a16="http://schemas.microsoft.com/office/drawing/2014/main" id="{6D06101D-CF88-4A18-8D90-D9A64147BBD8}"/>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749D667-B8A9-4D26-9B0C-364C976329C2}"/>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40" name="Line 21">
              <a:extLst>
                <a:ext uri="{FF2B5EF4-FFF2-40B4-BE49-F238E27FC236}">
                  <a16:creationId xmlns:a16="http://schemas.microsoft.com/office/drawing/2014/main" id="{5176229F-8055-42D0-9A23-BD4738754BF0}"/>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C593681F-96A6-45B5-9327-E30B38468135}"/>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42" name="Line 21">
              <a:extLst>
                <a:ext uri="{FF2B5EF4-FFF2-40B4-BE49-F238E27FC236}">
                  <a16:creationId xmlns:a16="http://schemas.microsoft.com/office/drawing/2014/main" id="{10DEA511-49F9-4452-ADD7-B9C1C585314D}"/>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67CC074-137E-443F-8110-6834BFD97128}"/>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44" name="Group 43">
            <a:extLst>
              <a:ext uri="{FF2B5EF4-FFF2-40B4-BE49-F238E27FC236}">
                <a16:creationId xmlns:a16="http://schemas.microsoft.com/office/drawing/2014/main" id="{D4CDB24A-CEFA-4B9A-8C48-9A0850258860}"/>
              </a:ext>
            </a:extLst>
          </p:cNvPr>
          <p:cNvGrpSpPr/>
          <p:nvPr/>
        </p:nvGrpSpPr>
        <p:grpSpPr>
          <a:xfrm>
            <a:off x="1733853" y="6225590"/>
            <a:ext cx="5236113" cy="288147"/>
            <a:chOff x="6346584" y="4171479"/>
            <a:chExt cx="5236113" cy="288147"/>
          </a:xfrm>
        </p:grpSpPr>
        <p:sp>
          <p:nvSpPr>
            <p:cNvPr id="45" name="TextBox 44">
              <a:extLst>
                <a:ext uri="{FF2B5EF4-FFF2-40B4-BE49-F238E27FC236}">
                  <a16:creationId xmlns:a16="http://schemas.microsoft.com/office/drawing/2014/main" id="{43D3AB2D-A2F2-4928-9486-EDCA3F2FCFD3}"/>
                </a:ext>
              </a:extLst>
            </p:cNvPr>
            <p:cNvSpPr txBox="1"/>
            <p:nvPr/>
          </p:nvSpPr>
          <p:spPr>
            <a:xfrm>
              <a:off x="11410608" y="417147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7</a:t>
              </a:r>
            </a:p>
          </p:txBody>
        </p:sp>
        <p:sp>
          <p:nvSpPr>
            <p:cNvPr id="46" name="TextBox 45">
              <a:extLst>
                <a:ext uri="{FF2B5EF4-FFF2-40B4-BE49-F238E27FC236}">
                  <a16:creationId xmlns:a16="http://schemas.microsoft.com/office/drawing/2014/main" id="{51151072-44FE-4057-A0C9-5D2912EE8517}"/>
                </a:ext>
              </a:extLst>
            </p:cNvPr>
            <p:cNvSpPr txBox="1"/>
            <p:nvPr/>
          </p:nvSpPr>
          <p:spPr>
            <a:xfrm>
              <a:off x="10644582" y="417147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10</a:t>
              </a:r>
            </a:p>
          </p:txBody>
        </p:sp>
        <p:sp>
          <p:nvSpPr>
            <p:cNvPr id="47" name="TextBox 46">
              <a:extLst>
                <a:ext uri="{FF2B5EF4-FFF2-40B4-BE49-F238E27FC236}">
                  <a16:creationId xmlns:a16="http://schemas.microsoft.com/office/drawing/2014/main" id="{43558209-498F-4276-A65F-E444075BB08A}"/>
                </a:ext>
              </a:extLst>
            </p:cNvPr>
            <p:cNvSpPr txBox="1"/>
            <p:nvPr/>
          </p:nvSpPr>
          <p:spPr>
            <a:xfrm>
              <a:off x="9928249" y="417147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21</a:t>
              </a:r>
            </a:p>
          </p:txBody>
        </p:sp>
        <p:sp>
          <p:nvSpPr>
            <p:cNvPr id="48" name="TextBox 47">
              <a:extLst>
                <a:ext uri="{FF2B5EF4-FFF2-40B4-BE49-F238E27FC236}">
                  <a16:creationId xmlns:a16="http://schemas.microsoft.com/office/drawing/2014/main" id="{7BE32C2F-D6F9-4BE2-99EC-90C0C01DD806}"/>
                </a:ext>
              </a:extLst>
            </p:cNvPr>
            <p:cNvSpPr txBox="1"/>
            <p:nvPr/>
          </p:nvSpPr>
          <p:spPr>
            <a:xfrm>
              <a:off x="9211916" y="417147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32</a:t>
              </a:r>
            </a:p>
          </p:txBody>
        </p:sp>
        <p:sp>
          <p:nvSpPr>
            <p:cNvPr id="49" name="TextBox 48">
              <a:extLst>
                <a:ext uri="{FF2B5EF4-FFF2-40B4-BE49-F238E27FC236}">
                  <a16:creationId xmlns:a16="http://schemas.microsoft.com/office/drawing/2014/main" id="{4E7DEDFA-804F-4CBE-A801-1E67776AA7D2}"/>
                </a:ext>
              </a:extLst>
            </p:cNvPr>
            <p:cNvSpPr txBox="1"/>
            <p:nvPr/>
          </p:nvSpPr>
          <p:spPr>
            <a:xfrm>
              <a:off x="8495583" y="417147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44</a:t>
              </a:r>
            </a:p>
          </p:txBody>
        </p:sp>
        <p:sp>
          <p:nvSpPr>
            <p:cNvPr id="50" name="TextBox 49">
              <a:extLst>
                <a:ext uri="{FF2B5EF4-FFF2-40B4-BE49-F238E27FC236}">
                  <a16:creationId xmlns:a16="http://schemas.microsoft.com/office/drawing/2014/main" id="{813485C2-B1C8-4FA0-9630-A237B8026E4A}"/>
                </a:ext>
              </a:extLst>
            </p:cNvPr>
            <p:cNvSpPr txBox="1"/>
            <p:nvPr/>
          </p:nvSpPr>
          <p:spPr>
            <a:xfrm>
              <a:off x="7779250" y="417147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59</a:t>
              </a:r>
            </a:p>
          </p:txBody>
        </p:sp>
        <p:sp>
          <p:nvSpPr>
            <p:cNvPr id="51" name="TextBox 50">
              <a:extLst>
                <a:ext uri="{FF2B5EF4-FFF2-40B4-BE49-F238E27FC236}">
                  <a16:creationId xmlns:a16="http://schemas.microsoft.com/office/drawing/2014/main" id="{7CF95FE7-EC84-4A5D-A229-CFC7A2B86830}"/>
                </a:ext>
              </a:extLst>
            </p:cNvPr>
            <p:cNvSpPr txBox="1"/>
            <p:nvPr/>
          </p:nvSpPr>
          <p:spPr>
            <a:xfrm>
              <a:off x="7062917" y="417147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69</a:t>
              </a:r>
            </a:p>
          </p:txBody>
        </p:sp>
        <p:sp>
          <p:nvSpPr>
            <p:cNvPr id="52" name="TextBox 51">
              <a:extLst>
                <a:ext uri="{FF2B5EF4-FFF2-40B4-BE49-F238E27FC236}">
                  <a16:creationId xmlns:a16="http://schemas.microsoft.com/office/drawing/2014/main" id="{EFBCF0C8-6FCF-4D66-AAAB-58D880DC240D}"/>
                </a:ext>
              </a:extLst>
            </p:cNvPr>
            <p:cNvSpPr txBox="1"/>
            <p:nvPr/>
          </p:nvSpPr>
          <p:spPr>
            <a:xfrm>
              <a:off x="6346584" y="417147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73</a:t>
              </a:r>
            </a:p>
          </p:txBody>
        </p:sp>
      </p:grpSp>
      <p:grpSp>
        <p:nvGrpSpPr>
          <p:cNvPr id="53" name="Group 52">
            <a:extLst>
              <a:ext uri="{FF2B5EF4-FFF2-40B4-BE49-F238E27FC236}">
                <a16:creationId xmlns:a16="http://schemas.microsoft.com/office/drawing/2014/main" id="{B0286A84-A634-4A12-9076-5149E11B5E74}"/>
              </a:ext>
            </a:extLst>
          </p:cNvPr>
          <p:cNvGrpSpPr/>
          <p:nvPr/>
        </p:nvGrpSpPr>
        <p:grpSpPr>
          <a:xfrm>
            <a:off x="1684160" y="5838872"/>
            <a:ext cx="5335499" cy="288147"/>
            <a:chOff x="6296891" y="4171479"/>
            <a:chExt cx="5335499" cy="288147"/>
          </a:xfrm>
        </p:grpSpPr>
        <p:sp>
          <p:nvSpPr>
            <p:cNvPr id="54" name="TextBox 53">
              <a:extLst>
                <a:ext uri="{FF2B5EF4-FFF2-40B4-BE49-F238E27FC236}">
                  <a16:creationId xmlns:a16="http://schemas.microsoft.com/office/drawing/2014/main" id="{A6FC2214-F40F-4878-8DCA-9C7EAFB6B626}"/>
                </a:ext>
              </a:extLst>
            </p:cNvPr>
            <p:cNvSpPr txBox="1"/>
            <p:nvPr/>
          </p:nvSpPr>
          <p:spPr>
            <a:xfrm>
              <a:off x="11360915" y="417147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17</a:t>
              </a:r>
            </a:p>
          </p:txBody>
        </p:sp>
        <p:sp>
          <p:nvSpPr>
            <p:cNvPr id="55" name="TextBox 54">
              <a:extLst>
                <a:ext uri="{FF2B5EF4-FFF2-40B4-BE49-F238E27FC236}">
                  <a16:creationId xmlns:a16="http://schemas.microsoft.com/office/drawing/2014/main" id="{93E5276C-FF6B-4C0F-8B16-B0F0FC55F6C4}"/>
                </a:ext>
              </a:extLst>
            </p:cNvPr>
            <p:cNvSpPr txBox="1"/>
            <p:nvPr/>
          </p:nvSpPr>
          <p:spPr>
            <a:xfrm>
              <a:off x="10644582" y="417147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36</a:t>
              </a:r>
            </a:p>
          </p:txBody>
        </p:sp>
        <p:sp>
          <p:nvSpPr>
            <p:cNvPr id="56" name="TextBox 55">
              <a:extLst>
                <a:ext uri="{FF2B5EF4-FFF2-40B4-BE49-F238E27FC236}">
                  <a16:creationId xmlns:a16="http://schemas.microsoft.com/office/drawing/2014/main" id="{B923F9FD-095D-4579-BDE2-E2BF8D2BE4DA}"/>
                </a:ext>
              </a:extLst>
            </p:cNvPr>
            <p:cNvSpPr txBox="1"/>
            <p:nvPr/>
          </p:nvSpPr>
          <p:spPr>
            <a:xfrm>
              <a:off x="9928249" y="417147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57</a:t>
              </a:r>
            </a:p>
          </p:txBody>
        </p:sp>
        <p:sp>
          <p:nvSpPr>
            <p:cNvPr id="57" name="TextBox 56">
              <a:extLst>
                <a:ext uri="{FF2B5EF4-FFF2-40B4-BE49-F238E27FC236}">
                  <a16:creationId xmlns:a16="http://schemas.microsoft.com/office/drawing/2014/main" id="{E996AA82-A4BF-4B50-968E-6D5F65E99A91}"/>
                </a:ext>
              </a:extLst>
            </p:cNvPr>
            <p:cNvSpPr txBox="1"/>
            <p:nvPr/>
          </p:nvSpPr>
          <p:spPr>
            <a:xfrm>
              <a:off x="9211916" y="417147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83</a:t>
              </a:r>
            </a:p>
          </p:txBody>
        </p:sp>
        <p:sp>
          <p:nvSpPr>
            <p:cNvPr id="58" name="TextBox 57">
              <a:extLst>
                <a:ext uri="{FF2B5EF4-FFF2-40B4-BE49-F238E27FC236}">
                  <a16:creationId xmlns:a16="http://schemas.microsoft.com/office/drawing/2014/main" id="{92BBD457-9987-463D-8B13-9208EB1A0329}"/>
                </a:ext>
              </a:extLst>
            </p:cNvPr>
            <p:cNvSpPr txBox="1"/>
            <p:nvPr/>
          </p:nvSpPr>
          <p:spPr>
            <a:xfrm>
              <a:off x="8445890" y="4171479"/>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103</a:t>
              </a:r>
            </a:p>
          </p:txBody>
        </p:sp>
        <p:sp>
          <p:nvSpPr>
            <p:cNvPr id="59" name="TextBox 58">
              <a:extLst>
                <a:ext uri="{FF2B5EF4-FFF2-40B4-BE49-F238E27FC236}">
                  <a16:creationId xmlns:a16="http://schemas.microsoft.com/office/drawing/2014/main" id="{21CEFB6A-4B8D-46CE-9B77-D67708B83C61}"/>
                </a:ext>
              </a:extLst>
            </p:cNvPr>
            <p:cNvSpPr txBox="1"/>
            <p:nvPr/>
          </p:nvSpPr>
          <p:spPr>
            <a:xfrm>
              <a:off x="7729557" y="4171479"/>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121</a:t>
              </a:r>
            </a:p>
          </p:txBody>
        </p:sp>
        <p:sp>
          <p:nvSpPr>
            <p:cNvPr id="60" name="TextBox 59">
              <a:extLst>
                <a:ext uri="{FF2B5EF4-FFF2-40B4-BE49-F238E27FC236}">
                  <a16:creationId xmlns:a16="http://schemas.microsoft.com/office/drawing/2014/main" id="{89DB6BEA-7741-4CD6-844F-FA0E56DD8EFB}"/>
                </a:ext>
              </a:extLst>
            </p:cNvPr>
            <p:cNvSpPr txBox="1"/>
            <p:nvPr/>
          </p:nvSpPr>
          <p:spPr>
            <a:xfrm>
              <a:off x="7013224" y="4171479"/>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133</a:t>
              </a:r>
            </a:p>
          </p:txBody>
        </p:sp>
        <p:sp>
          <p:nvSpPr>
            <p:cNvPr id="61" name="TextBox 60">
              <a:extLst>
                <a:ext uri="{FF2B5EF4-FFF2-40B4-BE49-F238E27FC236}">
                  <a16:creationId xmlns:a16="http://schemas.microsoft.com/office/drawing/2014/main" id="{AE272B0C-2C9D-4943-8FCD-33424BF898E7}"/>
                </a:ext>
              </a:extLst>
            </p:cNvPr>
            <p:cNvSpPr txBox="1"/>
            <p:nvPr/>
          </p:nvSpPr>
          <p:spPr>
            <a:xfrm>
              <a:off x="6296891" y="4171479"/>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145</a:t>
              </a:r>
            </a:p>
          </p:txBody>
        </p:sp>
      </p:grpSp>
      <p:sp>
        <p:nvSpPr>
          <p:cNvPr id="62" name="TextBox 61">
            <a:extLst>
              <a:ext uri="{FF2B5EF4-FFF2-40B4-BE49-F238E27FC236}">
                <a16:creationId xmlns:a16="http://schemas.microsoft.com/office/drawing/2014/main" id="{417CB318-28CD-4451-824C-F0D7A96BF259}"/>
              </a:ext>
            </a:extLst>
          </p:cNvPr>
          <p:cNvSpPr txBox="1"/>
          <p:nvPr/>
        </p:nvSpPr>
        <p:spPr>
          <a:xfrm>
            <a:off x="124401" y="6215775"/>
            <a:ext cx="1622560" cy="307777"/>
          </a:xfrm>
          <a:prstGeom prst="rect">
            <a:avLst/>
          </a:prstGeom>
          <a:noFill/>
        </p:spPr>
        <p:txBody>
          <a:bodyPr wrap="none" rtlCol="0">
            <a:spAutoFit/>
          </a:bodyPr>
          <a:lstStyle/>
          <a:p>
            <a:pPr algn="r"/>
            <a:r>
              <a:rPr lang="en-US" sz="1400" dirty="0">
                <a:solidFill>
                  <a:schemeClr val="accent2"/>
                </a:solidFill>
              </a:rPr>
              <a:t>FOLFOXIRI + </a:t>
            </a:r>
            <a:r>
              <a:rPr lang="en-US" sz="1400" dirty="0" err="1">
                <a:solidFill>
                  <a:schemeClr val="accent2"/>
                </a:solidFill>
              </a:rPr>
              <a:t>bev</a:t>
            </a:r>
            <a:endParaRPr lang="en-US" sz="1400" dirty="0">
              <a:solidFill>
                <a:schemeClr val="accent2"/>
              </a:solidFill>
            </a:endParaRPr>
          </a:p>
        </p:txBody>
      </p:sp>
      <p:sp>
        <p:nvSpPr>
          <p:cNvPr id="63" name="TextBox 62">
            <a:extLst>
              <a:ext uri="{FF2B5EF4-FFF2-40B4-BE49-F238E27FC236}">
                <a16:creationId xmlns:a16="http://schemas.microsoft.com/office/drawing/2014/main" id="{8BEBF646-64E1-4B84-BCD5-09F52EC66645}"/>
              </a:ext>
            </a:extLst>
          </p:cNvPr>
          <p:cNvSpPr txBox="1"/>
          <p:nvPr/>
        </p:nvSpPr>
        <p:spPr>
          <a:xfrm>
            <a:off x="124402" y="5721335"/>
            <a:ext cx="1622559" cy="523220"/>
          </a:xfrm>
          <a:prstGeom prst="rect">
            <a:avLst/>
          </a:prstGeom>
          <a:noFill/>
        </p:spPr>
        <p:txBody>
          <a:bodyPr wrap="none" rtlCol="0">
            <a:spAutoFit/>
          </a:bodyPr>
          <a:lstStyle/>
          <a:p>
            <a:pPr algn="r"/>
            <a:r>
              <a:rPr lang="en-US" sz="1400" dirty="0">
                <a:solidFill>
                  <a:srgbClr val="B60D27"/>
                </a:solidFill>
              </a:rPr>
              <a:t>Atezolizumab +</a:t>
            </a:r>
            <a:br>
              <a:rPr lang="en-US" sz="1400" dirty="0">
                <a:solidFill>
                  <a:srgbClr val="B60D27"/>
                </a:solidFill>
              </a:rPr>
            </a:br>
            <a:r>
              <a:rPr lang="en-US" sz="1400" dirty="0">
                <a:solidFill>
                  <a:srgbClr val="B60D27"/>
                </a:solidFill>
              </a:rPr>
              <a:t>FOLFOXIRI + </a:t>
            </a:r>
            <a:r>
              <a:rPr lang="en-US" sz="1400" dirty="0" err="1">
                <a:solidFill>
                  <a:srgbClr val="B60D27"/>
                </a:solidFill>
              </a:rPr>
              <a:t>bev</a:t>
            </a:r>
            <a:endParaRPr lang="en-GB" sz="1400" dirty="0">
              <a:solidFill>
                <a:srgbClr val="B60D27"/>
              </a:solidFill>
            </a:endParaRPr>
          </a:p>
        </p:txBody>
      </p:sp>
      <p:sp>
        <p:nvSpPr>
          <p:cNvPr id="64" name="TextBox 63">
            <a:extLst>
              <a:ext uri="{FF2B5EF4-FFF2-40B4-BE49-F238E27FC236}">
                <a16:creationId xmlns:a16="http://schemas.microsoft.com/office/drawing/2014/main" id="{44AC5BA5-EE72-4F8A-BD78-96C352875B94}"/>
              </a:ext>
            </a:extLst>
          </p:cNvPr>
          <p:cNvSpPr txBox="1"/>
          <p:nvPr/>
        </p:nvSpPr>
        <p:spPr>
          <a:xfrm>
            <a:off x="760467" y="5536805"/>
            <a:ext cx="990977" cy="307777"/>
          </a:xfrm>
          <a:prstGeom prst="rect">
            <a:avLst/>
          </a:prstGeom>
          <a:noFill/>
        </p:spPr>
        <p:txBody>
          <a:bodyPr wrap="none" rtlCol="0">
            <a:spAutoFit/>
          </a:bodyPr>
          <a:lstStyle/>
          <a:p>
            <a:pPr algn="r"/>
            <a:r>
              <a:rPr lang="en-US" sz="1400" dirty="0">
                <a:solidFill>
                  <a:srgbClr val="4D4D4D"/>
                </a:solidFill>
              </a:rPr>
              <a:t>No. at risk</a:t>
            </a:r>
            <a:endParaRPr lang="en-GB" sz="1400" dirty="0">
              <a:solidFill>
                <a:srgbClr val="4D4D4D"/>
              </a:solidFill>
            </a:endParaRPr>
          </a:p>
        </p:txBody>
      </p:sp>
      <p:grpSp>
        <p:nvGrpSpPr>
          <p:cNvPr id="65" name="Group 64">
            <a:extLst>
              <a:ext uri="{FF2B5EF4-FFF2-40B4-BE49-F238E27FC236}">
                <a16:creationId xmlns:a16="http://schemas.microsoft.com/office/drawing/2014/main" id="{0D6616E9-897A-49E1-8276-96C4B66B5C12}"/>
              </a:ext>
            </a:extLst>
          </p:cNvPr>
          <p:cNvGrpSpPr/>
          <p:nvPr/>
        </p:nvGrpSpPr>
        <p:grpSpPr>
          <a:xfrm>
            <a:off x="1910969" y="1927153"/>
            <a:ext cx="4978886" cy="2493399"/>
            <a:chOff x="2952750" y="1876424"/>
            <a:chExt cx="6284890" cy="3105283"/>
          </a:xfrm>
        </p:grpSpPr>
        <p:sp>
          <p:nvSpPr>
            <p:cNvPr id="66" name="Freeform: Shape 77">
              <a:extLst>
                <a:ext uri="{FF2B5EF4-FFF2-40B4-BE49-F238E27FC236}">
                  <a16:creationId xmlns:a16="http://schemas.microsoft.com/office/drawing/2014/main" id="{D0A49B0F-9FE6-43D6-91F4-D5743B352EB0}"/>
                </a:ext>
              </a:extLst>
            </p:cNvPr>
            <p:cNvSpPr/>
            <p:nvPr/>
          </p:nvSpPr>
          <p:spPr>
            <a:xfrm>
              <a:off x="2952750" y="1876424"/>
              <a:ext cx="6284890" cy="3064030"/>
            </a:xfrm>
            <a:custGeom>
              <a:avLst/>
              <a:gdLst>
                <a:gd name="connsiteX0" fmla="*/ 6284890 w 6284890"/>
                <a:gd name="connsiteY0" fmla="*/ 3064031 h 3064030"/>
                <a:gd name="connsiteX1" fmla="*/ 5994464 w 6284890"/>
                <a:gd name="connsiteY1" fmla="*/ 3064031 h 3064030"/>
                <a:gd name="connsiteX2" fmla="*/ 5994464 w 6284890"/>
                <a:gd name="connsiteY2" fmla="*/ 3020463 h 3064030"/>
                <a:gd name="connsiteX3" fmla="*/ 5901528 w 6284890"/>
                <a:gd name="connsiteY3" fmla="*/ 3020463 h 3064030"/>
                <a:gd name="connsiteX4" fmla="*/ 5901528 w 6284890"/>
                <a:gd name="connsiteY4" fmla="*/ 2959475 h 3064030"/>
                <a:gd name="connsiteX5" fmla="*/ 5796973 w 6284890"/>
                <a:gd name="connsiteY5" fmla="*/ 2959475 h 3064030"/>
                <a:gd name="connsiteX6" fmla="*/ 5796973 w 6284890"/>
                <a:gd name="connsiteY6" fmla="*/ 2915907 h 3064030"/>
                <a:gd name="connsiteX7" fmla="*/ 5692417 w 6284890"/>
                <a:gd name="connsiteY7" fmla="*/ 2915907 h 3064030"/>
                <a:gd name="connsiteX8" fmla="*/ 5692417 w 6284890"/>
                <a:gd name="connsiteY8" fmla="*/ 2857824 h 3064030"/>
                <a:gd name="connsiteX9" fmla="*/ 5428126 w 6284890"/>
                <a:gd name="connsiteY9" fmla="*/ 2857824 h 3064030"/>
                <a:gd name="connsiteX10" fmla="*/ 5428126 w 6284890"/>
                <a:gd name="connsiteY10" fmla="*/ 2820067 h 3064030"/>
                <a:gd name="connsiteX11" fmla="*/ 5233540 w 6284890"/>
                <a:gd name="connsiteY11" fmla="*/ 2820067 h 3064030"/>
                <a:gd name="connsiteX12" fmla="*/ 5233540 w 6284890"/>
                <a:gd name="connsiteY12" fmla="*/ 2776509 h 3064030"/>
                <a:gd name="connsiteX13" fmla="*/ 5204498 w 6284890"/>
                <a:gd name="connsiteY13" fmla="*/ 2776509 h 3064030"/>
                <a:gd name="connsiteX14" fmla="*/ 5204498 w 6284890"/>
                <a:gd name="connsiteY14" fmla="*/ 2730037 h 3064030"/>
                <a:gd name="connsiteX15" fmla="*/ 5155120 w 6284890"/>
                <a:gd name="connsiteY15" fmla="*/ 2730037 h 3064030"/>
                <a:gd name="connsiteX16" fmla="*/ 5155120 w 6284890"/>
                <a:gd name="connsiteY16" fmla="*/ 2718416 h 3064030"/>
                <a:gd name="connsiteX17" fmla="*/ 5018618 w 6284890"/>
                <a:gd name="connsiteY17" fmla="*/ 2718416 h 3064030"/>
                <a:gd name="connsiteX18" fmla="*/ 5018618 w 6284890"/>
                <a:gd name="connsiteY18" fmla="*/ 2669048 h 3064030"/>
                <a:gd name="connsiteX19" fmla="*/ 4983766 w 6284890"/>
                <a:gd name="connsiteY19" fmla="*/ 2669048 h 3064030"/>
                <a:gd name="connsiteX20" fmla="*/ 4983766 w 6284890"/>
                <a:gd name="connsiteY20" fmla="*/ 2637101 h 3064030"/>
                <a:gd name="connsiteX21" fmla="*/ 4914062 w 6284890"/>
                <a:gd name="connsiteY21" fmla="*/ 2637101 h 3064030"/>
                <a:gd name="connsiteX22" fmla="*/ 4914062 w 6284890"/>
                <a:gd name="connsiteY22" fmla="*/ 2610965 h 3064030"/>
                <a:gd name="connsiteX23" fmla="*/ 4678813 w 6284890"/>
                <a:gd name="connsiteY23" fmla="*/ 2610965 h 3064030"/>
                <a:gd name="connsiteX24" fmla="*/ 4678813 w 6284890"/>
                <a:gd name="connsiteY24" fmla="*/ 2579018 h 3064030"/>
                <a:gd name="connsiteX25" fmla="*/ 4606214 w 6284890"/>
                <a:gd name="connsiteY25" fmla="*/ 2579018 h 3064030"/>
                <a:gd name="connsiteX26" fmla="*/ 4606214 w 6284890"/>
                <a:gd name="connsiteY26" fmla="*/ 2518020 h 3064030"/>
                <a:gd name="connsiteX27" fmla="*/ 4507468 w 6284890"/>
                <a:gd name="connsiteY27" fmla="*/ 2518020 h 3064030"/>
                <a:gd name="connsiteX28" fmla="*/ 4507468 w 6284890"/>
                <a:gd name="connsiteY28" fmla="*/ 2480262 h 3064030"/>
                <a:gd name="connsiteX29" fmla="*/ 4437765 w 6284890"/>
                <a:gd name="connsiteY29" fmla="*/ 2480262 h 3064030"/>
                <a:gd name="connsiteX30" fmla="*/ 4437765 w 6284890"/>
                <a:gd name="connsiteY30" fmla="*/ 2457031 h 3064030"/>
                <a:gd name="connsiteX31" fmla="*/ 4388387 w 6284890"/>
                <a:gd name="connsiteY31" fmla="*/ 2457031 h 3064030"/>
                <a:gd name="connsiteX32" fmla="*/ 4388387 w 6284890"/>
                <a:gd name="connsiteY32" fmla="*/ 2398948 h 3064030"/>
                <a:gd name="connsiteX33" fmla="*/ 4263505 w 6284890"/>
                <a:gd name="connsiteY33" fmla="*/ 2398948 h 3064030"/>
                <a:gd name="connsiteX34" fmla="*/ 4263505 w 6284890"/>
                <a:gd name="connsiteY34" fmla="*/ 2364096 h 3064030"/>
                <a:gd name="connsiteX35" fmla="*/ 4077633 w 6284890"/>
                <a:gd name="connsiteY35" fmla="*/ 2364096 h 3064030"/>
                <a:gd name="connsiteX36" fmla="*/ 4077633 w 6284890"/>
                <a:gd name="connsiteY36" fmla="*/ 2317623 h 3064030"/>
                <a:gd name="connsiteX37" fmla="*/ 4068918 w 6284890"/>
                <a:gd name="connsiteY37" fmla="*/ 2317623 h 3064030"/>
                <a:gd name="connsiteX38" fmla="*/ 4068918 w 6284890"/>
                <a:gd name="connsiteY38" fmla="*/ 2282771 h 3064030"/>
                <a:gd name="connsiteX39" fmla="*/ 4036971 w 6284890"/>
                <a:gd name="connsiteY39" fmla="*/ 2282771 h 3064030"/>
                <a:gd name="connsiteX40" fmla="*/ 4036971 w 6284890"/>
                <a:gd name="connsiteY40" fmla="*/ 2236308 h 3064030"/>
                <a:gd name="connsiteX41" fmla="*/ 4019541 w 6284890"/>
                <a:gd name="connsiteY41" fmla="*/ 2236308 h 3064030"/>
                <a:gd name="connsiteX42" fmla="*/ 4019541 w 6284890"/>
                <a:gd name="connsiteY42" fmla="*/ 2218877 h 3064030"/>
                <a:gd name="connsiteX43" fmla="*/ 3987594 w 6284890"/>
                <a:gd name="connsiteY43" fmla="*/ 2218877 h 3064030"/>
                <a:gd name="connsiteX44" fmla="*/ 3987594 w 6284890"/>
                <a:gd name="connsiteY44" fmla="*/ 2184026 h 3064030"/>
                <a:gd name="connsiteX45" fmla="*/ 3952742 w 6284890"/>
                <a:gd name="connsiteY45" fmla="*/ 2184026 h 3064030"/>
                <a:gd name="connsiteX46" fmla="*/ 3952742 w 6284890"/>
                <a:gd name="connsiteY46" fmla="*/ 2157889 h 3064030"/>
                <a:gd name="connsiteX47" fmla="*/ 3894658 w 6284890"/>
                <a:gd name="connsiteY47" fmla="*/ 2157889 h 3064030"/>
                <a:gd name="connsiteX48" fmla="*/ 3894658 w 6284890"/>
                <a:gd name="connsiteY48" fmla="*/ 2076574 h 3064030"/>
                <a:gd name="connsiteX49" fmla="*/ 3874332 w 6284890"/>
                <a:gd name="connsiteY49" fmla="*/ 2076574 h 3064030"/>
                <a:gd name="connsiteX50" fmla="*/ 3874332 w 6284890"/>
                <a:gd name="connsiteY50" fmla="*/ 2009775 h 3064030"/>
                <a:gd name="connsiteX51" fmla="*/ 3868522 w 6284890"/>
                <a:gd name="connsiteY51" fmla="*/ 2009775 h 3064030"/>
                <a:gd name="connsiteX52" fmla="*/ 3868522 w 6284890"/>
                <a:gd name="connsiteY52" fmla="*/ 1957492 h 3064030"/>
                <a:gd name="connsiteX53" fmla="*/ 3845281 w 6284890"/>
                <a:gd name="connsiteY53" fmla="*/ 1957492 h 3064030"/>
                <a:gd name="connsiteX54" fmla="*/ 3845281 w 6284890"/>
                <a:gd name="connsiteY54" fmla="*/ 1922640 h 3064030"/>
                <a:gd name="connsiteX55" fmla="*/ 3769776 w 6284890"/>
                <a:gd name="connsiteY55" fmla="*/ 1922640 h 3064030"/>
                <a:gd name="connsiteX56" fmla="*/ 3769776 w 6284890"/>
                <a:gd name="connsiteY56" fmla="*/ 1899409 h 3064030"/>
                <a:gd name="connsiteX57" fmla="*/ 3740734 w 6284890"/>
                <a:gd name="connsiteY57" fmla="*/ 1899409 h 3064030"/>
                <a:gd name="connsiteX58" fmla="*/ 3740734 w 6284890"/>
                <a:gd name="connsiteY58" fmla="*/ 1870367 h 3064030"/>
                <a:gd name="connsiteX59" fmla="*/ 3708787 w 6284890"/>
                <a:gd name="connsiteY59" fmla="*/ 1870367 h 3064030"/>
                <a:gd name="connsiteX60" fmla="*/ 3708787 w 6284890"/>
                <a:gd name="connsiteY60" fmla="*/ 1835515 h 3064030"/>
                <a:gd name="connsiteX61" fmla="*/ 3650694 w 6284890"/>
                <a:gd name="connsiteY61" fmla="*/ 1835515 h 3064030"/>
                <a:gd name="connsiteX62" fmla="*/ 3650694 w 6284890"/>
                <a:gd name="connsiteY62" fmla="*/ 1806474 h 3064030"/>
                <a:gd name="connsiteX63" fmla="*/ 3639084 w 6284890"/>
                <a:gd name="connsiteY63" fmla="*/ 1806474 h 3064030"/>
                <a:gd name="connsiteX64" fmla="*/ 3639084 w 6284890"/>
                <a:gd name="connsiteY64" fmla="*/ 1774527 h 3064030"/>
                <a:gd name="connsiteX65" fmla="*/ 3607137 w 6284890"/>
                <a:gd name="connsiteY65" fmla="*/ 1774527 h 3064030"/>
                <a:gd name="connsiteX66" fmla="*/ 3607137 w 6284890"/>
                <a:gd name="connsiteY66" fmla="*/ 1736769 h 3064030"/>
                <a:gd name="connsiteX67" fmla="*/ 3569380 w 6284890"/>
                <a:gd name="connsiteY67" fmla="*/ 1736769 h 3064030"/>
                <a:gd name="connsiteX68" fmla="*/ 3569380 w 6284890"/>
                <a:gd name="connsiteY68" fmla="*/ 1710633 h 3064030"/>
                <a:gd name="connsiteX69" fmla="*/ 3467729 w 6284890"/>
                <a:gd name="connsiteY69" fmla="*/ 1710633 h 3064030"/>
                <a:gd name="connsiteX70" fmla="*/ 3467729 w 6284890"/>
                <a:gd name="connsiteY70" fmla="*/ 1684487 h 3064030"/>
                <a:gd name="connsiteX71" fmla="*/ 3435782 w 6284890"/>
                <a:gd name="connsiteY71" fmla="*/ 1684487 h 3064030"/>
                <a:gd name="connsiteX72" fmla="*/ 3435782 w 6284890"/>
                <a:gd name="connsiteY72" fmla="*/ 1635119 h 3064030"/>
                <a:gd name="connsiteX73" fmla="*/ 3418351 w 6284890"/>
                <a:gd name="connsiteY73" fmla="*/ 1635119 h 3064030"/>
                <a:gd name="connsiteX74" fmla="*/ 3418351 w 6284890"/>
                <a:gd name="connsiteY74" fmla="*/ 1620593 h 3064030"/>
                <a:gd name="connsiteX75" fmla="*/ 3395120 w 6284890"/>
                <a:gd name="connsiteY75" fmla="*/ 1620593 h 3064030"/>
                <a:gd name="connsiteX76" fmla="*/ 3395120 w 6284890"/>
                <a:gd name="connsiteY76" fmla="*/ 1600267 h 3064030"/>
                <a:gd name="connsiteX77" fmla="*/ 3345742 w 6284890"/>
                <a:gd name="connsiteY77" fmla="*/ 1600267 h 3064030"/>
                <a:gd name="connsiteX78" fmla="*/ 3345742 w 6284890"/>
                <a:gd name="connsiteY78" fmla="*/ 1536373 h 3064030"/>
                <a:gd name="connsiteX79" fmla="*/ 3244101 w 6284890"/>
                <a:gd name="connsiteY79" fmla="*/ 1536373 h 3064030"/>
                <a:gd name="connsiteX80" fmla="*/ 3244101 w 6284890"/>
                <a:gd name="connsiteY80" fmla="*/ 1510236 h 3064030"/>
                <a:gd name="connsiteX81" fmla="*/ 3209249 w 6284890"/>
                <a:gd name="connsiteY81" fmla="*/ 1510236 h 3064030"/>
                <a:gd name="connsiteX82" fmla="*/ 3209249 w 6284890"/>
                <a:gd name="connsiteY82" fmla="*/ 1472479 h 3064030"/>
                <a:gd name="connsiteX83" fmla="*/ 3162776 w 6284890"/>
                <a:gd name="connsiteY83" fmla="*/ 1472479 h 3064030"/>
                <a:gd name="connsiteX84" fmla="*/ 3162776 w 6284890"/>
                <a:gd name="connsiteY84" fmla="*/ 1455049 h 3064030"/>
                <a:gd name="connsiteX85" fmla="*/ 3130830 w 6284890"/>
                <a:gd name="connsiteY85" fmla="*/ 1455049 h 3064030"/>
                <a:gd name="connsiteX86" fmla="*/ 3130830 w 6284890"/>
                <a:gd name="connsiteY86" fmla="*/ 1420197 h 3064030"/>
                <a:gd name="connsiteX87" fmla="*/ 3087262 w 6284890"/>
                <a:gd name="connsiteY87" fmla="*/ 1420197 h 3064030"/>
                <a:gd name="connsiteX88" fmla="*/ 3087262 w 6284890"/>
                <a:gd name="connsiteY88" fmla="*/ 1385345 h 3064030"/>
                <a:gd name="connsiteX89" fmla="*/ 2936243 w 6284890"/>
                <a:gd name="connsiteY89" fmla="*/ 1385345 h 3064030"/>
                <a:gd name="connsiteX90" fmla="*/ 2936243 w 6284890"/>
                <a:gd name="connsiteY90" fmla="*/ 1362113 h 3064030"/>
                <a:gd name="connsiteX91" fmla="*/ 2889771 w 6284890"/>
                <a:gd name="connsiteY91" fmla="*/ 1362113 h 3064030"/>
                <a:gd name="connsiteX92" fmla="*/ 2889771 w 6284890"/>
                <a:gd name="connsiteY92" fmla="*/ 1335977 h 3064030"/>
                <a:gd name="connsiteX93" fmla="*/ 2825877 w 6284890"/>
                <a:gd name="connsiteY93" fmla="*/ 1335977 h 3064030"/>
                <a:gd name="connsiteX94" fmla="*/ 2825877 w 6284890"/>
                <a:gd name="connsiteY94" fmla="*/ 1292409 h 3064030"/>
                <a:gd name="connsiteX95" fmla="*/ 2779414 w 6284890"/>
                <a:gd name="connsiteY95" fmla="*/ 1292409 h 3064030"/>
                <a:gd name="connsiteX96" fmla="*/ 2779414 w 6284890"/>
                <a:gd name="connsiteY96" fmla="*/ 1240136 h 3064030"/>
                <a:gd name="connsiteX97" fmla="*/ 2753268 w 6284890"/>
                <a:gd name="connsiteY97" fmla="*/ 1240136 h 3064030"/>
                <a:gd name="connsiteX98" fmla="*/ 2753268 w 6284890"/>
                <a:gd name="connsiteY98" fmla="*/ 1213999 h 3064030"/>
                <a:gd name="connsiteX99" fmla="*/ 2718416 w 6284890"/>
                <a:gd name="connsiteY99" fmla="*/ 1213999 h 3064030"/>
                <a:gd name="connsiteX100" fmla="*/ 2718416 w 6284890"/>
                <a:gd name="connsiteY100" fmla="*/ 1176242 h 3064030"/>
                <a:gd name="connsiteX101" fmla="*/ 2680659 w 6284890"/>
                <a:gd name="connsiteY101" fmla="*/ 1176242 h 3064030"/>
                <a:gd name="connsiteX102" fmla="*/ 2680659 w 6284890"/>
                <a:gd name="connsiteY102" fmla="*/ 1126865 h 3064030"/>
                <a:gd name="connsiteX103" fmla="*/ 2637101 w 6284890"/>
                <a:gd name="connsiteY103" fmla="*/ 1126865 h 3064030"/>
                <a:gd name="connsiteX104" fmla="*/ 2637101 w 6284890"/>
                <a:gd name="connsiteY104" fmla="*/ 1074592 h 3064030"/>
                <a:gd name="connsiteX105" fmla="*/ 2584819 w 6284890"/>
                <a:gd name="connsiteY105" fmla="*/ 1074592 h 3064030"/>
                <a:gd name="connsiteX106" fmla="*/ 2584819 w 6284890"/>
                <a:gd name="connsiteY106" fmla="*/ 1048445 h 3064030"/>
                <a:gd name="connsiteX107" fmla="*/ 2558682 w 6284890"/>
                <a:gd name="connsiteY107" fmla="*/ 1048445 h 3064030"/>
                <a:gd name="connsiteX108" fmla="*/ 2558682 w 6284890"/>
                <a:gd name="connsiteY108" fmla="*/ 1004888 h 3064030"/>
                <a:gd name="connsiteX109" fmla="*/ 2346674 w 6284890"/>
                <a:gd name="connsiteY109" fmla="*/ 1004888 h 3064030"/>
                <a:gd name="connsiteX110" fmla="*/ 2346674 w 6284890"/>
                <a:gd name="connsiteY110" fmla="*/ 993267 h 3064030"/>
                <a:gd name="connsiteX111" fmla="*/ 2297297 w 6284890"/>
                <a:gd name="connsiteY111" fmla="*/ 993267 h 3064030"/>
                <a:gd name="connsiteX112" fmla="*/ 2297297 w 6284890"/>
                <a:gd name="connsiteY112" fmla="*/ 946799 h 3064030"/>
                <a:gd name="connsiteX113" fmla="*/ 2279875 w 6284890"/>
                <a:gd name="connsiteY113" fmla="*/ 946799 h 3064030"/>
                <a:gd name="connsiteX114" fmla="*/ 2279875 w 6284890"/>
                <a:gd name="connsiteY114" fmla="*/ 903236 h 3064030"/>
                <a:gd name="connsiteX115" fmla="*/ 2207266 w 6284890"/>
                <a:gd name="connsiteY115" fmla="*/ 903236 h 3064030"/>
                <a:gd name="connsiteX116" fmla="*/ 2207266 w 6284890"/>
                <a:gd name="connsiteY116" fmla="*/ 856766 h 3064030"/>
                <a:gd name="connsiteX117" fmla="*/ 2035912 w 6284890"/>
                <a:gd name="connsiteY117" fmla="*/ 856766 h 3064030"/>
                <a:gd name="connsiteX118" fmla="*/ 2035912 w 6284890"/>
                <a:gd name="connsiteY118" fmla="*/ 830628 h 3064030"/>
                <a:gd name="connsiteX119" fmla="*/ 1942976 w 6284890"/>
                <a:gd name="connsiteY119" fmla="*/ 830628 h 3064030"/>
                <a:gd name="connsiteX120" fmla="*/ 1942976 w 6284890"/>
                <a:gd name="connsiteY120" fmla="*/ 784159 h 3064030"/>
                <a:gd name="connsiteX121" fmla="*/ 1922640 w 6284890"/>
                <a:gd name="connsiteY121" fmla="*/ 784159 h 3064030"/>
                <a:gd name="connsiteX122" fmla="*/ 1922640 w 6284890"/>
                <a:gd name="connsiteY122" fmla="*/ 711552 h 3064030"/>
                <a:gd name="connsiteX123" fmla="*/ 1884883 w 6284890"/>
                <a:gd name="connsiteY123" fmla="*/ 711552 h 3064030"/>
                <a:gd name="connsiteX124" fmla="*/ 1884883 w 6284890"/>
                <a:gd name="connsiteY124" fmla="*/ 676700 h 3064030"/>
                <a:gd name="connsiteX125" fmla="*/ 1829705 w 6284890"/>
                <a:gd name="connsiteY125" fmla="*/ 676700 h 3064030"/>
                <a:gd name="connsiteX126" fmla="*/ 1829705 w 6284890"/>
                <a:gd name="connsiteY126" fmla="*/ 621519 h 3064030"/>
                <a:gd name="connsiteX127" fmla="*/ 1771621 w 6284890"/>
                <a:gd name="connsiteY127" fmla="*/ 621519 h 3064030"/>
                <a:gd name="connsiteX128" fmla="*/ 1771621 w 6284890"/>
                <a:gd name="connsiteY128" fmla="*/ 592476 h 3064030"/>
                <a:gd name="connsiteX129" fmla="*/ 1667066 w 6284890"/>
                <a:gd name="connsiteY129" fmla="*/ 592476 h 3064030"/>
                <a:gd name="connsiteX130" fmla="*/ 1667066 w 6284890"/>
                <a:gd name="connsiteY130" fmla="*/ 569242 h 3064030"/>
                <a:gd name="connsiteX131" fmla="*/ 1629308 w 6284890"/>
                <a:gd name="connsiteY131" fmla="*/ 569242 h 3064030"/>
                <a:gd name="connsiteX132" fmla="*/ 1629308 w 6284890"/>
                <a:gd name="connsiteY132" fmla="*/ 537294 h 3064030"/>
                <a:gd name="connsiteX133" fmla="*/ 1414396 w 6284890"/>
                <a:gd name="connsiteY133" fmla="*/ 537294 h 3064030"/>
                <a:gd name="connsiteX134" fmla="*/ 1414396 w 6284890"/>
                <a:gd name="connsiteY134" fmla="*/ 412410 h 3064030"/>
                <a:gd name="connsiteX135" fmla="*/ 1324356 w 6284890"/>
                <a:gd name="connsiteY135" fmla="*/ 412410 h 3064030"/>
                <a:gd name="connsiteX136" fmla="*/ 1324356 w 6284890"/>
                <a:gd name="connsiteY136" fmla="*/ 392079 h 3064030"/>
                <a:gd name="connsiteX137" fmla="*/ 1150096 w 6284890"/>
                <a:gd name="connsiteY137" fmla="*/ 392079 h 3064030"/>
                <a:gd name="connsiteX138" fmla="*/ 1150096 w 6284890"/>
                <a:gd name="connsiteY138" fmla="*/ 325281 h 3064030"/>
                <a:gd name="connsiteX139" fmla="*/ 1097823 w 6284890"/>
                <a:gd name="connsiteY139" fmla="*/ 325281 h 3064030"/>
                <a:gd name="connsiteX140" fmla="*/ 1097823 w 6284890"/>
                <a:gd name="connsiteY140" fmla="*/ 296238 h 3064030"/>
                <a:gd name="connsiteX141" fmla="*/ 1077497 w 6284890"/>
                <a:gd name="connsiteY141" fmla="*/ 296238 h 3064030"/>
                <a:gd name="connsiteX142" fmla="*/ 1077497 w 6284890"/>
                <a:gd name="connsiteY142" fmla="*/ 270099 h 3064030"/>
                <a:gd name="connsiteX143" fmla="*/ 842245 w 6284890"/>
                <a:gd name="connsiteY143" fmla="*/ 270099 h 3064030"/>
                <a:gd name="connsiteX144" fmla="*/ 842245 w 6284890"/>
                <a:gd name="connsiteY144" fmla="*/ 249769 h 3064030"/>
                <a:gd name="connsiteX145" fmla="*/ 784159 w 6284890"/>
                <a:gd name="connsiteY145" fmla="*/ 249769 h 3064030"/>
                <a:gd name="connsiteX146" fmla="*/ 784159 w 6284890"/>
                <a:gd name="connsiteY146" fmla="*/ 214918 h 3064030"/>
                <a:gd name="connsiteX147" fmla="*/ 525677 w 6284890"/>
                <a:gd name="connsiteY147" fmla="*/ 214918 h 3064030"/>
                <a:gd name="connsiteX148" fmla="*/ 525677 w 6284890"/>
                <a:gd name="connsiteY148" fmla="*/ 185875 h 3064030"/>
                <a:gd name="connsiteX149" fmla="*/ 511155 w 6284890"/>
                <a:gd name="connsiteY149" fmla="*/ 185875 h 3064030"/>
                <a:gd name="connsiteX150" fmla="*/ 511155 w 6284890"/>
                <a:gd name="connsiteY150" fmla="*/ 145214 h 3064030"/>
                <a:gd name="connsiteX151" fmla="*/ 421122 w 6284890"/>
                <a:gd name="connsiteY151" fmla="*/ 145214 h 3064030"/>
                <a:gd name="connsiteX152" fmla="*/ 421122 w 6284890"/>
                <a:gd name="connsiteY152" fmla="*/ 119076 h 3064030"/>
                <a:gd name="connsiteX153" fmla="*/ 185875 w 6284890"/>
                <a:gd name="connsiteY153" fmla="*/ 119076 h 3064030"/>
                <a:gd name="connsiteX154" fmla="*/ 185875 w 6284890"/>
                <a:gd name="connsiteY154" fmla="*/ 95842 h 3064030"/>
                <a:gd name="connsiteX155" fmla="*/ 121980 w 6284890"/>
                <a:gd name="connsiteY155" fmla="*/ 95842 h 3064030"/>
                <a:gd name="connsiteX156" fmla="*/ 121980 w 6284890"/>
                <a:gd name="connsiteY156" fmla="*/ 60990 h 3064030"/>
                <a:gd name="connsiteX157" fmla="*/ 49373 w 6284890"/>
                <a:gd name="connsiteY157" fmla="*/ 60990 h 3064030"/>
                <a:gd name="connsiteX158" fmla="*/ 49373 w 6284890"/>
                <a:gd name="connsiteY158" fmla="*/ 0 h 3064030"/>
                <a:gd name="connsiteX159" fmla="*/ 0 w 6284890"/>
                <a:gd name="connsiteY159" fmla="*/ 0 h 306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6284890" h="3064030">
                  <a:moveTo>
                    <a:pt x="6284890" y="3064031"/>
                  </a:moveTo>
                  <a:lnTo>
                    <a:pt x="5994464" y="3064031"/>
                  </a:lnTo>
                  <a:lnTo>
                    <a:pt x="5994464" y="3020463"/>
                  </a:lnTo>
                  <a:lnTo>
                    <a:pt x="5901528" y="3020463"/>
                  </a:lnTo>
                  <a:lnTo>
                    <a:pt x="5901528" y="2959475"/>
                  </a:lnTo>
                  <a:lnTo>
                    <a:pt x="5796973" y="2959475"/>
                  </a:lnTo>
                  <a:lnTo>
                    <a:pt x="5796973" y="2915907"/>
                  </a:lnTo>
                  <a:lnTo>
                    <a:pt x="5692417" y="2915907"/>
                  </a:lnTo>
                  <a:lnTo>
                    <a:pt x="5692417" y="2857824"/>
                  </a:lnTo>
                  <a:lnTo>
                    <a:pt x="5428126" y="2857824"/>
                  </a:lnTo>
                  <a:lnTo>
                    <a:pt x="5428126" y="2820067"/>
                  </a:lnTo>
                  <a:lnTo>
                    <a:pt x="5233540" y="2820067"/>
                  </a:lnTo>
                  <a:lnTo>
                    <a:pt x="5233540" y="2776509"/>
                  </a:lnTo>
                  <a:lnTo>
                    <a:pt x="5204498" y="2776509"/>
                  </a:lnTo>
                  <a:lnTo>
                    <a:pt x="5204498" y="2730037"/>
                  </a:lnTo>
                  <a:lnTo>
                    <a:pt x="5155120" y="2730037"/>
                  </a:lnTo>
                  <a:lnTo>
                    <a:pt x="5155120" y="2718416"/>
                  </a:lnTo>
                  <a:lnTo>
                    <a:pt x="5018618" y="2718416"/>
                  </a:lnTo>
                  <a:lnTo>
                    <a:pt x="5018618" y="2669048"/>
                  </a:lnTo>
                  <a:lnTo>
                    <a:pt x="4983766" y="2669048"/>
                  </a:lnTo>
                  <a:lnTo>
                    <a:pt x="4983766" y="2637101"/>
                  </a:lnTo>
                  <a:lnTo>
                    <a:pt x="4914062" y="2637101"/>
                  </a:lnTo>
                  <a:lnTo>
                    <a:pt x="4914062" y="2610965"/>
                  </a:lnTo>
                  <a:lnTo>
                    <a:pt x="4678813" y="2610965"/>
                  </a:lnTo>
                  <a:lnTo>
                    <a:pt x="4678813" y="2579018"/>
                  </a:lnTo>
                  <a:lnTo>
                    <a:pt x="4606214" y="2579018"/>
                  </a:lnTo>
                  <a:lnTo>
                    <a:pt x="4606214" y="2518020"/>
                  </a:lnTo>
                  <a:lnTo>
                    <a:pt x="4507468" y="2518020"/>
                  </a:lnTo>
                  <a:lnTo>
                    <a:pt x="4507468" y="2480262"/>
                  </a:lnTo>
                  <a:lnTo>
                    <a:pt x="4437765" y="2480262"/>
                  </a:lnTo>
                  <a:lnTo>
                    <a:pt x="4437765" y="2457031"/>
                  </a:lnTo>
                  <a:lnTo>
                    <a:pt x="4388387" y="2457031"/>
                  </a:lnTo>
                  <a:lnTo>
                    <a:pt x="4388387" y="2398948"/>
                  </a:lnTo>
                  <a:lnTo>
                    <a:pt x="4263505" y="2398948"/>
                  </a:lnTo>
                  <a:lnTo>
                    <a:pt x="4263505" y="2364096"/>
                  </a:lnTo>
                  <a:lnTo>
                    <a:pt x="4077633" y="2364096"/>
                  </a:lnTo>
                  <a:lnTo>
                    <a:pt x="4077633" y="2317623"/>
                  </a:lnTo>
                  <a:lnTo>
                    <a:pt x="4068918" y="2317623"/>
                  </a:lnTo>
                  <a:lnTo>
                    <a:pt x="4068918" y="2282771"/>
                  </a:lnTo>
                  <a:lnTo>
                    <a:pt x="4036971" y="2282771"/>
                  </a:lnTo>
                  <a:lnTo>
                    <a:pt x="4036971" y="2236308"/>
                  </a:lnTo>
                  <a:lnTo>
                    <a:pt x="4019541" y="2236308"/>
                  </a:lnTo>
                  <a:lnTo>
                    <a:pt x="4019541" y="2218877"/>
                  </a:lnTo>
                  <a:lnTo>
                    <a:pt x="3987594" y="2218877"/>
                  </a:lnTo>
                  <a:lnTo>
                    <a:pt x="3987594" y="2184026"/>
                  </a:lnTo>
                  <a:lnTo>
                    <a:pt x="3952742" y="2184026"/>
                  </a:lnTo>
                  <a:lnTo>
                    <a:pt x="3952742" y="2157889"/>
                  </a:lnTo>
                  <a:lnTo>
                    <a:pt x="3894658" y="2157889"/>
                  </a:lnTo>
                  <a:lnTo>
                    <a:pt x="3894658" y="2076574"/>
                  </a:lnTo>
                  <a:lnTo>
                    <a:pt x="3874332" y="2076574"/>
                  </a:lnTo>
                  <a:lnTo>
                    <a:pt x="3874332" y="2009775"/>
                  </a:lnTo>
                  <a:lnTo>
                    <a:pt x="3868522" y="2009775"/>
                  </a:lnTo>
                  <a:lnTo>
                    <a:pt x="3868522" y="1957492"/>
                  </a:lnTo>
                  <a:lnTo>
                    <a:pt x="3845281" y="1957492"/>
                  </a:lnTo>
                  <a:lnTo>
                    <a:pt x="3845281" y="1922640"/>
                  </a:lnTo>
                  <a:lnTo>
                    <a:pt x="3769776" y="1922640"/>
                  </a:lnTo>
                  <a:lnTo>
                    <a:pt x="3769776" y="1899409"/>
                  </a:lnTo>
                  <a:lnTo>
                    <a:pt x="3740734" y="1899409"/>
                  </a:lnTo>
                  <a:lnTo>
                    <a:pt x="3740734" y="1870367"/>
                  </a:lnTo>
                  <a:lnTo>
                    <a:pt x="3708787" y="1870367"/>
                  </a:lnTo>
                  <a:lnTo>
                    <a:pt x="3708787" y="1835515"/>
                  </a:lnTo>
                  <a:lnTo>
                    <a:pt x="3650694" y="1835515"/>
                  </a:lnTo>
                  <a:lnTo>
                    <a:pt x="3650694" y="1806474"/>
                  </a:lnTo>
                  <a:lnTo>
                    <a:pt x="3639084" y="1806474"/>
                  </a:lnTo>
                  <a:lnTo>
                    <a:pt x="3639084" y="1774527"/>
                  </a:lnTo>
                  <a:lnTo>
                    <a:pt x="3607137" y="1774527"/>
                  </a:lnTo>
                  <a:lnTo>
                    <a:pt x="3607137" y="1736769"/>
                  </a:lnTo>
                  <a:lnTo>
                    <a:pt x="3569380" y="1736769"/>
                  </a:lnTo>
                  <a:lnTo>
                    <a:pt x="3569380" y="1710633"/>
                  </a:lnTo>
                  <a:lnTo>
                    <a:pt x="3467729" y="1710633"/>
                  </a:lnTo>
                  <a:lnTo>
                    <a:pt x="3467729" y="1684487"/>
                  </a:lnTo>
                  <a:lnTo>
                    <a:pt x="3435782" y="1684487"/>
                  </a:lnTo>
                  <a:lnTo>
                    <a:pt x="3435782" y="1635119"/>
                  </a:lnTo>
                  <a:lnTo>
                    <a:pt x="3418351" y="1635119"/>
                  </a:lnTo>
                  <a:lnTo>
                    <a:pt x="3418351" y="1620593"/>
                  </a:lnTo>
                  <a:lnTo>
                    <a:pt x="3395120" y="1620593"/>
                  </a:lnTo>
                  <a:lnTo>
                    <a:pt x="3395120" y="1600267"/>
                  </a:lnTo>
                  <a:lnTo>
                    <a:pt x="3345742" y="1600267"/>
                  </a:lnTo>
                  <a:lnTo>
                    <a:pt x="3345742" y="1536373"/>
                  </a:lnTo>
                  <a:lnTo>
                    <a:pt x="3244101" y="1536373"/>
                  </a:lnTo>
                  <a:lnTo>
                    <a:pt x="3244101" y="1510236"/>
                  </a:lnTo>
                  <a:lnTo>
                    <a:pt x="3209249" y="1510236"/>
                  </a:lnTo>
                  <a:lnTo>
                    <a:pt x="3209249" y="1472479"/>
                  </a:lnTo>
                  <a:lnTo>
                    <a:pt x="3162776" y="1472479"/>
                  </a:lnTo>
                  <a:lnTo>
                    <a:pt x="3162776" y="1455049"/>
                  </a:lnTo>
                  <a:lnTo>
                    <a:pt x="3130830" y="1455049"/>
                  </a:lnTo>
                  <a:lnTo>
                    <a:pt x="3130830" y="1420197"/>
                  </a:lnTo>
                  <a:lnTo>
                    <a:pt x="3087262" y="1420197"/>
                  </a:lnTo>
                  <a:lnTo>
                    <a:pt x="3087262" y="1385345"/>
                  </a:lnTo>
                  <a:lnTo>
                    <a:pt x="2936243" y="1385345"/>
                  </a:lnTo>
                  <a:lnTo>
                    <a:pt x="2936243" y="1362113"/>
                  </a:lnTo>
                  <a:lnTo>
                    <a:pt x="2889771" y="1362113"/>
                  </a:lnTo>
                  <a:lnTo>
                    <a:pt x="2889771" y="1335977"/>
                  </a:lnTo>
                  <a:lnTo>
                    <a:pt x="2825877" y="1335977"/>
                  </a:lnTo>
                  <a:lnTo>
                    <a:pt x="2825877" y="1292409"/>
                  </a:lnTo>
                  <a:lnTo>
                    <a:pt x="2779414" y="1292409"/>
                  </a:lnTo>
                  <a:lnTo>
                    <a:pt x="2779414" y="1240136"/>
                  </a:lnTo>
                  <a:lnTo>
                    <a:pt x="2753268" y="1240136"/>
                  </a:lnTo>
                  <a:lnTo>
                    <a:pt x="2753268" y="1213999"/>
                  </a:lnTo>
                  <a:lnTo>
                    <a:pt x="2718416" y="1213999"/>
                  </a:lnTo>
                  <a:lnTo>
                    <a:pt x="2718416" y="1176242"/>
                  </a:lnTo>
                  <a:lnTo>
                    <a:pt x="2680659" y="1176242"/>
                  </a:lnTo>
                  <a:lnTo>
                    <a:pt x="2680659" y="1126865"/>
                  </a:lnTo>
                  <a:lnTo>
                    <a:pt x="2637101" y="1126865"/>
                  </a:lnTo>
                  <a:lnTo>
                    <a:pt x="2637101" y="1074592"/>
                  </a:lnTo>
                  <a:lnTo>
                    <a:pt x="2584819" y="1074592"/>
                  </a:lnTo>
                  <a:lnTo>
                    <a:pt x="2584819" y="1048445"/>
                  </a:lnTo>
                  <a:lnTo>
                    <a:pt x="2558682" y="1048445"/>
                  </a:lnTo>
                  <a:lnTo>
                    <a:pt x="2558682" y="1004888"/>
                  </a:lnTo>
                  <a:lnTo>
                    <a:pt x="2346674" y="1004888"/>
                  </a:lnTo>
                  <a:lnTo>
                    <a:pt x="2346674" y="993267"/>
                  </a:lnTo>
                  <a:lnTo>
                    <a:pt x="2297297" y="993267"/>
                  </a:lnTo>
                  <a:lnTo>
                    <a:pt x="2297297" y="946799"/>
                  </a:lnTo>
                  <a:lnTo>
                    <a:pt x="2279875" y="946799"/>
                  </a:lnTo>
                  <a:lnTo>
                    <a:pt x="2279875" y="903236"/>
                  </a:lnTo>
                  <a:lnTo>
                    <a:pt x="2207266" y="903236"/>
                  </a:lnTo>
                  <a:lnTo>
                    <a:pt x="2207266" y="856766"/>
                  </a:lnTo>
                  <a:lnTo>
                    <a:pt x="2035912" y="856766"/>
                  </a:lnTo>
                  <a:lnTo>
                    <a:pt x="2035912" y="830628"/>
                  </a:lnTo>
                  <a:lnTo>
                    <a:pt x="1942976" y="830628"/>
                  </a:lnTo>
                  <a:lnTo>
                    <a:pt x="1942976" y="784159"/>
                  </a:lnTo>
                  <a:lnTo>
                    <a:pt x="1922640" y="784159"/>
                  </a:lnTo>
                  <a:lnTo>
                    <a:pt x="1922640" y="711552"/>
                  </a:lnTo>
                  <a:lnTo>
                    <a:pt x="1884883" y="711552"/>
                  </a:lnTo>
                  <a:lnTo>
                    <a:pt x="1884883" y="676700"/>
                  </a:lnTo>
                  <a:lnTo>
                    <a:pt x="1829705" y="676700"/>
                  </a:lnTo>
                  <a:lnTo>
                    <a:pt x="1829705" y="621519"/>
                  </a:lnTo>
                  <a:lnTo>
                    <a:pt x="1771621" y="621519"/>
                  </a:lnTo>
                  <a:lnTo>
                    <a:pt x="1771621" y="592476"/>
                  </a:lnTo>
                  <a:lnTo>
                    <a:pt x="1667066" y="592476"/>
                  </a:lnTo>
                  <a:lnTo>
                    <a:pt x="1667066" y="569242"/>
                  </a:lnTo>
                  <a:lnTo>
                    <a:pt x="1629308" y="569242"/>
                  </a:lnTo>
                  <a:lnTo>
                    <a:pt x="1629308" y="537294"/>
                  </a:lnTo>
                  <a:lnTo>
                    <a:pt x="1414396" y="537294"/>
                  </a:lnTo>
                  <a:lnTo>
                    <a:pt x="1414396" y="412410"/>
                  </a:lnTo>
                  <a:lnTo>
                    <a:pt x="1324356" y="412410"/>
                  </a:lnTo>
                  <a:lnTo>
                    <a:pt x="1324356" y="392079"/>
                  </a:lnTo>
                  <a:lnTo>
                    <a:pt x="1150096" y="392079"/>
                  </a:lnTo>
                  <a:lnTo>
                    <a:pt x="1150096" y="325281"/>
                  </a:lnTo>
                  <a:lnTo>
                    <a:pt x="1097823" y="325281"/>
                  </a:lnTo>
                  <a:lnTo>
                    <a:pt x="1097823" y="296238"/>
                  </a:lnTo>
                  <a:lnTo>
                    <a:pt x="1077497" y="296238"/>
                  </a:lnTo>
                  <a:lnTo>
                    <a:pt x="1077497" y="270099"/>
                  </a:lnTo>
                  <a:lnTo>
                    <a:pt x="842245" y="270099"/>
                  </a:lnTo>
                  <a:lnTo>
                    <a:pt x="842245" y="249769"/>
                  </a:lnTo>
                  <a:lnTo>
                    <a:pt x="784159" y="249769"/>
                  </a:lnTo>
                  <a:lnTo>
                    <a:pt x="784159" y="214918"/>
                  </a:lnTo>
                  <a:lnTo>
                    <a:pt x="525677" y="214918"/>
                  </a:lnTo>
                  <a:lnTo>
                    <a:pt x="525677" y="185875"/>
                  </a:lnTo>
                  <a:lnTo>
                    <a:pt x="511155" y="185875"/>
                  </a:lnTo>
                  <a:lnTo>
                    <a:pt x="511155" y="145214"/>
                  </a:lnTo>
                  <a:lnTo>
                    <a:pt x="421122" y="145214"/>
                  </a:lnTo>
                  <a:lnTo>
                    <a:pt x="421122" y="119076"/>
                  </a:lnTo>
                  <a:lnTo>
                    <a:pt x="185875" y="119076"/>
                  </a:lnTo>
                  <a:lnTo>
                    <a:pt x="185875" y="95842"/>
                  </a:lnTo>
                  <a:lnTo>
                    <a:pt x="121980" y="95842"/>
                  </a:lnTo>
                  <a:lnTo>
                    <a:pt x="121980" y="60990"/>
                  </a:lnTo>
                  <a:lnTo>
                    <a:pt x="49373" y="60990"/>
                  </a:lnTo>
                  <a:lnTo>
                    <a:pt x="49373"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 name="Freeform: Shape 78">
              <a:extLst>
                <a:ext uri="{FF2B5EF4-FFF2-40B4-BE49-F238E27FC236}">
                  <a16:creationId xmlns:a16="http://schemas.microsoft.com/office/drawing/2014/main" id="{7B5D6DA9-7332-4B52-9004-B2C3C83F5620}"/>
                </a:ext>
              </a:extLst>
            </p:cNvPr>
            <p:cNvSpPr/>
            <p:nvPr/>
          </p:nvSpPr>
          <p:spPr>
            <a:xfrm>
              <a:off x="3755958" y="207229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8" name="Freeform: Shape 79">
              <a:extLst>
                <a:ext uri="{FF2B5EF4-FFF2-40B4-BE49-F238E27FC236}">
                  <a16:creationId xmlns:a16="http://schemas.microsoft.com/office/drawing/2014/main" id="{CA9CF8CB-CFA7-4286-91B5-B1DEAC9AF2A1}"/>
                </a:ext>
              </a:extLst>
            </p:cNvPr>
            <p:cNvSpPr/>
            <p:nvPr/>
          </p:nvSpPr>
          <p:spPr>
            <a:xfrm>
              <a:off x="7280214" y="42440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9" name="Freeform: Shape 80">
              <a:extLst>
                <a:ext uri="{FF2B5EF4-FFF2-40B4-BE49-F238E27FC236}">
                  <a16:creationId xmlns:a16="http://schemas.microsoft.com/office/drawing/2014/main" id="{D8AC86E8-C7C2-40E0-A761-260CECF21206}"/>
                </a:ext>
              </a:extLst>
            </p:cNvPr>
            <p:cNvSpPr/>
            <p:nvPr/>
          </p:nvSpPr>
          <p:spPr>
            <a:xfrm>
              <a:off x="7680264" y="44345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0" name="Freeform: Shape 81">
              <a:extLst>
                <a:ext uri="{FF2B5EF4-FFF2-40B4-BE49-F238E27FC236}">
                  <a16:creationId xmlns:a16="http://schemas.microsoft.com/office/drawing/2014/main" id="{78E205B8-9F0D-4C98-B1D4-13AA6D13712F}"/>
                </a:ext>
              </a:extLst>
            </p:cNvPr>
            <p:cNvSpPr/>
            <p:nvPr/>
          </p:nvSpPr>
          <p:spPr>
            <a:xfrm>
              <a:off x="7699314" y="44345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1" name="Freeform: Shape 82">
              <a:extLst>
                <a:ext uri="{FF2B5EF4-FFF2-40B4-BE49-F238E27FC236}">
                  <a16:creationId xmlns:a16="http://schemas.microsoft.com/office/drawing/2014/main" id="{54416F1B-D84F-40A2-A5F7-EB56042D355E}"/>
                </a:ext>
              </a:extLst>
            </p:cNvPr>
            <p:cNvSpPr/>
            <p:nvPr/>
          </p:nvSpPr>
          <p:spPr>
            <a:xfrm>
              <a:off x="7794564" y="44345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2" name="Freeform: Shape 83">
              <a:extLst>
                <a:ext uri="{FF2B5EF4-FFF2-40B4-BE49-F238E27FC236}">
                  <a16:creationId xmlns:a16="http://schemas.microsoft.com/office/drawing/2014/main" id="{A93865D4-23A8-453F-9D61-E20742DEBE7E}"/>
                </a:ext>
              </a:extLst>
            </p:cNvPr>
            <p:cNvSpPr/>
            <p:nvPr/>
          </p:nvSpPr>
          <p:spPr>
            <a:xfrm>
              <a:off x="7832664" y="44345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3" name="Freeform: Shape 84">
              <a:extLst>
                <a:ext uri="{FF2B5EF4-FFF2-40B4-BE49-F238E27FC236}">
                  <a16:creationId xmlns:a16="http://schemas.microsoft.com/office/drawing/2014/main" id="{1902D36A-CC0B-4444-B3D5-7C5FA65CC441}"/>
                </a:ext>
              </a:extLst>
            </p:cNvPr>
            <p:cNvSpPr/>
            <p:nvPr/>
          </p:nvSpPr>
          <p:spPr>
            <a:xfrm>
              <a:off x="7908874" y="44726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4" name="Freeform: Shape 85">
              <a:extLst>
                <a:ext uri="{FF2B5EF4-FFF2-40B4-BE49-F238E27FC236}">
                  <a16:creationId xmlns:a16="http://schemas.microsoft.com/office/drawing/2014/main" id="{526905AB-7821-4069-A82F-3FF18B086787}"/>
                </a:ext>
              </a:extLst>
            </p:cNvPr>
            <p:cNvSpPr/>
            <p:nvPr/>
          </p:nvSpPr>
          <p:spPr>
            <a:xfrm>
              <a:off x="7966024" y="45488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5" name="Freeform: Shape 86">
              <a:extLst>
                <a:ext uri="{FF2B5EF4-FFF2-40B4-BE49-F238E27FC236}">
                  <a16:creationId xmlns:a16="http://schemas.microsoft.com/office/drawing/2014/main" id="{EE6E61FD-C040-44B6-849C-667B8A5581B3}"/>
                </a:ext>
              </a:extLst>
            </p:cNvPr>
            <p:cNvSpPr/>
            <p:nvPr/>
          </p:nvSpPr>
          <p:spPr>
            <a:xfrm>
              <a:off x="8004124" y="45488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6" name="Freeform: Shape 87">
              <a:extLst>
                <a:ext uri="{FF2B5EF4-FFF2-40B4-BE49-F238E27FC236}">
                  <a16:creationId xmlns:a16="http://schemas.microsoft.com/office/drawing/2014/main" id="{CA71C402-89CF-42AE-8057-F558CF18CB1A}"/>
                </a:ext>
              </a:extLst>
            </p:cNvPr>
            <p:cNvSpPr/>
            <p:nvPr/>
          </p:nvSpPr>
          <p:spPr>
            <a:xfrm>
              <a:off x="8042224" y="45488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7" name="Freeform: Shape 88">
              <a:extLst>
                <a:ext uri="{FF2B5EF4-FFF2-40B4-BE49-F238E27FC236}">
                  <a16:creationId xmlns:a16="http://schemas.microsoft.com/office/drawing/2014/main" id="{506105CA-B7F4-44C7-A234-46FD71FA9DF6}"/>
                </a:ext>
              </a:extLst>
            </p:cNvPr>
            <p:cNvSpPr/>
            <p:nvPr/>
          </p:nvSpPr>
          <p:spPr>
            <a:xfrm>
              <a:off x="8251774" y="46440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8" name="Freeform: Shape 89">
              <a:extLst>
                <a:ext uri="{FF2B5EF4-FFF2-40B4-BE49-F238E27FC236}">
                  <a16:creationId xmlns:a16="http://schemas.microsoft.com/office/drawing/2014/main" id="{FED29BED-C087-4147-8877-17E22739CF67}"/>
                </a:ext>
              </a:extLst>
            </p:cNvPr>
            <p:cNvSpPr/>
            <p:nvPr/>
          </p:nvSpPr>
          <p:spPr>
            <a:xfrm>
              <a:off x="8347024" y="46440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9" name="Freeform: Shape 90">
              <a:extLst>
                <a:ext uri="{FF2B5EF4-FFF2-40B4-BE49-F238E27FC236}">
                  <a16:creationId xmlns:a16="http://schemas.microsoft.com/office/drawing/2014/main" id="{150D4DD4-7397-4216-843A-CFA8FDF513BE}"/>
                </a:ext>
              </a:extLst>
            </p:cNvPr>
            <p:cNvSpPr/>
            <p:nvPr/>
          </p:nvSpPr>
          <p:spPr>
            <a:xfrm>
              <a:off x="8404174" y="46821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0" name="Freeform: Shape 91">
              <a:extLst>
                <a:ext uri="{FF2B5EF4-FFF2-40B4-BE49-F238E27FC236}">
                  <a16:creationId xmlns:a16="http://schemas.microsoft.com/office/drawing/2014/main" id="{EA4BC0DE-4334-4CDA-963D-E93DD69F906E}"/>
                </a:ext>
              </a:extLst>
            </p:cNvPr>
            <p:cNvSpPr/>
            <p:nvPr/>
          </p:nvSpPr>
          <p:spPr>
            <a:xfrm>
              <a:off x="8461324" y="46821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1" name="Freeform: Shape 92">
              <a:extLst>
                <a:ext uri="{FF2B5EF4-FFF2-40B4-BE49-F238E27FC236}">
                  <a16:creationId xmlns:a16="http://schemas.microsoft.com/office/drawing/2014/main" id="{3F0E866C-2471-4DFF-88ED-43A49AAF2F07}"/>
                </a:ext>
              </a:extLst>
            </p:cNvPr>
            <p:cNvSpPr/>
            <p:nvPr/>
          </p:nvSpPr>
          <p:spPr>
            <a:xfrm>
              <a:off x="8499424" y="46821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2" name="Freeform: Shape 93">
              <a:extLst>
                <a:ext uri="{FF2B5EF4-FFF2-40B4-BE49-F238E27FC236}">
                  <a16:creationId xmlns:a16="http://schemas.microsoft.com/office/drawing/2014/main" id="{8F17DE9D-F2F7-43AA-B386-611C000F11C3}"/>
                </a:ext>
              </a:extLst>
            </p:cNvPr>
            <p:cNvSpPr/>
            <p:nvPr/>
          </p:nvSpPr>
          <p:spPr>
            <a:xfrm>
              <a:off x="8632774" y="46821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 name="Freeform: Shape 94">
              <a:extLst>
                <a:ext uri="{FF2B5EF4-FFF2-40B4-BE49-F238E27FC236}">
                  <a16:creationId xmlns:a16="http://schemas.microsoft.com/office/drawing/2014/main" id="{6A7CFA60-E9F6-4615-9A1B-6EAEF6F07EFF}"/>
                </a:ext>
              </a:extLst>
            </p:cNvPr>
            <p:cNvSpPr/>
            <p:nvPr/>
          </p:nvSpPr>
          <p:spPr>
            <a:xfrm>
              <a:off x="8766124" y="47964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 name="Freeform: Shape 95">
              <a:extLst>
                <a:ext uri="{FF2B5EF4-FFF2-40B4-BE49-F238E27FC236}">
                  <a16:creationId xmlns:a16="http://schemas.microsoft.com/office/drawing/2014/main" id="{6B4F1462-2253-4640-A5E7-A9CBAED18EE2}"/>
                </a:ext>
              </a:extLst>
            </p:cNvPr>
            <p:cNvSpPr/>
            <p:nvPr/>
          </p:nvSpPr>
          <p:spPr>
            <a:xfrm>
              <a:off x="8842324" y="47964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 name="Freeform: Shape 96">
              <a:extLst>
                <a:ext uri="{FF2B5EF4-FFF2-40B4-BE49-F238E27FC236}">
                  <a16:creationId xmlns:a16="http://schemas.microsoft.com/office/drawing/2014/main" id="{C0F112BA-3C86-453F-B0CB-FAAA48F133B8}"/>
                </a:ext>
              </a:extLst>
            </p:cNvPr>
            <p:cNvSpPr/>
            <p:nvPr/>
          </p:nvSpPr>
          <p:spPr>
            <a:xfrm>
              <a:off x="8975674" y="4891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 name="Freeform: Shape 97">
              <a:extLst>
                <a:ext uri="{FF2B5EF4-FFF2-40B4-BE49-F238E27FC236}">
                  <a16:creationId xmlns:a16="http://schemas.microsoft.com/office/drawing/2014/main" id="{2417A4D3-4C04-4744-A5F7-FB3A40C57C84}"/>
                </a:ext>
              </a:extLst>
            </p:cNvPr>
            <p:cNvSpPr/>
            <p:nvPr/>
          </p:nvSpPr>
          <p:spPr>
            <a:xfrm>
              <a:off x="9070924" y="4891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Freeform: Shape 98">
              <a:extLst>
                <a:ext uri="{FF2B5EF4-FFF2-40B4-BE49-F238E27FC236}">
                  <a16:creationId xmlns:a16="http://schemas.microsoft.com/office/drawing/2014/main" id="{B37915B7-8906-4B85-8D5D-58F7AA8DBD0C}"/>
                </a:ext>
              </a:extLst>
            </p:cNvPr>
            <p:cNvSpPr/>
            <p:nvPr/>
          </p:nvSpPr>
          <p:spPr>
            <a:xfrm>
              <a:off x="9128074" y="4891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reeform: Shape 99">
              <a:extLst>
                <a:ext uri="{FF2B5EF4-FFF2-40B4-BE49-F238E27FC236}">
                  <a16:creationId xmlns:a16="http://schemas.microsoft.com/office/drawing/2014/main" id="{9964EF38-4466-4D48-A920-0751810CEA38}"/>
                </a:ext>
              </a:extLst>
            </p:cNvPr>
            <p:cNvSpPr/>
            <p:nvPr/>
          </p:nvSpPr>
          <p:spPr>
            <a:xfrm>
              <a:off x="9185224" y="4891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89" name="Group 88">
            <a:extLst>
              <a:ext uri="{FF2B5EF4-FFF2-40B4-BE49-F238E27FC236}">
                <a16:creationId xmlns:a16="http://schemas.microsoft.com/office/drawing/2014/main" id="{C4EB5C7D-C785-42B1-B75D-D5F1750580C8}"/>
              </a:ext>
            </a:extLst>
          </p:cNvPr>
          <p:cNvGrpSpPr/>
          <p:nvPr/>
        </p:nvGrpSpPr>
        <p:grpSpPr>
          <a:xfrm>
            <a:off x="1910970" y="1927153"/>
            <a:ext cx="5022708" cy="2814827"/>
            <a:chOff x="2952750" y="1652587"/>
            <a:chExt cx="6285957" cy="3558854"/>
          </a:xfrm>
        </p:grpSpPr>
        <p:sp>
          <p:nvSpPr>
            <p:cNvPr id="90" name="Freeform: Shape 104">
              <a:extLst>
                <a:ext uri="{FF2B5EF4-FFF2-40B4-BE49-F238E27FC236}">
                  <a16:creationId xmlns:a16="http://schemas.microsoft.com/office/drawing/2014/main" id="{16FA775D-FE4F-4BF9-8F4A-A0C1F930D8EB}"/>
                </a:ext>
              </a:extLst>
            </p:cNvPr>
            <p:cNvSpPr/>
            <p:nvPr/>
          </p:nvSpPr>
          <p:spPr>
            <a:xfrm>
              <a:off x="2952750" y="1652587"/>
              <a:ext cx="6285957" cy="3509638"/>
            </a:xfrm>
            <a:custGeom>
              <a:avLst/>
              <a:gdLst>
                <a:gd name="connsiteX0" fmla="*/ 6285957 w 6285957"/>
                <a:gd name="connsiteY0" fmla="*/ 3509639 h 3509638"/>
                <a:gd name="connsiteX1" fmla="*/ 5920655 w 6285957"/>
                <a:gd name="connsiteY1" fmla="*/ 3509639 h 3509638"/>
                <a:gd name="connsiteX2" fmla="*/ 5920655 w 6285957"/>
                <a:gd name="connsiteY2" fmla="*/ 3433867 h 3509638"/>
                <a:gd name="connsiteX3" fmla="*/ 5208985 w 6285957"/>
                <a:gd name="connsiteY3" fmla="*/ 3433867 h 3509638"/>
                <a:gd name="connsiteX4" fmla="*/ 5208985 w 6285957"/>
                <a:gd name="connsiteY4" fmla="*/ 3347276 h 3509638"/>
                <a:gd name="connsiteX5" fmla="*/ 5171104 w 6285957"/>
                <a:gd name="connsiteY5" fmla="*/ 3347276 h 3509638"/>
                <a:gd name="connsiteX6" fmla="*/ 5171104 w 6285957"/>
                <a:gd name="connsiteY6" fmla="*/ 3282334 h 3509638"/>
                <a:gd name="connsiteX7" fmla="*/ 5095332 w 6285957"/>
                <a:gd name="connsiteY7" fmla="*/ 3282334 h 3509638"/>
                <a:gd name="connsiteX8" fmla="*/ 5095332 w 6285957"/>
                <a:gd name="connsiteY8" fmla="*/ 3195742 h 3509638"/>
                <a:gd name="connsiteX9" fmla="*/ 4822031 w 6285957"/>
                <a:gd name="connsiteY9" fmla="*/ 3195742 h 3509638"/>
                <a:gd name="connsiteX10" fmla="*/ 4822031 w 6285957"/>
                <a:gd name="connsiteY10" fmla="*/ 3147041 h 3509638"/>
                <a:gd name="connsiteX11" fmla="*/ 4635323 w 6285957"/>
                <a:gd name="connsiteY11" fmla="*/ 3147041 h 3509638"/>
                <a:gd name="connsiteX12" fmla="*/ 4635323 w 6285957"/>
                <a:gd name="connsiteY12" fmla="*/ 3068565 h 3509638"/>
                <a:gd name="connsiteX13" fmla="*/ 4470254 w 6285957"/>
                <a:gd name="connsiteY13" fmla="*/ 3068565 h 3509638"/>
                <a:gd name="connsiteX14" fmla="*/ 4470254 w 6285957"/>
                <a:gd name="connsiteY14" fmla="*/ 2954912 h 3509638"/>
                <a:gd name="connsiteX15" fmla="*/ 4437783 w 6285957"/>
                <a:gd name="connsiteY15" fmla="*/ 2954912 h 3509638"/>
                <a:gd name="connsiteX16" fmla="*/ 4437783 w 6285957"/>
                <a:gd name="connsiteY16" fmla="*/ 2846680 h 3509638"/>
                <a:gd name="connsiteX17" fmla="*/ 4316016 w 6285957"/>
                <a:gd name="connsiteY17" fmla="*/ 2846680 h 3509638"/>
                <a:gd name="connsiteX18" fmla="*/ 4316016 w 6285957"/>
                <a:gd name="connsiteY18" fmla="*/ 2779024 h 3509638"/>
                <a:gd name="connsiteX19" fmla="*/ 4288955 w 6285957"/>
                <a:gd name="connsiteY19" fmla="*/ 2779024 h 3509638"/>
                <a:gd name="connsiteX20" fmla="*/ 4288955 w 6285957"/>
                <a:gd name="connsiteY20" fmla="*/ 2722198 h 3509638"/>
                <a:gd name="connsiteX21" fmla="*/ 4242959 w 6285957"/>
                <a:gd name="connsiteY21" fmla="*/ 2722198 h 3509638"/>
                <a:gd name="connsiteX22" fmla="*/ 4242959 w 6285957"/>
                <a:gd name="connsiteY22" fmla="*/ 2659961 h 3509638"/>
                <a:gd name="connsiteX23" fmla="*/ 4094131 w 6285957"/>
                <a:gd name="connsiteY23" fmla="*/ 2659961 h 3509638"/>
                <a:gd name="connsiteX24" fmla="*/ 4094131 w 6285957"/>
                <a:gd name="connsiteY24" fmla="*/ 2605849 h 3509638"/>
                <a:gd name="connsiteX25" fmla="*/ 3872236 w 6285957"/>
                <a:gd name="connsiteY25" fmla="*/ 2605849 h 3509638"/>
                <a:gd name="connsiteX26" fmla="*/ 3872236 w 6285957"/>
                <a:gd name="connsiteY26" fmla="*/ 2543604 h 3509638"/>
                <a:gd name="connsiteX27" fmla="*/ 3750469 w 6285957"/>
                <a:gd name="connsiteY27" fmla="*/ 2543604 h 3509638"/>
                <a:gd name="connsiteX28" fmla="*/ 3750469 w 6285957"/>
                <a:gd name="connsiteY28" fmla="*/ 2419131 h 3509638"/>
                <a:gd name="connsiteX29" fmla="*/ 3707178 w 6285957"/>
                <a:gd name="connsiteY29" fmla="*/ 2419131 h 3509638"/>
                <a:gd name="connsiteX30" fmla="*/ 3707178 w 6285957"/>
                <a:gd name="connsiteY30" fmla="*/ 2365010 h 3509638"/>
                <a:gd name="connsiteX31" fmla="*/ 3655762 w 6285957"/>
                <a:gd name="connsiteY31" fmla="*/ 2365010 h 3509638"/>
                <a:gd name="connsiteX32" fmla="*/ 3655762 w 6285957"/>
                <a:gd name="connsiteY32" fmla="*/ 2300069 h 3509638"/>
                <a:gd name="connsiteX33" fmla="*/ 3490693 w 6285957"/>
                <a:gd name="connsiteY33" fmla="*/ 2300069 h 3509638"/>
                <a:gd name="connsiteX34" fmla="*/ 3490693 w 6285957"/>
                <a:gd name="connsiteY34" fmla="*/ 2243242 h 3509638"/>
                <a:gd name="connsiteX35" fmla="*/ 3425752 w 6285957"/>
                <a:gd name="connsiteY35" fmla="*/ 2243242 h 3509638"/>
                <a:gd name="connsiteX36" fmla="*/ 3425752 w 6285957"/>
                <a:gd name="connsiteY36" fmla="*/ 2121475 h 3509638"/>
                <a:gd name="connsiteX37" fmla="*/ 3393281 w 6285957"/>
                <a:gd name="connsiteY37" fmla="*/ 2121475 h 3509638"/>
                <a:gd name="connsiteX38" fmla="*/ 3393281 w 6285957"/>
                <a:gd name="connsiteY38" fmla="*/ 2072773 h 3509638"/>
                <a:gd name="connsiteX39" fmla="*/ 3352695 w 6285957"/>
                <a:gd name="connsiteY39" fmla="*/ 2072773 h 3509638"/>
                <a:gd name="connsiteX40" fmla="*/ 3352695 w 6285957"/>
                <a:gd name="connsiteY40" fmla="*/ 1999707 h 3509638"/>
                <a:gd name="connsiteX41" fmla="*/ 3228213 w 6285957"/>
                <a:gd name="connsiteY41" fmla="*/ 1999707 h 3509638"/>
                <a:gd name="connsiteX42" fmla="*/ 3228213 w 6285957"/>
                <a:gd name="connsiteY42" fmla="*/ 1953711 h 3509638"/>
                <a:gd name="connsiteX43" fmla="*/ 3184922 w 6285957"/>
                <a:gd name="connsiteY43" fmla="*/ 1953711 h 3509638"/>
                <a:gd name="connsiteX44" fmla="*/ 3184922 w 6285957"/>
                <a:gd name="connsiteY44" fmla="*/ 1896885 h 3509638"/>
                <a:gd name="connsiteX45" fmla="*/ 3033389 w 6285957"/>
                <a:gd name="connsiteY45" fmla="*/ 1896885 h 3509638"/>
                <a:gd name="connsiteX46" fmla="*/ 3033389 w 6285957"/>
                <a:gd name="connsiteY46" fmla="*/ 1837353 h 3509638"/>
                <a:gd name="connsiteX47" fmla="*/ 2979268 w 6285957"/>
                <a:gd name="connsiteY47" fmla="*/ 1837353 h 3509638"/>
                <a:gd name="connsiteX48" fmla="*/ 2979268 w 6285957"/>
                <a:gd name="connsiteY48" fmla="*/ 1718291 h 3509638"/>
                <a:gd name="connsiteX49" fmla="*/ 2879151 w 6285957"/>
                <a:gd name="connsiteY49" fmla="*/ 1718291 h 3509638"/>
                <a:gd name="connsiteX50" fmla="*/ 2879151 w 6285957"/>
                <a:gd name="connsiteY50" fmla="*/ 1658760 h 3509638"/>
                <a:gd name="connsiteX51" fmla="*/ 2849385 w 6285957"/>
                <a:gd name="connsiteY51" fmla="*/ 1658760 h 3509638"/>
                <a:gd name="connsiteX52" fmla="*/ 2849385 w 6285957"/>
                <a:gd name="connsiteY52" fmla="*/ 1599228 h 3509638"/>
                <a:gd name="connsiteX53" fmla="*/ 2627490 w 6285957"/>
                <a:gd name="connsiteY53" fmla="*/ 1599228 h 3509638"/>
                <a:gd name="connsiteX54" fmla="*/ 2627490 w 6285957"/>
                <a:gd name="connsiteY54" fmla="*/ 1536992 h 3509638"/>
                <a:gd name="connsiteX55" fmla="*/ 2540899 w 6285957"/>
                <a:gd name="connsiteY55" fmla="*/ 1536992 h 3509638"/>
                <a:gd name="connsiteX56" fmla="*/ 2540899 w 6285957"/>
                <a:gd name="connsiteY56" fmla="*/ 1485576 h 3509638"/>
                <a:gd name="connsiteX57" fmla="*/ 2416426 w 6285957"/>
                <a:gd name="connsiteY57" fmla="*/ 1485576 h 3509638"/>
                <a:gd name="connsiteX58" fmla="*/ 2416426 w 6285957"/>
                <a:gd name="connsiteY58" fmla="*/ 1361103 h 3509638"/>
                <a:gd name="connsiteX59" fmla="*/ 2319014 w 6285957"/>
                <a:gd name="connsiteY59" fmla="*/ 1361103 h 3509638"/>
                <a:gd name="connsiteX60" fmla="*/ 2319014 w 6285957"/>
                <a:gd name="connsiteY60" fmla="*/ 1304277 h 3509638"/>
                <a:gd name="connsiteX61" fmla="*/ 2262188 w 6285957"/>
                <a:gd name="connsiteY61" fmla="*/ 1304277 h 3509638"/>
                <a:gd name="connsiteX62" fmla="*/ 2262188 w 6285957"/>
                <a:gd name="connsiteY62" fmla="*/ 1242041 h 3509638"/>
                <a:gd name="connsiteX63" fmla="*/ 2181006 w 6285957"/>
                <a:gd name="connsiteY63" fmla="*/ 1242041 h 3509638"/>
                <a:gd name="connsiteX64" fmla="*/ 2181006 w 6285957"/>
                <a:gd name="connsiteY64" fmla="*/ 1182510 h 3509638"/>
                <a:gd name="connsiteX65" fmla="*/ 2156651 w 6285957"/>
                <a:gd name="connsiteY65" fmla="*/ 1182510 h 3509638"/>
                <a:gd name="connsiteX66" fmla="*/ 2156651 w 6285957"/>
                <a:gd name="connsiteY66" fmla="*/ 1128389 h 3509638"/>
                <a:gd name="connsiteX67" fmla="*/ 2059238 w 6285957"/>
                <a:gd name="connsiteY67" fmla="*/ 1128389 h 3509638"/>
                <a:gd name="connsiteX68" fmla="*/ 2059238 w 6285957"/>
                <a:gd name="connsiteY68" fmla="*/ 1060742 h 3509638"/>
                <a:gd name="connsiteX69" fmla="*/ 2005117 w 6285957"/>
                <a:gd name="connsiteY69" fmla="*/ 1060742 h 3509638"/>
                <a:gd name="connsiteX70" fmla="*/ 2005117 w 6285957"/>
                <a:gd name="connsiteY70" fmla="*/ 941676 h 3509638"/>
                <a:gd name="connsiteX71" fmla="*/ 1967236 w 6285957"/>
                <a:gd name="connsiteY71" fmla="*/ 941676 h 3509638"/>
                <a:gd name="connsiteX72" fmla="*/ 1967236 w 6285957"/>
                <a:gd name="connsiteY72" fmla="*/ 874027 h 3509638"/>
                <a:gd name="connsiteX73" fmla="*/ 1921240 w 6285957"/>
                <a:gd name="connsiteY73" fmla="*/ 874027 h 3509638"/>
                <a:gd name="connsiteX74" fmla="*/ 1921240 w 6285957"/>
                <a:gd name="connsiteY74" fmla="*/ 830731 h 3509638"/>
                <a:gd name="connsiteX75" fmla="*/ 1869824 w 6285957"/>
                <a:gd name="connsiteY75" fmla="*/ 830731 h 3509638"/>
                <a:gd name="connsiteX76" fmla="*/ 1869824 w 6285957"/>
                <a:gd name="connsiteY76" fmla="*/ 719787 h 3509638"/>
                <a:gd name="connsiteX77" fmla="*/ 1718291 w 6285957"/>
                <a:gd name="connsiteY77" fmla="*/ 719787 h 3509638"/>
                <a:gd name="connsiteX78" fmla="*/ 1718291 w 6285957"/>
                <a:gd name="connsiteY78" fmla="*/ 635902 h 3509638"/>
                <a:gd name="connsiteX79" fmla="*/ 1653350 w 6285957"/>
                <a:gd name="connsiteY79" fmla="*/ 635902 h 3509638"/>
                <a:gd name="connsiteX80" fmla="*/ 1653350 w 6285957"/>
                <a:gd name="connsiteY80" fmla="*/ 587194 h 3509638"/>
                <a:gd name="connsiteX81" fmla="*/ 1412510 w 6285957"/>
                <a:gd name="connsiteY81" fmla="*/ 587194 h 3509638"/>
                <a:gd name="connsiteX82" fmla="*/ 1412510 w 6285957"/>
                <a:gd name="connsiteY82" fmla="*/ 535781 h 3509638"/>
                <a:gd name="connsiteX83" fmla="*/ 1336748 w 6285957"/>
                <a:gd name="connsiteY83" fmla="*/ 535781 h 3509638"/>
                <a:gd name="connsiteX84" fmla="*/ 1336748 w 6285957"/>
                <a:gd name="connsiteY84" fmla="*/ 414013 h 3509638"/>
                <a:gd name="connsiteX85" fmla="*/ 1274512 w 6285957"/>
                <a:gd name="connsiteY85" fmla="*/ 414013 h 3509638"/>
                <a:gd name="connsiteX86" fmla="*/ 1274512 w 6285957"/>
                <a:gd name="connsiteY86" fmla="*/ 340952 h 3509638"/>
                <a:gd name="connsiteX87" fmla="*/ 1239336 w 6285957"/>
                <a:gd name="connsiteY87" fmla="*/ 340952 h 3509638"/>
                <a:gd name="connsiteX88" fmla="*/ 1239336 w 6285957"/>
                <a:gd name="connsiteY88" fmla="*/ 286833 h 3509638"/>
                <a:gd name="connsiteX89" fmla="*/ 1201445 w 6285957"/>
                <a:gd name="connsiteY89" fmla="*/ 286833 h 3509638"/>
                <a:gd name="connsiteX90" fmla="*/ 1201445 w 6285957"/>
                <a:gd name="connsiteY90" fmla="*/ 232713 h 3509638"/>
                <a:gd name="connsiteX91" fmla="*/ 1022852 w 6285957"/>
                <a:gd name="connsiteY91" fmla="*/ 232713 h 3509638"/>
                <a:gd name="connsiteX92" fmla="*/ 1022852 w 6285957"/>
                <a:gd name="connsiteY92" fmla="*/ 173182 h 3509638"/>
                <a:gd name="connsiteX93" fmla="*/ 692728 w 6285957"/>
                <a:gd name="connsiteY93" fmla="*/ 173182 h 3509638"/>
                <a:gd name="connsiteX94" fmla="*/ 692728 w 6285957"/>
                <a:gd name="connsiteY94" fmla="*/ 113650 h 3509638"/>
                <a:gd name="connsiteX95" fmla="*/ 568253 w 6285957"/>
                <a:gd name="connsiteY95" fmla="*/ 113650 h 3509638"/>
                <a:gd name="connsiteX96" fmla="*/ 568253 w 6285957"/>
                <a:gd name="connsiteY96" fmla="*/ 59531 h 3509638"/>
                <a:gd name="connsiteX97" fmla="*/ 476250 w 6285957"/>
                <a:gd name="connsiteY97" fmla="*/ 59531 h 3509638"/>
                <a:gd name="connsiteX98" fmla="*/ 476250 w 6285957"/>
                <a:gd name="connsiteY98" fmla="*/ 0 h 3509638"/>
                <a:gd name="connsiteX99" fmla="*/ 0 w 6285957"/>
                <a:gd name="connsiteY99" fmla="*/ 0 h 350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285957" h="3509638">
                  <a:moveTo>
                    <a:pt x="6285957" y="3509639"/>
                  </a:moveTo>
                  <a:lnTo>
                    <a:pt x="5920655" y="3509639"/>
                  </a:lnTo>
                  <a:lnTo>
                    <a:pt x="5920655" y="3433867"/>
                  </a:lnTo>
                  <a:lnTo>
                    <a:pt x="5208985" y="3433867"/>
                  </a:lnTo>
                  <a:lnTo>
                    <a:pt x="5208985" y="3347276"/>
                  </a:lnTo>
                  <a:lnTo>
                    <a:pt x="5171104" y="3347276"/>
                  </a:lnTo>
                  <a:lnTo>
                    <a:pt x="5171104" y="3282334"/>
                  </a:lnTo>
                  <a:lnTo>
                    <a:pt x="5095332" y="3282334"/>
                  </a:lnTo>
                  <a:lnTo>
                    <a:pt x="5095332" y="3195742"/>
                  </a:lnTo>
                  <a:lnTo>
                    <a:pt x="4822031" y="3195742"/>
                  </a:lnTo>
                  <a:lnTo>
                    <a:pt x="4822031" y="3147041"/>
                  </a:lnTo>
                  <a:lnTo>
                    <a:pt x="4635323" y="3147041"/>
                  </a:lnTo>
                  <a:lnTo>
                    <a:pt x="4635323" y="3068565"/>
                  </a:lnTo>
                  <a:lnTo>
                    <a:pt x="4470254" y="3068565"/>
                  </a:lnTo>
                  <a:lnTo>
                    <a:pt x="4470254" y="2954912"/>
                  </a:lnTo>
                  <a:lnTo>
                    <a:pt x="4437783" y="2954912"/>
                  </a:lnTo>
                  <a:lnTo>
                    <a:pt x="4437783" y="2846680"/>
                  </a:lnTo>
                  <a:lnTo>
                    <a:pt x="4316016" y="2846680"/>
                  </a:lnTo>
                  <a:lnTo>
                    <a:pt x="4316016" y="2779024"/>
                  </a:lnTo>
                  <a:lnTo>
                    <a:pt x="4288955" y="2779024"/>
                  </a:lnTo>
                  <a:lnTo>
                    <a:pt x="4288955" y="2722198"/>
                  </a:lnTo>
                  <a:lnTo>
                    <a:pt x="4242959" y="2722198"/>
                  </a:lnTo>
                  <a:lnTo>
                    <a:pt x="4242959" y="2659961"/>
                  </a:lnTo>
                  <a:lnTo>
                    <a:pt x="4094131" y="2659961"/>
                  </a:lnTo>
                  <a:lnTo>
                    <a:pt x="4094131" y="2605849"/>
                  </a:lnTo>
                  <a:lnTo>
                    <a:pt x="3872236" y="2605849"/>
                  </a:lnTo>
                  <a:lnTo>
                    <a:pt x="3872236" y="2543604"/>
                  </a:lnTo>
                  <a:lnTo>
                    <a:pt x="3750469" y="2543604"/>
                  </a:lnTo>
                  <a:lnTo>
                    <a:pt x="3750469" y="2419131"/>
                  </a:lnTo>
                  <a:lnTo>
                    <a:pt x="3707178" y="2419131"/>
                  </a:lnTo>
                  <a:lnTo>
                    <a:pt x="3707178" y="2365010"/>
                  </a:lnTo>
                  <a:lnTo>
                    <a:pt x="3655762" y="2365010"/>
                  </a:lnTo>
                  <a:lnTo>
                    <a:pt x="3655762" y="2300069"/>
                  </a:lnTo>
                  <a:lnTo>
                    <a:pt x="3490693" y="2300069"/>
                  </a:lnTo>
                  <a:lnTo>
                    <a:pt x="3490693" y="2243242"/>
                  </a:lnTo>
                  <a:lnTo>
                    <a:pt x="3425752" y="2243242"/>
                  </a:lnTo>
                  <a:lnTo>
                    <a:pt x="3425752" y="2121475"/>
                  </a:lnTo>
                  <a:lnTo>
                    <a:pt x="3393281" y="2121475"/>
                  </a:lnTo>
                  <a:lnTo>
                    <a:pt x="3393281" y="2072773"/>
                  </a:lnTo>
                  <a:lnTo>
                    <a:pt x="3352695" y="2072773"/>
                  </a:lnTo>
                  <a:lnTo>
                    <a:pt x="3352695" y="1999707"/>
                  </a:lnTo>
                  <a:lnTo>
                    <a:pt x="3228213" y="1999707"/>
                  </a:lnTo>
                  <a:lnTo>
                    <a:pt x="3228213" y="1953711"/>
                  </a:lnTo>
                  <a:lnTo>
                    <a:pt x="3184922" y="1953711"/>
                  </a:lnTo>
                  <a:lnTo>
                    <a:pt x="3184922" y="1896885"/>
                  </a:lnTo>
                  <a:lnTo>
                    <a:pt x="3033389" y="1896885"/>
                  </a:lnTo>
                  <a:lnTo>
                    <a:pt x="3033389" y="1837353"/>
                  </a:lnTo>
                  <a:lnTo>
                    <a:pt x="2979268" y="1837353"/>
                  </a:lnTo>
                  <a:lnTo>
                    <a:pt x="2979268" y="1718291"/>
                  </a:lnTo>
                  <a:lnTo>
                    <a:pt x="2879151" y="1718291"/>
                  </a:lnTo>
                  <a:lnTo>
                    <a:pt x="2879151" y="1658760"/>
                  </a:lnTo>
                  <a:lnTo>
                    <a:pt x="2849385" y="1658760"/>
                  </a:lnTo>
                  <a:lnTo>
                    <a:pt x="2849385" y="1599228"/>
                  </a:lnTo>
                  <a:lnTo>
                    <a:pt x="2627490" y="1599228"/>
                  </a:lnTo>
                  <a:lnTo>
                    <a:pt x="2627490" y="1536992"/>
                  </a:lnTo>
                  <a:lnTo>
                    <a:pt x="2540899" y="1536992"/>
                  </a:lnTo>
                  <a:lnTo>
                    <a:pt x="2540899" y="1485576"/>
                  </a:lnTo>
                  <a:lnTo>
                    <a:pt x="2416426" y="1485576"/>
                  </a:lnTo>
                  <a:lnTo>
                    <a:pt x="2416426" y="1361103"/>
                  </a:lnTo>
                  <a:lnTo>
                    <a:pt x="2319014" y="1361103"/>
                  </a:lnTo>
                  <a:lnTo>
                    <a:pt x="2319014" y="1304277"/>
                  </a:lnTo>
                  <a:lnTo>
                    <a:pt x="2262188" y="1304277"/>
                  </a:lnTo>
                  <a:lnTo>
                    <a:pt x="2262188" y="1242041"/>
                  </a:lnTo>
                  <a:lnTo>
                    <a:pt x="2181006" y="1242041"/>
                  </a:lnTo>
                  <a:lnTo>
                    <a:pt x="2181006" y="1182510"/>
                  </a:lnTo>
                  <a:lnTo>
                    <a:pt x="2156651" y="1182510"/>
                  </a:lnTo>
                  <a:lnTo>
                    <a:pt x="2156651" y="1128389"/>
                  </a:lnTo>
                  <a:lnTo>
                    <a:pt x="2059238" y="1128389"/>
                  </a:lnTo>
                  <a:lnTo>
                    <a:pt x="2059238" y="1060742"/>
                  </a:lnTo>
                  <a:lnTo>
                    <a:pt x="2005117" y="1060742"/>
                  </a:lnTo>
                  <a:lnTo>
                    <a:pt x="2005117" y="941676"/>
                  </a:lnTo>
                  <a:lnTo>
                    <a:pt x="1967236" y="941676"/>
                  </a:lnTo>
                  <a:lnTo>
                    <a:pt x="1967236" y="874027"/>
                  </a:lnTo>
                  <a:lnTo>
                    <a:pt x="1921240" y="874027"/>
                  </a:lnTo>
                  <a:lnTo>
                    <a:pt x="1921240" y="830731"/>
                  </a:lnTo>
                  <a:lnTo>
                    <a:pt x="1869824" y="830731"/>
                  </a:lnTo>
                  <a:lnTo>
                    <a:pt x="1869824" y="719787"/>
                  </a:lnTo>
                  <a:lnTo>
                    <a:pt x="1718291" y="719787"/>
                  </a:lnTo>
                  <a:lnTo>
                    <a:pt x="1718291" y="635902"/>
                  </a:lnTo>
                  <a:lnTo>
                    <a:pt x="1653350" y="635902"/>
                  </a:lnTo>
                  <a:lnTo>
                    <a:pt x="1653350" y="587194"/>
                  </a:lnTo>
                  <a:lnTo>
                    <a:pt x="1412510" y="587194"/>
                  </a:lnTo>
                  <a:lnTo>
                    <a:pt x="1412510" y="535781"/>
                  </a:lnTo>
                  <a:lnTo>
                    <a:pt x="1336748" y="535781"/>
                  </a:lnTo>
                  <a:lnTo>
                    <a:pt x="1336748" y="414013"/>
                  </a:lnTo>
                  <a:lnTo>
                    <a:pt x="1274512" y="414013"/>
                  </a:lnTo>
                  <a:lnTo>
                    <a:pt x="1274512" y="340952"/>
                  </a:lnTo>
                  <a:lnTo>
                    <a:pt x="1239336" y="340952"/>
                  </a:lnTo>
                  <a:lnTo>
                    <a:pt x="1239336" y="286833"/>
                  </a:lnTo>
                  <a:lnTo>
                    <a:pt x="1201445" y="286833"/>
                  </a:lnTo>
                  <a:lnTo>
                    <a:pt x="1201445" y="232713"/>
                  </a:lnTo>
                  <a:lnTo>
                    <a:pt x="1022852" y="232713"/>
                  </a:lnTo>
                  <a:lnTo>
                    <a:pt x="1022852" y="173182"/>
                  </a:lnTo>
                  <a:lnTo>
                    <a:pt x="692728" y="173182"/>
                  </a:lnTo>
                  <a:lnTo>
                    <a:pt x="692728" y="113650"/>
                  </a:lnTo>
                  <a:lnTo>
                    <a:pt x="568253" y="113650"/>
                  </a:lnTo>
                  <a:lnTo>
                    <a:pt x="568253" y="59531"/>
                  </a:lnTo>
                  <a:lnTo>
                    <a:pt x="476250" y="59531"/>
                  </a:lnTo>
                  <a:lnTo>
                    <a:pt x="476250" y="0"/>
                  </a:lnTo>
                  <a:lnTo>
                    <a:pt x="0" y="0"/>
                  </a:lnTo>
                </a:path>
              </a:pathLst>
            </a:custGeom>
            <a:noFill/>
            <a:ln w="25400" cap="flat">
              <a:solidFill>
                <a:schemeClr val="accent2"/>
              </a:solidFill>
              <a:prstDash val="solid"/>
              <a:miter/>
            </a:ln>
          </p:spPr>
          <p:txBody>
            <a:bodyPr rtlCol="0" anchor="ctr"/>
            <a:lstStyle/>
            <a:p>
              <a:endParaRPr lang="en-GB"/>
            </a:p>
          </p:txBody>
        </p:sp>
        <p:sp>
          <p:nvSpPr>
            <p:cNvPr id="91" name="Freeform: Shape 105">
              <a:extLst>
                <a:ext uri="{FF2B5EF4-FFF2-40B4-BE49-F238E27FC236}">
                  <a16:creationId xmlns:a16="http://schemas.microsoft.com/office/drawing/2014/main" id="{CC73C24B-1FDF-4EEA-BBCC-1650A7AB6C8D}"/>
                </a:ext>
              </a:extLst>
            </p:cNvPr>
            <p:cNvSpPr/>
            <p:nvPr/>
          </p:nvSpPr>
          <p:spPr>
            <a:xfrm>
              <a:off x="4051801" y="184481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92" name="Freeform: Shape 106">
              <a:extLst>
                <a:ext uri="{FF2B5EF4-FFF2-40B4-BE49-F238E27FC236}">
                  <a16:creationId xmlns:a16="http://schemas.microsoft.com/office/drawing/2014/main" id="{34409252-1DAD-4465-AC98-CC17045C9C83}"/>
                </a:ext>
              </a:extLst>
            </p:cNvPr>
            <p:cNvSpPr/>
            <p:nvPr/>
          </p:nvSpPr>
          <p:spPr>
            <a:xfrm>
              <a:off x="7537961" y="46832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3" name="Freeform: Shape 107">
              <a:extLst>
                <a:ext uri="{FF2B5EF4-FFF2-40B4-BE49-F238E27FC236}">
                  <a16:creationId xmlns:a16="http://schemas.microsoft.com/office/drawing/2014/main" id="{79B051AA-1DBB-4F1C-AC02-A4AB3E6CA2D2}"/>
                </a:ext>
              </a:extLst>
            </p:cNvPr>
            <p:cNvSpPr/>
            <p:nvPr/>
          </p:nvSpPr>
          <p:spPr>
            <a:xfrm>
              <a:off x="7804661" y="47975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4" name="Freeform: Shape 108">
              <a:extLst>
                <a:ext uri="{FF2B5EF4-FFF2-40B4-BE49-F238E27FC236}">
                  <a16:creationId xmlns:a16="http://schemas.microsoft.com/office/drawing/2014/main" id="{5EE8F560-2F95-47C6-AF65-C97B323B4C92}"/>
                </a:ext>
              </a:extLst>
            </p:cNvPr>
            <p:cNvSpPr/>
            <p:nvPr/>
          </p:nvSpPr>
          <p:spPr>
            <a:xfrm>
              <a:off x="7995161" y="47975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5" name="Freeform: Shape 109">
              <a:extLst>
                <a:ext uri="{FF2B5EF4-FFF2-40B4-BE49-F238E27FC236}">
                  <a16:creationId xmlns:a16="http://schemas.microsoft.com/office/drawing/2014/main" id="{875380BE-BAB1-4037-92D5-0F05AFA65930}"/>
                </a:ext>
              </a:extLst>
            </p:cNvPr>
            <p:cNvSpPr/>
            <p:nvPr/>
          </p:nvSpPr>
          <p:spPr>
            <a:xfrm>
              <a:off x="8566670" y="50452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6" name="Freeform: Shape 110">
              <a:extLst>
                <a:ext uri="{FF2B5EF4-FFF2-40B4-BE49-F238E27FC236}">
                  <a16:creationId xmlns:a16="http://schemas.microsoft.com/office/drawing/2014/main" id="{C0C4D167-ACCA-4467-A740-0DB5E8E372BF}"/>
                </a:ext>
              </a:extLst>
            </p:cNvPr>
            <p:cNvSpPr/>
            <p:nvPr/>
          </p:nvSpPr>
          <p:spPr>
            <a:xfrm>
              <a:off x="8985770" y="51214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7" name="Freeform: Shape 111">
              <a:extLst>
                <a:ext uri="{FF2B5EF4-FFF2-40B4-BE49-F238E27FC236}">
                  <a16:creationId xmlns:a16="http://schemas.microsoft.com/office/drawing/2014/main" id="{EC4ED0FF-BF11-4DDE-8A5A-3879F22311D7}"/>
                </a:ext>
              </a:extLst>
            </p:cNvPr>
            <p:cNvSpPr/>
            <p:nvPr/>
          </p:nvSpPr>
          <p:spPr>
            <a:xfrm>
              <a:off x="9214370" y="51214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grpSp>
      <p:sp>
        <p:nvSpPr>
          <p:cNvPr id="98" name="TextBox 97">
            <a:extLst>
              <a:ext uri="{FF2B5EF4-FFF2-40B4-BE49-F238E27FC236}">
                <a16:creationId xmlns:a16="http://schemas.microsoft.com/office/drawing/2014/main" id="{82CE2C75-7302-40E3-B196-F7096C8D9FD2}"/>
              </a:ext>
            </a:extLst>
          </p:cNvPr>
          <p:cNvSpPr txBox="1"/>
          <p:nvPr/>
        </p:nvSpPr>
        <p:spPr>
          <a:xfrm>
            <a:off x="4766149" y="1487351"/>
            <a:ext cx="2659702" cy="338554"/>
          </a:xfrm>
          <a:prstGeom prst="rect">
            <a:avLst/>
          </a:prstGeom>
          <a:noFill/>
        </p:spPr>
        <p:txBody>
          <a:bodyPr wrap="none" rtlCol="0">
            <a:spAutoFit/>
          </a:bodyPr>
          <a:lstStyle/>
          <a:p>
            <a:pPr algn="ctr"/>
            <a:r>
              <a:rPr lang="en-GB" sz="1600" b="1" dirty="0"/>
              <a:t>Progression-free survival</a:t>
            </a:r>
          </a:p>
        </p:txBody>
      </p:sp>
    </p:spTree>
    <p:extLst>
      <p:ext uri="{BB962C8B-B14F-4D97-AF65-F5344CB8AC3E}">
        <p14:creationId xmlns:p14="http://schemas.microsoft.com/office/powerpoint/2010/main" val="34326504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LBA20: FOLFOXIRI plus bevacizumab (</a:t>
            </a:r>
            <a:r>
              <a:rPr lang="en-GB" dirty="0" err="1"/>
              <a:t>bev</a:t>
            </a:r>
            <a:r>
              <a:rPr lang="en-GB" dirty="0"/>
              <a:t>) plus atezolizumab (</a:t>
            </a:r>
            <a:r>
              <a:rPr lang="en-GB" dirty="0" err="1"/>
              <a:t>atezo</a:t>
            </a:r>
            <a:r>
              <a:rPr lang="en-GB" dirty="0"/>
              <a:t>) versus FOLFOXIRI plus </a:t>
            </a:r>
            <a:r>
              <a:rPr lang="en-GB" dirty="0" err="1"/>
              <a:t>bev</a:t>
            </a:r>
            <a:r>
              <a:rPr lang="en-GB" dirty="0"/>
              <a:t> as first-line treatment of unresectable metastatic colorectal cancer (mCRC) patients: results of the phase II randomized </a:t>
            </a:r>
            <a:r>
              <a:rPr lang="en-GB" dirty="0" err="1"/>
              <a:t>AtezoTRIBE</a:t>
            </a:r>
            <a:r>
              <a:rPr lang="en-GB" dirty="0"/>
              <a:t> study by GONO – </a:t>
            </a:r>
            <a:r>
              <a:rPr lang="en-GB" dirty="0" err="1"/>
              <a:t>Cremolini</a:t>
            </a:r>
            <a:r>
              <a:rPr lang="en-GB" dirty="0"/>
              <a:t> C,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9400"/>
              </a:spcBef>
              <a:buNone/>
            </a:pPr>
            <a:r>
              <a:rPr lang="en-GB" b="1" dirty="0"/>
              <a:t>Conclusions</a:t>
            </a:r>
          </a:p>
          <a:p>
            <a:r>
              <a:rPr lang="en-GB" b="1" dirty="0"/>
              <a:t>In patients with unresectable mCRC, 1L atezolizumab + FOLFOXIRI + bevacizumab demonstrated a significant improvement in PFS over FOLFOXIRI + bevacizumab and was generally well-tolerated</a:t>
            </a:r>
          </a:p>
        </p:txBody>
      </p:sp>
      <p:sp>
        <p:nvSpPr>
          <p:cNvPr id="5" name="Text Placeholder 4"/>
          <p:cNvSpPr>
            <a:spLocks noGrp="1"/>
          </p:cNvSpPr>
          <p:nvPr>
            <p:ph type="body" sz="quarter" idx="11"/>
          </p:nvPr>
        </p:nvSpPr>
        <p:spPr/>
        <p:txBody>
          <a:bodyPr/>
          <a:lstStyle/>
          <a:p>
            <a:r>
              <a:rPr lang="en-GB" dirty="0" err="1"/>
              <a:t>Cremolini</a:t>
            </a:r>
            <a:r>
              <a:rPr lang="en-GB" dirty="0"/>
              <a:t> C, et al. Ann </a:t>
            </a:r>
            <a:r>
              <a:rPr lang="en-GB" dirty="0" err="1"/>
              <a:t>Oncol</a:t>
            </a:r>
            <a:r>
              <a:rPr lang="en-GB" dirty="0"/>
              <a:t> 2021;32(</a:t>
            </a:r>
            <a:r>
              <a:rPr lang="en-GB" dirty="0" err="1"/>
              <a:t>suppl</a:t>
            </a:r>
            <a:r>
              <a:rPr lang="en-GB" dirty="0"/>
              <a:t>):</a:t>
            </a:r>
            <a:r>
              <a:rPr lang="en-GB" dirty="0" err="1"/>
              <a:t>abstr</a:t>
            </a:r>
            <a:r>
              <a:rPr lang="en-GB" dirty="0"/>
              <a:t> LBA20</a:t>
            </a:r>
          </a:p>
        </p:txBody>
      </p:sp>
      <p:graphicFrame>
        <p:nvGraphicFramePr>
          <p:cNvPr id="6" name="Group 88"/>
          <p:cNvGraphicFramePr>
            <a:graphicFrameLocks noGrp="1"/>
          </p:cNvGraphicFramePr>
          <p:nvPr>
            <p:extLst>
              <p:ext uri="{D42A27DB-BD31-4B8C-83A1-F6EECF244321}">
                <p14:modId xmlns:p14="http://schemas.microsoft.com/office/powerpoint/2010/main" val="1554773099"/>
              </p:ext>
            </p:extLst>
          </p:nvPr>
        </p:nvGraphicFramePr>
        <p:xfrm>
          <a:off x="446569" y="1617160"/>
          <a:ext cx="5446927" cy="3535680"/>
        </p:xfrm>
        <a:graphic>
          <a:graphicData uri="http://schemas.openxmlformats.org/drawingml/2006/table">
            <a:tbl>
              <a:tblPr firstRow="1" bandRow="1">
                <a:tableStyleId>{5202B0CA-FC54-4496-8BCA-5EF66A818D29}</a:tableStyleId>
              </a:tblPr>
              <a:tblGrid>
                <a:gridCol w="1851957">
                  <a:extLst>
                    <a:ext uri="{9D8B030D-6E8A-4147-A177-3AD203B41FA5}">
                      <a16:colId xmlns:a16="http://schemas.microsoft.com/office/drawing/2014/main" val="20000"/>
                    </a:ext>
                  </a:extLst>
                </a:gridCol>
                <a:gridCol w="1797485">
                  <a:extLst>
                    <a:ext uri="{9D8B030D-6E8A-4147-A177-3AD203B41FA5}">
                      <a16:colId xmlns:a16="http://schemas.microsoft.com/office/drawing/2014/main" val="20001"/>
                    </a:ext>
                  </a:extLst>
                </a:gridCol>
                <a:gridCol w="1797485">
                  <a:extLst>
                    <a:ext uri="{9D8B030D-6E8A-4147-A177-3AD203B41FA5}">
                      <a16:colId xmlns:a16="http://schemas.microsoft.com/office/drawing/2014/main" val="222694169"/>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Atezolizumab + FOLFOXIRI + bevacizumab</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(n=145)</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FOLFOXIRI + bevacizumab</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(n=73)</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Response rate,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64</a:t>
                      </a:r>
                    </a:p>
                  </a:txBody>
                  <a:tcPr anchor="ctr"/>
                </a:tc>
                <a:extLst>
                  <a:ext uri="{0D108BD9-81ED-4DB2-BD59-A6C34878D82A}">
                    <a16:rowId xmlns:a16="http://schemas.microsoft.com/office/drawing/2014/main" val="34210897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OR (80%CI); p-value</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0.78 (0.54, 1.15); 0.412</a:t>
                      </a:r>
                    </a:p>
                  </a:txBody>
                  <a:tcPr anchor="ctr"/>
                </a:tc>
                <a:tc hMerge="1">
                  <a:txBody>
                    <a:bodyPr/>
                    <a:lstStyle/>
                    <a:p>
                      <a:endParaRPr lang="en-GB"/>
                    </a:p>
                  </a:txBody>
                  <a:tcPr/>
                </a:tc>
                <a:extLst>
                  <a:ext uri="{0D108BD9-81ED-4DB2-BD59-A6C34878D82A}">
                    <a16:rowId xmlns:a16="http://schemas.microsoft.com/office/drawing/2014/main" val="3641563717"/>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BOR, %</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CR</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PR</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SD</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PD</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NA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a:t>
                      </a:r>
                    </a:p>
                  </a:txBody>
                  <a:tcPr anchor="ctr"/>
                </a:tc>
                <a:extLst>
                  <a:ext uri="{0D108BD9-81ED-4DB2-BD59-A6C34878D82A}">
                    <a16:rowId xmlns:a16="http://schemas.microsoft.com/office/drawing/2014/main" val="278988748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R0 resection rate,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37</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p-value</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0.175</a:t>
                      </a:r>
                    </a:p>
                  </a:txBody>
                  <a:tcPr anchor="ctr"/>
                </a:tc>
                <a:tc hMerge="1">
                  <a:txBody>
                    <a:bodyPr/>
                    <a:lstStyle/>
                    <a:p>
                      <a:endParaRPr lang="en-GB"/>
                    </a:p>
                  </a:txBody>
                  <a:tcPr/>
                </a:tc>
                <a:extLst>
                  <a:ext uri="{0D108BD9-81ED-4DB2-BD59-A6C34878D82A}">
                    <a16:rowId xmlns:a16="http://schemas.microsoft.com/office/drawing/2014/main" val="175969745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019872437"/>
              </p:ext>
            </p:extLst>
          </p:nvPr>
        </p:nvGraphicFramePr>
        <p:xfrm>
          <a:off x="6314454" y="1617160"/>
          <a:ext cx="5446927" cy="2773680"/>
        </p:xfrm>
        <a:graphic>
          <a:graphicData uri="http://schemas.openxmlformats.org/drawingml/2006/table">
            <a:tbl>
              <a:tblPr firstRow="1" bandRow="1">
                <a:tableStyleId>{5202B0CA-FC54-4496-8BCA-5EF66A818D29}</a:tableStyleId>
              </a:tblPr>
              <a:tblGrid>
                <a:gridCol w="2244755">
                  <a:extLst>
                    <a:ext uri="{9D8B030D-6E8A-4147-A177-3AD203B41FA5}">
                      <a16:colId xmlns:a16="http://schemas.microsoft.com/office/drawing/2014/main" val="20000"/>
                    </a:ext>
                  </a:extLst>
                </a:gridCol>
                <a:gridCol w="1601086">
                  <a:extLst>
                    <a:ext uri="{9D8B030D-6E8A-4147-A177-3AD203B41FA5}">
                      <a16:colId xmlns:a16="http://schemas.microsoft.com/office/drawing/2014/main" val="20001"/>
                    </a:ext>
                  </a:extLst>
                </a:gridCol>
                <a:gridCol w="1601086">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Grade 3/4 AEs occurring in ≥5%,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Atezolizumab + FOLFOXIRI + bevacizumab</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(n=145)</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FOLFOXIRI + bevacizumab</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(n=73)</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Neutropenia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36</a:t>
                      </a:r>
                    </a:p>
                  </a:txBody>
                  <a:tcPr anchor="ctr"/>
                </a:tc>
                <a:extLst>
                  <a:ext uri="{0D108BD9-81ED-4DB2-BD59-A6C34878D82A}">
                    <a16:rowId xmlns:a16="http://schemas.microsoft.com/office/drawing/2014/main" val="126323804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Diarrhoea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12</a:t>
                      </a:r>
                    </a:p>
                  </a:txBody>
                  <a:tcPr anchor="ctr"/>
                </a:tc>
                <a:extLst>
                  <a:ext uri="{0D108BD9-81ED-4DB2-BD59-A6C34878D82A}">
                    <a16:rowId xmlns:a16="http://schemas.microsoft.com/office/drawing/2014/main" val="331278234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Febrile neutropenia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10</a:t>
                      </a:r>
                    </a:p>
                  </a:txBody>
                  <a:tcPr anchor="ctr"/>
                </a:tc>
                <a:extLst>
                  <a:ext uri="{0D108BD9-81ED-4DB2-BD59-A6C34878D82A}">
                    <a16:rowId xmlns:a16="http://schemas.microsoft.com/office/drawing/2014/main" val="383802700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Asthenia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a:t>
                      </a:r>
                    </a:p>
                  </a:txBody>
                  <a:tcPr anchor="ctr"/>
                </a:tc>
                <a:extLst>
                  <a:ext uri="{0D108BD9-81ED-4DB2-BD59-A6C34878D82A}">
                    <a16:rowId xmlns:a16="http://schemas.microsoft.com/office/drawing/2014/main" val="185321314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Stomatitis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8</a:t>
                      </a:r>
                    </a:p>
                  </a:txBody>
                  <a:tcPr anchor="ctr"/>
                </a:tc>
                <a:extLst>
                  <a:ext uri="{0D108BD9-81ED-4DB2-BD59-A6C34878D82A}">
                    <a16:rowId xmlns:a16="http://schemas.microsoft.com/office/drawing/2014/main" val="3037188675"/>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Venous thromboembolism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a:t>
                      </a:r>
                    </a:p>
                  </a:txBody>
                  <a:tcPr anchor="ctr"/>
                </a:tc>
                <a:extLst>
                  <a:ext uri="{0D108BD9-81ED-4DB2-BD59-A6C34878D82A}">
                    <a16:rowId xmlns:a16="http://schemas.microsoft.com/office/drawing/2014/main" val="3018114414"/>
                  </a:ext>
                </a:extLst>
              </a:tr>
            </a:tbl>
          </a:graphicData>
        </a:graphic>
      </p:graphicFrame>
    </p:spTree>
    <p:extLst>
      <p:ext uri="{BB962C8B-B14F-4D97-AF65-F5344CB8AC3E}">
        <p14:creationId xmlns:p14="http://schemas.microsoft.com/office/powerpoint/2010/main" val="17879714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LBA21: Radioembolization with chemotherapy for colorectal liver metastases: a randomized, open-label, international, </a:t>
            </a:r>
            <a:r>
              <a:rPr lang="en-GB" dirty="0" err="1"/>
              <a:t>multicenter</a:t>
            </a:r>
            <a:r>
              <a:rPr lang="en-GB" dirty="0"/>
              <a:t>, phase 3 trial (EPOCH study) – </a:t>
            </a:r>
            <a:r>
              <a:rPr lang="en-GB" dirty="0" err="1"/>
              <a:t>Mulcahy</a:t>
            </a:r>
            <a:r>
              <a:rPr lang="en-GB" dirty="0"/>
              <a:t> MF,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efficacy and safety of radioembolization + chemotherapy in patients with colorectal liver metastases in the EPOCH study</a:t>
            </a:r>
          </a:p>
        </p:txBody>
      </p:sp>
      <p:sp>
        <p:nvSpPr>
          <p:cNvPr id="4" name="Text Placeholder 3"/>
          <p:cNvSpPr>
            <a:spLocks noGrp="1"/>
          </p:cNvSpPr>
          <p:nvPr>
            <p:ph type="body" sz="quarter" idx="10"/>
          </p:nvPr>
        </p:nvSpPr>
        <p:spPr>
          <a:xfrm>
            <a:off x="486834" y="6096001"/>
            <a:ext cx="6791152" cy="487363"/>
          </a:xfrm>
        </p:spPr>
        <p:txBody>
          <a:bodyPr/>
          <a:lstStyle/>
          <a:p>
            <a:r>
              <a:rPr lang="en-GB" dirty="0"/>
              <a:t>*TARE with Y</a:t>
            </a:r>
            <a:r>
              <a:rPr lang="en-GB" baseline="30000" dirty="0"/>
              <a:t>90</a:t>
            </a:r>
            <a:r>
              <a:rPr lang="en-GB" dirty="0"/>
              <a:t> glass microspheres – cycle 1, chemotherapy; cycle 2, Y-90 TARE; </a:t>
            </a:r>
            <a:br>
              <a:rPr lang="en-GB" dirty="0"/>
            </a:br>
            <a:r>
              <a:rPr lang="en-GB" dirty="0"/>
              <a:t>cycle 3, chemotherapy ± targeted therapy</a:t>
            </a:r>
          </a:p>
        </p:txBody>
      </p:sp>
      <p:sp>
        <p:nvSpPr>
          <p:cNvPr id="5" name="Text Placeholder 4"/>
          <p:cNvSpPr>
            <a:spLocks noGrp="1"/>
          </p:cNvSpPr>
          <p:nvPr>
            <p:ph type="body" sz="quarter" idx="11"/>
          </p:nvPr>
        </p:nvSpPr>
        <p:spPr/>
        <p:txBody>
          <a:bodyPr/>
          <a:lstStyle/>
          <a:p>
            <a:r>
              <a:rPr lang="en-GB" dirty="0" err="1"/>
              <a:t>Mulcahy</a:t>
            </a:r>
            <a:r>
              <a:rPr lang="en-GB" dirty="0"/>
              <a:t> MF, et al. Ann </a:t>
            </a:r>
            <a:r>
              <a:rPr lang="en-GB" dirty="0" err="1"/>
              <a:t>Oncol</a:t>
            </a:r>
            <a:r>
              <a:rPr lang="en-GB" dirty="0"/>
              <a:t> 2021;32(</a:t>
            </a:r>
            <a:r>
              <a:rPr lang="en-GB" dirty="0" err="1"/>
              <a:t>suppl</a:t>
            </a:r>
            <a:r>
              <a:rPr lang="en-GB" dirty="0"/>
              <a:t>):</a:t>
            </a:r>
            <a:r>
              <a:rPr lang="en-GB" dirty="0" err="1"/>
              <a:t>abstr</a:t>
            </a:r>
            <a:r>
              <a:rPr lang="en-GB" dirty="0"/>
              <a:t> LBA21</a:t>
            </a:r>
          </a:p>
        </p:txBody>
      </p:sp>
      <p:sp>
        <p:nvSpPr>
          <p:cNvPr id="6"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PRIMARY ENDPOINTS</a:t>
            </a:r>
          </a:p>
          <a:p>
            <a:pPr>
              <a:buClr>
                <a:srgbClr val="043882"/>
              </a:buClr>
              <a:defRPr/>
            </a:pPr>
            <a:r>
              <a:rPr lang="en-US" dirty="0"/>
              <a:t>PFS, hepatic PFS (BICR)</a:t>
            </a:r>
          </a:p>
        </p:txBody>
      </p:sp>
      <p:sp>
        <p:nvSpPr>
          <p:cNvPr id="7" name="Oval 14"/>
          <p:cNvSpPr>
            <a:spLocks noChangeArrowheads="1"/>
          </p:cNvSpPr>
          <p:nvPr/>
        </p:nvSpPr>
        <p:spPr bwMode="auto">
          <a:xfrm>
            <a:off x="3677163" y="356709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3743106" y="3051226"/>
            <a:ext cx="741720" cy="290010"/>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10567063" y="3298643"/>
            <a:ext cx="1451509" cy="1121096"/>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PD/hepatic </a:t>
            </a:r>
            <a:br>
              <a:rPr lang="en-US" altLang="zh-CN" sz="1600" dirty="0">
                <a:solidFill>
                  <a:srgbClr val="FFFFFF"/>
                </a:solidFill>
                <a:ea typeface="SimSun" pitchFamily="2" charset="-122"/>
              </a:rPr>
            </a:br>
            <a:r>
              <a:rPr lang="en-US" altLang="zh-CN" sz="1600" dirty="0">
                <a:solidFill>
                  <a:srgbClr val="FFFFFF"/>
                </a:solidFill>
                <a:ea typeface="SimSun" pitchFamily="2" charset="-122"/>
              </a:rPr>
              <a:t>disease progression/</a:t>
            </a:r>
            <a:br>
              <a:rPr lang="en-US" altLang="zh-CN" sz="1600" dirty="0">
                <a:solidFill>
                  <a:srgbClr val="FFFFFF"/>
                </a:solidFill>
                <a:ea typeface="SimSun" pitchFamily="2" charset="-122"/>
              </a:rPr>
            </a:br>
            <a:r>
              <a:rPr lang="en-US" altLang="zh-CN" sz="1600" dirty="0">
                <a:solidFill>
                  <a:srgbClr val="FFFFFF"/>
                </a:solidFill>
                <a:ea typeface="SimSun" pitchFamily="2" charset="-122"/>
              </a:rPr>
              <a:t>death</a:t>
            </a:r>
          </a:p>
        </p:txBody>
      </p:sp>
      <p:sp>
        <p:nvSpPr>
          <p:cNvPr id="10" name="Content Placeholder 26"/>
          <p:cNvSpPr txBox="1">
            <a:spLocks/>
          </p:cNvSpPr>
          <p:nvPr/>
        </p:nvSpPr>
        <p:spPr bwMode="auto">
          <a:xfrm>
            <a:off x="4396587" y="3306852"/>
            <a:ext cx="4111184" cy="892175"/>
          </a:xfrm>
          <a:prstGeom prst="rect">
            <a:avLst/>
          </a:prstGeom>
          <a:noFill/>
          <a:ln w="9525">
            <a:noFill/>
            <a:miter lim="800000"/>
            <a:headEnd/>
            <a:tailEnd/>
          </a:ln>
        </p:spPr>
        <p:txBody>
          <a:bodyPr/>
          <a:lstStyle/>
          <a:p>
            <a:pPr marL="190500" indent="-190500">
              <a:spcAft>
                <a:spcPts val="400"/>
              </a:spcAft>
              <a:defRPr/>
            </a:pPr>
            <a:r>
              <a:rPr lang="en-US" sz="1400" b="1" dirty="0">
                <a:solidFill>
                  <a:srgbClr val="043882"/>
                </a:solidFill>
              </a:rPr>
              <a:t>Stratification</a:t>
            </a:r>
          </a:p>
          <a:p>
            <a:pPr marL="203200" lvl="0" indent="-203200">
              <a:spcBef>
                <a:spcPts val="0"/>
              </a:spcBef>
              <a:spcAft>
                <a:spcPts val="200"/>
              </a:spcAft>
              <a:buFont typeface="Arial" pitchFamily="34" charset="0"/>
              <a:buChar char="•"/>
              <a:defRPr/>
            </a:pPr>
            <a:r>
              <a:rPr lang="en-US" sz="1400" dirty="0">
                <a:solidFill>
                  <a:srgbClr val="4D4D4D"/>
                </a:solidFill>
                <a:latin typeface="Arial"/>
                <a:cs typeface="Arial"/>
              </a:rPr>
              <a:t>Unilobar/bilobar disease</a:t>
            </a:r>
          </a:p>
          <a:p>
            <a:pPr marL="203200" lvl="0" indent="-203200">
              <a:spcBef>
                <a:spcPts val="0"/>
              </a:spcBef>
              <a:spcAft>
                <a:spcPts val="200"/>
              </a:spcAft>
              <a:buFont typeface="Arial" pitchFamily="34" charset="0"/>
              <a:buChar char="•"/>
              <a:defRPr/>
            </a:pPr>
            <a:r>
              <a:rPr lang="en-US" sz="1400" dirty="0">
                <a:solidFill>
                  <a:srgbClr val="4D4D4D"/>
                </a:solidFill>
                <a:latin typeface="Arial"/>
                <a:cs typeface="Arial"/>
              </a:rPr>
              <a:t>KRAS status</a:t>
            </a:r>
          </a:p>
          <a:p>
            <a:pPr marL="203200" lvl="0" indent="-203200">
              <a:spcBef>
                <a:spcPts val="0"/>
              </a:spcBef>
              <a:spcAft>
                <a:spcPts val="200"/>
              </a:spcAft>
              <a:buFont typeface="Arial" pitchFamily="34" charset="0"/>
              <a:buChar char="•"/>
              <a:defRPr/>
            </a:pPr>
            <a:r>
              <a:rPr lang="en-US" sz="1400" dirty="0">
                <a:solidFill>
                  <a:srgbClr val="4D4D4D"/>
                </a:solidFill>
                <a:latin typeface="Arial"/>
                <a:cs typeface="Arial"/>
              </a:rPr>
              <a:t>1L therapy (irinotecan- or oxaliplatin-based)</a:t>
            </a:r>
            <a:endParaRPr lang="en-US" sz="1400" b="1" dirty="0">
              <a:solidFill>
                <a:srgbClr val="043882"/>
              </a:solidFill>
            </a:endParaRPr>
          </a:p>
        </p:txBody>
      </p:sp>
      <p:cxnSp>
        <p:nvCxnSpPr>
          <p:cNvPr id="11" name="AutoShape 19"/>
          <p:cNvCxnSpPr>
            <a:cxnSpLocks noChangeShapeType="1"/>
            <a:stCxn id="14" idx="3"/>
            <a:endCxn id="7" idx="2"/>
          </p:cNvCxnSpPr>
          <p:nvPr/>
        </p:nvCxnSpPr>
        <p:spPr bwMode="auto">
          <a:xfrm>
            <a:off x="3551985" y="3859191"/>
            <a:ext cx="125178"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258971" y="2354235"/>
            <a:ext cx="3390657"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Y-90 Glass* + chemotherapy ± targeted therapy</a:t>
            </a:r>
            <a:br>
              <a:rPr lang="en-US" altLang="zh-CN" dirty="0">
                <a:solidFill>
                  <a:srgbClr val="FFFFFF"/>
                </a:solidFill>
                <a:ea typeface="SimSun" pitchFamily="2" charset="-122"/>
              </a:rPr>
            </a:br>
            <a:r>
              <a:rPr lang="en-US" altLang="zh-CN" dirty="0">
                <a:solidFill>
                  <a:srgbClr val="FFFFFF"/>
                </a:solidFill>
                <a:ea typeface="SimSun" pitchFamily="2" charset="-122"/>
              </a:rPr>
              <a:t>(n=215)</a:t>
            </a:r>
          </a:p>
        </p:txBody>
      </p:sp>
      <p:sp>
        <p:nvSpPr>
          <p:cNvPr id="14" name="AutoShape 9"/>
          <p:cNvSpPr>
            <a:spLocks noChangeArrowheads="1"/>
          </p:cNvSpPr>
          <p:nvPr/>
        </p:nvSpPr>
        <p:spPr bwMode="auto">
          <a:xfrm>
            <a:off x="173429" y="2484712"/>
            <a:ext cx="3378556" cy="27489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Unresectable unilobar or bilobar colorectal liver metastases</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Eligible for 2L irinotecan- or oxaliplatin-based chemotherapy</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Bilirubin ≤1.2 ULN</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Albumin ≥3.0 g/</a:t>
            </a:r>
            <a:r>
              <a:rPr lang="en-US" altLang="zh-CN" sz="1600" dirty="0" err="1">
                <a:solidFill>
                  <a:srgbClr val="FFFFFF"/>
                </a:solidFill>
                <a:ea typeface="SimSun" pitchFamily="2" charset="-122"/>
              </a:rPr>
              <a:t>dL</a:t>
            </a:r>
            <a:endParaRPr lang="en-US" altLang="zh-CN" sz="1600" dirty="0">
              <a:solidFill>
                <a:srgbClr val="FFFFFF"/>
              </a:solidFill>
              <a:ea typeface="SimSun" pitchFamily="2" charset="-122"/>
            </a:endParaRP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ECOG PS 0–1</a:t>
            </a:r>
          </a:p>
          <a:p>
            <a:pPr defTabSz="892175" eaLnBrk="0" hangingPunct="0">
              <a:spcAft>
                <a:spcPct val="30000"/>
              </a:spcAft>
              <a:defRPr/>
            </a:pPr>
            <a:r>
              <a:rPr lang="en-US" altLang="zh-CN" sz="1600" dirty="0">
                <a:solidFill>
                  <a:srgbClr val="FFFFFF"/>
                </a:solidFill>
                <a:ea typeface="SimSun" pitchFamily="2" charset="-122"/>
              </a:rPr>
              <a:t>(n=428)</a:t>
            </a:r>
          </a:p>
        </p:txBody>
      </p:sp>
      <p:cxnSp>
        <p:nvCxnSpPr>
          <p:cNvPr id="15" name="AutoShape 16"/>
          <p:cNvCxnSpPr>
            <a:cxnSpLocks noChangeShapeType="1"/>
            <a:stCxn id="7" idx="4"/>
            <a:endCxn id="18" idx="1"/>
          </p:cNvCxnSpPr>
          <p:nvPr/>
        </p:nvCxnSpPr>
        <p:spPr bwMode="auto">
          <a:xfrm rot="16200000" flipH="1">
            <a:off x="3742267" y="4377985"/>
            <a:ext cx="743445" cy="290056"/>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259017" y="4423556"/>
            <a:ext cx="3388658"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Chemotherapy ± </a:t>
            </a:r>
            <a:br>
              <a:rPr lang="en-US" altLang="zh-CN" dirty="0">
                <a:solidFill>
                  <a:srgbClr val="4D4D4D"/>
                </a:solidFill>
                <a:ea typeface="SimSun" pitchFamily="2" charset="-122"/>
              </a:rPr>
            </a:br>
            <a:r>
              <a:rPr lang="en-US" altLang="zh-CN" dirty="0">
                <a:solidFill>
                  <a:srgbClr val="4D4D4D"/>
                </a:solidFill>
                <a:ea typeface="SimSun" pitchFamily="2" charset="-122"/>
              </a:rPr>
              <a:t>targeted therapy</a:t>
            </a:r>
            <a:br>
              <a:rPr lang="en-US" altLang="zh-CN" dirty="0">
                <a:solidFill>
                  <a:srgbClr val="4D4D4D"/>
                </a:solidFill>
                <a:ea typeface="SimSun" pitchFamily="2" charset="-122"/>
              </a:rPr>
            </a:br>
            <a:r>
              <a:rPr lang="en-US" altLang="zh-CN" dirty="0">
                <a:solidFill>
                  <a:srgbClr val="4D4D4D"/>
                </a:solidFill>
                <a:ea typeface="SimSun" pitchFamily="2" charset="-122"/>
              </a:rPr>
              <a:t>(n=213)</a:t>
            </a:r>
          </a:p>
        </p:txBody>
      </p:sp>
      <p:sp>
        <p:nvSpPr>
          <p:cNvPr id="19"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OS, ORR, DCR, QoL, safety</a:t>
            </a:r>
          </a:p>
        </p:txBody>
      </p:sp>
      <p:sp>
        <p:nvSpPr>
          <p:cNvPr id="37" name="AutoShape 12"/>
          <p:cNvSpPr>
            <a:spLocks noChangeArrowheads="1"/>
          </p:cNvSpPr>
          <p:nvPr/>
        </p:nvSpPr>
        <p:spPr bwMode="auto">
          <a:xfrm>
            <a:off x="8706133" y="3296506"/>
            <a:ext cx="1640960" cy="1121096"/>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Irinotecan- or oxaliplatin-based chemotherapy</a:t>
            </a:r>
          </a:p>
        </p:txBody>
      </p:sp>
      <p:cxnSp>
        <p:nvCxnSpPr>
          <p:cNvPr id="38" name="AutoShape 15"/>
          <p:cNvCxnSpPr>
            <a:cxnSpLocks noChangeShapeType="1"/>
            <a:stCxn id="13" idx="3"/>
            <a:endCxn id="37" idx="1"/>
          </p:cNvCxnSpPr>
          <p:nvPr/>
        </p:nvCxnSpPr>
        <p:spPr bwMode="auto">
          <a:xfrm>
            <a:off x="7649628" y="2825371"/>
            <a:ext cx="1056505" cy="1031683"/>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41" name="AutoShape 15"/>
          <p:cNvCxnSpPr>
            <a:cxnSpLocks noChangeShapeType="1"/>
            <a:stCxn id="18" idx="3"/>
            <a:endCxn id="37" idx="1"/>
          </p:cNvCxnSpPr>
          <p:nvPr/>
        </p:nvCxnSpPr>
        <p:spPr bwMode="auto">
          <a:xfrm flipV="1">
            <a:off x="7647675" y="3857054"/>
            <a:ext cx="1058458" cy="1037682"/>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45" name="AutoShape 19"/>
          <p:cNvCxnSpPr>
            <a:cxnSpLocks noChangeShapeType="1"/>
            <a:stCxn id="37" idx="3"/>
            <a:endCxn id="9" idx="1"/>
          </p:cNvCxnSpPr>
          <p:nvPr/>
        </p:nvCxnSpPr>
        <p:spPr bwMode="auto">
          <a:xfrm>
            <a:off x="10347093" y="3857054"/>
            <a:ext cx="219970" cy="2137"/>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13381042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LBA21: Radioembolization with chemotherapy for colorectal liver metastases: a randomized, open-label, international, </a:t>
            </a:r>
            <a:r>
              <a:rPr lang="en-GB" dirty="0" err="1"/>
              <a:t>multicenter</a:t>
            </a:r>
            <a:r>
              <a:rPr lang="en-GB" dirty="0"/>
              <a:t>, phase 3 trial (EPOCH study) – </a:t>
            </a:r>
            <a:r>
              <a:rPr lang="en-GB" dirty="0" err="1"/>
              <a:t>Mulcahy</a:t>
            </a:r>
            <a:r>
              <a:rPr lang="en-GB" dirty="0"/>
              <a:t> MF,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err="1"/>
              <a:t>Mulcahy</a:t>
            </a:r>
            <a:r>
              <a:rPr lang="en-GB" dirty="0"/>
              <a:t> MF, et al. Ann </a:t>
            </a:r>
            <a:r>
              <a:rPr lang="en-GB" dirty="0" err="1"/>
              <a:t>Oncol</a:t>
            </a:r>
            <a:r>
              <a:rPr lang="en-GB" dirty="0"/>
              <a:t> 2021;32(</a:t>
            </a:r>
            <a:r>
              <a:rPr lang="en-GB" dirty="0" err="1"/>
              <a:t>suppl</a:t>
            </a:r>
            <a:r>
              <a:rPr lang="en-GB" dirty="0"/>
              <a:t>):</a:t>
            </a:r>
            <a:r>
              <a:rPr lang="en-GB" dirty="0" err="1"/>
              <a:t>abstr</a:t>
            </a:r>
            <a:r>
              <a:rPr lang="en-GB" dirty="0"/>
              <a:t> LBA21</a:t>
            </a:r>
          </a:p>
        </p:txBody>
      </p:sp>
      <p:sp>
        <p:nvSpPr>
          <p:cNvPr id="8" name="TextBox 7">
            <a:extLst>
              <a:ext uri="{FF2B5EF4-FFF2-40B4-BE49-F238E27FC236}">
                <a16:creationId xmlns:a16="http://schemas.microsoft.com/office/drawing/2014/main" id="{82CE2C75-7302-40E3-B196-F7096C8D9FD2}"/>
              </a:ext>
            </a:extLst>
          </p:cNvPr>
          <p:cNvSpPr txBox="1"/>
          <p:nvPr/>
        </p:nvSpPr>
        <p:spPr>
          <a:xfrm>
            <a:off x="1756641" y="1487351"/>
            <a:ext cx="2659702" cy="338554"/>
          </a:xfrm>
          <a:prstGeom prst="rect">
            <a:avLst/>
          </a:prstGeom>
          <a:noFill/>
        </p:spPr>
        <p:txBody>
          <a:bodyPr wrap="none" rtlCol="0">
            <a:spAutoFit/>
          </a:bodyPr>
          <a:lstStyle/>
          <a:p>
            <a:pPr algn="ctr"/>
            <a:r>
              <a:rPr lang="en-GB" sz="1600" b="1" dirty="0"/>
              <a:t>Progression-free survival</a:t>
            </a:r>
          </a:p>
        </p:txBody>
      </p:sp>
      <p:sp>
        <p:nvSpPr>
          <p:cNvPr id="9" name="TextBox 8">
            <a:extLst>
              <a:ext uri="{FF2B5EF4-FFF2-40B4-BE49-F238E27FC236}">
                <a16:creationId xmlns:a16="http://schemas.microsoft.com/office/drawing/2014/main" id="{82CE2C75-7302-40E3-B196-F7096C8D9FD2}"/>
              </a:ext>
            </a:extLst>
          </p:cNvPr>
          <p:cNvSpPr txBox="1"/>
          <p:nvPr/>
        </p:nvSpPr>
        <p:spPr>
          <a:xfrm>
            <a:off x="7376179" y="1487351"/>
            <a:ext cx="3446777" cy="338554"/>
          </a:xfrm>
          <a:prstGeom prst="rect">
            <a:avLst/>
          </a:prstGeom>
          <a:noFill/>
        </p:spPr>
        <p:txBody>
          <a:bodyPr wrap="none" rtlCol="0">
            <a:spAutoFit/>
          </a:bodyPr>
          <a:lstStyle/>
          <a:p>
            <a:pPr algn="ctr"/>
            <a:r>
              <a:rPr lang="en-GB" sz="1600" b="1" dirty="0"/>
              <a:t>Hepatic progression-free survival</a:t>
            </a:r>
          </a:p>
        </p:txBody>
      </p:sp>
      <p:graphicFrame>
        <p:nvGraphicFramePr>
          <p:cNvPr id="10" name="Table 86">
            <a:extLst>
              <a:ext uri="{FF2B5EF4-FFF2-40B4-BE49-F238E27FC236}">
                <a16:creationId xmlns:a16="http://schemas.microsoft.com/office/drawing/2014/main" id="{A986E7E2-514A-4EB0-B9F3-12201195E9AB}"/>
              </a:ext>
            </a:extLst>
          </p:cNvPr>
          <p:cNvGraphicFramePr>
            <a:graphicFrameLocks noGrp="1"/>
          </p:cNvGraphicFramePr>
          <p:nvPr>
            <p:extLst>
              <p:ext uri="{D42A27DB-BD31-4B8C-83A1-F6EECF244321}">
                <p14:modId xmlns:p14="http://schemas.microsoft.com/office/powerpoint/2010/main" val="3009480179"/>
              </p:ext>
            </p:extLst>
          </p:nvPr>
        </p:nvGraphicFramePr>
        <p:xfrm>
          <a:off x="171300" y="5351847"/>
          <a:ext cx="5633428" cy="822960"/>
        </p:xfrm>
        <a:graphic>
          <a:graphicData uri="http://schemas.openxmlformats.org/drawingml/2006/table">
            <a:tbl>
              <a:tblPr firstRow="1" bandRow="1">
                <a:tableStyleId>{5202B0CA-FC54-4496-8BCA-5EF66A818D29}</a:tableStyleId>
              </a:tblPr>
              <a:tblGrid>
                <a:gridCol w="1612573">
                  <a:extLst>
                    <a:ext uri="{9D8B030D-6E8A-4147-A177-3AD203B41FA5}">
                      <a16:colId xmlns:a16="http://schemas.microsoft.com/office/drawing/2014/main" val="1244659846"/>
                    </a:ext>
                  </a:extLst>
                </a:gridCol>
                <a:gridCol w="1340285">
                  <a:extLst>
                    <a:ext uri="{9D8B030D-6E8A-4147-A177-3AD203B41FA5}">
                      <a16:colId xmlns:a16="http://schemas.microsoft.com/office/drawing/2014/main" val="4281891520"/>
                    </a:ext>
                  </a:extLst>
                </a:gridCol>
                <a:gridCol w="1340285">
                  <a:extLst>
                    <a:ext uri="{9D8B030D-6E8A-4147-A177-3AD203B41FA5}">
                      <a16:colId xmlns:a16="http://schemas.microsoft.com/office/drawing/2014/main" val="1119319450"/>
                    </a:ext>
                  </a:extLst>
                </a:gridCol>
                <a:gridCol w="1340285">
                  <a:extLst>
                    <a:ext uri="{9D8B030D-6E8A-4147-A177-3AD203B41FA5}">
                      <a16:colId xmlns:a16="http://schemas.microsoft.com/office/drawing/2014/main" val="994245086"/>
                    </a:ext>
                  </a:extLst>
                </a:gridCol>
              </a:tblGrid>
              <a:tr h="233776">
                <a:tc>
                  <a:txBody>
                    <a:bodyPr/>
                    <a:lstStyle/>
                    <a:p>
                      <a:r>
                        <a:rPr lang="en-GB" sz="1200" dirty="0">
                          <a:solidFill>
                            <a:schemeClr val="tx2"/>
                          </a:solidFill>
                        </a:rPr>
                        <a:t>PFS rate, % (95%CI)</a:t>
                      </a:r>
                    </a:p>
                  </a:txBody>
                  <a:tcPr marL="36000" marR="36000" marT="36000" marB="36000" anchor="ctr"/>
                </a:tc>
                <a:tc>
                  <a:txBody>
                    <a:bodyPr/>
                    <a:lstStyle/>
                    <a:p>
                      <a:pPr algn="ctr"/>
                      <a:r>
                        <a:rPr lang="en-US" sz="1200" dirty="0">
                          <a:solidFill>
                            <a:schemeClr val="tx2"/>
                          </a:solidFill>
                        </a:rPr>
                        <a:t>6 </a:t>
                      </a:r>
                      <a:r>
                        <a:rPr lang="en-US" sz="1200" dirty="0" err="1">
                          <a:solidFill>
                            <a:schemeClr val="tx2"/>
                          </a:solidFill>
                        </a:rPr>
                        <a:t>mo</a:t>
                      </a:r>
                      <a:endParaRPr lang="en-GB" sz="1200" dirty="0">
                        <a:solidFill>
                          <a:schemeClr val="tx2"/>
                        </a:solidFill>
                      </a:endParaRPr>
                    </a:p>
                  </a:txBody>
                  <a:tcPr marL="36000" marR="36000" marT="36000" marB="36000" anchor="ctr"/>
                </a:tc>
                <a:tc>
                  <a:txBody>
                    <a:bodyPr/>
                    <a:lstStyle/>
                    <a:p>
                      <a:pPr algn="ctr"/>
                      <a:r>
                        <a:rPr lang="en-US" sz="1200" dirty="0">
                          <a:solidFill>
                            <a:schemeClr val="tx2"/>
                          </a:solidFill>
                        </a:rPr>
                        <a:t>12 </a:t>
                      </a:r>
                      <a:r>
                        <a:rPr lang="en-US" sz="1200" dirty="0" err="1">
                          <a:solidFill>
                            <a:schemeClr val="tx2"/>
                          </a:solidFill>
                        </a:rPr>
                        <a:t>mo</a:t>
                      </a:r>
                      <a:endParaRPr lang="en-GB" sz="1200" dirty="0">
                        <a:solidFill>
                          <a:schemeClr val="tx2"/>
                        </a:solidFill>
                      </a:endParaRPr>
                    </a:p>
                  </a:txBody>
                  <a:tcPr marL="36000" marR="36000" marT="36000" marB="36000" anchor="ctr"/>
                </a:tc>
                <a:tc>
                  <a:txBody>
                    <a:bodyPr/>
                    <a:lstStyle/>
                    <a:p>
                      <a:pPr algn="ctr"/>
                      <a:r>
                        <a:rPr lang="en-US" sz="1200" dirty="0">
                          <a:solidFill>
                            <a:schemeClr val="tx2"/>
                          </a:solidFill>
                        </a:rPr>
                        <a:t>18 </a:t>
                      </a:r>
                      <a:r>
                        <a:rPr lang="en-US" sz="1200" dirty="0" err="1">
                          <a:solidFill>
                            <a:schemeClr val="tx2"/>
                          </a:solidFill>
                        </a:rPr>
                        <a:t>mo</a:t>
                      </a:r>
                      <a:endParaRPr lang="en-GB" sz="1200" dirty="0">
                        <a:solidFill>
                          <a:schemeClr val="tx2"/>
                        </a:solidFill>
                      </a:endParaRPr>
                    </a:p>
                  </a:txBody>
                  <a:tcPr/>
                </a:tc>
                <a:extLst>
                  <a:ext uri="{0D108BD9-81ED-4DB2-BD59-A6C34878D82A}">
                    <a16:rowId xmlns:a16="http://schemas.microsoft.com/office/drawing/2014/main" val="4016901580"/>
                  </a:ext>
                </a:extLst>
              </a:tr>
              <a:tr h="233431">
                <a:tc>
                  <a:txBody>
                    <a:bodyPr/>
                    <a:lstStyle/>
                    <a:p>
                      <a:r>
                        <a:rPr lang="en-US" sz="1200" dirty="0">
                          <a:solidFill>
                            <a:schemeClr val="tx1"/>
                          </a:solidFill>
                        </a:rPr>
                        <a:t>Y-90 + chemo (n=215)</a:t>
                      </a:r>
                      <a:endParaRPr lang="en-GB" sz="1200" dirty="0">
                        <a:solidFill>
                          <a:schemeClr val="tx1"/>
                        </a:solidFill>
                      </a:endParaRPr>
                    </a:p>
                  </a:txBody>
                  <a:tcPr marL="36000" marR="36000" marT="36000" marB="36000" anchor="ctr"/>
                </a:tc>
                <a:tc>
                  <a:txBody>
                    <a:bodyPr/>
                    <a:lstStyle/>
                    <a:p>
                      <a:pPr algn="ctr"/>
                      <a:r>
                        <a:rPr lang="en-US" sz="1200" dirty="0">
                          <a:solidFill>
                            <a:schemeClr val="tx1"/>
                          </a:solidFill>
                        </a:rPr>
                        <a:t>65.2 (58.0, 71.5)</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25.8 (18.9, 33.1)</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16.7 (10.6, 23.9)</a:t>
                      </a:r>
                      <a:endParaRPr lang="en-GB" sz="1200" kern="1200" dirty="0">
                        <a:solidFill>
                          <a:schemeClr val="tx1"/>
                        </a:solidFill>
                        <a:latin typeface="+mn-lt"/>
                        <a:ea typeface="+mn-ea"/>
                        <a:cs typeface="+mn-cs"/>
                      </a:endParaRPr>
                    </a:p>
                  </a:txBody>
                  <a:tcPr anchor="ctr"/>
                </a:tc>
                <a:extLst>
                  <a:ext uri="{0D108BD9-81ED-4DB2-BD59-A6C34878D82A}">
                    <a16:rowId xmlns:a16="http://schemas.microsoft.com/office/drawing/2014/main" val="465479689"/>
                  </a:ext>
                </a:extLst>
              </a:tr>
              <a:tr h="203368">
                <a:tc>
                  <a:txBody>
                    <a:bodyPr/>
                    <a:lstStyle/>
                    <a:p>
                      <a:r>
                        <a:rPr lang="en-US" sz="1200" dirty="0">
                          <a:solidFill>
                            <a:schemeClr val="tx1"/>
                          </a:solidFill>
                        </a:rPr>
                        <a:t>Chemo (n=213)</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55.4 (47.2, 62.8)</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13.2 (7.5, 20.5)</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1.8 (0.2, 8.1)</a:t>
                      </a:r>
                      <a:endParaRPr lang="en-GB" sz="1200" kern="1200" dirty="0">
                        <a:solidFill>
                          <a:schemeClr val="tx1"/>
                        </a:solidFill>
                        <a:latin typeface="+mn-lt"/>
                        <a:ea typeface="+mn-ea"/>
                        <a:cs typeface="+mn-cs"/>
                      </a:endParaRPr>
                    </a:p>
                  </a:txBody>
                  <a:tcPr anchor="ctr"/>
                </a:tc>
                <a:extLst>
                  <a:ext uri="{0D108BD9-81ED-4DB2-BD59-A6C34878D82A}">
                    <a16:rowId xmlns:a16="http://schemas.microsoft.com/office/drawing/2014/main" val="3065924481"/>
                  </a:ext>
                </a:extLst>
              </a:tr>
            </a:tbl>
          </a:graphicData>
        </a:graphic>
      </p:graphicFrame>
      <p:grpSp>
        <p:nvGrpSpPr>
          <p:cNvPr id="11" name="Group 10">
            <a:extLst>
              <a:ext uri="{FF2B5EF4-FFF2-40B4-BE49-F238E27FC236}">
                <a16:creationId xmlns:a16="http://schemas.microsoft.com/office/drawing/2014/main" id="{89E3BA52-9C86-4B47-A0CD-86F6BE4EE72B}"/>
              </a:ext>
            </a:extLst>
          </p:cNvPr>
          <p:cNvGrpSpPr/>
          <p:nvPr/>
        </p:nvGrpSpPr>
        <p:grpSpPr>
          <a:xfrm>
            <a:off x="108958" y="2528844"/>
            <a:ext cx="4922697" cy="2723163"/>
            <a:chOff x="138726" y="2370646"/>
            <a:chExt cx="4922697" cy="2723163"/>
          </a:xfrm>
        </p:grpSpPr>
        <p:sp>
          <p:nvSpPr>
            <p:cNvPr id="12" name="Freeform 21">
              <a:extLst>
                <a:ext uri="{FF2B5EF4-FFF2-40B4-BE49-F238E27FC236}">
                  <a16:creationId xmlns:a16="http://schemas.microsoft.com/office/drawing/2014/main" id="{2612BF00-ACC2-41AD-91BD-911F85263F8B}"/>
                </a:ext>
              </a:extLst>
            </p:cNvPr>
            <p:cNvSpPr>
              <a:spLocks/>
            </p:cNvSpPr>
            <p:nvPr/>
          </p:nvSpPr>
          <p:spPr bwMode="auto">
            <a:xfrm>
              <a:off x="1231386" y="2468261"/>
              <a:ext cx="3687324" cy="1515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 name="Line 6">
              <a:extLst>
                <a:ext uri="{FF2B5EF4-FFF2-40B4-BE49-F238E27FC236}">
                  <a16:creationId xmlns:a16="http://schemas.microsoft.com/office/drawing/2014/main" id="{0B122F28-E8E1-46EF-9869-B8AC4FA93310}"/>
                </a:ext>
              </a:extLst>
            </p:cNvPr>
            <p:cNvSpPr>
              <a:spLocks noChangeShapeType="1"/>
            </p:cNvSpPr>
            <p:nvPr/>
          </p:nvSpPr>
          <p:spPr bwMode="auto">
            <a:xfrm>
              <a:off x="1145152" y="245943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1EEE595C-21B2-4966-808B-7B89E382B03B}"/>
                </a:ext>
              </a:extLst>
            </p:cNvPr>
            <p:cNvSpPr>
              <a:spLocks noChangeShapeType="1"/>
            </p:cNvSpPr>
            <p:nvPr/>
          </p:nvSpPr>
          <p:spPr bwMode="auto">
            <a:xfrm>
              <a:off x="1145152" y="275541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0485F37E-075A-4E0C-9E3B-77A07C443CE8}"/>
                </a:ext>
              </a:extLst>
            </p:cNvPr>
            <p:cNvSpPr>
              <a:spLocks noChangeShapeType="1"/>
            </p:cNvSpPr>
            <p:nvPr/>
          </p:nvSpPr>
          <p:spPr bwMode="auto">
            <a:xfrm>
              <a:off x="1145152" y="30380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E69FB355-6470-4C24-8B8D-9329280BF7C7}"/>
                </a:ext>
              </a:extLst>
            </p:cNvPr>
            <p:cNvSpPr>
              <a:spLocks noChangeShapeType="1"/>
            </p:cNvSpPr>
            <p:nvPr/>
          </p:nvSpPr>
          <p:spPr bwMode="auto">
            <a:xfrm>
              <a:off x="1145152" y="332991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F11DF19D-4EC7-4741-A1B3-B3CD7D43642E}"/>
                </a:ext>
              </a:extLst>
            </p:cNvPr>
            <p:cNvSpPr>
              <a:spLocks noChangeShapeType="1"/>
            </p:cNvSpPr>
            <p:nvPr/>
          </p:nvSpPr>
          <p:spPr bwMode="auto">
            <a:xfrm>
              <a:off x="1145152" y="361564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A134B13F-DCB0-499A-93ED-0FD1BAD155C8}"/>
                </a:ext>
              </a:extLst>
            </p:cNvPr>
            <p:cNvSpPr>
              <a:spLocks noChangeShapeType="1"/>
            </p:cNvSpPr>
            <p:nvPr/>
          </p:nvSpPr>
          <p:spPr bwMode="auto">
            <a:xfrm>
              <a:off x="1145152" y="390442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AC0120DD-B822-4AFF-B91C-65762A6A75C2}"/>
                </a:ext>
              </a:extLst>
            </p:cNvPr>
            <p:cNvSpPr txBox="1"/>
            <p:nvPr/>
          </p:nvSpPr>
          <p:spPr>
            <a:xfrm rot="16200000">
              <a:off x="274636" y="3042784"/>
              <a:ext cx="79380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PFS, %</a:t>
              </a:r>
            </a:p>
          </p:txBody>
        </p:sp>
        <p:sp>
          <p:nvSpPr>
            <p:cNvPr id="20" name="TextBox 19">
              <a:extLst>
                <a:ext uri="{FF2B5EF4-FFF2-40B4-BE49-F238E27FC236}">
                  <a16:creationId xmlns:a16="http://schemas.microsoft.com/office/drawing/2014/main" id="{8972A55F-12C1-4AFF-987A-6E8327D1971A}"/>
                </a:ext>
              </a:extLst>
            </p:cNvPr>
            <p:cNvSpPr txBox="1"/>
            <p:nvPr/>
          </p:nvSpPr>
          <p:spPr>
            <a:xfrm>
              <a:off x="706969" y="2370646"/>
              <a:ext cx="482825" cy="1744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21" name="TextBox 20">
              <a:extLst>
                <a:ext uri="{FF2B5EF4-FFF2-40B4-BE49-F238E27FC236}">
                  <a16:creationId xmlns:a16="http://schemas.microsoft.com/office/drawing/2014/main" id="{BA15E23D-E489-4513-BC65-BDD97C12D218}"/>
                </a:ext>
              </a:extLst>
            </p:cNvPr>
            <p:cNvSpPr txBox="1"/>
            <p:nvPr/>
          </p:nvSpPr>
          <p:spPr>
            <a:xfrm>
              <a:off x="806356" y="2667715"/>
              <a:ext cx="383438" cy="1744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22" name="TextBox 21">
              <a:extLst>
                <a:ext uri="{FF2B5EF4-FFF2-40B4-BE49-F238E27FC236}">
                  <a16:creationId xmlns:a16="http://schemas.microsoft.com/office/drawing/2014/main" id="{784B4CB8-2AC6-4350-9EA5-E76050EA2C2E}"/>
                </a:ext>
              </a:extLst>
            </p:cNvPr>
            <p:cNvSpPr txBox="1"/>
            <p:nvPr/>
          </p:nvSpPr>
          <p:spPr>
            <a:xfrm>
              <a:off x="806356" y="2950269"/>
              <a:ext cx="383438" cy="1744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23" name="TextBox 22">
              <a:extLst>
                <a:ext uri="{FF2B5EF4-FFF2-40B4-BE49-F238E27FC236}">
                  <a16:creationId xmlns:a16="http://schemas.microsoft.com/office/drawing/2014/main" id="{52A12653-15DC-4D15-8A30-6EA538F5B947}"/>
                </a:ext>
              </a:extLst>
            </p:cNvPr>
            <p:cNvSpPr txBox="1"/>
            <p:nvPr/>
          </p:nvSpPr>
          <p:spPr>
            <a:xfrm>
              <a:off x="806356" y="3241962"/>
              <a:ext cx="383438" cy="1744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24" name="TextBox 23">
              <a:extLst>
                <a:ext uri="{FF2B5EF4-FFF2-40B4-BE49-F238E27FC236}">
                  <a16:creationId xmlns:a16="http://schemas.microsoft.com/office/drawing/2014/main" id="{C29BE6F7-0E5F-4A75-B299-1DD25A355CEA}"/>
                </a:ext>
              </a:extLst>
            </p:cNvPr>
            <p:cNvSpPr txBox="1"/>
            <p:nvPr/>
          </p:nvSpPr>
          <p:spPr>
            <a:xfrm>
              <a:off x="806356" y="3527561"/>
              <a:ext cx="383438" cy="1744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25" name="TextBox 24">
              <a:extLst>
                <a:ext uri="{FF2B5EF4-FFF2-40B4-BE49-F238E27FC236}">
                  <a16:creationId xmlns:a16="http://schemas.microsoft.com/office/drawing/2014/main" id="{05AA4951-AFD8-407C-9D0C-B57E11F60BA9}"/>
                </a:ext>
              </a:extLst>
            </p:cNvPr>
            <p:cNvSpPr txBox="1"/>
            <p:nvPr/>
          </p:nvSpPr>
          <p:spPr>
            <a:xfrm>
              <a:off x="905750" y="3816206"/>
              <a:ext cx="284052" cy="1744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sp>
          <p:nvSpPr>
            <p:cNvPr id="26" name="TextBox 25">
              <a:extLst>
                <a:ext uri="{FF2B5EF4-FFF2-40B4-BE49-F238E27FC236}">
                  <a16:creationId xmlns:a16="http://schemas.microsoft.com/office/drawing/2014/main" id="{16B3D003-8DC9-4DA6-A0A8-B38B47222389}"/>
                </a:ext>
              </a:extLst>
            </p:cNvPr>
            <p:cNvSpPr txBox="1"/>
            <p:nvPr/>
          </p:nvSpPr>
          <p:spPr>
            <a:xfrm>
              <a:off x="2498554" y="4261039"/>
              <a:ext cx="126162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Time, months</a:t>
              </a:r>
            </a:p>
          </p:txBody>
        </p:sp>
        <p:sp>
          <p:nvSpPr>
            <p:cNvPr id="27" name="Line 21">
              <a:extLst>
                <a:ext uri="{FF2B5EF4-FFF2-40B4-BE49-F238E27FC236}">
                  <a16:creationId xmlns:a16="http://schemas.microsoft.com/office/drawing/2014/main" id="{629AAE0B-B0C5-48E3-9905-9E0AC3EAC4A9}"/>
                </a:ext>
              </a:extLst>
            </p:cNvPr>
            <p:cNvSpPr>
              <a:spLocks noChangeShapeType="1"/>
            </p:cNvSpPr>
            <p:nvPr/>
          </p:nvSpPr>
          <p:spPr bwMode="auto">
            <a:xfrm>
              <a:off x="4929441" y="398578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8" name="Line 21">
              <a:extLst>
                <a:ext uri="{FF2B5EF4-FFF2-40B4-BE49-F238E27FC236}">
                  <a16:creationId xmlns:a16="http://schemas.microsoft.com/office/drawing/2014/main" id="{12A51968-5679-4F66-9A89-019D08B5E9E3}"/>
                </a:ext>
              </a:extLst>
            </p:cNvPr>
            <p:cNvSpPr>
              <a:spLocks noChangeShapeType="1"/>
            </p:cNvSpPr>
            <p:nvPr/>
          </p:nvSpPr>
          <p:spPr bwMode="auto">
            <a:xfrm>
              <a:off x="4476040" y="398578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9" name="Line 21">
              <a:extLst>
                <a:ext uri="{FF2B5EF4-FFF2-40B4-BE49-F238E27FC236}">
                  <a16:creationId xmlns:a16="http://schemas.microsoft.com/office/drawing/2014/main" id="{49F28F54-67AA-458B-861D-42ADEA96C2E5}"/>
                </a:ext>
              </a:extLst>
            </p:cNvPr>
            <p:cNvSpPr>
              <a:spLocks noChangeShapeType="1"/>
            </p:cNvSpPr>
            <p:nvPr/>
          </p:nvSpPr>
          <p:spPr bwMode="auto">
            <a:xfrm>
              <a:off x="4022639" y="398578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0" name="Line 21">
              <a:extLst>
                <a:ext uri="{FF2B5EF4-FFF2-40B4-BE49-F238E27FC236}">
                  <a16:creationId xmlns:a16="http://schemas.microsoft.com/office/drawing/2014/main" id="{F66AFDB8-717C-4633-A3FC-31EB27707781}"/>
                </a:ext>
              </a:extLst>
            </p:cNvPr>
            <p:cNvSpPr>
              <a:spLocks noChangeShapeType="1"/>
            </p:cNvSpPr>
            <p:nvPr/>
          </p:nvSpPr>
          <p:spPr bwMode="auto">
            <a:xfrm>
              <a:off x="3569237" y="398578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1" name="Line 21">
              <a:extLst>
                <a:ext uri="{FF2B5EF4-FFF2-40B4-BE49-F238E27FC236}">
                  <a16:creationId xmlns:a16="http://schemas.microsoft.com/office/drawing/2014/main" id="{D98B61C0-BC2F-4907-957E-3D9129A96D24}"/>
                </a:ext>
              </a:extLst>
            </p:cNvPr>
            <p:cNvSpPr>
              <a:spLocks noChangeShapeType="1"/>
            </p:cNvSpPr>
            <p:nvPr/>
          </p:nvSpPr>
          <p:spPr bwMode="auto">
            <a:xfrm>
              <a:off x="3115836" y="398578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2" name="Line 21">
              <a:extLst>
                <a:ext uri="{FF2B5EF4-FFF2-40B4-BE49-F238E27FC236}">
                  <a16:creationId xmlns:a16="http://schemas.microsoft.com/office/drawing/2014/main" id="{FBC3008B-8CFC-453A-8A54-EC67EA627DF5}"/>
                </a:ext>
              </a:extLst>
            </p:cNvPr>
            <p:cNvSpPr>
              <a:spLocks noChangeShapeType="1"/>
            </p:cNvSpPr>
            <p:nvPr/>
          </p:nvSpPr>
          <p:spPr bwMode="auto">
            <a:xfrm>
              <a:off x="2662435" y="398578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Line 21">
              <a:extLst>
                <a:ext uri="{FF2B5EF4-FFF2-40B4-BE49-F238E27FC236}">
                  <a16:creationId xmlns:a16="http://schemas.microsoft.com/office/drawing/2014/main" id="{1F958F5C-9B52-49B5-AC47-23EC659B5814}"/>
                </a:ext>
              </a:extLst>
            </p:cNvPr>
            <p:cNvSpPr>
              <a:spLocks noChangeShapeType="1"/>
            </p:cNvSpPr>
            <p:nvPr/>
          </p:nvSpPr>
          <p:spPr bwMode="auto">
            <a:xfrm>
              <a:off x="2209034" y="398578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4" name="Line 21">
              <a:extLst>
                <a:ext uri="{FF2B5EF4-FFF2-40B4-BE49-F238E27FC236}">
                  <a16:creationId xmlns:a16="http://schemas.microsoft.com/office/drawing/2014/main" id="{D2F31C8C-14FF-4981-9207-F0E3A1999A14}"/>
                </a:ext>
              </a:extLst>
            </p:cNvPr>
            <p:cNvSpPr>
              <a:spLocks noChangeShapeType="1"/>
            </p:cNvSpPr>
            <p:nvPr/>
          </p:nvSpPr>
          <p:spPr bwMode="auto">
            <a:xfrm>
              <a:off x="1755632" y="398578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5" name="Line 21">
              <a:extLst>
                <a:ext uri="{FF2B5EF4-FFF2-40B4-BE49-F238E27FC236}">
                  <a16:creationId xmlns:a16="http://schemas.microsoft.com/office/drawing/2014/main" id="{99858BB0-8F7D-4803-BCA0-94097BC56B6A}"/>
                </a:ext>
              </a:extLst>
            </p:cNvPr>
            <p:cNvSpPr>
              <a:spLocks noChangeShapeType="1"/>
            </p:cNvSpPr>
            <p:nvPr/>
          </p:nvSpPr>
          <p:spPr bwMode="auto">
            <a:xfrm>
              <a:off x="1302231" y="398578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2AD6BDE-937E-4164-90C6-9C2677A516D0}"/>
                </a:ext>
              </a:extLst>
            </p:cNvPr>
            <p:cNvSpPr txBox="1"/>
            <p:nvPr/>
          </p:nvSpPr>
          <p:spPr>
            <a:xfrm>
              <a:off x="4789948" y="405778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37" name="TextBox 36">
              <a:extLst>
                <a:ext uri="{FF2B5EF4-FFF2-40B4-BE49-F238E27FC236}">
                  <a16:creationId xmlns:a16="http://schemas.microsoft.com/office/drawing/2014/main" id="{8825D189-A73F-4C25-9313-D36AB39549EF}"/>
                </a:ext>
              </a:extLst>
            </p:cNvPr>
            <p:cNvSpPr txBox="1"/>
            <p:nvPr/>
          </p:nvSpPr>
          <p:spPr>
            <a:xfrm>
              <a:off x="4336547" y="405778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38" name="TextBox 37">
              <a:extLst>
                <a:ext uri="{FF2B5EF4-FFF2-40B4-BE49-F238E27FC236}">
                  <a16:creationId xmlns:a16="http://schemas.microsoft.com/office/drawing/2014/main" id="{F6072DC6-5BFA-40B8-ADD7-5BA621CA3FF7}"/>
                </a:ext>
              </a:extLst>
            </p:cNvPr>
            <p:cNvSpPr txBox="1"/>
            <p:nvPr/>
          </p:nvSpPr>
          <p:spPr>
            <a:xfrm>
              <a:off x="3883145" y="405778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39" name="TextBox 38">
              <a:extLst>
                <a:ext uri="{FF2B5EF4-FFF2-40B4-BE49-F238E27FC236}">
                  <a16:creationId xmlns:a16="http://schemas.microsoft.com/office/drawing/2014/main" id="{21D9324A-BCF1-460E-933C-66A6E43FB325}"/>
                </a:ext>
              </a:extLst>
            </p:cNvPr>
            <p:cNvSpPr txBox="1"/>
            <p:nvPr/>
          </p:nvSpPr>
          <p:spPr>
            <a:xfrm>
              <a:off x="3429744" y="405778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40" name="TextBox 39">
              <a:extLst>
                <a:ext uri="{FF2B5EF4-FFF2-40B4-BE49-F238E27FC236}">
                  <a16:creationId xmlns:a16="http://schemas.microsoft.com/office/drawing/2014/main" id="{A67EEC63-A7CF-4C68-88A1-75BD3311951D}"/>
                </a:ext>
              </a:extLst>
            </p:cNvPr>
            <p:cNvSpPr txBox="1"/>
            <p:nvPr/>
          </p:nvSpPr>
          <p:spPr>
            <a:xfrm>
              <a:off x="2976343" y="405778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41" name="TextBox 40">
              <a:extLst>
                <a:ext uri="{FF2B5EF4-FFF2-40B4-BE49-F238E27FC236}">
                  <a16:creationId xmlns:a16="http://schemas.microsoft.com/office/drawing/2014/main" id="{BE95D2DC-FA08-4393-89A8-9F21E85C863E}"/>
                </a:ext>
              </a:extLst>
            </p:cNvPr>
            <p:cNvSpPr txBox="1"/>
            <p:nvPr/>
          </p:nvSpPr>
          <p:spPr>
            <a:xfrm>
              <a:off x="2522942" y="405778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42" name="TextBox 41">
              <a:extLst>
                <a:ext uri="{FF2B5EF4-FFF2-40B4-BE49-F238E27FC236}">
                  <a16:creationId xmlns:a16="http://schemas.microsoft.com/office/drawing/2014/main" id="{C0F64A78-850E-4FFA-A100-B02609F6A826}"/>
                </a:ext>
              </a:extLst>
            </p:cNvPr>
            <p:cNvSpPr txBox="1"/>
            <p:nvPr/>
          </p:nvSpPr>
          <p:spPr>
            <a:xfrm>
              <a:off x="2069541" y="405778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43" name="TextBox 42">
              <a:extLst>
                <a:ext uri="{FF2B5EF4-FFF2-40B4-BE49-F238E27FC236}">
                  <a16:creationId xmlns:a16="http://schemas.microsoft.com/office/drawing/2014/main" id="{6877D2D2-068D-4D0B-A2A2-B9CCE76EB287}"/>
                </a:ext>
              </a:extLst>
            </p:cNvPr>
            <p:cNvSpPr txBox="1"/>
            <p:nvPr/>
          </p:nvSpPr>
          <p:spPr>
            <a:xfrm>
              <a:off x="1665832" y="405778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44" name="TextBox 43">
              <a:extLst>
                <a:ext uri="{FF2B5EF4-FFF2-40B4-BE49-F238E27FC236}">
                  <a16:creationId xmlns:a16="http://schemas.microsoft.com/office/drawing/2014/main" id="{C6C52376-1D07-4961-A5F4-CD533F130E02}"/>
                </a:ext>
              </a:extLst>
            </p:cNvPr>
            <p:cNvSpPr txBox="1"/>
            <p:nvPr/>
          </p:nvSpPr>
          <p:spPr>
            <a:xfrm>
              <a:off x="1194618" y="4057785"/>
              <a:ext cx="20771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45" name="TextBox 44">
              <a:extLst>
                <a:ext uri="{FF2B5EF4-FFF2-40B4-BE49-F238E27FC236}">
                  <a16:creationId xmlns:a16="http://schemas.microsoft.com/office/drawing/2014/main" id="{AD1FDD4D-B070-4AFE-B445-1F1357AE9558}"/>
                </a:ext>
              </a:extLst>
            </p:cNvPr>
            <p:cNvSpPr txBox="1"/>
            <p:nvPr/>
          </p:nvSpPr>
          <p:spPr>
            <a:xfrm>
              <a:off x="4839641" y="455160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46" name="TextBox 45">
              <a:extLst>
                <a:ext uri="{FF2B5EF4-FFF2-40B4-BE49-F238E27FC236}">
                  <a16:creationId xmlns:a16="http://schemas.microsoft.com/office/drawing/2014/main" id="{4061E42F-FA31-4C72-BE97-E8FC4DAB2B90}"/>
                </a:ext>
              </a:extLst>
            </p:cNvPr>
            <p:cNvSpPr txBox="1"/>
            <p:nvPr/>
          </p:nvSpPr>
          <p:spPr>
            <a:xfrm>
              <a:off x="4386240" y="455160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a:t>
              </a:r>
            </a:p>
          </p:txBody>
        </p:sp>
        <p:sp>
          <p:nvSpPr>
            <p:cNvPr id="47" name="TextBox 46">
              <a:extLst>
                <a:ext uri="{FF2B5EF4-FFF2-40B4-BE49-F238E27FC236}">
                  <a16:creationId xmlns:a16="http://schemas.microsoft.com/office/drawing/2014/main" id="{3D101947-080D-4D05-B92F-A425CE6CC4EE}"/>
                </a:ext>
              </a:extLst>
            </p:cNvPr>
            <p:cNvSpPr txBox="1"/>
            <p:nvPr/>
          </p:nvSpPr>
          <p:spPr>
            <a:xfrm>
              <a:off x="3932838" y="455160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a:t>
              </a:r>
            </a:p>
          </p:txBody>
        </p:sp>
        <p:sp>
          <p:nvSpPr>
            <p:cNvPr id="48" name="TextBox 47">
              <a:extLst>
                <a:ext uri="{FF2B5EF4-FFF2-40B4-BE49-F238E27FC236}">
                  <a16:creationId xmlns:a16="http://schemas.microsoft.com/office/drawing/2014/main" id="{943250C0-7092-4AD4-A6C6-BC3005DE78BB}"/>
                </a:ext>
              </a:extLst>
            </p:cNvPr>
            <p:cNvSpPr txBox="1"/>
            <p:nvPr/>
          </p:nvSpPr>
          <p:spPr>
            <a:xfrm>
              <a:off x="3479437" y="455160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a:t>
              </a:r>
            </a:p>
          </p:txBody>
        </p:sp>
        <p:sp>
          <p:nvSpPr>
            <p:cNvPr id="49" name="TextBox 48">
              <a:extLst>
                <a:ext uri="{FF2B5EF4-FFF2-40B4-BE49-F238E27FC236}">
                  <a16:creationId xmlns:a16="http://schemas.microsoft.com/office/drawing/2014/main" id="{CF7AB72A-BF43-438A-A6E4-215E805FEBAD}"/>
                </a:ext>
              </a:extLst>
            </p:cNvPr>
            <p:cNvSpPr txBox="1"/>
            <p:nvPr/>
          </p:nvSpPr>
          <p:spPr>
            <a:xfrm>
              <a:off x="3026036" y="455160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a:t>
              </a:r>
            </a:p>
          </p:txBody>
        </p:sp>
        <p:sp>
          <p:nvSpPr>
            <p:cNvPr id="50" name="TextBox 49">
              <a:extLst>
                <a:ext uri="{FF2B5EF4-FFF2-40B4-BE49-F238E27FC236}">
                  <a16:creationId xmlns:a16="http://schemas.microsoft.com/office/drawing/2014/main" id="{AD4E01ED-E085-49CD-9183-0C2907D10CA9}"/>
                </a:ext>
              </a:extLst>
            </p:cNvPr>
            <p:cNvSpPr txBox="1"/>
            <p:nvPr/>
          </p:nvSpPr>
          <p:spPr>
            <a:xfrm>
              <a:off x="2522942" y="455160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13</a:t>
              </a:r>
            </a:p>
          </p:txBody>
        </p:sp>
        <p:sp>
          <p:nvSpPr>
            <p:cNvPr id="51" name="TextBox 50">
              <a:extLst>
                <a:ext uri="{FF2B5EF4-FFF2-40B4-BE49-F238E27FC236}">
                  <a16:creationId xmlns:a16="http://schemas.microsoft.com/office/drawing/2014/main" id="{93B07E52-8206-4E4B-B918-4EAAE8A1E2A1}"/>
                </a:ext>
              </a:extLst>
            </p:cNvPr>
            <p:cNvSpPr txBox="1"/>
            <p:nvPr/>
          </p:nvSpPr>
          <p:spPr>
            <a:xfrm>
              <a:off x="2069541" y="455160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29</a:t>
              </a:r>
            </a:p>
          </p:txBody>
        </p:sp>
        <p:sp>
          <p:nvSpPr>
            <p:cNvPr id="52" name="TextBox 51">
              <a:extLst>
                <a:ext uri="{FF2B5EF4-FFF2-40B4-BE49-F238E27FC236}">
                  <a16:creationId xmlns:a16="http://schemas.microsoft.com/office/drawing/2014/main" id="{EA0D7446-FC1A-4888-90E2-954246EB43AE}"/>
                </a:ext>
              </a:extLst>
            </p:cNvPr>
            <p:cNvSpPr txBox="1"/>
            <p:nvPr/>
          </p:nvSpPr>
          <p:spPr>
            <a:xfrm>
              <a:off x="1579783" y="4551605"/>
              <a:ext cx="344188"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111</a:t>
              </a:r>
            </a:p>
          </p:txBody>
        </p:sp>
        <p:sp>
          <p:nvSpPr>
            <p:cNvPr id="53" name="TextBox 52">
              <a:extLst>
                <a:ext uri="{FF2B5EF4-FFF2-40B4-BE49-F238E27FC236}">
                  <a16:creationId xmlns:a16="http://schemas.microsoft.com/office/drawing/2014/main" id="{B211D7C0-A682-4CAA-A575-862669D37FB5}"/>
                </a:ext>
              </a:extLst>
            </p:cNvPr>
            <p:cNvSpPr txBox="1"/>
            <p:nvPr/>
          </p:nvSpPr>
          <p:spPr>
            <a:xfrm>
              <a:off x="1113045" y="4551605"/>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215</a:t>
              </a:r>
            </a:p>
          </p:txBody>
        </p:sp>
        <p:sp>
          <p:nvSpPr>
            <p:cNvPr id="54" name="TextBox 53">
              <a:extLst>
                <a:ext uri="{FF2B5EF4-FFF2-40B4-BE49-F238E27FC236}">
                  <a16:creationId xmlns:a16="http://schemas.microsoft.com/office/drawing/2014/main" id="{6D66C8B6-674E-4E4C-B60E-28B16B94AFC6}"/>
                </a:ext>
              </a:extLst>
            </p:cNvPr>
            <p:cNvSpPr txBox="1"/>
            <p:nvPr/>
          </p:nvSpPr>
          <p:spPr>
            <a:xfrm>
              <a:off x="4839641" y="479584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55" name="TextBox 54">
              <a:extLst>
                <a:ext uri="{FF2B5EF4-FFF2-40B4-BE49-F238E27FC236}">
                  <a16:creationId xmlns:a16="http://schemas.microsoft.com/office/drawing/2014/main" id="{2751B466-91AD-4794-9A7E-690DA59F31A1}"/>
                </a:ext>
              </a:extLst>
            </p:cNvPr>
            <p:cNvSpPr txBox="1"/>
            <p:nvPr/>
          </p:nvSpPr>
          <p:spPr>
            <a:xfrm>
              <a:off x="4386240" y="479584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56" name="TextBox 55">
              <a:extLst>
                <a:ext uri="{FF2B5EF4-FFF2-40B4-BE49-F238E27FC236}">
                  <a16:creationId xmlns:a16="http://schemas.microsoft.com/office/drawing/2014/main" id="{2392F721-B00D-45A3-B73E-89E1F30F5387}"/>
                </a:ext>
              </a:extLst>
            </p:cNvPr>
            <p:cNvSpPr txBox="1"/>
            <p:nvPr/>
          </p:nvSpPr>
          <p:spPr>
            <a:xfrm>
              <a:off x="3932838" y="479584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57" name="TextBox 56">
              <a:extLst>
                <a:ext uri="{FF2B5EF4-FFF2-40B4-BE49-F238E27FC236}">
                  <a16:creationId xmlns:a16="http://schemas.microsoft.com/office/drawing/2014/main" id="{F9FB9132-6CBD-4654-87D7-B58E75254A61}"/>
                </a:ext>
              </a:extLst>
            </p:cNvPr>
            <p:cNvSpPr txBox="1"/>
            <p:nvPr/>
          </p:nvSpPr>
          <p:spPr>
            <a:xfrm>
              <a:off x="3479437" y="479584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58" name="TextBox 57">
              <a:extLst>
                <a:ext uri="{FF2B5EF4-FFF2-40B4-BE49-F238E27FC236}">
                  <a16:creationId xmlns:a16="http://schemas.microsoft.com/office/drawing/2014/main" id="{1686682F-6089-4271-9DB0-CD063B1B05C4}"/>
                </a:ext>
              </a:extLst>
            </p:cNvPr>
            <p:cNvSpPr txBox="1"/>
            <p:nvPr/>
          </p:nvSpPr>
          <p:spPr>
            <a:xfrm>
              <a:off x="3026036" y="479584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59" name="TextBox 58">
              <a:extLst>
                <a:ext uri="{FF2B5EF4-FFF2-40B4-BE49-F238E27FC236}">
                  <a16:creationId xmlns:a16="http://schemas.microsoft.com/office/drawing/2014/main" id="{0789B11D-5F73-4D88-B079-FDC22633A778}"/>
                </a:ext>
              </a:extLst>
            </p:cNvPr>
            <p:cNvSpPr txBox="1"/>
            <p:nvPr/>
          </p:nvSpPr>
          <p:spPr>
            <a:xfrm>
              <a:off x="2572636" y="479584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a:t>
              </a:r>
            </a:p>
          </p:txBody>
        </p:sp>
        <p:sp>
          <p:nvSpPr>
            <p:cNvPr id="60" name="TextBox 59">
              <a:extLst>
                <a:ext uri="{FF2B5EF4-FFF2-40B4-BE49-F238E27FC236}">
                  <a16:creationId xmlns:a16="http://schemas.microsoft.com/office/drawing/2014/main" id="{00D2C506-D8FC-4E9F-A49A-2741DF62681E}"/>
                </a:ext>
              </a:extLst>
            </p:cNvPr>
            <p:cNvSpPr txBox="1"/>
            <p:nvPr/>
          </p:nvSpPr>
          <p:spPr>
            <a:xfrm>
              <a:off x="2119234" y="479584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9</a:t>
              </a:r>
            </a:p>
          </p:txBody>
        </p:sp>
        <p:sp>
          <p:nvSpPr>
            <p:cNvPr id="61" name="TextBox 60">
              <a:extLst>
                <a:ext uri="{FF2B5EF4-FFF2-40B4-BE49-F238E27FC236}">
                  <a16:creationId xmlns:a16="http://schemas.microsoft.com/office/drawing/2014/main" id="{DD9E41A5-F9FE-405E-B98F-7AD28340F3A7}"/>
                </a:ext>
              </a:extLst>
            </p:cNvPr>
            <p:cNvSpPr txBox="1"/>
            <p:nvPr/>
          </p:nvSpPr>
          <p:spPr>
            <a:xfrm>
              <a:off x="1616140" y="479584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76</a:t>
              </a:r>
            </a:p>
          </p:txBody>
        </p:sp>
        <p:sp>
          <p:nvSpPr>
            <p:cNvPr id="62" name="TextBox 61">
              <a:extLst>
                <a:ext uri="{FF2B5EF4-FFF2-40B4-BE49-F238E27FC236}">
                  <a16:creationId xmlns:a16="http://schemas.microsoft.com/office/drawing/2014/main" id="{0AF7B0B9-23FE-404E-AEEB-0311D18F7CF5}"/>
                </a:ext>
              </a:extLst>
            </p:cNvPr>
            <p:cNvSpPr txBox="1"/>
            <p:nvPr/>
          </p:nvSpPr>
          <p:spPr>
            <a:xfrm>
              <a:off x="1113045" y="479584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213</a:t>
              </a:r>
            </a:p>
          </p:txBody>
        </p:sp>
        <p:sp>
          <p:nvSpPr>
            <p:cNvPr id="63" name="TextBox 62">
              <a:extLst>
                <a:ext uri="{FF2B5EF4-FFF2-40B4-BE49-F238E27FC236}">
                  <a16:creationId xmlns:a16="http://schemas.microsoft.com/office/drawing/2014/main" id="{39812A1A-8F02-4C16-A8A7-553AD4E4C0FE}"/>
                </a:ext>
              </a:extLst>
            </p:cNvPr>
            <p:cNvSpPr txBox="1"/>
            <p:nvPr/>
          </p:nvSpPr>
          <p:spPr>
            <a:xfrm>
              <a:off x="138726" y="4541790"/>
              <a:ext cx="988925" cy="307777"/>
            </a:xfrm>
            <a:prstGeom prst="rect">
              <a:avLst/>
            </a:prstGeom>
            <a:noFill/>
          </p:spPr>
          <p:txBody>
            <a:bodyPr wrap="none" rtlCol="0">
              <a:spAutoFit/>
            </a:bodyPr>
            <a:lstStyle/>
            <a:p>
              <a:pPr algn="r"/>
              <a:r>
                <a:rPr lang="en-US" sz="1400" dirty="0">
                  <a:solidFill>
                    <a:schemeClr val="accent3"/>
                  </a:solidFill>
                </a:rPr>
                <a:t>Y-90 + CT</a:t>
              </a:r>
              <a:endParaRPr lang="en-GB" sz="1400" dirty="0">
                <a:solidFill>
                  <a:schemeClr val="accent3"/>
                </a:solidFill>
              </a:endParaRPr>
            </a:p>
          </p:txBody>
        </p:sp>
        <p:sp>
          <p:nvSpPr>
            <p:cNvPr id="64" name="TextBox 63">
              <a:extLst>
                <a:ext uri="{FF2B5EF4-FFF2-40B4-BE49-F238E27FC236}">
                  <a16:creationId xmlns:a16="http://schemas.microsoft.com/office/drawing/2014/main" id="{C7A05FFF-7327-4A5A-A34C-0CCD0CF4944B}"/>
                </a:ext>
              </a:extLst>
            </p:cNvPr>
            <p:cNvSpPr txBox="1"/>
            <p:nvPr/>
          </p:nvSpPr>
          <p:spPr>
            <a:xfrm>
              <a:off x="704137" y="4786032"/>
              <a:ext cx="423514" cy="307777"/>
            </a:xfrm>
            <a:prstGeom prst="rect">
              <a:avLst/>
            </a:prstGeom>
            <a:noFill/>
          </p:spPr>
          <p:txBody>
            <a:bodyPr wrap="none" rtlCol="0">
              <a:spAutoFit/>
            </a:bodyPr>
            <a:lstStyle/>
            <a:p>
              <a:pPr algn="r"/>
              <a:r>
                <a:rPr lang="en-US" sz="1400" dirty="0">
                  <a:solidFill>
                    <a:schemeClr val="accent2"/>
                  </a:solidFill>
                </a:rPr>
                <a:t>CT</a:t>
              </a:r>
              <a:endParaRPr lang="en-GB" sz="1400" dirty="0">
                <a:solidFill>
                  <a:schemeClr val="accent2"/>
                </a:solidFill>
              </a:endParaRPr>
            </a:p>
          </p:txBody>
        </p:sp>
        <p:sp>
          <p:nvSpPr>
            <p:cNvPr id="65" name="Freeform: Shape 70">
              <a:extLst>
                <a:ext uri="{FF2B5EF4-FFF2-40B4-BE49-F238E27FC236}">
                  <a16:creationId xmlns:a16="http://schemas.microsoft.com/office/drawing/2014/main" id="{B71F2C91-3AA4-485A-AD7A-85A4ED7357CF}"/>
                </a:ext>
              </a:extLst>
            </p:cNvPr>
            <p:cNvSpPr/>
            <p:nvPr/>
          </p:nvSpPr>
          <p:spPr>
            <a:xfrm>
              <a:off x="1309425" y="2454044"/>
              <a:ext cx="3248699" cy="1448517"/>
            </a:xfrm>
            <a:custGeom>
              <a:avLst/>
              <a:gdLst>
                <a:gd name="connsiteX0" fmla="*/ 4090149 w 4090149"/>
                <a:gd name="connsiteY0" fmla="*/ 1827184 h 1827184"/>
                <a:gd name="connsiteX1" fmla="*/ 4090149 w 4090149"/>
                <a:gd name="connsiteY1" fmla="*/ 1718238 h 1827184"/>
                <a:gd name="connsiteX2" fmla="*/ 2154022 w 4090149"/>
                <a:gd name="connsiteY2" fmla="*/ 1718238 h 1827184"/>
                <a:gd name="connsiteX3" fmla="*/ 2154022 w 4090149"/>
                <a:gd name="connsiteY3" fmla="*/ 1674661 h 1827184"/>
                <a:gd name="connsiteX4" fmla="*/ 2063753 w 4090149"/>
                <a:gd name="connsiteY4" fmla="*/ 1674661 h 1827184"/>
                <a:gd name="connsiteX5" fmla="*/ 2063753 w 4090149"/>
                <a:gd name="connsiteY5" fmla="*/ 1643533 h 1827184"/>
                <a:gd name="connsiteX6" fmla="*/ 2004612 w 4090149"/>
                <a:gd name="connsiteY6" fmla="*/ 1643533 h 1827184"/>
                <a:gd name="connsiteX7" fmla="*/ 2004612 w 4090149"/>
                <a:gd name="connsiteY7" fmla="*/ 1612405 h 1827184"/>
                <a:gd name="connsiteX8" fmla="*/ 1948577 w 4090149"/>
                <a:gd name="connsiteY8" fmla="*/ 1612405 h 1827184"/>
                <a:gd name="connsiteX9" fmla="*/ 1948577 w 4090149"/>
                <a:gd name="connsiteY9" fmla="*/ 1568819 h 1827184"/>
                <a:gd name="connsiteX10" fmla="*/ 1718234 w 4090149"/>
                <a:gd name="connsiteY10" fmla="*/ 1568819 h 1827184"/>
                <a:gd name="connsiteX11" fmla="*/ 1718234 w 4090149"/>
                <a:gd name="connsiteY11" fmla="*/ 1528357 h 1827184"/>
                <a:gd name="connsiteX12" fmla="*/ 1540812 w 4090149"/>
                <a:gd name="connsiteY12" fmla="*/ 1528357 h 1827184"/>
                <a:gd name="connsiteX13" fmla="*/ 1540812 w 4090149"/>
                <a:gd name="connsiteY13" fmla="*/ 1494114 h 1827184"/>
                <a:gd name="connsiteX14" fmla="*/ 1459878 w 4090149"/>
                <a:gd name="connsiteY14" fmla="*/ 1494114 h 1827184"/>
                <a:gd name="connsiteX15" fmla="*/ 1459878 w 4090149"/>
                <a:gd name="connsiteY15" fmla="*/ 1478550 h 1827184"/>
                <a:gd name="connsiteX16" fmla="*/ 1382059 w 4090149"/>
                <a:gd name="connsiteY16" fmla="*/ 1478550 h 1827184"/>
                <a:gd name="connsiteX17" fmla="*/ 1382059 w 4090149"/>
                <a:gd name="connsiteY17" fmla="*/ 1462987 h 1827184"/>
                <a:gd name="connsiteX18" fmla="*/ 1266892 w 4090149"/>
                <a:gd name="connsiteY18" fmla="*/ 1462987 h 1827184"/>
                <a:gd name="connsiteX19" fmla="*/ 1266892 w 4090149"/>
                <a:gd name="connsiteY19" fmla="*/ 1444318 h 1827184"/>
                <a:gd name="connsiteX20" fmla="*/ 1195292 w 4090149"/>
                <a:gd name="connsiteY20" fmla="*/ 1444318 h 1827184"/>
                <a:gd name="connsiteX21" fmla="*/ 1195292 w 4090149"/>
                <a:gd name="connsiteY21" fmla="*/ 1397626 h 1827184"/>
                <a:gd name="connsiteX22" fmla="*/ 1167279 w 4090149"/>
                <a:gd name="connsiteY22" fmla="*/ 1397626 h 1827184"/>
                <a:gd name="connsiteX23" fmla="*/ 1167279 w 4090149"/>
                <a:gd name="connsiteY23" fmla="*/ 1375833 h 1827184"/>
                <a:gd name="connsiteX24" fmla="*/ 1126817 w 4090149"/>
                <a:gd name="connsiteY24" fmla="*/ 1375833 h 1827184"/>
                <a:gd name="connsiteX25" fmla="*/ 1126817 w 4090149"/>
                <a:gd name="connsiteY25" fmla="*/ 1357154 h 1827184"/>
                <a:gd name="connsiteX26" fmla="*/ 1080126 w 4090149"/>
                <a:gd name="connsiteY26" fmla="*/ 1357154 h 1827184"/>
                <a:gd name="connsiteX27" fmla="*/ 1080126 w 4090149"/>
                <a:gd name="connsiteY27" fmla="*/ 1319807 h 1827184"/>
                <a:gd name="connsiteX28" fmla="*/ 1024090 w 4090149"/>
                <a:gd name="connsiteY28" fmla="*/ 1319807 h 1827184"/>
                <a:gd name="connsiteX29" fmla="*/ 1024090 w 4090149"/>
                <a:gd name="connsiteY29" fmla="*/ 1273115 h 1827184"/>
                <a:gd name="connsiteX30" fmla="*/ 999192 w 4090149"/>
                <a:gd name="connsiteY30" fmla="*/ 1273115 h 1827184"/>
                <a:gd name="connsiteX31" fmla="*/ 999192 w 4090149"/>
                <a:gd name="connsiteY31" fmla="*/ 1241988 h 1827184"/>
                <a:gd name="connsiteX32" fmla="*/ 946274 w 4090149"/>
                <a:gd name="connsiteY32" fmla="*/ 1241988 h 1827184"/>
                <a:gd name="connsiteX33" fmla="*/ 946274 w 4090149"/>
                <a:gd name="connsiteY33" fmla="*/ 1217080 h 1827184"/>
                <a:gd name="connsiteX34" fmla="*/ 905808 w 4090149"/>
                <a:gd name="connsiteY34" fmla="*/ 1217080 h 1827184"/>
                <a:gd name="connsiteX35" fmla="*/ 905808 w 4090149"/>
                <a:gd name="connsiteY35" fmla="*/ 1157939 h 1827184"/>
                <a:gd name="connsiteX36" fmla="*/ 877794 w 4090149"/>
                <a:gd name="connsiteY36" fmla="*/ 1157939 h 1827184"/>
                <a:gd name="connsiteX37" fmla="*/ 877794 w 4090149"/>
                <a:gd name="connsiteY37" fmla="*/ 1080120 h 1827184"/>
                <a:gd name="connsiteX38" fmla="*/ 859118 w 4090149"/>
                <a:gd name="connsiteY38" fmla="*/ 1080120 h 1827184"/>
                <a:gd name="connsiteX39" fmla="*/ 859118 w 4090149"/>
                <a:gd name="connsiteY39" fmla="*/ 1011644 h 1827184"/>
                <a:gd name="connsiteX40" fmla="*/ 840441 w 4090149"/>
                <a:gd name="connsiteY40" fmla="*/ 1011644 h 1827184"/>
                <a:gd name="connsiteX41" fmla="*/ 840441 w 4090149"/>
                <a:gd name="connsiteY41" fmla="*/ 989851 h 1827184"/>
                <a:gd name="connsiteX42" fmla="*/ 824877 w 4090149"/>
                <a:gd name="connsiteY42" fmla="*/ 989851 h 1827184"/>
                <a:gd name="connsiteX43" fmla="*/ 824877 w 4090149"/>
                <a:gd name="connsiteY43" fmla="*/ 961838 h 1827184"/>
                <a:gd name="connsiteX44" fmla="*/ 771960 w 4090149"/>
                <a:gd name="connsiteY44" fmla="*/ 961838 h 1827184"/>
                <a:gd name="connsiteX45" fmla="*/ 771960 w 4090149"/>
                <a:gd name="connsiteY45" fmla="*/ 918260 h 1827184"/>
                <a:gd name="connsiteX46" fmla="*/ 747059 w 4090149"/>
                <a:gd name="connsiteY46" fmla="*/ 918260 h 1827184"/>
                <a:gd name="connsiteX47" fmla="*/ 747059 w 4090149"/>
                <a:gd name="connsiteY47" fmla="*/ 890245 h 1827184"/>
                <a:gd name="connsiteX48" fmla="*/ 715931 w 4090149"/>
                <a:gd name="connsiteY48" fmla="*/ 890245 h 1827184"/>
                <a:gd name="connsiteX49" fmla="*/ 715931 w 4090149"/>
                <a:gd name="connsiteY49" fmla="*/ 852892 h 1827184"/>
                <a:gd name="connsiteX50" fmla="*/ 697255 w 4090149"/>
                <a:gd name="connsiteY50" fmla="*/ 852892 h 1827184"/>
                <a:gd name="connsiteX51" fmla="*/ 697255 w 4090149"/>
                <a:gd name="connsiteY51" fmla="*/ 771961 h 1827184"/>
                <a:gd name="connsiteX52" fmla="*/ 666127 w 4090149"/>
                <a:gd name="connsiteY52" fmla="*/ 771961 h 1827184"/>
                <a:gd name="connsiteX53" fmla="*/ 666127 w 4090149"/>
                <a:gd name="connsiteY53" fmla="*/ 712818 h 1827184"/>
                <a:gd name="connsiteX54" fmla="*/ 616324 w 4090149"/>
                <a:gd name="connsiteY54" fmla="*/ 712818 h 1827184"/>
                <a:gd name="connsiteX55" fmla="*/ 616324 w 4090149"/>
                <a:gd name="connsiteY55" fmla="*/ 675466 h 1827184"/>
                <a:gd name="connsiteX56" fmla="*/ 594534 w 4090149"/>
                <a:gd name="connsiteY56" fmla="*/ 675466 h 1827184"/>
                <a:gd name="connsiteX57" fmla="*/ 594534 w 4090149"/>
                <a:gd name="connsiteY57" fmla="*/ 635000 h 1827184"/>
                <a:gd name="connsiteX58" fmla="*/ 547843 w 4090149"/>
                <a:gd name="connsiteY58" fmla="*/ 635000 h 1827184"/>
                <a:gd name="connsiteX59" fmla="*/ 547843 w 4090149"/>
                <a:gd name="connsiteY59" fmla="*/ 578970 h 1827184"/>
                <a:gd name="connsiteX60" fmla="*/ 526054 w 4090149"/>
                <a:gd name="connsiteY60" fmla="*/ 578970 h 1827184"/>
                <a:gd name="connsiteX61" fmla="*/ 526054 w 4090149"/>
                <a:gd name="connsiteY61" fmla="*/ 513603 h 1827184"/>
                <a:gd name="connsiteX62" fmla="*/ 479363 w 4090149"/>
                <a:gd name="connsiteY62" fmla="*/ 513603 h 1827184"/>
                <a:gd name="connsiteX63" fmla="*/ 479363 w 4090149"/>
                <a:gd name="connsiteY63" fmla="*/ 498039 h 1827184"/>
                <a:gd name="connsiteX64" fmla="*/ 410882 w 4090149"/>
                <a:gd name="connsiteY64" fmla="*/ 498039 h 1827184"/>
                <a:gd name="connsiteX65" fmla="*/ 410882 w 4090149"/>
                <a:gd name="connsiteY65" fmla="*/ 442009 h 1827184"/>
                <a:gd name="connsiteX66" fmla="*/ 376642 w 4090149"/>
                <a:gd name="connsiteY66" fmla="*/ 442009 h 1827184"/>
                <a:gd name="connsiteX67" fmla="*/ 376642 w 4090149"/>
                <a:gd name="connsiteY67" fmla="*/ 370417 h 1827184"/>
                <a:gd name="connsiteX68" fmla="*/ 354853 w 4090149"/>
                <a:gd name="connsiteY68" fmla="*/ 370417 h 1827184"/>
                <a:gd name="connsiteX69" fmla="*/ 354853 w 4090149"/>
                <a:gd name="connsiteY69" fmla="*/ 323726 h 1827184"/>
                <a:gd name="connsiteX70" fmla="*/ 311274 w 4090149"/>
                <a:gd name="connsiteY70" fmla="*/ 323726 h 1827184"/>
                <a:gd name="connsiteX71" fmla="*/ 311274 w 4090149"/>
                <a:gd name="connsiteY71" fmla="*/ 292598 h 1827184"/>
                <a:gd name="connsiteX72" fmla="*/ 286373 w 4090149"/>
                <a:gd name="connsiteY72" fmla="*/ 292598 h 1827184"/>
                <a:gd name="connsiteX73" fmla="*/ 286373 w 4090149"/>
                <a:gd name="connsiteY73" fmla="*/ 267696 h 1827184"/>
                <a:gd name="connsiteX74" fmla="*/ 196103 w 4090149"/>
                <a:gd name="connsiteY74" fmla="*/ 267696 h 1827184"/>
                <a:gd name="connsiteX75" fmla="*/ 196103 w 4090149"/>
                <a:gd name="connsiteY75" fmla="*/ 140074 h 1827184"/>
                <a:gd name="connsiteX76" fmla="*/ 164976 w 4090149"/>
                <a:gd name="connsiteY76" fmla="*/ 140074 h 1827184"/>
                <a:gd name="connsiteX77" fmla="*/ 164976 w 4090149"/>
                <a:gd name="connsiteY77" fmla="*/ 49804 h 1827184"/>
                <a:gd name="connsiteX78" fmla="*/ 158750 w 4090149"/>
                <a:gd name="connsiteY78" fmla="*/ 49804 h 1827184"/>
                <a:gd name="connsiteX79" fmla="*/ 158750 w 4090149"/>
                <a:gd name="connsiteY79" fmla="*/ 9338 h 1827184"/>
                <a:gd name="connsiteX80" fmla="*/ 80931 w 4090149"/>
                <a:gd name="connsiteY80" fmla="*/ 9338 h 1827184"/>
                <a:gd name="connsiteX81" fmla="*/ 80931 w 4090149"/>
                <a:gd name="connsiteY81" fmla="*/ 0 h 1827184"/>
                <a:gd name="connsiteX82" fmla="*/ 0 w 4090149"/>
                <a:gd name="connsiteY82" fmla="*/ 0 h 182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090149" h="1827184">
                  <a:moveTo>
                    <a:pt x="4090149" y="1827184"/>
                  </a:moveTo>
                  <a:lnTo>
                    <a:pt x="4090149" y="1718238"/>
                  </a:lnTo>
                  <a:lnTo>
                    <a:pt x="2154022" y="1718238"/>
                  </a:lnTo>
                  <a:lnTo>
                    <a:pt x="2154022" y="1674661"/>
                  </a:lnTo>
                  <a:lnTo>
                    <a:pt x="2063753" y="1674661"/>
                  </a:lnTo>
                  <a:lnTo>
                    <a:pt x="2063753" y="1643533"/>
                  </a:lnTo>
                  <a:lnTo>
                    <a:pt x="2004612" y="1643533"/>
                  </a:lnTo>
                  <a:lnTo>
                    <a:pt x="2004612" y="1612405"/>
                  </a:lnTo>
                  <a:lnTo>
                    <a:pt x="1948577" y="1612405"/>
                  </a:lnTo>
                  <a:lnTo>
                    <a:pt x="1948577" y="1568819"/>
                  </a:lnTo>
                  <a:lnTo>
                    <a:pt x="1718234" y="1568819"/>
                  </a:lnTo>
                  <a:lnTo>
                    <a:pt x="1718234" y="1528357"/>
                  </a:lnTo>
                  <a:lnTo>
                    <a:pt x="1540812" y="1528357"/>
                  </a:lnTo>
                  <a:lnTo>
                    <a:pt x="1540812" y="1494114"/>
                  </a:lnTo>
                  <a:lnTo>
                    <a:pt x="1459878" y="1494114"/>
                  </a:lnTo>
                  <a:lnTo>
                    <a:pt x="1459878" y="1478550"/>
                  </a:lnTo>
                  <a:lnTo>
                    <a:pt x="1382059" y="1478550"/>
                  </a:lnTo>
                  <a:lnTo>
                    <a:pt x="1382059" y="1462987"/>
                  </a:lnTo>
                  <a:lnTo>
                    <a:pt x="1266892" y="1462987"/>
                  </a:lnTo>
                  <a:lnTo>
                    <a:pt x="1266892" y="1444318"/>
                  </a:lnTo>
                  <a:lnTo>
                    <a:pt x="1195292" y="1444318"/>
                  </a:lnTo>
                  <a:lnTo>
                    <a:pt x="1195292" y="1397626"/>
                  </a:lnTo>
                  <a:lnTo>
                    <a:pt x="1167279" y="1397626"/>
                  </a:lnTo>
                  <a:lnTo>
                    <a:pt x="1167279" y="1375833"/>
                  </a:lnTo>
                  <a:lnTo>
                    <a:pt x="1126817" y="1375833"/>
                  </a:lnTo>
                  <a:lnTo>
                    <a:pt x="1126817" y="1357154"/>
                  </a:lnTo>
                  <a:lnTo>
                    <a:pt x="1080126" y="1357154"/>
                  </a:lnTo>
                  <a:lnTo>
                    <a:pt x="1080126" y="1319807"/>
                  </a:lnTo>
                  <a:lnTo>
                    <a:pt x="1024090" y="1319807"/>
                  </a:lnTo>
                  <a:lnTo>
                    <a:pt x="1024090" y="1273115"/>
                  </a:lnTo>
                  <a:lnTo>
                    <a:pt x="999192" y="1273115"/>
                  </a:lnTo>
                  <a:lnTo>
                    <a:pt x="999192" y="1241988"/>
                  </a:lnTo>
                  <a:lnTo>
                    <a:pt x="946274" y="1241988"/>
                  </a:lnTo>
                  <a:lnTo>
                    <a:pt x="946274" y="1217080"/>
                  </a:lnTo>
                  <a:lnTo>
                    <a:pt x="905808" y="1217080"/>
                  </a:lnTo>
                  <a:lnTo>
                    <a:pt x="905808" y="1157939"/>
                  </a:lnTo>
                  <a:lnTo>
                    <a:pt x="877794" y="1157939"/>
                  </a:lnTo>
                  <a:lnTo>
                    <a:pt x="877794" y="1080120"/>
                  </a:lnTo>
                  <a:lnTo>
                    <a:pt x="859118" y="1080120"/>
                  </a:lnTo>
                  <a:lnTo>
                    <a:pt x="859118" y="1011644"/>
                  </a:lnTo>
                  <a:lnTo>
                    <a:pt x="840441" y="1011644"/>
                  </a:lnTo>
                  <a:lnTo>
                    <a:pt x="840441" y="989851"/>
                  </a:lnTo>
                  <a:lnTo>
                    <a:pt x="824877" y="989851"/>
                  </a:lnTo>
                  <a:lnTo>
                    <a:pt x="824877" y="961838"/>
                  </a:lnTo>
                  <a:lnTo>
                    <a:pt x="771960" y="961838"/>
                  </a:lnTo>
                  <a:lnTo>
                    <a:pt x="771960" y="918260"/>
                  </a:lnTo>
                  <a:lnTo>
                    <a:pt x="747059" y="918260"/>
                  </a:lnTo>
                  <a:lnTo>
                    <a:pt x="747059" y="890245"/>
                  </a:lnTo>
                  <a:lnTo>
                    <a:pt x="715931" y="890245"/>
                  </a:lnTo>
                  <a:lnTo>
                    <a:pt x="715931" y="852892"/>
                  </a:lnTo>
                  <a:lnTo>
                    <a:pt x="697255" y="852892"/>
                  </a:lnTo>
                  <a:lnTo>
                    <a:pt x="697255" y="771961"/>
                  </a:lnTo>
                  <a:lnTo>
                    <a:pt x="666127" y="771961"/>
                  </a:lnTo>
                  <a:lnTo>
                    <a:pt x="666127" y="712818"/>
                  </a:lnTo>
                  <a:lnTo>
                    <a:pt x="616324" y="712818"/>
                  </a:lnTo>
                  <a:lnTo>
                    <a:pt x="616324" y="675466"/>
                  </a:lnTo>
                  <a:lnTo>
                    <a:pt x="594534" y="675466"/>
                  </a:lnTo>
                  <a:lnTo>
                    <a:pt x="594534" y="635000"/>
                  </a:lnTo>
                  <a:lnTo>
                    <a:pt x="547843" y="635000"/>
                  </a:lnTo>
                  <a:lnTo>
                    <a:pt x="547843" y="578970"/>
                  </a:lnTo>
                  <a:lnTo>
                    <a:pt x="526054" y="578970"/>
                  </a:lnTo>
                  <a:lnTo>
                    <a:pt x="526054" y="513603"/>
                  </a:lnTo>
                  <a:lnTo>
                    <a:pt x="479363" y="513603"/>
                  </a:lnTo>
                  <a:lnTo>
                    <a:pt x="479363" y="498039"/>
                  </a:lnTo>
                  <a:lnTo>
                    <a:pt x="410882" y="498039"/>
                  </a:lnTo>
                  <a:lnTo>
                    <a:pt x="410882" y="442009"/>
                  </a:lnTo>
                  <a:lnTo>
                    <a:pt x="376642" y="442009"/>
                  </a:lnTo>
                  <a:lnTo>
                    <a:pt x="376642" y="370417"/>
                  </a:lnTo>
                  <a:lnTo>
                    <a:pt x="354853" y="370417"/>
                  </a:lnTo>
                  <a:lnTo>
                    <a:pt x="354853" y="323726"/>
                  </a:lnTo>
                  <a:lnTo>
                    <a:pt x="311274" y="323726"/>
                  </a:lnTo>
                  <a:lnTo>
                    <a:pt x="311274" y="292598"/>
                  </a:lnTo>
                  <a:lnTo>
                    <a:pt x="286373" y="292598"/>
                  </a:lnTo>
                  <a:lnTo>
                    <a:pt x="286373" y="267696"/>
                  </a:lnTo>
                  <a:lnTo>
                    <a:pt x="196103" y="267696"/>
                  </a:lnTo>
                  <a:lnTo>
                    <a:pt x="196103" y="140074"/>
                  </a:lnTo>
                  <a:lnTo>
                    <a:pt x="164976" y="140074"/>
                  </a:lnTo>
                  <a:lnTo>
                    <a:pt x="164976" y="49804"/>
                  </a:lnTo>
                  <a:lnTo>
                    <a:pt x="158750" y="49804"/>
                  </a:lnTo>
                  <a:lnTo>
                    <a:pt x="158750" y="9338"/>
                  </a:lnTo>
                  <a:lnTo>
                    <a:pt x="80931" y="9338"/>
                  </a:lnTo>
                  <a:lnTo>
                    <a:pt x="80931" y="0"/>
                  </a:lnTo>
                  <a:lnTo>
                    <a:pt x="0" y="0"/>
                  </a:lnTo>
                </a:path>
              </a:pathLst>
            </a:custGeom>
            <a:noFill/>
            <a:ln w="22225" cap="flat">
              <a:solidFill>
                <a:schemeClr val="accent3"/>
              </a:solidFill>
              <a:prstDash val="solid"/>
              <a:miter/>
            </a:ln>
          </p:spPr>
          <p:txBody>
            <a:bodyPr rtlCol="0" anchor="ctr"/>
            <a:lstStyle/>
            <a:p>
              <a:endParaRPr lang="en-GB"/>
            </a:p>
          </p:txBody>
        </p:sp>
        <p:sp>
          <p:nvSpPr>
            <p:cNvPr id="66" name="Freeform: Shape 71">
              <a:extLst>
                <a:ext uri="{FF2B5EF4-FFF2-40B4-BE49-F238E27FC236}">
                  <a16:creationId xmlns:a16="http://schemas.microsoft.com/office/drawing/2014/main" id="{C489A446-5495-4C6B-AE67-528DCCF9ECE3}"/>
                </a:ext>
              </a:extLst>
            </p:cNvPr>
            <p:cNvSpPr/>
            <p:nvPr/>
          </p:nvSpPr>
          <p:spPr>
            <a:xfrm>
              <a:off x="1373706" y="2431243"/>
              <a:ext cx="7565" cy="5707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3"/>
              </a:solidFill>
              <a:prstDash val="solid"/>
              <a:miter/>
            </a:ln>
          </p:spPr>
          <p:txBody>
            <a:bodyPr rtlCol="0" anchor="ctr"/>
            <a:lstStyle/>
            <a:p>
              <a:endParaRPr lang="en-GB"/>
            </a:p>
          </p:txBody>
        </p:sp>
        <p:sp>
          <p:nvSpPr>
            <p:cNvPr id="67" name="Freeform: Shape 72">
              <a:extLst>
                <a:ext uri="{FF2B5EF4-FFF2-40B4-BE49-F238E27FC236}">
                  <a16:creationId xmlns:a16="http://schemas.microsoft.com/office/drawing/2014/main" id="{A6E07B1F-43CE-4D3A-995D-E56E940727B0}"/>
                </a:ext>
              </a:extLst>
            </p:cNvPr>
            <p:cNvSpPr/>
            <p:nvPr/>
          </p:nvSpPr>
          <p:spPr>
            <a:xfrm>
              <a:off x="2780884" y="3669620"/>
              <a:ext cx="7565" cy="5707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3"/>
              </a:solidFill>
              <a:prstDash val="solid"/>
              <a:miter/>
            </a:ln>
          </p:spPr>
          <p:txBody>
            <a:bodyPr rtlCol="0" anchor="ctr"/>
            <a:lstStyle/>
            <a:p>
              <a:endParaRPr lang="en-GB"/>
            </a:p>
          </p:txBody>
        </p:sp>
        <p:sp>
          <p:nvSpPr>
            <p:cNvPr id="68" name="Freeform: Shape 73">
              <a:extLst>
                <a:ext uri="{FF2B5EF4-FFF2-40B4-BE49-F238E27FC236}">
                  <a16:creationId xmlns:a16="http://schemas.microsoft.com/office/drawing/2014/main" id="{D4B02374-0F19-449B-829B-B2B4A4A49555}"/>
                </a:ext>
              </a:extLst>
            </p:cNvPr>
            <p:cNvSpPr/>
            <p:nvPr/>
          </p:nvSpPr>
          <p:spPr>
            <a:xfrm>
              <a:off x="3053240" y="3790436"/>
              <a:ext cx="7565" cy="5707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3"/>
              </a:solidFill>
              <a:prstDash val="solid"/>
              <a:miter/>
            </a:ln>
          </p:spPr>
          <p:txBody>
            <a:bodyPr rtlCol="0" anchor="ctr"/>
            <a:lstStyle/>
            <a:p>
              <a:endParaRPr lang="en-GB"/>
            </a:p>
          </p:txBody>
        </p:sp>
        <p:sp>
          <p:nvSpPr>
            <p:cNvPr id="69" name="Freeform: Shape 74">
              <a:extLst>
                <a:ext uri="{FF2B5EF4-FFF2-40B4-BE49-F238E27FC236}">
                  <a16:creationId xmlns:a16="http://schemas.microsoft.com/office/drawing/2014/main" id="{EE5B6F0E-7B70-496F-9418-5CDFD437DCDF}"/>
                </a:ext>
              </a:extLst>
            </p:cNvPr>
            <p:cNvSpPr/>
            <p:nvPr/>
          </p:nvSpPr>
          <p:spPr>
            <a:xfrm>
              <a:off x="3507168" y="3790436"/>
              <a:ext cx="7565" cy="5707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3"/>
              </a:solidFill>
              <a:prstDash val="solid"/>
              <a:miter/>
            </a:ln>
          </p:spPr>
          <p:txBody>
            <a:bodyPr rtlCol="0" anchor="ctr"/>
            <a:lstStyle/>
            <a:p>
              <a:endParaRPr lang="en-GB"/>
            </a:p>
          </p:txBody>
        </p:sp>
        <p:grpSp>
          <p:nvGrpSpPr>
            <p:cNvPr id="70" name="Group 69">
              <a:extLst>
                <a:ext uri="{FF2B5EF4-FFF2-40B4-BE49-F238E27FC236}">
                  <a16:creationId xmlns:a16="http://schemas.microsoft.com/office/drawing/2014/main" id="{0FABA7B9-2277-4E64-8119-4B9EF7BD79CF}"/>
                </a:ext>
              </a:extLst>
            </p:cNvPr>
            <p:cNvGrpSpPr/>
            <p:nvPr/>
          </p:nvGrpSpPr>
          <p:grpSpPr>
            <a:xfrm>
              <a:off x="1309426" y="2431244"/>
              <a:ext cx="1665776" cy="1481132"/>
              <a:chOff x="1309426" y="2431244"/>
              <a:chExt cx="1665776" cy="1481132"/>
            </a:xfrm>
          </p:grpSpPr>
          <p:sp>
            <p:nvSpPr>
              <p:cNvPr id="72" name="Freeform: Shape 80">
                <a:extLst>
                  <a:ext uri="{FF2B5EF4-FFF2-40B4-BE49-F238E27FC236}">
                    <a16:creationId xmlns:a16="http://schemas.microsoft.com/office/drawing/2014/main" id="{D6390FE0-7B2B-4A15-AA84-FF567DDC9FB7}"/>
                  </a:ext>
                </a:extLst>
              </p:cNvPr>
              <p:cNvSpPr/>
              <p:nvPr/>
            </p:nvSpPr>
            <p:spPr>
              <a:xfrm>
                <a:off x="1309426" y="2431244"/>
                <a:ext cx="1665776" cy="1481132"/>
              </a:xfrm>
              <a:custGeom>
                <a:avLst/>
                <a:gdLst>
                  <a:gd name="connsiteX0" fmla="*/ 2069973 w 2069973"/>
                  <a:gd name="connsiteY0" fmla="*/ 1820951 h 1820951"/>
                  <a:gd name="connsiteX1" fmla="*/ 2069973 w 2069973"/>
                  <a:gd name="connsiteY1" fmla="*/ 1783604 h 1820951"/>
                  <a:gd name="connsiteX2" fmla="*/ 1659093 w 2069973"/>
                  <a:gd name="connsiteY2" fmla="*/ 1783604 h 1820951"/>
                  <a:gd name="connsiteX3" fmla="*/ 1659093 w 2069973"/>
                  <a:gd name="connsiteY3" fmla="*/ 1758706 h 1820951"/>
                  <a:gd name="connsiteX4" fmla="*/ 1575044 w 2069973"/>
                  <a:gd name="connsiteY4" fmla="*/ 1758706 h 1820951"/>
                  <a:gd name="connsiteX5" fmla="*/ 1575044 w 2069973"/>
                  <a:gd name="connsiteY5" fmla="*/ 1721348 h 1820951"/>
                  <a:gd name="connsiteX6" fmla="*/ 1556376 w 2069973"/>
                  <a:gd name="connsiteY6" fmla="*/ 1721348 h 1820951"/>
                  <a:gd name="connsiteX7" fmla="*/ 1556376 w 2069973"/>
                  <a:gd name="connsiteY7" fmla="*/ 1683991 h 1820951"/>
                  <a:gd name="connsiteX8" fmla="*/ 1406957 w 2069973"/>
                  <a:gd name="connsiteY8" fmla="*/ 1683991 h 1820951"/>
                  <a:gd name="connsiteX9" fmla="*/ 1406957 w 2069973"/>
                  <a:gd name="connsiteY9" fmla="*/ 1659093 h 1820951"/>
                  <a:gd name="connsiteX10" fmla="*/ 1326032 w 2069973"/>
                  <a:gd name="connsiteY10" fmla="*/ 1659093 h 1820951"/>
                  <a:gd name="connsiteX11" fmla="*/ 1326032 w 2069973"/>
                  <a:gd name="connsiteY11" fmla="*/ 1634195 h 1820951"/>
                  <a:gd name="connsiteX12" fmla="*/ 1257548 w 2069973"/>
                  <a:gd name="connsiteY12" fmla="*/ 1634195 h 1820951"/>
                  <a:gd name="connsiteX13" fmla="*/ 1257548 w 2069973"/>
                  <a:gd name="connsiteY13" fmla="*/ 1615516 h 1820951"/>
                  <a:gd name="connsiteX14" fmla="*/ 1195292 w 2069973"/>
                  <a:gd name="connsiteY14" fmla="*/ 1615516 h 1820951"/>
                  <a:gd name="connsiteX15" fmla="*/ 1195292 w 2069973"/>
                  <a:gd name="connsiteY15" fmla="*/ 1584389 h 1820951"/>
                  <a:gd name="connsiteX16" fmla="*/ 1045883 w 2069973"/>
                  <a:gd name="connsiteY16" fmla="*/ 1584389 h 1820951"/>
                  <a:gd name="connsiteX17" fmla="*/ 1045883 w 2069973"/>
                  <a:gd name="connsiteY17" fmla="*/ 1503455 h 1820951"/>
                  <a:gd name="connsiteX18" fmla="*/ 1008526 w 2069973"/>
                  <a:gd name="connsiteY18" fmla="*/ 1503455 h 1820951"/>
                  <a:gd name="connsiteX19" fmla="*/ 1008526 w 2069973"/>
                  <a:gd name="connsiteY19" fmla="*/ 1487891 h 1820951"/>
                  <a:gd name="connsiteX20" fmla="*/ 986742 w 2069973"/>
                  <a:gd name="connsiteY20" fmla="*/ 1487891 h 1820951"/>
                  <a:gd name="connsiteX21" fmla="*/ 986742 w 2069973"/>
                  <a:gd name="connsiteY21" fmla="*/ 1456763 h 1820951"/>
                  <a:gd name="connsiteX22" fmla="*/ 933823 w 2069973"/>
                  <a:gd name="connsiteY22" fmla="*/ 1456763 h 1820951"/>
                  <a:gd name="connsiteX23" fmla="*/ 933823 w 2069973"/>
                  <a:gd name="connsiteY23" fmla="*/ 1410072 h 1820951"/>
                  <a:gd name="connsiteX24" fmla="*/ 880907 w 2069973"/>
                  <a:gd name="connsiteY24" fmla="*/ 1410072 h 1820951"/>
                  <a:gd name="connsiteX25" fmla="*/ 880907 w 2069973"/>
                  <a:gd name="connsiteY25" fmla="*/ 1341596 h 1820951"/>
                  <a:gd name="connsiteX26" fmla="*/ 852892 w 2069973"/>
                  <a:gd name="connsiteY26" fmla="*/ 1341596 h 1820951"/>
                  <a:gd name="connsiteX27" fmla="*/ 852892 w 2069973"/>
                  <a:gd name="connsiteY27" fmla="*/ 1257548 h 1820951"/>
                  <a:gd name="connsiteX28" fmla="*/ 806201 w 2069973"/>
                  <a:gd name="connsiteY28" fmla="*/ 1257548 h 1820951"/>
                  <a:gd name="connsiteX29" fmla="*/ 806201 w 2069973"/>
                  <a:gd name="connsiteY29" fmla="*/ 1213971 h 1820951"/>
                  <a:gd name="connsiteX30" fmla="*/ 784411 w 2069973"/>
                  <a:gd name="connsiteY30" fmla="*/ 1213971 h 1820951"/>
                  <a:gd name="connsiteX31" fmla="*/ 784411 w 2069973"/>
                  <a:gd name="connsiteY31" fmla="*/ 1173509 h 1820951"/>
                  <a:gd name="connsiteX32" fmla="*/ 750172 w 2069973"/>
                  <a:gd name="connsiteY32" fmla="*/ 1173509 h 1820951"/>
                  <a:gd name="connsiteX33" fmla="*/ 750172 w 2069973"/>
                  <a:gd name="connsiteY33" fmla="*/ 1129922 h 1820951"/>
                  <a:gd name="connsiteX34" fmla="*/ 722157 w 2069973"/>
                  <a:gd name="connsiteY34" fmla="*/ 1129922 h 1820951"/>
                  <a:gd name="connsiteX35" fmla="*/ 722157 w 2069973"/>
                  <a:gd name="connsiteY35" fmla="*/ 1042768 h 1820951"/>
                  <a:gd name="connsiteX36" fmla="*/ 691029 w 2069973"/>
                  <a:gd name="connsiteY36" fmla="*/ 1042768 h 1820951"/>
                  <a:gd name="connsiteX37" fmla="*/ 691029 w 2069973"/>
                  <a:gd name="connsiteY37" fmla="*/ 949385 h 1820951"/>
                  <a:gd name="connsiteX38" fmla="*/ 684804 w 2069973"/>
                  <a:gd name="connsiteY38" fmla="*/ 949385 h 1820951"/>
                  <a:gd name="connsiteX39" fmla="*/ 684804 w 2069973"/>
                  <a:gd name="connsiteY39" fmla="*/ 924485 h 1820951"/>
                  <a:gd name="connsiteX40" fmla="*/ 675465 w 2069973"/>
                  <a:gd name="connsiteY40" fmla="*/ 924485 h 1820951"/>
                  <a:gd name="connsiteX41" fmla="*/ 675465 w 2069973"/>
                  <a:gd name="connsiteY41" fmla="*/ 877794 h 1820951"/>
                  <a:gd name="connsiteX42" fmla="*/ 610098 w 2069973"/>
                  <a:gd name="connsiteY42" fmla="*/ 877794 h 1820951"/>
                  <a:gd name="connsiteX43" fmla="*/ 610098 w 2069973"/>
                  <a:gd name="connsiteY43" fmla="*/ 827990 h 1820951"/>
                  <a:gd name="connsiteX44" fmla="*/ 569632 w 2069973"/>
                  <a:gd name="connsiteY44" fmla="*/ 827990 h 1820951"/>
                  <a:gd name="connsiteX45" fmla="*/ 569632 w 2069973"/>
                  <a:gd name="connsiteY45" fmla="*/ 799975 h 1820951"/>
                  <a:gd name="connsiteX46" fmla="*/ 538504 w 2069973"/>
                  <a:gd name="connsiteY46" fmla="*/ 799975 h 1820951"/>
                  <a:gd name="connsiteX47" fmla="*/ 538504 w 2069973"/>
                  <a:gd name="connsiteY47" fmla="*/ 737721 h 1820951"/>
                  <a:gd name="connsiteX48" fmla="*/ 526054 w 2069973"/>
                  <a:gd name="connsiteY48" fmla="*/ 737721 h 1820951"/>
                  <a:gd name="connsiteX49" fmla="*/ 526054 w 2069973"/>
                  <a:gd name="connsiteY49" fmla="*/ 619436 h 1820951"/>
                  <a:gd name="connsiteX50" fmla="*/ 504265 w 2069973"/>
                  <a:gd name="connsiteY50" fmla="*/ 619436 h 1820951"/>
                  <a:gd name="connsiteX51" fmla="*/ 504265 w 2069973"/>
                  <a:gd name="connsiteY51" fmla="*/ 597647 h 1820951"/>
                  <a:gd name="connsiteX52" fmla="*/ 470024 w 2069973"/>
                  <a:gd name="connsiteY52" fmla="*/ 597647 h 1820951"/>
                  <a:gd name="connsiteX53" fmla="*/ 470024 w 2069973"/>
                  <a:gd name="connsiteY53" fmla="*/ 575858 h 1820951"/>
                  <a:gd name="connsiteX54" fmla="*/ 442010 w 2069973"/>
                  <a:gd name="connsiteY54" fmla="*/ 575858 h 1820951"/>
                  <a:gd name="connsiteX55" fmla="*/ 442010 w 2069973"/>
                  <a:gd name="connsiteY55" fmla="*/ 535392 h 1820951"/>
                  <a:gd name="connsiteX56" fmla="*/ 395319 w 2069973"/>
                  <a:gd name="connsiteY56" fmla="*/ 535392 h 1820951"/>
                  <a:gd name="connsiteX57" fmla="*/ 395319 w 2069973"/>
                  <a:gd name="connsiteY57" fmla="*/ 513602 h 1820951"/>
                  <a:gd name="connsiteX58" fmla="*/ 354853 w 2069973"/>
                  <a:gd name="connsiteY58" fmla="*/ 513602 h 1820951"/>
                  <a:gd name="connsiteX59" fmla="*/ 354853 w 2069973"/>
                  <a:gd name="connsiteY59" fmla="*/ 438897 h 1820951"/>
                  <a:gd name="connsiteX60" fmla="*/ 336176 w 2069973"/>
                  <a:gd name="connsiteY60" fmla="*/ 438897 h 1820951"/>
                  <a:gd name="connsiteX61" fmla="*/ 336176 w 2069973"/>
                  <a:gd name="connsiteY61" fmla="*/ 351740 h 1820951"/>
                  <a:gd name="connsiteX62" fmla="*/ 320612 w 2069973"/>
                  <a:gd name="connsiteY62" fmla="*/ 351740 h 1820951"/>
                  <a:gd name="connsiteX63" fmla="*/ 320612 w 2069973"/>
                  <a:gd name="connsiteY63" fmla="*/ 326838 h 1820951"/>
                  <a:gd name="connsiteX64" fmla="*/ 292598 w 2069973"/>
                  <a:gd name="connsiteY64" fmla="*/ 326838 h 1820951"/>
                  <a:gd name="connsiteX65" fmla="*/ 292598 w 2069973"/>
                  <a:gd name="connsiteY65" fmla="*/ 301937 h 1820951"/>
                  <a:gd name="connsiteX66" fmla="*/ 258358 w 2069973"/>
                  <a:gd name="connsiteY66" fmla="*/ 301937 h 1820951"/>
                  <a:gd name="connsiteX67" fmla="*/ 258358 w 2069973"/>
                  <a:gd name="connsiteY67" fmla="*/ 286372 h 1820951"/>
                  <a:gd name="connsiteX68" fmla="*/ 224118 w 2069973"/>
                  <a:gd name="connsiteY68" fmla="*/ 286372 h 1820951"/>
                  <a:gd name="connsiteX69" fmla="*/ 224118 w 2069973"/>
                  <a:gd name="connsiteY69" fmla="*/ 273922 h 1820951"/>
                  <a:gd name="connsiteX70" fmla="*/ 192990 w 2069973"/>
                  <a:gd name="connsiteY70" fmla="*/ 273922 h 1820951"/>
                  <a:gd name="connsiteX71" fmla="*/ 192990 w 2069973"/>
                  <a:gd name="connsiteY71" fmla="*/ 164976 h 1820951"/>
                  <a:gd name="connsiteX72" fmla="*/ 180539 w 2069973"/>
                  <a:gd name="connsiteY72" fmla="*/ 164976 h 1820951"/>
                  <a:gd name="connsiteX73" fmla="*/ 180539 w 2069973"/>
                  <a:gd name="connsiteY73" fmla="*/ 56029 h 1820951"/>
                  <a:gd name="connsiteX74" fmla="*/ 152525 w 2069973"/>
                  <a:gd name="connsiteY74" fmla="*/ 56029 h 1820951"/>
                  <a:gd name="connsiteX75" fmla="*/ 152525 w 2069973"/>
                  <a:gd name="connsiteY75" fmla="*/ 18676 h 1820951"/>
                  <a:gd name="connsiteX76" fmla="*/ 130735 w 2069973"/>
                  <a:gd name="connsiteY76" fmla="*/ 18676 h 1820951"/>
                  <a:gd name="connsiteX77" fmla="*/ 130735 w 2069973"/>
                  <a:gd name="connsiteY77" fmla="*/ 0 h 1820951"/>
                  <a:gd name="connsiteX78" fmla="*/ 0 w 2069973"/>
                  <a:gd name="connsiteY78" fmla="*/ 0 h 18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069973" h="1820951">
                    <a:moveTo>
                      <a:pt x="2069973" y="1820951"/>
                    </a:moveTo>
                    <a:lnTo>
                      <a:pt x="2069973" y="1783604"/>
                    </a:lnTo>
                    <a:lnTo>
                      <a:pt x="1659093" y="1783604"/>
                    </a:lnTo>
                    <a:lnTo>
                      <a:pt x="1659093" y="1758706"/>
                    </a:lnTo>
                    <a:lnTo>
                      <a:pt x="1575044" y="1758706"/>
                    </a:lnTo>
                    <a:lnTo>
                      <a:pt x="1575044" y="1721348"/>
                    </a:lnTo>
                    <a:lnTo>
                      <a:pt x="1556376" y="1721348"/>
                    </a:lnTo>
                    <a:lnTo>
                      <a:pt x="1556376" y="1683991"/>
                    </a:lnTo>
                    <a:lnTo>
                      <a:pt x="1406957" y="1683991"/>
                    </a:lnTo>
                    <a:lnTo>
                      <a:pt x="1406957" y="1659093"/>
                    </a:lnTo>
                    <a:lnTo>
                      <a:pt x="1326032" y="1659093"/>
                    </a:lnTo>
                    <a:lnTo>
                      <a:pt x="1326032" y="1634195"/>
                    </a:lnTo>
                    <a:lnTo>
                      <a:pt x="1257548" y="1634195"/>
                    </a:lnTo>
                    <a:lnTo>
                      <a:pt x="1257548" y="1615516"/>
                    </a:lnTo>
                    <a:lnTo>
                      <a:pt x="1195292" y="1615516"/>
                    </a:lnTo>
                    <a:lnTo>
                      <a:pt x="1195292" y="1584389"/>
                    </a:lnTo>
                    <a:lnTo>
                      <a:pt x="1045883" y="1584389"/>
                    </a:lnTo>
                    <a:lnTo>
                      <a:pt x="1045883" y="1503455"/>
                    </a:lnTo>
                    <a:lnTo>
                      <a:pt x="1008526" y="1503455"/>
                    </a:lnTo>
                    <a:lnTo>
                      <a:pt x="1008526" y="1487891"/>
                    </a:lnTo>
                    <a:lnTo>
                      <a:pt x="986742" y="1487891"/>
                    </a:lnTo>
                    <a:lnTo>
                      <a:pt x="986742" y="1456763"/>
                    </a:lnTo>
                    <a:lnTo>
                      <a:pt x="933823" y="1456763"/>
                    </a:lnTo>
                    <a:lnTo>
                      <a:pt x="933823" y="1410072"/>
                    </a:lnTo>
                    <a:lnTo>
                      <a:pt x="880907" y="1410072"/>
                    </a:lnTo>
                    <a:lnTo>
                      <a:pt x="880907" y="1341596"/>
                    </a:lnTo>
                    <a:lnTo>
                      <a:pt x="852892" y="1341596"/>
                    </a:lnTo>
                    <a:lnTo>
                      <a:pt x="852892" y="1257548"/>
                    </a:lnTo>
                    <a:lnTo>
                      <a:pt x="806201" y="1257548"/>
                    </a:lnTo>
                    <a:lnTo>
                      <a:pt x="806201" y="1213971"/>
                    </a:lnTo>
                    <a:lnTo>
                      <a:pt x="784411" y="1213971"/>
                    </a:lnTo>
                    <a:lnTo>
                      <a:pt x="784411" y="1173509"/>
                    </a:lnTo>
                    <a:lnTo>
                      <a:pt x="750172" y="1173509"/>
                    </a:lnTo>
                    <a:lnTo>
                      <a:pt x="750172" y="1129922"/>
                    </a:lnTo>
                    <a:lnTo>
                      <a:pt x="722157" y="1129922"/>
                    </a:lnTo>
                    <a:lnTo>
                      <a:pt x="722157" y="1042768"/>
                    </a:lnTo>
                    <a:lnTo>
                      <a:pt x="691029" y="1042768"/>
                    </a:lnTo>
                    <a:lnTo>
                      <a:pt x="691029" y="949385"/>
                    </a:lnTo>
                    <a:lnTo>
                      <a:pt x="684804" y="949385"/>
                    </a:lnTo>
                    <a:lnTo>
                      <a:pt x="684804" y="924485"/>
                    </a:lnTo>
                    <a:lnTo>
                      <a:pt x="675465" y="924485"/>
                    </a:lnTo>
                    <a:lnTo>
                      <a:pt x="675465" y="877794"/>
                    </a:lnTo>
                    <a:lnTo>
                      <a:pt x="610098" y="877794"/>
                    </a:lnTo>
                    <a:lnTo>
                      <a:pt x="610098" y="827990"/>
                    </a:lnTo>
                    <a:lnTo>
                      <a:pt x="569632" y="827990"/>
                    </a:lnTo>
                    <a:lnTo>
                      <a:pt x="569632" y="799975"/>
                    </a:lnTo>
                    <a:lnTo>
                      <a:pt x="538504" y="799975"/>
                    </a:lnTo>
                    <a:lnTo>
                      <a:pt x="538504" y="737721"/>
                    </a:lnTo>
                    <a:lnTo>
                      <a:pt x="526054" y="737721"/>
                    </a:lnTo>
                    <a:lnTo>
                      <a:pt x="526054" y="619436"/>
                    </a:lnTo>
                    <a:lnTo>
                      <a:pt x="504265" y="619436"/>
                    </a:lnTo>
                    <a:lnTo>
                      <a:pt x="504265" y="597647"/>
                    </a:lnTo>
                    <a:lnTo>
                      <a:pt x="470024" y="597647"/>
                    </a:lnTo>
                    <a:lnTo>
                      <a:pt x="470024" y="575858"/>
                    </a:lnTo>
                    <a:lnTo>
                      <a:pt x="442010" y="575858"/>
                    </a:lnTo>
                    <a:lnTo>
                      <a:pt x="442010" y="535392"/>
                    </a:lnTo>
                    <a:lnTo>
                      <a:pt x="395319" y="535392"/>
                    </a:lnTo>
                    <a:lnTo>
                      <a:pt x="395319" y="513602"/>
                    </a:lnTo>
                    <a:lnTo>
                      <a:pt x="354853" y="513602"/>
                    </a:lnTo>
                    <a:lnTo>
                      <a:pt x="354853" y="438897"/>
                    </a:lnTo>
                    <a:lnTo>
                      <a:pt x="336176" y="438897"/>
                    </a:lnTo>
                    <a:lnTo>
                      <a:pt x="336176" y="351740"/>
                    </a:lnTo>
                    <a:lnTo>
                      <a:pt x="320612" y="351740"/>
                    </a:lnTo>
                    <a:lnTo>
                      <a:pt x="320612" y="326838"/>
                    </a:lnTo>
                    <a:lnTo>
                      <a:pt x="292598" y="326838"/>
                    </a:lnTo>
                    <a:lnTo>
                      <a:pt x="292598" y="301937"/>
                    </a:lnTo>
                    <a:lnTo>
                      <a:pt x="258358" y="301937"/>
                    </a:lnTo>
                    <a:lnTo>
                      <a:pt x="258358" y="286372"/>
                    </a:lnTo>
                    <a:lnTo>
                      <a:pt x="224118" y="286372"/>
                    </a:lnTo>
                    <a:lnTo>
                      <a:pt x="224118" y="273922"/>
                    </a:lnTo>
                    <a:lnTo>
                      <a:pt x="192990" y="273922"/>
                    </a:lnTo>
                    <a:lnTo>
                      <a:pt x="192990" y="164976"/>
                    </a:lnTo>
                    <a:lnTo>
                      <a:pt x="180539" y="164976"/>
                    </a:lnTo>
                    <a:lnTo>
                      <a:pt x="180539" y="56029"/>
                    </a:lnTo>
                    <a:lnTo>
                      <a:pt x="152525" y="56029"/>
                    </a:lnTo>
                    <a:lnTo>
                      <a:pt x="152525" y="18676"/>
                    </a:lnTo>
                    <a:lnTo>
                      <a:pt x="130735" y="18676"/>
                    </a:lnTo>
                    <a:lnTo>
                      <a:pt x="130735" y="0"/>
                    </a:lnTo>
                    <a:lnTo>
                      <a:pt x="0" y="0"/>
                    </a:lnTo>
                  </a:path>
                </a:pathLst>
              </a:custGeom>
              <a:noFill/>
              <a:ln w="22225" cap="flat">
                <a:solidFill>
                  <a:schemeClr val="accent2"/>
                </a:solidFill>
                <a:prstDash val="solid"/>
                <a:miter/>
              </a:ln>
            </p:spPr>
            <p:txBody>
              <a:bodyPr rtlCol="0" anchor="ctr"/>
              <a:lstStyle/>
              <a:p>
                <a:endParaRPr lang="en-GB"/>
              </a:p>
            </p:txBody>
          </p:sp>
          <p:sp>
            <p:nvSpPr>
              <p:cNvPr id="73" name="Freeform: Shape 81">
                <a:extLst>
                  <a:ext uri="{FF2B5EF4-FFF2-40B4-BE49-F238E27FC236}">
                    <a16:creationId xmlns:a16="http://schemas.microsoft.com/office/drawing/2014/main" id="{714E43C8-5170-42A3-804C-640C1A2F526E}"/>
                  </a:ext>
                </a:extLst>
              </p:cNvPr>
              <p:cNvSpPr/>
              <p:nvPr/>
            </p:nvSpPr>
            <p:spPr>
              <a:xfrm>
                <a:off x="2500572" y="3772798"/>
                <a:ext cx="7665" cy="5856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tlCol="0" anchor="ctr"/>
              <a:lstStyle/>
              <a:p>
                <a:endParaRPr lang="en-GB"/>
              </a:p>
            </p:txBody>
          </p:sp>
          <p:sp>
            <p:nvSpPr>
              <p:cNvPr id="74" name="Freeform: Shape 82">
                <a:extLst>
                  <a:ext uri="{FF2B5EF4-FFF2-40B4-BE49-F238E27FC236}">
                    <a16:creationId xmlns:a16="http://schemas.microsoft.com/office/drawing/2014/main" id="{7B90FDBD-EA59-4201-BC42-A3C20E7241A7}"/>
                  </a:ext>
                </a:extLst>
              </p:cNvPr>
              <p:cNvSpPr/>
              <p:nvPr/>
            </p:nvSpPr>
            <p:spPr>
              <a:xfrm>
                <a:off x="2730524" y="3850273"/>
                <a:ext cx="7665" cy="5856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tlCol="0" anchor="ctr"/>
              <a:lstStyle/>
              <a:p>
                <a:endParaRPr lang="en-GB"/>
              </a:p>
            </p:txBody>
          </p:sp>
        </p:grpSp>
      </p:grpSp>
      <p:grpSp>
        <p:nvGrpSpPr>
          <p:cNvPr id="76" name="Group 75">
            <a:extLst>
              <a:ext uri="{FF2B5EF4-FFF2-40B4-BE49-F238E27FC236}">
                <a16:creationId xmlns:a16="http://schemas.microsoft.com/office/drawing/2014/main" id="{E80B888F-FCA0-4B7B-996C-074ED49FE9E9}"/>
              </a:ext>
            </a:extLst>
          </p:cNvPr>
          <p:cNvGrpSpPr/>
          <p:nvPr/>
        </p:nvGrpSpPr>
        <p:grpSpPr>
          <a:xfrm>
            <a:off x="5938845" y="2528844"/>
            <a:ext cx="5214467" cy="2732816"/>
            <a:chOff x="6040445" y="2345959"/>
            <a:chExt cx="5214467" cy="2732816"/>
          </a:xfrm>
        </p:grpSpPr>
        <p:sp>
          <p:nvSpPr>
            <p:cNvPr id="77" name="Freeform 21">
              <a:extLst>
                <a:ext uri="{FF2B5EF4-FFF2-40B4-BE49-F238E27FC236}">
                  <a16:creationId xmlns:a16="http://schemas.microsoft.com/office/drawing/2014/main" id="{750F9F05-41F1-42F2-8A81-41E48EEE4783}"/>
                </a:ext>
              </a:extLst>
            </p:cNvPr>
            <p:cNvSpPr>
              <a:spLocks/>
            </p:cNvSpPr>
            <p:nvPr/>
          </p:nvSpPr>
          <p:spPr bwMode="auto">
            <a:xfrm>
              <a:off x="7103869" y="2443574"/>
              <a:ext cx="4151043" cy="1515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8" name="Line 6">
              <a:extLst>
                <a:ext uri="{FF2B5EF4-FFF2-40B4-BE49-F238E27FC236}">
                  <a16:creationId xmlns:a16="http://schemas.microsoft.com/office/drawing/2014/main" id="{31FB4F5F-6F53-4B25-9EB7-A152ED0E135A}"/>
                </a:ext>
              </a:extLst>
            </p:cNvPr>
            <p:cNvSpPr>
              <a:spLocks noChangeShapeType="1"/>
            </p:cNvSpPr>
            <p:nvPr/>
          </p:nvSpPr>
          <p:spPr bwMode="auto">
            <a:xfrm>
              <a:off x="7017636" y="243474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9" name="Line 7">
              <a:extLst>
                <a:ext uri="{FF2B5EF4-FFF2-40B4-BE49-F238E27FC236}">
                  <a16:creationId xmlns:a16="http://schemas.microsoft.com/office/drawing/2014/main" id="{07C00C0E-C279-4304-A4EF-834E825A2003}"/>
                </a:ext>
              </a:extLst>
            </p:cNvPr>
            <p:cNvSpPr>
              <a:spLocks noChangeShapeType="1"/>
            </p:cNvSpPr>
            <p:nvPr/>
          </p:nvSpPr>
          <p:spPr bwMode="auto">
            <a:xfrm>
              <a:off x="7017636" y="273072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0" name="Line 8">
              <a:extLst>
                <a:ext uri="{FF2B5EF4-FFF2-40B4-BE49-F238E27FC236}">
                  <a16:creationId xmlns:a16="http://schemas.microsoft.com/office/drawing/2014/main" id="{E4B53125-4A33-44A5-934C-A53B210D6636}"/>
                </a:ext>
              </a:extLst>
            </p:cNvPr>
            <p:cNvSpPr>
              <a:spLocks noChangeShapeType="1"/>
            </p:cNvSpPr>
            <p:nvPr/>
          </p:nvSpPr>
          <p:spPr bwMode="auto">
            <a:xfrm>
              <a:off x="7017636" y="301340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1" name="Line 9">
              <a:extLst>
                <a:ext uri="{FF2B5EF4-FFF2-40B4-BE49-F238E27FC236}">
                  <a16:creationId xmlns:a16="http://schemas.microsoft.com/office/drawing/2014/main" id="{6B192512-D84D-4275-AF31-FBEAB65A9391}"/>
                </a:ext>
              </a:extLst>
            </p:cNvPr>
            <p:cNvSpPr>
              <a:spLocks noChangeShapeType="1"/>
            </p:cNvSpPr>
            <p:nvPr/>
          </p:nvSpPr>
          <p:spPr bwMode="auto">
            <a:xfrm>
              <a:off x="7017636" y="330522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2" name="Line 10">
              <a:extLst>
                <a:ext uri="{FF2B5EF4-FFF2-40B4-BE49-F238E27FC236}">
                  <a16:creationId xmlns:a16="http://schemas.microsoft.com/office/drawing/2014/main" id="{03A819B9-2425-4A9A-89AF-A47D37508C61}"/>
                </a:ext>
              </a:extLst>
            </p:cNvPr>
            <p:cNvSpPr>
              <a:spLocks noChangeShapeType="1"/>
            </p:cNvSpPr>
            <p:nvPr/>
          </p:nvSpPr>
          <p:spPr bwMode="auto">
            <a:xfrm>
              <a:off x="7017636" y="359096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3" name="Line 11">
              <a:extLst>
                <a:ext uri="{FF2B5EF4-FFF2-40B4-BE49-F238E27FC236}">
                  <a16:creationId xmlns:a16="http://schemas.microsoft.com/office/drawing/2014/main" id="{2475BB8A-7D72-4FA0-BB20-4E4F0E30E657}"/>
                </a:ext>
              </a:extLst>
            </p:cNvPr>
            <p:cNvSpPr>
              <a:spLocks noChangeShapeType="1"/>
            </p:cNvSpPr>
            <p:nvPr/>
          </p:nvSpPr>
          <p:spPr bwMode="auto">
            <a:xfrm>
              <a:off x="7017636" y="387973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4" name="TextBox 83">
              <a:extLst>
                <a:ext uri="{FF2B5EF4-FFF2-40B4-BE49-F238E27FC236}">
                  <a16:creationId xmlns:a16="http://schemas.microsoft.com/office/drawing/2014/main" id="{9E36D39F-9165-4BBC-9350-BBCC84E99B2A}"/>
                </a:ext>
              </a:extLst>
            </p:cNvPr>
            <p:cNvSpPr txBox="1"/>
            <p:nvPr/>
          </p:nvSpPr>
          <p:spPr>
            <a:xfrm rot="16200000">
              <a:off x="5777864" y="3018097"/>
              <a:ext cx="1451039"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Hepatic PFS, %</a:t>
              </a:r>
            </a:p>
          </p:txBody>
        </p:sp>
        <p:sp>
          <p:nvSpPr>
            <p:cNvPr id="85" name="TextBox 84">
              <a:extLst>
                <a:ext uri="{FF2B5EF4-FFF2-40B4-BE49-F238E27FC236}">
                  <a16:creationId xmlns:a16="http://schemas.microsoft.com/office/drawing/2014/main" id="{8C9FA16E-7C03-4820-AAFF-08FF2F75648A}"/>
                </a:ext>
              </a:extLst>
            </p:cNvPr>
            <p:cNvSpPr txBox="1"/>
            <p:nvPr/>
          </p:nvSpPr>
          <p:spPr>
            <a:xfrm>
              <a:off x="6579453" y="2345959"/>
              <a:ext cx="482825" cy="1744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86" name="TextBox 85">
              <a:extLst>
                <a:ext uri="{FF2B5EF4-FFF2-40B4-BE49-F238E27FC236}">
                  <a16:creationId xmlns:a16="http://schemas.microsoft.com/office/drawing/2014/main" id="{269BE5A7-7D97-4117-A1DE-C3A4AF950B92}"/>
                </a:ext>
              </a:extLst>
            </p:cNvPr>
            <p:cNvSpPr txBox="1"/>
            <p:nvPr/>
          </p:nvSpPr>
          <p:spPr>
            <a:xfrm>
              <a:off x="6678840" y="2643028"/>
              <a:ext cx="383438" cy="1744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87" name="TextBox 86">
              <a:extLst>
                <a:ext uri="{FF2B5EF4-FFF2-40B4-BE49-F238E27FC236}">
                  <a16:creationId xmlns:a16="http://schemas.microsoft.com/office/drawing/2014/main" id="{3E3B11A2-7EDF-4F49-BDD7-856ED7C5626A}"/>
                </a:ext>
              </a:extLst>
            </p:cNvPr>
            <p:cNvSpPr txBox="1"/>
            <p:nvPr/>
          </p:nvSpPr>
          <p:spPr>
            <a:xfrm>
              <a:off x="6678840" y="2925582"/>
              <a:ext cx="383438" cy="1744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88" name="TextBox 87">
              <a:extLst>
                <a:ext uri="{FF2B5EF4-FFF2-40B4-BE49-F238E27FC236}">
                  <a16:creationId xmlns:a16="http://schemas.microsoft.com/office/drawing/2014/main" id="{13EE8B3D-8EE9-467A-ABF0-666E087A4D1A}"/>
                </a:ext>
              </a:extLst>
            </p:cNvPr>
            <p:cNvSpPr txBox="1"/>
            <p:nvPr/>
          </p:nvSpPr>
          <p:spPr>
            <a:xfrm>
              <a:off x="6678840" y="3217275"/>
              <a:ext cx="383438" cy="1744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89" name="TextBox 88">
              <a:extLst>
                <a:ext uri="{FF2B5EF4-FFF2-40B4-BE49-F238E27FC236}">
                  <a16:creationId xmlns:a16="http://schemas.microsoft.com/office/drawing/2014/main" id="{A6F3CE48-70E2-4BBE-99B2-24073A4F7DEE}"/>
                </a:ext>
              </a:extLst>
            </p:cNvPr>
            <p:cNvSpPr txBox="1"/>
            <p:nvPr/>
          </p:nvSpPr>
          <p:spPr>
            <a:xfrm>
              <a:off x="6678840" y="3502874"/>
              <a:ext cx="383438" cy="1744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90" name="TextBox 89">
              <a:extLst>
                <a:ext uri="{FF2B5EF4-FFF2-40B4-BE49-F238E27FC236}">
                  <a16:creationId xmlns:a16="http://schemas.microsoft.com/office/drawing/2014/main" id="{9C3C7950-81B6-4408-A9D2-12652D3397E6}"/>
                </a:ext>
              </a:extLst>
            </p:cNvPr>
            <p:cNvSpPr txBox="1"/>
            <p:nvPr/>
          </p:nvSpPr>
          <p:spPr>
            <a:xfrm>
              <a:off x="6778234" y="3791519"/>
              <a:ext cx="284052" cy="1744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sp>
          <p:nvSpPr>
            <p:cNvPr id="91" name="TextBox 90">
              <a:extLst>
                <a:ext uri="{FF2B5EF4-FFF2-40B4-BE49-F238E27FC236}">
                  <a16:creationId xmlns:a16="http://schemas.microsoft.com/office/drawing/2014/main" id="{6E6D1D44-6A85-421A-AEE0-F4E6A8883216}"/>
                </a:ext>
              </a:extLst>
            </p:cNvPr>
            <p:cNvSpPr txBox="1"/>
            <p:nvPr/>
          </p:nvSpPr>
          <p:spPr>
            <a:xfrm>
              <a:off x="8358512" y="4230315"/>
              <a:ext cx="126162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Time, months</a:t>
              </a:r>
            </a:p>
          </p:txBody>
        </p:sp>
        <p:sp>
          <p:nvSpPr>
            <p:cNvPr id="92" name="Line 21">
              <a:extLst>
                <a:ext uri="{FF2B5EF4-FFF2-40B4-BE49-F238E27FC236}">
                  <a16:creationId xmlns:a16="http://schemas.microsoft.com/office/drawing/2014/main" id="{26955D52-A28D-4ECE-A3E2-ED8005C2C24A}"/>
                </a:ext>
              </a:extLst>
            </p:cNvPr>
            <p:cNvSpPr>
              <a:spLocks noChangeShapeType="1"/>
            </p:cNvSpPr>
            <p:nvPr/>
          </p:nvSpPr>
          <p:spPr bwMode="auto">
            <a:xfrm>
              <a:off x="10801925" y="396109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3" name="Line 21">
              <a:extLst>
                <a:ext uri="{FF2B5EF4-FFF2-40B4-BE49-F238E27FC236}">
                  <a16:creationId xmlns:a16="http://schemas.microsoft.com/office/drawing/2014/main" id="{4463E675-B82A-47C9-AFCA-7FCC935F2099}"/>
                </a:ext>
              </a:extLst>
            </p:cNvPr>
            <p:cNvSpPr>
              <a:spLocks noChangeShapeType="1"/>
            </p:cNvSpPr>
            <p:nvPr/>
          </p:nvSpPr>
          <p:spPr bwMode="auto">
            <a:xfrm>
              <a:off x="10348524" y="396109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4" name="Line 21">
              <a:extLst>
                <a:ext uri="{FF2B5EF4-FFF2-40B4-BE49-F238E27FC236}">
                  <a16:creationId xmlns:a16="http://schemas.microsoft.com/office/drawing/2014/main" id="{CEFBC55B-672C-4F9A-8295-90505C0A6027}"/>
                </a:ext>
              </a:extLst>
            </p:cNvPr>
            <p:cNvSpPr>
              <a:spLocks noChangeShapeType="1"/>
            </p:cNvSpPr>
            <p:nvPr/>
          </p:nvSpPr>
          <p:spPr bwMode="auto">
            <a:xfrm>
              <a:off x="9895123" y="396109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5" name="Line 21">
              <a:extLst>
                <a:ext uri="{FF2B5EF4-FFF2-40B4-BE49-F238E27FC236}">
                  <a16:creationId xmlns:a16="http://schemas.microsoft.com/office/drawing/2014/main" id="{524F49AE-FE1E-49D3-AB89-FA32D5C63445}"/>
                </a:ext>
              </a:extLst>
            </p:cNvPr>
            <p:cNvSpPr>
              <a:spLocks noChangeShapeType="1"/>
            </p:cNvSpPr>
            <p:nvPr/>
          </p:nvSpPr>
          <p:spPr bwMode="auto">
            <a:xfrm>
              <a:off x="9441721" y="396109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6" name="Line 21">
              <a:extLst>
                <a:ext uri="{FF2B5EF4-FFF2-40B4-BE49-F238E27FC236}">
                  <a16:creationId xmlns:a16="http://schemas.microsoft.com/office/drawing/2014/main" id="{9CBD17B9-BC8F-4818-9614-70F396E4D26A}"/>
                </a:ext>
              </a:extLst>
            </p:cNvPr>
            <p:cNvSpPr>
              <a:spLocks noChangeShapeType="1"/>
            </p:cNvSpPr>
            <p:nvPr/>
          </p:nvSpPr>
          <p:spPr bwMode="auto">
            <a:xfrm>
              <a:off x="8988320" y="396109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7" name="Line 21">
              <a:extLst>
                <a:ext uri="{FF2B5EF4-FFF2-40B4-BE49-F238E27FC236}">
                  <a16:creationId xmlns:a16="http://schemas.microsoft.com/office/drawing/2014/main" id="{F60B9DB0-129E-4648-89BA-BF2E63DA64E0}"/>
                </a:ext>
              </a:extLst>
            </p:cNvPr>
            <p:cNvSpPr>
              <a:spLocks noChangeShapeType="1"/>
            </p:cNvSpPr>
            <p:nvPr/>
          </p:nvSpPr>
          <p:spPr bwMode="auto">
            <a:xfrm>
              <a:off x="8534919" y="396109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8" name="Line 21">
              <a:extLst>
                <a:ext uri="{FF2B5EF4-FFF2-40B4-BE49-F238E27FC236}">
                  <a16:creationId xmlns:a16="http://schemas.microsoft.com/office/drawing/2014/main" id="{CD5D9036-9E3B-4607-AAFC-564C8635464D}"/>
                </a:ext>
              </a:extLst>
            </p:cNvPr>
            <p:cNvSpPr>
              <a:spLocks noChangeShapeType="1"/>
            </p:cNvSpPr>
            <p:nvPr/>
          </p:nvSpPr>
          <p:spPr bwMode="auto">
            <a:xfrm>
              <a:off x="8081518" y="396109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9" name="Line 21">
              <a:extLst>
                <a:ext uri="{FF2B5EF4-FFF2-40B4-BE49-F238E27FC236}">
                  <a16:creationId xmlns:a16="http://schemas.microsoft.com/office/drawing/2014/main" id="{B1EE8EA1-921E-433C-83D5-4E2DDEE79BD8}"/>
                </a:ext>
              </a:extLst>
            </p:cNvPr>
            <p:cNvSpPr>
              <a:spLocks noChangeShapeType="1"/>
            </p:cNvSpPr>
            <p:nvPr/>
          </p:nvSpPr>
          <p:spPr bwMode="auto">
            <a:xfrm>
              <a:off x="7628116" y="396109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0" name="Line 21">
              <a:extLst>
                <a:ext uri="{FF2B5EF4-FFF2-40B4-BE49-F238E27FC236}">
                  <a16:creationId xmlns:a16="http://schemas.microsoft.com/office/drawing/2014/main" id="{7547A9B3-3982-488E-ADC5-0BE32922FA55}"/>
                </a:ext>
              </a:extLst>
            </p:cNvPr>
            <p:cNvSpPr>
              <a:spLocks noChangeShapeType="1"/>
            </p:cNvSpPr>
            <p:nvPr/>
          </p:nvSpPr>
          <p:spPr bwMode="auto">
            <a:xfrm>
              <a:off x="7174715" y="396109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D472D2DE-DFB8-43E3-8404-59B14D6DA8D8}"/>
                </a:ext>
              </a:extLst>
            </p:cNvPr>
            <p:cNvSpPr txBox="1"/>
            <p:nvPr/>
          </p:nvSpPr>
          <p:spPr>
            <a:xfrm>
              <a:off x="10662432" y="403309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102" name="TextBox 101">
              <a:extLst>
                <a:ext uri="{FF2B5EF4-FFF2-40B4-BE49-F238E27FC236}">
                  <a16:creationId xmlns:a16="http://schemas.microsoft.com/office/drawing/2014/main" id="{1025D0AC-479C-44E4-9E05-9F211B69DE64}"/>
                </a:ext>
              </a:extLst>
            </p:cNvPr>
            <p:cNvSpPr txBox="1"/>
            <p:nvPr/>
          </p:nvSpPr>
          <p:spPr>
            <a:xfrm>
              <a:off x="10209031" y="403309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103" name="TextBox 102">
              <a:extLst>
                <a:ext uri="{FF2B5EF4-FFF2-40B4-BE49-F238E27FC236}">
                  <a16:creationId xmlns:a16="http://schemas.microsoft.com/office/drawing/2014/main" id="{F4654B3A-9B80-4A51-BCFB-583BFB9BB0F9}"/>
                </a:ext>
              </a:extLst>
            </p:cNvPr>
            <p:cNvSpPr txBox="1"/>
            <p:nvPr/>
          </p:nvSpPr>
          <p:spPr>
            <a:xfrm>
              <a:off x="9755629" y="403309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104" name="TextBox 103">
              <a:extLst>
                <a:ext uri="{FF2B5EF4-FFF2-40B4-BE49-F238E27FC236}">
                  <a16:creationId xmlns:a16="http://schemas.microsoft.com/office/drawing/2014/main" id="{72F4530F-EA41-40E2-89D2-4D9B6E7C7951}"/>
                </a:ext>
              </a:extLst>
            </p:cNvPr>
            <p:cNvSpPr txBox="1"/>
            <p:nvPr/>
          </p:nvSpPr>
          <p:spPr>
            <a:xfrm>
              <a:off x="9302228" y="403309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05" name="TextBox 104">
              <a:extLst>
                <a:ext uri="{FF2B5EF4-FFF2-40B4-BE49-F238E27FC236}">
                  <a16:creationId xmlns:a16="http://schemas.microsoft.com/office/drawing/2014/main" id="{97415569-53B4-4FB7-920B-11112B463D65}"/>
                </a:ext>
              </a:extLst>
            </p:cNvPr>
            <p:cNvSpPr txBox="1"/>
            <p:nvPr/>
          </p:nvSpPr>
          <p:spPr>
            <a:xfrm>
              <a:off x="8848827" y="403309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06" name="TextBox 105">
              <a:extLst>
                <a:ext uri="{FF2B5EF4-FFF2-40B4-BE49-F238E27FC236}">
                  <a16:creationId xmlns:a16="http://schemas.microsoft.com/office/drawing/2014/main" id="{BAC02136-788E-4821-B025-A96D307A8D66}"/>
                </a:ext>
              </a:extLst>
            </p:cNvPr>
            <p:cNvSpPr txBox="1"/>
            <p:nvPr/>
          </p:nvSpPr>
          <p:spPr>
            <a:xfrm>
              <a:off x="8401294" y="403309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07" name="TextBox 106">
              <a:extLst>
                <a:ext uri="{FF2B5EF4-FFF2-40B4-BE49-F238E27FC236}">
                  <a16:creationId xmlns:a16="http://schemas.microsoft.com/office/drawing/2014/main" id="{6735B86F-46C5-45A1-A6D2-EAEDBC0EC8AD}"/>
                </a:ext>
              </a:extLst>
            </p:cNvPr>
            <p:cNvSpPr txBox="1"/>
            <p:nvPr/>
          </p:nvSpPr>
          <p:spPr>
            <a:xfrm>
              <a:off x="7947892" y="403309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08" name="TextBox 107">
              <a:extLst>
                <a:ext uri="{FF2B5EF4-FFF2-40B4-BE49-F238E27FC236}">
                  <a16:creationId xmlns:a16="http://schemas.microsoft.com/office/drawing/2014/main" id="{AA801548-8600-4761-9D47-525820563E47}"/>
                </a:ext>
              </a:extLst>
            </p:cNvPr>
            <p:cNvSpPr txBox="1"/>
            <p:nvPr/>
          </p:nvSpPr>
          <p:spPr>
            <a:xfrm>
              <a:off x="7550050" y="4033098"/>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09" name="TextBox 108">
              <a:extLst>
                <a:ext uri="{FF2B5EF4-FFF2-40B4-BE49-F238E27FC236}">
                  <a16:creationId xmlns:a16="http://schemas.microsoft.com/office/drawing/2014/main" id="{615017A9-6709-40CC-BA86-500E23E8676B}"/>
                </a:ext>
              </a:extLst>
            </p:cNvPr>
            <p:cNvSpPr txBox="1"/>
            <p:nvPr/>
          </p:nvSpPr>
          <p:spPr>
            <a:xfrm>
              <a:off x="7072970" y="4033098"/>
              <a:ext cx="20771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110" name="TextBox 109">
              <a:extLst>
                <a:ext uri="{FF2B5EF4-FFF2-40B4-BE49-F238E27FC236}">
                  <a16:creationId xmlns:a16="http://schemas.microsoft.com/office/drawing/2014/main" id="{80821FCF-4ECB-449D-AF20-506EFDCFA27C}"/>
                </a:ext>
              </a:extLst>
            </p:cNvPr>
            <p:cNvSpPr txBox="1"/>
            <p:nvPr/>
          </p:nvSpPr>
          <p:spPr>
            <a:xfrm>
              <a:off x="10712124" y="4539624"/>
              <a:ext cx="17209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a:t>
              </a:r>
            </a:p>
          </p:txBody>
        </p:sp>
        <p:sp>
          <p:nvSpPr>
            <p:cNvPr id="111" name="TextBox 110">
              <a:extLst>
                <a:ext uri="{FF2B5EF4-FFF2-40B4-BE49-F238E27FC236}">
                  <a16:creationId xmlns:a16="http://schemas.microsoft.com/office/drawing/2014/main" id="{2549F024-F70A-436F-BB01-28DBC926EBDC}"/>
                </a:ext>
              </a:extLst>
            </p:cNvPr>
            <p:cNvSpPr txBox="1"/>
            <p:nvPr/>
          </p:nvSpPr>
          <p:spPr>
            <a:xfrm>
              <a:off x="10258724" y="453962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a:t>
              </a:r>
            </a:p>
          </p:txBody>
        </p:sp>
        <p:sp>
          <p:nvSpPr>
            <p:cNvPr id="112" name="TextBox 111">
              <a:extLst>
                <a:ext uri="{FF2B5EF4-FFF2-40B4-BE49-F238E27FC236}">
                  <a16:creationId xmlns:a16="http://schemas.microsoft.com/office/drawing/2014/main" id="{558D95A0-0FE7-4E4E-A194-39323432ADF3}"/>
                </a:ext>
              </a:extLst>
            </p:cNvPr>
            <p:cNvSpPr txBox="1"/>
            <p:nvPr/>
          </p:nvSpPr>
          <p:spPr>
            <a:xfrm>
              <a:off x="9805322" y="453962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a:t>
              </a:r>
            </a:p>
          </p:txBody>
        </p:sp>
        <p:sp>
          <p:nvSpPr>
            <p:cNvPr id="113" name="TextBox 112">
              <a:extLst>
                <a:ext uri="{FF2B5EF4-FFF2-40B4-BE49-F238E27FC236}">
                  <a16:creationId xmlns:a16="http://schemas.microsoft.com/office/drawing/2014/main" id="{447F8C19-5629-45DB-BF91-656FECC1B206}"/>
                </a:ext>
              </a:extLst>
            </p:cNvPr>
            <p:cNvSpPr txBox="1"/>
            <p:nvPr/>
          </p:nvSpPr>
          <p:spPr>
            <a:xfrm>
              <a:off x="9351921" y="453962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a:t>
              </a:r>
            </a:p>
          </p:txBody>
        </p:sp>
        <p:sp>
          <p:nvSpPr>
            <p:cNvPr id="114" name="TextBox 113">
              <a:extLst>
                <a:ext uri="{FF2B5EF4-FFF2-40B4-BE49-F238E27FC236}">
                  <a16:creationId xmlns:a16="http://schemas.microsoft.com/office/drawing/2014/main" id="{63035C26-737B-4399-A353-480EEF365D7E}"/>
                </a:ext>
              </a:extLst>
            </p:cNvPr>
            <p:cNvSpPr txBox="1"/>
            <p:nvPr/>
          </p:nvSpPr>
          <p:spPr>
            <a:xfrm>
              <a:off x="8898519" y="4539624"/>
              <a:ext cx="17209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4</a:t>
              </a:r>
            </a:p>
          </p:txBody>
        </p:sp>
        <p:sp>
          <p:nvSpPr>
            <p:cNvPr id="115" name="TextBox 114">
              <a:extLst>
                <a:ext uri="{FF2B5EF4-FFF2-40B4-BE49-F238E27FC236}">
                  <a16:creationId xmlns:a16="http://schemas.microsoft.com/office/drawing/2014/main" id="{5664DB87-8018-4848-9051-55CC30B787BA}"/>
                </a:ext>
              </a:extLst>
            </p:cNvPr>
            <p:cNvSpPr txBox="1"/>
            <p:nvPr/>
          </p:nvSpPr>
          <p:spPr>
            <a:xfrm>
              <a:off x="8401294" y="453962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14</a:t>
              </a:r>
            </a:p>
          </p:txBody>
        </p:sp>
        <p:sp>
          <p:nvSpPr>
            <p:cNvPr id="116" name="TextBox 115">
              <a:extLst>
                <a:ext uri="{FF2B5EF4-FFF2-40B4-BE49-F238E27FC236}">
                  <a16:creationId xmlns:a16="http://schemas.microsoft.com/office/drawing/2014/main" id="{32AAD796-1C57-4FD8-8A3E-26234677C20F}"/>
                </a:ext>
              </a:extLst>
            </p:cNvPr>
            <p:cNvSpPr txBox="1"/>
            <p:nvPr/>
          </p:nvSpPr>
          <p:spPr>
            <a:xfrm>
              <a:off x="7947892" y="453962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32</a:t>
              </a:r>
            </a:p>
          </p:txBody>
        </p:sp>
        <p:sp>
          <p:nvSpPr>
            <p:cNvPr id="117" name="TextBox 116">
              <a:extLst>
                <a:ext uri="{FF2B5EF4-FFF2-40B4-BE49-F238E27FC236}">
                  <a16:creationId xmlns:a16="http://schemas.microsoft.com/office/drawing/2014/main" id="{FB31370A-17FB-4DC0-9EC8-FFCEDA4FB9D1}"/>
                </a:ext>
              </a:extLst>
            </p:cNvPr>
            <p:cNvSpPr txBox="1"/>
            <p:nvPr/>
          </p:nvSpPr>
          <p:spPr>
            <a:xfrm>
              <a:off x="7457332" y="4539624"/>
              <a:ext cx="35752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118</a:t>
              </a:r>
            </a:p>
          </p:txBody>
        </p:sp>
        <p:sp>
          <p:nvSpPr>
            <p:cNvPr id="118" name="TextBox 117">
              <a:extLst>
                <a:ext uri="{FF2B5EF4-FFF2-40B4-BE49-F238E27FC236}">
                  <a16:creationId xmlns:a16="http://schemas.microsoft.com/office/drawing/2014/main" id="{8CB62A8B-7E51-4581-92B2-5EC850AB4A13}"/>
                </a:ext>
              </a:extLst>
            </p:cNvPr>
            <p:cNvSpPr txBox="1"/>
            <p:nvPr/>
          </p:nvSpPr>
          <p:spPr>
            <a:xfrm>
              <a:off x="6991396" y="4539624"/>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215</a:t>
              </a:r>
            </a:p>
          </p:txBody>
        </p:sp>
        <p:sp>
          <p:nvSpPr>
            <p:cNvPr id="119" name="TextBox 118">
              <a:extLst>
                <a:ext uri="{FF2B5EF4-FFF2-40B4-BE49-F238E27FC236}">
                  <a16:creationId xmlns:a16="http://schemas.microsoft.com/office/drawing/2014/main" id="{B6D26C04-1925-4825-AB09-08D5AA418B9C}"/>
                </a:ext>
              </a:extLst>
            </p:cNvPr>
            <p:cNvSpPr txBox="1"/>
            <p:nvPr/>
          </p:nvSpPr>
          <p:spPr>
            <a:xfrm>
              <a:off x="10712125" y="478081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120" name="TextBox 119">
              <a:extLst>
                <a:ext uri="{FF2B5EF4-FFF2-40B4-BE49-F238E27FC236}">
                  <a16:creationId xmlns:a16="http://schemas.microsoft.com/office/drawing/2014/main" id="{8FB281BB-903D-4C7A-AF13-B7B262FADDAF}"/>
                </a:ext>
              </a:extLst>
            </p:cNvPr>
            <p:cNvSpPr txBox="1"/>
            <p:nvPr/>
          </p:nvSpPr>
          <p:spPr>
            <a:xfrm>
              <a:off x="10258724" y="478081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121" name="TextBox 120">
              <a:extLst>
                <a:ext uri="{FF2B5EF4-FFF2-40B4-BE49-F238E27FC236}">
                  <a16:creationId xmlns:a16="http://schemas.microsoft.com/office/drawing/2014/main" id="{FA2C82B2-7226-4C4C-A83C-66CF7A1AE0BF}"/>
                </a:ext>
              </a:extLst>
            </p:cNvPr>
            <p:cNvSpPr txBox="1"/>
            <p:nvPr/>
          </p:nvSpPr>
          <p:spPr>
            <a:xfrm>
              <a:off x="9805322" y="478081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122" name="TextBox 121">
              <a:extLst>
                <a:ext uri="{FF2B5EF4-FFF2-40B4-BE49-F238E27FC236}">
                  <a16:creationId xmlns:a16="http://schemas.microsoft.com/office/drawing/2014/main" id="{BC89B469-2691-44DE-8C94-0EF67350F4D2}"/>
                </a:ext>
              </a:extLst>
            </p:cNvPr>
            <p:cNvSpPr txBox="1"/>
            <p:nvPr/>
          </p:nvSpPr>
          <p:spPr>
            <a:xfrm>
              <a:off x="9351921" y="478081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123" name="TextBox 122">
              <a:extLst>
                <a:ext uri="{FF2B5EF4-FFF2-40B4-BE49-F238E27FC236}">
                  <a16:creationId xmlns:a16="http://schemas.microsoft.com/office/drawing/2014/main" id="{F5D5782B-B826-456E-B022-0CED5E3091B8}"/>
                </a:ext>
              </a:extLst>
            </p:cNvPr>
            <p:cNvSpPr txBox="1"/>
            <p:nvPr/>
          </p:nvSpPr>
          <p:spPr>
            <a:xfrm>
              <a:off x="8898520" y="478081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124" name="TextBox 123">
              <a:extLst>
                <a:ext uri="{FF2B5EF4-FFF2-40B4-BE49-F238E27FC236}">
                  <a16:creationId xmlns:a16="http://schemas.microsoft.com/office/drawing/2014/main" id="{2D28698A-C8D8-40A8-9625-4873286852A2}"/>
                </a:ext>
              </a:extLst>
            </p:cNvPr>
            <p:cNvSpPr txBox="1"/>
            <p:nvPr/>
          </p:nvSpPr>
          <p:spPr>
            <a:xfrm>
              <a:off x="8450987" y="478081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a:t>
              </a:r>
            </a:p>
          </p:txBody>
        </p:sp>
        <p:sp>
          <p:nvSpPr>
            <p:cNvPr id="125" name="TextBox 124">
              <a:extLst>
                <a:ext uri="{FF2B5EF4-FFF2-40B4-BE49-F238E27FC236}">
                  <a16:creationId xmlns:a16="http://schemas.microsoft.com/office/drawing/2014/main" id="{2C00644A-FE87-42DE-BB3F-2C25E51205BA}"/>
                </a:ext>
              </a:extLst>
            </p:cNvPr>
            <p:cNvSpPr txBox="1"/>
            <p:nvPr/>
          </p:nvSpPr>
          <p:spPr>
            <a:xfrm>
              <a:off x="7997585" y="478081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9</a:t>
              </a:r>
            </a:p>
          </p:txBody>
        </p:sp>
        <p:sp>
          <p:nvSpPr>
            <p:cNvPr id="126" name="TextBox 125">
              <a:extLst>
                <a:ext uri="{FF2B5EF4-FFF2-40B4-BE49-F238E27FC236}">
                  <a16:creationId xmlns:a16="http://schemas.microsoft.com/office/drawing/2014/main" id="{1B7ED88A-3E99-4E2C-9EC4-6D79DEEC3DA0}"/>
                </a:ext>
              </a:extLst>
            </p:cNvPr>
            <p:cNvSpPr txBox="1"/>
            <p:nvPr/>
          </p:nvSpPr>
          <p:spPr>
            <a:xfrm>
              <a:off x="7500357" y="478081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76</a:t>
              </a:r>
            </a:p>
          </p:txBody>
        </p:sp>
        <p:sp>
          <p:nvSpPr>
            <p:cNvPr id="127" name="TextBox 126">
              <a:extLst>
                <a:ext uri="{FF2B5EF4-FFF2-40B4-BE49-F238E27FC236}">
                  <a16:creationId xmlns:a16="http://schemas.microsoft.com/office/drawing/2014/main" id="{084CACE8-0ADF-44B0-A032-483B14FF88F2}"/>
                </a:ext>
              </a:extLst>
            </p:cNvPr>
            <p:cNvSpPr txBox="1"/>
            <p:nvPr/>
          </p:nvSpPr>
          <p:spPr>
            <a:xfrm>
              <a:off x="6991396" y="478081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213</a:t>
              </a:r>
            </a:p>
          </p:txBody>
        </p:sp>
        <p:sp>
          <p:nvSpPr>
            <p:cNvPr id="128" name="TextBox 127">
              <a:extLst>
                <a:ext uri="{FF2B5EF4-FFF2-40B4-BE49-F238E27FC236}">
                  <a16:creationId xmlns:a16="http://schemas.microsoft.com/office/drawing/2014/main" id="{7EEF386B-C5C3-41A5-810E-054D68B70EE0}"/>
                </a:ext>
              </a:extLst>
            </p:cNvPr>
            <p:cNvSpPr txBox="1"/>
            <p:nvPr/>
          </p:nvSpPr>
          <p:spPr>
            <a:xfrm>
              <a:off x="6040445" y="4529809"/>
              <a:ext cx="988925" cy="307777"/>
            </a:xfrm>
            <a:prstGeom prst="rect">
              <a:avLst/>
            </a:prstGeom>
            <a:noFill/>
          </p:spPr>
          <p:txBody>
            <a:bodyPr wrap="none" rtlCol="0">
              <a:spAutoFit/>
            </a:bodyPr>
            <a:lstStyle/>
            <a:p>
              <a:pPr algn="r"/>
              <a:r>
                <a:rPr lang="en-US" sz="1400" dirty="0">
                  <a:solidFill>
                    <a:schemeClr val="accent3"/>
                  </a:solidFill>
                </a:rPr>
                <a:t>Y-90 + CT</a:t>
              </a:r>
              <a:endParaRPr lang="en-GB" sz="1400" dirty="0">
                <a:solidFill>
                  <a:schemeClr val="accent3"/>
                </a:solidFill>
              </a:endParaRPr>
            </a:p>
          </p:txBody>
        </p:sp>
        <p:sp>
          <p:nvSpPr>
            <p:cNvPr id="129" name="TextBox 128">
              <a:extLst>
                <a:ext uri="{FF2B5EF4-FFF2-40B4-BE49-F238E27FC236}">
                  <a16:creationId xmlns:a16="http://schemas.microsoft.com/office/drawing/2014/main" id="{77D1195B-D9BC-491F-9F67-15AC0A0DF775}"/>
                </a:ext>
              </a:extLst>
            </p:cNvPr>
            <p:cNvSpPr txBox="1"/>
            <p:nvPr/>
          </p:nvSpPr>
          <p:spPr>
            <a:xfrm>
              <a:off x="6605856" y="4770998"/>
              <a:ext cx="423514" cy="307777"/>
            </a:xfrm>
            <a:prstGeom prst="rect">
              <a:avLst/>
            </a:prstGeom>
            <a:noFill/>
          </p:spPr>
          <p:txBody>
            <a:bodyPr wrap="none" rtlCol="0">
              <a:spAutoFit/>
            </a:bodyPr>
            <a:lstStyle/>
            <a:p>
              <a:pPr algn="r"/>
              <a:r>
                <a:rPr lang="en-US" sz="1400" dirty="0">
                  <a:solidFill>
                    <a:schemeClr val="accent2"/>
                  </a:solidFill>
                </a:rPr>
                <a:t>CT</a:t>
              </a:r>
              <a:endParaRPr lang="en-GB" sz="1400" dirty="0">
                <a:solidFill>
                  <a:schemeClr val="accent2"/>
                </a:solidFill>
              </a:endParaRPr>
            </a:p>
          </p:txBody>
        </p:sp>
        <p:sp>
          <p:nvSpPr>
            <p:cNvPr id="130" name="Freeform: Shape 147">
              <a:extLst>
                <a:ext uri="{FF2B5EF4-FFF2-40B4-BE49-F238E27FC236}">
                  <a16:creationId xmlns:a16="http://schemas.microsoft.com/office/drawing/2014/main" id="{3C196129-FBC2-467D-A2D7-8B7890C9C51E}"/>
                </a:ext>
              </a:extLst>
            </p:cNvPr>
            <p:cNvSpPr/>
            <p:nvPr/>
          </p:nvSpPr>
          <p:spPr>
            <a:xfrm>
              <a:off x="7246190" y="2406556"/>
              <a:ext cx="7565" cy="5707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3"/>
              </a:solidFill>
              <a:prstDash val="solid"/>
              <a:miter/>
            </a:ln>
          </p:spPr>
          <p:txBody>
            <a:bodyPr rtlCol="0" anchor="ctr"/>
            <a:lstStyle/>
            <a:p>
              <a:endParaRPr lang="en-GB"/>
            </a:p>
          </p:txBody>
        </p:sp>
        <p:grpSp>
          <p:nvGrpSpPr>
            <p:cNvPr id="132" name="Group 131">
              <a:extLst>
                <a:ext uri="{FF2B5EF4-FFF2-40B4-BE49-F238E27FC236}">
                  <a16:creationId xmlns:a16="http://schemas.microsoft.com/office/drawing/2014/main" id="{288140F4-DDEC-4B18-8C7A-2CF4F6987ACD}"/>
                </a:ext>
              </a:extLst>
            </p:cNvPr>
            <p:cNvGrpSpPr/>
            <p:nvPr/>
          </p:nvGrpSpPr>
          <p:grpSpPr>
            <a:xfrm>
              <a:off x="7185715" y="2459849"/>
              <a:ext cx="3421508" cy="1472723"/>
              <a:chOff x="7185715" y="2459849"/>
              <a:chExt cx="3421508" cy="1472723"/>
            </a:xfrm>
          </p:grpSpPr>
          <p:sp>
            <p:nvSpPr>
              <p:cNvPr id="134" name="Freeform: Shape 159">
                <a:extLst>
                  <a:ext uri="{FF2B5EF4-FFF2-40B4-BE49-F238E27FC236}">
                    <a16:creationId xmlns:a16="http://schemas.microsoft.com/office/drawing/2014/main" id="{A8F2C7E6-41B0-4C7F-AB40-011256768B98}"/>
                  </a:ext>
                </a:extLst>
              </p:cNvPr>
              <p:cNvSpPr/>
              <p:nvPr/>
            </p:nvSpPr>
            <p:spPr>
              <a:xfrm>
                <a:off x="7185715" y="2459849"/>
                <a:ext cx="3421508" cy="1472723"/>
              </a:xfrm>
              <a:custGeom>
                <a:avLst/>
                <a:gdLst>
                  <a:gd name="connsiteX0" fmla="*/ 4236987 w 4236986"/>
                  <a:gd name="connsiteY0" fmla="*/ 1834258 h 1834257"/>
                  <a:gd name="connsiteX1" fmla="*/ 4236987 w 4236986"/>
                  <a:gd name="connsiteY1" fmla="*/ 1710462 h 1834257"/>
                  <a:gd name="connsiteX2" fmla="*/ 2417883 w 4236986"/>
                  <a:gd name="connsiteY2" fmla="*/ 1710462 h 1834257"/>
                  <a:gd name="connsiteX3" fmla="*/ 2417883 w 4236986"/>
                  <a:gd name="connsiteY3" fmla="*/ 1652349 h 1834257"/>
                  <a:gd name="connsiteX4" fmla="*/ 1910058 w 4236986"/>
                  <a:gd name="connsiteY4" fmla="*/ 1652349 h 1834257"/>
                  <a:gd name="connsiteX5" fmla="*/ 1910058 w 4236986"/>
                  <a:gd name="connsiteY5" fmla="*/ 1599286 h 1834257"/>
                  <a:gd name="connsiteX6" fmla="*/ 1836782 w 4236986"/>
                  <a:gd name="connsiteY6" fmla="*/ 1599286 h 1834257"/>
                  <a:gd name="connsiteX7" fmla="*/ 1836782 w 4236986"/>
                  <a:gd name="connsiteY7" fmla="*/ 1563919 h 1834257"/>
                  <a:gd name="connsiteX8" fmla="*/ 1788776 w 4236986"/>
                  <a:gd name="connsiteY8" fmla="*/ 1563919 h 1834257"/>
                  <a:gd name="connsiteX9" fmla="*/ 1788776 w 4236986"/>
                  <a:gd name="connsiteY9" fmla="*/ 1543707 h 1834257"/>
                  <a:gd name="connsiteX10" fmla="*/ 1735722 w 4236986"/>
                  <a:gd name="connsiteY10" fmla="*/ 1543707 h 1834257"/>
                  <a:gd name="connsiteX11" fmla="*/ 1735722 w 4236986"/>
                  <a:gd name="connsiteY11" fmla="*/ 1503283 h 1834257"/>
                  <a:gd name="connsiteX12" fmla="*/ 1533601 w 4236986"/>
                  <a:gd name="connsiteY12" fmla="*/ 1503283 h 1834257"/>
                  <a:gd name="connsiteX13" fmla="*/ 1533601 w 4236986"/>
                  <a:gd name="connsiteY13" fmla="*/ 1470441 h 1834257"/>
                  <a:gd name="connsiteX14" fmla="*/ 1369381 w 4236986"/>
                  <a:gd name="connsiteY14" fmla="*/ 1470441 h 1834257"/>
                  <a:gd name="connsiteX15" fmla="*/ 1369381 w 4236986"/>
                  <a:gd name="connsiteY15" fmla="*/ 1450229 h 1834257"/>
                  <a:gd name="connsiteX16" fmla="*/ 1285999 w 4236986"/>
                  <a:gd name="connsiteY16" fmla="*/ 1450229 h 1834257"/>
                  <a:gd name="connsiteX17" fmla="*/ 1285999 w 4236986"/>
                  <a:gd name="connsiteY17" fmla="*/ 1422435 h 1834257"/>
                  <a:gd name="connsiteX18" fmla="*/ 1222839 w 4236986"/>
                  <a:gd name="connsiteY18" fmla="*/ 1422435 h 1834257"/>
                  <a:gd name="connsiteX19" fmla="*/ 1222839 w 4236986"/>
                  <a:gd name="connsiteY19" fmla="*/ 1397165 h 1834257"/>
                  <a:gd name="connsiteX20" fmla="*/ 1116721 w 4236986"/>
                  <a:gd name="connsiteY20" fmla="*/ 1397165 h 1834257"/>
                  <a:gd name="connsiteX21" fmla="*/ 1116721 w 4236986"/>
                  <a:gd name="connsiteY21" fmla="*/ 1379487 h 1834257"/>
                  <a:gd name="connsiteX22" fmla="*/ 1071248 w 4236986"/>
                  <a:gd name="connsiteY22" fmla="*/ 1379487 h 1834257"/>
                  <a:gd name="connsiteX23" fmla="*/ 1071248 w 4236986"/>
                  <a:gd name="connsiteY23" fmla="*/ 1328957 h 1834257"/>
                  <a:gd name="connsiteX24" fmla="*/ 1048512 w 4236986"/>
                  <a:gd name="connsiteY24" fmla="*/ 1328957 h 1834257"/>
                  <a:gd name="connsiteX25" fmla="*/ 1048512 w 4236986"/>
                  <a:gd name="connsiteY25" fmla="*/ 1303687 h 1834257"/>
                  <a:gd name="connsiteX26" fmla="*/ 1028300 w 4236986"/>
                  <a:gd name="connsiteY26" fmla="*/ 1303687 h 1834257"/>
                  <a:gd name="connsiteX27" fmla="*/ 1028300 w 4236986"/>
                  <a:gd name="connsiteY27" fmla="*/ 1283475 h 1834257"/>
                  <a:gd name="connsiteX28" fmla="*/ 955024 w 4236986"/>
                  <a:gd name="connsiteY28" fmla="*/ 1283475 h 1834257"/>
                  <a:gd name="connsiteX29" fmla="*/ 955024 w 4236986"/>
                  <a:gd name="connsiteY29" fmla="*/ 1225363 h 1834257"/>
                  <a:gd name="connsiteX30" fmla="*/ 919655 w 4236986"/>
                  <a:gd name="connsiteY30" fmla="*/ 1225363 h 1834257"/>
                  <a:gd name="connsiteX31" fmla="*/ 919655 w 4236986"/>
                  <a:gd name="connsiteY31" fmla="*/ 1182415 h 1834257"/>
                  <a:gd name="connsiteX32" fmla="*/ 896917 w 4236986"/>
                  <a:gd name="connsiteY32" fmla="*/ 1182415 h 1834257"/>
                  <a:gd name="connsiteX33" fmla="*/ 896917 w 4236986"/>
                  <a:gd name="connsiteY33" fmla="*/ 1131884 h 1834257"/>
                  <a:gd name="connsiteX34" fmla="*/ 833754 w 4236986"/>
                  <a:gd name="connsiteY34" fmla="*/ 1131884 h 1834257"/>
                  <a:gd name="connsiteX35" fmla="*/ 833754 w 4236986"/>
                  <a:gd name="connsiteY35" fmla="*/ 1099042 h 1834257"/>
                  <a:gd name="connsiteX36" fmla="*/ 800909 w 4236986"/>
                  <a:gd name="connsiteY36" fmla="*/ 1099042 h 1834257"/>
                  <a:gd name="connsiteX37" fmla="*/ 800909 w 4236986"/>
                  <a:gd name="connsiteY37" fmla="*/ 1020718 h 1834257"/>
                  <a:gd name="connsiteX38" fmla="*/ 775644 w 4236986"/>
                  <a:gd name="connsiteY38" fmla="*/ 1020718 h 1834257"/>
                  <a:gd name="connsiteX39" fmla="*/ 775644 w 4236986"/>
                  <a:gd name="connsiteY39" fmla="*/ 977760 h 1834257"/>
                  <a:gd name="connsiteX40" fmla="*/ 768064 w 4236986"/>
                  <a:gd name="connsiteY40" fmla="*/ 977760 h 1834257"/>
                  <a:gd name="connsiteX41" fmla="*/ 768064 w 4236986"/>
                  <a:gd name="connsiteY41" fmla="*/ 919655 h 1834257"/>
                  <a:gd name="connsiteX42" fmla="*/ 765538 w 4236986"/>
                  <a:gd name="connsiteY42" fmla="*/ 919655 h 1834257"/>
                  <a:gd name="connsiteX43" fmla="*/ 765538 w 4236986"/>
                  <a:gd name="connsiteY43" fmla="*/ 891863 h 1834257"/>
                  <a:gd name="connsiteX44" fmla="*/ 725113 w 4236986"/>
                  <a:gd name="connsiteY44" fmla="*/ 891863 h 1834257"/>
                  <a:gd name="connsiteX45" fmla="*/ 725113 w 4236986"/>
                  <a:gd name="connsiteY45" fmla="*/ 861545 h 1834257"/>
                  <a:gd name="connsiteX46" fmla="*/ 684688 w 4236986"/>
                  <a:gd name="connsiteY46" fmla="*/ 861545 h 1834257"/>
                  <a:gd name="connsiteX47" fmla="*/ 684688 w 4236986"/>
                  <a:gd name="connsiteY47" fmla="*/ 826174 h 1834257"/>
                  <a:gd name="connsiteX48" fmla="*/ 656896 w 4236986"/>
                  <a:gd name="connsiteY48" fmla="*/ 826174 h 1834257"/>
                  <a:gd name="connsiteX49" fmla="*/ 656896 w 4236986"/>
                  <a:gd name="connsiteY49" fmla="*/ 808488 h 1834257"/>
                  <a:gd name="connsiteX50" fmla="*/ 644264 w 4236986"/>
                  <a:gd name="connsiteY50" fmla="*/ 808488 h 1834257"/>
                  <a:gd name="connsiteX51" fmla="*/ 644264 w 4236986"/>
                  <a:gd name="connsiteY51" fmla="*/ 765538 h 1834257"/>
                  <a:gd name="connsiteX52" fmla="*/ 629104 w 4236986"/>
                  <a:gd name="connsiteY52" fmla="*/ 765538 h 1834257"/>
                  <a:gd name="connsiteX53" fmla="*/ 629104 w 4236986"/>
                  <a:gd name="connsiteY53" fmla="*/ 752905 h 1834257"/>
                  <a:gd name="connsiteX54" fmla="*/ 608892 w 4236986"/>
                  <a:gd name="connsiteY54" fmla="*/ 752905 h 1834257"/>
                  <a:gd name="connsiteX55" fmla="*/ 608892 w 4236986"/>
                  <a:gd name="connsiteY55" fmla="*/ 659423 h 1834257"/>
                  <a:gd name="connsiteX56" fmla="*/ 581101 w 4236986"/>
                  <a:gd name="connsiteY56" fmla="*/ 659423 h 1834257"/>
                  <a:gd name="connsiteX57" fmla="*/ 581101 w 4236986"/>
                  <a:gd name="connsiteY57" fmla="*/ 649317 h 1834257"/>
                  <a:gd name="connsiteX58" fmla="*/ 565941 w 4236986"/>
                  <a:gd name="connsiteY58" fmla="*/ 649317 h 1834257"/>
                  <a:gd name="connsiteX59" fmla="*/ 565941 w 4236986"/>
                  <a:gd name="connsiteY59" fmla="*/ 618998 h 1834257"/>
                  <a:gd name="connsiteX60" fmla="*/ 515411 w 4236986"/>
                  <a:gd name="connsiteY60" fmla="*/ 618998 h 1834257"/>
                  <a:gd name="connsiteX61" fmla="*/ 515411 w 4236986"/>
                  <a:gd name="connsiteY61" fmla="*/ 560888 h 1834257"/>
                  <a:gd name="connsiteX62" fmla="*/ 507831 w 4236986"/>
                  <a:gd name="connsiteY62" fmla="*/ 560888 h 1834257"/>
                  <a:gd name="connsiteX63" fmla="*/ 507831 w 4236986"/>
                  <a:gd name="connsiteY63" fmla="*/ 530570 h 1834257"/>
                  <a:gd name="connsiteX64" fmla="*/ 477513 w 4236986"/>
                  <a:gd name="connsiteY64" fmla="*/ 530570 h 1834257"/>
                  <a:gd name="connsiteX65" fmla="*/ 477513 w 4236986"/>
                  <a:gd name="connsiteY65" fmla="*/ 505305 h 1834257"/>
                  <a:gd name="connsiteX66" fmla="*/ 459828 w 4236986"/>
                  <a:gd name="connsiteY66" fmla="*/ 505305 h 1834257"/>
                  <a:gd name="connsiteX67" fmla="*/ 459828 w 4236986"/>
                  <a:gd name="connsiteY67" fmla="*/ 454775 h 1834257"/>
                  <a:gd name="connsiteX68" fmla="*/ 439616 w 4236986"/>
                  <a:gd name="connsiteY68" fmla="*/ 454775 h 1834257"/>
                  <a:gd name="connsiteX69" fmla="*/ 439616 w 4236986"/>
                  <a:gd name="connsiteY69" fmla="*/ 426983 h 1834257"/>
                  <a:gd name="connsiteX70" fmla="*/ 404244 w 4236986"/>
                  <a:gd name="connsiteY70" fmla="*/ 426983 h 1834257"/>
                  <a:gd name="connsiteX71" fmla="*/ 404244 w 4236986"/>
                  <a:gd name="connsiteY71" fmla="*/ 419403 h 1834257"/>
                  <a:gd name="connsiteX72" fmla="*/ 381505 w 4236986"/>
                  <a:gd name="connsiteY72" fmla="*/ 419403 h 1834257"/>
                  <a:gd name="connsiteX73" fmla="*/ 381505 w 4236986"/>
                  <a:gd name="connsiteY73" fmla="*/ 353714 h 1834257"/>
                  <a:gd name="connsiteX74" fmla="*/ 338555 w 4236986"/>
                  <a:gd name="connsiteY74" fmla="*/ 353714 h 1834257"/>
                  <a:gd name="connsiteX75" fmla="*/ 338555 w 4236986"/>
                  <a:gd name="connsiteY75" fmla="*/ 323396 h 1834257"/>
                  <a:gd name="connsiteX76" fmla="*/ 300657 w 4236986"/>
                  <a:gd name="connsiteY76" fmla="*/ 323396 h 1834257"/>
                  <a:gd name="connsiteX77" fmla="*/ 300657 w 4236986"/>
                  <a:gd name="connsiteY77" fmla="*/ 282971 h 1834257"/>
                  <a:gd name="connsiteX78" fmla="*/ 277918 w 4236986"/>
                  <a:gd name="connsiteY78" fmla="*/ 282971 h 1834257"/>
                  <a:gd name="connsiteX79" fmla="*/ 277918 w 4236986"/>
                  <a:gd name="connsiteY79" fmla="*/ 265286 h 1834257"/>
                  <a:gd name="connsiteX80" fmla="*/ 240020 w 4236986"/>
                  <a:gd name="connsiteY80" fmla="*/ 265286 h 1834257"/>
                  <a:gd name="connsiteX81" fmla="*/ 240020 w 4236986"/>
                  <a:gd name="connsiteY81" fmla="*/ 237494 h 1834257"/>
                  <a:gd name="connsiteX82" fmla="*/ 169277 w 4236986"/>
                  <a:gd name="connsiteY82" fmla="*/ 237494 h 1834257"/>
                  <a:gd name="connsiteX83" fmla="*/ 169277 w 4236986"/>
                  <a:gd name="connsiteY83" fmla="*/ 154117 h 1834257"/>
                  <a:gd name="connsiteX84" fmla="*/ 154118 w 4236986"/>
                  <a:gd name="connsiteY84" fmla="*/ 154117 h 1834257"/>
                  <a:gd name="connsiteX85" fmla="*/ 154118 w 4236986"/>
                  <a:gd name="connsiteY85" fmla="*/ 88428 h 1834257"/>
                  <a:gd name="connsiteX86" fmla="*/ 141485 w 4236986"/>
                  <a:gd name="connsiteY86" fmla="*/ 88428 h 1834257"/>
                  <a:gd name="connsiteX87" fmla="*/ 141485 w 4236986"/>
                  <a:gd name="connsiteY87" fmla="*/ 32845 h 1834257"/>
                  <a:gd name="connsiteX88" fmla="*/ 133905 w 4236986"/>
                  <a:gd name="connsiteY88" fmla="*/ 32845 h 1834257"/>
                  <a:gd name="connsiteX89" fmla="*/ 133905 w 4236986"/>
                  <a:gd name="connsiteY89" fmla="*/ 10106 h 1834257"/>
                  <a:gd name="connsiteX90" fmla="*/ 101061 w 4236986"/>
                  <a:gd name="connsiteY90" fmla="*/ 10106 h 1834257"/>
                  <a:gd name="connsiteX91" fmla="*/ 101061 w 4236986"/>
                  <a:gd name="connsiteY91" fmla="*/ 0 h 1834257"/>
                  <a:gd name="connsiteX92" fmla="*/ 0 w 4236986"/>
                  <a:gd name="connsiteY92" fmla="*/ 0 h 183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236986" h="1834257">
                    <a:moveTo>
                      <a:pt x="4236987" y="1834258"/>
                    </a:moveTo>
                    <a:lnTo>
                      <a:pt x="4236987" y="1710462"/>
                    </a:lnTo>
                    <a:lnTo>
                      <a:pt x="2417883" y="1710462"/>
                    </a:lnTo>
                    <a:lnTo>
                      <a:pt x="2417883" y="1652349"/>
                    </a:lnTo>
                    <a:lnTo>
                      <a:pt x="1910058" y="1652349"/>
                    </a:lnTo>
                    <a:lnTo>
                      <a:pt x="1910058" y="1599286"/>
                    </a:lnTo>
                    <a:lnTo>
                      <a:pt x="1836782" y="1599286"/>
                    </a:lnTo>
                    <a:lnTo>
                      <a:pt x="1836782" y="1563919"/>
                    </a:lnTo>
                    <a:lnTo>
                      <a:pt x="1788776" y="1563919"/>
                    </a:lnTo>
                    <a:lnTo>
                      <a:pt x="1788776" y="1543707"/>
                    </a:lnTo>
                    <a:lnTo>
                      <a:pt x="1735722" y="1543707"/>
                    </a:lnTo>
                    <a:lnTo>
                      <a:pt x="1735722" y="1503283"/>
                    </a:lnTo>
                    <a:lnTo>
                      <a:pt x="1533601" y="1503283"/>
                    </a:lnTo>
                    <a:lnTo>
                      <a:pt x="1533601" y="1470441"/>
                    </a:lnTo>
                    <a:lnTo>
                      <a:pt x="1369381" y="1470441"/>
                    </a:lnTo>
                    <a:lnTo>
                      <a:pt x="1369381" y="1450229"/>
                    </a:lnTo>
                    <a:lnTo>
                      <a:pt x="1285999" y="1450229"/>
                    </a:lnTo>
                    <a:lnTo>
                      <a:pt x="1285999" y="1422435"/>
                    </a:lnTo>
                    <a:lnTo>
                      <a:pt x="1222839" y="1422435"/>
                    </a:lnTo>
                    <a:lnTo>
                      <a:pt x="1222839" y="1397165"/>
                    </a:lnTo>
                    <a:lnTo>
                      <a:pt x="1116721" y="1397165"/>
                    </a:lnTo>
                    <a:lnTo>
                      <a:pt x="1116721" y="1379487"/>
                    </a:lnTo>
                    <a:lnTo>
                      <a:pt x="1071248" y="1379487"/>
                    </a:lnTo>
                    <a:lnTo>
                      <a:pt x="1071248" y="1328957"/>
                    </a:lnTo>
                    <a:lnTo>
                      <a:pt x="1048512" y="1328957"/>
                    </a:lnTo>
                    <a:lnTo>
                      <a:pt x="1048512" y="1303687"/>
                    </a:lnTo>
                    <a:lnTo>
                      <a:pt x="1028300" y="1303687"/>
                    </a:lnTo>
                    <a:lnTo>
                      <a:pt x="1028300" y="1283475"/>
                    </a:lnTo>
                    <a:lnTo>
                      <a:pt x="955024" y="1283475"/>
                    </a:lnTo>
                    <a:lnTo>
                      <a:pt x="955024" y="1225363"/>
                    </a:lnTo>
                    <a:lnTo>
                      <a:pt x="919655" y="1225363"/>
                    </a:lnTo>
                    <a:lnTo>
                      <a:pt x="919655" y="1182415"/>
                    </a:lnTo>
                    <a:lnTo>
                      <a:pt x="896917" y="1182415"/>
                    </a:lnTo>
                    <a:lnTo>
                      <a:pt x="896917" y="1131884"/>
                    </a:lnTo>
                    <a:lnTo>
                      <a:pt x="833754" y="1131884"/>
                    </a:lnTo>
                    <a:lnTo>
                      <a:pt x="833754" y="1099042"/>
                    </a:lnTo>
                    <a:lnTo>
                      <a:pt x="800909" y="1099042"/>
                    </a:lnTo>
                    <a:lnTo>
                      <a:pt x="800909" y="1020718"/>
                    </a:lnTo>
                    <a:lnTo>
                      <a:pt x="775644" y="1020718"/>
                    </a:lnTo>
                    <a:lnTo>
                      <a:pt x="775644" y="977760"/>
                    </a:lnTo>
                    <a:lnTo>
                      <a:pt x="768064" y="977760"/>
                    </a:lnTo>
                    <a:lnTo>
                      <a:pt x="768064" y="919655"/>
                    </a:lnTo>
                    <a:lnTo>
                      <a:pt x="765538" y="919655"/>
                    </a:lnTo>
                    <a:lnTo>
                      <a:pt x="765538" y="891863"/>
                    </a:lnTo>
                    <a:lnTo>
                      <a:pt x="725113" y="891863"/>
                    </a:lnTo>
                    <a:lnTo>
                      <a:pt x="725113" y="861545"/>
                    </a:lnTo>
                    <a:lnTo>
                      <a:pt x="684688" y="861545"/>
                    </a:lnTo>
                    <a:lnTo>
                      <a:pt x="684688" y="826174"/>
                    </a:lnTo>
                    <a:lnTo>
                      <a:pt x="656896" y="826174"/>
                    </a:lnTo>
                    <a:lnTo>
                      <a:pt x="656896" y="808488"/>
                    </a:lnTo>
                    <a:lnTo>
                      <a:pt x="644264" y="808488"/>
                    </a:lnTo>
                    <a:lnTo>
                      <a:pt x="644264" y="765538"/>
                    </a:lnTo>
                    <a:lnTo>
                      <a:pt x="629104" y="765538"/>
                    </a:lnTo>
                    <a:lnTo>
                      <a:pt x="629104" y="752905"/>
                    </a:lnTo>
                    <a:lnTo>
                      <a:pt x="608892" y="752905"/>
                    </a:lnTo>
                    <a:lnTo>
                      <a:pt x="608892" y="659423"/>
                    </a:lnTo>
                    <a:lnTo>
                      <a:pt x="581101" y="659423"/>
                    </a:lnTo>
                    <a:lnTo>
                      <a:pt x="581101" y="649317"/>
                    </a:lnTo>
                    <a:lnTo>
                      <a:pt x="565941" y="649317"/>
                    </a:lnTo>
                    <a:lnTo>
                      <a:pt x="565941" y="618998"/>
                    </a:lnTo>
                    <a:lnTo>
                      <a:pt x="515411" y="618998"/>
                    </a:lnTo>
                    <a:lnTo>
                      <a:pt x="515411" y="560888"/>
                    </a:lnTo>
                    <a:lnTo>
                      <a:pt x="507831" y="560888"/>
                    </a:lnTo>
                    <a:lnTo>
                      <a:pt x="507831" y="530570"/>
                    </a:lnTo>
                    <a:lnTo>
                      <a:pt x="477513" y="530570"/>
                    </a:lnTo>
                    <a:lnTo>
                      <a:pt x="477513" y="505305"/>
                    </a:lnTo>
                    <a:lnTo>
                      <a:pt x="459828" y="505305"/>
                    </a:lnTo>
                    <a:lnTo>
                      <a:pt x="459828" y="454775"/>
                    </a:lnTo>
                    <a:lnTo>
                      <a:pt x="439616" y="454775"/>
                    </a:lnTo>
                    <a:lnTo>
                      <a:pt x="439616" y="426983"/>
                    </a:lnTo>
                    <a:lnTo>
                      <a:pt x="404244" y="426983"/>
                    </a:lnTo>
                    <a:lnTo>
                      <a:pt x="404244" y="419403"/>
                    </a:lnTo>
                    <a:lnTo>
                      <a:pt x="381505" y="419403"/>
                    </a:lnTo>
                    <a:lnTo>
                      <a:pt x="381505" y="353714"/>
                    </a:lnTo>
                    <a:lnTo>
                      <a:pt x="338555" y="353714"/>
                    </a:lnTo>
                    <a:lnTo>
                      <a:pt x="338555" y="323396"/>
                    </a:lnTo>
                    <a:lnTo>
                      <a:pt x="300657" y="323396"/>
                    </a:lnTo>
                    <a:lnTo>
                      <a:pt x="300657" y="282971"/>
                    </a:lnTo>
                    <a:lnTo>
                      <a:pt x="277918" y="282971"/>
                    </a:lnTo>
                    <a:lnTo>
                      <a:pt x="277918" y="265286"/>
                    </a:lnTo>
                    <a:lnTo>
                      <a:pt x="240020" y="265286"/>
                    </a:lnTo>
                    <a:lnTo>
                      <a:pt x="240020" y="237494"/>
                    </a:lnTo>
                    <a:lnTo>
                      <a:pt x="169277" y="237494"/>
                    </a:lnTo>
                    <a:lnTo>
                      <a:pt x="169277" y="154117"/>
                    </a:lnTo>
                    <a:lnTo>
                      <a:pt x="154118" y="154117"/>
                    </a:lnTo>
                    <a:lnTo>
                      <a:pt x="154118" y="88428"/>
                    </a:lnTo>
                    <a:lnTo>
                      <a:pt x="141485" y="88428"/>
                    </a:lnTo>
                    <a:lnTo>
                      <a:pt x="141485" y="32845"/>
                    </a:lnTo>
                    <a:lnTo>
                      <a:pt x="133905" y="32845"/>
                    </a:lnTo>
                    <a:lnTo>
                      <a:pt x="133905" y="10106"/>
                    </a:lnTo>
                    <a:lnTo>
                      <a:pt x="101061" y="10106"/>
                    </a:lnTo>
                    <a:lnTo>
                      <a:pt x="101061" y="0"/>
                    </a:ln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160">
                <a:extLst>
                  <a:ext uri="{FF2B5EF4-FFF2-40B4-BE49-F238E27FC236}">
                    <a16:creationId xmlns:a16="http://schemas.microsoft.com/office/drawing/2014/main" id="{27E5014B-9042-4133-8045-449ACFF3699D}"/>
                  </a:ext>
                </a:extLst>
              </p:cNvPr>
              <p:cNvSpPr/>
              <p:nvPr/>
            </p:nvSpPr>
            <p:spPr>
              <a:xfrm>
                <a:off x="8522080" y="3639455"/>
                <a:ext cx="7692" cy="57808"/>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161">
                <a:extLst>
                  <a:ext uri="{FF2B5EF4-FFF2-40B4-BE49-F238E27FC236}">
                    <a16:creationId xmlns:a16="http://schemas.microsoft.com/office/drawing/2014/main" id="{9C29DB9D-9252-4C25-B895-1AE753E5E9ED}"/>
                  </a:ext>
                </a:extLst>
              </p:cNvPr>
              <p:cNvSpPr/>
              <p:nvPr/>
            </p:nvSpPr>
            <p:spPr>
              <a:xfrm>
                <a:off x="8783600" y="3761817"/>
                <a:ext cx="7692" cy="57808"/>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162">
                <a:extLst>
                  <a:ext uri="{FF2B5EF4-FFF2-40B4-BE49-F238E27FC236}">
                    <a16:creationId xmlns:a16="http://schemas.microsoft.com/office/drawing/2014/main" id="{9E065CE5-767B-4705-9F6C-80D3E204A52C}"/>
                  </a:ext>
                </a:extLst>
              </p:cNvPr>
              <p:cNvSpPr/>
              <p:nvPr/>
            </p:nvSpPr>
            <p:spPr>
              <a:xfrm>
                <a:off x="8922052" y="3761817"/>
                <a:ext cx="7692" cy="57808"/>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33" name="Graphic 165">
              <a:extLst>
                <a:ext uri="{FF2B5EF4-FFF2-40B4-BE49-F238E27FC236}">
                  <a16:creationId xmlns:a16="http://schemas.microsoft.com/office/drawing/2014/main" id="{4CA91009-79D3-41FB-A8C1-F26E2F6B6C8C}"/>
                </a:ext>
              </a:extLst>
            </p:cNvPr>
            <p:cNvSpPr/>
            <p:nvPr/>
          </p:nvSpPr>
          <p:spPr>
            <a:xfrm>
              <a:off x="7185715" y="2459850"/>
              <a:ext cx="1508348" cy="1451152"/>
            </a:xfrm>
            <a:custGeom>
              <a:avLst/>
              <a:gdLst>
                <a:gd name="connsiteX0" fmla="*/ 1840059 w 1840058"/>
                <a:gd name="connsiteY0" fmla="*/ 1842764 h 1842763"/>
                <a:gd name="connsiteX1" fmla="*/ 1840059 w 1840058"/>
                <a:gd name="connsiteY1" fmla="*/ 1807588 h 1842763"/>
                <a:gd name="connsiteX2" fmla="*/ 1463926 w 1840058"/>
                <a:gd name="connsiteY2" fmla="*/ 1807588 h 1842763"/>
                <a:gd name="connsiteX3" fmla="*/ 1463926 w 1840058"/>
                <a:gd name="connsiteY3" fmla="*/ 1772412 h 1842763"/>
                <a:gd name="connsiteX4" fmla="*/ 1388164 w 1840058"/>
                <a:gd name="connsiteY4" fmla="*/ 1772412 h 1842763"/>
                <a:gd name="connsiteX5" fmla="*/ 1388164 w 1840058"/>
                <a:gd name="connsiteY5" fmla="*/ 1710166 h 1842763"/>
                <a:gd name="connsiteX6" fmla="*/ 1236631 w 1840058"/>
                <a:gd name="connsiteY6" fmla="*/ 1710166 h 1842763"/>
                <a:gd name="connsiteX7" fmla="*/ 1236631 w 1840058"/>
                <a:gd name="connsiteY7" fmla="*/ 1669580 h 1842763"/>
                <a:gd name="connsiteX8" fmla="*/ 1179805 w 1840058"/>
                <a:gd name="connsiteY8" fmla="*/ 1669580 h 1842763"/>
                <a:gd name="connsiteX9" fmla="*/ 1179805 w 1840058"/>
                <a:gd name="connsiteY9" fmla="*/ 1645225 h 1842763"/>
                <a:gd name="connsiteX10" fmla="*/ 1117568 w 1840058"/>
                <a:gd name="connsiteY10" fmla="*/ 1645225 h 1842763"/>
                <a:gd name="connsiteX11" fmla="*/ 1117568 w 1840058"/>
                <a:gd name="connsiteY11" fmla="*/ 1620869 h 1842763"/>
                <a:gd name="connsiteX12" fmla="*/ 1041797 w 1840058"/>
                <a:gd name="connsiteY12" fmla="*/ 1620869 h 1842763"/>
                <a:gd name="connsiteX13" fmla="*/ 1041797 w 1840058"/>
                <a:gd name="connsiteY13" fmla="*/ 1588399 h 1842763"/>
                <a:gd name="connsiteX14" fmla="*/ 909204 w 1840058"/>
                <a:gd name="connsiteY14" fmla="*/ 1588399 h 1842763"/>
                <a:gd name="connsiteX15" fmla="*/ 909204 w 1840058"/>
                <a:gd name="connsiteY15" fmla="*/ 1496397 h 1842763"/>
                <a:gd name="connsiteX16" fmla="*/ 882145 w 1840058"/>
                <a:gd name="connsiteY16" fmla="*/ 1496397 h 1842763"/>
                <a:gd name="connsiteX17" fmla="*/ 882145 w 1840058"/>
                <a:gd name="connsiteY17" fmla="*/ 1466631 h 1842763"/>
                <a:gd name="connsiteX18" fmla="*/ 855085 w 1840058"/>
                <a:gd name="connsiteY18" fmla="*/ 1466631 h 1842763"/>
                <a:gd name="connsiteX19" fmla="*/ 855085 w 1840058"/>
                <a:gd name="connsiteY19" fmla="*/ 1458516 h 1842763"/>
                <a:gd name="connsiteX20" fmla="*/ 817202 w 1840058"/>
                <a:gd name="connsiteY20" fmla="*/ 1458516 h 1842763"/>
                <a:gd name="connsiteX21" fmla="*/ 817202 w 1840058"/>
                <a:gd name="connsiteY21" fmla="*/ 1423340 h 1842763"/>
                <a:gd name="connsiteX22" fmla="*/ 782024 w 1840058"/>
                <a:gd name="connsiteY22" fmla="*/ 1423340 h 1842763"/>
                <a:gd name="connsiteX23" fmla="*/ 782024 w 1840058"/>
                <a:gd name="connsiteY23" fmla="*/ 1328633 h 1842763"/>
                <a:gd name="connsiteX24" fmla="*/ 752259 w 1840058"/>
                <a:gd name="connsiteY24" fmla="*/ 1328633 h 1842763"/>
                <a:gd name="connsiteX25" fmla="*/ 752259 w 1840058"/>
                <a:gd name="connsiteY25" fmla="*/ 1233916 h 1842763"/>
                <a:gd name="connsiteX26" fmla="*/ 706257 w 1840058"/>
                <a:gd name="connsiteY26" fmla="*/ 1233916 h 1842763"/>
                <a:gd name="connsiteX27" fmla="*/ 706257 w 1840058"/>
                <a:gd name="connsiteY27" fmla="*/ 1204151 h 1842763"/>
                <a:gd name="connsiteX28" fmla="*/ 687315 w 1840058"/>
                <a:gd name="connsiteY28" fmla="*/ 1204151 h 1842763"/>
                <a:gd name="connsiteX29" fmla="*/ 687315 w 1840058"/>
                <a:gd name="connsiteY29" fmla="*/ 1163565 h 1842763"/>
                <a:gd name="connsiteX30" fmla="*/ 652138 w 1840058"/>
                <a:gd name="connsiteY30" fmla="*/ 1163565 h 1842763"/>
                <a:gd name="connsiteX31" fmla="*/ 652138 w 1840058"/>
                <a:gd name="connsiteY31" fmla="*/ 1117568 h 1842763"/>
                <a:gd name="connsiteX32" fmla="*/ 630490 w 1840058"/>
                <a:gd name="connsiteY32" fmla="*/ 1117568 h 1842763"/>
                <a:gd name="connsiteX33" fmla="*/ 630490 w 1840058"/>
                <a:gd name="connsiteY33" fmla="*/ 1052617 h 1842763"/>
                <a:gd name="connsiteX34" fmla="*/ 603431 w 1840058"/>
                <a:gd name="connsiteY34" fmla="*/ 1052617 h 1842763"/>
                <a:gd name="connsiteX35" fmla="*/ 603431 w 1840058"/>
                <a:gd name="connsiteY35" fmla="*/ 930853 h 1842763"/>
                <a:gd name="connsiteX36" fmla="*/ 589900 w 1840058"/>
                <a:gd name="connsiteY36" fmla="*/ 930853 h 1842763"/>
                <a:gd name="connsiteX37" fmla="*/ 589900 w 1840058"/>
                <a:gd name="connsiteY37" fmla="*/ 882146 h 1842763"/>
                <a:gd name="connsiteX38" fmla="*/ 579077 w 1840058"/>
                <a:gd name="connsiteY38" fmla="*/ 882146 h 1842763"/>
                <a:gd name="connsiteX39" fmla="*/ 579077 w 1840058"/>
                <a:gd name="connsiteY39" fmla="*/ 868615 h 1842763"/>
                <a:gd name="connsiteX40" fmla="*/ 549312 w 1840058"/>
                <a:gd name="connsiteY40" fmla="*/ 868615 h 1842763"/>
                <a:gd name="connsiteX41" fmla="*/ 549312 w 1840058"/>
                <a:gd name="connsiteY41" fmla="*/ 825320 h 1842763"/>
                <a:gd name="connsiteX42" fmla="*/ 487074 w 1840058"/>
                <a:gd name="connsiteY42" fmla="*/ 825320 h 1842763"/>
                <a:gd name="connsiteX43" fmla="*/ 487074 w 1840058"/>
                <a:gd name="connsiteY43" fmla="*/ 779318 h 1842763"/>
                <a:gd name="connsiteX44" fmla="*/ 465426 w 1840058"/>
                <a:gd name="connsiteY44" fmla="*/ 779318 h 1842763"/>
                <a:gd name="connsiteX45" fmla="*/ 465426 w 1840058"/>
                <a:gd name="connsiteY45" fmla="*/ 706258 h 1842763"/>
                <a:gd name="connsiteX46" fmla="*/ 457309 w 1840058"/>
                <a:gd name="connsiteY46" fmla="*/ 706258 h 1842763"/>
                <a:gd name="connsiteX47" fmla="*/ 457309 w 1840058"/>
                <a:gd name="connsiteY47" fmla="*/ 616961 h 1842763"/>
                <a:gd name="connsiteX48" fmla="*/ 432954 w 1840058"/>
                <a:gd name="connsiteY48" fmla="*/ 616961 h 1842763"/>
                <a:gd name="connsiteX49" fmla="*/ 432954 w 1840058"/>
                <a:gd name="connsiteY49" fmla="*/ 589900 h 1842763"/>
                <a:gd name="connsiteX50" fmla="*/ 419425 w 1840058"/>
                <a:gd name="connsiteY50" fmla="*/ 589900 h 1842763"/>
                <a:gd name="connsiteX51" fmla="*/ 419425 w 1840058"/>
                <a:gd name="connsiteY51" fmla="*/ 576371 h 1842763"/>
                <a:gd name="connsiteX52" fmla="*/ 384247 w 1840058"/>
                <a:gd name="connsiteY52" fmla="*/ 576371 h 1842763"/>
                <a:gd name="connsiteX53" fmla="*/ 384247 w 1840058"/>
                <a:gd name="connsiteY53" fmla="*/ 541193 h 1842763"/>
                <a:gd name="connsiteX54" fmla="*/ 365306 w 1840058"/>
                <a:gd name="connsiteY54" fmla="*/ 541193 h 1842763"/>
                <a:gd name="connsiteX55" fmla="*/ 365306 w 1840058"/>
                <a:gd name="connsiteY55" fmla="*/ 516840 h 1842763"/>
                <a:gd name="connsiteX56" fmla="*/ 330128 w 1840058"/>
                <a:gd name="connsiteY56" fmla="*/ 516840 h 1842763"/>
                <a:gd name="connsiteX57" fmla="*/ 330128 w 1840058"/>
                <a:gd name="connsiteY57" fmla="*/ 478956 h 1842763"/>
                <a:gd name="connsiteX58" fmla="*/ 311187 w 1840058"/>
                <a:gd name="connsiteY58" fmla="*/ 478956 h 1842763"/>
                <a:gd name="connsiteX59" fmla="*/ 311187 w 1840058"/>
                <a:gd name="connsiteY59" fmla="*/ 408602 h 1842763"/>
                <a:gd name="connsiteX60" fmla="*/ 297656 w 1840058"/>
                <a:gd name="connsiteY60" fmla="*/ 408602 h 1842763"/>
                <a:gd name="connsiteX61" fmla="*/ 297656 w 1840058"/>
                <a:gd name="connsiteY61" fmla="*/ 343658 h 1842763"/>
                <a:gd name="connsiteX62" fmla="*/ 276009 w 1840058"/>
                <a:gd name="connsiteY62" fmla="*/ 343658 h 1842763"/>
                <a:gd name="connsiteX63" fmla="*/ 276009 w 1840058"/>
                <a:gd name="connsiteY63" fmla="*/ 319304 h 1842763"/>
                <a:gd name="connsiteX64" fmla="*/ 254360 w 1840058"/>
                <a:gd name="connsiteY64" fmla="*/ 319304 h 1842763"/>
                <a:gd name="connsiteX65" fmla="*/ 254360 w 1840058"/>
                <a:gd name="connsiteY65" fmla="*/ 300362 h 1842763"/>
                <a:gd name="connsiteX66" fmla="*/ 227301 w 1840058"/>
                <a:gd name="connsiteY66" fmla="*/ 300362 h 1842763"/>
                <a:gd name="connsiteX67" fmla="*/ 227301 w 1840058"/>
                <a:gd name="connsiteY67" fmla="*/ 284126 h 1842763"/>
                <a:gd name="connsiteX68" fmla="*/ 205653 w 1840058"/>
                <a:gd name="connsiteY68" fmla="*/ 284126 h 1842763"/>
                <a:gd name="connsiteX69" fmla="*/ 205653 w 1840058"/>
                <a:gd name="connsiteY69" fmla="*/ 270597 h 1842763"/>
                <a:gd name="connsiteX70" fmla="*/ 167770 w 1840058"/>
                <a:gd name="connsiteY70" fmla="*/ 270597 h 1842763"/>
                <a:gd name="connsiteX71" fmla="*/ 167770 w 1840058"/>
                <a:gd name="connsiteY71" fmla="*/ 140710 h 1842763"/>
                <a:gd name="connsiteX72" fmla="*/ 162358 w 1840058"/>
                <a:gd name="connsiteY72" fmla="*/ 140710 h 1842763"/>
                <a:gd name="connsiteX73" fmla="*/ 162358 w 1840058"/>
                <a:gd name="connsiteY73" fmla="*/ 62237 h 1842763"/>
                <a:gd name="connsiteX74" fmla="*/ 140710 w 1840058"/>
                <a:gd name="connsiteY74" fmla="*/ 62237 h 1842763"/>
                <a:gd name="connsiteX75" fmla="*/ 140710 w 1840058"/>
                <a:gd name="connsiteY75" fmla="*/ 29766 h 1842763"/>
                <a:gd name="connsiteX76" fmla="*/ 113650 w 1840058"/>
                <a:gd name="connsiteY76" fmla="*/ 29766 h 1842763"/>
                <a:gd name="connsiteX77" fmla="*/ 113650 w 1840058"/>
                <a:gd name="connsiteY77" fmla="*/ 16236 h 1842763"/>
                <a:gd name="connsiteX78" fmla="*/ 81179 w 1840058"/>
                <a:gd name="connsiteY78" fmla="*/ 16236 h 1842763"/>
                <a:gd name="connsiteX79" fmla="*/ 81179 w 1840058"/>
                <a:gd name="connsiteY79" fmla="*/ 0 h 1842763"/>
                <a:gd name="connsiteX80" fmla="*/ 0 w 1840058"/>
                <a:gd name="connsiteY80" fmla="*/ 0 h 184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840058" h="1842763">
                  <a:moveTo>
                    <a:pt x="1840059" y="1842764"/>
                  </a:moveTo>
                  <a:lnTo>
                    <a:pt x="1840059" y="1807588"/>
                  </a:lnTo>
                  <a:lnTo>
                    <a:pt x="1463926" y="1807588"/>
                  </a:lnTo>
                  <a:lnTo>
                    <a:pt x="1463926" y="1772412"/>
                  </a:lnTo>
                  <a:lnTo>
                    <a:pt x="1388164" y="1772412"/>
                  </a:lnTo>
                  <a:lnTo>
                    <a:pt x="1388164" y="1710166"/>
                  </a:lnTo>
                  <a:lnTo>
                    <a:pt x="1236631" y="1710166"/>
                  </a:lnTo>
                  <a:lnTo>
                    <a:pt x="1236631" y="1669580"/>
                  </a:lnTo>
                  <a:lnTo>
                    <a:pt x="1179805" y="1669580"/>
                  </a:lnTo>
                  <a:lnTo>
                    <a:pt x="1179805" y="1645225"/>
                  </a:lnTo>
                  <a:lnTo>
                    <a:pt x="1117568" y="1645225"/>
                  </a:lnTo>
                  <a:lnTo>
                    <a:pt x="1117568" y="1620869"/>
                  </a:lnTo>
                  <a:lnTo>
                    <a:pt x="1041797" y="1620869"/>
                  </a:lnTo>
                  <a:lnTo>
                    <a:pt x="1041797" y="1588399"/>
                  </a:lnTo>
                  <a:lnTo>
                    <a:pt x="909204" y="1588399"/>
                  </a:lnTo>
                  <a:lnTo>
                    <a:pt x="909204" y="1496397"/>
                  </a:lnTo>
                  <a:lnTo>
                    <a:pt x="882145" y="1496397"/>
                  </a:lnTo>
                  <a:lnTo>
                    <a:pt x="882145" y="1466631"/>
                  </a:lnTo>
                  <a:lnTo>
                    <a:pt x="855085" y="1466631"/>
                  </a:lnTo>
                  <a:lnTo>
                    <a:pt x="855085" y="1458516"/>
                  </a:lnTo>
                  <a:lnTo>
                    <a:pt x="817202" y="1458516"/>
                  </a:lnTo>
                  <a:lnTo>
                    <a:pt x="817202" y="1423340"/>
                  </a:lnTo>
                  <a:lnTo>
                    <a:pt x="782024" y="1423340"/>
                  </a:lnTo>
                  <a:lnTo>
                    <a:pt x="782024" y="1328633"/>
                  </a:lnTo>
                  <a:lnTo>
                    <a:pt x="752259" y="1328633"/>
                  </a:lnTo>
                  <a:lnTo>
                    <a:pt x="752259" y="1233916"/>
                  </a:lnTo>
                  <a:lnTo>
                    <a:pt x="706257" y="1233916"/>
                  </a:lnTo>
                  <a:lnTo>
                    <a:pt x="706257" y="1204151"/>
                  </a:lnTo>
                  <a:lnTo>
                    <a:pt x="687315" y="1204151"/>
                  </a:lnTo>
                  <a:lnTo>
                    <a:pt x="687315" y="1163565"/>
                  </a:lnTo>
                  <a:lnTo>
                    <a:pt x="652138" y="1163565"/>
                  </a:lnTo>
                  <a:lnTo>
                    <a:pt x="652138" y="1117568"/>
                  </a:lnTo>
                  <a:lnTo>
                    <a:pt x="630490" y="1117568"/>
                  </a:lnTo>
                  <a:lnTo>
                    <a:pt x="630490" y="1052617"/>
                  </a:lnTo>
                  <a:lnTo>
                    <a:pt x="603431" y="1052617"/>
                  </a:lnTo>
                  <a:lnTo>
                    <a:pt x="603431" y="930853"/>
                  </a:lnTo>
                  <a:lnTo>
                    <a:pt x="589900" y="930853"/>
                  </a:lnTo>
                  <a:lnTo>
                    <a:pt x="589900" y="882146"/>
                  </a:lnTo>
                  <a:lnTo>
                    <a:pt x="579077" y="882146"/>
                  </a:lnTo>
                  <a:lnTo>
                    <a:pt x="579077" y="868615"/>
                  </a:lnTo>
                  <a:lnTo>
                    <a:pt x="549312" y="868615"/>
                  </a:lnTo>
                  <a:lnTo>
                    <a:pt x="549312" y="825320"/>
                  </a:lnTo>
                  <a:lnTo>
                    <a:pt x="487074" y="825320"/>
                  </a:lnTo>
                  <a:lnTo>
                    <a:pt x="487074" y="779318"/>
                  </a:lnTo>
                  <a:lnTo>
                    <a:pt x="465426" y="779318"/>
                  </a:lnTo>
                  <a:lnTo>
                    <a:pt x="465426" y="706258"/>
                  </a:lnTo>
                  <a:lnTo>
                    <a:pt x="457309" y="706258"/>
                  </a:lnTo>
                  <a:lnTo>
                    <a:pt x="457309" y="616961"/>
                  </a:lnTo>
                  <a:lnTo>
                    <a:pt x="432954" y="616961"/>
                  </a:lnTo>
                  <a:lnTo>
                    <a:pt x="432954" y="589900"/>
                  </a:lnTo>
                  <a:lnTo>
                    <a:pt x="419425" y="589900"/>
                  </a:lnTo>
                  <a:lnTo>
                    <a:pt x="419425" y="576371"/>
                  </a:lnTo>
                  <a:lnTo>
                    <a:pt x="384247" y="576371"/>
                  </a:lnTo>
                  <a:lnTo>
                    <a:pt x="384247" y="541193"/>
                  </a:lnTo>
                  <a:lnTo>
                    <a:pt x="365306" y="541193"/>
                  </a:lnTo>
                  <a:lnTo>
                    <a:pt x="365306" y="516840"/>
                  </a:lnTo>
                  <a:lnTo>
                    <a:pt x="330128" y="516840"/>
                  </a:lnTo>
                  <a:lnTo>
                    <a:pt x="330128" y="478956"/>
                  </a:lnTo>
                  <a:lnTo>
                    <a:pt x="311187" y="478956"/>
                  </a:lnTo>
                  <a:lnTo>
                    <a:pt x="311187" y="408602"/>
                  </a:lnTo>
                  <a:lnTo>
                    <a:pt x="297656" y="408602"/>
                  </a:lnTo>
                  <a:lnTo>
                    <a:pt x="297656" y="343658"/>
                  </a:lnTo>
                  <a:lnTo>
                    <a:pt x="276009" y="343658"/>
                  </a:lnTo>
                  <a:lnTo>
                    <a:pt x="276009" y="319304"/>
                  </a:lnTo>
                  <a:lnTo>
                    <a:pt x="254360" y="319304"/>
                  </a:lnTo>
                  <a:lnTo>
                    <a:pt x="254360" y="300362"/>
                  </a:lnTo>
                  <a:lnTo>
                    <a:pt x="227301" y="300362"/>
                  </a:lnTo>
                  <a:lnTo>
                    <a:pt x="227301" y="284126"/>
                  </a:lnTo>
                  <a:lnTo>
                    <a:pt x="205653" y="284126"/>
                  </a:lnTo>
                  <a:lnTo>
                    <a:pt x="205653" y="270597"/>
                  </a:lnTo>
                  <a:lnTo>
                    <a:pt x="167770" y="270597"/>
                  </a:lnTo>
                  <a:lnTo>
                    <a:pt x="167770" y="140710"/>
                  </a:lnTo>
                  <a:lnTo>
                    <a:pt x="162358" y="140710"/>
                  </a:lnTo>
                  <a:lnTo>
                    <a:pt x="162358" y="62237"/>
                  </a:lnTo>
                  <a:lnTo>
                    <a:pt x="140710" y="62237"/>
                  </a:lnTo>
                  <a:lnTo>
                    <a:pt x="140710" y="29766"/>
                  </a:lnTo>
                  <a:lnTo>
                    <a:pt x="113650" y="29766"/>
                  </a:lnTo>
                  <a:lnTo>
                    <a:pt x="113650" y="16236"/>
                  </a:lnTo>
                  <a:lnTo>
                    <a:pt x="81179" y="16236"/>
                  </a:lnTo>
                  <a:lnTo>
                    <a:pt x="81179" y="0"/>
                  </a:ln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38" name="TextBox 137">
            <a:extLst>
              <a:ext uri="{FF2B5EF4-FFF2-40B4-BE49-F238E27FC236}">
                <a16:creationId xmlns:a16="http://schemas.microsoft.com/office/drawing/2014/main" id="{44AC5BA5-EE72-4F8A-BD78-96C352875B94}"/>
              </a:ext>
            </a:extLst>
          </p:cNvPr>
          <p:cNvSpPr txBox="1"/>
          <p:nvPr/>
        </p:nvSpPr>
        <p:spPr>
          <a:xfrm>
            <a:off x="105637" y="4469963"/>
            <a:ext cx="990977" cy="307777"/>
          </a:xfrm>
          <a:prstGeom prst="rect">
            <a:avLst/>
          </a:prstGeom>
          <a:noFill/>
        </p:spPr>
        <p:txBody>
          <a:bodyPr wrap="none" rtlCol="0">
            <a:spAutoFit/>
          </a:bodyPr>
          <a:lstStyle/>
          <a:p>
            <a:pPr algn="r"/>
            <a:r>
              <a:rPr lang="en-US" sz="1400" dirty="0">
                <a:solidFill>
                  <a:srgbClr val="4D4D4D"/>
                </a:solidFill>
              </a:rPr>
              <a:t>No. at risk</a:t>
            </a:r>
            <a:endParaRPr lang="en-GB" sz="1400" dirty="0">
              <a:solidFill>
                <a:srgbClr val="4D4D4D"/>
              </a:solidFill>
            </a:endParaRPr>
          </a:p>
        </p:txBody>
      </p:sp>
      <p:graphicFrame>
        <p:nvGraphicFramePr>
          <p:cNvPr id="139" name="Table 86">
            <a:extLst>
              <a:ext uri="{FF2B5EF4-FFF2-40B4-BE49-F238E27FC236}">
                <a16:creationId xmlns:a16="http://schemas.microsoft.com/office/drawing/2014/main" id="{A986E7E2-514A-4EB0-B9F3-12201195E9AB}"/>
              </a:ext>
            </a:extLst>
          </p:cNvPr>
          <p:cNvGraphicFramePr>
            <a:graphicFrameLocks noGrp="1"/>
          </p:cNvGraphicFramePr>
          <p:nvPr>
            <p:extLst>
              <p:ext uri="{D42A27DB-BD31-4B8C-83A1-F6EECF244321}">
                <p14:modId xmlns:p14="http://schemas.microsoft.com/office/powerpoint/2010/main" val="4013407562"/>
              </p:ext>
            </p:extLst>
          </p:nvPr>
        </p:nvGraphicFramePr>
        <p:xfrm>
          <a:off x="1772433" y="1918841"/>
          <a:ext cx="3864279" cy="947520"/>
        </p:xfrm>
        <a:graphic>
          <a:graphicData uri="http://schemas.openxmlformats.org/drawingml/2006/table">
            <a:tbl>
              <a:tblPr firstRow="1" bandRow="1">
                <a:tableStyleId>{5C22544A-7EE6-4342-B048-85BDC9FD1C3A}</a:tableStyleId>
              </a:tblPr>
              <a:tblGrid>
                <a:gridCol w="1546964">
                  <a:extLst>
                    <a:ext uri="{9D8B030D-6E8A-4147-A177-3AD203B41FA5}">
                      <a16:colId xmlns:a16="http://schemas.microsoft.com/office/drawing/2014/main" val="1244659846"/>
                    </a:ext>
                  </a:extLst>
                </a:gridCol>
                <a:gridCol w="1202499">
                  <a:extLst>
                    <a:ext uri="{9D8B030D-6E8A-4147-A177-3AD203B41FA5}">
                      <a16:colId xmlns:a16="http://schemas.microsoft.com/office/drawing/2014/main" val="4281891520"/>
                    </a:ext>
                  </a:extLst>
                </a:gridCol>
                <a:gridCol w="1114816">
                  <a:extLst>
                    <a:ext uri="{9D8B030D-6E8A-4147-A177-3AD203B41FA5}">
                      <a16:colId xmlns:a16="http://schemas.microsoft.com/office/drawing/2014/main" val="1119319450"/>
                    </a:ext>
                  </a:extLst>
                </a:gridCol>
              </a:tblGrid>
              <a:tr h="191028">
                <a:tc>
                  <a:txBody>
                    <a:bodyPr/>
                    <a:lstStyle/>
                    <a:p>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Y-90 + chemo (n=215)</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Chemo</a:t>
                      </a:r>
                      <a:br>
                        <a:rPr lang="en-US" sz="1200" dirty="0">
                          <a:solidFill>
                            <a:schemeClr val="tx1"/>
                          </a:solidFill>
                        </a:rPr>
                      </a:br>
                      <a:r>
                        <a:rPr lang="en-US" sz="1200" dirty="0">
                          <a:solidFill>
                            <a:schemeClr val="tx1"/>
                          </a:solidFill>
                        </a:rPr>
                        <a:t>(n=213)</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6901580"/>
                  </a:ext>
                </a:extLst>
              </a:tr>
              <a:tr h="0">
                <a:tc>
                  <a:txBody>
                    <a:bodyPr/>
                    <a:lstStyle/>
                    <a:p>
                      <a:r>
                        <a:rPr lang="en-US" sz="1200" dirty="0">
                          <a:solidFill>
                            <a:schemeClr val="tx1"/>
                          </a:solidFill>
                        </a:rPr>
                        <a:t>mPFS </a:t>
                      </a:r>
                      <a:r>
                        <a:rPr lang="en-US" sz="1200" dirty="0" err="1">
                          <a:solidFill>
                            <a:schemeClr val="tx1"/>
                          </a:solidFill>
                        </a:rPr>
                        <a:t>mo</a:t>
                      </a:r>
                      <a:r>
                        <a:rPr lang="en-US" sz="1200" dirty="0">
                          <a:solidFill>
                            <a:schemeClr val="tx1"/>
                          </a:solidFill>
                        </a:rPr>
                        <a:t>,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8.0 (7.2, 9.2)</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7.2 (5.7, 7.6)</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5479689"/>
                  </a:ext>
                </a:extLst>
              </a:tr>
              <a:tr h="221761">
                <a:tc>
                  <a:txBody>
                    <a:bodyPr/>
                    <a:lstStyle/>
                    <a:p>
                      <a:r>
                        <a:rPr lang="en-US" sz="1200" dirty="0">
                          <a:solidFill>
                            <a:schemeClr val="tx1"/>
                          </a:solidFill>
                        </a:rPr>
                        <a:t>HR (95%CI); p-value</a:t>
                      </a: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0.69 (0.54, 0.88); 0.0013</a:t>
                      </a: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5924481"/>
                  </a:ext>
                </a:extLst>
              </a:tr>
            </a:tbl>
          </a:graphicData>
        </a:graphic>
      </p:graphicFrame>
      <p:graphicFrame>
        <p:nvGraphicFramePr>
          <p:cNvPr id="140" name="Table 86">
            <a:extLst>
              <a:ext uri="{FF2B5EF4-FFF2-40B4-BE49-F238E27FC236}">
                <a16:creationId xmlns:a16="http://schemas.microsoft.com/office/drawing/2014/main" id="{A986E7E2-514A-4EB0-B9F3-12201195E9AB}"/>
              </a:ext>
            </a:extLst>
          </p:cNvPr>
          <p:cNvGraphicFramePr>
            <a:graphicFrameLocks noGrp="1"/>
          </p:cNvGraphicFramePr>
          <p:nvPr>
            <p:extLst>
              <p:ext uri="{D42A27DB-BD31-4B8C-83A1-F6EECF244321}">
                <p14:modId xmlns:p14="http://schemas.microsoft.com/office/powerpoint/2010/main" val="1466365590"/>
              </p:ext>
            </p:extLst>
          </p:nvPr>
        </p:nvGraphicFramePr>
        <p:xfrm>
          <a:off x="7683346" y="1921943"/>
          <a:ext cx="3864279" cy="947520"/>
        </p:xfrm>
        <a:graphic>
          <a:graphicData uri="http://schemas.openxmlformats.org/drawingml/2006/table">
            <a:tbl>
              <a:tblPr firstRow="1" bandRow="1">
                <a:tableStyleId>{5C22544A-7EE6-4342-B048-85BDC9FD1C3A}</a:tableStyleId>
              </a:tblPr>
              <a:tblGrid>
                <a:gridCol w="1546964">
                  <a:extLst>
                    <a:ext uri="{9D8B030D-6E8A-4147-A177-3AD203B41FA5}">
                      <a16:colId xmlns:a16="http://schemas.microsoft.com/office/drawing/2014/main" val="1244659846"/>
                    </a:ext>
                  </a:extLst>
                </a:gridCol>
                <a:gridCol w="1202499">
                  <a:extLst>
                    <a:ext uri="{9D8B030D-6E8A-4147-A177-3AD203B41FA5}">
                      <a16:colId xmlns:a16="http://schemas.microsoft.com/office/drawing/2014/main" val="4281891520"/>
                    </a:ext>
                  </a:extLst>
                </a:gridCol>
                <a:gridCol w="1114816">
                  <a:extLst>
                    <a:ext uri="{9D8B030D-6E8A-4147-A177-3AD203B41FA5}">
                      <a16:colId xmlns:a16="http://schemas.microsoft.com/office/drawing/2014/main" val="1119319450"/>
                    </a:ext>
                  </a:extLst>
                </a:gridCol>
              </a:tblGrid>
              <a:tr h="191028">
                <a:tc>
                  <a:txBody>
                    <a:bodyPr/>
                    <a:lstStyle/>
                    <a:p>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Y-90 + chemo (n=215)</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Chemo</a:t>
                      </a:r>
                      <a:br>
                        <a:rPr lang="en-US" sz="1200" dirty="0">
                          <a:solidFill>
                            <a:schemeClr val="tx1"/>
                          </a:solidFill>
                        </a:rPr>
                      </a:br>
                      <a:r>
                        <a:rPr lang="en-US" sz="1200" dirty="0">
                          <a:solidFill>
                            <a:schemeClr val="tx1"/>
                          </a:solidFill>
                        </a:rPr>
                        <a:t>(n=213)</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6901580"/>
                  </a:ext>
                </a:extLst>
              </a:tr>
              <a:tr h="0">
                <a:tc>
                  <a:txBody>
                    <a:bodyPr/>
                    <a:lstStyle/>
                    <a:p>
                      <a:r>
                        <a:rPr lang="en-US" sz="1200" dirty="0">
                          <a:solidFill>
                            <a:schemeClr val="tx1"/>
                          </a:solidFill>
                        </a:rPr>
                        <a:t>mPFS </a:t>
                      </a:r>
                      <a:r>
                        <a:rPr lang="en-US" sz="1200" dirty="0" err="1">
                          <a:solidFill>
                            <a:schemeClr val="tx1"/>
                          </a:solidFill>
                        </a:rPr>
                        <a:t>mo</a:t>
                      </a:r>
                      <a:r>
                        <a:rPr lang="en-US" sz="1200" dirty="0">
                          <a:solidFill>
                            <a:schemeClr val="tx1"/>
                          </a:solidFill>
                        </a:rPr>
                        <a:t>,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9.1 (7.8, 9.7)</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7.2 (5.7, 7.6)</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5479689"/>
                  </a:ext>
                </a:extLst>
              </a:tr>
              <a:tr h="221761">
                <a:tc>
                  <a:txBody>
                    <a:bodyPr/>
                    <a:lstStyle/>
                    <a:p>
                      <a:r>
                        <a:rPr lang="en-US" sz="1200" dirty="0">
                          <a:solidFill>
                            <a:schemeClr val="tx1"/>
                          </a:solidFill>
                        </a:rPr>
                        <a:t>HR (95%CI); p-value</a:t>
                      </a: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0.59 (0.46, 0.77); &lt;0.0001</a:t>
                      </a: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5924481"/>
                  </a:ext>
                </a:extLst>
              </a:tr>
            </a:tbl>
          </a:graphicData>
        </a:graphic>
      </p:graphicFrame>
      <p:sp>
        <p:nvSpPr>
          <p:cNvPr id="141" name="TextBox 140">
            <a:extLst>
              <a:ext uri="{FF2B5EF4-FFF2-40B4-BE49-F238E27FC236}">
                <a16:creationId xmlns:a16="http://schemas.microsoft.com/office/drawing/2014/main" id="{44AC5BA5-EE72-4F8A-BD78-96C352875B94}"/>
              </a:ext>
            </a:extLst>
          </p:cNvPr>
          <p:cNvSpPr txBox="1"/>
          <p:nvPr/>
        </p:nvSpPr>
        <p:spPr>
          <a:xfrm>
            <a:off x="5906351" y="4472402"/>
            <a:ext cx="990977" cy="307777"/>
          </a:xfrm>
          <a:prstGeom prst="rect">
            <a:avLst/>
          </a:prstGeom>
          <a:noFill/>
        </p:spPr>
        <p:txBody>
          <a:bodyPr wrap="none" rtlCol="0">
            <a:spAutoFit/>
          </a:bodyPr>
          <a:lstStyle/>
          <a:p>
            <a:pPr algn="r"/>
            <a:r>
              <a:rPr lang="en-US" sz="1400" dirty="0">
                <a:solidFill>
                  <a:srgbClr val="4D4D4D"/>
                </a:solidFill>
              </a:rPr>
              <a:t>No. at risk</a:t>
            </a:r>
            <a:endParaRPr lang="en-GB" sz="1400" dirty="0">
              <a:solidFill>
                <a:srgbClr val="4D4D4D"/>
              </a:solidFill>
            </a:endParaRPr>
          </a:p>
        </p:txBody>
      </p:sp>
      <p:graphicFrame>
        <p:nvGraphicFramePr>
          <p:cNvPr id="142" name="Table 86">
            <a:extLst>
              <a:ext uri="{FF2B5EF4-FFF2-40B4-BE49-F238E27FC236}">
                <a16:creationId xmlns:a16="http://schemas.microsoft.com/office/drawing/2014/main" id="{A986E7E2-514A-4EB0-B9F3-12201195E9AB}"/>
              </a:ext>
            </a:extLst>
          </p:cNvPr>
          <p:cNvGraphicFramePr>
            <a:graphicFrameLocks noGrp="1"/>
          </p:cNvGraphicFramePr>
          <p:nvPr>
            <p:extLst>
              <p:ext uri="{D42A27DB-BD31-4B8C-83A1-F6EECF244321}">
                <p14:modId xmlns:p14="http://schemas.microsoft.com/office/powerpoint/2010/main" val="2062801280"/>
              </p:ext>
            </p:extLst>
          </p:nvPr>
        </p:nvGraphicFramePr>
        <p:xfrm>
          <a:off x="6016702" y="5360148"/>
          <a:ext cx="6003999" cy="822960"/>
        </p:xfrm>
        <a:graphic>
          <a:graphicData uri="http://schemas.openxmlformats.org/drawingml/2006/table">
            <a:tbl>
              <a:tblPr firstRow="1" bandRow="1">
                <a:tableStyleId>{5202B0CA-FC54-4496-8BCA-5EF66A818D29}</a:tableStyleId>
              </a:tblPr>
              <a:tblGrid>
                <a:gridCol w="2141951">
                  <a:extLst>
                    <a:ext uri="{9D8B030D-6E8A-4147-A177-3AD203B41FA5}">
                      <a16:colId xmlns:a16="http://schemas.microsoft.com/office/drawing/2014/main" val="1244659846"/>
                    </a:ext>
                  </a:extLst>
                </a:gridCol>
                <a:gridCol w="1277654">
                  <a:extLst>
                    <a:ext uri="{9D8B030D-6E8A-4147-A177-3AD203B41FA5}">
                      <a16:colId xmlns:a16="http://schemas.microsoft.com/office/drawing/2014/main" val="4281891520"/>
                    </a:ext>
                  </a:extLst>
                </a:gridCol>
                <a:gridCol w="1244109">
                  <a:extLst>
                    <a:ext uri="{9D8B030D-6E8A-4147-A177-3AD203B41FA5}">
                      <a16:colId xmlns:a16="http://schemas.microsoft.com/office/drawing/2014/main" val="1119319450"/>
                    </a:ext>
                  </a:extLst>
                </a:gridCol>
                <a:gridCol w="1340285">
                  <a:extLst>
                    <a:ext uri="{9D8B030D-6E8A-4147-A177-3AD203B41FA5}">
                      <a16:colId xmlns:a16="http://schemas.microsoft.com/office/drawing/2014/main" val="994245086"/>
                    </a:ext>
                  </a:extLst>
                </a:gridCol>
              </a:tblGrid>
              <a:tr h="233776">
                <a:tc>
                  <a:txBody>
                    <a:bodyPr/>
                    <a:lstStyle/>
                    <a:p>
                      <a:r>
                        <a:rPr lang="en-GB" sz="1200" dirty="0">
                          <a:solidFill>
                            <a:schemeClr val="tx2"/>
                          </a:solidFill>
                        </a:rPr>
                        <a:t>Hepatic</a:t>
                      </a:r>
                      <a:r>
                        <a:rPr lang="en-GB" sz="1200" baseline="0" dirty="0">
                          <a:solidFill>
                            <a:schemeClr val="tx2"/>
                          </a:solidFill>
                        </a:rPr>
                        <a:t> </a:t>
                      </a:r>
                      <a:r>
                        <a:rPr lang="en-GB" sz="1200" dirty="0">
                          <a:solidFill>
                            <a:schemeClr val="tx2"/>
                          </a:solidFill>
                        </a:rPr>
                        <a:t>PFS rate, % (95%CI)</a:t>
                      </a:r>
                    </a:p>
                  </a:txBody>
                  <a:tcPr marL="36000" marR="36000" marT="36000" marB="36000" anchor="ctr"/>
                </a:tc>
                <a:tc>
                  <a:txBody>
                    <a:bodyPr/>
                    <a:lstStyle/>
                    <a:p>
                      <a:pPr algn="ctr"/>
                      <a:r>
                        <a:rPr lang="en-US" sz="1200" dirty="0">
                          <a:solidFill>
                            <a:schemeClr val="tx2"/>
                          </a:solidFill>
                        </a:rPr>
                        <a:t>6 </a:t>
                      </a:r>
                      <a:r>
                        <a:rPr lang="en-US" sz="1200" dirty="0" err="1">
                          <a:solidFill>
                            <a:schemeClr val="tx2"/>
                          </a:solidFill>
                        </a:rPr>
                        <a:t>mo</a:t>
                      </a:r>
                      <a:endParaRPr lang="en-GB" sz="1200" dirty="0">
                        <a:solidFill>
                          <a:schemeClr val="tx2"/>
                        </a:solidFill>
                      </a:endParaRPr>
                    </a:p>
                  </a:txBody>
                  <a:tcPr marL="36000" marR="36000" marT="36000" marB="36000" anchor="ctr"/>
                </a:tc>
                <a:tc>
                  <a:txBody>
                    <a:bodyPr/>
                    <a:lstStyle/>
                    <a:p>
                      <a:pPr algn="ctr"/>
                      <a:r>
                        <a:rPr lang="en-US" sz="1200" dirty="0">
                          <a:solidFill>
                            <a:schemeClr val="tx2"/>
                          </a:solidFill>
                        </a:rPr>
                        <a:t>12 </a:t>
                      </a:r>
                      <a:r>
                        <a:rPr lang="en-US" sz="1200" dirty="0" err="1">
                          <a:solidFill>
                            <a:schemeClr val="tx2"/>
                          </a:solidFill>
                        </a:rPr>
                        <a:t>mo</a:t>
                      </a:r>
                      <a:endParaRPr lang="en-GB" sz="1200" dirty="0">
                        <a:solidFill>
                          <a:schemeClr val="tx2"/>
                        </a:solidFill>
                      </a:endParaRPr>
                    </a:p>
                  </a:txBody>
                  <a:tcPr marL="36000" marR="36000" marT="36000" marB="36000" anchor="ctr"/>
                </a:tc>
                <a:tc>
                  <a:txBody>
                    <a:bodyPr/>
                    <a:lstStyle/>
                    <a:p>
                      <a:pPr algn="ctr"/>
                      <a:r>
                        <a:rPr lang="en-US" sz="1200" dirty="0">
                          <a:solidFill>
                            <a:schemeClr val="tx2"/>
                          </a:solidFill>
                        </a:rPr>
                        <a:t>18 </a:t>
                      </a:r>
                      <a:r>
                        <a:rPr lang="en-US" sz="1200" dirty="0" err="1">
                          <a:solidFill>
                            <a:schemeClr val="tx2"/>
                          </a:solidFill>
                        </a:rPr>
                        <a:t>mo</a:t>
                      </a:r>
                      <a:endParaRPr lang="en-GB" sz="1200" dirty="0">
                        <a:solidFill>
                          <a:schemeClr val="tx2"/>
                        </a:solidFill>
                      </a:endParaRPr>
                    </a:p>
                  </a:txBody>
                  <a:tcPr anchor="ctr"/>
                </a:tc>
                <a:extLst>
                  <a:ext uri="{0D108BD9-81ED-4DB2-BD59-A6C34878D82A}">
                    <a16:rowId xmlns:a16="http://schemas.microsoft.com/office/drawing/2014/main" val="4016901580"/>
                  </a:ext>
                </a:extLst>
              </a:tr>
              <a:tr h="233431">
                <a:tc>
                  <a:txBody>
                    <a:bodyPr/>
                    <a:lstStyle/>
                    <a:p>
                      <a:r>
                        <a:rPr lang="en-US" sz="1200" dirty="0">
                          <a:solidFill>
                            <a:schemeClr val="tx1"/>
                          </a:solidFill>
                        </a:rPr>
                        <a:t>Y-90 + chemo (n=215)</a:t>
                      </a:r>
                      <a:endParaRPr lang="en-GB" sz="1200" dirty="0">
                        <a:solidFill>
                          <a:schemeClr val="tx1"/>
                        </a:solidFill>
                      </a:endParaRPr>
                    </a:p>
                  </a:txBody>
                  <a:tcPr marL="36000" marR="36000" marT="36000" marB="36000" anchor="ctr"/>
                </a:tc>
                <a:tc>
                  <a:txBody>
                    <a:bodyPr/>
                    <a:lstStyle/>
                    <a:p>
                      <a:pPr algn="ctr"/>
                      <a:r>
                        <a:rPr lang="en-US" sz="1200" dirty="0">
                          <a:solidFill>
                            <a:schemeClr val="tx1"/>
                          </a:solidFill>
                        </a:rPr>
                        <a:t>70.7 (63.6, 76.6)</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29.8 (22.4, 37.6)</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19.8 (13.0, 27.6)</a:t>
                      </a:r>
                      <a:endParaRPr lang="en-GB" sz="1200" dirty="0">
                        <a:solidFill>
                          <a:schemeClr val="tx1"/>
                        </a:solidFill>
                      </a:endParaRPr>
                    </a:p>
                  </a:txBody>
                  <a:tcPr anchor="ctr"/>
                </a:tc>
                <a:extLst>
                  <a:ext uri="{0D108BD9-81ED-4DB2-BD59-A6C34878D82A}">
                    <a16:rowId xmlns:a16="http://schemas.microsoft.com/office/drawing/2014/main" val="465479689"/>
                  </a:ext>
                </a:extLst>
              </a:tr>
              <a:tr h="203368">
                <a:tc>
                  <a:txBody>
                    <a:bodyPr/>
                    <a:lstStyle/>
                    <a:p>
                      <a:r>
                        <a:rPr lang="en-US" sz="1200" dirty="0">
                          <a:solidFill>
                            <a:schemeClr val="tx1"/>
                          </a:solidFill>
                        </a:rPr>
                        <a:t>Chemo (n=213)</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55.2 (47.1, 62.7)</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13.5 (7.7, 20.9)</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1.9 (0.2, 8.3)</a:t>
                      </a:r>
                      <a:endParaRPr lang="en-GB" sz="1200" dirty="0">
                        <a:solidFill>
                          <a:schemeClr val="tx1"/>
                        </a:solidFill>
                      </a:endParaRPr>
                    </a:p>
                  </a:txBody>
                  <a:tcPr anchor="ctr"/>
                </a:tc>
                <a:extLst>
                  <a:ext uri="{0D108BD9-81ED-4DB2-BD59-A6C34878D82A}">
                    <a16:rowId xmlns:a16="http://schemas.microsoft.com/office/drawing/2014/main" val="3065924481"/>
                  </a:ext>
                </a:extLst>
              </a:tr>
            </a:tbl>
          </a:graphicData>
        </a:graphic>
      </p:graphicFrame>
      <p:sp>
        <p:nvSpPr>
          <p:cNvPr id="143" name="Line 21">
            <a:extLst>
              <a:ext uri="{FF2B5EF4-FFF2-40B4-BE49-F238E27FC236}">
                <a16:creationId xmlns:a16="http://schemas.microsoft.com/office/drawing/2014/main" id="{26955D52-A28D-4ECE-A3E2-ED8005C2C24A}"/>
              </a:ext>
            </a:extLst>
          </p:cNvPr>
          <p:cNvSpPr>
            <a:spLocks noChangeShapeType="1"/>
          </p:cNvSpPr>
          <p:nvPr/>
        </p:nvSpPr>
        <p:spPr bwMode="auto">
          <a:xfrm>
            <a:off x="11125686" y="414398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D472D2DE-DFB8-43E3-8404-59B14D6DA8D8}"/>
              </a:ext>
            </a:extLst>
          </p:cNvPr>
          <p:cNvSpPr txBox="1"/>
          <p:nvPr/>
        </p:nvSpPr>
        <p:spPr>
          <a:xfrm>
            <a:off x="10998719" y="4215983"/>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54</a:t>
            </a:r>
          </a:p>
        </p:txBody>
      </p:sp>
      <p:sp>
        <p:nvSpPr>
          <p:cNvPr id="145" name="TextBox 144">
            <a:extLst>
              <a:ext uri="{FF2B5EF4-FFF2-40B4-BE49-F238E27FC236}">
                <a16:creationId xmlns:a16="http://schemas.microsoft.com/office/drawing/2014/main" id="{80821FCF-4ECB-449D-AF20-506EFDCFA27C}"/>
              </a:ext>
            </a:extLst>
          </p:cNvPr>
          <p:cNvSpPr txBox="1"/>
          <p:nvPr/>
        </p:nvSpPr>
        <p:spPr>
          <a:xfrm>
            <a:off x="11048411" y="4720977"/>
            <a:ext cx="165417" cy="288147"/>
          </a:xfrm>
          <a:prstGeom prst="rect">
            <a:avLst/>
          </a:prstGeom>
          <a:noFill/>
        </p:spPr>
        <p:txBody>
          <a:bodyPr wrap="squar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146" name="TextBox 145">
            <a:extLst>
              <a:ext uri="{FF2B5EF4-FFF2-40B4-BE49-F238E27FC236}">
                <a16:creationId xmlns:a16="http://schemas.microsoft.com/office/drawing/2014/main" id="{B6D26C04-1925-4825-AB09-08D5AA418B9C}"/>
              </a:ext>
            </a:extLst>
          </p:cNvPr>
          <p:cNvSpPr txBox="1"/>
          <p:nvPr/>
        </p:nvSpPr>
        <p:spPr>
          <a:xfrm>
            <a:off x="11048413" y="4954109"/>
            <a:ext cx="165416" cy="288147"/>
          </a:xfrm>
          <a:prstGeom prst="rect">
            <a:avLst/>
          </a:prstGeom>
          <a:noFill/>
        </p:spPr>
        <p:txBody>
          <a:bodyPr wrap="squar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Tree>
    <p:extLst>
      <p:ext uri="{BB962C8B-B14F-4D97-AF65-F5344CB8AC3E}">
        <p14:creationId xmlns:p14="http://schemas.microsoft.com/office/powerpoint/2010/main" val="32477263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LBA21: Radioembolization with chemotherapy for colorectal liver metastases: a randomized, open-label, international, </a:t>
            </a:r>
            <a:r>
              <a:rPr lang="en-GB" dirty="0" err="1"/>
              <a:t>multicenter</a:t>
            </a:r>
            <a:r>
              <a:rPr lang="en-GB" dirty="0"/>
              <a:t>, phase 3 trial (EPOCH study) – </a:t>
            </a:r>
            <a:r>
              <a:rPr lang="en-GB" dirty="0" err="1"/>
              <a:t>Mulcahy</a:t>
            </a:r>
            <a:r>
              <a:rPr lang="en-GB" dirty="0"/>
              <a:t> MF,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8200"/>
              </a:spcBef>
              <a:buNone/>
            </a:pPr>
            <a:r>
              <a:rPr lang="en-GB" b="1" dirty="0"/>
              <a:t>Conclusions</a:t>
            </a:r>
          </a:p>
          <a:p>
            <a:r>
              <a:rPr lang="en-GB" b="1" dirty="0"/>
              <a:t>In patients with colorectal liver metastases, 2L Y-90 TARE + chemotherapy demonstrated significant improvement in PFS and hepatic PFS compared with chemotherapy alone, but did not provide any benefit in OS</a:t>
            </a:r>
          </a:p>
        </p:txBody>
      </p:sp>
      <p:sp>
        <p:nvSpPr>
          <p:cNvPr id="5" name="Text Placeholder 4"/>
          <p:cNvSpPr>
            <a:spLocks noGrp="1"/>
          </p:cNvSpPr>
          <p:nvPr>
            <p:ph type="body" sz="quarter" idx="11"/>
          </p:nvPr>
        </p:nvSpPr>
        <p:spPr/>
        <p:txBody>
          <a:bodyPr/>
          <a:lstStyle/>
          <a:p>
            <a:r>
              <a:rPr lang="en-GB" dirty="0" err="1"/>
              <a:t>Mulcahy</a:t>
            </a:r>
            <a:r>
              <a:rPr lang="en-GB" dirty="0"/>
              <a:t> MF, et al. Ann </a:t>
            </a:r>
            <a:r>
              <a:rPr lang="en-GB" dirty="0" err="1"/>
              <a:t>Oncol</a:t>
            </a:r>
            <a:r>
              <a:rPr lang="en-GB" dirty="0"/>
              <a:t> 2021;32(</a:t>
            </a:r>
            <a:r>
              <a:rPr lang="en-GB" dirty="0" err="1"/>
              <a:t>suppl</a:t>
            </a:r>
            <a:r>
              <a:rPr lang="en-GB" dirty="0"/>
              <a:t>):</a:t>
            </a:r>
            <a:r>
              <a:rPr lang="en-GB" dirty="0" err="1"/>
              <a:t>abstr</a:t>
            </a:r>
            <a:r>
              <a:rPr lang="en-GB" dirty="0"/>
              <a:t> LBA21</a:t>
            </a:r>
          </a:p>
        </p:txBody>
      </p:sp>
      <p:graphicFrame>
        <p:nvGraphicFramePr>
          <p:cNvPr id="6" name="Group 88"/>
          <p:cNvGraphicFramePr>
            <a:graphicFrameLocks noGrp="1"/>
          </p:cNvGraphicFramePr>
          <p:nvPr>
            <p:extLst>
              <p:ext uri="{D42A27DB-BD31-4B8C-83A1-F6EECF244321}">
                <p14:modId xmlns:p14="http://schemas.microsoft.com/office/powerpoint/2010/main" val="3047030150"/>
              </p:ext>
            </p:extLst>
          </p:nvPr>
        </p:nvGraphicFramePr>
        <p:xfrm>
          <a:off x="152693" y="1580339"/>
          <a:ext cx="5741339" cy="2895600"/>
        </p:xfrm>
        <a:graphic>
          <a:graphicData uri="http://schemas.openxmlformats.org/drawingml/2006/table">
            <a:tbl>
              <a:tblPr firstRow="1" bandRow="1">
                <a:tableStyleId>{5202B0CA-FC54-4496-8BCA-5EF66A818D29}</a:tableStyleId>
              </a:tblPr>
              <a:tblGrid>
                <a:gridCol w="1995923">
                  <a:extLst>
                    <a:ext uri="{9D8B030D-6E8A-4147-A177-3AD203B41FA5}">
                      <a16:colId xmlns:a16="http://schemas.microsoft.com/office/drawing/2014/main" val="20000"/>
                    </a:ext>
                  </a:extLst>
                </a:gridCol>
                <a:gridCol w="1898205">
                  <a:extLst>
                    <a:ext uri="{9D8B030D-6E8A-4147-A177-3AD203B41FA5}">
                      <a16:colId xmlns:a16="http://schemas.microsoft.com/office/drawing/2014/main" val="20001"/>
                    </a:ext>
                  </a:extLst>
                </a:gridCol>
                <a:gridCol w="182208">
                  <a:extLst>
                    <a:ext uri="{9D8B030D-6E8A-4147-A177-3AD203B41FA5}">
                      <a16:colId xmlns:a16="http://schemas.microsoft.com/office/drawing/2014/main" val="3555860700"/>
                    </a:ext>
                  </a:extLst>
                </a:gridCol>
                <a:gridCol w="1665003">
                  <a:extLst>
                    <a:ext uri="{9D8B030D-6E8A-4147-A177-3AD203B41FA5}">
                      <a16:colId xmlns:a16="http://schemas.microsoft.com/office/drawing/2014/main" val="2467541982"/>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Y-90 + chemotherapy (n=215)</a:t>
                      </a:r>
                    </a:p>
                  </a:txBody>
                  <a:tcPr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Chemotherapy</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(n=213)</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mOS, mo (95%CI)</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14.0</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14.4</a:t>
                      </a:r>
                    </a:p>
                  </a:txBody>
                  <a:tcPr anchor="ctr"/>
                </a:tc>
                <a:extLst>
                  <a:ext uri="{0D108BD9-81ED-4DB2-BD59-A6C34878D82A}">
                    <a16:rowId xmlns:a16="http://schemas.microsoft.com/office/drawing/2014/main" val="34210897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HR (95%CI); p-value</a:t>
                      </a: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1.07 (0.86, 1.32); 0.7229</a:t>
                      </a: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3847412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12-mo OS,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56.3 (49.2, 62.8)</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62.4 (55.0, 68.9)</a:t>
                      </a:r>
                    </a:p>
                  </a:txBody>
                  <a:tcPr anchor="ctr"/>
                </a:tc>
                <a:tc hMerge="1">
                  <a:txBody>
                    <a:bodyPr/>
                    <a:lstStyle/>
                    <a:p>
                      <a:endParaRPr lang="en-GB"/>
                    </a:p>
                  </a:txBody>
                  <a:tcPr/>
                </a:tc>
                <a:extLst>
                  <a:ext uri="{0D108BD9-81ED-4DB2-BD59-A6C34878D82A}">
                    <a16:rowId xmlns:a16="http://schemas.microsoft.com/office/drawing/2014/main" val="3340963482"/>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ORR, n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73 (34.0) [28.0, 40.5]</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45 (21.1) [16.2, 27.1]</a:t>
                      </a:r>
                    </a:p>
                  </a:txBody>
                  <a:tcPr anchor="ctr"/>
                </a:tc>
                <a:tc hMerge="1">
                  <a:txBody>
                    <a:bodyPr/>
                    <a:lstStyle/>
                    <a:p>
                      <a:endParaRPr lang="en-GB"/>
                    </a:p>
                  </a:txBody>
                  <a:tcPr/>
                </a:tc>
                <a:extLst>
                  <a:ext uri="{0D108BD9-81ED-4DB2-BD59-A6C34878D82A}">
                    <a16:rowId xmlns:a16="http://schemas.microsoft.com/office/drawing/2014/main" val="3641563717"/>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BOR, %</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CR</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PR</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SD</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 (0.9)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71 (33.0)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98 (45.6)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27 (12.6)</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 (1.4)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42 (19.7)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110 (51.6)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27 (12.7)</a:t>
                      </a:r>
                    </a:p>
                  </a:txBody>
                  <a:tcPr anchor="ctr"/>
                </a:tc>
                <a:tc hMerge="1">
                  <a:txBody>
                    <a:bodyPr/>
                    <a:lstStyle/>
                    <a:p>
                      <a:endParaRPr lang="en-GB"/>
                    </a:p>
                  </a:txBody>
                  <a:tcPr/>
                </a:tc>
                <a:extLst>
                  <a:ext uri="{0D108BD9-81ED-4DB2-BD59-A6C34878D82A}">
                    <a16:rowId xmlns:a16="http://schemas.microsoft.com/office/drawing/2014/main" val="278988748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683936437"/>
              </p:ext>
            </p:extLst>
          </p:nvPr>
        </p:nvGraphicFramePr>
        <p:xfrm>
          <a:off x="5965776" y="1580339"/>
          <a:ext cx="6081681" cy="3474720"/>
        </p:xfrm>
        <a:graphic>
          <a:graphicData uri="http://schemas.openxmlformats.org/drawingml/2006/table">
            <a:tbl>
              <a:tblPr firstRow="1" bandRow="1">
                <a:tableStyleId>{5202B0CA-FC54-4496-8BCA-5EF66A818D29}</a:tableStyleId>
              </a:tblPr>
              <a:tblGrid>
                <a:gridCol w="2270657">
                  <a:extLst>
                    <a:ext uri="{9D8B030D-6E8A-4147-A177-3AD203B41FA5}">
                      <a16:colId xmlns:a16="http://schemas.microsoft.com/office/drawing/2014/main" val="20000"/>
                    </a:ext>
                  </a:extLst>
                </a:gridCol>
                <a:gridCol w="2313616">
                  <a:extLst>
                    <a:ext uri="{9D8B030D-6E8A-4147-A177-3AD203B41FA5}">
                      <a16:colId xmlns:a16="http://schemas.microsoft.com/office/drawing/2014/main" val="20001"/>
                    </a:ext>
                  </a:extLst>
                </a:gridCol>
                <a:gridCol w="1497408">
                  <a:extLst>
                    <a:ext uri="{9D8B030D-6E8A-4147-A177-3AD203B41FA5}">
                      <a16:colId xmlns:a16="http://schemas.microsoft.com/office/drawing/2014/main" val="2698408603"/>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TEAEs,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Y-90 + chemotherapy (n=187)</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Chemotherapy</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(n=207)</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Any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181 (96.8)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194 (93.7)</a:t>
                      </a:r>
                    </a:p>
                  </a:txBody>
                  <a:tcPr anchor="ctr"/>
                </a:tc>
                <a:extLst>
                  <a:ext uri="{0D108BD9-81ED-4DB2-BD59-A6C34878D82A}">
                    <a16:rowId xmlns:a16="http://schemas.microsoft.com/office/drawing/2014/main" val="34210897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Chemotherapy-related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172 (92.0)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189 (91.3)</a:t>
                      </a:r>
                    </a:p>
                  </a:txBody>
                  <a:tcPr anchor="ctr"/>
                </a:tc>
                <a:extLst>
                  <a:ext uri="{0D108BD9-81ED-4DB2-BD59-A6C34878D82A}">
                    <a16:rowId xmlns:a16="http://schemas.microsoft.com/office/drawing/2014/main" val="343847412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Device-related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103 (55.1)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0</a:t>
                      </a:r>
                    </a:p>
                  </a:txBody>
                  <a:tcPr anchor="ctr"/>
                </a:tc>
                <a:extLst>
                  <a:ext uri="{0D108BD9-81ED-4DB2-BD59-A6C34878D82A}">
                    <a16:rowId xmlns:a16="http://schemas.microsoft.com/office/drawing/2014/main" val="3340963482"/>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Angiographic procedure-related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55 (29.4)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 (1.0)</a:t>
                      </a:r>
                    </a:p>
                  </a:txBody>
                  <a:tcPr anchor="ctr"/>
                </a:tc>
                <a:extLst>
                  <a:ext uri="{0D108BD9-81ED-4DB2-BD59-A6C34878D82A}">
                    <a16:rowId xmlns:a16="http://schemas.microsoft.com/office/drawing/2014/main" val="3641563717"/>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Grade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128 (68.4)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102 (49.3)</a:t>
                      </a:r>
                    </a:p>
                  </a:txBody>
                  <a:tcPr anchor="ctr"/>
                </a:tc>
                <a:extLst>
                  <a:ext uri="{0D108BD9-81ED-4DB2-BD59-A6C34878D82A}">
                    <a16:rowId xmlns:a16="http://schemas.microsoft.com/office/drawing/2014/main" val="2789887488"/>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Serious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70 (37.4)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43 (20.8)</a:t>
                      </a:r>
                    </a:p>
                  </a:txBody>
                  <a:tcPr anchor="ctr"/>
                </a:tc>
                <a:extLst>
                  <a:ext uri="{0D108BD9-81ED-4DB2-BD59-A6C34878D82A}">
                    <a16:rowId xmlns:a16="http://schemas.microsoft.com/office/drawing/2014/main" val="397914235"/>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Serious device-related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20 (10.7)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0</a:t>
                      </a:r>
                    </a:p>
                  </a:txBody>
                  <a:tcPr anchor="ctr"/>
                </a:tc>
                <a:extLst>
                  <a:ext uri="{0D108BD9-81ED-4DB2-BD59-A6C34878D82A}">
                    <a16:rowId xmlns:a16="http://schemas.microsoft.com/office/drawing/2014/main" val="2305619062"/>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Led to discontinuation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24 (12.8)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25 (12.1)</a:t>
                      </a:r>
                    </a:p>
                  </a:txBody>
                  <a:tcPr anchor="ctr"/>
                </a:tc>
                <a:extLst>
                  <a:ext uri="{0D108BD9-81ED-4DB2-BD59-A6C34878D82A}">
                    <a16:rowId xmlns:a16="http://schemas.microsoft.com/office/drawing/2014/main" val="256255220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Led to death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8 (4.3)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4 (1.9)</a:t>
                      </a:r>
                    </a:p>
                  </a:txBody>
                  <a:tcPr anchor="ctr"/>
                </a:tc>
                <a:extLst>
                  <a:ext uri="{0D108BD9-81ED-4DB2-BD59-A6C34878D82A}">
                    <a16:rowId xmlns:a16="http://schemas.microsoft.com/office/drawing/2014/main" val="3646845531"/>
                  </a:ext>
                </a:extLst>
              </a:tr>
            </a:tbl>
          </a:graphicData>
        </a:graphic>
      </p:graphicFrame>
    </p:spTree>
    <p:extLst>
      <p:ext uri="{BB962C8B-B14F-4D97-AF65-F5344CB8AC3E}">
        <p14:creationId xmlns:p14="http://schemas.microsoft.com/office/powerpoint/2010/main" val="40861060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LBA22: Neoadjuvant chemotherapy with oxaliplatin and capecitabine versus chemoradiation with capecitabine for locally advanced rectal cancer with uninvolved mesorectal fascia (CONVERT): initial results of a </a:t>
            </a:r>
            <a:r>
              <a:rPr lang="en-GB" dirty="0" err="1"/>
              <a:t>multicenter</a:t>
            </a:r>
            <a:r>
              <a:rPr lang="en-GB" dirty="0"/>
              <a:t> randomised, open-label, phase III trial </a:t>
            </a:r>
            <a:br>
              <a:rPr lang="en-GB" dirty="0"/>
            </a:br>
            <a:r>
              <a:rPr lang="en-GB" dirty="0"/>
              <a:t>– Ding PR,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efficacy and safety of neoadjuvant chemotherapy compared with chemoradiation in patients with locally advanced rectal cancer and uninvolved mesorectal fascia in the CONVERT study</a:t>
            </a:r>
          </a:p>
        </p:txBody>
      </p:sp>
      <p:sp>
        <p:nvSpPr>
          <p:cNvPr id="4" name="Text Placeholder 3"/>
          <p:cNvSpPr>
            <a:spLocks noGrp="1"/>
          </p:cNvSpPr>
          <p:nvPr>
            <p:ph type="body" sz="quarter" idx="10"/>
          </p:nvPr>
        </p:nvSpPr>
        <p:spPr>
          <a:xfrm>
            <a:off x="486834" y="6096001"/>
            <a:ext cx="6791152" cy="487363"/>
          </a:xfrm>
        </p:spPr>
        <p:txBody>
          <a:bodyPr/>
          <a:lstStyle/>
          <a:p>
            <a:r>
              <a:rPr lang="en-GB" dirty="0"/>
              <a:t>*Oxaliplatin 130 mg/m</a:t>
            </a:r>
            <a:r>
              <a:rPr lang="en-GB" baseline="30000" dirty="0"/>
              <a:t>2</a:t>
            </a:r>
            <a:r>
              <a:rPr lang="en-GB" dirty="0"/>
              <a:t> iv over 2 h D1 + capecitabine 1000 mg/m</a:t>
            </a:r>
            <a:r>
              <a:rPr lang="en-GB" baseline="30000" dirty="0"/>
              <a:t>2</a:t>
            </a:r>
            <a:r>
              <a:rPr lang="en-GB" dirty="0"/>
              <a:t> </a:t>
            </a:r>
            <a:r>
              <a:rPr lang="en-GB" dirty="0" err="1"/>
              <a:t>po</a:t>
            </a:r>
            <a:r>
              <a:rPr lang="en-GB" dirty="0"/>
              <a:t> bid D1–14 q3w</a:t>
            </a:r>
          </a:p>
        </p:txBody>
      </p:sp>
      <p:sp>
        <p:nvSpPr>
          <p:cNvPr id="5" name="Text Placeholder 4"/>
          <p:cNvSpPr>
            <a:spLocks noGrp="1"/>
          </p:cNvSpPr>
          <p:nvPr>
            <p:ph type="body" sz="quarter" idx="11"/>
          </p:nvPr>
        </p:nvSpPr>
        <p:spPr/>
        <p:txBody>
          <a:bodyPr/>
          <a:lstStyle/>
          <a:p>
            <a:r>
              <a:rPr lang="en-GB" dirty="0"/>
              <a:t>Ding PR, et al. Ann </a:t>
            </a:r>
            <a:r>
              <a:rPr lang="en-GB" dirty="0" err="1"/>
              <a:t>Oncol</a:t>
            </a:r>
            <a:r>
              <a:rPr lang="en-GB" dirty="0"/>
              <a:t> 2021;32(</a:t>
            </a:r>
            <a:r>
              <a:rPr lang="en-GB" dirty="0" err="1"/>
              <a:t>suppl</a:t>
            </a:r>
            <a:r>
              <a:rPr lang="en-GB" dirty="0"/>
              <a:t>):</a:t>
            </a:r>
            <a:r>
              <a:rPr lang="en-GB" dirty="0" err="1"/>
              <a:t>abstr</a:t>
            </a:r>
            <a:r>
              <a:rPr lang="en-GB" dirty="0"/>
              <a:t> LBA22</a:t>
            </a:r>
          </a:p>
        </p:txBody>
      </p:sp>
      <p:sp>
        <p:nvSpPr>
          <p:cNvPr id="6"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PRIMARY ENDPOINT</a:t>
            </a:r>
          </a:p>
          <a:p>
            <a:pPr>
              <a:buClr>
                <a:srgbClr val="043882"/>
              </a:buClr>
              <a:defRPr/>
            </a:pPr>
            <a:r>
              <a:rPr lang="en-US" dirty="0"/>
              <a:t>3-year local regional failure-free survival</a:t>
            </a:r>
          </a:p>
        </p:txBody>
      </p:sp>
      <p:sp>
        <p:nvSpPr>
          <p:cNvPr id="7" name="Oval 14"/>
          <p:cNvSpPr>
            <a:spLocks noChangeArrowheads="1"/>
          </p:cNvSpPr>
          <p:nvPr/>
        </p:nvSpPr>
        <p:spPr bwMode="auto">
          <a:xfrm>
            <a:off x="3829852" y="358878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3859223" y="3087798"/>
            <a:ext cx="763416" cy="238563"/>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a:stCxn id="14" idx="3"/>
            <a:endCxn id="7" idx="2"/>
          </p:cNvCxnSpPr>
          <p:nvPr/>
        </p:nvCxnSpPr>
        <p:spPr bwMode="auto">
          <a:xfrm>
            <a:off x="3708600" y="3880887"/>
            <a:ext cx="121252"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p:cNvCxnSpPr>
          <p:nvPr/>
        </p:nvCxnSpPr>
        <p:spPr bwMode="auto">
          <a:xfrm flipV="1">
            <a:off x="7994559" y="2825370"/>
            <a:ext cx="556894"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360213" y="2354235"/>
            <a:ext cx="3634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Capecitabine + oxaliplatin* </a:t>
            </a:r>
            <a:br>
              <a:rPr lang="en-US" altLang="zh-CN" dirty="0">
                <a:solidFill>
                  <a:srgbClr val="FFFFFF"/>
                </a:solidFill>
                <a:ea typeface="SimSun" pitchFamily="2" charset="-122"/>
              </a:rPr>
            </a:br>
            <a:r>
              <a:rPr lang="en-US" altLang="zh-CN" dirty="0">
                <a:solidFill>
                  <a:srgbClr val="FFFFFF"/>
                </a:solidFill>
                <a:ea typeface="SimSun" pitchFamily="2" charset="-122"/>
              </a:rPr>
              <a:t>(4 cycles)</a:t>
            </a:r>
            <a:br>
              <a:rPr lang="en-US" altLang="zh-CN" dirty="0">
                <a:solidFill>
                  <a:srgbClr val="FFFFFF"/>
                </a:solidFill>
                <a:ea typeface="SimSun" pitchFamily="2" charset="-122"/>
              </a:rPr>
            </a:br>
            <a:r>
              <a:rPr lang="en-US" altLang="zh-CN" dirty="0">
                <a:solidFill>
                  <a:srgbClr val="FFFFFF"/>
                </a:solidFill>
                <a:ea typeface="SimSun" pitchFamily="2" charset="-122"/>
              </a:rPr>
              <a:t>(n=331)</a:t>
            </a:r>
          </a:p>
        </p:txBody>
      </p:sp>
      <p:sp>
        <p:nvSpPr>
          <p:cNvPr id="14" name="AutoShape 9"/>
          <p:cNvSpPr>
            <a:spLocks noChangeArrowheads="1"/>
          </p:cNvSpPr>
          <p:nvPr/>
        </p:nvSpPr>
        <p:spPr bwMode="auto">
          <a:xfrm>
            <a:off x="384819" y="3072717"/>
            <a:ext cx="3323781"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Locally advanced rectal cancer</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Stage II/III and uninvolved MRF</a:t>
            </a:r>
          </a:p>
          <a:p>
            <a:pPr marL="269875" indent="-269875"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ECOG PS ≤1</a:t>
            </a:r>
          </a:p>
          <a:p>
            <a:pPr defTabSz="892175" eaLnBrk="0" hangingPunct="0">
              <a:spcAft>
                <a:spcPct val="30000"/>
              </a:spcAft>
              <a:defRPr/>
            </a:pPr>
            <a:r>
              <a:rPr lang="en-US" altLang="zh-CN" sz="1600" dirty="0">
                <a:solidFill>
                  <a:srgbClr val="FFFFFF"/>
                </a:solidFill>
                <a:ea typeface="SimSun" pitchFamily="2" charset="-122"/>
              </a:rPr>
              <a:t>(n=663)</a:t>
            </a:r>
          </a:p>
        </p:txBody>
      </p:sp>
      <p:cxnSp>
        <p:nvCxnSpPr>
          <p:cNvPr id="15" name="AutoShape 16"/>
          <p:cNvCxnSpPr>
            <a:cxnSpLocks noChangeShapeType="1"/>
            <a:stCxn id="7" idx="4"/>
            <a:endCxn id="18" idx="1"/>
          </p:cNvCxnSpPr>
          <p:nvPr/>
        </p:nvCxnSpPr>
        <p:spPr bwMode="auto">
          <a:xfrm rot="16200000" flipH="1">
            <a:off x="3880057" y="4414579"/>
            <a:ext cx="721749" cy="238563"/>
          </a:xfrm>
          <a:prstGeom prst="bentConnector2">
            <a:avLst/>
          </a:prstGeom>
          <a:noFill/>
          <a:ln w="57150">
            <a:solidFill>
              <a:schemeClr val="bg2">
                <a:lumMod val="60000"/>
                <a:lumOff val="40000"/>
              </a:schemeClr>
            </a:solidFill>
            <a:round/>
            <a:headEnd/>
            <a:tailEnd type="triangle" w="med" len="med"/>
          </a:ln>
        </p:spPr>
      </p:cxnSp>
      <p:cxnSp>
        <p:nvCxnSpPr>
          <p:cNvPr id="17" name="AutoShape 20"/>
          <p:cNvCxnSpPr>
            <a:cxnSpLocks noChangeShapeType="1"/>
            <a:stCxn id="18" idx="3"/>
          </p:cNvCxnSpPr>
          <p:nvPr/>
        </p:nvCxnSpPr>
        <p:spPr bwMode="auto">
          <a:xfrm flipV="1">
            <a:off x="7992416" y="4894735"/>
            <a:ext cx="559037"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360213" y="4423556"/>
            <a:ext cx="3632203"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RT 50 </a:t>
            </a:r>
            <a:r>
              <a:rPr lang="en-US" altLang="zh-CN" dirty="0" err="1">
                <a:solidFill>
                  <a:srgbClr val="4D4D4D"/>
                </a:solidFill>
                <a:ea typeface="SimSun" pitchFamily="2" charset="-122"/>
              </a:rPr>
              <a:t>Gy</a:t>
            </a:r>
            <a:r>
              <a:rPr lang="en-US" altLang="zh-CN" dirty="0">
                <a:solidFill>
                  <a:srgbClr val="4D4D4D"/>
                </a:solidFill>
                <a:ea typeface="SimSun" pitchFamily="2" charset="-122"/>
              </a:rPr>
              <a:t>/5 weeks + capecitabine 825 mg/m</a:t>
            </a:r>
            <a:r>
              <a:rPr lang="en-US" altLang="zh-CN" baseline="30000" dirty="0">
                <a:solidFill>
                  <a:srgbClr val="4D4D4D"/>
                </a:solidFill>
                <a:ea typeface="SimSun" pitchFamily="2" charset="-122"/>
              </a:rPr>
              <a:t>2</a:t>
            </a:r>
            <a:r>
              <a:rPr lang="en-US" altLang="zh-CN" dirty="0">
                <a:solidFill>
                  <a:srgbClr val="4D4D4D"/>
                </a:solidFill>
                <a:ea typeface="SimSun" pitchFamily="2" charset="-122"/>
              </a:rPr>
              <a:t> </a:t>
            </a:r>
            <a:r>
              <a:rPr lang="en-US" altLang="zh-CN" dirty="0" err="1">
                <a:solidFill>
                  <a:srgbClr val="4D4D4D"/>
                </a:solidFill>
                <a:ea typeface="SimSun" pitchFamily="2" charset="-122"/>
              </a:rPr>
              <a:t>po</a:t>
            </a:r>
            <a:r>
              <a:rPr lang="en-US" altLang="zh-CN" dirty="0">
                <a:solidFill>
                  <a:srgbClr val="4D4D4D"/>
                </a:solidFill>
                <a:ea typeface="SimSun" pitchFamily="2" charset="-122"/>
              </a:rPr>
              <a:t> bid 5 days/week</a:t>
            </a:r>
            <a:br>
              <a:rPr lang="en-US" altLang="zh-CN" dirty="0">
                <a:solidFill>
                  <a:srgbClr val="4D4D4D"/>
                </a:solidFill>
                <a:ea typeface="SimSun" pitchFamily="2" charset="-122"/>
              </a:rPr>
            </a:br>
            <a:r>
              <a:rPr lang="en-US" altLang="zh-CN" dirty="0">
                <a:solidFill>
                  <a:srgbClr val="4D4D4D"/>
                </a:solidFill>
                <a:ea typeface="SimSun" pitchFamily="2" charset="-122"/>
              </a:rPr>
              <a:t>(n=332)</a:t>
            </a:r>
          </a:p>
        </p:txBody>
      </p:sp>
      <p:sp>
        <p:nvSpPr>
          <p:cNvPr id="19"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DFS, OS, </a:t>
            </a:r>
            <a:r>
              <a:rPr lang="en-US" dirty="0" err="1"/>
              <a:t>pCR</a:t>
            </a:r>
            <a:r>
              <a:rPr lang="en-US" dirty="0"/>
              <a:t> rate, TRG, R0 rate, safety</a:t>
            </a:r>
          </a:p>
        </p:txBody>
      </p:sp>
      <p:sp>
        <p:nvSpPr>
          <p:cNvPr id="42" name="AutoShape 8"/>
          <p:cNvSpPr>
            <a:spLocks noChangeArrowheads="1"/>
          </p:cNvSpPr>
          <p:nvPr/>
        </p:nvSpPr>
        <p:spPr bwMode="auto">
          <a:xfrm>
            <a:off x="9804573" y="2354235"/>
            <a:ext cx="2058609"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Capecitabine + </a:t>
            </a:r>
            <a:br>
              <a:rPr lang="en-US" altLang="zh-CN" dirty="0">
                <a:solidFill>
                  <a:srgbClr val="FFFFFF"/>
                </a:solidFill>
                <a:ea typeface="SimSun" pitchFamily="2" charset="-122"/>
              </a:rPr>
            </a:br>
            <a:r>
              <a:rPr lang="en-US" altLang="zh-CN" dirty="0">
                <a:solidFill>
                  <a:srgbClr val="FFFFFF"/>
                </a:solidFill>
                <a:ea typeface="SimSun" pitchFamily="2" charset="-122"/>
              </a:rPr>
              <a:t>oxaliplatin* </a:t>
            </a:r>
            <a:br>
              <a:rPr lang="en-US" altLang="zh-CN" dirty="0">
                <a:solidFill>
                  <a:srgbClr val="FFFFFF"/>
                </a:solidFill>
                <a:ea typeface="SimSun" pitchFamily="2" charset="-122"/>
              </a:rPr>
            </a:br>
            <a:r>
              <a:rPr lang="en-US" altLang="zh-CN" dirty="0">
                <a:solidFill>
                  <a:srgbClr val="FFFFFF"/>
                </a:solidFill>
                <a:ea typeface="SimSun" pitchFamily="2" charset="-122"/>
              </a:rPr>
              <a:t>(4 cycles)</a:t>
            </a:r>
          </a:p>
        </p:txBody>
      </p:sp>
      <p:sp>
        <p:nvSpPr>
          <p:cNvPr id="43" name="AutoShape 12"/>
          <p:cNvSpPr>
            <a:spLocks noChangeArrowheads="1"/>
          </p:cNvSpPr>
          <p:nvPr/>
        </p:nvSpPr>
        <p:spPr bwMode="auto">
          <a:xfrm>
            <a:off x="9804573" y="4423556"/>
            <a:ext cx="2057395"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Capecitabine + </a:t>
            </a:r>
            <a:br>
              <a:rPr lang="en-US" altLang="zh-CN" dirty="0">
                <a:solidFill>
                  <a:srgbClr val="4D4D4D"/>
                </a:solidFill>
                <a:ea typeface="SimSun" pitchFamily="2" charset="-122"/>
              </a:rPr>
            </a:br>
            <a:r>
              <a:rPr lang="en-US" altLang="zh-CN" dirty="0">
                <a:solidFill>
                  <a:srgbClr val="4D4D4D"/>
                </a:solidFill>
                <a:ea typeface="SimSun" pitchFamily="2" charset="-122"/>
              </a:rPr>
              <a:t>oxaliplatin* </a:t>
            </a:r>
            <a:br>
              <a:rPr lang="en-US" altLang="zh-CN" dirty="0">
                <a:solidFill>
                  <a:srgbClr val="4D4D4D"/>
                </a:solidFill>
                <a:ea typeface="SimSun" pitchFamily="2" charset="-122"/>
              </a:rPr>
            </a:br>
            <a:r>
              <a:rPr lang="en-US" altLang="zh-CN" dirty="0">
                <a:solidFill>
                  <a:srgbClr val="4D4D4D"/>
                </a:solidFill>
                <a:ea typeface="SimSun" pitchFamily="2" charset="-122"/>
              </a:rPr>
              <a:t>(6 cycles)</a:t>
            </a:r>
          </a:p>
        </p:txBody>
      </p:sp>
      <p:sp>
        <p:nvSpPr>
          <p:cNvPr id="44" name="Rounded Rectangle 43"/>
          <p:cNvSpPr/>
          <p:nvPr/>
        </p:nvSpPr>
        <p:spPr>
          <a:xfrm>
            <a:off x="2887402" y="2322811"/>
            <a:ext cx="1422167" cy="405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92175" eaLnBrk="0" hangingPunct="0">
              <a:spcAft>
                <a:spcPct val="30000"/>
              </a:spcAft>
              <a:defRPr/>
            </a:pPr>
            <a:r>
              <a:rPr lang="en-NZ" altLang="zh-CN" sz="1600" b="1" dirty="0" err="1">
                <a:solidFill>
                  <a:srgbClr val="4D4D4D"/>
                </a:solidFill>
                <a:ea typeface="SimSun" pitchFamily="2" charset="-122"/>
              </a:rPr>
              <a:t>nCT</a:t>
            </a:r>
            <a:r>
              <a:rPr lang="en-NZ" altLang="zh-CN" sz="1600" b="1" dirty="0">
                <a:solidFill>
                  <a:srgbClr val="4D4D4D"/>
                </a:solidFill>
                <a:ea typeface="SimSun" pitchFamily="2" charset="-122"/>
              </a:rPr>
              <a:t> arm</a:t>
            </a:r>
            <a:endParaRPr lang="en-GB" altLang="zh-CN" sz="1600" b="1" dirty="0">
              <a:solidFill>
                <a:srgbClr val="4D4D4D"/>
              </a:solidFill>
              <a:ea typeface="SimSun" pitchFamily="2" charset="-122"/>
            </a:endParaRPr>
          </a:p>
        </p:txBody>
      </p:sp>
      <p:sp>
        <p:nvSpPr>
          <p:cNvPr id="45" name="Rounded Rectangle 44"/>
          <p:cNvSpPr/>
          <p:nvPr/>
        </p:nvSpPr>
        <p:spPr>
          <a:xfrm>
            <a:off x="2887402" y="4929994"/>
            <a:ext cx="1422167" cy="405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92175" eaLnBrk="0" hangingPunct="0">
              <a:spcAft>
                <a:spcPct val="30000"/>
              </a:spcAft>
              <a:defRPr/>
            </a:pPr>
            <a:r>
              <a:rPr lang="en-NZ" altLang="zh-CN" sz="1600" b="1" dirty="0" err="1">
                <a:solidFill>
                  <a:srgbClr val="4D4D4D"/>
                </a:solidFill>
                <a:ea typeface="SimSun" pitchFamily="2" charset="-122"/>
              </a:rPr>
              <a:t>nCRT</a:t>
            </a:r>
            <a:r>
              <a:rPr lang="en-NZ" altLang="zh-CN" sz="1600" b="1" dirty="0">
                <a:solidFill>
                  <a:srgbClr val="4D4D4D"/>
                </a:solidFill>
                <a:ea typeface="SimSun" pitchFamily="2" charset="-122"/>
              </a:rPr>
              <a:t> arm</a:t>
            </a:r>
            <a:endParaRPr lang="en-GB" altLang="zh-CN" sz="1600" b="1" dirty="0">
              <a:solidFill>
                <a:srgbClr val="4D4D4D"/>
              </a:solidFill>
              <a:ea typeface="SimSun" pitchFamily="2" charset="-122"/>
            </a:endParaRPr>
          </a:p>
        </p:txBody>
      </p:sp>
      <p:sp>
        <p:nvSpPr>
          <p:cNvPr id="46" name="AutoShape 12"/>
          <p:cNvSpPr>
            <a:spLocks noChangeArrowheads="1"/>
          </p:cNvSpPr>
          <p:nvPr/>
        </p:nvSpPr>
        <p:spPr bwMode="auto">
          <a:xfrm>
            <a:off x="8551453" y="2448568"/>
            <a:ext cx="643528" cy="2733557"/>
          </a:xfrm>
          <a:prstGeom prst="rect">
            <a:avLst/>
          </a:prstGeom>
          <a:solidFill>
            <a:schemeClr val="tx1"/>
          </a:solidFill>
          <a:ln w="9525" algn="ctr">
            <a:noFill/>
            <a:round/>
            <a:headEnd/>
            <a:tailEnd/>
          </a:ln>
        </p:spPr>
        <p:txBody>
          <a:bodyPr vert="wordArtVert" lIns="90488" tIns="0" rIns="90488" bIns="0" anchor="ctr"/>
          <a:lstStyle/>
          <a:p>
            <a:pPr algn="ctr" defTabSz="892175" eaLnBrk="0" hangingPunct="0">
              <a:defRPr/>
            </a:pPr>
            <a:r>
              <a:rPr lang="en-US" altLang="zh-CN" sz="1600" dirty="0">
                <a:solidFill>
                  <a:srgbClr val="FFFFFF"/>
                </a:solidFill>
                <a:ea typeface="SimSun" pitchFamily="2" charset="-122"/>
              </a:rPr>
              <a:t>SURGERY</a:t>
            </a:r>
          </a:p>
        </p:txBody>
      </p:sp>
      <p:cxnSp>
        <p:nvCxnSpPr>
          <p:cNvPr id="49" name="AutoShape 20"/>
          <p:cNvCxnSpPr>
            <a:cxnSpLocks noChangeShapeType="1"/>
          </p:cNvCxnSpPr>
          <p:nvPr/>
        </p:nvCxnSpPr>
        <p:spPr bwMode="auto">
          <a:xfrm>
            <a:off x="9194981" y="4894735"/>
            <a:ext cx="715894" cy="1"/>
          </a:xfrm>
          <a:prstGeom prst="straightConnector1">
            <a:avLst/>
          </a:prstGeom>
          <a:noFill/>
          <a:ln w="57150">
            <a:solidFill>
              <a:schemeClr val="bg2">
                <a:lumMod val="60000"/>
                <a:lumOff val="40000"/>
              </a:schemeClr>
            </a:solidFill>
            <a:prstDash val="sysDot"/>
            <a:round/>
            <a:headEnd/>
            <a:tailEnd type="triangle" w="med" len="med"/>
          </a:ln>
        </p:spPr>
      </p:cxnSp>
      <p:cxnSp>
        <p:nvCxnSpPr>
          <p:cNvPr id="53" name="AutoShape 21"/>
          <p:cNvCxnSpPr>
            <a:cxnSpLocks noChangeShapeType="1"/>
            <a:endCxn id="42" idx="1"/>
          </p:cNvCxnSpPr>
          <p:nvPr/>
        </p:nvCxnSpPr>
        <p:spPr bwMode="auto">
          <a:xfrm>
            <a:off x="9194981" y="2825370"/>
            <a:ext cx="609592"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44859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LBA-4: Initial data from the phase 3 KEYNOTE-811 study of trastuzumab and chemotherapy with or without pembrolizumab for HER2-positive metastatic gastric or gastroesophageal junction (G/GEJ) cancer – </a:t>
            </a:r>
            <a:r>
              <a:rPr lang="en-GB" dirty="0" err="1"/>
              <a:t>Janjigian</a:t>
            </a:r>
            <a:r>
              <a:rPr lang="en-GB" dirty="0"/>
              <a:t> YY,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err="1"/>
              <a:t>Janjigian</a:t>
            </a:r>
            <a:r>
              <a:rPr lang="en-GB" dirty="0"/>
              <a:t> YY, et al. Ann </a:t>
            </a:r>
            <a:r>
              <a:rPr lang="en-GB" dirty="0" err="1"/>
              <a:t>Oncol</a:t>
            </a:r>
            <a:r>
              <a:rPr lang="en-GB" dirty="0"/>
              <a:t> 2021;32(</a:t>
            </a:r>
            <a:r>
              <a:rPr lang="en-GB" dirty="0" err="1"/>
              <a:t>suppl</a:t>
            </a:r>
            <a:r>
              <a:rPr lang="en-GB" dirty="0"/>
              <a:t>):</a:t>
            </a:r>
            <a:r>
              <a:rPr lang="en-GB" dirty="0" err="1"/>
              <a:t>abstr</a:t>
            </a:r>
            <a:r>
              <a:rPr lang="en-GB" dirty="0"/>
              <a:t> LBA-4</a:t>
            </a:r>
          </a:p>
        </p:txBody>
      </p:sp>
      <p:sp>
        <p:nvSpPr>
          <p:cNvPr id="7" name="TextBox 6"/>
          <p:cNvSpPr txBox="1"/>
          <p:nvPr/>
        </p:nvSpPr>
        <p:spPr>
          <a:xfrm>
            <a:off x="4291665" y="1375278"/>
            <a:ext cx="3608681" cy="338554"/>
          </a:xfrm>
          <a:prstGeom prst="rect">
            <a:avLst/>
          </a:prstGeom>
          <a:noFill/>
        </p:spPr>
        <p:txBody>
          <a:bodyPr wrap="none" rtlCol="0">
            <a:spAutoFit/>
          </a:bodyPr>
          <a:lstStyle/>
          <a:p>
            <a:pPr algn="ctr"/>
            <a:r>
              <a:rPr lang="en-GB" sz="1600" b="1" dirty="0"/>
              <a:t>Best % change in target lesion size</a:t>
            </a:r>
          </a:p>
        </p:txBody>
      </p:sp>
      <p:graphicFrame>
        <p:nvGraphicFramePr>
          <p:cNvPr id="8" name="Table 57">
            <a:extLst>
              <a:ext uri="{FF2B5EF4-FFF2-40B4-BE49-F238E27FC236}">
                <a16:creationId xmlns:a16="http://schemas.microsoft.com/office/drawing/2014/main" id="{6E953987-487E-4D4D-AA2D-10984CE72314}"/>
              </a:ext>
            </a:extLst>
          </p:cNvPr>
          <p:cNvGraphicFramePr>
            <a:graphicFrameLocks noGrp="1"/>
          </p:cNvGraphicFramePr>
          <p:nvPr>
            <p:extLst>
              <p:ext uri="{D42A27DB-BD31-4B8C-83A1-F6EECF244321}">
                <p14:modId xmlns:p14="http://schemas.microsoft.com/office/powerpoint/2010/main" val="968086022"/>
              </p:ext>
            </p:extLst>
          </p:nvPr>
        </p:nvGraphicFramePr>
        <p:xfrm>
          <a:off x="2041452" y="1923985"/>
          <a:ext cx="2735822" cy="914400"/>
        </p:xfrm>
        <a:graphic>
          <a:graphicData uri="http://schemas.openxmlformats.org/drawingml/2006/table">
            <a:tbl>
              <a:tblPr firstRow="1" bandRow="1">
                <a:tableStyleId>{5C22544A-7EE6-4342-B048-85BDC9FD1C3A}</a:tableStyleId>
              </a:tblPr>
              <a:tblGrid>
                <a:gridCol w="1905398">
                  <a:extLst>
                    <a:ext uri="{9D8B030D-6E8A-4147-A177-3AD203B41FA5}">
                      <a16:colId xmlns:a16="http://schemas.microsoft.com/office/drawing/2014/main" val="2233050884"/>
                    </a:ext>
                  </a:extLst>
                </a:gridCol>
                <a:gridCol w="830424">
                  <a:extLst>
                    <a:ext uri="{9D8B030D-6E8A-4147-A177-3AD203B41FA5}">
                      <a16:colId xmlns:a16="http://schemas.microsoft.com/office/drawing/2014/main" val="325917662"/>
                    </a:ext>
                  </a:extLst>
                </a:gridCol>
              </a:tblGrid>
              <a:tr h="161104">
                <a:tc>
                  <a:txBody>
                    <a:bodyPr/>
                    <a:lstStyle/>
                    <a:p>
                      <a:r>
                        <a:rPr lang="en-GB" sz="1400" dirty="0">
                          <a:solidFill>
                            <a:srgbClr val="4D4D4D"/>
                          </a:solidFill>
                        </a:rPr>
                        <a:t>Pembrolizumab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4D4D4D"/>
                          </a:solidFill>
                        </a:rPr>
                        <a:t>n=124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68071"/>
                  </a:ext>
                </a:extLst>
              </a:tr>
              <a:tr h="161104">
                <a:tc>
                  <a:txBody>
                    <a:bodyPr/>
                    <a:lstStyle/>
                    <a:p>
                      <a:r>
                        <a:rPr lang="en-GB" sz="1400" dirty="0">
                          <a:solidFill>
                            <a:srgbClr val="4D4D4D"/>
                          </a:solidFill>
                        </a:rPr>
                        <a:t>Any decrease, %</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rgbClr val="4D4D4D"/>
                          </a:solidFill>
                        </a:rPr>
                        <a:t>97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8285350"/>
                  </a:ext>
                </a:extLst>
              </a:tr>
              <a:tr h="161104">
                <a:tc>
                  <a:txBody>
                    <a:bodyPr/>
                    <a:lstStyle/>
                    <a:p>
                      <a:r>
                        <a:rPr lang="en-GB" sz="1400" dirty="0">
                          <a:solidFill>
                            <a:srgbClr val="4D4D4D"/>
                          </a:solidFill>
                        </a:rPr>
                        <a:t>Decrease of ≥80%,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4D4D4D"/>
                          </a:solidFill>
                        </a:rPr>
                        <a:t>32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2254929"/>
                  </a:ext>
                </a:extLst>
              </a:tr>
            </a:tbl>
          </a:graphicData>
        </a:graphic>
      </p:graphicFrame>
      <p:grpSp>
        <p:nvGrpSpPr>
          <p:cNvPr id="9" name="Group 8">
            <a:extLst>
              <a:ext uri="{FF2B5EF4-FFF2-40B4-BE49-F238E27FC236}">
                <a16:creationId xmlns:a16="http://schemas.microsoft.com/office/drawing/2014/main" id="{3BF330A6-95D0-4DA8-A07E-191EC136FF04}"/>
              </a:ext>
            </a:extLst>
          </p:cNvPr>
          <p:cNvGrpSpPr/>
          <p:nvPr/>
        </p:nvGrpSpPr>
        <p:grpSpPr>
          <a:xfrm>
            <a:off x="402079" y="1817091"/>
            <a:ext cx="5429761" cy="4079856"/>
            <a:chOff x="402079" y="1817091"/>
            <a:chExt cx="5429761" cy="4079856"/>
          </a:xfrm>
          <a:solidFill>
            <a:schemeClr val="accent3"/>
          </a:solidFill>
        </p:grpSpPr>
        <p:grpSp>
          <p:nvGrpSpPr>
            <p:cNvPr id="10" name="Group 9">
              <a:extLst>
                <a:ext uri="{FF2B5EF4-FFF2-40B4-BE49-F238E27FC236}">
                  <a16:creationId xmlns:a16="http://schemas.microsoft.com/office/drawing/2014/main" id="{B97B8D30-2603-4F9D-84C2-10EA5EFB0487}"/>
                </a:ext>
              </a:extLst>
            </p:cNvPr>
            <p:cNvGrpSpPr/>
            <p:nvPr/>
          </p:nvGrpSpPr>
          <p:grpSpPr>
            <a:xfrm>
              <a:off x="1041804" y="1957534"/>
              <a:ext cx="96432" cy="3801297"/>
              <a:chOff x="1969325" y="1959428"/>
              <a:chExt cx="72000" cy="3600000"/>
            </a:xfrm>
            <a:grpFill/>
          </p:grpSpPr>
          <p:cxnSp>
            <p:nvCxnSpPr>
              <p:cNvPr id="150" name="Straight Connector 149">
                <a:extLst>
                  <a:ext uri="{FF2B5EF4-FFF2-40B4-BE49-F238E27FC236}">
                    <a16:creationId xmlns:a16="http://schemas.microsoft.com/office/drawing/2014/main" id="{6534FC27-B27B-422C-B613-2D609A427E5F}"/>
                  </a:ext>
                </a:extLst>
              </p:cNvPr>
              <p:cNvCxnSpPr/>
              <p:nvPr/>
            </p:nvCxnSpPr>
            <p:spPr>
              <a:xfrm>
                <a:off x="2034073" y="1959428"/>
                <a:ext cx="0" cy="360000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2F592350-281F-427B-887B-2F966C5323D3}"/>
                  </a:ext>
                </a:extLst>
              </p:cNvPr>
              <p:cNvCxnSpPr/>
              <p:nvPr/>
            </p:nvCxnSpPr>
            <p:spPr>
              <a:xfrm>
                <a:off x="1969325" y="1970496"/>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6926D4B-D3FC-40F0-95BF-B925BFC13221}"/>
                  </a:ext>
                </a:extLst>
              </p:cNvPr>
              <p:cNvCxnSpPr/>
              <p:nvPr/>
            </p:nvCxnSpPr>
            <p:spPr>
              <a:xfrm>
                <a:off x="1969325" y="2326270"/>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4FC9C7B-984A-47B1-B094-565938FA9BC6}"/>
                  </a:ext>
                </a:extLst>
              </p:cNvPr>
              <p:cNvCxnSpPr/>
              <p:nvPr/>
            </p:nvCxnSpPr>
            <p:spPr>
              <a:xfrm>
                <a:off x="1969325" y="2682283"/>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ED8B03F-B594-4569-804E-6B45E4658B53}"/>
                  </a:ext>
                </a:extLst>
              </p:cNvPr>
              <p:cNvCxnSpPr/>
              <p:nvPr/>
            </p:nvCxnSpPr>
            <p:spPr>
              <a:xfrm>
                <a:off x="1969325" y="3040201"/>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EAC84BA-4910-4912-8E8D-7E9575C81820}"/>
                  </a:ext>
                </a:extLst>
              </p:cNvPr>
              <p:cNvCxnSpPr/>
              <p:nvPr/>
            </p:nvCxnSpPr>
            <p:spPr>
              <a:xfrm>
                <a:off x="1969325" y="3396214"/>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989A4D1-8ECD-4B26-A51D-F665FFFD14E2}"/>
                  </a:ext>
                </a:extLst>
              </p:cNvPr>
              <p:cNvCxnSpPr/>
              <p:nvPr/>
            </p:nvCxnSpPr>
            <p:spPr>
              <a:xfrm>
                <a:off x="1969325" y="3755494"/>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1AADA18-5EB0-411D-938F-169492CDF1CB}"/>
                  </a:ext>
                </a:extLst>
              </p:cNvPr>
              <p:cNvCxnSpPr/>
              <p:nvPr/>
            </p:nvCxnSpPr>
            <p:spPr>
              <a:xfrm>
                <a:off x="1969325" y="4127501"/>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44E7194-2A0A-49C0-BFBF-56E119769978}"/>
                  </a:ext>
                </a:extLst>
              </p:cNvPr>
              <p:cNvCxnSpPr/>
              <p:nvPr/>
            </p:nvCxnSpPr>
            <p:spPr>
              <a:xfrm>
                <a:off x="1969325" y="4483275"/>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F914C08-5158-435A-A6F4-1D00D0E7CA72}"/>
                  </a:ext>
                </a:extLst>
              </p:cNvPr>
              <p:cNvCxnSpPr/>
              <p:nvPr/>
            </p:nvCxnSpPr>
            <p:spPr>
              <a:xfrm>
                <a:off x="1969325" y="4839288"/>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B4F6CC6-97CA-4DAB-8BB5-FA8B085F5A9F}"/>
                  </a:ext>
                </a:extLst>
              </p:cNvPr>
              <p:cNvCxnSpPr/>
              <p:nvPr/>
            </p:nvCxnSpPr>
            <p:spPr>
              <a:xfrm>
                <a:off x="1969325" y="5197206"/>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47F45FF-312B-4290-857C-096AAD6C2719}"/>
                  </a:ext>
                </a:extLst>
              </p:cNvPr>
              <p:cNvCxnSpPr/>
              <p:nvPr/>
            </p:nvCxnSpPr>
            <p:spPr>
              <a:xfrm>
                <a:off x="1969325" y="5553219"/>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8AA06C55-2E36-416D-8CF6-9DE5AE805DF3}"/>
                </a:ext>
              </a:extLst>
            </p:cNvPr>
            <p:cNvSpPr/>
            <p:nvPr/>
          </p:nvSpPr>
          <p:spPr>
            <a:xfrm>
              <a:off x="1217297" y="3640538"/>
              <a:ext cx="36000" cy="190065"/>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10BD5F4-1846-42BE-BD65-4A49CAE325C7}"/>
                </a:ext>
              </a:extLst>
            </p:cNvPr>
            <p:cNvSpPr/>
            <p:nvPr/>
          </p:nvSpPr>
          <p:spPr>
            <a:xfrm rot="10800000">
              <a:off x="1178359" y="3460537"/>
              <a:ext cx="36000" cy="36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760FEAA-94D0-40FC-82A3-7D45838BE9A7}"/>
                </a:ext>
              </a:extLst>
            </p:cNvPr>
            <p:cNvSpPr/>
            <p:nvPr/>
          </p:nvSpPr>
          <p:spPr>
            <a:xfrm rot="10800000">
              <a:off x="1143231" y="1948537"/>
              <a:ext cx="36000" cy="187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CEDD322D-1897-4772-966D-F2580DF76CE4}"/>
                </a:ext>
              </a:extLst>
            </p:cNvPr>
            <p:cNvGrpSpPr/>
            <p:nvPr/>
          </p:nvGrpSpPr>
          <p:grpSpPr>
            <a:xfrm>
              <a:off x="535190" y="1817091"/>
              <a:ext cx="496708" cy="1806864"/>
              <a:chOff x="1591067" y="1826422"/>
              <a:chExt cx="370862" cy="1711182"/>
            </a:xfrm>
            <a:grpFill/>
          </p:grpSpPr>
          <p:sp>
            <p:nvSpPr>
              <p:cNvPr id="145" name="TextBox 144">
                <a:extLst>
                  <a:ext uri="{FF2B5EF4-FFF2-40B4-BE49-F238E27FC236}">
                    <a16:creationId xmlns:a16="http://schemas.microsoft.com/office/drawing/2014/main" id="{EC90F1E7-4314-4850-846C-F4BFBCF617BD}"/>
                  </a:ext>
                </a:extLst>
              </p:cNvPr>
              <p:cNvSpPr txBox="1"/>
              <p:nvPr/>
            </p:nvSpPr>
            <p:spPr>
              <a:xfrm>
                <a:off x="1591067" y="1826422"/>
                <a:ext cx="370862" cy="288147"/>
              </a:xfrm>
              <a:prstGeom prst="rect">
                <a:avLst/>
              </a:prstGeom>
              <a:noFill/>
            </p:spPr>
            <p:txBody>
              <a:bodyPr wrap="none" lIns="36000" tIns="36000" rIns="36000" bIns="36000" rtlCol="0">
                <a:spAutoFit/>
              </a:bodyPr>
              <a:lstStyle/>
              <a:p>
                <a:pPr algn="r"/>
                <a:r>
                  <a:rPr lang="en-GB" sz="1400" dirty="0">
                    <a:solidFill>
                      <a:srgbClr val="4D4D4D"/>
                    </a:solidFill>
                  </a:rPr>
                  <a:t>100</a:t>
                </a:r>
              </a:p>
            </p:txBody>
          </p:sp>
          <p:sp>
            <p:nvSpPr>
              <p:cNvPr id="146" name="TextBox 145">
                <a:extLst>
                  <a:ext uri="{FF2B5EF4-FFF2-40B4-BE49-F238E27FC236}">
                    <a16:creationId xmlns:a16="http://schemas.microsoft.com/office/drawing/2014/main" id="{080C8AFE-DCC2-413D-8624-71533FA855FB}"/>
                  </a:ext>
                </a:extLst>
              </p:cNvPr>
              <p:cNvSpPr txBox="1"/>
              <p:nvPr/>
            </p:nvSpPr>
            <p:spPr>
              <a:xfrm>
                <a:off x="1690454" y="2180752"/>
                <a:ext cx="271475" cy="288147"/>
              </a:xfrm>
              <a:prstGeom prst="rect">
                <a:avLst/>
              </a:prstGeom>
              <a:noFill/>
            </p:spPr>
            <p:txBody>
              <a:bodyPr wrap="none" lIns="36000" tIns="36000" rIns="36000" bIns="36000" rtlCol="0">
                <a:spAutoFit/>
              </a:bodyPr>
              <a:lstStyle/>
              <a:p>
                <a:pPr algn="r"/>
                <a:r>
                  <a:rPr lang="en-GB" sz="1400" dirty="0">
                    <a:solidFill>
                      <a:srgbClr val="4D4D4D"/>
                    </a:solidFill>
                  </a:rPr>
                  <a:t>80</a:t>
                </a:r>
              </a:p>
            </p:txBody>
          </p:sp>
          <p:sp>
            <p:nvSpPr>
              <p:cNvPr id="147" name="TextBox 146">
                <a:extLst>
                  <a:ext uri="{FF2B5EF4-FFF2-40B4-BE49-F238E27FC236}">
                    <a16:creationId xmlns:a16="http://schemas.microsoft.com/office/drawing/2014/main" id="{C02CDA68-5C81-4E93-BA59-8312ADF85B9D}"/>
                  </a:ext>
                </a:extLst>
              </p:cNvPr>
              <p:cNvSpPr txBox="1"/>
              <p:nvPr/>
            </p:nvSpPr>
            <p:spPr>
              <a:xfrm>
                <a:off x="1690454" y="2535082"/>
                <a:ext cx="271475" cy="288147"/>
              </a:xfrm>
              <a:prstGeom prst="rect">
                <a:avLst/>
              </a:prstGeom>
              <a:noFill/>
            </p:spPr>
            <p:txBody>
              <a:bodyPr wrap="none" lIns="36000" tIns="36000" rIns="36000" bIns="36000" rtlCol="0">
                <a:spAutoFit/>
              </a:bodyPr>
              <a:lstStyle/>
              <a:p>
                <a:pPr algn="r"/>
                <a:r>
                  <a:rPr lang="en-GB" sz="1400" dirty="0">
                    <a:solidFill>
                      <a:srgbClr val="4D4D4D"/>
                    </a:solidFill>
                  </a:rPr>
                  <a:t>60</a:t>
                </a:r>
              </a:p>
            </p:txBody>
          </p:sp>
          <p:sp>
            <p:nvSpPr>
              <p:cNvPr id="148" name="TextBox 147">
                <a:extLst>
                  <a:ext uri="{FF2B5EF4-FFF2-40B4-BE49-F238E27FC236}">
                    <a16:creationId xmlns:a16="http://schemas.microsoft.com/office/drawing/2014/main" id="{209E2026-048B-4818-B852-654060408A18}"/>
                  </a:ext>
                </a:extLst>
              </p:cNvPr>
              <p:cNvSpPr txBox="1"/>
              <p:nvPr/>
            </p:nvSpPr>
            <p:spPr>
              <a:xfrm>
                <a:off x="1690454" y="2895127"/>
                <a:ext cx="271475" cy="288147"/>
              </a:xfrm>
              <a:prstGeom prst="rect">
                <a:avLst/>
              </a:prstGeom>
              <a:noFill/>
            </p:spPr>
            <p:txBody>
              <a:bodyPr wrap="none" lIns="36000" tIns="36000" rIns="36000" bIns="36000" rtlCol="0">
                <a:spAutoFit/>
              </a:bodyPr>
              <a:lstStyle/>
              <a:p>
                <a:pPr algn="r"/>
                <a:r>
                  <a:rPr lang="en-GB" sz="1400" dirty="0">
                    <a:solidFill>
                      <a:srgbClr val="4D4D4D"/>
                    </a:solidFill>
                  </a:rPr>
                  <a:t>40</a:t>
                </a:r>
              </a:p>
            </p:txBody>
          </p:sp>
          <p:sp>
            <p:nvSpPr>
              <p:cNvPr id="149" name="TextBox 148">
                <a:extLst>
                  <a:ext uri="{FF2B5EF4-FFF2-40B4-BE49-F238E27FC236}">
                    <a16:creationId xmlns:a16="http://schemas.microsoft.com/office/drawing/2014/main" id="{64550770-BC00-410A-832E-EDA3F1AE0A1D}"/>
                  </a:ext>
                </a:extLst>
              </p:cNvPr>
              <p:cNvSpPr txBox="1"/>
              <p:nvPr/>
            </p:nvSpPr>
            <p:spPr>
              <a:xfrm>
                <a:off x="1690454" y="3249457"/>
                <a:ext cx="271475" cy="288147"/>
              </a:xfrm>
              <a:prstGeom prst="rect">
                <a:avLst/>
              </a:prstGeom>
              <a:noFill/>
            </p:spPr>
            <p:txBody>
              <a:bodyPr wrap="none" lIns="36000" tIns="36000" rIns="36000" bIns="36000" rtlCol="0">
                <a:spAutoFit/>
              </a:bodyPr>
              <a:lstStyle/>
              <a:p>
                <a:pPr algn="r"/>
                <a:r>
                  <a:rPr lang="en-GB" sz="1400" dirty="0">
                    <a:solidFill>
                      <a:srgbClr val="4D4D4D"/>
                    </a:solidFill>
                  </a:rPr>
                  <a:t>20</a:t>
                </a:r>
              </a:p>
            </p:txBody>
          </p:sp>
        </p:grpSp>
        <p:sp>
          <p:nvSpPr>
            <p:cNvPr id="15" name="TextBox 14">
              <a:extLst>
                <a:ext uri="{FF2B5EF4-FFF2-40B4-BE49-F238E27FC236}">
                  <a16:creationId xmlns:a16="http://schemas.microsoft.com/office/drawing/2014/main" id="{5D819925-8DA4-49C3-A4A5-A6219E403217}"/>
                </a:ext>
              </a:extLst>
            </p:cNvPr>
            <p:cNvSpPr txBox="1"/>
            <p:nvPr/>
          </p:nvSpPr>
          <p:spPr>
            <a:xfrm>
              <a:off x="801413" y="3697862"/>
              <a:ext cx="230485" cy="304259"/>
            </a:xfrm>
            <a:prstGeom prst="rect">
              <a:avLst/>
            </a:prstGeom>
            <a:noFill/>
          </p:spPr>
          <p:txBody>
            <a:bodyPr wrap="none" lIns="36000" tIns="36000" rIns="36000" bIns="36000" rtlCol="0">
              <a:spAutoFit/>
            </a:bodyPr>
            <a:lstStyle/>
            <a:p>
              <a:pPr algn="r"/>
              <a:r>
                <a:rPr lang="en-GB" sz="1400" dirty="0">
                  <a:solidFill>
                    <a:srgbClr val="4D4D4D"/>
                  </a:solidFill>
                </a:rPr>
                <a:t>0</a:t>
              </a:r>
            </a:p>
          </p:txBody>
        </p:sp>
        <p:grpSp>
          <p:nvGrpSpPr>
            <p:cNvPr id="16" name="Group 15">
              <a:extLst>
                <a:ext uri="{FF2B5EF4-FFF2-40B4-BE49-F238E27FC236}">
                  <a16:creationId xmlns:a16="http://schemas.microsoft.com/office/drawing/2014/main" id="{22A2831A-0740-48A6-98AC-E07A62DDAE39}"/>
                </a:ext>
              </a:extLst>
            </p:cNvPr>
            <p:cNvGrpSpPr/>
            <p:nvPr/>
          </p:nvGrpSpPr>
          <p:grpSpPr>
            <a:xfrm>
              <a:off x="402079" y="4090083"/>
              <a:ext cx="629819" cy="1806864"/>
              <a:chOff x="1491681" y="1826422"/>
              <a:chExt cx="470248" cy="1711182"/>
            </a:xfrm>
            <a:grpFill/>
          </p:grpSpPr>
          <p:sp>
            <p:nvSpPr>
              <p:cNvPr id="140" name="TextBox 139">
                <a:extLst>
                  <a:ext uri="{FF2B5EF4-FFF2-40B4-BE49-F238E27FC236}">
                    <a16:creationId xmlns:a16="http://schemas.microsoft.com/office/drawing/2014/main" id="{33B65F9C-FDCA-4D94-A629-DB9FF4ADF493}"/>
                  </a:ext>
                </a:extLst>
              </p:cNvPr>
              <p:cNvSpPr txBox="1"/>
              <p:nvPr/>
            </p:nvSpPr>
            <p:spPr>
              <a:xfrm>
                <a:off x="1591066" y="1826422"/>
                <a:ext cx="370863" cy="288147"/>
              </a:xfrm>
              <a:prstGeom prst="rect">
                <a:avLst/>
              </a:prstGeom>
              <a:noFill/>
            </p:spPr>
            <p:txBody>
              <a:bodyPr wrap="none" lIns="36000" tIns="36000" rIns="36000" bIns="36000" rtlCol="0">
                <a:spAutoFit/>
              </a:bodyPr>
              <a:lstStyle/>
              <a:p>
                <a:pPr algn="r"/>
                <a:r>
                  <a:rPr lang="en-GB" sz="1400" dirty="0">
                    <a:solidFill>
                      <a:srgbClr val="4D4D4D"/>
                    </a:solidFill>
                  </a:rPr>
                  <a:t>–20</a:t>
                </a:r>
              </a:p>
            </p:txBody>
          </p:sp>
          <p:sp>
            <p:nvSpPr>
              <p:cNvPr id="141" name="TextBox 140">
                <a:extLst>
                  <a:ext uri="{FF2B5EF4-FFF2-40B4-BE49-F238E27FC236}">
                    <a16:creationId xmlns:a16="http://schemas.microsoft.com/office/drawing/2014/main" id="{28EF37C9-32EA-42AB-BEDE-66FC4BFD0D92}"/>
                  </a:ext>
                </a:extLst>
              </p:cNvPr>
              <p:cNvSpPr txBox="1"/>
              <p:nvPr/>
            </p:nvSpPr>
            <p:spPr>
              <a:xfrm>
                <a:off x="1591067" y="2180752"/>
                <a:ext cx="370862" cy="288147"/>
              </a:xfrm>
              <a:prstGeom prst="rect">
                <a:avLst/>
              </a:prstGeom>
              <a:noFill/>
            </p:spPr>
            <p:txBody>
              <a:bodyPr wrap="none" lIns="36000" tIns="36000" rIns="36000" bIns="36000" rtlCol="0">
                <a:spAutoFit/>
              </a:bodyPr>
              <a:lstStyle/>
              <a:p>
                <a:pPr algn="r"/>
                <a:r>
                  <a:rPr lang="en-GB" sz="1400" dirty="0">
                    <a:solidFill>
                      <a:srgbClr val="4D4D4D"/>
                    </a:solidFill>
                  </a:rPr>
                  <a:t>–40</a:t>
                </a:r>
              </a:p>
            </p:txBody>
          </p:sp>
          <p:sp>
            <p:nvSpPr>
              <p:cNvPr id="142" name="TextBox 141">
                <a:extLst>
                  <a:ext uri="{FF2B5EF4-FFF2-40B4-BE49-F238E27FC236}">
                    <a16:creationId xmlns:a16="http://schemas.microsoft.com/office/drawing/2014/main" id="{3B64CB2F-ED6C-47A8-BB2F-E8EC838457D1}"/>
                  </a:ext>
                </a:extLst>
              </p:cNvPr>
              <p:cNvSpPr txBox="1"/>
              <p:nvPr/>
            </p:nvSpPr>
            <p:spPr>
              <a:xfrm>
                <a:off x="1591067" y="2535082"/>
                <a:ext cx="370862" cy="288147"/>
              </a:xfrm>
              <a:prstGeom prst="rect">
                <a:avLst/>
              </a:prstGeom>
              <a:noFill/>
            </p:spPr>
            <p:txBody>
              <a:bodyPr wrap="none" lIns="36000" tIns="36000" rIns="36000" bIns="36000" rtlCol="0">
                <a:spAutoFit/>
              </a:bodyPr>
              <a:lstStyle/>
              <a:p>
                <a:pPr algn="r"/>
                <a:r>
                  <a:rPr lang="en-GB" sz="1400" dirty="0">
                    <a:solidFill>
                      <a:srgbClr val="4D4D4D"/>
                    </a:solidFill>
                  </a:rPr>
                  <a:t>–60</a:t>
                </a:r>
              </a:p>
            </p:txBody>
          </p:sp>
          <p:sp>
            <p:nvSpPr>
              <p:cNvPr id="143" name="TextBox 142">
                <a:extLst>
                  <a:ext uri="{FF2B5EF4-FFF2-40B4-BE49-F238E27FC236}">
                    <a16:creationId xmlns:a16="http://schemas.microsoft.com/office/drawing/2014/main" id="{B6333DF7-61F4-42A9-AE96-3862B8823F54}"/>
                  </a:ext>
                </a:extLst>
              </p:cNvPr>
              <p:cNvSpPr txBox="1"/>
              <p:nvPr/>
            </p:nvSpPr>
            <p:spPr>
              <a:xfrm>
                <a:off x="1591066" y="2895127"/>
                <a:ext cx="370863" cy="288147"/>
              </a:xfrm>
              <a:prstGeom prst="rect">
                <a:avLst/>
              </a:prstGeom>
              <a:noFill/>
            </p:spPr>
            <p:txBody>
              <a:bodyPr wrap="none" lIns="36000" tIns="36000" rIns="36000" bIns="36000" rtlCol="0">
                <a:spAutoFit/>
              </a:bodyPr>
              <a:lstStyle/>
              <a:p>
                <a:pPr algn="r"/>
                <a:r>
                  <a:rPr lang="en-GB" sz="1400" dirty="0">
                    <a:solidFill>
                      <a:srgbClr val="4D4D4D"/>
                    </a:solidFill>
                  </a:rPr>
                  <a:t>–80</a:t>
                </a:r>
              </a:p>
            </p:txBody>
          </p:sp>
          <p:sp>
            <p:nvSpPr>
              <p:cNvPr id="144" name="TextBox 143">
                <a:extLst>
                  <a:ext uri="{FF2B5EF4-FFF2-40B4-BE49-F238E27FC236}">
                    <a16:creationId xmlns:a16="http://schemas.microsoft.com/office/drawing/2014/main" id="{FEA8CAD2-869B-48FF-9F8F-562CDB75AFFC}"/>
                  </a:ext>
                </a:extLst>
              </p:cNvPr>
              <p:cNvSpPr txBox="1"/>
              <p:nvPr/>
            </p:nvSpPr>
            <p:spPr>
              <a:xfrm>
                <a:off x="1491681" y="3249457"/>
                <a:ext cx="470248" cy="288147"/>
              </a:xfrm>
              <a:prstGeom prst="rect">
                <a:avLst/>
              </a:prstGeom>
              <a:noFill/>
            </p:spPr>
            <p:txBody>
              <a:bodyPr wrap="none" lIns="36000" tIns="36000" rIns="36000" bIns="36000" rtlCol="0">
                <a:spAutoFit/>
              </a:bodyPr>
              <a:lstStyle/>
              <a:p>
                <a:pPr algn="r"/>
                <a:r>
                  <a:rPr lang="en-GB" sz="1400" dirty="0">
                    <a:solidFill>
                      <a:srgbClr val="4D4D4D"/>
                    </a:solidFill>
                  </a:rPr>
                  <a:t>–100</a:t>
                </a:r>
              </a:p>
            </p:txBody>
          </p:sp>
        </p:grpSp>
        <p:sp>
          <p:nvSpPr>
            <p:cNvPr id="17" name="TextBox 16">
              <a:extLst>
                <a:ext uri="{FF2B5EF4-FFF2-40B4-BE49-F238E27FC236}">
                  <a16:creationId xmlns:a16="http://schemas.microsoft.com/office/drawing/2014/main" id="{E47E5B11-8B8D-49B6-B446-BFE8299E1D45}"/>
                </a:ext>
              </a:extLst>
            </p:cNvPr>
            <p:cNvSpPr txBox="1"/>
            <p:nvPr/>
          </p:nvSpPr>
          <p:spPr>
            <a:xfrm rot="16200000">
              <a:off x="-529844" y="3680341"/>
              <a:ext cx="2194832" cy="307777"/>
            </a:xfrm>
            <a:prstGeom prst="rect">
              <a:avLst/>
            </a:prstGeom>
            <a:noFill/>
          </p:spPr>
          <p:txBody>
            <a:bodyPr wrap="none" rtlCol="0">
              <a:spAutoFit/>
            </a:bodyPr>
            <a:lstStyle/>
            <a:p>
              <a:pPr algn="ctr"/>
              <a:r>
                <a:rPr lang="en-GB" sz="1400" dirty="0">
                  <a:solidFill>
                    <a:srgbClr val="4D4D4D"/>
                  </a:solidFill>
                  <a:latin typeface="Arial" panose="020B0604020202020204" pitchFamily="34" charset="0"/>
                  <a:cs typeface="Arial" panose="020B0604020202020204" pitchFamily="34" charset="0"/>
                </a:rPr>
                <a:t>Change from baseline, %</a:t>
              </a:r>
            </a:p>
          </p:txBody>
        </p:sp>
        <p:cxnSp>
          <p:nvCxnSpPr>
            <p:cNvPr id="18" name="Straight Connector 17">
              <a:extLst>
                <a:ext uri="{FF2B5EF4-FFF2-40B4-BE49-F238E27FC236}">
                  <a16:creationId xmlns:a16="http://schemas.microsoft.com/office/drawing/2014/main" id="{00865F74-F23F-42F1-B9C4-B4A0A87C0736}"/>
                </a:ext>
              </a:extLst>
            </p:cNvPr>
            <p:cNvCxnSpPr/>
            <p:nvPr/>
          </p:nvCxnSpPr>
          <p:spPr>
            <a:xfrm>
              <a:off x="1127760" y="3429000"/>
              <a:ext cx="4693920" cy="0"/>
            </a:xfrm>
            <a:prstGeom prst="line">
              <a:avLst/>
            </a:prstGeom>
            <a:grpFill/>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0C570D8-8211-4DDA-A468-0B8CAE3F35F4}"/>
                </a:ext>
              </a:extLst>
            </p:cNvPr>
            <p:cNvSpPr/>
            <p:nvPr/>
          </p:nvSpPr>
          <p:spPr>
            <a:xfrm>
              <a:off x="1293498" y="3828091"/>
              <a:ext cx="36000" cy="10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B8B9609-D9D5-4A23-829D-F26F9522AFF5}"/>
                </a:ext>
              </a:extLst>
            </p:cNvPr>
            <p:cNvSpPr/>
            <p:nvPr/>
          </p:nvSpPr>
          <p:spPr>
            <a:xfrm>
              <a:off x="1333504" y="3828091"/>
              <a:ext cx="36000" cy="12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F248735-3966-4ADC-B5FF-445CAB32B37C}"/>
                </a:ext>
              </a:extLst>
            </p:cNvPr>
            <p:cNvSpPr/>
            <p:nvPr/>
          </p:nvSpPr>
          <p:spPr>
            <a:xfrm>
              <a:off x="1373510" y="3828091"/>
              <a:ext cx="36000" cy="14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51A76B5-0DC3-4699-9566-141E206A4F30}"/>
                </a:ext>
              </a:extLst>
            </p:cNvPr>
            <p:cNvSpPr/>
            <p:nvPr/>
          </p:nvSpPr>
          <p:spPr>
            <a:xfrm>
              <a:off x="1413516" y="3828091"/>
              <a:ext cx="36000" cy="18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2CD6D78-9C2E-458F-8C89-B5CBEF93DA61}"/>
                </a:ext>
              </a:extLst>
            </p:cNvPr>
            <p:cNvSpPr/>
            <p:nvPr/>
          </p:nvSpPr>
          <p:spPr>
            <a:xfrm>
              <a:off x="1453522" y="3828091"/>
              <a:ext cx="36000" cy="1872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7FCC7B8-8CF7-427C-BF3D-9757080B4633}"/>
                </a:ext>
              </a:extLst>
            </p:cNvPr>
            <p:cNvSpPr/>
            <p:nvPr/>
          </p:nvSpPr>
          <p:spPr>
            <a:xfrm>
              <a:off x="1493528" y="3828091"/>
              <a:ext cx="36000" cy="28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E6F298E-CE7B-4801-8139-DE0ACADD1D70}"/>
                </a:ext>
              </a:extLst>
            </p:cNvPr>
            <p:cNvSpPr/>
            <p:nvPr/>
          </p:nvSpPr>
          <p:spPr>
            <a:xfrm>
              <a:off x="1531629" y="3828091"/>
              <a:ext cx="36000" cy="30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F822836-911D-4307-B2DE-B2ADBE8A21A5}"/>
                </a:ext>
              </a:extLst>
            </p:cNvPr>
            <p:cNvSpPr/>
            <p:nvPr/>
          </p:nvSpPr>
          <p:spPr>
            <a:xfrm>
              <a:off x="1569730" y="3828091"/>
              <a:ext cx="36000" cy="46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1D8A08F-73A3-485A-A449-29E9F1A6883D}"/>
                </a:ext>
              </a:extLst>
            </p:cNvPr>
            <p:cNvSpPr/>
            <p:nvPr/>
          </p:nvSpPr>
          <p:spPr>
            <a:xfrm>
              <a:off x="1607831" y="3828091"/>
              <a:ext cx="36000" cy="48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67BBE58-2770-4910-A0A8-7092133C592C}"/>
                </a:ext>
              </a:extLst>
            </p:cNvPr>
            <p:cNvSpPr/>
            <p:nvPr/>
          </p:nvSpPr>
          <p:spPr>
            <a:xfrm>
              <a:off x="1645932" y="3828091"/>
              <a:ext cx="36000" cy="50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D588439-3D9E-4CFA-A862-91A268130CC6}"/>
                </a:ext>
              </a:extLst>
            </p:cNvPr>
            <p:cNvSpPr/>
            <p:nvPr/>
          </p:nvSpPr>
          <p:spPr>
            <a:xfrm>
              <a:off x="1684033" y="3828091"/>
              <a:ext cx="36000" cy="61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762B0D9-CB96-4CBB-9EC8-D43E6ADBCDA0}"/>
                </a:ext>
              </a:extLst>
            </p:cNvPr>
            <p:cNvSpPr/>
            <p:nvPr/>
          </p:nvSpPr>
          <p:spPr>
            <a:xfrm>
              <a:off x="1720229" y="3828091"/>
              <a:ext cx="36000" cy="61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6339406-E5BC-47F3-98DC-11996E3E45FC}"/>
                </a:ext>
              </a:extLst>
            </p:cNvPr>
            <p:cNvSpPr/>
            <p:nvPr/>
          </p:nvSpPr>
          <p:spPr>
            <a:xfrm>
              <a:off x="1756425" y="3828091"/>
              <a:ext cx="36000" cy="66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BE47F11-DDAE-40BB-AC3B-29D9567D2EAE}"/>
                </a:ext>
              </a:extLst>
            </p:cNvPr>
            <p:cNvSpPr/>
            <p:nvPr/>
          </p:nvSpPr>
          <p:spPr>
            <a:xfrm>
              <a:off x="1792621" y="3828091"/>
              <a:ext cx="36000" cy="68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336B6D0-CFB4-444E-A0BC-F5527215682B}"/>
                </a:ext>
              </a:extLst>
            </p:cNvPr>
            <p:cNvSpPr/>
            <p:nvPr/>
          </p:nvSpPr>
          <p:spPr>
            <a:xfrm>
              <a:off x="1828817" y="3828091"/>
              <a:ext cx="36000" cy="68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F3A0080F-257A-40E1-BA97-6CA2A855C33E}"/>
                </a:ext>
              </a:extLst>
            </p:cNvPr>
            <p:cNvSpPr/>
            <p:nvPr/>
          </p:nvSpPr>
          <p:spPr>
            <a:xfrm>
              <a:off x="1865013" y="3828091"/>
              <a:ext cx="36000" cy="70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A1523E52-A98C-43E4-9D57-C747E5E4B548}"/>
                </a:ext>
              </a:extLst>
            </p:cNvPr>
            <p:cNvSpPr/>
            <p:nvPr/>
          </p:nvSpPr>
          <p:spPr>
            <a:xfrm>
              <a:off x="1901209" y="3828091"/>
              <a:ext cx="36000" cy="70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14FA38DF-C481-43B5-A583-ECF59B31C3FF}"/>
                </a:ext>
              </a:extLst>
            </p:cNvPr>
            <p:cNvSpPr/>
            <p:nvPr/>
          </p:nvSpPr>
          <p:spPr>
            <a:xfrm>
              <a:off x="1937405" y="3828091"/>
              <a:ext cx="36000" cy="70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472A98ED-9970-4B63-A1FD-EC0E57A38050}"/>
                </a:ext>
              </a:extLst>
            </p:cNvPr>
            <p:cNvSpPr/>
            <p:nvPr/>
          </p:nvSpPr>
          <p:spPr>
            <a:xfrm>
              <a:off x="1973601" y="3828091"/>
              <a:ext cx="36000" cy="72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269F0037-629F-40CC-935D-1AB59E83CC69}"/>
                </a:ext>
              </a:extLst>
            </p:cNvPr>
            <p:cNvSpPr/>
            <p:nvPr/>
          </p:nvSpPr>
          <p:spPr>
            <a:xfrm>
              <a:off x="2009797" y="3828091"/>
              <a:ext cx="36000" cy="73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7D7B805A-8383-42CD-826B-4988280DC83F}"/>
                </a:ext>
              </a:extLst>
            </p:cNvPr>
            <p:cNvSpPr/>
            <p:nvPr/>
          </p:nvSpPr>
          <p:spPr>
            <a:xfrm>
              <a:off x="2045993" y="3828091"/>
              <a:ext cx="36000" cy="79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5FE46EC4-CEE3-426B-AA45-69E712CF4D5D}"/>
                </a:ext>
              </a:extLst>
            </p:cNvPr>
            <p:cNvSpPr/>
            <p:nvPr/>
          </p:nvSpPr>
          <p:spPr>
            <a:xfrm>
              <a:off x="2082189" y="3828091"/>
              <a:ext cx="36000" cy="82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8C8AFAAB-497C-496B-834A-3106F3E7DD59}"/>
                </a:ext>
              </a:extLst>
            </p:cNvPr>
            <p:cNvSpPr/>
            <p:nvPr/>
          </p:nvSpPr>
          <p:spPr>
            <a:xfrm>
              <a:off x="2118385" y="3828091"/>
              <a:ext cx="36000" cy="82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80667A86-597E-49FB-94AB-1071E33170AD}"/>
                </a:ext>
              </a:extLst>
            </p:cNvPr>
            <p:cNvSpPr/>
            <p:nvPr/>
          </p:nvSpPr>
          <p:spPr>
            <a:xfrm>
              <a:off x="2154581" y="3828091"/>
              <a:ext cx="36000" cy="84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990E81FE-DA2E-4F58-A119-D4179B8FF3C4}"/>
                </a:ext>
              </a:extLst>
            </p:cNvPr>
            <p:cNvSpPr/>
            <p:nvPr/>
          </p:nvSpPr>
          <p:spPr>
            <a:xfrm>
              <a:off x="2190777" y="3828091"/>
              <a:ext cx="36000" cy="86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F4BD4155-87AD-42C4-A18E-1040A83F2E64}"/>
                </a:ext>
              </a:extLst>
            </p:cNvPr>
            <p:cNvSpPr/>
            <p:nvPr/>
          </p:nvSpPr>
          <p:spPr>
            <a:xfrm>
              <a:off x="2226973" y="3828091"/>
              <a:ext cx="36000" cy="86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480E837A-B988-4F9F-94A3-DE9A901C4539}"/>
                </a:ext>
              </a:extLst>
            </p:cNvPr>
            <p:cNvSpPr/>
            <p:nvPr/>
          </p:nvSpPr>
          <p:spPr>
            <a:xfrm>
              <a:off x="2263169" y="3828091"/>
              <a:ext cx="36000" cy="90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17E6E183-82A1-4F48-8A4F-2915F2F00CCA}"/>
                </a:ext>
              </a:extLst>
            </p:cNvPr>
            <p:cNvSpPr/>
            <p:nvPr/>
          </p:nvSpPr>
          <p:spPr>
            <a:xfrm>
              <a:off x="2299365" y="3828091"/>
              <a:ext cx="36000" cy="90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52A55C25-C4D7-4FD8-8148-16132BD8C391}"/>
                </a:ext>
              </a:extLst>
            </p:cNvPr>
            <p:cNvSpPr/>
            <p:nvPr/>
          </p:nvSpPr>
          <p:spPr>
            <a:xfrm>
              <a:off x="2335561" y="3828091"/>
              <a:ext cx="36000" cy="91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3067AC72-927C-4D37-8903-0854491E0359}"/>
                </a:ext>
              </a:extLst>
            </p:cNvPr>
            <p:cNvSpPr/>
            <p:nvPr/>
          </p:nvSpPr>
          <p:spPr>
            <a:xfrm>
              <a:off x="2371757" y="3828091"/>
              <a:ext cx="36000" cy="91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C544914-918B-444C-870F-1F2223F81E9B}"/>
                </a:ext>
              </a:extLst>
            </p:cNvPr>
            <p:cNvSpPr/>
            <p:nvPr/>
          </p:nvSpPr>
          <p:spPr>
            <a:xfrm>
              <a:off x="2407953" y="3828091"/>
              <a:ext cx="36000" cy="93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D7D224A-FF79-41B3-B005-F00D87D87AE0}"/>
                </a:ext>
              </a:extLst>
            </p:cNvPr>
            <p:cNvSpPr/>
            <p:nvPr/>
          </p:nvSpPr>
          <p:spPr>
            <a:xfrm>
              <a:off x="2444149" y="3828091"/>
              <a:ext cx="36000" cy="9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3CDF5E64-CA46-400F-B059-4B73237309F7}"/>
                </a:ext>
              </a:extLst>
            </p:cNvPr>
            <p:cNvSpPr/>
            <p:nvPr/>
          </p:nvSpPr>
          <p:spPr>
            <a:xfrm>
              <a:off x="2482250" y="3828091"/>
              <a:ext cx="36000" cy="9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3E833B1A-977B-4A87-A9B1-F1BD910B1609}"/>
                </a:ext>
              </a:extLst>
            </p:cNvPr>
            <p:cNvSpPr/>
            <p:nvPr/>
          </p:nvSpPr>
          <p:spPr>
            <a:xfrm>
              <a:off x="2520351" y="3828091"/>
              <a:ext cx="36000" cy="100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504540E0-04BD-4AED-BCBD-490936B045BF}"/>
                </a:ext>
              </a:extLst>
            </p:cNvPr>
            <p:cNvSpPr/>
            <p:nvPr/>
          </p:nvSpPr>
          <p:spPr>
            <a:xfrm>
              <a:off x="2558452" y="3828091"/>
              <a:ext cx="36000" cy="102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E43E4567-CA32-4BF5-B29D-7C08175CBF71}"/>
                </a:ext>
              </a:extLst>
            </p:cNvPr>
            <p:cNvSpPr/>
            <p:nvPr/>
          </p:nvSpPr>
          <p:spPr>
            <a:xfrm>
              <a:off x="2596553" y="3828091"/>
              <a:ext cx="36000" cy="104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A0646A8C-0CD4-440E-8308-F2FB95EFD446}"/>
                </a:ext>
              </a:extLst>
            </p:cNvPr>
            <p:cNvSpPr/>
            <p:nvPr/>
          </p:nvSpPr>
          <p:spPr>
            <a:xfrm>
              <a:off x="2634654" y="3828091"/>
              <a:ext cx="36000" cy="104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992D3027-E411-4FA2-8AAD-02024E3CAF8B}"/>
                </a:ext>
              </a:extLst>
            </p:cNvPr>
            <p:cNvSpPr/>
            <p:nvPr/>
          </p:nvSpPr>
          <p:spPr>
            <a:xfrm>
              <a:off x="2672755" y="3828091"/>
              <a:ext cx="36000" cy="104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1DDF23B4-5EFD-4BB0-91FE-273FBB7ADE7E}"/>
                </a:ext>
              </a:extLst>
            </p:cNvPr>
            <p:cNvSpPr/>
            <p:nvPr/>
          </p:nvSpPr>
          <p:spPr>
            <a:xfrm>
              <a:off x="2710856" y="3828091"/>
              <a:ext cx="36000" cy="104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4E5A646D-DFC0-4BC7-99D3-CC9AB3EF14BF}"/>
                </a:ext>
              </a:extLst>
            </p:cNvPr>
            <p:cNvSpPr/>
            <p:nvPr/>
          </p:nvSpPr>
          <p:spPr>
            <a:xfrm>
              <a:off x="2748957" y="3828091"/>
              <a:ext cx="36000" cy="106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00BC211D-5F03-4424-A2DE-EA22D8751220}"/>
                </a:ext>
              </a:extLst>
            </p:cNvPr>
            <p:cNvSpPr/>
            <p:nvPr/>
          </p:nvSpPr>
          <p:spPr>
            <a:xfrm>
              <a:off x="2787058" y="3828091"/>
              <a:ext cx="36000" cy="106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69E9FE8F-EAA5-4B38-B106-0191DF10E466}"/>
                </a:ext>
              </a:extLst>
            </p:cNvPr>
            <p:cNvSpPr/>
            <p:nvPr/>
          </p:nvSpPr>
          <p:spPr>
            <a:xfrm>
              <a:off x="2825159" y="3828091"/>
              <a:ext cx="36000" cy="106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C94C43E4-E364-4D09-B79C-858BDE37FCCD}"/>
                </a:ext>
              </a:extLst>
            </p:cNvPr>
            <p:cNvSpPr/>
            <p:nvPr/>
          </p:nvSpPr>
          <p:spPr>
            <a:xfrm>
              <a:off x="2863260" y="3828091"/>
              <a:ext cx="36000" cy="106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9759F572-06C2-44CB-A95F-234C8461DA28}"/>
                </a:ext>
              </a:extLst>
            </p:cNvPr>
            <p:cNvSpPr/>
            <p:nvPr/>
          </p:nvSpPr>
          <p:spPr>
            <a:xfrm>
              <a:off x="2901361" y="3828091"/>
              <a:ext cx="36000" cy="111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F27DDA08-E547-4EA9-B608-7CDCA179BDC6}"/>
                </a:ext>
              </a:extLst>
            </p:cNvPr>
            <p:cNvSpPr/>
            <p:nvPr/>
          </p:nvSpPr>
          <p:spPr>
            <a:xfrm>
              <a:off x="2939462" y="3828091"/>
              <a:ext cx="36000" cy="111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05981DCF-8556-4DB0-A1F2-AB8F5438459D}"/>
                </a:ext>
              </a:extLst>
            </p:cNvPr>
            <p:cNvSpPr/>
            <p:nvPr/>
          </p:nvSpPr>
          <p:spPr>
            <a:xfrm>
              <a:off x="2977563" y="3828091"/>
              <a:ext cx="36000" cy="111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77A3AEC0-E4CD-4433-B2FE-D20CBF216CF7}"/>
                </a:ext>
              </a:extLst>
            </p:cNvPr>
            <p:cNvSpPr/>
            <p:nvPr/>
          </p:nvSpPr>
          <p:spPr>
            <a:xfrm>
              <a:off x="3015664" y="3828091"/>
              <a:ext cx="36000" cy="113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62F8C7B-3395-4E50-B58D-D9164D88EB2B}"/>
                </a:ext>
              </a:extLst>
            </p:cNvPr>
            <p:cNvSpPr/>
            <p:nvPr/>
          </p:nvSpPr>
          <p:spPr>
            <a:xfrm>
              <a:off x="3053765" y="3828091"/>
              <a:ext cx="36000" cy="113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DAF21D05-8C38-4ED4-95D4-A3666F6A6EAB}"/>
                </a:ext>
              </a:extLst>
            </p:cNvPr>
            <p:cNvSpPr/>
            <p:nvPr/>
          </p:nvSpPr>
          <p:spPr>
            <a:xfrm>
              <a:off x="3091866" y="3828091"/>
              <a:ext cx="36000" cy="115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45F7CAA9-F68F-46FD-AB2A-55654ED7372C}"/>
                </a:ext>
              </a:extLst>
            </p:cNvPr>
            <p:cNvSpPr/>
            <p:nvPr/>
          </p:nvSpPr>
          <p:spPr>
            <a:xfrm>
              <a:off x="3129967" y="3828091"/>
              <a:ext cx="36000" cy="115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646AEA90-CE90-43F3-BD1F-4E38B23606F2}"/>
                </a:ext>
              </a:extLst>
            </p:cNvPr>
            <p:cNvSpPr/>
            <p:nvPr/>
          </p:nvSpPr>
          <p:spPr>
            <a:xfrm>
              <a:off x="3168068" y="3828091"/>
              <a:ext cx="36000" cy="115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CC901AB4-4743-4539-9D06-A9C2D29D2236}"/>
                </a:ext>
              </a:extLst>
            </p:cNvPr>
            <p:cNvSpPr/>
            <p:nvPr/>
          </p:nvSpPr>
          <p:spPr>
            <a:xfrm>
              <a:off x="3206169" y="3828091"/>
              <a:ext cx="36000" cy="118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FE94B94F-CBCE-484E-8180-9D7DE2459511}"/>
                </a:ext>
              </a:extLst>
            </p:cNvPr>
            <p:cNvSpPr/>
            <p:nvPr/>
          </p:nvSpPr>
          <p:spPr>
            <a:xfrm>
              <a:off x="3244270" y="3828091"/>
              <a:ext cx="36000" cy="118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D1835EE8-BEB9-4C7C-8138-2BFC3F4E4F91}"/>
                </a:ext>
              </a:extLst>
            </p:cNvPr>
            <p:cNvSpPr/>
            <p:nvPr/>
          </p:nvSpPr>
          <p:spPr>
            <a:xfrm>
              <a:off x="3280466" y="3828091"/>
              <a:ext cx="36000" cy="118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83647EDC-35AE-4DDD-88BB-A7AE2BA9C8BC}"/>
                </a:ext>
              </a:extLst>
            </p:cNvPr>
            <p:cNvSpPr/>
            <p:nvPr/>
          </p:nvSpPr>
          <p:spPr>
            <a:xfrm>
              <a:off x="3316662" y="3828091"/>
              <a:ext cx="36000" cy="120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4EB89905-64B2-429A-B243-AB1B1F334F32}"/>
                </a:ext>
              </a:extLst>
            </p:cNvPr>
            <p:cNvSpPr/>
            <p:nvPr/>
          </p:nvSpPr>
          <p:spPr>
            <a:xfrm>
              <a:off x="3352858" y="3828091"/>
              <a:ext cx="36000" cy="122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3377DD49-288A-4F1B-828B-87C589B7335B}"/>
                </a:ext>
              </a:extLst>
            </p:cNvPr>
            <p:cNvSpPr/>
            <p:nvPr/>
          </p:nvSpPr>
          <p:spPr>
            <a:xfrm>
              <a:off x="3389054" y="3828091"/>
              <a:ext cx="36000" cy="122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6286828E-DAB1-42D4-B59C-635F661D6F15}"/>
                </a:ext>
              </a:extLst>
            </p:cNvPr>
            <p:cNvSpPr/>
            <p:nvPr/>
          </p:nvSpPr>
          <p:spPr>
            <a:xfrm>
              <a:off x="3425250" y="3828091"/>
              <a:ext cx="36000" cy="122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3E63D58D-671C-43B7-A297-AF101597EB82}"/>
                </a:ext>
              </a:extLst>
            </p:cNvPr>
            <p:cNvSpPr/>
            <p:nvPr/>
          </p:nvSpPr>
          <p:spPr>
            <a:xfrm>
              <a:off x="3461446" y="3828091"/>
              <a:ext cx="36000" cy="124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B14BEAD7-553B-4688-A578-63FCE0B40A1E}"/>
                </a:ext>
              </a:extLst>
            </p:cNvPr>
            <p:cNvSpPr/>
            <p:nvPr/>
          </p:nvSpPr>
          <p:spPr>
            <a:xfrm>
              <a:off x="3497642" y="3828091"/>
              <a:ext cx="36000" cy="124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79CE2D98-D5A3-4F25-A357-F49D8B67F0A9}"/>
                </a:ext>
              </a:extLst>
            </p:cNvPr>
            <p:cNvSpPr/>
            <p:nvPr/>
          </p:nvSpPr>
          <p:spPr>
            <a:xfrm>
              <a:off x="3533838" y="3828091"/>
              <a:ext cx="36000" cy="124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F1ACFA93-5428-464B-A359-5CAFB60FA248}"/>
                </a:ext>
              </a:extLst>
            </p:cNvPr>
            <p:cNvSpPr/>
            <p:nvPr/>
          </p:nvSpPr>
          <p:spPr>
            <a:xfrm>
              <a:off x="3570034" y="3828091"/>
              <a:ext cx="36000" cy="124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CB3BB81B-9FDC-4F5C-9591-940B6F2CCA6C}"/>
                </a:ext>
              </a:extLst>
            </p:cNvPr>
            <p:cNvSpPr/>
            <p:nvPr/>
          </p:nvSpPr>
          <p:spPr>
            <a:xfrm>
              <a:off x="3606230" y="3828091"/>
              <a:ext cx="36000" cy="127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1325CACD-52AE-4B6B-B50C-6C3740E21E32}"/>
                </a:ext>
              </a:extLst>
            </p:cNvPr>
            <p:cNvSpPr/>
            <p:nvPr/>
          </p:nvSpPr>
          <p:spPr>
            <a:xfrm>
              <a:off x="3642426" y="3828091"/>
              <a:ext cx="36000" cy="127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45CBAA47-E698-42F0-BDA8-938B2AFD9C28}"/>
                </a:ext>
              </a:extLst>
            </p:cNvPr>
            <p:cNvSpPr/>
            <p:nvPr/>
          </p:nvSpPr>
          <p:spPr>
            <a:xfrm>
              <a:off x="3678622" y="3828091"/>
              <a:ext cx="36000" cy="127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87E3BBFA-717E-4567-819A-3A3482E91673}"/>
                </a:ext>
              </a:extLst>
            </p:cNvPr>
            <p:cNvSpPr/>
            <p:nvPr/>
          </p:nvSpPr>
          <p:spPr>
            <a:xfrm>
              <a:off x="3714818" y="3828091"/>
              <a:ext cx="36000" cy="131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C316C132-CEB0-4028-BB56-F80BA8CA935F}"/>
                </a:ext>
              </a:extLst>
            </p:cNvPr>
            <p:cNvSpPr/>
            <p:nvPr/>
          </p:nvSpPr>
          <p:spPr>
            <a:xfrm>
              <a:off x="3751014" y="3828091"/>
              <a:ext cx="36000" cy="131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53A4C3AF-6DC0-4335-8788-6AEEE8D2F960}"/>
                </a:ext>
              </a:extLst>
            </p:cNvPr>
            <p:cNvSpPr/>
            <p:nvPr/>
          </p:nvSpPr>
          <p:spPr>
            <a:xfrm>
              <a:off x="3787210" y="3828091"/>
              <a:ext cx="36000" cy="131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F6E91BF8-7FAE-4B92-A84F-F3AF771B33E1}"/>
                </a:ext>
              </a:extLst>
            </p:cNvPr>
            <p:cNvSpPr/>
            <p:nvPr/>
          </p:nvSpPr>
          <p:spPr>
            <a:xfrm>
              <a:off x="3823406" y="3828091"/>
              <a:ext cx="36000" cy="131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90C3537D-0924-4311-81FD-5482AD060371}"/>
                </a:ext>
              </a:extLst>
            </p:cNvPr>
            <p:cNvSpPr/>
            <p:nvPr/>
          </p:nvSpPr>
          <p:spPr>
            <a:xfrm>
              <a:off x="3859602" y="3828091"/>
              <a:ext cx="36000" cy="131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7669AE1A-2C0E-4650-8DC7-7BBB77A38414}"/>
                </a:ext>
              </a:extLst>
            </p:cNvPr>
            <p:cNvSpPr/>
            <p:nvPr/>
          </p:nvSpPr>
          <p:spPr>
            <a:xfrm>
              <a:off x="3895798" y="3828091"/>
              <a:ext cx="36000" cy="133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BE1A6D34-39C4-40AA-AAE8-C3775BA263CB}"/>
                </a:ext>
              </a:extLst>
            </p:cNvPr>
            <p:cNvSpPr/>
            <p:nvPr/>
          </p:nvSpPr>
          <p:spPr>
            <a:xfrm>
              <a:off x="3931994" y="3828091"/>
              <a:ext cx="36000" cy="133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3656482D-722B-41D7-95B9-DC3B4623B6A1}"/>
                </a:ext>
              </a:extLst>
            </p:cNvPr>
            <p:cNvSpPr/>
            <p:nvPr/>
          </p:nvSpPr>
          <p:spPr>
            <a:xfrm>
              <a:off x="3968190" y="3828091"/>
              <a:ext cx="36000" cy="136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2B4C692F-75AF-42B5-8BB3-BF1ADDAB317C}"/>
                </a:ext>
              </a:extLst>
            </p:cNvPr>
            <p:cNvSpPr/>
            <p:nvPr/>
          </p:nvSpPr>
          <p:spPr>
            <a:xfrm>
              <a:off x="4004386" y="3828091"/>
              <a:ext cx="36000" cy="136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08A448C1-960A-4709-B0FE-EFDA2933ED9A}"/>
                </a:ext>
              </a:extLst>
            </p:cNvPr>
            <p:cNvSpPr/>
            <p:nvPr/>
          </p:nvSpPr>
          <p:spPr>
            <a:xfrm>
              <a:off x="4040582" y="3828091"/>
              <a:ext cx="36000" cy="136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0773E8F6-630B-4355-801F-073A5A0E4668}"/>
                </a:ext>
              </a:extLst>
            </p:cNvPr>
            <p:cNvSpPr/>
            <p:nvPr/>
          </p:nvSpPr>
          <p:spPr>
            <a:xfrm>
              <a:off x="4078683" y="3828091"/>
              <a:ext cx="36000" cy="140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2EBEF1C5-020A-4F7D-B691-F89A86E75338}"/>
                </a:ext>
              </a:extLst>
            </p:cNvPr>
            <p:cNvSpPr/>
            <p:nvPr/>
          </p:nvSpPr>
          <p:spPr>
            <a:xfrm>
              <a:off x="4116784" y="3828091"/>
              <a:ext cx="36000" cy="142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AD527252-79FD-4443-9394-2BA7C5CF61B9}"/>
                </a:ext>
              </a:extLst>
            </p:cNvPr>
            <p:cNvSpPr/>
            <p:nvPr/>
          </p:nvSpPr>
          <p:spPr>
            <a:xfrm>
              <a:off x="4154885" y="3828091"/>
              <a:ext cx="36000" cy="144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8678DA29-F538-47C4-A7F2-62D62B78785E}"/>
                </a:ext>
              </a:extLst>
            </p:cNvPr>
            <p:cNvSpPr/>
            <p:nvPr/>
          </p:nvSpPr>
          <p:spPr>
            <a:xfrm>
              <a:off x="4192986" y="3828091"/>
              <a:ext cx="36000" cy="144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8E843D16-8BD4-4241-BE3B-0A6B90FDEA76}"/>
                </a:ext>
              </a:extLst>
            </p:cNvPr>
            <p:cNvSpPr/>
            <p:nvPr/>
          </p:nvSpPr>
          <p:spPr>
            <a:xfrm>
              <a:off x="4231087" y="3828091"/>
              <a:ext cx="36000" cy="147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FF63718B-6665-424C-BE45-B792A28C075A}"/>
                </a:ext>
              </a:extLst>
            </p:cNvPr>
            <p:cNvSpPr/>
            <p:nvPr/>
          </p:nvSpPr>
          <p:spPr>
            <a:xfrm>
              <a:off x="4269188" y="3828091"/>
              <a:ext cx="36000" cy="147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A7D6B511-895C-4963-91F5-DB4A25594D7E}"/>
                </a:ext>
              </a:extLst>
            </p:cNvPr>
            <p:cNvSpPr/>
            <p:nvPr/>
          </p:nvSpPr>
          <p:spPr>
            <a:xfrm>
              <a:off x="4307289" y="3828091"/>
              <a:ext cx="36000" cy="151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EC930143-22D6-4CE8-BE8A-6250900F1581}"/>
                </a:ext>
              </a:extLst>
            </p:cNvPr>
            <p:cNvSpPr/>
            <p:nvPr/>
          </p:nvSpPr>
          <p:spPr>
            <a:xfrm>
              <a:off x="4345390" y="3828091"/>
              <a:ext cx="36000" cy="154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331E331F-572A-48BB-B11F-010479ECBD4D}"/>
                </a:ext>
              </a:extLst>
            </p:cNvPr>
            <p:cNvSpPr/>
            <p:nvPr/>
          </p:nvSpPr>
          <p:spPr>
            <a:xfrm>
              <a:off x="4383491" y="3828091"/>
              <a:ext cx="36000" cy="158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EB83A99D-088B-40CA-8727-B6804259F37A}"/>
                </a:ext>
              </a:extLst>
            </p:cNvPr>
            <p:cNvSpPr/>
            <p:nvPr/>
          </p:nvSpPr>
          <p:spPr>
            <a:xfrm>
              <a:off x="4421592" y="3828091"/>
              <a:ext cx="36000" cy="158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DD2CA023-49E7-47BF-B38C-E2B816C8F3A4}"/>
                </a:ext>
              </a:extLst>
            </p:cNvPr>
            <p:cNvSpPr/>
            <p:nvPr/>
          </p:nvSpPr>
          <p:spPr>
            <a:xfrm>
              <a:off x="4459693" y="3828091"/>
              <a:ext cx="36000" cy="158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F908834F-AF0D-4744-9A0C-0A4975C5CB67}"/>
                </a:ext>
              </a:extLst>
            </p:cNvPr>
            <p:cNvSpPr/>
            <p:nvPr/>
          </p:nvSpPr>
          <p:spPr>
            <a:xfrm>
              <a:off x="4497794" y="3828091"/>
              <a:ext cx="36000" cy="160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C8DC347C-53FF-4A86-96AC-59FE979FEB1C}"/>
                </a:ext>
              </a:extLst>
            </p:cNvPr>
            <p:cNvSpPr/>
            <p:nvPr/>
          </p:nvSpPr>
          <p:spPr>
            <a:xfrm>
              <a:off x="4535895" y="3828091"/>
              <a:ext cx="36000" cy="162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0C5007A4-B850-4D33-89E3-49A9444C4198}"/>
                </a:ext>
              </a:extLst>
            </p:cNvPr>
            <p:cNvSpPr/>
            <p:nvPr/>
          </p:nvSpPr>
          <p:spPr>
            <a:xfrm>
              <a:off x="4573996" y="3828091"/>
              <a:ext cx="36000" cy="165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33FCA51A-BF32-4551-B7CF-ED0537B86796}"/>
                </a:ext>
              </a:extLst>
            </p:cNvPr>
            <p:cNvSpPr/>
            <p:nvPr/>
          </p:nvSpPr>
          <p:spPr>
            <a:xfrm>
              <a:off x="4612097" y="3828091"/>
              <a:ext cx="36000" cy="169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AAFEE19C-E6D1-4E35-8B75-F42E2046A84D}"/>
                </a:ext>
              </a:extLst>
            </p:cNvPr>
            <p:cNvSpPr/>
            <p:nvPr/>
          </p:nvSpPr>
          <p:spPr>
            <a:xfrm>
              <a:off x="4650198" y="3828091"/>
              <a:ext cx="36000" cy="171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353EE8E3-7051-41D7-86BD-0C7DE494B3CE}"/>
                </a:ext>
              </a:extLst>
            </p:cNvPr>
            <p:cNvSpPr/>
            <p:nvPr/>
          </p:nvSpPr>
          <p:spPr>
            <a:xfrm>
              <a:off x="4688299" y="3828091"/>
              <a:ext cx="36000" cy="171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6AE3FE53-0169-4FB3-A585-49874EB7161D}"/>
                </a:ext>
              </a:extLst>
            </p:cNvPr>
            <p:cNvSpPr/>
            <p:nvPr/>
          </p:nvSpPr>
          <p:spPr>
            <a:xfrm>
              <a:off x="4726400" y="3828091"/>
              <a:ext cx="36000" cy="178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0B5B5485-B101-45DD-80D6-46832D225A23}"/>
                </a:ext>
              </a:extLst>
            </p:cNvPr>
            <p:cNvSpPr/>
            <p:nvPr/>
          </p:nvSpPr>
          <p:spPr>
            <a:xfrm>
              <a:off x="4764501"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7BB7BD56-33C3-4581-BF6C-B1F079156EDE}"/>
                </a:ext>
              </a:extLst>
            </p:cNvPr>
            <p:cNvSpPr/>
            <p:nvPr/>
          </p:nvSpPr>
          <p:spPr>
            <a:xfrm>
              <a:off x="4802602"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AFFEF9CE-95C6-47D8-97AD-0F088B4BA733}"/>
                </a:ext>
              </a:extLst>
            </p:cNvPr>
            <p:cNvSpPr/>
            <p:nvPr/>
          </p:nvSpPr>
          <p:spPr>
            <a:xfrm>
              <a:off x="4840703"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D6ECAF56-406F-4544-AD0C-FFA6484788BA}"/>
                </a:ext>
              </a:extLst>
            </p:cNvPr>
            <p:cNvSpPr/>
            <p:nvPr/>
          </p:nvSpPr>
          <p:spPr>
            <a:xfrm>
              <a:off x="4878804"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EAF18014-4486-414E-9B25-223C68FFE1AC}"/>
                </a:ext>
              </a:extLst>
            </p:cNvPr>
            <p:cNvSpPr/>
            <p:nvPr/>
          </p:nvSpPr>
          <p:spPr>
            <a:xfrm>
              <a:off x="4916905"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C9B0CE10-6D65-44A7-AD94-4112158E2EC3}"/>
                </a:ext>
              </a:extLst>
            </p:cNvPr>
            <p:cNvSpPr/>
            <p:nvPr/>
          </p:nvSpPr>
          <p:spPr>
            <a:xfrm>
              <a:off x="4955006"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A6D946F5-8277-4DF4-AF75-F4411FB061CC}"/>
                </a:ext>
              </a:extLst>
            </p:cNvPr>
            <p:cNvSpPr/>
            <p:nvPr/>
          </p:nvSpPr>
          <p:spPr>
            <a:xfrm>
              <a:off x="4993107"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A63C9A9D-CC70-402F-ADDB-C9190E522718}"/>
                </a:ext>
              </a:extLst>
            </p:cNvPr>
            <p:cNvSpPr/>
            <p:nvPr/>
          </p:nvSpPr>
          <p:spPr>
            <a:xfrm>
              <a:off x="5031208"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E2557533-405A-4ECA-88C9-B251C973BCC5}"/>
                </a:ext>
              </a:extLst>
            </p:cNvPr>
            <p:cNvSpPr/>
            <p:nvPr/>
          </p:nvSpPr>
          <p:spPr>
            <a:xfrm>
              <a:off x="5069309"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a:extLst>
                <a:ext uri="{FF2B5EF4-FFF2-40B4-BE49-F238E27FC236}">
                  <a16:creationId xmlns:a16="http://schemas.microsoft.com/office/drawing/2014/main" id="{3FDE2D7F-2562-483E-971B-B4C52C683714}"/>
                </a:ext>
              </a:extLst>
            </p:cNvPr>
            <p:cNvSpPr/>
            <p:nvPr/>
          </p:nvSpPr>
          <p:spPr>
            <a:xfrm>
              <a:off x="5107410"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a:extLst>
                <a:ext uri="{FF2B5EF4-FFF2-40B4-BE49-F238E27FC236}">
                  <a16:creationId xmlns:a16="http://schemas.microsoft.com/office/drawing/2014/main" id="{CD859E7C-6435-4FF1-AABD-90E7C10432BC}"/>
                </a:ext>
              </a:extLst>
            </p:cNvPr>
            <p:cNvSpPr/>
            <p:nvPr/>
          </p:nvSpPr>
          <p:spPr>
            <a:xfrm>
              <a:off x="5145511"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a:extLst>
                <a:ext uri="{FF2B5EF4-FFF2-40B4-BE49-F238E27FC236}">
                  <a16:creationId xmlns:a16="http://schemas.microsoft.com/office/drawing/2014/main" id="{4EC6D1A8-A6C9-4F5B-AA43-8D170469C9FC}"/>
                </a:ext>
              </a:extLst>
            </p:cNvPr>
            <p:cNvSpPr/>
            <p:nvPr/>
          </p:nvSpPr>
          <p:spPr>
            <a:xfrm>
              <a:off x="5183612"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a:extLst>
                <a:ext uri="{FF2B5EF4-FFF2-40B4-BE49-F238E27FC236}">
                  <a16:creationId xmlns:a16="http://schemas.microsoft.com/office/drawing/2014/main" id="{DFE36720-5A20-4FFE-B81F-9CDBD2DDC2D7}"/>
                </a:ext>
              </a:extLst>
            </p:cNvPr>
            <p:cNvSpPr/>
            <p:nvPr/>
          </p:nvSpPr>
          <p:spPr>
            <a:xfrm>
              <a:off x="5221713"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a:extLst>
                <a:ext uri="{FF2B5EF4-FFF2-40B4-BE49-F238E27FC236}">
                  <a16:creationId xmlns:a16="http://schemas.microsoft.com/office/drawing/2014/main" id="{47297BA2-947C-40FB-B363-CD3B3F6F845D}"/>
                </a:ext>
              </a:extLst>
            </p:cNvPr>
            <p:cNvSpPr/>
            <p:nvPr/>
          </p:nvSpPr>
          <p:spPr>
            <a:xfrm>
              <a:off x="5259814"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a:extLst>
                <a:ext uri="{FF2B5EF4-FFF2-40B4-BE49-F238E27FC236}">
                  <a16:creationId xmlns:a16="http://schemas.microsoft.com/office/drawing/2014/main" id="{69074482-CE05-4467-A4D0-B2DBB19F7F61}"/>
                </a:ext>
              </a:extLst>
            </p:cNvPr>
            <p:cNvSpPr/>
            <p:nvPr/>
          </p:nvSpPr>
          <p:spPr>
            <a:xfrm>
              <a:off x="5296010"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2ED34D5E-9B9C-4307-AC85-63128EDA35D3}"/>
                </a:ext>
              </a:extLst>
            </p:cNvPr>
            <p:cNvSpPr/>
            <p:nvPr/>
          </p:nvSpPr>
          <p:spPr>
            <a:xfrm>
              <a:off x="5332206"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56FBF968-B163-4421-91AA-0AE0EA37FAC9}"/>
                </a:ext>
              </a:extLst>
            </p:cNvPr>
            <p:cNvSpPr/>
            <p:nvPr/>
          </p:nvSpPr>
          <p:spPr>
            <a:xfrm>
              <a:off x="5368402"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4A01119E-7E1B-49DD-9A67-CA49686C650A}"/>
                </a:ext>
              </a:extLst>
            </p:cNvPr>
            <p:cNvSpPr/>
            <p:nvPr/>
          </p:nvSpPr>
          <p:spPr>
            <a:xfrm>
              <a:off x="5404598"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a:extLst>
                <a:ext uri="{FF2B5EF4-FFF2-40B4-BE49-F238E27FC236}">
                  <a16:creationId xmlns:a16="http://schemas.microsoft.com/office/drawing/2014/main" id="{650FCF10-59D9-41D3-ABAC-2D0644E1ED5B}"/>
                </a:ext>
              </a:extLst>
            </p:cNvPr>
            <p:cNvSpPr/>
            <p:nvPr/>
          </p:nvSpPr>
          <p:spPr>
            <a:xfrm>
              <a:off x="5440794"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0ACDCAC5-0CB1-4D41-ABDB-35FF7DA34121}"/>
                </a:ext>
              </a:extLst>
            </p:cNvPr>
            <p:cNvSpPr/>
            <p:nvPr/>
          </p:nvSpPr>
          <p:spPr>
            <a:xfrm>
              <a:off x="5476990"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EC9366A1-5C50-4550-8F0A-D8EC75516B34}"/>
                </a:ext>
              </a:extLst>
            </p:cNvPr>
            <p:cNvSpPr/>
            <p:nvPr/>
          </p:nvSpPr>
          <p:spPr>
            <a:xfrm>
              <a:off x="5513186"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a:extLst>
                <a:ext uri="{FF2B5EF4-FFF2-40B4-BE49-F238E27FC236}">
                  <a16:creationId xmlns:a16="http://schemas.microsoft.com/office/drawing/2014/main" id="{38EAD00A-0FA3-4D31-9655-FD10291C375E}"/>
                </a:ext>
              </a:extLst>
            </p:cNvPr>
            <p:cNvSpPr/>
            <p:nvPr/>
          </p:nvSpPr>
          <p:spPr>
            <a:xfrm>
              <a:off x="5549382"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a:extLst>
                <a:ext uri="{FF2B5EF4-FFF2-40B4-BE49-F238E27FC236}">
                  <a16:creationId xmlns:a16="http://schemas.microsoft.com/office/drawing/2014/main" id="{89BCD255-4665-4EFE-B31A-3EBF4710DB71}"/>
                </a:ext>
              </a:extLst>
            </p:cNvPr>
            <p:cNvSpPr/>
            <p:nvPr/>
          </p:nvSpPr>
          <p:spPr>
            <a:xfrm>
              <a:off x="5585578"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a:extLst>
                <a:ext uri="{FF2B5EF4-FFF2-40B4-BE49-F238E27FC236}">
                  <a16:creationId xmlns:a16="http://schemas.microsoft.com/office/drawing/2014/main" id="{ED6501EB-B530-404B-8053-F709DCA2B4E9}"/>
                </a:ext>
              </a:extLst>
            </p:cNvPr>
            <p:cNvSpPr/>
            <p:nvPr/>
          </p:nvSpPr>
          <p:spPr>
            <a:xfrm>
              <a:off x="5621774"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1180A3E4-B78E-42B3-8F44-DA56F3713036}"/>
                </a:ext>
              </a:extLst>
            </p:cNvPr>
            <p:cNvSpPr/>
            <p:nvPr/>
          </p:nvSpPr>
          <p:spPr>
            <a:xfrm>
              <a:off x="5657970"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DDB7308D-C04F-444E-B663-38948F987CB9}"/>
                </a:ext>
              </a:extLst>
            </p:cNvPr>
            <p:cNvSpPr/>
            <p:nvPr/>
          </p:nvSpPr>
          <p:spPr>
            <a:xfrm>
              <a:off x="5694166"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137">
              <a:extLst>
                <a:ext uri="{FF2B5EF4-FFF2-40B4-BE49-F238E27FC236}">
                  <a16:creationId xmlns:a16="http://schemas.microsoft.com/office/drawing/2014/main" id="{C29E4E79-E9B2-42FB-8E08-2C6951E94F84}"/>
                </a:ext>
              </a:extLst>
            </p:cNvPr>
            <p:cNvSpPr/>
            <p:nvPr/>
          </p:nvSpPr>
          <p:spPr>
            <a:xfrm>
              <a:off x="5730362"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9" name="Straight Connector 138">
              <a:extLst>
                <a:ext uri="{FF2B5EF4-FFF2-40B4-BE49-F238E27FC236}">
                  <a16:creationId xmlns:a16="http://schemas.microsoft.com/office/drawing/2014/main" id="{3F54EDE7-AE18-44E9-94FC-01B91C0D7A0A}"/>
                </a:ext>
              </a:extLst>
            </p:cNvPr>
            <p:cNvCxnSpPr/>
            <p:nvPr/>
          </p:nvCxnSpPr>
          <p:spPr>
            <a:xfrm>
              <a:off x="1137920" y="4384040"/>
              <a:ext cx="4693920" cy="0"/>
            </a:xfrm>
            <a:prstGeom prst="line">
              <a:avLst/>
            </a:prstGeom>
            <a:grpFill/>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88232701-9AB5-439C-9006-4FE4F70A110A}"/>
              </a:ext>
            </a:extLst>
          </p:cNvPr>
          <p:cNvGrpSpPr/>
          <p:nvPr/>
        </p:nvGrpSpPr>
        <p:grpSpPr>
          <a:xfrm>
            <a:off x="6965402" y="1957534"/>
            <a:ext cx="96432" cy="3801297"/>
            <a:chOff x="1969325" y="1959428"/>
            <a:chExt cx="72000" cy="3600000"/>
          </a:xfrm>
        </p:grpSpPr>
        <p:cxnSp>
          <p:nvCxnSpPr>
            <p:cNvPr id="163" name="Straight Connector 162">
              <a:extLst>
                <a:ext uri="{FF2B5EF4-FFF2-40B4-BE49-F238E27FC236}">
                  <a16:creationId xmlns:a16="http://schemas.microsoft.com/office/drawing/2014/main" id="{A076EB06-E756-449E-AEC8-2E3E5702EB51}"/>
                </a:ext>
              </a:extLst>
            </p:cNvPr>
            <p:cNvCxnSpPr/>
            <p:nvPr/>
          </p:nvCxnSpPr>
          <p:spPr>
            <a:xfrm>
              <a:off x="2034073" y="1959428"/>
              <a:ext cx="0" cy="3600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967DCCBE-0EB9-44F0-932E-3CAAB9ADFB57}"/>
                </a:ext>
              </a:extLst>
            </p:cNvPr>
            <p:cNvCxnSpPr/>
            <p:nvPr/>
          </p:nvCxnSpPr>
          <p:spPr>
            <a:xfrm>
              <a:off x="1969325" y="197049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D12D8CD-A204-4BA9-AF5E-57BA81653A22}"/>
                </a:ext>
              </a:extLst>
            </p:cNvPr>
            <p:cNvCxnSpPr/>
            <p:nvPr/>
          </p:nvCxnSpPr>
          <p:spPr>
            <a:xfrm>
              <a:off x="1969325" y="2326270"/>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872C4F8-D684-4BF5-A0DA-4D3C87A2AEED}"/>
                </a:ext>
              </a:extLst>
            </p:cNvPr>
            <p:cNvCxnSpPr/>
            <p:nvPr/>
          </p:nvCxnSpPr>
          <p:spPr>
            <a:xfrm>
              <a:off x="1969325" y="2682283"/>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DEB6004-B350-4C67-968E-7FCC08BF6E63}"/>
                </a:ext>
              </a:extLst>
            </p:cNvPr>
            <p:cNvCxnSpPr/>
            <p:nvPr/>
          </p:nvCxnSpPr>
          <p:spPr>
            <a:xfrm>
              <a:off x="1969325" y="30402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FE1A9F6-6902-4DE5-AA7E-347E132B2859}"/>
                </a:ext>
              </a:extLst>
            </p:cNvPr>
            <p:cNvCxnSpPr/>
            <p:nvPr/>
          </p:nvCxnSpPr>
          <p:spPr>
            <a:xfrm>
              <a:off x="1969325" y="339621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C512C87-748A-42B3-B1C1-F8C3859FB676}"/>
                </a:ext>
              </a:extLst>
            </p:cNvPr>
            <p:cNvCxnSpPr/>
            <p:nvPr/>
          </p:nvCxnSpPr>
          <p:spPr>
            <a:xfrm>
              <a:off x="1969325" y="375549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6728184-BFCD-4FE5-9116-3C982DDC1689}"/>
                </a:ext>
              </a:extLst>
            </p:cNvPr>
            <p:cNvCxnSpPr/>
            <p:nvPr/>
          </p:nvCxnSpPr>
          <p:spPr>
            <a:xfrm>
              <a:off x="1969325" y="41275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4395A3A-3ADB-4B16-9C1B-1370419E08E4}"/>
                </a:ext>
              </a:extLst>
            </p:cNvPr>
            <p:cNvCxnSpPr/>
            <p:nvPr/>
          </p:nvCxnSpPr>
          <p:spPr>
            <a:xfrm>
              <a:off x="1969325" y="4483275"/>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4570A8FC-87AD-40AF-B5D0-9230D270A5CF}"/>
                </a:ext>
              </a:extLst>
            </p:cNvPr>
            <p:cNvCxnSpPr/>
            <p:nvPr/>
          </p:nvCxnSpPr>
          <p:spPr>
            <a:xfrm>
              <a:off x="1969325" y="4839288"/>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A00C6C0-0DA6-448C-9A4C-B444F9D3ED5F}"/>
                </a:ext>
              </a:extLst>
            </p:cNvPr>
            <p:cNvCxnSpPr/>
            <p:nvPr/>
          </p:nvCxnSpPr>
          <p:spPr>
            <a:xfrm>
              <a:off x="1969325" y="519720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2B813F9-E4F8-48CC-8B10-C703AEC22881}"/>
                </a:ext>
              </a:extLst>
            </p:cNvPr>
            <p:cNvCxnSpPr/>
            <p:nvPr/>
          </p:nvCxnSpPr>
          <p:spPr>
            <a:xfrm>
              <a:off x="1969325" y="5553219"/>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75" name="Group 174">
            <a:extLst>
              <a:ext uri="{FF2B5EF4-FFF2-40B4-BE49-F238E27FC236}">
                <a16:creationId xmlns:a16="http://schemas.microsoft.com/office/drawing/2014/main" id="{DFBD6EEA-2853-4EA4-9F75-B56A84A2372F}"/>
              </a:ext>
            </a:extLst>
          </p:cNvPr>
          <p:cNvGrpSpPr/>
          <p:nvPr/>
        </p:nvGrpSpPr>
        <p:grpSpPr>
          <a:xfrm>
            <a:off x="6458788" y="1817091"/>
            <a:ext cx="496708" cy="1806864"/>
            <a:chOff x="1591067" y="1826422"/>
            <a:chExt cx="370862" cy="1711182"/>
          </a:xfrm>
        </p:grpSpPr>
        <p:sp>
          <p:nvSpPr>
            <p:cNvPr id="176" name="TextBox 175">
              <a:extLst>
                <a:ext uri="{FF2B5EF4-FFF2-40B4-BE49-F238E27FC236}">
                  <a16:creationId xmlns:a16="http://schemas.microsoft.com/office/drawing/2014/main" id="{2970A96E-E101-431A-8851-E43133B5294C}"/>
                </a:ext>
              </a:extLst>
            </p:cNvPr>
            <p:cNvSpPr txBox="1"/>
            <p:nvPr/>
          </p:nvSpPr>
          <p:spPr>
            <a:xfrm>
              <a:off x="1591067" y="1826422"/>
              <a:ext cx="370862" cy="288147"/>
            </a:xfrm>
            <a:prstGeom prst="rect">
              <a:avLst/>
            </a:prstGeom>
            <a:noFill/>
          </p:spPr>
          <p:txBody>
            <a:bodyPr wrap="none" lIns="36000" tIns="36000" rIns="36000" bIns="36000" rtlCol="0">
              <a:spAutoFit/>
            </a:bodyPr>
            <a:lstStyle/>
            <a:p>
              <a:pPr algn="r"/>
              <a:r>
                <a:rPr lang="en-GB" sz="1400" dirty="0">
                  <a:solidFill>
                    <a:srgbClr val="4D4D4D"/>
                  </a:solidFill>
                </a:rPr>
                <a:t>100</a:t>
              </a:r>
            </a:p>
          </p:txBody>
        </p:sp>
        <p:sp>
          <p:nvSpPr>
            <p:cNvPr id="177" name="TextBox 176">
              <a:extLst>
                <a:ext uri="{FF2B5EF4-FFF2-40B4-BE49-F238E27FC236}">
                  <a16:creationId xmlns:a16="http://schemas.microsoft.com/office/drawing/2014/main" id="{ED84E2F4-1ADD-421C-A062-6ABC3BF4F846}"/>
                </a:ext>
              </a:extLst>
            </p:cNvPr>
            <p:cNvSpPr txBox="1"/>
            <p:nvPr/>
          </p:nvSpPr>
          <p:spPr>
            <a:xfrm>
              <a:off x="1690454" y="2180752"/>
              <a:ext cx="271475" cy="288147"/>
            </a:xfrm>
            <a:prstGeom prst="rect">
              <a:avLst/>
            </a:prstGeom>
            <a:noFill/>
          </p:spPr>
          <p:txBody>
            <a:bodyPr wrap="none" lIns="36000" tIns="36000" rIns="36000" bIns="36000" rtlCol="0">
              <a:spAutoFit/>
            </a:bodyPr>
            <a:lstStyle/>
            <a:p>
              <a:pPr algn="r"/>
              <a:r>
                <a:rPr lang="en-GB" sz="1400" dirty="0">
                  <a:solidFill>
                    <a:srgbClr val="4D4D4D"/>
                  </a:solidFill>
                </a:rPr>
                <a:t>80</a:t>
              </a:r>
            </a:p>
          </p:txBody>
        </p:sp>
        <p:sp>
          <p:nvSpPr>
            <p:cNvPr id="178" name="TextBox 177">
              <a:extLst>
                <a:ext uri="{FF2B5EF4-FFF2-40B4-BE49-F238E27FC236}">
                  <a16:creationId xmlns:a16="http://schemas.microsoft.com/office/drawing/2014/main" id="{EEA46A26-6745-4C7E-9809-3D3F88D29DDE}"/>
                </a:ext>
              </a:extLst>
            </p:cNvPr>
            <p:cNvSpPr txBox="1"/>
            <p:nvPr/>
          </p:nvSpPr>
          <p:spPr>
            <a:xfrm>
              <a:off x="1690454" y="2535082"/>
              <a:ext cx="271475" cy="288147"/>
            </a:xfrm>
            <a:prstGeom prst="rect">
              <a:avLst/>
            </a:prstGeom>
            <a:noFill/>
          </p:spPr>
          <p:txBody>
            <a:bodyPr wrap="none" lIns="36000" tIns="36000" rIns="36000" bIns="36000" rtlCol="0">
              <a:spAutoFit/>
            </a:bodyPr>
            <a:lstStyle/>
            <a:p>
              <a:pPr algn="r"/>
              <a:r>
                <a:rPr lang="en-GB" sz="1400" dirty="0">
                  <a:solidFill>
                    <a:srgbClr val="4D4D4D"/>
                  </a:solidFill>
                </a:rPr>
                <a:t>60</a:t>
              </a:r>
            </a:p>
          </p:txBody>
        </p:sp>
        <p:sp>
          <p:nvSpPr>
            <p:cNvPr id="179" name="TextBox 178">
              <a:extLst>
                <a:ext uri="{FF2B5EF4-FFF2-40B4-BE49-F238E27FC236}">
                  <a16:creationId xmlns:a16="http://schemas.microsoft.com/office/drawing/2014/main" id="{0542803D-7D72-44E1-B67F-D01D3D431007}"/>
                </a:ext>
              </a:extLst>
            </p:cNvPr>
            <p:cNvSpPr txBox="1"/>
            <p:nvPr/>
          </p:nvSpPr>
          <p:spPr>
            <a:xfrm>
              <a:off x="1690454" y="2895127"/>
              <a:ext cx="271475" cy="288147"/>
            </a:xfrm>
            <a:prstGeom prst="rect">
              <a:avLst/>
            </a:prstGeom>
            <a:noFill/>
          </p:spPr>
          <p:txBody>
            <a:bodyPr wrap="none" lIns="36000" tIns="36000" rIns="36000" bIns="36000" rtlCol="0">
              <a:spAutoFit/>
            </a:bodyPr>
            <a:lstStyle/>
            <a:p>
              <a:pPr algn="r"/>
              <a:r>
                <a:rPr lang="en-GB" sz="1400" dirty="0">
                  <a:solidFill>
                    <a:srgbClr val="4D4D4D"/>
                  </a:solidFill>
                </a:rPr>
                <a:t>40</a:t>
              </a:r>
            </a:p>
          </p:txBody>
        </p:sp>
        <p:sp>
          <p:nvSpPr>
            <p:cNvPr id="180" name="TextBox 179">
              <a:extLst>
                <a:ext uri="{FF2B5EF4-FFF2-40B4-BE49-F238E27FC236}">
                  <a16:creationId xmlns:a16="http://schemas.microsoft.com/office/drawing/2014/main" id="{1EF8E581-0E4E-4F72-9D8F-B512291AD341}"/>
                </a:ext>
              </a:extLst>
            </p:cNvPr>
            <p:cNvSpPr txBox="1"/>
            <p:nvPr/>
          </p:nvSpPr>
          <p:spPr>
            <a:xfrm>
              <a:off x="1690454" y="3249457"/>
              <a:ext cx="271475" cy="288147"/>
            </a:xfrm>
            <a:prstGeom prst="rect">
              <a:avLst/>
            </a:prstGeom>
            <a:noFill/>
          </p:spPr>
          <p:txBody>
            <a:bodyPr wrap="none" lIns="36000" tIns="36000" rIns="36000" bIns="36000" rtlCol="0">
              <a:spAutoFit/>
            </a:bodyPr>
            <a:lstStyle/>
            <a:p>
              <a:pPr algn="r"/>
              <a:r>
                <a:rPr lang="en-GB" sz="1400" dirty="0">
                  <a:solidFill>
                    <a:srgbClr val="4D4D4D"/>
                  </a:solidFill>
                </a:rPr>
                <a:t>20</a:t>
              </a:r>
            </a:p>
          </p:txBody>
        </p:sp>
      </p:grpSp>
      <p:sp>
        <p:nvSpPr>
          <p:cNvPr id="181" name="TextBox 180">
            <a:extLst>
              <a:ext uri="{FF2B5EF4-FFF2-40B4-BE49-F238E27FC236}">
                <a16:creationId xmlns:a16="http://schemas.microsoft.com/office/drawing/2014/main" id="{EAC0D786-848D-4631-8AF7-2BD36A1635BC}"/>
              </a:ext>
            </a:extLst>
          </p:cNvPr>
          <p:cNvSpPr txBox="1"/>
          <p:nvPr/>
        </p:nvSpPr>
        <p:spPr>
          <a:xfrm>
            <a:off x="6725011" y="3697862"/>
            <a:ext cx="230485" cy="304259"/>
          </a:xfrm>
          <a:prstGeom prst="rect">
            <a:avLst/>
          </a:prstGeom>
          <a:noFill/>
        </p:spPr>
        <p:txBody>
          <a:bodyPr wrap="none" lIns="36000" tIns="36000" rIns="36000" bIns="36000" rtlCol="0">
            <a:spAutoFit/>
          </a:bodyPr>
          <a:lstStyle/>
          <a:p>
            <a:pPr algn="r"/>
            <a:r>
              <a:rPr lang="en-GB" sz="1400" dirty="0">
                <a:solidFill>
                  <a:srgbClr val="4D4D4D"/>
                </a:solidFill>
              </a:rPr>
              <a:t>0</a:t>
            </a:r>
          </a:p>
        </p:txBody>
      </p:sp>
      <p:grpSp>
        <p:nvGrpSpPr>
          <p:cNvPr id="182" name="Group 181">
            <a:extLst>
              <a:ext uri="{FF2B5EF4-FFF2-40B4-BE49-F238E27FC236}">
                <a16:creationId xmlns:a16="http://schemas.microsoft.com/office/drawing/2014/main" id="{1F069F16-CD5D-4542-9F4D-4F4DD75AD8AC}"/>
              </a:ext>
            </a:extLst>
          </p:cNvPr>
          <p:cNvGrpSpPr/>
          <p:nvPr/>
        </p:nvGrpSpPr>
        <p:grpSpPr>
          <a:xfrm>
            <a:off x="6325677" y="4090083"/>
            <a:ext cx="629819" cy="1806864"/>
            <a:chOff x="1491681" y="1826422"/>
            <a:chExt cx="470248" cy="1711182"/>
          </a:xfrm>
        </p:grpSpPr>
        <p:sp>
          <p:nvSpPr>
            <p:cNvPr id="183" name="TextBox 182">
              <a:extLst>
                <a:ext uri="{FF2B5EF4-FFF2-40B4-BE49-F238E27FC236}">
                  <a16:creationId xmlns:a16="http://schemas.microsoft.com/office/drawing/2014/main" id="{8EF5113B-69D9-4107-9B70-5E504DBD5C06}"/>
                </a:ext>
              </a:extLst>
            </p:cNvPr>
            <p:cNvSpPr txBox="1"/>
            <p:nvPr/>
          </p:nvSpPr>
          <p:spPr>
            <a:xfrm>
              <a:off x="1591066" y="1826422"/>
              <a:ext cx="370863" cy="288147"/>
            </a:xfrm>
            <a:prstGeom prst="rect">
              <a:avLst/>
            </a:prstGeom>
            <a:noFill/>
          </p:spPr>
          <p:txBody>
            <a:bodyPr wrap="none" lIns="36000" tIns="36000" rIns="36000" bIns="36000" rtlCol="0">
              <a:spAutoFit/>
            </a:bodyPr>
            <a:lstStyle/>
            <a:p>
              <a:pPr algn="r"/>
              <a:r>
                <a:rPr lang="en-GB" sz="1400" dirty="0">
                  <a:solidFill>
                    <a:srgbClr val="4D4D4D"/>
                  </a:solidFill>
                </a:rPr>
                <a:t>–20</a:t>
              </a:r>
            </a:p>
          </p:txBody>
        </p:sp>
        <p:sp>
          <p:nvSpPr>
            <p:cNvPr id="184" name="TextBox 183">
              <a:extLst>
                <a:ext uri="{FF2B5EF4-FFF2-40B4-BE49-F238E27FC236}">
                  <a16:creationId xmlns:a16="http://schemas.microsoft.com/office/drawing/2014/main" id="{0A0AE6B2-D245-464D-B0D5-E31E5497A9B0}"/>
                </a:ext>
              </a:extLst>
            </p:cNvPr>
            <p:cNvSpPr txBox="1"/>
            <p:nvPr/>
          </p:nvSpPr>
          <p:spPr>
            <a:xfrm>
              <a:off x="1591067" y="2180752"/>
              <a:ext cx="370862" cy="288147"/>
            </a:xfrm>
            <a:prstGeom prst="rect">
              <a:avLst/>
            </a:prstGeom>
            <a:noFill/>
          </p:spPr>
          <p:txBody>
            <a:bodyPr wrap="none" lIns="36000" tIns="36000" rIns="36000" bIns="36000" rtlCol="0">
              <a:spAutoFit/>
            </a:bodyPr>
            <a:lstStyle/>
            <a:p>
              <a:pPr algn="r"/>
              <a:r>
                <a:rPr lang="en-GB" sz="1400" dirty="0">
                  <a:solidFill>
                    <a:srgbClr val="4D4D4D"/>
                  </a:solidFill>
                </a:rPr>
                <a:t>–40</a:t>
              </a:r>
            </a:p>
          </p:txBody>
        </p:sp>
        <p:sp>
          <p:nvSpPr>
            <p:cNvPr id="185" name="TextBox 184">
              <a:extLst>
                <a:ext uri="{FF2B5EF4-FFF2-40B4-BE49-F238E27FC236}">
                  <a16:creationId xmlns:a16="http://schemas.microsoft.com/office/drawing/2014/main" id="{CCC9C599-751E-4A08-B8A0-113A7A655886}"/>
                </a:ext>
              </a:extLst>
            </p:cNvPr>
            <p:cNvSpPr txBox="1"/>
            <p:nvPr/>
          </p:nvSpPr>
          <p:spPr>
            <a:xfrm>
              <a:off x="1591067" y="2535082"/>
              <a:ext cx="370862" cy="288147"/>
            </a:xfrm>
            <a:prstGeom prst="rect">
              <a:avLst/>
            </a:prstGeom>
            <a:noFill/>
          </p:spPr>
          <p:txBody>
            <a:bodyPr wrap="none" lIns="36000" tIns="36000" rIns="36000" bIns="36000" rtlCol="0">
              <a:spAutoFit/>
            </a:bodyPr>
            <a:lstStyle/>
            <a:p>
              <a:pPr algn="r"/>
              <a:r>
                <a:rPr lang="en-GB" sz="1400" dirty="0">
                  <a:solidFill>
                    <a:srgbClr val="4D4D4D"/>
                  </a:solidFill>
                </a:rPr>
                <a:t>–60</a:t>
              </a:r>
            </a:p>
          </p:txBody>
        </p:sp>
        <p:sp>
          <p:nvSpPr>
            <p:cNvPr id="186" name="TextBox 185">
              <a:extLst>
                <a:ext uri="{FF2B5EF4-FFF2-40B4-BE49-F238E27FC236}">
                  <a16:creationId xmlns:a16="http://schemas.microsoft.com/office/drawing/2014/main" id="{D5039768-8DD2-412B-B62F-436546E3F589}"/>
                </a:ext>
              </a:extLst>
            </p:cNvPr>
            <p:cNvSpPr txBox="1"/>
            <p:nvPr/>
          </p:nvSpPr>
          <p:spPr>
            <a:xfrm>
              <a:off x="1591066" y="2895127"/>
              <a:ext cx="370863" cy="288147"/>
            </a:xfrm>
            <a:prstGeom prst="rect">
              <a:avLst/>
            </a:prstGeom>
            <a:noFill/>
          </p:spPr>
          <p:txBody>
            <a:bodyPr wrap="none" lIns="36000" tIns="36000" rIns="36000" bIns="36000" rtlCol="0">
              <a:spAutoFit/>
            </a:bodyPr>
            <a:lstStyle/>
            <a:p>
              <a:pPr algn="r"/>
              <a:r>
                <a:rPr lang="en-GB" sz="1400" dirty="0">
                  <a:solidFill>
                    <a:srgbClr val="4D4D4D"/>
                  </a:solidFill>
                </a:rPr>
                <a:t>–80</a:t>
              </a:r>
            </a:p>
          </p:txBody>
        </p:sp>
        <p:sp>
          <p:nvSpPr>
            <p:cNvPr id="187" name="TextBox 186">
              <a:extLst>
                <a:ext uri="{FF2B5EF4-FFF2-40B4-BE49-F238E27FC236}">
                  <a16:creationId xmlns:a16="http://schemas.microsoft.com/office/drawing/2014/main" id="{FA865B6F-1468-4FBD-90F1-2AA96FD8CDB8}"/>
                </a:ext>
              </a:extLst>
            </p:cNvPr>
            <p:cNvSpPr txBox="1"/>
            <p:nvPr/>
          </p:nvSpPr>
          <p:spPr>
            <a:xfrm>
              <a:off x="1491681" y="3249457"/>
              <a:ext cx="470248" cy="288147"/>
            </a:xfrm>
            <a:prstGeom prst="rect">
              <a:avLst/>
            </a:prstGeom>
            <a:noFill/>
          </p:spPr>
          <p:txBody>
            <a:bodyPr wrap="none" lIns="36000" tIns="36000" rIns="36000" bIns="36000" rtlCol="0">
              <a:spAutoFit/>
            </a:bodyPr>
            <a:lstStyle/>
            <a:p>
              <a:pPr algn="r"/>
              <a:r>
                <a:rPr lang="en-GB" sz="1400" dirty="0">
                  <a:solidFill>
                    <a:srgbClr val="4D4D4D"/>
                  </a:solidFill>
                </a:rPr>
                <a:t>–100</a:t>
              </a:r>
            </a:p>
          </p:txBody>
        </p:sp>
      </p:grpSp>
      <p:sp>
        <p:nvSpPr>
          <p:cNvPr id="188" name="TextBox 187">
            <a:extLst>
              <a:ext uri="{FF2B5EF4-FFF2-40B4-BE49-F238E27FC236}">
                <a16:creationId xmlns:a16="http://schemas.microsoft.com/office/drawing/2014/main" id="{5BD64958-4D11-43A8-A4F7-38D98B9811F0}"/>
              </a:ext>
            </a:extLst>
          </p:cNvPr>
          <p:cNvSpPr txBox="1"/>
          <p:nvPr/>
        </p:nvSpPr>
        <p:spPr>
          <a:xfrm rot="16200000">
            <a:off x="5393753" y="3680341"/>
            <a:ext cx="2194832" cy="307777"/>
          </a:xfrm>
          <a:prstGeom prst="rect">
            <a:avLst/>
          </a:prstGeom>
          <a:noFill/>
        </p:spPr>
        <p:txBody>
          <a:bodyPr wrap="none" rtlCol="0">
            <a:spAutoFit/>
          </a:bodyPr>
          <a:lstStyle/>
          <a:p>
            <a:pPr algn="ctr"/>
            <a:r>
              <a:rPr lang="en-GB" sz="1400" dirty="0">
                <a:solidFill>
                  <a:srgbClr val="4D4D4D"/>
                </a:solidFill>
                <a:latin typeface="Arial" panose="020B0604020202020204" pitchFamily="34" charset="0"/>
                <a:cs typeface="Arial" panose="020B0604020202020204" pitchFamily="34" charset="0"/>
              </a:rPr>
              <a:t>Change from baseline, %</a:t>
            </a:r>
          </a:p>
        </p:txBody>
      </p:sp>
      <p:cxnSp>
        <p:nvCxnSpPr>
          <p:cNvPr id="189" name="Straight Connector 188">
            <a:extLst>
              <a:ext uri="{FF2B5EF4-FFF2-40B4-BE49-F238E27FC236}">
                <a16:creationId xmlns:a16="http://schemas.microsoft.com/office/drawing/2014/main" id="{99EB0654-C33E-45E2-BEA4-82B117C0A249}"/>
              </a:ext>
            </a:extLst>
          </p:cNvPr>
          <p:cNvCxnSpPr/>
          <p:nvPr/>
        </p:nvCxnSpPr>
        <p:spPr>
          <a:xfrm>
            <a:off x="7051358" y="3429000"/>
            <a:ext cx="4693920"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90" name="Rectangle 189">
            <a:extLst>
              <a:ext uri="{FF2B5EF4-FFF2-40B4-BE49-F238E27FC236}">
                <a16:creationId xmlns:a16="http://schemas.microsoft.com/office/drawing/2014/main" id="{609338A3-C71A-4A7C-816E-EEA80AE353FA}"/>
              </a:ext>
            </a:extLst>
          </p:cNvPr>
          <p:cNvSpPr/>
          <p:nvPr/>
        </p:nvSpPr>
        <p:spPr>
          <a:xfrm rot="10800000">
            <a:off x="7143866" y="3659493"/>
            <a:ext cx="36000" cy="18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a:extLst>
              <a:ext uri="{FF2B5EF4-FFF2-40B4-BE49-F238E27FC236}">
                <a16:creationId xmlns:a16="http://schemas.microsoft.com/office/drawing/2014/main" id="{358F7B3F-D631-476C-B893-10638FD6ACBA}"/>
              </a:ext>
            </a:extLst>
          </p:cNvPr>
          <p:cNvSpPr/>
          <p:nvPr/>
        </p:nvSpPr>
        <p:spPr>
          <a:xfrm rot="10800000">
            <a:off x="7105481" y="3623493"/>
            <a:ext cx="36000" cy="21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Rectangle 191">
            <a:extLst>
              <a:ext uri="{FF2B5EF4-FFF2-40B4-BE49-F238E27FC236}">
                <a16:creationId xmlns:a16="http://schemas.microsoft.com/office/drawing/2014/main" id="{6B147968-9F1C-49C2-A2EB-7135042AA7C6}"/>
              </a:ext>
            </a:extLst>
          </p:cNvPr>
          <p:cNvSpPr/>
          <p:nvPr/>
        </p:nvSpPr>
        <p:spPr>
          <a:xfrm rot="10800000">
            <a:off x="7067895" y="3371493"/>
            <a:ext cx="36000" cy="46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Rectangle 192">
            <a:extLst>
              <a:ext uri="{FF2B5EF4-FFF2-40B4-BE49-F238E27FC236}">
                <a16:creationId xmlns:a16="http://schemas.microsoft.com/office/drawing/2014/main" id="{F9493B15-B401-4A22-A17A-921515BD5170}"/>
              </a:ext>
            </a:extLst>
          </p:cNvPr>
          <p:cNvSpPr/>
          <p:nvPr/>
        </p:nvSpPr>
        <p:spPr>
          <a:xfrm rot="10800000">
            <a:off x="7178157" y="3659493"/>
            <a:ext cx="36000" cy="18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Rectangle 193">
            <a:extLst>
              <a:ext uri="{FF2B5EF4-FFF2-40B4-BE49-F238E27FC236}">
                <a16:creationId xmlns:a16="http://schemas.microsoft.com/office/drawing/2014/main" id="{43F7C5D4-C5D0-4E24-805F-0287B7AF41C3}"/>
              </a:ext>
            </a:extLst>
          </p:cNvPr>
          <p:cNvSpPr/>
          <p:nvPr/>
        </p:nvSpPr>
        <p:spPr>
          <a:xfrm rot="10800000">
            <a:off x="7215705" y="3713493"/>
            <a:ext cx="36000" cy="12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a:extLst>
              <a:ext uri="{FF2B5EF4-FFF2-40B4-BE49-F238E27FC236}">
                <a16:creationId xmlns:a16="http://schemas.microsoft.com/office/drawing/2014/main" id="{245B8E98-4A41-480E-AC47-F527BA346D9B}"/>
              </a:ext>
            </a:extLst>
          </p:cNvPr>
          <p:cNvSpPr/>
          <p:nvPr/>
        </p:nvSpPr>
        <p:spPr>
          <a:xfrm rot="10800000">
            <a:off x="7253253" y="3731493"/>
            <a:ext cx="36000" cy="1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Rectangle 195">
            <a:extLst>
              <a:ext uri="{FF2B5EF4-FFF2-40B4-BE49-F238E27FC236}">
                <a16:creationId xmlns:a16="http://schemas.microsoft.com/office/drawing/2014/main" id="{127F5381-640D-4032-9A68-B8B4DA30C713}"/>
              </a:ext>
            </a:extLst>
          </p:cNvPr>
          <p:cNvSpPr/>
          <p:nvPr/>
        </p:nvSpPr>
        <p:spPr>
          <a:xfrm rot="10800000">
            <a:off x="7290801" y="3766691"/>
            <a:ext cx="36000" cy="7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a:extLst>
              <a:ext uri="{FF2B5EF4-FFF2-40B4-BE49-F238E27FC236}">
                <a16:creationId xmlns:a16="http://schemas.microsoft.com/office/drawing/2014/main" id="{78AF9D89-4217-47A0-A7E3-2ECD358551DA}"/>
              </a:ext>
            </a:extLst>
          </p:cNvPr>
          <p:cNvSpPr/>
          <p:nvPr/>
        </p:nvSpPr>
        <p:spPr>
          <a:xfrm rot="10800000">
            <a:off x="7330807" y="3766691"/>
            <a:ext cx="36000" cy="7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ectangle 197">
            <a:extLst>
              <a:ext uri="{FF2B5EF4-FFF2-40B4-BE49-F238E27FC236}">
                <a16:creationId xmlns:a16="http://schemas.microsoft.com/office/drawing/2014/main" id="{DB70A551-DFBD-432D-9DD7-E3D02B7DA7A8}"/>
              </a:ext>
            </a:extLst>
          </p:cNvPr>
          <p:cNvSpPr/>
          <p:nvPr/>
        </p:nvSpPr>
        <p:spPr>
          <a:xfrm rot="10800000">
            <a:off x="7365897" y="3802691"/>
            <a:ext cx="36000" cy="3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a:extLst>
              <a:ext uri="{FF2B5EF4-FFF2-40B4-BE49-F238E27FC236}">
                <a16:creationId xmlns:a16="http://schemas.microsoft.com/office/drawing/2014/main" id="{85D5C5CC-264B-4B96-89E2-60DB3BBDCDF5}"/>
              </a:ext>
            </a:extLst>
          </p:cNvPr>
          <p:cNvSpPr/>
          <p:nvPr/>
        </p:nvSpPr>
        <p:spPr>
          <a:xfrm rot="10800000">
            <a:off x="7403998" y="3802691"/>
            <a:ext cx="36000" cy="3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Rectangle 199">
            <a:extLst>
              <a:ext uri="{FF2B5EF4-FFF2-40B4-BE49-F238E27FC236}">
                <a16:creationId xmlns:a16="http://schemas.microsoft.com/office/drawing/2014/main" id="{12184646-D6C1-4CC5-A0D0-7912722D5E1F}"/>
              </a:ext>
            </a:extLst>
          </p:cNvPr>
          <p:cNvSpPr/>
          <p:nvPr/>
        </p:nvSpPr>
        <p:spPr>
          <a:xfrm rot="10800000">
            <a:off x="7442099" y="3802691"/>
            <a:ext cx="36000" cy="3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Rectangle 200">
            <a:extLst>
              <a:ext uri="{FF2B5EF4-FFF2-40B4-BE49-F238E27FC236}">
                <a16:creationId xmlns:a16="http://schemas.microsoft.com/office/drawing/2014/main" id="{64B47F41-8846-43DD-915F-B7FAD3118535}"/>
              </a:ext>
            </a:extLst>
          </p:cNvPr>
          <p:cNvSpPr/>
          <p:nvPr/>
        </p:nvSpPr>
        <p:spPr>
          <a:xfrm>
            <a:off x="7531429" y="3848411"/>
            <a:ext cx="36000" cy="7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Rectangle 201">
            <a:extLst>
              <a:ext uri="{FF2B5EF4-FFF2-40B4-BE49-F238E27FC236}">
                <a16:creationId xmlns:a16="http://schemas.microsoft.com/office/drawing/2014/main" id="{A9313380-015F-4185-90D5-47321083CFA5}"/>
              </a:ext>
            </a:extLst>
          </p:cNvPr>
          <p:cNvSpPr/>
          <p:nvPr/>
        </p:nvSpPr>
        <p:spPr>
          <a:xfrm>
            <a:off x="7569530" y="3848411"/>
            <a:ext cx="36000" cy="9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Rectangle 202">
            <a:extLst>
              <a:ext uri="{FF2B5EF4-FFF2-40B4-BE49-F238E27FC236}">
                <a16:creationId xmlns:a16="http://schemas.microsoft.com/office/drawing/2014/main" id="{00C84F00-FFF4-4314-AD44-8C7938B82CF3}"/>
              </a:ext>
            </a:extLst>
          </p:cNvPr>
          <p:cNvSpPr/>
          <p:nvPr/>
        </p:nvSpPr>
        <p:spPr>
          <a:xfrm>
            <a:off x="7607631" y="3848411"/>
            <a:ext cx="36000" cy="14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a:extLst>
              <a:ext uri="{FF2B5EF4-FFF2-40B4-BE49-F238E27FC236}">
                <a16:creationId xmlns:a16="http://schemas.microsoft.com/office/drawing/2014/main" id="{C827FC09-5AB6-4E15-90DF-A2653A6089CE}"/>
              </a:ext>
            </a:extLst>
          </p:cNvPr>
          <p:cNvSpPr/>
          <p:nvPr/>
        </p:nvSpPr>
        <p:spPr>
          <a:xfrm>
            <a:off x="7643827" y="3848411"/>
            <a:ext cx="36000" cy="14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a:extLst>
              <a:ext uri="{FF2B5EF4-FFF2-40B4-BE49-F238E27FC236}">
                <a16:creationId xmlns:a16="http://schemas.microsoft.com/office/drawing/2014/main" id="{DFDD6CBB-AEEB-4E67-8B7A-0D7E412E3737}"/>
              </a:ext>
            </a:extLst>
          </p:cNvPr>
          <p:cNvSpPr/>
          <p:nvPr/>
        </p:nvSpPr>
        <p:spPr>
          <a:xfrm>
            <a:off x="7680023" y="3848411"/>
            <a:ext cx="36000" cy="19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Rectangle 205">
            <a:extLst>
              <a:ext uri="{FF2B5EF4-FFF2-40B4-BE49-F238E27FC236}">
                <a16:creationId xmlns:a16="http://schemas.microsoft.com/office/drawing/2014/main" id="{6F5BC59E-6688-4EF6-B601-88A426364A06}"/>
              </a:ext>
            </a:extLst>
          </p:cNvPr>
          <p:cNvSpPr/>
          <p:nvPr/>
        </p:nvSpPr>
        <p:spPr>
          <a:xfrm>
            <a:off x="7716219" y="3848411"/>
            <a:ext cx="36000" cy="21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Rectangle 206">
            <a:extLst>
              <a:ext uri="{FF2B5EF4-FFF2-40B4-BE49-F238E27FC236}">
                <a16:creationId xmlns:a16="http://schemas.microsoft.com/office/drawing/2014/main" id="{B3036193-B0A7-4E32-8771-1AEE6BF57E0A}"/>
              </a:ext>
            </a:extLst>
          </p:cNvPr>
          <p:cNvSpPr/>
          <p:nvPr/>
        </p:nvSpPr>
        <p:spPr>
          <a:xfrm>
            <a:off x="7752415" y="3848411"/>
            <a:ext cx="36000" cy="21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Rectangle 207">
            <a:extLst>
              <a:ext uri="{FF2B5EF4-FFF2-40B4-BE49-F238E27FC236}">
                <a16:creationId xmlns:a16="http://schemas.microsoft.com/office/drawing/2014/main" id="{C4538C9B-006D-44FF-97E3-AC40099323C8}"/>
              </a:ext>
            </a:extLst>
          </p:cNvPr>
          <p:cNvSpPr/>
          <p:nvPr/>
        </p:nvSpPr>
        <p:spPr>
          <a:xfrm>
            <a:off x="7788611" y="3848411"/>
            <a:ext cx="36000" cy="28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208">
            <a:extLst>
              <a:ext uri="{FF2B5EF4-FFF2-40B4-BE49-F238E27FC236}">
                <a16:creationId xmlns:a16="http://schemas.microsoft.com/office/drawing/2014/main" id="{431659BF-F7D5-4EB4-8CDF-2AE210665952}"/>
              </a:ext>
            </a:extLst>
          </p:cNvPr>
          <p:cNvSpPr/>
          <p:nvPr/>
        </p:nvSpPr>
        <p:spPr>
          <a:xfrm>
            <a:off x="7824807" y="3848411"/>
            <a:ext cx="36000" cy="30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a:extLst>
              <a:ext uri="{FF2B5EF4-FFF2-40B4-BE49-F238E27FC236}">
                <a16:creationId xmlns:a16="http://schemas.microsoft.com/office/drawing/2014/main" id="{C64F2507-4EB2-498B-AE24-F798EC08187A}"/>
              </a:ext>
            </a:extLst>
          </p:cNvPr>
          <p:cNvSpPr/>
          <p:nvPr/>
        </p:nvSpPr>
        <p:spPr>
          <a:xfrm>
            <a:off x="7861003" y="3848411"/>
            <a:ext cx="36000" cy="36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Rectangle 210">
            <a:extLst>
              <a:ext uri="{FF2B5EF4-FFF2-40B4-BE49-F238E27FC236}">
                <a16:creationId xmlns:a16="http://schemas.microsoft.com/office/drawing/2014/main" id="{0A1325AB-1444-4BB2-9A09-BA0C9262B04B}"/>
              </a:ext>
            </a:extLst>
          </p:cNvPr>
          <p:cNvSpPr/>
          <p:nvPr/>
        </p:nvSpPr>
        <p:spPr>
          <a:xfrm>
            <a:off x="7897199" y="3848411"/>
            <a:ext cx="36000" cy="39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a:extLst>
              <a:ext uri="{FF2B5EF4-FFF2-40B4-BE49-F238E27FC236}">
                <a16:creationId xmlns:a16="http://schemas.microsoft.com/office/drawing/2014/main" id="{2FB5FF48-F9B1-497C-9220-8F7DB39EBCD2}"/>
              </a:ext>
            </a:extLst>
          </p:cNvPr>
          <p:cNvSpPr/>
          <p:nvPr/>
        </p:nvSpPr>
        <p:spPr>
          <a:xfrm>
            <a:off x="7933395" y="3848411"/>
            <a:ext cx="36000" cy="39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Rectangle 212">
            <a:extLst>
              <a:ext uri="{FF2B5EF4-FFF2-40B4-BE49-F238E27FC236}">
                <a16:creationId xmlns:a16="http://schemas.microsoft.com/office/drawing/2014/main" id="{010EA986-99A4-4D54-989C-B9185E06F020}"/>
              </a:ext>
            </a:extLst>
          </p:cNvPr>
          <p:cNvSpPr/>
          <p:nvPr/>
        </p:nvSpPr>
        <p:spPr>
          <a:xfrm>
            <a:off x="7969591" y="3848411"/>
            <a:ext cx="36000" cy="39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Rectangle 213">
            <a:extLst>
              <a:ext uri="{FF2B5EF4-FFF2-40B4-BE49-F238E27FC236}">
                <a16:creationId xmlns:a16="http://schemas.microsoft.com/office/drawing/2014/main" id="{D3176A00-1A50-4C6C-8AE8-024991B823FC}"/>
              </a:ext>
            </a:extLst>
          </p:cNvPr>
          <p:cNvSpPr/>
          <p:nvPr/>
        </p:nvSpPr>
        <p:spPr>
          <a:xfrm>
            <a:off x="8005787" y="3848411"/>
            <a:ext cx="36000" cy="39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Rectangle 214">
            <a:extLst>
              <a:ext uri="{FF2B5EF4-FFF2-40B4-BE49-F238E27FC236}">
                <a16:creationId xmlns:a16="http://schemas.microsoft.com/office/drawing/2014/main" id="{325DABF9-2465-4C35-8ED6-372916259A6B}"/>
              </a:ext>
            </a:extLst>
          </p:cNvPr>
          <p:cNvSpPr/>
          <p:nvPr/>
        </p:nvSpPr>
        <p:spPr>
          <a:xfrm>
            <a:off x="8041983" y="3848411"/>
            <a:ext cx="36000" cy="39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Rectangle 215">
            <a:extLst>
              <a:ext uri="{FF2B5EF4-FFF2-40B4-BE49-F238E27FC236}">
                <a16:creationId xmlns:a16="http://schemas.microsoft.com/office/drawing/2014/main" id="{42FCBB45-F192-4416-9BB8-2E64AE488365}"/>
              </a:ext>
            </a:extLst>
          </p:cNvPr>
          <p:cNvSpPr/>
          <p:nvPr/>
        </p:nvSpPr>
        <p:spPr>
          <a:xfrm>
            <a:off x="8078179" y="3848411"/>
            <a:ext cx="36000" cy="39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Rectangle 216">
            <a:extLst>
              <a:ext uri="{FF2B5EF4-FFF2-40B4-BE49-F238E27FC236}">
                <a16:creationId xmlns:a16="http://schemas.microsoft.com/office/drawing/2014/main" id="{89EB52E4-1AB8-448F-94A1-96CB948ACE64}"/>
              </a:ext>
            </a:extLst>
          </p:cNvPr>
          <p:cNvSpPr/>
          <p:nvPr/>
        </p:nvSpPr>
        <p:spPr>
          <a:xfrm>
            <a:off x="8114375" y="3848411"/>
            <a:ext cx="36000" cy="41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Rectangle 217">
            <a:extLst>
              <a:ext uri="{FF2B5EF4-FFF2-40B4-BE49-F238E27FC236}">
                <a16:creationId xmlns:a16="http://schemas.microsoft.com/office/drawing/2014/main" id="{634B5F03-21C5-417A-9F36-87F3B05D2F0B}"/>
              </a:ext>
            </a:extLst>
          </p:cNvPr>
          <p:cNvSpPr/>
          <p:nvPr/>
        </p:nvSpPr>
        <p:spPr>
          <a:xfrm>
            <a:off x="8150571" y="3848411"/>
            <a:ext cx="36000" cy="43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Rectangle 218">
            <a:extLst>
              <a:ext uri="{FF2B5EF4-FFF2-40B4-BE49-F238E27FC236}">
                <a16:creationId xmlns:a16="http://schemas.microsoft.com/office/drawing/2014/main" id="{D2EC1859-94D9-481B-A463-52DE0090CA4B}"/>
              </a:ext>
            </a:extLst>
          </p:cNvPr>
          <p:cNvSpPr/>
          <p:nvPr/>
        </p:nvSpPr>
        <p:spPr>
          <a:xfrm>
            <a:off x="8186767" y="3848411"/>
            <a:ext cx="36000" cy="43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Rectangle 219">
            <a:extLst>
              <a:ext uri="{FF2B5EF4-FFF2-40B4-BE49-F238E27FC236}">
                <a16:creationId xmlns:a16="http://schemas.microsoft.com/office/drawing/2014/main" id="{0F56EEEB-4291-4663-AE46-769BF6A8A0A9}"/>
              </a:ext>
            </a:extLst>
          </p:cNvPr>
          <p:cNvSpPr/>
          <p:nvPr/>
        </p:nvSpPr>
        <p:spPr>
          <a:xfrm>
            <a:off x="8222963" y="3848411"/>
            <a:ext cx="36000" cy="46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ABA27501-69F2-462F-B0CF-99D95B79ACFA}"/>
              </a:ext>
            </a:extLst>
          </p:cNvPr>
          <p:cNvSpPr/>
          <p:nvPr/>
        </p:nvSpPr>
        <p:spPr>
          <a:xfrm>
            <a:off x="8259159" y="3848411"/>
            <a:ext cx="36000" cy="46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Rectangle 221">
            <a:extLst>
              <a:ext uri="{FF2B5EF4-FFF2-40B4-BE49-F238E27FC236}">
                <a16:creationId xmlns:a16="http://schemas.microsoft.com/office/drawing/2014/main" id="{73321733-1580-434F-90E3-1EB568B54782}"/>
              </a:ext>
            </a:extLst>
          </p:cNvPr>
          <p:cNvSpPr/>
          <p:nvPr/>
        </p:nvSpPr>
        <p:spPr>
          <a:xfrm>
            <a:off x="8295355" y="3848411"/>
            <a:ext cx="36000" cy="50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a:extLst>
              <a:ext uri="{FF2B5EF4-FFF2-40B4-BE49-F238E27FC236}">
                <a16:creationId xmlns:a16="http://schemas.microsoft.com/office/drawing/2014/main" id="{BDD9D228-7E49-4706-A786-F93D11AF8062}"/>
              </a:ext>
            </a:extLst>
          </p:cNvPr>
          <p:cNvSpPr/>
          <p:nvPr/>
        </p:nvSpPr>
        <p:spPr>
          <a:xfrm>
            <a:off x="8331551" y="3848411"/>
            <a:ext cx="36000" cy="50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Rectangle 223">
            <a:extLst>
              <a:ext uri="{FF2B5EF4-FFF2-40B4-BE49-F238E27FC236}">
                <a16:creationId xmlns:a16="http://schemas.microsoft.com/office/drawing/2014/main" id="{47E0BFA5-EA1A-4657-BFD0-2A3A49FC0851}"/>
              </a:ext>
            </a:extLst>
          </p:cNvPr>
          <p:cNvSpPr/>
          <p:nvPr/>
        </p:nvSpPr>
        <p:spPr>
          <a:xfrm>
            <a:off x="8367747" y="3848411"/>
            <a:ext cx="36000" cy="52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Rectangle 224">
            <a:extLst>
              <a:ext uri="{FF2B5EF4-FFF2-40B4-BE49-F238E27FC236}">
                <a16:creationId xmlns:a16="http://schemas.microsoft.com/office/drawing/2014/main" id="{4340F1ED-D64C-486A-8EFF-D336D021BE2E}"/>
              </a:ext>
            </a:extLst>
          </p:cNvPr>
          <p:cNvSpPr/>
          <p:nvPr/>
        </p:nvSpPr>
        <p:spPr>
          <a:xfrm>
            <a:off x="8405848" y="3848411"/>
            <a:ext cx="36000" cy="54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Rectangle 225">
            <a:extLst>
              <a:ext uri="{FF2B5EF4-FFF2-40B4-BE49-F238E27FC236}">
                <a16:creationId xmlns:a16="http://schemas.microsoft.com/office/drawing/2014/main" id="{79D4F7C1-6AA1-4892-8345-8272EC06C0CA}"/>
              </a:ext>
            </a:extLst>
          </p:cNvPr>
          <p:cNvSpPr/>
          <p:nvPr/>
        </p:nvSpPr>
        <p:spPr>
          <a:xfrm>
            <a:off x="8443949" y="3848411"/>
            <a:ext cx="36000" cy="54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Rectangle 226">
            <a:extLst>
              <a:ext uri="{FF2B5EF4-FFF2-40B4-BE49-F238E27FC236}">
                <a16:creationId xmlns:a16="http://schemas.microsoft.com/office/drawing/2014/main" id="{D0E6E380-D5AF-4664-A07E-75E72D7979A6}"/>
              </a:ext>
            </a:extLst>
          </p:cNvPr>
          <p:cNvSpPr/>
          <p:nvPr/>
        </p:nvSpPr>
        <p:spPr>
          <a:xfrm>
            <a:off x="8482050" y="3848411"/>
            <a:ext cx="36000" cy="55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Rectangle 227">
            <a:extLst>
              <a:ext uri="{FF2B5EF4-FFF2-40B4-BE49-F238E27FC236}">
                <a16:creationId xmlns:a16="http://schemas.microsoft.com/office/drawing/2014/main" id="{72AE93EF-D764-435A-A98B-B4BC390E3658}"/>
              </a:ext>
            </a:extLst>
          </p:cNvPr>
          <p:cNvSpPr/>
          <p:nvPr/>
        </p:nvSpPr>
        <p:spPr>
          <a:xfrm>
            <a:off x="8520151" y="3848411"/>
            <a:ext cx="36000" cy="57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Rectangle 228">
            <a:extLst>
              <a:ext uri="{FF2B5EF4-FFF2-40B4-BE49-F238E27FC236}">
                <a16:creationId xmlns:a16="http://schemas.microsoft.com/office/drawing/2014/main" id="{3CBA0414-7FE4-4513-88E3-A7D94822E65D}"/>
              </a:ext>
            </a:extLst>
          </p:cNvPr>
          <p:cNvSpPr/>
          <p:nvPr/>
        </p:nvSpPr>
        <p:spPr>
          <a:xfrm>
            <a:off x="8558252" y="3848411"/>
            <a:ext cx="36000" cy="57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Rectangle 229">
            <a:extLst>
              <a:ext uri="{FF2B5EF4-FFF2-40B4-BE49-F238E27FC236}">
                <a16:creationId xmlns:a16="http://schemas.microsoft.com/office/drawing/2014/main" id="{A8C61132-DF00-4467-B4D1-98D61DCAD204}"/>
              </a:ext>
            </a:extLst>
          </p:cNvPr>
          <p:cNvSpPr/>
          <p:nvPr/>
        </p:nvSpPr>
        <p:spPr>
          <a:xfrm>
            <a:off x="8596353" y="3848411"/>
            <a:ext cx="36000" cy="59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Rectangle 230">
            <a:extLst>
              <a:ext uri="{FF2B5EF4-FFF2-40B4-BE49-F238E27FC236}">
                <a16:creationId xmlns:a16="http://schemas.microsoft.com/office/drawing/2014/main" id="{27D354D5-993E-4D2E-BCC6-7D9165E4BAAE}"/>
              </a:ext>
            </a:extLst>
          </p:cNvPr>
          <p:cNvSpPr/>
          <p:nvPr/>
        </p:nvSpPr>
        <p:spPr>
          <a:xfrm>
            <a:off x="8634454" y="3848411"/>
            <a:ext cx="36000" cy="61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Rectangle 231">
            <a:extLst>
              <a:ext uri="{FF2B5EF4-FFF2-40B4-BE49-F238E27FC236}">
                <a16:creationId xmlns:a16="http://schemas.microsoft.com/office/drawing/2014/main" id="{BEC4C596-9D6F-41DE-84FF-E268C01FEF0A}"/>
              </a:ext>
            </a:extLst>
          </p:cNvPr>
          <p:cNvSpPr/>
          <p:nvPr/>
        </p:nvSpPr>
        <p:spPr>
          <a:xfrm>
            <a:off x="8672555" y="3848411"/>
            <a:ext cx="36000" cy="63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Rectangle 232">
            <a:extLst>
              <a:ext uri="{FF2B5EF4-FFF2-40B4-BE49-F238E27FC236}">
                <a16:creationId xmlns:a16="http://schemas.microsoft.com/office/drawing/2014/main" id="{790E87EB-93F4-496E-A2DB-E149BC947D7C}"/>
              </a:ext>
            </a:extLst>
          </p:cNvPr>
          <p:cNvSpPr/>
          <p:nvPr/>
        </p:nvSpPr>
        <p:spPr>
          <a:xfrm>
            <a:off x="8710656" y="3848411"/>
            <a:ext cx="36000" cy="63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Rectangle 233">
            <a:extLst>
              <a:ext uri="{FF2B5EF4-FFF2-40B4-BE49-F238E27FC236}">
                <a16:creationId xmlns:a16="http://schemas.microsoft.com/office/drawing/2014/main" id="{6A8C0C26-8B67-4560-9999-C0BC4D720EEB}"/>
              </a:ext>
            </a:extLst>
          </p:cNvPr>
          <p:cNvSpPr/>
          <p:nvPr/>
        </p:nvSpPr>
        <p:spPr>
          <a:xfrm>
            <a:off x="8748757" y="3848411"/>
            <a:ext cx="36000" cy="64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Rectangle 234">
            <a:extLst>
              <a:ext uri="{FF2B5EF4-FFF2-40B4-BE49-F238E27FC236}">
                <a16:creationId xmlns:a16="http://schemas.microsoft.com/office/drawing/2014/main" id="{8B419325-6DE6-4382-A960-4EC8D23AF451}"/>
              </a:ext>
            </a:extLst>
          </p:cNvPr>
          <p:cNvSpPr/>
          <p:nvPr/>
        </p:nvSpPr>
        <p:spPr>
          <a:xfrm>
            <a:off x="8786858" y="3848411"/>
            <a:ext cx="36000" cy="64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235">
            <a:extLst>
              <a:ext uri="{FF2B5EF4-FFF2-40B4-BE49-F238E27FC236}">
                <a16:creationId xmlns:a16="http://schemas.microsoft.com/office/drawing/2014/main" id="{2B9CDCBF-7376-4F54-AD14-56EBCC32B5C1}"/>
              </a:ext>
            </a:extLst>
          </p:cNvPr>
          <p:cNvSpPr/>
          <p:nvPr/>
        </p:nvSpPr>
        <p:spPr>
          <a:xfrm>
            <a:off x="8824959" y="3848411"/>
            <a:ext cx="36000" cy="68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Rectangle 236">
            <a:extLst>
              <a:ext uri="{FF2B5EF4-FFF2-40B4-BE49-F238E27FC236}">
                <a16:creationId xmlns:a16="http://schemas.microsoft.com/office/drawing/2014/main" id="{C1C7A242-F7DD-49A4-BA75-B47B5488FF5C}"/>
              </a:ext>
            </a:extLst>
          </p:cNvPr>
          <p:cNvSpPr/>
          <p:nvPr/>
        </p:nvSpPr>
        <p:spPr>
          <a:xfrm>
            <a:off x="8863060" y="3848411"/>
            <a:ext cx="36000" cy="68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Rectangle 237">
            <a:extLst>
              <a:ext uri="{FF2B5EF4-FFF2-40B4-BE49-F238E27FC236}">
                <a16:creationId xmlns:a16="http://schemas.microsoft.com/office/drawing/2014/main" id="{88367D47-18DE-436B-80DE-3E46FF8B6FA9}"/>
              </a:ext>
            </a:extLst>
          </p:cNvPr>
          <p:cNvSpPr/>
          <p:nvPr/>
        </p:nvSpPr>
        <p:spPr>
          <a:xfrm>
            <a:off x="8901161" y="3848411"/>
            <a:ext cx="36000" cy="68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Rectangle 238">
            <a:extLst>
              <a:ext uri="{FF2B5EF4-FFF2-40B4-BE49-F238E27FC236}">
                <a16:creationId xmlns:a16="http://schemas.microsoft.com/office/drawing/2014/main" id="{C9269605-1BBC-4B51-BFDF-BF909077B116}"/>
              </a:ext>
            </a:extLst>
          </p:cNvPr>
          <p:cNvSpPr/>
          <p:nvPr/>
        </p:nvSpPr>
        <p:spPr>
          <a:xfrm>
            <a:off x="8939262" y="3848411"/>
            <a:ext cx="36000" cy="68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Rectangle 239">
            <a:extLst>
              <a:ext uri="{FF2B5EF4-FFF2-40B4-BE49-F238E27FC236}">
                <a16:creationId xmlns:a16="http://schemas.microsoft.com/office/drawing/2014/main" id="{3831E5C0-C4AD-436C-973B-D170A2BF2A66}"/>
              </a:ext>
            </a:extLst>
          </p:cNvPr>
          <p:cNvSpPr/>
          <p:nvPr/>
        </p:nvSpPr>
        <p:spPr>
          <a:xfrm>
            <a:off x="8977363" y="3848411"/>
            <a:ext cx="36000" cy="72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Rectangle 240">
            <a:extLst>
              <a:ext uri="{FF2B5EF4-FFF2-40B4-BE49-F238E27FC236}">
                <a16:creationId xmlns:a16="http://schemas.microsoft.com/office/drawing/2014/main" id="{036EE711-3D31-4CA6-B663-E5E2148F6674}"/>
              </a:ext>
            </a:extLst>
          </p:cNvPr>
          <p:cNvSpPr/>
          <p:nvPr/>
        </p:nvSpPr>
        <p:spPr>
          <a:xfrm>
            <a:off x="9015464" y="3848411"/>
            <a:ext cx="36000" cy="72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241">
            <a:extLst>
              <a:ext uri="{FF2B5EF4-FFF2-40B4-BE49-F238E27FC236}">
                <a16:creationId xmlns:a16="http://schemas.microsoft.com/office/drawing/2014/main" id="{E6398526-DD7B-40D1-9DEE-ABE2B8883142}"/>
              </a:ext>
            </a:extLst>
          </p:cNvPr>
          <p:cNvSpPr/>
          <p:nvPr/>
        </p:nvSpPr>
        <p:spPr>
          <a:xfrm>
            <a:off x="9053565" y="3848411"/>
            <a:ext cx="36000" cy="75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Rectangle 242">
            <a:extLst>
              <a:ext uri="{FF2B5EF4-FFF2-40B4-BE49-F238E27FC236}">
                <a16:creationId xmlns:a16="http://schemas.microsoft.com/office/drawing/2014/main" id="{32E6BBAC-55F3-4C4D-9B01-1CC687076CF4}"/>
              </a:ext>
            </a:extLst>
          </p:cNvPr>
          <p:cNvSpPr/>
          <p:nvPr/>
        </p:nvSpPr>
        <p:spPr>
          <a:xfrm>
            <a:off x="9091666" y="3848411"/>
            <a:ext cx="36000" cy="75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243">
            <a:extLst>
              <a:ext uri="{FF2B5EF4-FFF2-40B4-BE49-F238E27FC236}">
                <a16:creationId xmlns:a16="http://schemas.microsoft.com/office/drawing/2014/main" id="{5FFB554C-52B7-4CB6-A48E-BEEEAC668521}"/>
              </a:ext>
            </a:extLst>
          </p:cNvPr>
          <p:cNvSpPr/>
          <p:nvPr/>
        </p:nvSpPr>
        <p:spPr>
          <a:xfrm>
            <a:off x="9129767" y="3848411"/>
            <a:ext cx="36000" cy="75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244">
            <a:extLst>
              <a:ext uri="{FF2B5EF4-FFF2-40B4-BE49-F238E27FC236}">
                <a16:creationId xmlns:a16="http://schemas.microsoft.com/office/drawing/2014/main" id="{89228ADF-2184-46B2-9537-27B0DAEA78EA}"/>
              </a:ext>
            </a:extLst>
          </p:cNvPr>
          <p:cNvSpPr/>
          <p:nvPr/>
        </p:nvSpPr>
        <p:spPr>
          <a:xfrm>
            <a:off x="9167868" y="3848411"/>
            <a:ext cx="36000" cy="75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Rectangle 245">
            <a:extLst>
              <a:ext uri="{FF2B5EF4-FFF2-40B4-BE49-F238E27FC236}">
                <a16:creationId xmlns:a16="http://schemas.microsoft.com/office/drawing/2014/main" id="{49152D6E-9CC1-4B6A-90B4-B7678B7999BD}"/>
              </a:ext>
            </a:extLst>
          </p:cNvPr>
          <p:cNvSpPr/>
          <p:nvPr/>
        </p:nvSpPr>
        <p:spPr>
          <a:xfrm>
            <a:off x="9204064" y="3848411"/>
            <a:ext cx="36000" cy="77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Rectangle 246">
            <a:extLst>
              <a:ext uri="{FF2B5EF4-FFF2-40B4-BE49-F238E27FC236}">
                <a16:creationId xmlns:a16="http://schemas.microsoft.com/office/drawing/2014/main" id="{ECFCFA6C-EEDC-45D6-8957-05F674E74D34}"/>
              </a:ext>
            </a:extLst>
          </p:cNvPr>
          <p:cNvSpPr/>
          <p:nvPr/>
        </p:nvSpPr>
        <p:spPr>
          <a:xfrm>
            <a:off x="9240260" y="3848411"/>
            <a:ext cx="36000" cy="82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Rectangle 247">
            <a:extLst>
              <a:ext uri="{FF2B5EF4-FFF2-40B4-BE49-F238E27FC236}">
                <a16:creationId xmlns:a16="http://schemas.microsoft.com/office/drawing/2014/main" id="{AECAE97B-D21F-4A06-99DE-DD5FC528BE87}"/>
              </a:ext>
            </a:extLst>
          </p:cNvPr>
          <p:cNvSpPr/>
          <p:nvPr/>
        </p:nvSpPr>
        <p:spPr>
          <a:xfrm>
            <a:off x="9276456" y="3848411"/>
            <a:ext cx="36000" cy="82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Rectangle 248">
            <a:extLst>
              <a:ext uri="{FF2B5EF4-FFF2-40B4-BE49-F238E27FC236}">
                <a16:creationId xmlns:a16="http://schemas.microsoft.com/office/drawing/2014/main" id="{A594ED54-40F1-4278-B320-CD18F2F834E8}"/>
              </a:ext>
            </a:extLst>
          </p:cNvPr>
          <p:cNvSpPr/>
          <p:nvPr/>
        </p:nvSpPr>
        <p:spPr>
          <a:xfrm>
            <a:off x="9312652" y="3848411"/>
            <a:ext cx="36000" cy="82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249">
            <a:extLst>
              <a:ext uri="{FF2B5EF4-FFF2-40B4-BE49-F238E27FC236}">
                <a16:creationId xmlns:a16="http://schemas.microsoft.com/office/drawing/2014/main" id="{AF52B2A2-4B60-4ECF-B4D7-D5CCEF394CDE}"/>
              </a:ext>
            </a:extLst>
          </p:cNvPr>
          <p:cNvSpPr/>
          <p:nvPr/>
        </p:nvSpPr>
        <p:spPr>
          <a:xfrm>
            <a:off x="9348848" y="3848411"/>
            <a:ext cx="36000" cy="84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Rectangle 250">
            <a:extLst>
              <a:ext uri="{FF2B5EF4-FFF2-40B4-BE49-F238E27FC236}">
                <a16:creationId xmlns:a16="http://schemas.microsoft.com/office/drawing/2014/main" id="{BB315972-364A-4782-B81B-17D863F623A5}"/>
              </a:ext>
            </a:extLst>
          </p:cNvPr>
          <p:cNvSpPr/>
          <p:nvPr/>
        </p:nvSpPr>
        <p:spPr>
          <a:xfrm>
            <a:off x="9385044" y="3848411"/>
            <a:ext cx="36000" cy="91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Rectangle 251">
            <a:extLst>
              <a:ext uri="{FF2B5EF4-FFF2-40B4-BE49-F238E27FC236}">
                <a16:creationId xmlns:a16="http://schemas.microsoft.com/office/drawing/2014/main" id="{22EF439A-B06A-4E3B-8FBA-06C7A0254A54}"/>
              </a:ext>
            </a:extLst>
          </p:cNvPr>
          <p:cNvSpPr/>
          <p:nvPr/>
        </p:nvSpPr>
        <p:spPr>
          <a:xfrm>
            <a:off x="9421240" y="3848411"/>
            <a:ext cx="36000" cy="91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Rectangle 252">
            <a:extLst>
              <a:ext uri="{FF2B5EF4-FFF2-40B4-BE49-F238E27FC236}">
                <a16:creationId xmlns:a16="http://schemas.microsoft.com/office/drawing/2014/main" id="{D27AA05E-F0D0-4675-A98F-21812CF75A81}"/>
              </a:ext>
            </a:extLst>
          </p:cNvPr>
          <p:cNvSpPr/>
          <p:nvPr/>
        </p:nvSpPr>
        <p:spPr>
          <a:xfrm>
            <a:off x="9457436" y="3848411"/>
            <a:ext cx="36000" cy="93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Rectangle 253">
            <a:extLst>
              <a:ext uri="{FF2B5EF4-FFF2-40B4-BE49-F238E27FC236}">
                <a16:creationId xmlns:a16="http://schemas.microsoft.com/office/drawing/2014/main" id="{2E376116-C5F5-489F-A2E0-D1BA0240FF69}"/>
              </a:ext>
            </a:extLst>
          </p:cNvPr>
          <p:cNvSpPr/>
          <p:nvPr/>
        </p:nvSpPr>
        <p:spPr>
          <a:xfrm>
            <a:off x="9493632" y="3848411"/>
            <a:ext cx="36000" cy="93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Rectangle 254">
            <a:extLst>
              <a:ext uri="{FF2B5EF4-FFF2-40B4-BE49-F238E27FC236}">
                <a16:creationId xmlns:a16="http://schemas.microsoft.com/office/drawing/2014/main" id="{901FC757-96F0-403C-9A8A-7594AB2108F4}"/>
              </a:ext>
            </a:extLst>
          </p:cNvPr>
          <p:cNvSpPr/>
          <p:nvPr/>
        </p:nvSpPr>
        <p:spPr>
          <a:xfrm>
            <a:off x="9529828" y="3848411"/>
            <a:ext cx="36000" cy="93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Rectangle 255">
            <a:extLst>
              <a:ext uri="{FF2B5EF4-FFF2-40B4-BE49-F238E27FC236}">
                <a16:creationId xmlns:a16="http://schemas.microsoft.com/office/drawing/2014/main" id="{4A060E74-D8DE-4E10-8A09-526A99CBC387}"/>
              </a:ext>
            </a:extLst>
          </p:cNvPr>
          <p:cNvSpPr/>
          <p:nvPr/>
        </p:nvSpPr>
        <p:spPr>
          <a:xfrm>
            <a:off x="9566024" y="3848411"/>
            <a:ext cx="36000" cy="95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Rectangle 256">
            <a:extLst>
              <a:ext uri="{FF2B5EF4-FFF2-40B4-BE49-F238E27FC236}">
                <a16:creationId xmlns:a16="http://schemas.microsoft.com/office/drawing/2014/main" id="{D126540F-39D8-4408-A6C9-F34FBEE6A56E}"/>
              </a:ext>
            </a:extLst>
          </p:cNvPr>
          <p:cNvSpPr/>
          <p:nvPr/>
        </p:nvSpPr>
        <p:spPr>
          <a:xfrm>
            <a:off x="9602220" y="3848411"/>
            <a:ext cx="36000" cy="10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Rectangle 257">
            <a:extLst>
              <a:ext uri="{FF2B5EF4-FFF2-40B4-BE49-F238E27FC236}">
                <a16:creationId xmlns:a16="http://schemas.microsoft.com/office/drawing/2014/main" id="{51EC3765-B1A7-4061-BE0C-F87E6C9A9993}"/>
              </a:ext>
            </a:extLst>
          </p:cNvPr>
          <p:cNvSpPr/>
          <p:nvPr/>
        </p:nvSpPr>
        <p:spPr>
          <a:xfrm>
            <a:off x="9638416" y="3848411"/>
            <a:ext cx="36000" cy="10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a:extLst>
              <a:ext uri="{FF2B5EF4-FFF2-40B4-BE49-F238E27FC236}">
                <a16:creationId xmlns:a16="http://schemas.microsoft.com/office/drawing/2014/main" id="{C7D307CA-D4ED-4C3F-AA46-6D4B16484E02}"/>
              </a:ext>
            </a:extLst>
          </p:cNvPr>
          <p:cNvSpPr/>
          <p:nvPr/>
        </p:nvSpPr>
        <p:spPr>
          <a:xfrm>
            <a:off x="9674612" y="3848411"/>
            <a:ext cx="36000" cy="10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Rectangle 259">
            <a:extLst>
              <a:ext uri="{FF2B5EF4-FFF2-40B4-BE49-F238E27FC236}">
                <a16:creationId xmlns:a16="http://schemas.microsoft.com/office/drawing/2014/main" id="{63E17007-A282-49C0-ADF0-01BECDFC0766}"/>
              </a:ext>
            </a:extLst>
          </p:cNvPr>
          <p:cNvSpPr/>
          <p:nvPr/>
        </p:nvSpPr>
        <p:spPr>
          <a:xfrm>
            <a:off x="9710808" y="3848411"/>
            <a:ext cx="36000" cy="102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Rectangle 260">
            <a:extLst>
              <a:ext uri="{FF2B5EF4-FFF2-40B4-BE49-F238E27FC236}">
                <a16:creationId xmlns:a16="http://schemas.microsoft.com/office/drawing/2014/main" id="{EE80993B-CEA6-45ED-B508-27348F197381}"/>
              </a:ext>
            </a:extLst>
          </p:cNvPr>
          <p:cNvSpPr/>
          <p:nvPr/>
        </p:nvSpPr>
        <p:spPr>
          <a:xfrm>
            <a:off x="9747004" y="3848411"/>
            <a:ext cx="36000" cy="102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Rectangle 261">
            <a:extLst>
              <a:ext uri="{FF2B5EF4-FFF2-40B4-BE49-F238E27FC236}">
                <a16:creationId xmlns:a16="http://schemas.microsoft.com/office/drawing/2014/main" id="{C3C666FD-1810-4E22-8F39-0028633D12B0}"/>
              </a:ext>
            </a:extLst>
          </p:cNvPr>
          <p:cNvSpPr/>
          <p:nvPr/>
        </p:nvSpPr>
        <p:spPr>
          <a:xfrm>
            <a:off x="9783200" y="3848411"/>
            <a:ext cx="36000" cy="104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Rectangle 262">
            <a:extLst>
              <a:ext uri="{FF2B5EF4-FFF2-40B4-BE49-F238E27FC236}">
                <a16:creationId xmlns:a16="http://schemas.microsoft.com/office/drawing/2014/main" id="{D737C358-9E1D-49FE-8E71-35145BE5D53A}"/>
              </a:ext>
            </a:extLst>
          </p:cNvPr>
          <p:cNvSpPr/>
          <p:nvPr/>
        </p:nvSpPr>
        <p:spPr>
          <a:xfrm>
            <a:off x="9819396" y="3848411"/>
            <a:ext cx="36000" cy="108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Rectangle 263">
            <a:extLst>
              <a:ext uri="{FF2B5EF4-FFF2-40B4-BE49-F238E27FC236}">
                <a16:creationId xmlns:a16="http://schemas.microsoft.com/office/drawing/2014/main" id="{F2817F97-1596-48E0-997B-B4C5AA4AAA45}"/>
              </a:ext>
            </a:extLst>
          </p:cNvPr>
          <p:cNvSpPr/>
          <p:nvPr/>
        </p:nvSpPr>
        <p:spPr>
          <a:xfrm>
            <a:off x="9855592" y="3848411"/>
            <a:ext cx="36000" cy="108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Rectangle 264">
            <a:extLst>
              <a:ext uri="{FF2B5EF4-FFF2-40B4-BE49-F238E27FC236}">
                <a16:creationId xmlns:a16="http://schemas.microsoft.com/office/drawing/2014/main" id="{1C198D43-0049-4B72-86E0-F636AC619369}"/>
              </a:ext>
            </a:extLst>
          </p:cNvPr>
          <p:cNvSpPr/>
          <p:nvPr/>
        </p:nvSpPr>
        <p:spPr>
          <a:xfrm>
            <a:off x="9891788" y="3848411"/>
            <a:ext cx="36000" cy="108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Rectangle 265">
            <a:extLst>
              <a:ext uri="{FF2B5EF4-FFF2-40B4-BE49-F238E27FC236}">
                <a16:creationId xmlns:a16="http://schemas.microsoft.com/office/drawing/2014/main" id="{6FC08B66-A8B3-4CFE-ACED-23B6CD23142E}"/>
              </a:ext>
            </a:extLst>
          </p:cNvPr>
          <p:cNvSpPr/>
          <p:nvPr/>
        </p:nvSpPr>
        <p:spPr>
          <a:xfrm>
            <a:off x="9927984" y="3848411"/>
            <a:ext cx="36000" cy="111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Rectangle 266">
            <a:extLst>
              <a:ext uri="{FF2B5EF4-FFF2-40B4-BE49-F238E27FC236}">
                <a16:creationId xmlns:a16="http://schemas.microsoft.com/office/drawing/2014/main" id="{196E4255-EC02-4A53-982D-392A248278EA}"/>
              </a:ext>
            </a:extLst>
          </p:cNvPr>
          <p:cNvSpPr/>
          <p:nvPr/>
        </p:nvSpPr>
        <p:spPr>
          <a:xfrm>
            <a:off x="9964180" y="3848411"/>
            <a:ext cx="36000" cy="111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Rectangle 267">
            <a:extLst>
              <a:ext uri="{FF2B5EF4-FFF2-40B4-BE49-F238E27FC236}">
                <a16:creationId xmlns:a16="http://schemas.microsoft.com/office/drawing/2014/main" id="{66D98F94-1DE7-416A-9D1B-D18641FBAF58}"/>
              </a:ext>
            </a:extLst>
          </p:cNvPr>
          <p:cNvSpPr/>
          <p:nvPr/>
        </p:nvSpPr>
        <p:spPr>
          <a:xfrm>
            <a:off x="10002281" y="3848411"/>
            <a:ext cx="36000" cy="111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Rectangle 268">
            <a:extLst>
              <a:ext uri="{FF2B5EF4-FFF2-40B4-BE49-F238E27FC236}">
                <a16:creationId xmlns:a16="http://schemas.microsoft.com/office/drawing/2014/main" id="{233188AD-F2CB-49BE-BAA7-205B8FB0D64E}"/>
              </a:ext>
            </a:extLst>
          </p:cNvPr>
          <p:cNvSpPr/>
          <p:nvPr/>
        </p:nvSpPr>
        <p:spPr>
          <a:xfrm>
            <a:off x="10040382" y="3848411"/>
            <a:ext cx="36000" cy="111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Rectangle 269">
            <a:extLst>
              <a:ext uri="{FF2B5EF4-FFF2-40B4-BE49-F238E27FC236}">
                <a16:creationId xmlns:a16="http://schemas.microsoft.com/office/drawing/2014/main" id="{178190AC-ADFF-4389-8805-5BFEC20B61AE}"/>
              </a:ext>
            </a:extLst>
          </p:cNvPr>
          <p:cNvSpPr/>
          <p:nvPr/>
        </p:nvSpPr>
        <p:spPr>
          <a:xfrm>
            <a:off x="10078483" y="3848411"/>
            <a:ext cx="36000" cy="115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Rectangle 270">
            <a:extLst>
              <a:ext uri="{FF2B5EF4-FFF2-40B4-BE49-F238E27FC236}">
                <a16:creationId xmlns:a16="http://schemas.microsoft.com/office/drawing/2014/main" id="{3C6B4A81-5826-4C74-AADE-224DABBFBEAF}"/>
              </a:ext>
            </a:extLst>
          </p:cNvPr>
          <p:cNvSpPr/>
          <p:nvPr/>
        </p:nvSpPr>
        <p:spPr>
          <a:xfrm>
            <a:off x="10116584" y="3848411"/>
            <a:ext cx="36000" cy="115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Rectangle 271">
            <a:extLst>
              <a:ext uri="{FF2B5EF4-FFF2-40B4-BE49-F238E27FC236}">
                <a16:creationId xmlns:a16="http://schemas.microsoft.com/office/drawing/2014/main" id="{225D43BE-895E-4CA8-B3DE-A77D83BF9644}"/>
              </a:ext>
            </a:extLst>
          </p:cNvPr>
          <p:cNvSpPr/>
          <p:nvPr/>
        </p:nvSpPr>
        <p:spPr>
          <a:xfrm>
            <a:off x="10154685" y="3848411"/>
            <a:ext cx="36000" cy="118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Rectangle 272">
            <a:extLst>
              <a:ext uri="{FF2B5EF4-FFF2-40B4-BE49-F238E27FC236}">
                <a16:creationId xmlns:a16="http://schemas.microsoft.com/office/drawing/2014/main" id="{C1FD0725-A62C-40FD-984B-1B93003B91C3}"/>
              </a:ext>
            </a:extLst>
          </p:cNvPr>
          <p:cNvSpPr/>
          <p:nvPr/>
        </p:nvSpPr>
        <p:spPr>
          <a:xfrm>
            <a:off x="10192786" y="3848411"/>
            <a:ext cx="36000" cy="118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Rectangle 273">
            <a:extLst>
              <a:ext uri="{FF2B5EF4-FFF2-40B4-BE49-F238E27FC236}">
                <a16:creationId xmlns:a16="http://schemas.microsoft.com/office/drawing/2014/main" id="{E8812562-6DBA-4D21-8576-251B4636D85B}"/>
              </a:ext>
            </a:extLst>
          </p:cNvPr>
          <p:cNvSpPr/>
          <p:nvPr/>
        </p:nvSpPr>
        <p:spPr>
          <a:xfrm>
            <a:off x="10230887" y="3848411"/>
            <a:ext cx="36000" cy="118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Rectangle 274">
            <a:extLst>
              <a:ext uri="{FF2B5EF4-FFF2-40B4-BE49-F238E27FC236}">
                <a16:creationId xmlns:a16="http://schemas.microsoft.com/office/drawing/2014/main" id="{A12586AF-10A6-4600-91B6-687DF9CB3710}"/>
              </a:ext>
            </a:extLst>
          </p:cNvPr>
          <p:cNvSpPr/>
          <p:nvPr/>
        </p:nvSpPr>
        <p:spPr>
          <a:xfrm>
            <a:off x="10268988" y="3848411"/>
            <a:ext cx="36000" cy="118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Rectangle 275">
            <a:extLst>
              <a:ext uri="{FF2B5EF4-FFF2-40B4-BE49-F238E27FC236}">
                <a16:creationId xmlns:a16="http://schemas.microsoft.com/office/drawing/2014/main" id="{13EEB7E5-25B9-4884-BD40-D1D35BCCB0C2}"/>
              </a:ext>
            </a:extLst>
          </p:cNvPr>
          <p:cNvSpPr/>
          <p:nvPr/>
        </p:nvSpPr>
        <p:spPr>
          <a:xfrm>
            <a:off x="10307089" y="3848411"/>
            <a:ext cx="36000" cy="118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a:extLst>
              <a:ext uri="{FF2B5EF4-FFF2-40B4-BE49-F238E27FC236}">
                <a16:creationId xmlns:a16="http://schemas.microsoft.com/office/drawing/2014/main" id="{F9F46817-DDD5-4C41-83F2-839E9BE5335D}"/>
              </a:ext>
            </a:extLst>
          </p:cNvPr>
          <p:cNvSpPr/>
          <p:nvPr/>
        </p:nvSpPr>
        <p:spPr>
          <a:xfrm>
            <a:off x="10345190" y="3848411"/>
            <a:ext cx="36000" cy="122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Rectangle 277">
            <a:extLst>
              <a:ext uri="{FF2B5EF4-FFF2-40B4-BE49-F238E27FC236}">
                <a16:creationId xmlns:a16="http://schemas.microsoft.com/office/drawing/2014/main" id="{A5BAB79A-A71F-40BA-B24A-DDA878B23F85}"/>
              </a:ext>
            </a:extLst>
          </p:cNvPr>
          <p:cNvSpPr/>
          <p:nvPr/>
        </p:nvSpPr>
        <p:spPr>
          <a:xfrm>
            <a:off x="10383291" y="3848411"/>
            <a:ext cx="36000" cy="122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Rectangle 278">
            <a:extLst>
              <a:ext uri="{FF2B5EF4-FFF2-40B4-BE49-F238E27FC236}">
                <a16:creationId xmlns:a16="http://schemas.microsoft.com/office/drawing/2014/main" id="{189656D7-F9B7-4F26-B64D-0A390E70327A}"/>
              </a:ext>
            </a:extLst>
          </p:cNvPr>
          <p:cNvSpPr/>
          <p:nvPr/>
        </p:nvSpPr>
        <p:spPr>
          <a:xfrm>
            <a:off x="10421392" y="3848411"/>
            <a:ext cx="36000" cy="124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Rectangle 279">
            <a:extLst>
              <a:ext uri="{FF2B5EF4-FFF2-40B4-BE49-F238E27FC236}">
                <a16:creationId xmlns:a16="http://schemas.microsoft.com/office/drawing/2014/main" id="{BD53CA5C-7A87-4641-8283-85C43FAF69F2}"/>
              </a:ext>
            </a:extLst>
          </p:cNvPr>
          <p:cNvSpPr/>
          <p:nvPr/>
        </p:nvSpPr>
        <p:spPr>
          <a:xfrm>
            <a:off x="10459493" y="3848411"/>
            <a:ext cx="36000" cy="124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Rectangle 280">
            <a:extLst>
              <a:ext uri="{FF2B5EF4-FFF2-40B4-BE49-F238E27FC236}">
                <a16:creationId xmlns:a16="http://schemas.microsoft.com/office/drawing/2014/main" id="{3AB04499-65DD-49BD-BB7A-341E365D97C4}"/>
              </a:ext>
            </a:extLst>
          </p:cNvPr>
          <p:cNvSpPr/>
          <p:nvPr/>
        </p:nvSpPr>
        <p:spPr>
          <a:xfrm>
            <a:off x="10497594" y="3848411"/>
            <a:ext cx="36000" cy="131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Rectangle 281">
            <a:extLst>
              <a:ext uri="{FF2B5EF4-FFF2-40B4-BE49-F238E27FC236}">
                <a16:creationId xmlns:a16="http://schemas.microsoft.com/office/drawing/2014/main" id="{B77D9C12-4888-448B-B36D-043B7ACD1C43}"/>
              </a:ext>
            </a:extLst>
          </p:cNvPr>
          <p:cNvSpPr/>
          <p:nvPr/>
        </p:nvSpPr>
        <p:spPr>
          <a:xfrm>
            <a:off x="10535695" y="3848411"/>
            <a:ext cx="36000" cy="131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Rectangle 282">
            <a:extLst>
              <a:ext uri="{FF2B5EF4-FFF2-40B4-BE49-F238E27FC236}">
                <a16:creationId xmlns:a16="http://schemas.microsoft.com/office/drawing/2014/main" id="{5EF1A555-C1CB-4AA9-81EE-0A48B15E77D9}"/>
              </a:ext>
            </a:extLst>
          </p:cNvPr>
          <p:cNvSpPr/>
          <p:nvPr/>
        </p:nvSpPr>
        <p:spPr>
          <a:xfrm>
            <a:off x="10573796" y="3848411"/>
            <a:ext cx="36000" cy="131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Rectangle 283">
            <a:extLst>
              <a:ext uri="{FF2B5EF4-FFF2-40B4-BE49-F238E27FC236}">
                <a16:creationId xmlns:a16="http://schemas.microsoft.com/office/drawing/2014/main" id="{6DB87520-1E58-489A-B299-9D81AF67A16E}"/>
              </a:ext>
            </a:extLst>
          </p:cNvPr>
          <p:cNvSpPr/>
          <p:nvPr/>
        </p:nvSpPr>
        <p:spPr>
          <a:xfrm>
            <a:off x="10611897" y="3848411"/>
            <a:ext cx="36000" cy="133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Rectangle 284">
            <a:extLst>
              <a:ext uri="{FF2B5EF4-FFF2-40B4-BE49-F238E27FC236}">
                <a16:creationId xmlns:a16="http://schemas.microsoft.com/office/drawing/2014/main" id="{03558678-B449-483F-BDF0-95CC84805B2B}"/>
              </a:ext>
            </a:extLst>
          </p:cNvPr>
          <p:cNvSpPr/>
          <p:nvPr/>
        </p:nvSpPr>
        <p:spPr>
          <a:xfrm>
            <a:off x="10649998" y="3848411"/>
            <a:ext cx="36000" cy="136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Rectangle 285">
            <a:extLst>
              <a:ext uri="{FF2B5EF4-FFF2-40B4-BE49-F238E27FC236}">
                <a16:creationId xmlns:a16="http://schemas.microsoft.com/office/drawing/2014/main" id="{65DD1FA7-9B5A-45AF-833C-6D107C0F890E}"/>
              </a:ext>
            </a:extLst>
          </p:cNvPr>
          <p:cNvSpPr/>
          <p:nvPr/>
        </p:nvSpPr>
        <p:spPr>
          <a:xfrm>
            <a:off x="10688099" y="3848411"/>
            <a:ext cx="36000" cy="136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Rectangle 286">
            <a:extLst>
              <a:ext uri="{FF2B5EF4-FFF2-40B4-BE49-F238E27FC236}">
                <a16:creationId xmlns:a16="http://schemas.microsoft.com/office/drawing/2014/main" id="{69E8D74C-FF3F-413D-A6FD-13D66D9C0925}"/>
              </a:ext>
            </a:extLst>
          </p:cNvPr>
          <p:cNvSpPr/>
          <p:nvPr/>
        </p:nvSpPr>
        <p:spPr>
          <a:xfrm>
            <a:off x="10726200" y="3848411"/>
            <a:ext cx="36000" cy="136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Rectangle 287">
            <a:extLst>
              <a:ext uri="{FF2B5EF4-FFF2-40B4-BE49-F238E27FC236}">
                <a16:creationId xmlns:a16="http://schemas.microsoft.com/office/drawing/2014/main" id="{42DAAA1F-8C4E-4057-9569-578D0EAE3C28}"/>
              </a:ext>
            </a:extLst>
          </p:cNvPr>
          <p:cNvSpPr/>
          <p:nvPr/>
        </p:nvSpPr>
        <p:spPr>
          <a:xfrm>
            <a:off x="10764301" y="3848411"/>
            <a:ext cx="36000" cy="136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Rectangle 288">
            <a:extLst>
              <a:ext uri="{FF2B5EF4-FFF2-40B4-BE49-F238E27FC236}">
                <a16:creationId xmlns:a16="http://schemas.microsoft.com/office/drawing/2014/main" id="{960C50EF-C56D-47DE-A145-9C6B4C95324F}"/>
              </a:ext>
            </a:extLst>
          </p:cNvPr>
          <p:cNvSpPr/>
          <p:nvPr/>
        </p:nvSpPr>
        <p:spPr>
          <a:xfrm>
            <a:off x="10802402" y="3848411"/>
            <a:ext cx="36000" cy="136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ectangle 289">
            <a:extLst>
              <a:ext uri="{FF2B5EF4-FFF2-40B4-BE49-F238E27FC236}">
                <a16:creationId xmlns:a16="http://schemas.microsoft.com/office/drawing/2014/main" id="{7BAC740F-B631-446E-A742-E7EC0A051073}"/>
              </a:ext>
            </a:extLst>
          </p:cNvPr>
          <p:cNvSpPr/>
          <p:nvPr/>
        </p:nvSpPr>
        <p:spPr>
          <a:xfrm>
            <a:off x="10840503" y="3848411"/>
            <a:ext cx="36000" cy="138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Rectangle 290">
            <a:extLst>
              <a:ext uri="{FF2B5EF4-FFF2-40B4-BE49-F238E27FC236}">
                <a16:creationId xmlns:a16="http://schemas.microsoft.com/office/drawing/2014/main" id="{5D974FE7-62B9-4C81-B6F0-44FFB64A1C39}"/>
              </a:ext>
            </a:extLst>
          </p:cNvPr>
          <p:cNvSpPr/>
          <p:nvPr/>
        </p:nvSpPr>
        <p:spPr>
          <a:xfrm>
            <a:off x="10878604" y="3848411"/>
            <a:ext cx="36000" cy="140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Rectangle 291">
            <a:extLst>
              <a:ext uri="{FF2B5EF4-FFF2-40B4-BE49-F238E27FC236}">
                <a16:creationId xmlns:a16="http://schemas.microsoft.com/office/drawing/2014/main" id="{77496883-EFE3-4954-B0F5-556F2E30FF31}"/>
              </a:ext>
            </a:extLst>
          </p:cNvPr>
          <p:cNvSpPr/>
          <p:nvPr/>
        </p:nvSpPr>
        <p:spPr>
          <a:xfrm>
            <a:off x="10916705" y="3848411"/>
            <a:ext cx="36000" cy="144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Rectangle 292">
            <a:extLst>
              <a:ext uri="{FF2B5EF4-FFF2-40B4-BE49-F238E27FC236}">
                <a16:creationId xmlns:a16="http://schemas.microsoft.com/office/drawing/2014/main" id="{DB7B2D5B-CA7B-4C45-B535-BE80EC782EAF}"/>
              </a:ext>
            </a:extLst>
          </p:cNvPr>
          <p:cNvSpPr/>
          <p:nvPr/>
        </p:nvSpPr>
        <p:spPr>
          <a:xfrm>
            <a:off x="10954806" y="3848411"/>
            <a:ext cx="36000" cy="147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Rectangle 293">
            <a:extLst>
              <a:ext uri="{FF2B5EF4-FFF2-40B4-BE49-F238E27FC236}">
                <a16:creationId xmlns:a16="http://schemas.microsoft.com/office/drawing/2014/main" id="{74E62E54-3C2E-4E5C-894C-DB9F92FC926F}"/>
              </a:ext>
            </a:extLst>
          </p:cNvPr>
          <p:cNvSpPr/>
          <p:nvPr/>
        </p:nvSpPr>
        <p:spPr>
          <a:xfrm>
            <a:off x="10992907" y="3848411"/>
            <a:ext cx="36000" cy="147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Rectangle 294">
            <a:extLst>
              <a:ext uri="{FF2B5EF4-FFF2-40B4-BE49-F238E27FC236}">
                <a16:creationId xmlns:a16="http://schemas.microsoft.com/office/drawing/2014/main" id="{07237BBA-BF46-403D-BFE6-E4753E241B34}"/>
              </a:ext>
            </a:extLst>
          </p:cNvPr>
          <p:cNvSpPr/>
          <p:nvPr/>
        </p:nvSpPr>
        <p:spPr>
          <a:xfrm>
            <a:off x="11031008" y="3848411"/>
            <a:ext cx="36000" cy="154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Rectangle 295">
            <a:extLst>
              <a:ext uri="{FF2B5EF4-FFF2-40B4-BE49-F238E27FC236}">
                <a16:creationId xmlns:a16="http://schemas.microsoft.com/office/drawing/2014/main" id="{D28F29FA-EBBF-43BA-B022-B00B0DE96778}"/>
              </a:ext>
            </a:extLst>
          </p:cNvPr>
          <p:cNvSpPr/>
          <p:nvPr/>
        </p:nvSpPr>
        <p:spPr>
          <a:xfrm>
            <a:off x="11069109" y="3848411"/>
            <a:ext cx="36000" cy="154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Rectangle 296">
            <a:extLst>
              <a:ext uri="{FF2B5EF4-FFF2-40B4-BE49-F238E27FC236}">
                <a16:creationId xmlns:a16="http://schemas.microsoft.com/office/drawing/2014/main" id="{45A41C84-2E34-403D-9D7E-95761B4AA02A}"/>
              </a:ext>
            </a:extLst>
          </p:cNvPr>
          <p:cNvSpPr/>
          <p:nvPr/>
        </p:nvSpPr>
        <p:spPr>
          <a:xfrm>
            <a:off x="11107210" y="3848411"/>
            <a:ext cx="36000" cy="156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Rectangle 297">
            <a:extLst>
              <a:ext uri="{FF2B5EF4-FFF2-40B4-BE49-F238E27FC236}">
                <a16:creationId xmlns:a16="http://schemas.microsoft.com/office/drawing/2014/main" id="{890974C9-7413-4AAA-95E7-65453DABAB46}"/>
              </a:ext>
            </a:extLst>
          </p:cNvPr>
          <p:cNvSpPr/>
          <p:nvPr/>
        </p:nvSpPr>
        <p:spPr>
          <a:xfrm>
            <a:off x="11145311" y="3848411"/>
            <a:ext cx="36000" cy="158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Rectangle 298">
            <a:extLst>
              <a:ext uri="{FF2B5EF4-FFF2-40B4-BE49-F238E27FC236}">
                <a16:creationId xmlns:a16="http://schemas.microsoft.com/office/drawing/2014/main" id="{E5FB3893-3962-4888-97DE-3AB349579F2E}"/>
              </a:ext>
            </a:extLst>
          </p:cNvPr>
          <p:cNvSpPr/>
          <p:nvPr/>
        </p:nvSpPr>
        <p:spPr>
          <a:xfrm>
            <a:off x="11183412" y="3848411"/>
            <a:ext cx="36000" cy="158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Rectangle 299">
            <a:extLst>
              <a:ext uri="{FF2B5EF4-FFF2-40B4-BE49-F238E27FC236}">
                <a16:creationId xmlns:a16="http://schemas.microsoft.com/office/drawing/2014/main" id="{F0BC7B8F-2F79-4518-BB30-3105CBF386C2}"/>
              </a:ext>
            </a:extLst>
          </p:cNvPr>
          <p:cNvSpPr/>
          <p:nvPr/>
        </p:nvSpPr>
        <p:spPr>
          <a:xfrm>
            <a:off x="11219608" y="3848411"/>
            <a:ext cx="36000" cy="169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Rectangle 300">
            <a:extLst>
              <a:ext uri="{FF2B5EF4-FFF2-40B4-BE49-F238E27FC236}">
                <a16:creationId xmlns:a16="http://schemas.microsoft.com/office/drawing/2014/main" id="{79F8A283-ECA0-48CE-8B5A-5501C7B80080}"/>
              </a:ext>
            </a:extLst>
          </p:cNvPr>
          <p:cNvSpPr/>
          <p:nvPr/>
        </p:nvSpPr>
        <p:spPr>
          <a:xfrm>
            <a:off x="11255804" y="3848411"/>
            <a:ext cx="36000" cy="172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Rectangle 301">
            <a:extLst>
              <a:ext uri="{FF2B5EF4-FFF2-40B4-BE49-F238E27FC236}">
                <a16:creationId xmlns:a16="http://schemas.microsoft.com/office/drawing/2014/main" id="{2B967F7B-400B-4E80-BCD4-4BFB1392BD0A}"/>
              </a:ext>
            </a:extLst>
          </p:cNvPr>
          <p:cNvSpPr/>
          <p:nvPr/>
        </p:nvSpPr>
        <p:spPr>
          <a:xfrm>
            <a:off x="11292000" y="3848411"/>
            <a:ext cx="36000" cy="176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Rectangle 302">
            <a:extLst>
              <a:ext uri="{FF2B5EF4-FFF2-40B4-BE49-F238E27FC236}">
                <a16:creationId xmlns:a16="http://schemas.microsoft.com/office/drawing/2014/main" id="{F272A9DF-0351-47C3-AB2D-F018D01E37E6}"/>
              </a:ext>
            </a:extLst>
          </p:cNvPr>
          <p:cNvSpPr/>
          <p:nvPr/>
        </p:nvSpPr>
        <p:spPr>
          <a:xfrm>
            <a:off x="11328196" y="3848411"/>
            <a:ext cx="36000" cy="176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Rectangle 303">
            <a:extLst>
              <a:ext uri="{FF2B5EF4-FFF2-40B4-BE49-F238E27FC236}">
                <a16:creationId xmlns:a16="http://schemas.microsoft.com/office/drawing/2014/main" id="{4A15063E-C32B-4F7E-9950-7A61A995B1C2}"/>
              </a:ext>
            </a:extLst>
          </p:cNvPr>
          <p:cNvSpPr/>
          <p:nvPr/>
        </p:nvSpPr>
        <p:spPr>
          <a:xfrm>
            <a:off x="11364392" y="3848411"/>
            <a:ext cx="36000" cy="19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ectangle 304">
            <a:extLst>
              <a:ext uri="{FF2B5EF4-FFF2-40B4-BE49-F238E27FC236}">
                <a16:creationId xmlns:a16="http://schemas.microsoft.com/office/drawing/2014/main" id="{A8B40B1C-5CF7-4249-BA70-BA9B09F933F5}"/>
              </a:ext>
            </a:extLst>
          </p:cNvPr>
          <p:cNvSpPr/>
          <p:nvPr/>
        </p:nvSpPr>
        <p:spPr>
          <a:xfrm>
            <a:off x="11400588" y="3848411"/>
            <a:ext cx="36000" cy="19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Rectangle 305">
            <a:extLst>
              <a:ext uri="{FF2B5EF4-FFF2-40B4-BE49-F238E27FC236}">
                <a16:creationId xmlns:a16="http://schemas.microsoft.com/office/drawing/2014/main" id="{78DECF3D-F78F-48A2-8896-B13105962F66}"/>
              </a:ext>
            </a:extLst>
          </p:cNvPr>
          <p:cNvSpPr/>
          <p:nvPr/>
        </p:nvSpPr>
        <p:spPr>
          <a:xfrm>
            <a:off x="11436784" y="3848411"/>
            <a:ext cx="36000" cy="19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Rectangle 306">
            <a:extLst>
              <a:ext uri="{FF2B5EF4-FFF2-40B4-BE49-F238E27FC236}">
                <a16:creationId xmlns:a16="http://schemas.microsoft.com/office/drawing/2014/main" id="{A5200340-CDB7-4673-BCD0-311FAC829203}"/>
              </a:ext>
            </a:extLst>
          </p:cNvPr>
          <p:cNvSpPr/>
          <p:nvPr/>
        </p:nvSpPr>
        <p:spPr>
          <a:xfrm>
            <a:off x="11472980" y="3848411"/>
            <a:ext cx="36000" cy="19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Rectangle 307">
            <a:extLst>
              <a:ext uri="{FF2B5EF4-FFF2-40B4-BE49-F238E27FC236}">
                <a16:creationId xmlns:a16="http://schemas.microsoft.com/office/drawing/2014/main" id="{DF76E21E-E49C-43BA-9761-414E27AF3CB8}"/>
              </a:ext>
            </a:extLst>
          </p:cNvPr>
          <p:cNvSpPr/>
          <p:nvPr/>
        </p:nvSpPr>
        <p:spPr>
          <a:xfrm>
            <a:off x="11509176" y="3848411"/>
            <a:ext cx="36000" cy="19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Rectangle 308">
            <a:extLst>
              <a:ext uri="{FF2B5EF4-FFF2-40B4-BE49-F238E27FC236}">
                <a16:creationId xmlns:a16="http://schemas.microsoft.com/office/drawing/2014/main" id="{8404AFC2-6FCD-4E6D-A5D2-4726CE2A80F9}"/>
              </a:ext>
            </a:extLst>
          </p:cNvPr>
          <p:cNvSpPr/>
          <p:nvPr/>
        </p:nvSpPr>
        <p:spPr>
          <a:xfrm>
            <a:off x="11545372" y="3848411"/>
            <a:ext cx="36000" cy="19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Rectangle 309">
            <a:extLst>
              <a:ext uri="{FF2B5EF4-FFF2-40B4-BE49-F238E27FC236}">
                <a16:creationId xmlns:a16="http://schemas.microsoft.com/office/drawing/2014/main" id="{1B785B13-6322-4470-A0A8-8E3BA1AC3AAE}"/>
              </a:ext>
            </a:extLst>
          </p:cNvPr>
          <p:cNvSpPr/>
          <p:nvPr/>
        </p:nvSpPr>
        <p:spPr>
          <a:xfrm>
            <a:off x="11581568" y="3848411"/>
            <a:ext cx="36000" cy="19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25F1BE3C-5800-40AA-A98E-791C4DC57451}"/>
              </a:ext>
            </a:extLst>
          </p:cNvPr>
          <p:cNvSpPr/>
          <p:nvPr/>
        </p:nvSpPr>
        <p:spPr>
          <a:xfrm>
            <a:off x="11617764" y="3848411"/>
            <a:ext cx="36000" cy="19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Rectangle 311">
            <a:extLst>
              <a:ext uri="{FF2B5EF4-FFF2-40B4-BE49-F238E27FC236}">
                <a16:creationId xmlns:a16="http://schemas.microsoft.com/office/drawing/2014/main" id="{340E1009-7040-4158-87F6-943217CC82B9}"/>
              </a:ext>
            </a:extLst>
          </p:cNvPr>
          <p:cNvSpPr/>
          <p:nvPr/>
        </p:nvSpPr>
        <p:spPr>
          <a:xfrm>
            <a:off x="11653960" y="3848411"/>
            <a:ext cx="36000" cy="19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3" name="Straight Connector 312">
            <a:extLst>
              <a:ext uri="{FF2B5EF4-FFF2-40B4-BE49-F238E27FC236}">
                <a16:creationId xmlns:a16="http://schemas.microsoft.com/office/drawing/2014/main" id="{30CE1842-2D78-4E15-B744-7497D50750DD}"/>
              </a:ext>
            </a:extLst>
          </p:cNvPr>
          <p:cNvCxnSpPr/>
          <p:nvPr/>
        </p:nvCxnSpPr>
        <p:spPr>
          <a:xfrm>
            <a:off x="7061518" y="4384040"/>
            <a:ext cx="4693920"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14" name="Table 57">
            <a:extLst>
              <a:ext uri="{FF2B5EF4-FFF2-40B4-BE49-F238E27FC236}">
                <a16:creationId xmlns:a16="http://schemas.microsoft.com/office/drawing/2014/main" id="{20EC5BD2-4D4A-4776-B360-C042D24ED843}"/>
              </a:ext>
            </a:extLst>
          </p:cNvPr>
          <p:cNvGraphicFramePr>
            <a:graphicFrameLocks noGrp="1"/>
          </p:cNvGraphicFramePr>
          <p:nvPr>
            <p:extLst>
              <p:ext uri="{D42A27DB-BD31-4B8C-83A1-F6EECF244321}">
                <p14:modId xmlns:p14="http://schemas.microsoft.com/office/powerpoint/2010/main" val="2891908849"/>
              </p:ext>
            </p:extLst>
          </p:nvPr>
        </p:nvGraphicFramePr>
        <p:xfrm>
          <a:off x="7985052" y="1923985"/>
          <a:ext cx="2756142" cy="914400"/>
        </p:xfrm>
        <a:graphic>
          <a:graphicData uri="http://schemas.openxmlformats.org/drawingml/2006/table">
            <a:tbl>
              <a:tblPr firstRow="1" bandRow="1">
                <a:tableStyleId>{5C22544A-7EE6-4342-B048-85BDC9FD1C3A}</a:tableStyleId>
              </a:tblPr>
              <a:tblGrid>
                <a:gridCol w="1925718">
                  <a:extLst>
                    <a:ext uri="{9D8B030D-6E8A-4147-A177-3AD203B41FA5}">
                      <a16:colId xmlns:a16="http://schemas.microsoft.com/office/drawing/2014/main" val="2233050884"/>
                    </a:ext>
                  </a:extLst>
                </a:gridCol>
                <a:gridCol w="830424">
                  <a:extLst>
                    <a:ext uri="{9D8B030D-6E8A-4147-A177-3AD203B41FA5}">
                      <a16:colId xmlns:a16="http://schemas.microsoft.com/office/drawing/2014/main" val="325917662"/>
                    </a:ext>
                  </a:extLst>
                </a:gridCol>
              </a:tblGrid>
              <a:tr h="161104">
                <a:tc>
                  <a:txBody>
                    <a:bodyPr/>
                    <a:lstStyle/>
                    <a:p>
                      <a:r>
                        <a:rPr lang="en-GB" sz="1400" dirty="0">
                          <a:solidFill>
                            <a:srgbClr val="4D4D4D"/>
                          </a:solidFill>
                        </a:rPr>
                        <a:t>Placebo</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4D4D4D"/>
                          </a:solidFill>
                        </a:rPr>
                        <a:t>n=122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68071"/>
                  </a:ext>
                </a:extLst>
              </a:tr>
              <a:tr h="161104">
                <a:tc>
                  <a:txBody>
                    <a:bodyPr/>
                    <a:lstStyle/>
                    <a:p>
                      <a:r>
                        <a:rPr lang="en-GB" sz="1400" dirty="0">
                          <a:solidFill>
                            <a:srgbClr val="4D4D4D"/>
                          </a:solidFill>
                        </a:rPr>
                        <a:t>Any decrease, %</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rgbClr val="4D4D4D"/>
                          </a:solidFill>
                        </a:rPr>
                        <a:t>90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8285350"/>
                  </a:ext>
                </a:extLst>
              </a:tr>
              <a:tr h="161104">
                <a:tc>
                  <a:txBody>
                    <a:bodyPr/>
                    <a:lstStyle/>
                    <a:p>
                      <a:r>
                        <a:rPr lang="en-GB" sz="1400" dirty="0">
                          <a:solidFill>
                            <a:srgbClr val="4D4D4D"/>
                          </a:solidFill>
                        </a:rPr>
                        <a:t>Decrease of ≥80%,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4D4D4D"/>
                          </a:solidFill>
                        </a:rPr>
                        <a:t>15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2254929"/>
                  </a:ext>
                </a:extLst>
              </a:tr>
            </a:tbl>
          </a:graphicData>
        </a:graphic>
      </p:graphicFrame>
      <p:cxnSp>
        <p:nvCxnSpPr>
          <p:cNvPr id="315" name="Straight Connector 314">
            <a:extLst>
              <a:ext uri="{FF2B5EF4-FFF2-40B4-BE49-F238E27FC236}">
                <a16:creationId xmlns:a16="http://schemas.microsoft.com/office/drawing/2014/main" id="{82D2623E-35C2-493F-AB0B-97CB28D444DF}"/>
              </a:ext>
            </a:extLst>
          </p:cNvPr>
          <p:cNvCxnSpPr>
            <a:cxnSpLocks/>
          </p:cNvCxnSpPr>
          <p:nvPr/>
        </p:nvCxnSpPr>
        <p:spPr>
          <a:xfrm flipV="1">
            <a:off x="1031898" y="3830320"/>
            <a:ext cx="4840582" cy="951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D7504AC-3F3C-4866-AF34-0B11DBACB0C2}"/>
              </a:ext>
            </a:extLst>
          </p:cNvPr>
          <p:cNvCxnSpPr>
            <a:cxnSpLocks/>
          </p:cNvCxnSpPr>
          <p:nvPr/>
        </p:nvCxnSpPr>
        <p:spPr>
          <a:xfrm flipV="1">
            <a:off x="7046618" y="3840480"/>
            <a:ext cx="4840582" cy="951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317" name="Rectangle 316">
            <a:extLst>
              <a:ext uri="{FF2B5EF4-FFF2-40B4-BE49-F238E27FC236}">
                <a16:creationId xmlns:a16="http://schemas.microsoft.com/office/drawing/2014/main" id="{D124E171-4C40-4389-B195-9CACFC3E1593}"/>
              </a:ext>
            </a:extLst>
          </p:cNvPr>
          <p:cNvSpPr/>
          <p:nvPr/>
        </p:nvSpPr>
        <p:spPr>
          <a:xfrm rot="10800000">
            <a:off x="7478970" y="3802691"/>
            <a:ext cx="36000" cy="3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77831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LBA22: Neoadjuvant chemotherapy with oxaliplatin and capecitabine versus chemoradiation with capecitabine for locally advanced rectal cancer with uninvolved mesorectal fascia (CONVERT): initial results of a </a:t>
            </a:r>
            <a:r>
              <a:rPr lang="en-GB" dirty="0" err="1"/>
              <a:t>multicenter</a:t>
            </a:r>
            <a:r>
              <a:rPr lang="en-GB" dirty="0"/>
              <a:t> randomised, open-label, phase III trial </a:t>
            </a:r>
            <a:br>
              <a:rPr lang="en-GB" dirty="0"/>
            </a:br>
            <a:r>
              <a:rPr lang="en-GB" dirty="0"/>
              <a:t>– Ding PR,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Ding PR, et al. Ann </a:t>
            </a:r>
            <a:r>
              <a:rPr lang="en-GB" dirty="0" err="1"/>
              <a:t>Oncol</a:t>
            </a:r>
            <a:r>
              <a:rPr lang="en-GB" dirty="0"/>
              <a:t> 2021;32(</a:t>
            </a:r>
            <a:r>
              <a:rPr lang="en-GB" dirty="0" err="1"/>
              <a:t>suppl</a:t>
            </a:r>
            <a:r>
              <a:rPr lang="en-GB" dirty="0"/>
              <a:t>):</a:t>
            </a:r>
            <a:r>
              <a:rPr lang="en-GB" dirty="0" err="1"/>
              <a:t>abstr</a:t>
            </a:r>
            <a:r>
              <a:rPr lang="en-GB" dirty="0"/>
              <a:t> LBA22</a:t>
            </a:r>
          </a:p>
        </p:txBody>
      </p:sp>
      <p:graphicFrame>
        <p:nvGraphicFramePr>
          <p:cNvPr id="6" name="Group 88"/>
          <p:cNvGraphicFramePr>
            <a:graphicFrameLocks noGrp="1"/>
          </p:cNvGraphicFramePr>
          <p:nvPr>
            <p:extLst>
              <p:ext uri="{D42A27DB-BD31-4B8C-83A1-F6EECF244321}">
                <p14:modId xmlns:p14="http://schemas.microsoft.com/office/powerpoint/2010/main" val="1825906853"/>
              </p:ext>
            </p:extLst>
          </p:nvPr>
        </p:nvGraphicFramePr>
        <p:xfrm>
          <a:off x="172856" y="1584644"/>
          <a:ext cx="5811656" cy="1524000"/>
        </p:xfrm>
        <a:graphic>
          <a:graphicData uri="http://schemas.openxmlformats.org/drawingml/2006/table">
            <a:tbl>
              <a:tblPr firstRow="1" bandRow="1">
                <a:tableStyleId>{5202B0CA-FC54-4496-8BCA-5EF66A818D29}</a:tableStyleId>
              </a:tblPr>
              <a:tblGrid>
                <a:gridCol w="2344301">
                  <a:extLst>
                    <a:ext uri="{9D8B030D-6E8A-4147-A177-3AD203B41FA5}">
                      <a16:colId xmlns:a16="http://schemas.microsoft.com/office/drawing/2014/main" val="20000"/>
                    </a:ext>
                  </a:extLst>
                </a:gridCol>
                <a:gridCol w="1319436">
                  <a:extLst>
                    <a:ext uri="{9D8B030D-6E8A-4147-A177-3AD203B41FA5}">
                      <a16:colId xmlns:a16="http://schemas.microsoft.com/office/drawing/2014/main" val="20001"/>
                    </a:ext>
                  </a:extLst>
                </a:gridCol>
                <a:gridCol w="1343984">
                  <a:extLst>
                    <a:ext uri="{9D8B030D-6E8A-4147-A177-3AD203B41FA5}">
                      <a16:colId xmlns:a16="http://schemas.microsoft.com/office/drawing/2014/main" val="2543021916"/>
                    </a:ext>
                  </a:extLst>
                </a:gridCol>
                <a:gridCol w="803935">
                  <a:extLst>
                    <a:ext uri="{9D8B030D-6E8A-4147-A177-3AD203B41FA5}">
                      <a16:colId xmlns:a16="http://schemas.microsoft.com/office/drawing/2014/main" val="1196051852"/>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All patients, n/N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a:ln>
                            <a:noFill/>
                          </a:ln>
                          <a:solidFill>
                            <a:schemeClr val="tx2"/>
                          </a:solidFill>
                          <a:effectLst/>
                          <a:latin typeface="+mn-lt"/>
                          <a:cs typeface="Arial" charset="0"/>
                        </a:rPr>
                        <a:t>nCT</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a:ln>
                            <a:noFill/>
                          </a:ln>
                          <a:solidFill>
                            <a:schemeClr val="tx2"/>
                          </a:solidFill>
                          <a:effectLst/>
                          <a:latin typeface="+mn-lt"/>
                          <a:cs typeface="Arial" charset="0"/>
                        </a:rPr>
                        <a:t>nCRT</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p-value</a:t>
                      </a:r>
                    </a:p>
                  </a:txBody>
                  <a:tcPr anchor="ctr" horzOverflow="overflow"/>
                </a:tc>
                <a:extLst>
                  <a:ext uri="{0D108BD9-81ED-4DB2-BD59-A6C34878D82A}">
                    <a16:rowId xmlns:a16="http://schemas.microsoft.com/office/drawing/2014/main" val="10000"/>
                  </a:ext>
                </a:extLst>
              </a:tr>
              <a:tr h="2646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pCR rate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30/272 (11.0)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36/261 (13.8)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0.333</a:t>
                      </a:r>
                    </a:p>
                  </a:txBody>
                  <a:tcPr anchor="ctr"/>
                </a:tc>
                <a:extLst>
                  <a:ext uri="{0D108BD9-81ED-4DB2-BD59-A6C34878D82A}">
                    <a16:rowId xmlns:a16="http://schemas.microsoft.com/office/drawing/2014/main" val="278988748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cCR rate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2/300 (0.7)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5/289 (1.7)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0.278</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ypstage 0–1 rate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111/272 (40.8)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119/261 (45.6)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0.265</a:t>
                      </a:r>
                    </a:p>
                  </a:txBody>
                  <a:tcPr anchor="ctr"/>
                </a:tc>
                <a:extLst>
                  <a:ext uri="{0D108BD9-81ED-4DB2-BD59-A6C34878D82A}">
                    <a16:rowId xmlns:a16="http://schemas.microsoft.com/office/drawing/2014/main" val="217695139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Perioperative distant mets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2/300 (0.7)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9/289 (3.1)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0.034</a:t>
                      </a:r>
                    </a:p>
                  </a:txBody>
                  <a:tcPr anchor="ctr"/>
                </a:tc>
                <a:extLst>
                  <a:ext uri="{0D108BD9-81ED-4DB2-BD59-A6C34878D82A}">
                    <a16:rowId xmlns:a16="http://schemas.microsoft.com/office/drawing/2014/main" val="2922298618"/>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3468754129"/>
              </p:ext>
            </p:extLst>
          </p:nvPr>
        </p:nvGraphicFramePr>
        <p:xfrm>
          <a:off x="6262142" y="1584644"/>
          <a:ext cx="5709079" cy="1524000"/>
        </p:xfrm>
        <a:graphic>
          <a:graphicData uri="http://schemas.openxmlformats.org/drawingml/2006/table">
            <a:tbl>
              <a:tblPr firstRow="1" bandRow="1">
                <a:tableStyleId>{5202B0CA-FC54-4496-8BCA-5EF66A818D29}</a:tableStyleId>
              </a:tblPr>
              <a:tblGrid>
                <a:gridCol w="2241724">
                  <a:extLst>
                    <a:ext uri="{9D8B030D-6E8A-4147-A177-3AD203B41FA5}">
                      <a16:colId xmlns:a16="http://schemas.microsoft.com/office/drawing/2014/main" val="20000"/>
                    </a:ext>
                  </a:extLst>
                </a:gridCol>
                <a:gridCol w="1319436">
                  <a:extLst>
                    <a:ext uri="{9D8B030D-6E8A-4147-A177-3AD203B41FA5}">
                      <a16:colId xmlns:a16="http://schemas.microsoft.com/office/drawing/2014/main" val="20001"/>
                    </a:ext>
                  </a:extLst>
                </a:gridCol>
                <a:gridCol w="1343984">
                  <a:extLst>
                    <a:ext uri="{9D8B030D-6E8A-4147-A177-3AD203B41FA5}">
                      <a16:colId xmlns:a16="http://schemas.microsoft.com/office/drawing/2014/main" val="2543021916"/>
                    </a:ext>
                  </a:extLst>
                </a:gridCol>
                <a:gridCol w="803935">
                  <a:extLst>
                    <a:ext uri="{9D8B030D-6E8A-4147-A177-3AD203B41FA5}">
                      <a16:colId xmlns:a16="http://schemas.microsoft.com/office/drawing/2014/main" val="1196051852"/>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Low LARC, n/N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a:ln>
                            <a:noFill/>
                          </a:ln>
                          <a:solidFill>
                            <a:schemeClr val="tx2"/>
                          </a:solidFill>
                          <a:effectLst/>
                          <a:latin typeface="+mn-lt"/>
                          <a:cs typeface="Arial" charset="0"/>
                        </a:rPr>
                        <a:t>nCT</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a:ln>
                            <a:noFill/>
                          </a:ln>
                          <a:solidFill>
                            <a:schemeClr val="tx2"/>
                          </a:solidFill>
                          <a:effectLst/>
                          <a:latin typeface="+mn-lt"/>
                          <a:cs typeface="Arial" charset="0"/>
                        </a:rPr>
                        <a:t>nCRT</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p-value</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pCR rate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11/108 (10.2)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15/105 (14.3)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0.361</a:t>
                      </a:r>
                    </a:p>
                  </a:txBody>
                  <a:tcPr anchor="ctr"/>
                </a:tc>
                <a:extLst>
                  <a:ext uri="{0D108BD9-81ED-4DB2-BD59-A6C34878D82A}">
                    <a16:rowId xmlns:a16="http://schemas.microsoft.com/office/drawing/2014/main" val="278988748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cCR rate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2/124 (1.6)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3/118 (2.6)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0.677</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ypstage 0–1 rate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50/108 (46.3)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50/105 (47.6)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0.847</a:t>
                      </a:r>
                    </a:p>
                  </a:txBody>
                  <a:tcPr anchor="ctr"/>
                </a:tc>
                <a:extLst>
                  <a:ext uri="{0D108BD9-81ED-4DB2-BD59-A6C34878D82A}">
                    <a16:rowId xmlns:a16="http://schemas.microsoft.com/office/drawing/2014/main" val="217695139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Perioperative distant mets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1/124 (0.8)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3/118 (2.6)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0.369</a:t>
                      </a:r>
                    </a:p>
                  </a:txBody>
                  <a:tcPr anchor="ctr"/>
                </a:tc>
                <a:extLst>
                  <a:ext uri="{0D108BD9-81ED-4DB2-BD59-A6C34878D82A}">
                    <a16:rowId xmlns:a16="http://schemas.microsoft.com/office/drawing/2014/main" val="2922298618"/>
                  </a:ext>
                </a:extLst>
              </a:tr>
            </a:tbl>
          </a:graphicData>
        </a:graphic>
      </p:graphicFrame>
      <p:graphicFrame>
        <p:nvGraphicFramePr>
          <p:cNvPr id="10" name="Group 88"/>
          <p:cNvGraphicFramePr>
            <a:graphicFrameLocks noGrp="1"/>
          </p:cNvGraphicFramePr>
          <p:nvPr>
            <p:extLst>
              <p:ext uri="{D42A27DB-BD31-4B8C-83A1-F6EECF244321}">
                <p14:modId xmlns:p14="http://schemas.microsoft.com/office/powerpoint/2010/main" val="4265970842"/>
              </p:ext>
            </p:extLst>
          </p:nvPr>
        </p:nvGraphicFramePr>
        <p:xfrm>
          <a:off x="80801" y="3159695"/>
          <a:ext cx="5995766" cy="3048000"/>
        </p:xfrm>
        <a:graphic>
          <a:graphicData uri="http://schemas.openxmlformats.org/drawingml/2006/table">
            <a:tbl>
              <a:tblPr firstRow="1" bandRow="1">
                <a:tableStyleId>{5202B0CA-FC54-4496-8BCA-5EF66A818D29}</a:tableStyleId>
              </a:tblPr>
              <a:tblGrid>
                <a:gridCol w="2540682">
                  <a:extLst>
                    <a:ext uri="{9D8B030D-6E8A-4147-A177-3AD203B41FA5}">
                      <a16:colId xmlns:a16="http://schemas.microsoft.com/office/drawing/2014/main" val="20000"/>
                    </a:ext>
                  </a:extLst>
                </a:gridCol>
                <a:gridCol w="1282617">
                  <a:extLst>
                    <a:ext uri="{9D8B030D-6E8A-4147-A177-3AD203B41FA5}">
                      <a16:colId xmlns:a16="http://schemas.microsoft.com/office/drawing/2014/main" val="20001"/>
                    </a:ext>
                  </a:extLst>
                </a:gridCol>
                <a:gridCol w="1343983">
                  <a:extLst>
                    <a:ext uri="{9D8B030D-6E8A-4147-A177-3AD203B41FA5}">
                      <a16:colId xmlns:a16="http://schemas.microsoft.com/office/drawing/2014/main" val="2543021916"/>
                    </a:ext>
                  </a:extLst>
                </a:gridCol>
                <a:gridCol w="828484">
                  <a:extLst>
                    <a:ext uri="{9D8B030D-6E8A-4147-A177-3AD203B41FA5}">
                      <a16:colId xmlns:a16="http://schemas.microsoft.com/office/drawing/2014/main" val="1196051852"/>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All patients,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a:ln>
                            <a:noFill/>
                          </a:ln>
                          <a:solidFill>
                            <a:schemeClr val="tx2"/>
                          </a:solidFill>
                          <a:effectLst/>
                          <a:latin typeface="+mn-lt"/>
                          <a:cs typeface="Arial" charset="0"/>
                        </a:rPr>
                        <a:t>nCT</a:t>
                      </a:r>
                      <a:r>
                        <a:rPr kumimoji="0" lang="en-GB" sz="1400" b="1" i="0" u="none" strike="noStrike" cap="none" normalizeH="0" baseline="0" dirty="0">
                          <a:ln>
                            <a:noFill/>
                          </a:ln>
                          <a:solidFill>
                            <a:schemeClr val="tx2"/>
                          </a:solidFill>
                          <a:effectLst/>
                          <a:latin typeface="+mn-lt"/>
                          <a:cs typeface="Arial" charset="0"/>
                        </a:rPr>
                        <a:t> (n=272)</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a:ln>
                            <a:noFill/>
                          </a:ln>
                          <a:solidFill>
                            <a:schemeClr val="tx2"/>
                          </a:solidFill>
                          <a:effectLst/>
                          <a:latin typeface="+mn-lt"/>
                          <a:cs typeface="Arial" charset="0"/>
                        </a:rPr>
                        <a:t>nCRT</a:t>
                      </a:r>
                      <a:r>
                        <a:rPr kumimoji="0" lang="en-GB" sz="1400" b="1" i="0" u="none" strike="noStrike" cap="none" normalizeH="0" baseline="0" dirty="0">
                          <a:ln>
                            <a:noFill/>
                          </a:ln>
                          <a:solidFill>
                            <a:schemeClr val="tx2"/>
                          </a:solidFill>
                          <a:effectLst/>
                          <a:latin typeface="+mn-lt"/>
                          <a:cs typeface="Arial" charset="0"/>
                        </a:rPr>
                        <a:t> (n=261)</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p-value</a:t>
                      </a:r>
                    </a:p>
                  </a:txBody>
                  <a:tcPr anchor="ctr" horzOverflow="overflow"/>
                </a:tc>
                <a:extLst>
                  <a:ext uri="{0D108BD9-81ED-4DB2-BD59-A6C34878D82A}">
                    <a16:rowId xmlns:a16="http://schemas.microsoft.com/office/drawing/2014/main" val="10000"/>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pT4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41 (15.1)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28 (10.7)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0.135</a:t>
                      </a:r>
                    </a:p>
                  </a:txBody>
                  <a:tcPr anchor="ctr"/>
                </a:tc>
                <a:extLst>
                  <a:ext uri="{0D108BD9-81ED-4DB2-BD59-A6C34878D82A}">
                    <a16:rowId xmlns:a16="http://schemas.microsoft.com/office/drawing/2014/main" val="2789887488"/>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pN0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200 (73.5)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214 (82.0)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0.019</a:t>
                      </a:r>
                    </a:p>
                  </a:txBody>
                  <a:tcPr anchor="ctr"/>
                </a:tc>
                <a:extLst>
                  <a:ext uri="{0D108BD9-81ED-4DB2-BD59-A6C34878D82A}">
                    <a16:rowId xmlns:a16="http://schemas.microsoft.com/office/drawing/2014/main" val="4094055339"/>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TRG 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63/263 (24.0)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96/249 (38.6)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&lt;0.001</a:t>
                      </a:r>
                    </a:p>
                  </a:txBody>
                  <a:tcPr anchor="ctr"/>
                </a:tc>
                <a:extLst>
                  <a:ext uri="{0D108BD9-81ED-4DB2-BD59-A6C34878D82A}">
                    <a16:rowId xmlns:a16="http://schemas.microsoft.com/office/drawing/2014/main" val="2176951393"/>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R0 resection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271 (99.6)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260 (99.6)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0.999</a:t>
                      </a:r>
                    </a:p>
                  </a:txBody>
                  <a:tcPr anchor="ctr"/>
                </a:tc>
                <a:extLst>
                  <a:ext uri="{0D108BD9-81ED-4DB2-BD59-A6C34878D82A}">
                    <a16:rowId xmlns:a16="http://schemas.microsoft.com/office/drawing/2014/main" val="2922298618"/>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Spincter preservation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258 (94.9)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246 (94.3)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0.760</a:t>
                      </a:r>
                    </a:p>
                  </a:txBody>
                  <a:tcPr anchor="ctr"/>
                </a:tc>
                <a:extLst>
                  <a:ext uri="{0D108BD9-81ED-4DB2-BD59-A6C34878D82A}">
                    <a16:rowId xmlns:a16="http://schemas.microsoft.com/office/drawing/2014/main" val="397912732"/>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Preventive diverting ileostomy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142 (52.2)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166 (63.6)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0.008</a:t>
                      </a:r>
                    </a:p>
                  </a:txBody>
                  <a:tcPr anchor="ctr"/>
                </a:tc>
                <a:extLst>
                  <a:ext uri="{0D108BD9-81ED-4DB2-BD59-A6C34878D82A}">
                    <a16:rowId xmlns:a16="http://schemas.microsoft.com/office/drawing/2014/main" val="294515328"/>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Any postop complications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48 (17.7)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63 (24.1)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0.065</a:t>
                      </a:r>
                    </a:p>
                  </a:txBody>
                  <a:tcPr anchor="ctr"/>
                </a:tc>
                <a:extLst>
                  <a:ext uri="{0D108BD9-81ED-4DB2-BD59-A6C34878D82A}">
                    <a16:rowId xmlns:a16="http://schemas.microsoft.com/office/drawing/2014/main" val="153830038"/>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Anastomotic leak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17 (6.3)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16 (6.1)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0.954</a:t>
                      </a:r>
                    </a:p>
                  </a:txBody>
                  <a:tcPr anchor="ctr"/>
                </a:tc>
                <a:extLst>
                  <a:ext uri="{0D108BD9-81ED-4DB2-BD59-A6C34878D82A}">
                    <a16:rowId xmlns:a16="http://schemas.microsoft.com/office/drawing/2014/main" val="647462482"/>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Postop mortality (≤60 days)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 (0.4)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0.490</a:t>
                      </a:r>
                    </a:p>
                  </a:txBody>
                  <a:tcPr anchor="ctr"/>
                </a:tc>
                <a:extLst>
                  <a:ext uri="{0D108BD9-81ED-4DB2-BD59-A6C34878D82A}">
                    <a16:rowId xmlns:a16="http://schemas.microsoft.com/office/drawing/2014/main" val="1638100466"/>
                  </a:ext>
                </a:extLst>
              </a:tr>
            </a:tbl>
          </a:graphicData>
        </a:graphic>
      </p:graphicFrame>
      <p:graphicFrame>
        <p:nvGraphicFramePr>
          <p:cNvPr id="11" name="Group 88"/>
          <p:cNvGraphicFramePr>
            <a:graphicFrameLocks noGrp="1"/>
          </p:cNvGraphicFramePr>
          <p:nvPr>
            <p:extLst>
              <p:ext uri="{D42A27DB-BD31-4B8C-83A1-F6EECF244321}">
                <p14:modId xmlns:p14="http://schemas.microsoft.com/office/powerpoint/2010/main" val="238184762"/>
              </p:ext>
            </p:extLst>
          </p:nvPr>
        </p:nvGraphicFramePr>
        <p:xfrm>
          <a:off x="6118798" y="3159695"/>
          <a:ext cx="5995766" cy="3187920"/>
        </p:xfrm>
        <a:graphic>
          <a:graphicData uri="http://schemas.openxmlformats.org/drawingml/2006/table">
            <a:tbl>
              <a:tblPr firstRow="1" bandRow="1">
                <a:tableStyleId>{5202B0CA-FC54-4496-8BCA-5EF66A818D29}</a:tableStyleId>
              </a:tblPr>
              <a:tblGrid>
                <a:gridCol w="2540682">
                  <a:extLst>
                    <a:ext uri="{9D8B030D-6E8A-4147-A177-3AD203B41FA5}">
                      <a16:colId xmlns:a16="http://schemas.microsoft.com/office/drawing/2014/main" val="20000"/>
                    </a:ext>
                  </a:extLst>
                </a:gridCol>
                <a:gridCol w="1282617">
                  <a:extLst>
                    <a:ext uri="{9D8B030D-6E8A-4147-A177-3AD203B41FA5}">
                      <a16:colId xmlns:a16="http://schemas.microsoft.com/office/drawing/2014/main" val="20001"/>
                    </a:ext>
                  </a:extLst>
                </a:gridCol>
                <a:gridCol w="1343983">
                  <a:extLst>
                    <a:ext uri="{9D8B030D-6E8A-4147-A177-3AD203B41FA5}">
                      <a16:colId xmlns:a16="http://schemas.microsoft.com/office/drawing/2014/main" val="2543021916"/>
                    </a:ext>
                  </a:extLst>
                </a:gridCol>
                <a:gridCol w="828484">
                  <a:extLst>
                    <a:ext uri="{9D8B030D-6E8A-4147-A177-3AD203B41FA5}">
                      <a16:colId xmlns:a16="http://schemas.microsoft.com/office/drawing/2014/main" val="1196051852"/>
                    </a:ext>
                  </a:extLst>
                </a:gridCol>
              </a:tblGrid>
              <a:tr h="295387">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Within 5 cm from anal verge, n (%)</a:t>
                      </a:r>
                    </a:p>
                  </a:txBody>
                  <a:tcPr marT="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a:ln>
                            <a:noFill/>
                          </a:ln>
                          <a:solidFill>
                            <a:schemeClr val="tx2"/>
                          </a:solidFill>
                          <a:effectLst/>
                          <a:latin typeface="+mn-lt"/>
                          <a:cs typeface="Arial" charset="0"/>
                        </a:rPr>
                        <a:t>nCT</a:t>
                      </a:r>
                      <a:r>
                        <a:rPr kumimoji="0" lang="en-GB" sz="1400" b="1" i="0" u="none" strike="noStrike" cap="none" normalizeH="0" baseline="0" dirty="0">
                          <a:ln>
                            <a:noFill/>
                          </a:ln>
                          <a:solidFill>
                            <a:schemeClr val="tx2"/>
                          </a:solidFill>
                          <a:effectLst/>
                          <a:latin typeface="+mn-lt"/>
                          <a:cs typeface="Arial" charset="0"/>
                        </a:rPr>
                        <a:t> (n=108)</a:t>
                      </a:r>
                    </a:p>
                  </a:txBody>
                  <a:tcPr marT="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a:ln>
                            <a:noFill/>
                          </a:ln>
                          <a:solidFill>
                            <a:schemeClr val="tx2"/>
                          </a:solidFill>
                          <a:effectLst/>
                          <a:latin typeface="+mn-lt"/>
                          <a:cs typeface="Arial" charset="0"/>
                        </a:rPr>
                        <a:t>nCRT</a:t>
                      </a:r>
                      <a:r>
                        <a:rPr kumimoji="0" lang="en-GB" sz="1400" b="1" i="0" u="none" strike="noStrike" cap="none" normalizeH="0" baseline="0" dirty="0">
                          <a:ln>
                            <a:noFill/>
                          </a:ln>
                          <a:solidFill>
                            <a:schemeClr val="tx2"/>
                          </a:solidFill>
                          <a:effectLst/>
                          <a:latin typeface="+mn-lt"/>
                          <a:cs typeface="Arial" charset="0"/>
                        </a:rPr>
                        <a:t> (n=105)</a:t>
                      </a:r>
                    </a:p>
                  </a:txBody>
                  <a:tcPr marT="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p-value</a:t>
                      </a:r>
                    </a:p>
                  </a:txBody>
                  <a:tcPr marT="0" marB="18000"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pT4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 (3.7)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10 (9.5)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0.103</a:t>
                      </a:r>
                    </a:p>
                  </a:txBody>
                  <a:tcPr anchor="ctr"/>
                </a:tc>
                <a:extLst>
                  <a:ext uri="{0D108BD9-81ED-4DB2-BD59-A6C34878D82A}">
                    <a16:rowId xmlns:a16="http://schemas.microsoft.com/office/drawing/2014/main" val="278988748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pN0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74 (68.5)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88 (76.5)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0.180</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TRG 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25/105 (23.8)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41/98 (41.8)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&lt;0.001</a:t>
                      </a:r>
                    </a:p>
                  </a:txBody>
                  <a:tcPr anchor="ctr"/>
                </a:tc>
                <a:extLst>
                  <a:ext uri="{0D108BD9-81ED-4DB2-BD59-A6C34878D82A}">
                    <a16:rowId xmlns:a16="http://schemas.microsoft.com/office/drawing/2014/main" val="217695139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R0 resection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107 (99.6)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104 (99.6)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0.999</a:t>
                      </a:r>
                    </a:p>
                  </a:txBody>
                  <a:tcPr anchor="ctr"/>
                </a:tc>
                <a:extLst>
                  <a:ext uri="{0D108BD9-81ED-4DB2-BD59-A6C34878D82A}">
                    <a16:rowId xmlns:a16="http://schemas.microsoft.com/office/drawing/2014/main" val="292229861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Spincter preservation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95 (88.0)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93 (86.6)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0.890</a:t>
                      </a:r>
                    </a:p>
                  </a:txBody>
                  <a:tcPr anchor="ctr"/>
                </a:tc>
                <a:extLst>
                  <a:ext uri="{0D108BD9-81ED-4DB2-BD59-A6C34878D82A}">
                    <a16:rowId xmlns:a16="http://schemas.microsoft.com/office/drawing/2014/main" val="397912732"/>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Preventive diverting ileostomy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77 (71.3)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76 (72.4)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0.860</a:t>
                      </a:r>
                    </a:p>
                  </a:txBody>
                  <a:tcPr anchor="ctr"/>
                </a:tc>
                <a:extLst>
                  <a:ext uri="{0D108BD9-81ED-4DB2-BD59-A6C34878D82A}">
                    <a16:rowId xmlns:a16="http://schemas.microsoft.com/office/drawing/2014/main" val="29451532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Any postop complications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26 (24.1)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29 (27.6)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0.555</a:t>
                      </a:r>
                    </a:p>
                  </a:txBody>
                  <a:tcPr anchor="ctr"/>
                </a:tc>
                <a:extLst>
                  <a:ext uri="{0D108BD9-81ED-4DB2-BD59-A6C34878D82A}">
                    <a16:rowId xmlns:a16="http://schemas.microsoft.com/office/drawing/2014/main" val="15383003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Anastomotic leak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 (5.6)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 (5.7)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0.960</a:t>
                      </a:r>
                    </a:p>
                  </a:txBody>
                  <a:tcPr anchor="ctr"/>
                </a:tc>
                <a:extLst>
                  <a:ext uri="{0D108BD9-81ED-4DB2-BD59-A6C34878D82A}">
                    <a16:rowId xmlns:a16="http://schemas.microsoft.com/office/drawing/2014/main" val="647462482"/>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Postop mortality (≤60 days)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t>
                      </a:r>
                    </a:p>
                  </a:txBody>
                  <a:tcPr anchor="ctr"/>
                </a:tc>
                <a:extLst>
                  <a:ext uri="{0D108BD9-81ED-4DB2-BD59-A6C34878D82A}">
                    <a16:rowId xmlns:a16="http://schemas.microsoft.com/office/drawing/2014/main" val="1638100466"/>
                  </a:ext>
                </a:extLst>
              </a:tr>
            </a:tbl>
          </a:graphicData>
        </a:graphic>
      </p:graphicFrame>
    </p:spTree>
    <p:extLst>
      <p:ext uri="{BB962C8B-B14F-4D97-AF65-F5344CB8AC3E}">
        <p14:creationId xmlns:p14="http://schemas.microsoft.com/office/powerpoint/2010/main" val="42463510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LBA22: Neoadjuvant chemotherapy with oxaliplatin and capecitabine versus chemoradiation with capecitabine for locally advanced rectal cancer with uninvolved mesorectal fascia (CONVERT): initial results of a </a:t>
            </a:r>
            <a:r>
              <a:rPr lang="en-GB" dirty="0" err="1"/>
              <a:t>multicenter</a:t>
            </a:r>
            <a:r>
              <a:rPr lang="en-GB" dirty="0"/>
              <a:t> randomised, open-label, phase III trial </a:t>
            </a:r>
            <a:br>
              <a:rPr lang="en-GB" dirty="0"/>
            </a:br>
            <a:r>
              <a:rPr lang="en-GB" dirty="0"/>
              <a:t>– Ding PR,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4000"/>
              </a:spcBef>
              <a:buNone/>
            </a:pPr>
            <a:r>
              <a:rPr lang="en-GB" b="1" dirty="0"/>
              <a:t>Conclusions</a:t>
            </a:r>
          </a:p>
          <a:p>
            <a:r>
              <a:rPr lang="en-GB" b="1" dirty="0"/>
              <a:t>In patients with locally advanced rectal cancer with uninvolved mesorectal fascia, neoadjuvant chemotherapy demonstrated similar rates of </a:t>
            </a:r>
            <a:r>
              <a:rPr lang="en-GB" b="1" dirty="0" err="1"/>
              <a:t>pCR</a:t>
            </a:r>
            <a:r>
              <a:rPr lang="en-GB" b="1" dirty="0"/>
              <a:t>, </a:t>
            </a:r>
            <a:r>
              <a:rPr lang="en-GB" b="1" dirty="0" err="1"/>
              <a:t>cCR</a:t>
            </a:r>
            <a:r>
              <a:rPr lang="en-GB" b="1" dirty="0"/>
              <a:t> and </a:t>
            </a:r>
            <a:r>
              <a:rPr lang="en-GB" b="1" dirty="0" err="1"/>
              <a:t>downstaging</a:t>
            </a:r>
            <a:r>
              <a:rPr lang="en-GB" b="1" dirty="0"/>
              <a:t> as neoadjuvant chemoradiation and both arms had comparable overall safety</a:t>
            </a:r>
          </a:p>
        </p:txBody>
      </p:sp>
      <p:sp>
        <p:nvSpPr>
          <p:cNvPr id="5" name="Text Placeholder 4"/>
          <p:cNvSpPr>
            <a:spLocks noGrp="1"/>
          </p:cNvSpPr>
          <p:nvPr>
            <p:ph type="body" sz="quarter" idx="11"/>
          </p:nvPr>
        </p:nvSpPr>
        <p:spPr/>
        <p:txBody>
          <a:bodyPr/>
          <a:lstStyle/>
          <a:p>
            <a:r>
              <a:rPr lang="en-GB" dirty="0"/>
              <a:t>Ding PR, et al. Ann </a:t>
            </a:r>
            <a:r>
              <a:rPr lang="en-GB" dirty="0" err="1"/>
              <a:t>Oncol</a:t>
            </a:r>
            <a:r>
              <a:rPr lang="en-GB" dirty="0"/>
              <a:t> 2021;32(</a:t>
            </a:r>
            <a:r>
              <a:rPr lang="en-GB" dirty="0" err="1"/>
              <a:t>suppl</a:t>
            </a:r>
            <a:r>
              <a:rPr lang="en-GB" dirty="0"/>
              <a:t>):</a:t>
            </a:r>
            <a:r>
              <a:rPr lang="en-GB" dirty="0" err="1"/>
              <a:t>abstr</a:t>
            </a:r>
            <a:r>
              <a:rPr lang="en-GB" dirty="0"/>
              <a:t> LBA22</a:t>
            </a:r>
          </a:p>
        </p:txBody>
      </p:sp>
      <p:graphicFrame>
        <p:nvGraphicFramePr>
          <p:cNvPr id="6" name="Group 88"/>
          <p:cNvGraphicFramePr>
            <a:graphicFrameLocks noGrp="1"/>
          </p:cNvGraphicFramePr>
          <p:nvPr>
            <p:extLst>
              <p:ext uri="{D42A27DB-BD31-4B8C-83A1-F6EECF244321}">
                <p14:modId xmlns:p14="http://schemas.microsoft.com/office/powerpoint/2010/main" val="422714434"/>
              </p:ext>
            </p:extLst>
          </p:nvPr>
        </p:nvGraphicFramePr>
        <p:xfrm>
          <a:off x="1122069" y="1687735"/>
          <a:ext cx="9947862" cy="2743200"/>
        </p:xfrm>
        <a:graphic>
          <a:graphicData uri="http://schemas.openxmlformats.org/drawingml/2006/table">
            <a:tbl>
              <a:tblPr firstRow="1" bandRow="1">
                <a:tableStyleId>{5202B0CA-FC54-4496-8BCA-5EF66A818D29}</a:tableStyleId>
              </a:tblPr>
              <a:tblGrid>
                <a:gridCol w="2540682">
                  <a:extLst>
                    <a:ext uri="{9D8B030D-6E8A-4147-A177-3AD203B41FA5}">
                      <a16:colId xmlns:a16="http://schemas.microsoft.com/office/drawing/2014/main" val="20000"/>
                    </a:ext>
                  </a:extLst>
                </a:gridCol>
                <a:gridCol w="1851795">
                  <a:extLst>
                    <a:ext uri="{9D8B030D-6E8A-4147-A177-3AD203B41FA5}">
                      <a16:colId xmlns:a16="http://schemas.microsoft.com/office/drawing/2014/main" val="20001"/>
                    </a:ext>
                  </a:extLst>
                </a:gridCol>
                <a:gridCol w="1851795">
                  <a:extLst>
                    <a:ext uri="{9D8B030D-6E8A-4147-A177-3AD203B41FA5}">
                      <a16:colId xmlns:a16="http://schemas.microsoft.com/office/drawing/2014/main" val="2543021916"/>
                    </a:ext>
                  </a:extLst>
                </a:gridCol>
                <a:gridCol w="1851795">
                  <a:extLst>
                    <a:ext uri="{9D8B030D-6E8A-4147-A177-3AD203B41FA5}">
                      <a16:colId xmlns:a16="http://schemas.microsoft.com/office/drawing/2014/main" val="1196051852"/>
                    </a:ext>
                  </a:extLst>
                </a:gridCol>
                <a:gridCol w="1851795">
                  <a:extLst>
                    <a:ext uri="{9D8B030D-6E8A-4147-A177-3AD203B41FA5}">
                      <a16:colId xmlns:a16="http://schemas.microsoft.com/office/drawing/2014/main" val="2101950225"/>
                    </a:ext>
                  </a:extLst>
                </a:gridCol>
              </a:tblGrid>
              <a:tr h="30480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AEs, n (%)</a:t>
                      </a: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Neoadjuvant phase</a:t>
                      </a:r>
                    </a:p>
                  </a:txBody>
                  <a:tcPr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Adjuvant phase</a:t>
                      </a:r>
                    </a:p>
                  </a:txBody>
                  <a:tcPr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val="2977754687"/>
                  </a:ext>
                </a:extLst>
              </a:tr>
              <a:tr h="30480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a:ln>
                            <a:noFill/>
                          </a:ln>
                          <a:solidFill>
                            <a:schemeClr val="tx2"/>
                          </a:solidFill>
                          <a:effectLst/>
                          <a:latin typeface="+mn-lt"/>
                          <a:cs typeface="Arial" charset="0"/>
                        </a:rPr>
                        <a:t>nCT</a:t>
                      </a:r>
                      <a:r>
                        <a:rPr kumimoji="0" lang="en-GB" sz="1400" b="1" i="0" u="none" strike="noStrike" cap="none" normalizeH="0" baseline="0" dirty="0">
                          <a:ln>
                            <a:noFill/>
                          </a:ln>
                          <a:solidFill>
                            <a:schemeClr val="tx2"/>
                          </a:solidFill>
                          <a:effectLst/>
                          <a:latin typeface="+mn-lt"/>
                          <a:cs typeface="Arial" charset="0"/>
                        </a:rPr>
                        <a:t> (n=300)</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a:ln>
                            <a:noFill/>
                          </a:ln>
                          <a:solidFill>
                            <a:schemeClr val="tx2"/>
                          </a:solidFill>
                          <a:effectLst/>
                          <a:latin typeface="+mn-lt"/>
                          <a:cs typeface="Arial" charset="0"/>
                        </a:rPr>
                        <a:t>nCRT</a:t>
                      </a:r>
                      <a:r>
                        <a:rPr kumimoji="0" lang="en-GB" sz="1400" b="1" i="0" u="none" strike="noStrike" cap="none" normalizeH="0" baseline="0" dirty="0">
                          <a:ln>
                            <a:noFill/>
                          </a:ln>
                          <a:solidFill>
                            <a:schemeClr val="tx2"/>
                          </a:solidFill>
                          <a:effectLst/>
                          <a:latin typeface="+mn-lt"/>
                          <a:cs typeface="Arial" charset="0"/>
                        </a:rPr>
                        <a:t> (n=289)</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a:ln>
                            <a:noFill/>
                          </a:ln>
                          <a:solidFill>
                            <a:schemeClr val="tx2"/>
                          </a:solidFill>
                          <a:effectLst/>
                          <a:latin typeface="+mn-lt"/>
                          <a:cs typeface="Arial" charset="0"/>
                        </a:rPr>
                        <a:t>nCT</a:t>
                      </a:r>
                      <a:r>
                        <a:rPr kumimoji="0" lang="en-GB" sz="1400" b="1" i="0" u="none" strike="noStrike" cap="none" normalizeH="0" baseline="0" dirty="0">
                          <a:ln>
                            <a:noFill/>
                          </a:ln>
                          <a:solidFill>
                            <a:schemeClr val="tx2"/>
                          </a:solidFill>
                          <a:effectLst/>
                          <a:latin typeface="+mn-lt"/>
                          <a:cs typeface="Arial" charset="0"/>
                        </a:rPr>
                        <a:t> (n=235)</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a:ln>
                            <a:noFill/>
                          </a:ln>
                          <a:solidFill>
                            <a:schemeClr val="tx2"/>
                          </a:solidFill>
                          <a:effectLst/>
                          <a:latin typeface="+mn-lt"/>
                          <a:cs typeface="Arial" charset="0"/>
                        </a:rPr>
                        <a:t>nCRT</a:t>
                      </a:r>
                      <a:r>
                        <a:rPr kumimoji="0" lang="en-GB" sz="1400" b="1" i="0" u="none" strike="noStrike" cap="none" normalizeH="0" baseline="0" dirty="0">
                          <a:ln>
                            <a:noFill/>
                          </a:ln>
                          <a:solidFill>
                            <a:schemeClr val="tx2"/>
                          </a:solidFill>
                          <a:effectLst/>
                          <a:latin typeface="+mn-lt"/>
                          <a:cs typeface="Arial" charset="0"/>
                        </a:rPr>
                        <a:t> (n=222)</a:t>
                      </a:r>
                    </a:p>
                  </a:txBody>
                  <a:tcPr anchor="ctr" horzOverflow="overflow">
                    <a:solidFill>
                      <a:schemeClr val="bg2"/>
                    </a:solidFill>
                  </a:tcPr>
                </a:tc>
                <a:extLst>
                  <a:ext uri="{0D108BD9-81ED-4DB2-BD59-A6C34878D82A}">
                    <a16:rowId xmlns:a16="http://schemas.microsoft.com/office/drawing/2014/main" val="10000"/>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Any grade 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37 (12.3)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24 (8.3)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12 (5.1)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20 (9.0)</a:t>
                      </a:r>
                    </a:p>
                  </a:txBody>
                  <a:tcPr anchor="ctr"/>
                </a:tc>
                <a:extLst>
                  <a:ext uri="{0D108BD9-81ED-4DB2-BD59-A6C34878D82A}">
                    <a16:rowId xmlns:a16="http://schemas.microsoft.com/office/drawing/2014/main" val="2789887488"/>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Grade 3/4 leukopenia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 (3.0)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14 (4.8)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 (0.9)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 (2.3)</a:t>
                      </a:r>
                    </a:p>
                  </a:txBody>
                  <a:tcPr anchor="ctr"/>
                </a:tc>
                <a:extLst>
                  <a:ext uri="{0D108BD9-81ED-4DB2-BD59-A6C34878D82A}">
                    <a16:rowId xmlns:a16="http://schemas.microsoft.com/office/drawing/2014/main" val="4094055339"/>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Grade 3/4 thrombocytopenia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16 (5.3)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 (1.0)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 (1.3)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14 (6.3)</a:t>
                      </a:r>
                    </a:p>
                  </a:txBody>
                  <a:tcPr anchor="ctr"/>
                </a:tc>
                <a:extLst>
                  <a:ext uri="{0D108BD9-81ED-4DB2-BD59-A6C34878D82A}">
                    <a16:rowId xmlns:a16="http://schemas.microsoft.com/office/drawing/2014/main" val="2176951393"/>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Grade 3/4 diarrhoea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 (1.3)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 (0.3)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 (0.5)</a:t>
                      </a:r>
                    </a:p>
                  </a:txBody>
                  <a:tcPr anchor="ctr"/>
                </a:tc>
                <a:extLst>
                  <a:ext uri="{0D108BD9-81ED-4DB2-BD59-A6C34878D82A}">
                    <a16:rowId xmlns:a16="http://schemas.microsoft.com/office/drawing/2014/main" val="2922298618"/>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Grade 3/4 genitourinary</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3 (1.0)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extLst>
                  <a:ext uri="{0D108BD9-81ED-4DB2-BD59-A6C34878D82A}">
                    <a16:rowId xmlns:a16="http://schemas.microsoft.com/office/drawing/2014/main" val="397912732"/>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Mortality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 (0.7)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extLst>
                  <a:ext uri="{0D108BD9-81ED-4DB2-BD59-A6C34878D82A}">
                    <a16:rowId xmlns:a16="http://schemas.microsoft.com/office/drawing/2014/main" val="294515328"/>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Received full dose of therapy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259 (86.3)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263 (91.0)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124 (52.8)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98 (44.1)</a:t>
                      </a:r>
                    </a:p>
                  </a:txBody>
                  <a:tcPr anchor="ctr"/>
                </a:tc>
                <a:extLst>
                  <a:ext uri="{0D108BD9-81ED-4DB2-BD59-A6C34878D82A}">
                    <a16:rowId xmlns:a16="http://schemas.microsoft.com/office/drawing/2014/main" val="153830038"/>
                  </a:ext>
                </a:extLst>
              </a:tr>
            </a:tbl>
          </a:graphicData>
        </a:graphic>
      </p:graphicFrame>
    </p:spTree>
    <p:extLst>
      <p:ext uri="{BB962C8B-B14F-4D97-AF65-F5344CB8AC3E}">
        <p14:creationId xmlns:p14="http://schemas.microsoft.com/office/powerpoint/2010/main" val="29750426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O-3: Characterization of KRAS mutation variants and prevalence of KRAS-G12C in gastrointestinal malignancies – Salem M, 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prevalence of KRAS variants and identify potential biomarkers in patients with GI cancers</a:t>
            </a:r>
          </a:p>
          <a:p>
            <a:pPr marL="0" indent="0">
              <a:spcBef>
                <a:spcPts val="1800"/>
              </a:spcBef>
              <a:buNone/>
            </a:pPr>
            <a:r>
              <a:rPr lang="en-GB" b="1" dirty="0"/>
              <a:t>Methods</a:t>
            </a:r>
          </a:p>
          <a:p>
            <a:r>
              <a:rPr lang="en-GB" dirty="0"/>
              <a:t>Samples from 17,009 patients with GI cancers were assessed using Tempus </a:t>
            </a:r>
            <a:r>
              <a:rPr lang="en-GB" dirty="0" err="1"/>
              <a:t>xT</a:t>
            </a:r>
            <a:r>
              <a:rPr lang="en-GB" dirty="0"/>
              <a:t> or </a:t>
            </a:r>
            <a:r>
              <a:rPr lang="en-GB" dirty="0" err="1"/>
              <a:t>xF</a:t>
            </a:r>
            <a:r>
              <a:rPr lang="en-GB" dirty="0"/>
              <a:t> NGS </a:t>
            </a:r>
          </a:p>
          <a:p>
            <a:pPr lvl="1"/>
            <a:r>
              <a:rPr lang="en-GB" dirty="0"/>
              <a:t>Of the samples, 9450 were KRAS wild-type and 7559 were KRAS mutant (325 G12C and 7234 non-G12C)</a:t>
            </a:r>
          </a:p>
          <a:p>
            <a:r>
              <a:rPr lang="en-GB" dirty="0"/>
              <a:t>Logistic regression analysis was used to determine the association between cancer subtypes and KRAS variants, the association between KRAS variants and immuno-oncology biomarkers and co-mutations between G12C and other oncogenes</a:t>
            </a:r>
          </a:p>
          <a:p>
            <a:r>
              <a:rPr lang="en-GB" dirty="0"/>
              <a:t>For multiple testing, a false discovery rate-adjusted (FDR) p-value was used with a cut-off of p&lt;0.05 for significance</a:t>
            </a:r>
          </a:p>
        </p:txBody>
      </p:sp>
      <p:sp>
        <p:nvSpPr>
          <p:cNvPr id="5" name="Text Placeholder 4"/>
          <p:cNvSpPr>
            <a:spLocks noGrp="1"/>
          </p:cNvSpPr>
          <p:nvPr>
            <p:ph type="body" sz="quarter" idx="11"/>
          </p:nvPr>
        </p:nvSpPr>
        <p:spPr/>
        <p:txBody>
          <a:bodyPr/>
          <a:lstStyle/>
          <a:p>
            <a:r>
              <a:rPr lang="en-GB" dirty="0"/>
              <a:t>Salem M, et al. Ann </a:t>
            </a:r>
            <a:r>
              <a:rPr lang="en-GB" dirty="0" err="1"/>
              <a:t>Oncol</a:t>
            </a:r>
            <a:r>
              <a:rPr lang="en-GB" dirty="0"/>
              <a:t> 2021;32(</a:t>
            </a:r>
            <a:r>
              <a:rPr lang="en-GB" dirty="0" err="1"/>
              <a:t>suppl</a:t>
            </a:r>
            <a:r>
              <a:rPr lang="en-GB" dirty="0"/>
              <a:t>):</a:t>
            </a:r>
            <a:r>
              <a:rPr lang="en-GB" dirty="0" err="1"/>
              <a:t>abstr</a:t>
            </a:r>
            <a:r>
              <a:rPr lang="en-GB" dirty="0"/>
              <a:t> O-3</a:t>
            </a:r>
          </a:p>
        </p:txBody>
      </p:sp>
    </p:spTree>
    <p:extLst>
      <p:ext uri="{BB962C8B-B14F-4D97-AF65-F5344CB8AC3E}">
        <p14:creationId xmlns:p14="http://schemas.microsoft.com/office/powerpoint/2010/main" val="29120941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O-3: Characterization of KRAS mutation variants and prevalence of KRAS-G12C in gastrointestinal malignancies – Salem M, et al</a:t>
            </a:r>
          </a:p>
        </p:txBody>
      </p:sp>
      <p:sp>
        <p:nvSpPr>
          <p:cNvPr id="3" name="Content Placeholder 2"/>
          <p:cNvSpPr>
            <a:spLocks noGrp="1"/>
          </p:cNvSpPr>
          <p:nvPr>
            <p:ph idx="1"/>
          </p:nvPr>
        </p:nvSpPr>
        <p:spPr>
          <a:xfrm>
            <a:off x="446569" y="1216821"/>
            <a:ext cx="11218335" cy="4746172"/>
          </a:xfrm>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Salem M, et al. Ann </a:t>
            </a:r>
            <a:r>
              <a:rPr lang="en-GB" dirty="0" err="1"/>
              <a:t>Oncol</a:t>
            </a:r>
            <a:r>
              <a:rPr lang="en-GB" dirty="0"/>
              <a:t> 2021;32(</a:t>
            </a:r>
            <a:r>
              <a:rPr lang="en-GB" dirty="0" err="1"/>
              <a:t>suppl</a:t>
            </a:r>
            <a:r>
              <a:rPr lang="en-GB" dirty="0"/>
              <a:t>):</a:t>
            </a:r>
            <a:r>
              <a:rPr lang="en-GB" dirty="0" err="1"/>
              <a:t>abstr</a:t>
            </a:r>
            <a:r>
              <a:rPr lang="en-GB" dirty="0"/>
              <a:t> O-3</a:t>
            </a:r>
          </a:p>
        </p:txBody>
      </p:sp>
      <p:graphicFrame>
        <p:nvGraphicFramePr>
          <p:cNvPr id="6" name="Group 88"/>
          <p:cNvGraphicFramePr>
            <a:graphicFrameLocks noGrp="1"/>
          </p:cNvGraphicFramePr>
          <p:nvPr>
            <p:extLst>
              <p:ext uri="{D42A27DB-BD31-4B8C-83A1-F6EECF244321}">
                <p14:modId xmlns:p14="http://schemas.microsoft.com/office/powerpoint/2010/main" val="4081425737"/>
              </p:ext>
            </p:extLst>
          </p:nvPr>
        </p:nvGraphicFramePr>
        <p:xfrm>
          <a:off x="446569" y="1797913"/>
          <a:ext cx="11281146" cy="1005840"/>
        </p:xfrm>
        <a:graphic>
          <a:graphicData uri="http://schemas.openxmlformats.org/drawingml/2006/table">
            <a:tbl>
              <a:tblPr firstRow="1" bandRow="1">
                <a:tableStyleId>{5202B0CA-FC54-4496-8BCA-5EF66A818D29}</a:tableStyleId>
              </a:tblPr>
              <a:tblGrid>
                <a:gridCol w="2163724">
                  <a:extLst>
                    <a:ext uri="{9D8B030D-6E8A-4147-A177-3AD203B41FA5}">
                      <a16:colId xmlns:a16="http://schemas.microsoft.com/office/drawing/2014/main" val="20000"/>
                    </a:ext>
                  </a:extLst>
                </a:gridCol>
                <a:gridCol w="1140638">
                  <a:extLst>
                    <a:ext uri="{9D8B030D-6E8A-4147-A177-3AD203B41FA5}">
                      <a16:colId xmlns:a16="http://schemas.microsoft.com/office/drawing/2014/main" val="20001"/>
                    </a:ext>
                  </a:extLst>
                </a:gridCol>
                <a:gridCol w="997098">
                  <a:extLst>
                    <a:ext uri="{9D8B030D-6E8A-4147-A177-3AD203B41FA5}">
                      <a16:colId xmlns:a16="http://schemas.microsoft.com/office/drawing/2014/main" val="2543021916"/>
                    </a:ext>
                  </a:extLst>
                </a:gridCol>
                <a:gridCol w="997098">
                  <a:extLst>
                    <a:ext uri="{9D8B030D-6E8A-4147-A177-3AD203B41FA5}">
                      <a16:colId xmlns:a16="http://schemas.microsoft.com/office/drawing/2014/main" val="1720563766"/>
                    </a:ext>
                  </a:extLst>
                </a:gridCol>
                <a:gridCol w="997098">
                  <a:extLst>
                    <a:ext uri="{9D8B030D-6E8A-4147-A177-3AD203B41FA5}">
                      <a16:colId xmlns:a16="http://schemas.microsoft.com/office/drawing/2014/main" val="3897907013"/>
                    </a:ext>
                  </a:extLst>
                </a:gridCol>
                <a:gridCol w="1072705">
                  <a:extLst>
                    <a:ext uri="{9D8B030D-6E8A-4147-A177-3AD203B41FA5}">
                      <a16:colId xmlns:a16="http://schemas.microsoft.com/office/drawing/2014/main" val="37213560"/>
                    </a:ext>
                  </a:extLst>
                </a:gridCol>
                <a:gridCol w="921491">
                  <a:extLst>
                    <a:ext uri="{9D8B030D-6E8A-4147-A177-3AD203B41FA5}">
                      <a16:colId xmlns:a16="http://schemas.microsoft.com/office/drawing/2014/main" val="1288291877"/>
                    </a:ext>
                  </a:extLst>
                </a:gridCol>
                <a:gridCol w="1173123">
                  <a:extLst>
                    <a:ext uri="{9D8B030D-6E8A-4147-A177-3AD203B41FA5}">
                      <a16:colId xmlns:a16="http://schemas.microsoft.com/office/drawing/2014/main" val="2447985130"/>
                    </a:ext>
                  </a:extLst>
                </a:gridCol>
                <a:gridCol w="940982">
                  <a:extLst>
                    <a:ext uri="{9D8B030D-6E8A-4147-A177-3AD203B41FA5}">
                      <a16:colId xmlns:a16="http://schemas.microsoft.com/office/drawing/2014/main" val="467792204"/>
                    </a:ext>
                  </a:extLst>
                </a:gridCol>
                <a:gridCol w="877189">
                  <a:extLst>
                    <a:ext uri="{9D8B030D-6E8A-4147-A177-3AD203B41FA5}">
                      <a16:colId xmlns:a16="http://schemas.microsoft.com/office/drawing/2014/main" val="489300224"/>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a:ln>
                            <a:noFill/>
                          </a:ln>
                          <a:solidFill>
                            <a:schemeClr val="tx2"/>
                          </a:solidFill>
                          <a:effectLst/>
                          <a:latin typeface="+mn-lt"/>
                          <a:cs typeface="Arial" charset="0"/>
                        </a:rPr>
                        <a:t>Frequency of KRAS G12C mutations,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Appendiceal </a:t>
                      </a:r>
                      <a:br>
                        <a:rPr kumimoji="0" lang="en-GB" sz="1200" b="1" i="0" u="none" strike="noStrike" cap="none" normalizeH="0" baseline="0" dirty="0">
                          <a:ln>
                            <a:noFill/>
                          </a:ln>
                          <a:solidFill>
                            <a:schemeClr val="tx2"/>
                          </a:solidFill>
                          <a:effectLst/>
                          <a:latin typeface="+mn-lt"/>
                          <a:cs typeface="Arial" charset="0"/>
                        </a:rPr>
                      </a:br>
                      <a:r>
                        <a:rPr kumimoji="0" lang="en-GB" sz="1200" b="1" i="0" u="none" strike="noStrike" cap="none" normalizeH="0" baseline="0" dirty="0">
                          <a:ln>
                            <a:noFill/>
                          </a:ln>
                          <a:solidFill>
                            <a:schemeClr val="tx2"/>
                          </a:solidFill>
                          <a:effectLst/>
                          <a:latin typeface="+mn-lt"/>
                          <a:cs typeface="Arial" charset="0"/>
                        </a:rPr>
                        <a:t>(n=279)</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CRC</a:t>
                      </a:r>
                      <a:br>
                        <a:rPr kumimoji="0" lang="en-GB" sz="1200" b="1" i="0" u="none" strike="noStrike" cap="none" normalizeH="0" baseline="0" dirty="0">
                          <a:ln>
                            <a:noFill/>
                          </a:ln>
                          <a:solidFill>
                            <a:schemeClr val="tx2"/>
                          </a:solidFill>
                          <a:effectLst/>
                          <a:latin typeface="+mn-lt"/>
                          <a:cs typeface="Arial" charset="0"/>
                        </a:rPr>
                      </a:br>
                      <a:r>
                        <a:rPr kumimoji="0" lang="en-GB" sz="1200" b="1" i="0" u="none" strike="noStrike" cap="none" normalizeH="0" baseline="0" dirty="0">
                          <a:ln>
                            <a:noFill/>
                          </a:ln>
                          <a:solidFill>
                            <a:schemeClr val="tx2"/>
                          </a:solidFill>
                          <a:effectLst/>
                          <a:latin typeface="+mn-lt"/>
                          <a:cs typeface="Arial" charset="0"/>
                        </a:rPr>
                        <a:t>(n=6586)</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SBA (n=630)</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Pancreatic (n=5029)</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Biliary tract (n=1481)</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Gastric</a:t>
                      </a:r>
                      <a:br>
                        <a:rPr kumimoji="0" lang="en-GB" sz="1200" b="1" i="0" u="none" strike="noStrike" cap="none" normalizeH="0" baseline="0" dirty="0">
                          <a:ln>
                            <a:noFill/>
                          </a:ln>
                          <a:solidFill>
                            <a:schemeClr val="tx2"/>
                          </a:solidFill>
                          <a:effectLst/>
                          <a:latin typeface="+mn-lt"/>
                          <a:cs typeface="Arial" charset="0"/>
                        </a:rPr>
                      </a:br>
                      <a:r>
                        <a:rPr kumimoji="0" lang="en-GB" sz="1200" b="1" i="0" u="none" strike="noStrike" cap="none" normalizeH="0" baseline="0" dirty="0">
                          <a:ln>
                            <a:noFill/>
                          </a:ln>
                          <a:solidFill>
                            <a:schemeClr val="tx2"/>
                          </a:solidFill>
                          <a:effectLst/>
                          <a:latin typeface="+mn-lt"/>
                          <a:cs typeface="Arial" charset="0"/>
                        </a:rPr>
                        <a:t>(n=1401)</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Oesophageal (n=941)</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HCC (n=467)</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Anal (n=195)</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KRAS G12C mutation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11 (3.9)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208 (3.1)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9 (1.4)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66 (1.3)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18 (1.2)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9 (0.6)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 (0.3)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 (0.2)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0</a:t>
                      </a:r>
                    </a:p>
                  </a:txBody>
                  <a:tcPr anchor="ctr"/>
                </a:tc>
                <a:extLst>
                  <a:ext uri="{0D108BD9-81ED-4DB2-BD59-A6C34878D82A}">
                    <a16:rowId xmlns:a16="http://schemas.microsoft.com/office/drawing/2014/main" val="278988748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KRAS non-G12C mutation</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125 (44.8)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2763 (42.0)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142 (22.5)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3627 (72.1)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242 (16.3)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168 (12.0)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136 (14.5)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23 (4.9)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8 (4.1)</a:t>
                      </a:r>
                    </a:p>
                  </a:txBody>
                  <a:tcPr anchor="ctr"/>
                </a:tc>
                <a:extLst>
                  <a:ext uri="{0D108BD9-81ED-4DB2-BD59-A6C34878D82A}">
                    <a16:rowId xmlns:a16="http://schemas.microsoft.com/office/drawing/2014/main" val="4094055339"/>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345025655"/>
              </p:ext>
            </p:extLst>
          </p:nvPr>
        </p:nvGraphicFramePr>
        <p:xfrm>
          <a:off x="446569" y="3162424"/>
          <a:ext cx="11265194" cy="1371600"/>
        </p:xfrm>
        <a:graphic>
          <a:graphicData uri="http://schemas.openxmlformats.org/drawingml/2006/table">
            <a:tbl>
              <a:tblPr firstRow="1" bandRow="1">
                <a:tableStyleId>{5202B0CA-FC54-4496-8BCA-5EF66A818D29}</a:tableStyleId>
              </a:tblPr>
              <a:tblGrid>
                <a:gridCol w="2163724">
                  <a:extLst>
                    <a:ext uri="{9D8B030D-6E8A-4147-A177-3AD203B41FA5}">
                      <a16:colId xmlns:a16="http://schemas.microsoft.com/office/drawing/2014/main" val="20000"/>
                    </a:ext>
                  </a:extLst>
                </a:gridCol>
                <a:gridCol w="1300210">
                  <a:extLst>
                    <a:ext uri="{9D8B030D-6E8A-4147-A177-3AD203B41FA5}">
                      <a16:colId xmlns:a16="http://schemas.microsoft.com/office/drawing/2014/main" val="20001"/>
                    </a:ext>
                  </a:extLst>
                </a:gridCol>
                <a:gridCol w="1300210">
                  <a:extLst>
                    <a:ext uri="{9D8B030D-6E8A-4147-A177-3AD203B41FA5}">
                      <a16:colId xmlns:a16="http://schemas.microsoft.com/office/drawing/2014/main" val="2543021916"/>
                    </a:ext>
                  </a:extLst>
                </a:gridCol>
                <a:gridCol w="1300210">
                  <a:extLst>
                    <a:ext uri="{9D8B030D-6E8A-4147-A177-3AD203B41FA5}">
                      <a16:colId xmlns:a16="http://schemas.microsoft.com/office/drawing/2014/main" val="1720563766"/>
                    </a:ext>
                  </a:extLst>
                </a:gridCol>
                <a:gridCol w="1300210">
                  <a:extLst>
                    <a:ext uri="{9D8B030D-6E8A-4147-A177-3AD203B41FA5}">
                      <a16:colId xmlns:a16="http://schemas.microsoft.com/office/drawing/2014/main" val="3897907013"/>
                    </a:ext>
                  </a:extLst>
                </a:gridCol>
                <a:gridCol w="1300210">
                  <a:extLst>
                    <a:ext uri="{9D8B030D-6E8A-4147-A177-3AD203B41FA5}">
                      <a16:colId xmlns:a16="http://schemas.microsoft.com/office/drawing/2014/main" val="37213560"/>
                    </a:ext>
                  </a:extLst>
                </a:gridCol>
                <a:gridCol w="1300210">
                  <a:extLst>
                    <a:ext uri="{9D8B030D-6E8A-4147-A177-3AD203B41FA5}">
                      <a16:colId xmlns:a16="http://schemas.microsoft.com/office/drawing/2014/main" val="1288291877"/>
                    </a:ext>
                  </a:extLst>
                </a:gridCol>
                <a:gridCol w="1300210">
                  <a:extLst>
                    <a:ext uri="{9D8B030D-6E8A-4147-A177-3AD203B41FA5}">
                      <a16:colId xmlns:a16="http://schemas.microsoft.com/office/drawing/2014/main" val="244798513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a:ln>
                            <a:noFill/>
                          </a:ln>
                          <a:solidFill>
                            <a:schemeClr val="tx2"/>
                          </a:solidFill>
                          <a:effectLst/>
                          <a:latin typeface="+mn-lt"/>
                          <a:cs typeface="Arial" charset="0"/>
                        </a:rPr>
                        <a:t>KRAS variants,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G12D</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G12V</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G12C</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G13D</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G12R</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Q61H</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Others</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All GI cancers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2675 (35.4)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1776 (23.5)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325 (4.3)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603 (8.0)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656 (8.7)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348 (4.6)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177 (20.1)</a:t>
                      </a:r>
                    </a:p>
                  </a:txBody>
                  <a:tcPr anchor="ctr"/>
                </a:tc>
                <a:extLst>
                  <a:ext uri="{0D108BD9-81ED-4DB2-BD59-A6C34878D82A}">
                    <a16:rowId xmlns:a16="http://schemas.microsoft.com/office/drawing/2014/main" val="278988748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CRC</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889 (29.9)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595 (20.0)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208 (7.0)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469 (15.8)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31 (1.0)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125 (4.2)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654 (22.0)</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Appendiceal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69 (50.7)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35 (25.7)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10 (7.4)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10 (7.4)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 (2.2)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9 (6.6)</a:t>
                      </a:r>
                    </a:p>
                  </a:txBody>
                  <a:tcPr anchor="ctr"/>
                </a:tc>
                <a:extLst>
                  <a:ext uri="{0D108BD9-81ED-4DB2-BD59-A6C34878D82A}">
                    <a16:rowId xmlns:a16="http://schemas.microsoft.com/office/drawing/2014/main" val="82750413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Pancreatic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1543 (41.8)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1165 (31.6)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66 (1.8)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15 (0.4)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595 (16.1)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175 (4.7)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134 (3.6)</a:t>
                      </a:r>
                    </a:p>
                  </a:txBody>
                  <a:tcPr anchor="ctr"/>
                </a:tc>
                <a:extLst>
                  <a:ext uri="{0D108BD9-81ED-4DB2-BD59-A6C34878D82A}">
                    <a16:rowId xmlns:a16="http://schemas.microsoft.com/office/drawing/2014/main" val="186909096"/>
                  </a:ext>
                </a:extLst>
              </a:tr>
            </a:tbl>
          </a:graphicData>
        </a:graphic>
      </p:graphicFrame>
    </p:spTree>
    <p:extLst>
      <p:ext uri="{BB962C8B-B14F-4D97-AF65-F5344CB8AC3E}">
        <p14:creationId xmlns:p14="http://schemas.microsoft.com/office/powerpoint/2010/main" val="38657998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O-3: Characterization of KRAS mutation variants and prevalence of KRAS-G12C in gastrointestinal malignancies – Salem M,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8200"/>
              </a:spcBef>
              <a:buNone/>
            </a:pPr>
            <a:r>
              <a:rPr lang="en-GB" b="1" dirty="0"/>
              <a:t>Conclusions</a:t>
            </a:r>
          </a:p>
          <a:p>
            <a:r>
              <a:rPr lang="en-GB" b="1" dirty="0"/>
              <a:t>In patients with GI malignancies, G12D and G12V were the most common KRAS variants, although there were significant differences in the distribution of variants across cancer types </a:t>
            </a:r>
          </a:p>
        </p:txBody>
      </p:sp>
      <p:sp>
        <p:nvSpPr>
          <p:cNvPr id="5" name="Text Placeholder 4"/>
          <p:cNvSpPr>
            <a:spLocks noGrp="1"/>
          </p:cNvSpPr>
          <p:nvPr>
            <p:ph type="body" sz="quarter" idx="11"/>
          </p:nvPr>
        </p:nvSpPr>
        <p:spPr/>
        <p:txBody>
          <a:bodyPr/>
          <a:lstStyle/>
          <a:p>
            <a:r>
              <a:rPr lang="en-GB" dirty="0"/>
              <a:t>Salem M, et al. Ann </a:t>
            </a:r>
            <a:r>
              <a:rPr lang="en-GB" dirty="0" err="1"/>
              <a:t>Oncol</a:t>
            </a:r>
            <a:r>
              <a:rPr lang="en-GB" dirty="0"/>
              <a:t> 2021;32(</a:t>
            </a:r>
            <a:r>
              <a:rPr lang="en-GB" dirty="0" err="1"/>
              <a:t>suppl</a:t>
            </a:r>
            <a:r>
              <a:rPr lang="en-GB" dirty="0"/>
              <a:t>):</a:t>
            </a:r>
            <a:r>
              <a:rPr lang="en-GB" dirty="0" err="1"/>
              <a:t>abstr</a:t>
            </a:r>
            <a:r>
              <a:rPr lang="en-GB" dirty="0"/>
              <a:t> O-3</a:t>
            </a:r>
          </a:p>
        </p:txBody>
      </p:sp>
      <p:sp>
        <p:nvSpPr>
          <p:cNvPr id="7" name="TextBox 6"/>
          <p:cNvSpPr txBox="1"/>
          <p:nvPr/>
        </p:nvSpPr>
        <p:spPr>
          <a:xfrm>
            <a:off x="3734616" y="1448988"/>
            <a:ext cx="4722768" cy="338554"/>
          </a:xfrm>
          <a:prstGeom prst="rect">
            <a:avLst/>
          </a:prstGeom>
          <a:noFill/>
        </p:spPr>
        <p:txBody>
          <a:bodyPr wrap="none" rtlCol="0">
            <a:spAutoFit/>
          </a:bodyPr>
          <a:lstStyle/>
          <a:p>
            <a:pPr algn="ctr"/>
            <a:r>
              <a:rPr lang="en-GB" sz="1600" b="1" dirty="0"/>
              <a:t>Immune biomarkers according to KRAS status</a:t>
            </a:r>
          </a:p>
        </p:txBody>
      </p:sp>
      <p:grpSp>
        <p:nvGrpSpPr>
          <p:cNvPr id="8" name="Group 7">
            <a:extLst>
              <a:ext uri="{FF2B5EF4-FFF2-40B4-BE49-F238E27FC236}">
                <a16:creationId xmlns:a16="http://schemas.microsoft.com/office/drawing/2014/main" id="{497FDE29-F61F-483F-A495-BDC2092FC8B2}"/>
              </a:ext>
            </a:extLst>
          </p:cNvPr>
          <p:cNvGrpSpPr/>
          <p:nvPr/>
        </p:nvGrpSpPr>
        <p:grpSpPr>
          <a:xfrm>
            <a:off x="1015481" y="2108200"/>
            <a:ext cx="4483619" cy="3265593"/>
            <a:chOff x="873241" y="1965960"/>
            <a:chExt cx="4483619" cy="3265593"/>
          </a:xfrm>
        </p:grpSpPr>
        <p:graphicFrame>
          <p:nvGraphicFramePr>
            <p:cNvPr id="9" name="Chart 8">
              <a:extLst>
                <a:ext uri="{FF2B5EF4-FFF2-40B4-BE49-F238E27FC236}">
                  <a16:creationId xmlns:a16="http://schemas.microsoft.com/office/drawing/2014/main" id="{7E35C981-F240-4438-A077-847339872AFB}"/>
                </a:ext>
              </a:extLst>
            </p:cNvPr>
            <p:cNvGraphicFramePr/>
            <p:nvPr>
              <p:extLst>
                <p:ext uri="{D42A27DB-BD31-4B8C-83A1-F6EECF244321}">
                  <p14:modId xmlns:p14="http://schemas.microsoft.com/office/powerpoint/2010/main" val="188395776"/>
                </p:ext>
              </p:extLst>
            </p:nvPr>
          </p:nvGraphicFramePr>
          <p:xfrm>
            <a:off x="873241" y="2209800"/>
            <a:ext cx="4483619" cy="3021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Freeform 21">
              <a:extLst>
                <a:ext uri="{FF2B5EF4-FFF2-40B4-BE49-F238E27FC236}">
                  <a16:creationId xmlns:a16="http://schemas.microsoft.com/office/drawing/2014/main" id="{5A7FF54F-CE8D-4FFA-A3EE-5293BE9FFC70}"/>
                </a:ext>
              </a:extLst>
            </p:cNvPr>
            <p:cNvSpPr>
              <a:spLocks/>
            </p:cNvSpPr>
            <p:nvPr/>
          </p:nvSpPr>
          <p:spPr bwMode="auto">
            <a:xfrm>
              <a:off x="1237736" y="2322498"/>
              <a:ext cx="4088644" cy="22418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 name="TextBox 10">
              <a:extLst>
                <a:ext uri="{FF2B5EF4-FFF2-40B4-BE49-F238E27FC236}">
                  <a16:creationId xmlns:a16="http://schemas.microsoft.com/office/drawing/2014/main" id="{761B0BE0-04F6-4131-913A-C00D3CDB7F86}"/>
                </a:ext>
              </a:extLst>
            </p:cNvPr>
            <p:cNvSpPr txBox="1"/>
            <p:nvPr/>
          </p:nvSpPr>
          <p:spPr>
            <a:xfrm>
              <a:off x="2318861" y="1965960"/>
              <a:ext cx="1555234" cy="338554"/>
            </a:xfrm>
            <a:prstGeom prst="rect">
              <a:avLst/>
            </a:prstGeom>
            <a:noFill/>
          </p:spPr>
          <p:txBody>
            <a:bodyPr wrap="none" rtlCol="0">
              <a:spAutoFit/>
            </a:bodyPr>
            <a:lstStyle/>
            <a:p>
              <a:pPr algn="ctr"/>
              <a:r>
                <a:rPr lang="en-GB" sz="1600" b="1" dirty="0">
                  <a:solidFill>
                    <a:srgbClr val="4D4D4D"/>
                  </a:solidFill>
                </a:rPr>
                <a:t>All GI cancers</a:t>
              </a:r>
            </a:p>
          </p:txBody>
        </p:sp>
        <p:grpSp>
          <p:nvGrpSpPr>
            <p:cNvPr id="12" name="Group 11">
              <a:extLst>
                <a:ext uri="{FF2B5EF4-FFF2-40B4-BE49-F238E27FC236}">
                  <a16:creationId xmlns:a16="http://schemas.microsoft.com/office/drawing/2014/main" id="{6CB1C8D8-CA54-49A9-A4F3-36DA91CF7A0E}"/>
                </a:ext>
              </a:extLst>
            </p:cNvPr>
            <p:cNvGrpSpPr/>
            <p:nvPr/>
          </p:nvGrpSpPr>
          <p:grpSpPr>
            <a:xfrm>
              <a:off x="1147400" y="2333915"/>
              <a:ext cx="86234" cy="2232000"/>
              <a:chOff x="3204800" y="1503335"/>
              <a:chExt cx="86234" cy="2027284"/>
            </a:xfrm>
          </p:grpSpPr>
          <p:sp>
            <p:nvSpPr>
              <p:cNvPr id="14" name="Line 7">
                <a:extLst>
                  <a:ext uri="{FF2B5EF4-FFF2-40B4-BE49-F238E27FC236}">
                    <a16:creationId xmlns:a16="http://schemas.microsoft.com/office/drawing/2014/main" id="{F5D03EB1-1C3C-42FC-811B-53B1B3858368}"/>
                  </a:ext>
                </a:extLst>
              </p:cNvPr>
              <p:cNvSpPr>
                <a:spLocks noChangeShapeType="1"/>
              </p:cNvSpPr>
              <p:nvPr/>
            </p:nvSpPr>
            <p:spPr bwMode="auto">
              <a:xfrm>
                <a:off x="3204800"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48B33C4A-D369-4632-8626-4BD70C5F0C87}"/>
                  </a:ext>
                </a:extLst>
              </p:cNvPr>
              <p:cNvSpPr>
                <a:spLocks noChangeShapeType="1"/>
              </p:cNvSpPr>
              <p:nvPr/>
            </p:nvSpPr>
            <p:spPr bwMode="auto">
              <a:xfrm>
                <a:off x="3204800"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9C94639A-BBE8-4B17-814D-4DDDB8527972}"/>
                  </a:ext>
                </a:extLst>
              </p:cNvPr>
              <p:cNvSpPr>
                <a:spLocks noChangeShapeType="1"/>
              </p:cNvSpPr>
              <p:nvPr/>
            </p:nvSpPr>
            <p:spPr bwMode="auto">
              <a:xfrm>
                <a:off x="3204800"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50ED1E03-39AD-45A5-8D11-385FF809B3D9}"/>
                  </a:ext>
                </a:extLst>
              </p:cNvPr>
              <p:cNvSpPr>
                <a:spLocks noChangeShapeType="1"/>
              </p:cNvSpPr>
              <p:nvPr/>
            </p:nvSpPr>
            <p:spPr bwMode="auto">
              <a:xfrm>
                <a:off x="3204800"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78466CC5-344F-473A-AA12-E14EA4294D45}"/>
                  </a:ext>
                </a:extLst>
              </p:cNvPr>
              <p:cNvSpPr>
                <a:spLocks noChangeShapeType="1"/>
              </p:cNvSpPr>
              <p:nvPr/>
            </p:nvSpPr>
            <p:spPr bwMode="auto">
              <a:xfrm>
                <a:off x="3204800"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sp>
          <p:nvSpPr>
            <p:cNvPr id="13" name="TextBox 12">
              <a:extLst>
                <a:ext uri="{FF2B5EF4-FFF2-40B4-BE49-F238E27FC236}">
                  <a16:creationId xmlns:a16="http://schemas.microsoft.com/office/drawing/2014/main" id="{8306AA66-F6A9-4EED-9E80-3DE8AAD9752C}"/>
                </a:ext>
              </a:extLst>
            </p:cNvPr>
            <p:cNvSpPr txBox="1"/>
            <p:nvPr/>
          </p:nvSpPr>
          <p:spPr>
            <a:xfrm>
              <a:off x="3223260" y="4000500"/>
              <a:ext cx="274434" cy="369332"/>
            </a:xfrm>
            <a:prstGeom prst="rect">
              <a:avLst/>
            </a:prstGeom>
            <a:noFill/>
          </p:spPr>
          <p:txBody>
            <a:bodyPr wrap="none" rtlCol="0">
              <a:spAutoFit/>
            </a:bodyPr>
            <a:lstStyle/>
            <a:p>
              <a:r>
                <a:rPr lang="en-GB" dirty="0"/>
                <a:t>*</a:t>
              </a:r>
            </a:p>
          </p:txBody>
        </p:sp>
      </p:grpSp>
      <p:grpSp>
        <p:nvGrpSpPr>
          <p:cNvPr id="19" name="Group 18">
            <a:extLst>
              <a:ext uri="{FF2B5EF4-FFF2-40B4-BE49-F238E27FC236}">
                <a16:creationId xmlns:a16="http://schemas.microsoft.com/office/drawing/2014/main" id="{58672413-DD1F-494D-8882-18DBBFF6491D}"/>
              </a:ext>
            </a:extLst>
          </p:cNvPr>
          <p:cNvGrpSpPr/>
          <p:nvPr/>
        </p:nvGrpSpPr>
        <p:grpSpPr>
          <a:xfrm>
            <a:off x="6662846" y="2108200"/>
            <a:ext cx="4483619" cy="3265593"/>
            <a:chOff x="873241" y="1965960"/>
            <a:chExt cx="4483619" cy="3265593"/>
          </a:xfrm>
        </p:grpSpPr>
        <p:graphicFrame>
          <p:nvGraphicFramePr>
            <p:cNvPr id="20" name="Chart 19">
              <a:extLst>
                <a:ext uri="{FF2B5EF4-FFF2-40B4-BE49-F238E27FC236}">
                  <a16:creationId xmlns:a16="http://schemas.microsoft.com/office/drawing/2014/main" id="{96DFA84D-A140-4378-81C1-E40D57C1E824}"/>
                </a:ext>
              </a:extLst>
            </p:cNvPr>
            <p:cNvGraphicFramePr/>
            <p:nvPr>
              <p:extLst>
                <p:ext uri="{D42A27DB-BD31-4B8C-83A1-F6EECF244321}">
                  <p14:modId xmlns:p14="http://schemas.microsoft.com/office/powerpoint/2010/main" val="3587636319"/>
                </p:ext>
              </p:extLst>
            </p:nvPr>
          </p:nvGraphicFramePr>
          <p:xfrm>
            <a:off x="873241" y="2209800"/>
            <a:ext cx="4483619" cy="3021753"/>
          </p:xfrm>
          <a:graphic>
            <a:graphicData uri="http://schemas.openxmlformats.org/drawingml/2006/chart">
              <c:chart xmlns:c="http://schemas.openxmlformats.org/drawingml/2006/chart" xmlns:r="http://schemas.openxmlformats.org/officeDocument/2006/relationships" r:id="rId3"/>
            </a:graphicData>
          </a:graphic>
        </p:graphicFrame>
        <p:sp>
          <p:nvSpPr>
            <p:cNvPr id="21" name="Freeform 21">
              <a:extLst>
                <a:ext uri="{FF2B5EF4-FFF2-40B4-BE49-F238E27FC236}">
                  <a16:creationId xmlns:a16="http://schemas.microsoft.com/office/drawing/2014/main" id="{B9302C78-F4DE-4C4E-936D-9C7498FAB4DD}"/>
                </a:ext>
              </a:extLst>
            </p:cNvPr>
            <p:cNvSpPr>
              <a:spLocks/>
            </p:cNvSpPr>
            <p:nvPr/>
          </p:nvSpPr>
          <p:spPr bwMode="auto">
            <a:xfrm>
              <a:off x="1237736" y="2322498"/>
              <a:ext cx="4088644" cy="22418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TextBox 21">
              <a:extLst>
                <a:ext uri="{FF2B5EF4-FFF2-40B4-BE49-F238E27FC236}">
                  <a16:creationId xmlns:a16="http://schemas.microsoft.com/office/drawing/2014/main" id="{A96EBF40-A3F3-4915-B705-016655093D04}"/>
                </a:ext>
              </a:extLst>
            </p:cNvPr>
            <p:cNvSpPr txBox="1"/>
            <p:nvPr/>
          </p:nvSpPr>
          <p:spPr>
            <a:xfrm>
              <a:off x="2782931" y="1965960"/>
              <a:ext cx="627096" cy="338554"/>
            </a:xfrm>
            <a:prstGeom prst="rect">
              <a:avLst/>
            </a:prstGeom>
            <a:noFill/>
          </p:spPr>
          <p:txBody>
            <a:bodyPr wrap="none" rtlCol="0">
              <a:spAutoFit/>
            </a:bodyPr>
            <a:lstStyle/>
            <a:p>
              <a:pPr algn="ctr"/>
              <a:r>
                <a:rPr lang="en-GB" sz="1600" b="1" dirty="0">
                  <a:solidFill>
                    <a:srgbClr val="4D4D4D"/>
                  </a:solidFill>
                </a:rPr>
                <a:t>CRC</a:t>
              </a:r>
            </a:p>
          </p:txBody>
        </p:sp>
        <p:grpSp>
          <p:nvGrpSpPr>
            <p:cNvPr id="23" name="Group 22">
              <a:extLst>
                <a:ext uri="{FF2B5EF4-FFF2-40B4-BE49-F238E27FC236}">
                  <a16:creationId xmlns:a16="http://schemas.microsoft.com/office/drawing/2014/main" id="{4DE6DF24-6D52-43A5-A3E4-00F2403ECD8C}"/>
                </a:ext>
              </a:extLst>
            </p:cNvPr>
            <p:cNvGrpSpPr/>
            <p:nvPr/>
          </p:nvGrpSpPr>
          <p:grpSpPr>
            <a:xfrm>
              <a:off x="1147400" y="2333915"/>
              <a:ext cx="86234" cy="2232000"/>
              <a:chOff x="3204800" y="1503335"/>
              <a:chExt cx="86234" cy="2027284"/>
            </a:xfrm>
          </p:grpSpPr>
          <p:sp>
            <p:nvSpPr>
              <p:cNvPr id="26" name="Line 7">
                <a:extLst>
                  <a:ext uri="{FF2B5EF4-FFF2-40B4-BE49-F238E27FC236}">
                    <a16:creationId xmlns:a16="http://schemas.microsoft.com/office/drawing/2014/main" id="{2A6E55DF-11CC-4CE6-932F-AAB382D6DDC8}"/>
                  </a:ext>
                </a:extLst>
              </p:cNvPr>
              <p:cNvSpPr>
                <a:spLocks noChangeShapeType="1"/>
              </p:cNvSpPr>
              <p:nvPr/>
            </p:nvSpPr>
            <p:spPr bwMode="auto">
              <a:xfrm>
                <a:off x="3204800"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7" name="Line 8">
                <a:extLst>
                  <a:ext uri="{FF2B5EF4-FFF2-40B4-BE49-F238E27FC236}">
                    <a16:creationId xmlns:a16="http://schemas.microsoft.com/office/drawing/2014/main" id="{235E5302-5174-4FF1-8F73-7C52686DB6E9}"/>
                  </a:ext>
                </a:extLst>
              </p:cNvPr>
              <p:cNvSpPr>
                <a:spLocks noChangeShapeType="1"/>
              </p:cNvSpPr>
              <p:nvPr/>
            </p:nvSpPr>
            <p:spPr bwMode="auto">
              <a:xfrm>
                <a:off x="3204800"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 name="Line 9">
                <a:extLst>
                  <a:ext uri="{FF2B5EF4-FFF2-40B4-BE49-F238E27FC236}">
                    <a16:creationId xmlns:a16="http://schemas.microsoft.com/office/drawing/2014/main" id="{34CEEC91-7810-4BCE-8799-1369EDF6BB9F}"/>
                  </a:ext>
                </a:extLst>
              </p:cNvPr>
              <p:cNvSpPr>
                <a:spLocks noChangeShapeType="1"/>
              </p:cNvSpPr>
              <p:nvPr/>
            </p:nvSpPr>
            <p:spPr bwMode="auto">
              <a:xfrm>
                <a:off x="3204800"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 name="Line 10">
                <a:extLst>
                  <a:ext uri="{FF2B5EF4-FFF2-40B4-BE49-F238E27FC236}">
                    <a16:creationId xmlns:a16="http://schemas.microsoft.com/office/drawing/2014/main" id="{8BD1092C-BCED-4F0D-A768-3CA47156F2C8}"/>
                  </a:ext>
                </a:extLst>
              </p:cNvPr>
              <p:cNvSpPr>
                <a:spLocks noChangeShapeType="1"/>
              </p:cNvSpPr>
              <p:nvPr/>
            </p:nvSpPr>
            <p:spPr bwMode="auto">
              <a:xfrm>
                <a:off x="3204800"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 name="Line 11">
                <a:extLst>
                  <a:ext uri="{FF2B5EF4-FFF2-40B4-BE49-F238E27FC236}">
                    <a16:creationId xmlns:a16="http://schemas.microsoft.com/office/drawing/2014/main" id="{5E362787-75A1-44F6-AFCD-92F97B9141DB}"/>
                  </a:ext>
                </a:extLst>
              </p:cNvPr>
              <p:cNvSpPr>
                <a:spLocks noChangeShapeType="1"/>
              </p:cNvSpPr>
              <p:nvPr/>
            </p:nvSpPr>
            <p:spPr bwMode="auto">
              <a:xfrm>
                <a:off x="3204800"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sp>
          <p:nvSpPr>
            <p:cNvPr id="24" name="TextBox 23">
              <a:extLst>
                <a:ext uri="{FF2B5EF4-FFF2-40B4-BE49-F238E27FC236}">
                  <a16:creationId xmlns:a16="http://schemas.microsoft.com/office/drawing/2014/main" id="{F29066BE-52B7-4962-9053-78FA36E6D63A}"/>
                </a:ext>
              </a:extLst>
            </p:cNvPr>
            <p:cNvSpPr txBox="1"/>
            <p:nvPr/>
          </p:nvSpPr>
          <p:spPr>
            <a:xfrm>
              <a:off x="3223260" y="4000500"/>
              <a:ext cx="274434" cy="369332"/>
            </a:xfrm>
            <a:prstGeom prst="rect">
              <a:avLst/>
            </a:prstGeom>
            <a:noFill/>
          </p:spPr>
          <p:txBody>
            <a:bodyPr wrap="none" rtlCol="0">
              <a:spAutoFit/>
            </a:bodyPr>
            <a:lstStyle/>
            <a:p>
              <a:r>
                <a:rPr lang="en-GB" dirty="0"/>
                <a:t>*</a:t>
              </a:r>
            </a:p>
          </p:txBody>
        </p:sp>
        <p:sp>
          <p:nvSpPr>
            <p:cNvPr id="25" name="TextBox 24">
              <a:extLst>
                <a:ext uri="{FF2B5EF4-FFF2-40B4-BE49-F238E27FC236}">
                  <a16:creationId xmlns:a16="http://schemas.microsoft.com/office/drawing/2014/main" id="{56E64D44-BE93-4FA1-8988-F1985F46327F}"/>
                </a:ext>
              </a:extLst>
            </p:cNvPr>
            <p:cNvSpPr txBox="1"/>
            <p:nvPr/>
          </p:nvSpPr>
          <p:spPr>
            <a:xfrm>
              <a:off x="1912620" y="3817620"/>
              <a:ext cx="274434" cy="369332"/>
            </a:xfrm>
            <a:prstGeom prst="rect">
              <a:avLst/>
            </a:prstGeom>
            <a:noFill/>
          </p:spPr>
          <p:txBody>
            <a:bodyPr wrap="none" rtlCol="0">
              <a:spAutoFit/>
            </a:bodyPr>
            <a:lstStyle/>
            <a:p>
              <a:r>
                <a:rPr lang="en-GB" dirty="0"/>
                <a:t>*</a:t>
              </a:r>
            </a:p>
          </p:txBody>
        </p:sp>
      </p:grpSp>
    </p:spTree>
    <p:extLst>
      <p:ext uri="{BB962C8B-B14F-4D97-AF65-F5344CB8AC3E}">
        <p14:creationId xmlns:p14="http://schemas.microsoft.com/office/powerpoint/2010/main" val="33433657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3" y="179614"/>
            <a:ext cx="11155818" cy="807720"/>
          </a:xfrm>
        </p:spPr>
        <p:txBody>
          <a:bodyPr/>
          <a:lstStyle/>
          <a:p>
            <a:r>
              <a:rPr lang="en-GB" dirty="0"/>
              <a:t>O-7: FOLFIRI ± napabucasin in patients with previously treated metastatic colorectal cancer (mCRC): overall survival results from the phase 3 CanStem303C study – Shah M, et al</a:t>
            </a:r>
          </a:p>
        </p:txBody>
      </p:sp>
      <p:sp>
        <p:nvSpPr>
          <p:cNvPr id="8" name="Content Placeholder 7"/>
          <p:cNvSpPr>
            <a:spLocks noGrp="1"/>
          </p:cNvSpPr>
          <p:nvPr>
            <p:ph idx="1"/>
          </p:nvPr>
        </p:nvSpPr>
        <p:spPr/>
        <p:txBody>
          <a:bodyPr/>
          <a:lstStyle/>
          <a:p>
            <a:pPr marL="0" indent="0">
              <a:buNone/>
            </a:pPr>
            <a:r>
              <a:rPr lang="en-GB" b="1" dirty="0"/>
              <a:t>Study objective</a:t>
            </a:r>
          </a:p>
          <a:p>
            <a:r>
              <a:rPr lang="en-GB" dirty="0"/>
              <a:t>To evaluate the efficacy and safety of napabucasin + FOLFIRI in previously treated patients with mCRC in the CanStem303C study</a:t>
            </a:r>
          </a:p>
        </p:txBody>
      </p:sp>
      <p:sp>
        <p:nvSpPr>
          <p:cNvPr id="9" name="Text Placeholder 8"/>
          <p:cNvSpPr>
            <a:spLocks noGrp="1"/>
          </p:cNvSpPr>
          <p:nvPr>
            <p:ph type="body" sz="quarter" idx="10"/>
          </p:nvPr>
        </p:nvSpPr>
        <p:spPr/>
        <p:txBody>
          <a:bodyPr/>
          <a:lstStyle/>
          <a:p>
            <a:r>
              <a:rPr lang="en-GB" dirty="0"/>
              <a:t>*FOLFIRI iv D1 q2w, ≥2 hours after first daily dose of napabucasin and bevacizumab could be added at investigator discretion</a:t>
            </a:r>
          </a:p>
        </p:txBody>
      </p:sp>
      <p:sp>
        <p:nvSpPr>
          <p:cNvPr id="5" name="Text Placeholder 4"/>
          <p:cNvSpPr>
            <a:spLocks noGrp="1"/>
          </p:cNvSpPr>
          <p:nvPr>
            <p:ph type="body" sz="quarter" idx="11"/>
          </p:nvPr>
        </p:nvSpPr>
        <p:spPr/>
        <p:txBody>
          <a:bodyPr/>
          <a:lstStyle/>
          <a:p>
            <a:r>
              <a:rPr lang="en-GB"/>
              <a:t>Shah M, et al. Ann Oncol 2021;32(suppl):abstr O-7</a:t>
            </a:r>
            <a:endParaRPr lang="en-GB" dirty="0"/>
          </a:p>
        </p:txBody>
      </p:sp>
      <p:sp>
        <p:nvSpPr>
          <p:cNvPr id="6" name="Rectangle 9"/>
          <p:cNvSpPr txBox="1">
            <a:spLocks noChangeArrowheads="1"/>
          </p:cNvSpPr>
          <p:nvPr/>
        </p:nvSpPr>
        <p:spPr bwMode="auto">
          <a:xfrm>
            <a:off x="1644857" y="5260005"/>
            <a:ext cx="4006348"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a:ln>
                  <a:noFill/>
                </a:ln>
                <a:solidFill>
                  <a:srgbClr val="A0A0A0"/>
                </a:solidFill>
                <a:effectLst/>
                <a:uLnTx/>
                <a:uFillTx/>
                <a:latin typeface="Arial"/>
                <a:ea typeface="+mn-ea"/>
                <a:cs typeface="Arial"/>
              </a:rPr>
              <a:t>PRIMARY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a:ln>
                  <a:noFill/>
                </a:ln>
                <a:solidFill>
                  <a:srgbClr val="4D4D4D"/>
                </a:solidFill>
                <a:effectLst/>
                <a:uLnTx/>
                <a:uFillTx/>
                <a:latin typeface="Arial"/>
                <a:ea typeface="+mn-ea"/>
                <a:cs typeface="Arial"/>
              </a:rPr>
              <a:t>OS in overall</a:t>
            </a:r>
            <a:r>
              <a:rPr kumimoji="0" lang="en-US" sz="1600" b="0" i="0" u="none" strike="noStrike" kern="1200" cap="none" spc="0" normalizeH="0" dirty="0">
                <a:ln>
                  <a:noFill/>
                </a:ln>
                <a:solidFill>
                  <a:srgbClr val="4D4D4D"/>
                </a:solidFill>
                <a:effectLst/>
                <a:uLnTx/>
                <a:uFillTx/>
                <a:latin typeface="Arial"/>
                <a:ea typeface="+mn-ea"/>
                <a:cs typeface="Arial"/>
              </a:rPr>
              <a:t> population and in biomarker-positive subgroup</a:t>
            </a:r>
            <a:endParaRPr kumimoji="0" lang="en-US" sz="1600" b="0" i="0" u="none" strike="noStrike" kern="1200" cap="none" spc="0" normalizeH="0" baseline="3000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7" name="AutoShape 9"/>
          <p:cNvSpPr>
            <a:spLocks noChangeArrowheads="1"/>
          </p:cNvSpPr>
          <p:nvPr/>
        </p:nvSpPr>
        <p:spPr bwMode="auto">
          <a:xfrm>
            <a:off x="486833" y="2803810"/>
            <a:ext cx="3760565"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rPr>
              <a:t>Key patient inclusion criteria</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rPr>
              <a:t>mCRC</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rPr>
              <a:t>Progressed on 1L fluoropyrimidine + oxaliplatin</a:t>
            </a:r>
            <a:r>
              <a:rPr kumimoji="0" lang="en-US" altLang="zh-CN" sz="1600" b="0" i="0" u="none" strike="noStrike" kern="1200" cap="none" spc="0" normalizeH="0" dirty="0">
                <a:ln>
                  <a:noFill/>
                </a:ln>
                <a:solidFill>
                  <a:srgbClr val="FFFFFF"/>
                </a:solidFill>
                <a:effectLst/>
                <a:uLnTx/>
                <a:uFillTx/>
                <a:latin typeface="Arial"/>
                <a:ea typeface="SimSun" pitchFamily="2" charset="-122"/>
                <a:cs typeface="Arial"/>
              </a:rPr>
              <a:t> ±bevacizumab</a:t>
            </a:r>
            <a:r>
              <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rPr>
              <a:t>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rPr>
              <a:t>(n=307)</a:t>
            </a:r>
          </a:p>
        </p:txBody>
      </p:sp>
      <p:sp>
        <p:nvSpPr>
          <p:cNvPr id="10" name="Content Placeholder 26"/>
          <p:cNvSpPr txBox="1">
            <a:spLocks/>
          </p:cNvSpPr>
          <p:nvPr/>
        </p:nvSpPr>
        <p:spPr>
          <a:xfrm>
            <a:off x="5558046" y="5260005"/>
            <a:ext cx="4848768"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a:ln>
                  <a:noFill/>
                </a:ln>
                <a:solidFill>
                  <a:srgbClr val="4D4D4D"/>
                </a:solidFill>
                <a:effectLst/>
                <a:uLnTx/>
                <a:uFillTx/>
                <a:latin typeface="Arial"/>
                <a:ea typeface="+mn-ea"/>
                <a:cs typeface="Arial"/>
              </a:rPr>
              <a:t>PFS, DCR, ORR, safety</a:t>
            </a:r>
          </a:p>
        </p:txBody>
      </p:sp>
      <p:sp>
        <p:nvSpPr>
          <p:cNvPr id="11" name="Oval 14"/>
          <p:cNvSpPr>
            <a:spLocks noChangeArrowheads="1"/>
          </p:cNvSpPr>
          <p:nvPr/>
        </p:nvSpPr>
        <p:spPr bwMode="auto">
          <a:xfrm>
            <a:off x="4425323" y="344299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t>R</a:t>
            </a:r>
            <a:br>
              <a:rPr kumimoji="0" lang="en-US"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br>
            <a:r>
              <a:rPr kumimoji="0" lang="en-US"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t>1:1</a:t>
            </a:r>
          </a:p>
        </p:txBody>
      </p:sp>
      <p:cxnSp>
        <p:nvCxnSpPr>
          <p:cNvPr id="12" name="AutoShape 15"/>
          <p:cNvCxnSpPr>
            <a:cxnSpLocks noChangeShapeType="1"/>
            <a:stCxn id="11" idx="0"/>
            <a:endCxn id="18" idx="1"/>
          </p:cNvCxnSpPr>
          <p:nvPr/>
        </p:nvCxnSpPr>
        <p:spPr bwMode="auto">
          <a:xfrm rot="5400000" flipH="1" flipV="1">
            <a:off x="4565931" y="2750202"/>
            <a:ext cx="843979" cy="541598"/>
          </a:xfrm>
          <a:prstGeom prst="bentConnector2">
            <a:avLst/>
          </a:prstGeom>
          <a:noFill/>
          <a:ln w="57150">
            <a:solidFill>
              <a:schemeClr val="bg2">
                <a:lumMod val="60000"/>
                <a:lumOff val="40000"/>
              </a:schemeClr>
            </a:solidFill>
            <a:round/>
            <a:headEnd/>
            <a:tailEnd type="triangle" w="med" len="med"/>
          </a:ln>
        </p:spPr>
      </p:cxnSp>
      <p:cxnSp>
        <p:nvCxnSpPr>
          <p:cNvPr id="13" name="AutoShape 16"/>
          <p:cNvCxnSpPr>
            <a:cxnSpLocks noChangeShapeType="1"/>
            <a:stCxn id="11" idx="4"/>
            <a:endCxn id="17" idx="1"/>
          </p:cNvCxnSpPr>
          <p:nvPr/>
        </p:nvCxnSpPr>
        <p:spPr bwMode="auto">
          <a:xfrm rot="16200000" flipH="1">
            <a:off x="4580839" y="4163472"/>
            <a:ext cx="814162" cy="541598"/>
          </a:xfrm>
          <a:prstGeom prst="bentConnector2">
            <a:avLst/>
          </a:prstGeom>
          <a:noFill/>
          <a:ln w="57150">
            <a:solidFill>
              <a:schemeClr val="bg2">
                <a:lumMod val="60000"/>
                <a:lumOff val="40000"/>
              </a:schemeClr>
            </a:solidFill>
            <a:round/>
            <a:headEnd/>
            <a:tailEnd type="triangle" w="med" len="med"/>
          </a:ln>
        </p:spPr>
      </p:cxnSp>
      <p:cxnSp>
        <p:nvCxnSpPr>
          <p:cNvPr id="14" name="AutoShape 19"/>
          <p:cNvCxnSpPr>
            <a:cxnSpLocks noChangeShapeType="1"/>
            <a:stCxn id="7" idx="3"/>
            <a:endCxn id="11" idx="2"/>
          </p:cNvCxnSpPr>
          <p:nvPr/>
        </p:nvCxnSpPr>
        <p:spPr bwMode="auto">
          <a:xfrm flipV="1">
            <a:off x="4247398" y="3735090"/>
            <a:ext cx="177925" cy="1"/>
          </a:xfrm>
          <a:prstGeom prst="straightConnector1">
            <a:avLst/>
          </a:prstGeom>
          <a:noFill/>
          <a:ln w="57150">
            <a:solidFill>
              <a:schemeClr val="bg2">
                <a:lumMod val="60000"/>
                <a:lumOff val="40000"/>
              </a:schemeClr>
            </a:solidFill>
            <a:round/>
            <a:headEnd type="none" w="med" len="med"/>
            <a:tailEnd type="none" w="med" len="med"/>
          </a:ln>
        </p:spPr>
      </p:cxnSp>
      <p:cxnSp>
        <p:nvCxnSpPr>
          <p:cNvPr id="15" name="AutoShape 20"/>
          <p:cNvCxnSpPr>
            <a:cxnSpLocks noChangeShapeType="1"/>
            <a:stCxn id="17" idx="3"/>
            <a:endCxn id="20" idx="1"/>
          </p:cNvCxnSpPr>
          <p:nvPr/>
        </p:nvCxnSpPr>
        <p:spPr bwMode="auto">
          <a:xfrm>
            <a:off x="9273783" y="4841352"/>
            <a:ext cx="792059"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6" name="AutoShape 21"/>
          <p:cNvCxnSpPr>
            <a:cxnSpLocks noChangeShapeType="1"/>
            <a:stCxn id="18" idx="3"/>
            <a:endCxn id="19" idx="1"/>
          </p:cNvCxnSpPr>
          <p:nvPr/>
        </p:nvCxnSpPr>
        <p:spPr bwMode="auto">
          <a:xfrm>
            <a:off x="9272768" y="2599011"/>
            <a:ext cx="793074" cy="0"/>
          </a:xfrm>
          <a:prstGeom prst="straightConnector1">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5258719" y="4470596"/>
            <a:ext cx="4015064" cy="741512"/>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FOLFIRI*</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(n=629)</a:t>
            </a:r>
          </a:p>
        </p:txBody>
      </p:sp>
      <p:sp>
        <p:nvSpPr>
          <p:cNvPr id="18" name="AutoShape 8"/>
          <p:cNvSpPr>
            <a:spLocks noChangeArrowheads="1"/>
          </p:cNvSpPr>
          <p:nvPr/>
        </p:nvSpPr>
        <p:spPr bwMode="auto">
          <a:xfrm>
            <a:off x="5258719" y="2228371"/>
            <a:ext cx="4014049" cy="74128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Napabucasin 240 mg bid + FOLFIRI*</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(n=624)</a:t>
            </a:r>
          </a:p>
        </p:txBody>
      </p:sp>
      <p:sp>
        <p:nvSpPr>
          <p:cNvPr id="19" name="AutoShape 12"/>
          <p:cNvSpPr>
            <a:spLocks noChangeArrowheads="1"/>
          </p:cNvSpPr>
          <p:nvPr/>
        </p:nvSpPr>
        <p:spPr bwMode="auto">
          <a:xfrm>
            <a:off x="10065842" y="2305022"/>
            <a:ext cx="1561483" cy="5879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i="0" u="none" strike="noStrike" kern="1200" cap="none" spc="0" normalizeH="0" baseline="0" dirty="0">
                <a:ln>
                  <a:noFill/>
                </a:ln>
                <a:solidFill>
                  <a:srgbClr val="FFFFFF"/>
                </a:solidFill>
                <a:effectLst/>
                <a:uLnTx/>
                <a:uFillTx/>
                <a:latin typeface="Arial" charset="0"/>
                <a:ea typeface="SimSun" pitchFamily="2" charset="-122"/>
                <a:cs typeface="Arial" charset="0"/>
              </a:rPr>
              <a:t>PD/toxicity/</a:t>
            </a:r>
            <a:br>
              <a:rPr kumimoji="0" lang="en-US" altLang="zh-CN" sz="1600" i="0" u="none" strike="noStrike" kern="1200" cap="none" spc="0" normalizeH="0" baseline="0" dirty="0">
                <a:ln>
                  <a:noFill/>
                </a:ln>
                <a:solidFill>
                  <a:srgbClr val="FFFFFF"/>
                </a:solidFill>
                <a:effectLst/>
                <a:uLnTx/>
                <a:uFillTx/>
                <a:latin typeface="Arial" charset="0"/>
                <a:ea typeface="SimSun" pitchFamily="2" charset="-122"/>
                <a:cs typeface="Arial" charset="0"/>
              </a:rPr>
            </a:br>
            <a:r>
              <a:rPr kumimoji="0" lang="en-US" altLang="zh-CN" sz="1600" i="0" u="none" strike="noStrike" kern="1200" cap="none" spc="0" normalizeH="0" baseline="0" dirty="0">
                <a:ln>
                  <a:noFill/>
                </a:ln>
                <a:solidFill>
                  <a:srgbClr val="FFFFFF"/>
                </a:solidFill>
                <a:effectLst/>
                <a:uLnTx/>
                <a:uFillTx/>
                <a:latin typeface="Arial" charset="0"/>
                <a:ea typeface="SimSun" pitchFamily="2" charset="-122"/>
                <a:cs typeface="Arial" charset="0"/>
              </a:rPr>
              <a:t>withdrawal </a:t>
            </a:r>
          </a:p>
        </p:txBody>
      </p:sp>
      <p:sp>
        <p:nvSpPr>
          <p:cNvPr id="20" name="AutoShape 12"/>
          <p:cNvSpPr>
            <a:spLocks noChangeArrowheads="1"/>
          </p:cNvSpPr>
          <p:nvPr/>
        </p:nvSpPr>
        <p:spPr bwMode="auto">
          <a:xfrm>
            <a:off x="10065842" y="4547363"/>
            <a:ext cx="1561484" cy="5879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i="0" u="none" strike="noStrike" kern="1200" cap="none" spc="0" normalizeH="0" baseline="0" dirty="0">
                <a:ln>
                  <a:noFill/>
                </a:ln>
                <a:solidFill>
                  <a:srgbClr val="FFFFFF"/>
                </a:solidFill>
                <a:effectLst/>
                <a:uLnTx/>
                <a:uFillTx/>
                <a:latin typeface="Arial" charset="0"/>
                <a:ea typeface="SimSun" pitchFamily="2" charset="-122"/>
                <a:cs typeface="Arial" charset="0"/>
              </a:rPr>
              <a:t>PD/toxicity/</a:t>
            </a:r>
            <a:br>
              <a:rPr kumimoji="0" lang="en-US" altLang="zh-CN" sz="1600" i="0" u="none" strike="noStrike" kern="1200" cap="none" spc="0" normalizeH="0" baseline="0" dirty="0">
                <a:ln>
                  <a:noFill/>
                </a:ln>
                <a:solidFill>
                  <a:srgbClr val="FFFFFF"/>
                </a:solidFill>
                <a:effectLst/>
                <a:uLnTx/>
                <a:uFillTx/>
                <a:latin typeface="Arial" charset="0"/>
                <a:ea typeface="SimSun" pitchFamily="2" charset="-122"/>
                <a:cs typeface="Arial" charset="0"/>
              </a:rPr>
            </a:br>
            <a:r>
              <a:rPr kumimoji="0" lang="en-US" altLang="zh-CN" sz="1600" i="0" u="none" strike="noStrike" kern="1200" cap="none" spc="0" normalizeH="0" baseline="0" dirty="0">
                <a:ln>
                  <a:noFill/>
                </a:ln>
                <a:solidFill>
                  <a:srgbClr val="FFFFFF"/>
                </a:solidFill>
                <a:effectLst/>
                <a:uLnTx/>
                <a:uFillTx/>
                <a:latin typeface="Arial" charset="0"/>
                <a:ea typeface="SimSun" pitchFamily="2" charset="-122"/>
                <a:cs typeface="Arial" charset="0"/>
              </a:rPr>
              <a:t>withdrawal</a:t>
            </a:r>
            <a:endParaRPr kumimoji="0" lang="en-US" altLang="zh-CN" sz="1600" i="0" u="none" strike="noStrike" kern="1200" cap="none" spc="0" normalizeH="0" baseline="30000" dirty="0">
              <a:ln>
                <a:noFill/>
              </a:ln>
              <a:solidFill>
                <a:srgbClr val="FFFFFF"/>
              </a:solidFill>
              <a:effectLst/>
              <a:uLnTx/>
              <a:uFillTx/>
              <a:latin typeface="Arial" charset="0"/>
              <a:ea typeface="SimSun" pitchFamily="2" charset="-122"/>
              <a:cs typeface="Arial" charset="0"/>
            </a:endParaRPr>
          </a:p>
        </p:txBody>
      </p:sp>
      <p:sp>
        <p:nvSpPr>
          <p:cNvPr id="21" name="Content Placeholder 26"/>
          <p:cNvSpPr txBox="1">
            <a:spLocks/>
          </p:cNvSpPr>
          <p:nvPr/>
        </p:nvSpPr>
        <p:spPr bwMode="auto">
          <a:xfrm>
            <a:off x="5258719" y="2969750"/>
            <a:ext cx="6043690"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400" b="1" i="0" u="none" strike="noStrike" kern="1200" cap="none" spc="0" normalizeH="0" baseline="0" dirty="0">
                <a:ln>
                  <a:noFill/>
                </a:ln>
                <a:solidFill>
                  <a:srgbClr val="043882"/>
                </a:solidFill>
                <a:effectLst/>
                <a:uLnTx/>
                <a:uFillTx/>
                <a:latin typeface="Arial"/>
                <a:ea typeface="+mn-ea"/>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US" sz="1400" b="0" i="0" u="none" strike="noStrike" kern="1200" cap="none" spc="0" normalizeH="0" baseline="0" dirty="0">
                <a:ln>
                  <a:noFill/>
                </a:ln>
                <a:solidFill>
                  <a:srgbClr val="4D4D4D"/>
                </a:solidFill>
                <a:effectLst/>
                <a:uLnTx/>
                <a:uFillTx/>
                <a:latin typeface="Arial"/>
                <a:ea typeface="+mn-ea"/>
                <a:cs typeface="Arial"/>
              </a:rPr>
              <a:t>Geographic region (North America/Australia vs. Japan/Korea vs. </a:t>
            </a:r>
            <a:r>
              <a:rPr kumimoji="0" lang="en-US" sz="1400" b="0" i="0" u="none" strike="noStrike" kern="1200" cap="none" spc="0" normalizeH="0" baseline="0" dirty="0" err="1">
                <a:ln>
                  <a:noFill/>
                </a:ln>
                <a:solidFill>
                  <a:srgbClr val="4D4D4D"/>
                </a:solidFill>
                <a:effectLst/>
                <a:uLnTx/>
                <a:uFillTx/>
                <a:latin typeface="Arial"/>
                <a:ea typeface="+mn-ea"/>
                <a:cs typeface="Arial"/>
              </a:rPr>
              <a:t>RoW</a:t>
            </a:r>
            <a:r>
              <a:rPr kumimoji="0" lang="en-US" sz="1400" b="0" i="0" u="none" strike="noStrike" kern="1200" cap="none" spc="0" normalizeH="0" baseline="0" dirty="0">
                <a:ln>
                  <a:noFill/>
                </a:ln>
                <a:solidFill>
                  <a:srgbClr val="4D4D4D"/>
                </a:solidFill>
                <a:effectLst/>
                <a:uLnTx/>
                <a:uFillTx/>
                <a:latin typeface="Arial"/>
                <a:ea typeface="+mn-ea"/>
                <a:cs typeface="Arial"/>
              </a:rPr>
              <a:t>)</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US" sz="1400" dirty="0">
                <a:solidFill>
                  <a:srgbClr val="4D4D4D"/>
                </a:solidFill>
                <a:latin typeface="Arial"/>
                <a:cs typeface="Arial"/>
              </a:rPr>
              <a:t>TTP from start of 1L therapy (&lt;6 vs. ≥6 months)</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US" sz="1400" b="0" i="0" u="none" strike="noStrike" kern="1200" cap="none" spc="0" normalizeH="0" baseline="0" dirty="0">
                <a:ln>
                  <a:noFill/>
                </a:ln>
                <a:solidFill>
                  <a:srgbClr val="4D4D4D"/>
                </a:solidFill>
                <a:effectLst/>
                <a:uLnTx/>
                <a:uFillTx/>
                <a:latin typeface="Arial"/>
                <a:ea typeface="+mn-ea"/>
                <a:cs typeface="Arial"/>
              </a:rPr>
              <a:t>RAS mutation status (mutant vs.</a:t>
            </a:r>
            <a:r>
              <a:rPr kumimoji="0" lang="en-US" sz="1400" b="0" i="0" u="none" strike="noStrike" kern="1200" cap="none" spc="0" normalizeH="0" dirty="0">
                <a:ln>
                  <a:noFill/>
                </a:ln>
                <a:solidFill>
                  <a:srgbClr val="4D4D4D"/>
                </a:solidFill>
                <a:effectLst/>
                <a:uLnTx/>
                <a:uFillTx/>
                <a:latin typeface="Arial"/>
                <a:ea typeface="+mn-ea"/>
                <a:cs typeface="Arial"/>
              </a:rPr>
              <a:t> wild-type)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US" sz="1400" baseline="0" dirty="0">
                <a:solidFill>
                  <a:srgbClr val="4D4D4D"/>
                </a:solidFill>
                <a:latin typeface="Arial"/>
                <a:cs typeface="Arial"/>
              </a:rPr>
              <a:t>Intention</a:t>
            </a:r>
            <a:r>
              <a:rPr lang="en-US" sz="1400" dirty="0">
                <a:solidFill>
                  <a:srgbClr val="4D4D4D"/>
                </a:solidFill>
                <a:latin typeface="Arial"/>
                <a:cs typeface="Arial"/>
              </a:rPr>
              <a:t> to use bevacizumab (yes vs. no)</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US" sz="1400" b="0" i="0" u="none" strike="noStrike" kern="1200" cap="none" spc="0" normalizeH="0" baseline="0" dirty="0">
                <a:ln>
                  <a:noFill/>
                </a:ln>
                <a:solidFill>
                  <a:srgbClr val="4D4D4D"/>
                </a:solidFill>
                <a:effectLst/>
                <a:uLnTx/>
                <a:uFillTx/>
                <a:latin typeface="Arial"/>
                <a:ea typeface="+mn-ea"/>
                <a:cs typeface="Arial"/>
              </a:rPr>
              <a:t>Primary</a:t>
            </a:r>
            <a:r>
              <a:rPr kumimoji="0" lang="en-US" sz="1400" b="0" i="0" u="none" strike="noStrike" kern="1200" cap="none" spc="0" normalizeH="0" dirty="0">
                <a:ln>
                  <a:noFill/>
                </a:ln>
                <a:solidFill>
                  <a:srgbClr val="4D4D4D"/>
                </a:solidFill>
                <a:effectLst/>
                <a:uLnTx/>
                <a:uFillTx/>
                <a:latin typeface="Arial"/>
                <a:ea typeface="+mn-ea"/>
                <a:cs typeface="Arial"/>
              </a:rPr>
              <a:t> </a:t>
            </a:r>
            <a:r>
              <a:rPr kumimoji="0" lang="en-GB" sz="1400" b="0" i="0" u="none" strike="noStrike" kern="1200" cap="none" spc="0" normalizeH="0" dirty="0">
                <a:ln>
                  <a:noFill/>
                </a:ln>
                <a:solidFill>
                  <a:srgbClr val="4D4D4D"/>
                </a:solidFill>
                <a:effectLst/>
                <a:uLnTx/>
                <a:uFillTx/>
                <a:latin typeface="Arial"/>
                <a:ea typeface="+mn-ea"/>
                <a:cs typeface="Arial"/>
              </a:rPr>
              <a:t>tumour</a:t>
            </a:r>
            <a:r>
              <a:rPr kumimoji="0" lang="en-US" sz="1400" b="0" i="0" u="none" strike="noStrike" kern="1200" cap="none" spc="0" normalizeH="0" dirty="0">
                <a:ln>
                  <a:noFill/>
                </a:ln>
                <a:solidFill>
                  <a:srgbClr val="4D4D4D"/>
                </a:solidFill>
                <a:effectLst/>
                <a:uLnTx/>
                <a:uFillTx/>
                <a:latin typeface="Arial"/>
                <a:ea typeface="+mn-ea"/>
                <a:cs typeface="Arial"/>
              </a:rPr>
              <a:t> location (left vs. right colon)</a:t>
            </a:r>
            <a:endParaRPr kumimoji="0" lang="en-US" sz="1400" b="0" i="0" u="none" strike="noStrike" kern="1200" cap="none" spc="0" normalizeH="0" baseline="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val="3058281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129237" cy="807720"/>
          </a:xfrm>
        </p:spPr>
        <p:txBody>
          <a:bodyPr/>
          <a:lstStyle/>
          <a:p>
            <a:r>
              <a:rPr lang="en-GB" dirty="0"/>
              <a:t>O-7: FOLFIRI ± napabucasin in patients with previously treated metastatic colorectal cancer (mCRC): overall survival results from the phase 3 CanStem303C study – Shah M, et al</a:t>
            </a:r>
          </a:p>
        </p:txBody>
      </p:sp>
      <p:sp>
        <p:nvSpPr>
          <p:cNvPr id="8" name="Content Placeholder 7"/>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Shah M, et al. Ann </a:t>
            </a:r>
            <a:r>
              <a:rPr lang="en-GB" dirty="0" err="1"/>
              <a:t>Oncol</a:t>
            </a:r>
            <a:r>
              <a:rPr lang="en-GB" dirty="0"/>
              <a:t> 2021;32(</a:t>
            </a:r>
            <a:r>
              <a:rPr lang="en-GB" dirty="0" err="1"/>
              <a:t>suppl</a:t>
            </a:r>
            <a:r>
              <a:rPr lang="en-GB" dirty="0"/>
              <a:t>):</a:t>
            </a:r>
            <a:r>
              <a:rPr lang="en-GB" dirty="0" err="1"/>
              <a:t>abstr</a:t>
            </a:r>
            <a:r>
              <a:rPr lang="en-GB" dirty="0"/>
              <a:t> O-7</a:t>
            </a:r>
          </a:p>
        </p:txBody>
      </p:sp>
      <p:sp>
        <p:nvSpPr>
          <p:cNvPr id="10" name="TextBox 9"/>
          <p:cNvSpPr txBox="1"/>
          <p:nvPr/>
        </p:nvSpPr>
        <p:spPr>
          <a:xfrm>
            <a:off x="1389790" y="1667798"/>
            <a:ext cx="3781805" cy="338554"/>
          </a:xfrm>
          <a:prstGeom prst="rect">
            <a:avLst/>
          </a:prstGeom>
          <a:solidFill>
            <a:schemeClr val="tx2"/>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Overall survival in overall</a:t>
            </a:r>
            <a:r>
              <a:rPr kumimoji="0" lang="en-GB" sz="1600" b="1" i="0" u="none" strike="noStrike" kern="1200" cap="none" spc="0" normalizeH="0" noProof="0" dirty="0">
                <a:ln>
                  <a:noFill/>
                </a:ln>
                <a:solidFill>
                  <a:srgbClr val="4D4D4D"/>
                </a:solidFill>
                <a:effectLst/>
                <a:uLnTx/>
                <a:uFillTx/>
                <a:latin typeface="Arial" charset="0"/>
                <a:ea typeface="+mn-ea"/>
                <a:cs typeface="Arial" charset="0"/>
              </a:rPr>
              <a:t> population</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 name="TextBox 10"/>
          <p:cNvSpPr txBox="1"/>
          <p:nvPr/>
        </p:nvSpPr>
        <p:spPr>
          <a:xfrm>
            <a:off x="6676825" y="1667798"/>
            <a:ext cx="4852610" cy="338554"/>
          </a:xfrm>
          <a:prstGeom prst="rect">
            <a:avLst/>
          </a:prstGeom>
          <a:solidFill>
            <a:schemeClr val="tx2"/>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Overall survival in biomarker-positive</a:t>
            </a:r>
            <a:r>
              <a:rPr kumimoji="0" lang="en-GB" sz="1600" b="1" i="0" u="none" strike="noStrike" kern="1200" cap="none" spc="0" normalizeH="0" noProof="0" dirty="0">
                <a:ln>
                  <a:noFill/>
                </a:ln>
                <a:solidFill>
                  <a:srgbClr val="4D4D4D"/>
                </a:solidFill>
                <a:effectLst/>
                <a:uLnTx/>
                <a:uFillTx/>
                <a:latin typeface="Arial" charset="0"/>
                <a:ea typeface="+mn-ea"/>
                <a:cs typeface="Arial" charset="0"/>
              </a:rPr>
              <a:t> subgroup</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 name="TextBox 11">
            <a:extLst>
              <a:ext uri="{FF2B5EF4-FFF2-40B4-BE49-F238E27FC236}">
                <a16:creationId xmlns:a16="http://schemas.microsoft.com/office/drawing/2014/main" id="{6683B0CF-F371-426E-9885-D0A191B9486D}"/>
              </a:ext>
            </a:extLst>
          </p:cNvPr>
          <p:cNvSpPr txBox="1"/>
          <p:nvPr/>
        </p:nvSpPr>
        <p:spPr>
          <a:xfrm>
            <a:off x="477712" y="4895267"/>
            <a:ext cx="877163" cy="276999"/>
          </a:xfrm>
          <a:prstGeom prst="rect">
            <a:avLst/>
          </a:prstGeom>
          <a:noFill/>
        </p:spPr>
        <p:txBody>
          <a:bodyPr wrap="none" rtlCol="0">
            <a:spAutoFit/>
          </a:bodyPr>
          <a:lstStyle/>
          <a:p>
            <a:r>
              <a:rPr lang="en-GB" sz="1200" dirty="0">
                <a:solidFill>
                  <a:srgbClr val="4D4D4D"/>
                </a:solidFill>
              </a:rPr>
              <a:t>No. at risk</a:t>
            </a:r>
          </a:p>
        </p:txBody>
      </p:sp>
      <p:sp>
        <p:nvSpPr>
          <p:cNvPr id="13" name="TextBox 12">
            <a:extLst>
              <a:ext uri="{FF2B5EF4-FFF2-40B4-BE49-F238E27FC236}">
                <a16:creationId xmlns:a16="http://schemas.microsoft.com/office/drawing/2014/main" id="{8D73013D-D5CC-450B-A6D9-AE78274C99EA}"/>
              </a:ext>
            </a:extLst>
          </p:cNvPr>
          <p:cNvSpPr txBox="1"/>
          <p:nvPr/>
        </p:nvSpPr>
        <p:spPr>
          <a:xfrm>
            <a:off x="364207" y="5077147"/>
            <a:ext cx="1010213" cy="430887"/>
          </a:xfrm>
          <a:prstGeom prst="rect">
            <a:avLst/>
          </a:prstGeom>
          <a:noFill/>
        </p:spPr>
        <p:txBody>
          <a:bodyPr wrap="none" rtlCol="0">
            <a:spAutoFit/>
          </a:bodyPr>
          <a:lstStyle/>
          <a:p>
            <a:pPr algn="r"/>
            <a:r>
              <a:rPr lang="en-GB" sz="1050" dirty="0">
                <a:solidFill>
                  <a:srgbClr val="B60D27"/>
                </a:solidFill>
              </a:rPr>
              <a:t>Napabucasin</a:t>
            </a:r>
            <a:br>
              <a:rPr lang="en-GB" sz="1050" dirty="0">
                <a:solidFill>
                  <a:srgbClr val="B60D27"/>
                </a:solidFill>
              </a:rPr>
            </a:br>
            <a:r>
              <a:rPr lang="en-GB" sz="1050" dirty="0">
                <a:solidFill>
                  <a:srgbClr val="B60D27"/>
                </a:solidFill>
              </a:rPr>
              <a:t>+ FOLFIRI</a:t>
            </a:r>
          </a:p>
        </p:txBody>
      </p:sp>
      <p:sp>
        <p:nvSpPr>
          <p:cNvPr id="14" name="TextBox 13">
            <a:extLst>
              <a:ext uri="{FF2B5EF4-FFF2-40B4-BE49-F238E27FC236}">
                <a16:creationId xmlns:a16="http://schemas.microsoft.com/office/drawing/2014/main" id="{F6462C8C-5378-4CD6-87F1-A87004CF8EBA}"/>
              </a:ext>
            </a:extLst>
          </p:cNvPr>
          <p:cNvSpPr txBox="1"/>
          <p:nvPr/>
        </p:nvSpPr>
        <p:spPr>
          <a:xfrm>
            <a:off x="597472" y="5468102"/>
            <a:ext cx="724878" cy="261610"/>
          </a:xfrm>
          <a:prstGeom prst="rect">
            <a:avLst/>
          </a:prstGeom>
          <a:noFill/>
        </p:spPr>
        <p:txBody>
          <a:bodyPr wrap="none" rtlCol="0">
            <a:spAutoFit/>
          </a:bodyPr>
          <a:lstStyle/>
          <a:p>
            <a:pPr algn="r"/>
            <a:r>
              <a:rPr lang="en-GB" sz="1050" dirty="0">
                <a:solidFill>
                  <a:schemeClr val="accent2"/>
                </a:solidFill>
              </a:rPr>
              <a:t>FOLFIRI</a:t>
            </a:r>
          </a:p>
        </p:txBody>
      </p:sp>
      <p:grpSp>
        <p:nvGrpSpPr>
          <p:cNvPr id="15" name="Group 14">
            <a:extLst>
              <a:ext uri="{FF2B5EF4-FFF2-40B4-BE49-F238E27FC236}">
                <a16:creationId xmlns:a16="http://schemas.microsoft.com/office/drawing/2014/main" id="{88C966F9-A050-4F1D-BDFD-1DF8A6EB52C6}"/>
              </a:ext>
            </a:extLst>
          </p:cNvPr>
          <p:cNvGrpSpPr/>
          <p:nvPr/>
        </p:nvGrpSpPr>
        <p:grpSpPr>
          <a:xfrm>
            <a:off x="781336" y="2133431"/>
            <a:ext cx="5736304" cy="3566795"/>
            <a:chOff x="364776" y="2133431"/>
            <a:chExt cx="5736304" cy="3566795"/>
          </a:xfrm>
        </p:grpSpPr>
        <p:sp>
          <p:nvSpPr>
            <p:cNvPr id="16" name="Freeform 21">
              <a:extLst>
                <a:ext uri="{FF2B5EF4-FFF2-40B4-BE49-F238E27FC236}">
                  <a16:creationId xmlns:a16="http://schemas.microsoft.com/office/drawing/2014/main" id="{3878D799-CDE1-4252-91CB-6ED62B163F1E}"/>
                </a:ext>
              </a:extLst>
            </p:cNvPr>
            <p:cNvSpPr>
              <a:spLocks/>
            </p:cNvSpPr>
            <p:nvPr/>
          </p:nvSpPr>
          <p:spPr bwMode="auto">
            <a:xfrm>
              <a:off x="1067142" y="2279266"/>
              <a:ext cx="4896000" cy="21994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7" name="Group 16">
              <a:extLst>
                <a:ext uri="{FF2B5EF4-FFF2-40B4-BE49-F238E27FC236}">
                  <a16:creationId xmlns:a16="http://schemas.microsoft.com/office/drawing/2014/main" id="{E5886F02-6F8E-4CDB-833B-7DD7D3D59109}"/>
                </a:ext>
              </a:extLst>
            </p:cNvPr>
            <p:cNvGrpSpPr/>
            <p:nvPr/>
          </p:nvGrpSpPr>
          <p:grpSpPr>
            <a:xfrm>
              <a:off x="364776" y="2133431"/>
              <a:ext cx="690410" cy="2466000"/>
              <a:chOff x="1263928" y="1265887"/>
              <a:chExt cx="720427" cy="2858279"/>
            </a:xfrm>
          </p:grpSpPr>
          <p:sp>
            <p:nvSpPr>
              <p:cNvPr id="294" name="Line 6">
                <a:extLst>
                  <a:ext uri="{FF2B5EF4-FFF2-40B4-BE49-F238E27FC236}">
                    <a16:creationId xmlns:a16="http://schemas.microsoft.com/office/drawing/2014/main" id="{3C0070B0-7B72-4D7D-9469-C0B1FDE6B6A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5" name="Line 7">
                <a:extLst>
                  <a:ext uri="{FF2B5EF4-FFF2-40B4-BE49-F238E27FC236}">
                    <a16:creationId xmlns:a16="http://schemas.microsoft.com/office/drawing/2014/main" id="{D93D0A88-1450-456A-80EB-51E95ED4091F}"/>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6" name="Line 8">
                <a:extLst>
                  <a:ext uri="{FF2B5EF4-FFF2-40B4-BE49-F238E27FC236}">
                    <a16:creationId xmlns:a16="http://schemas.microsoft.com/office/drawing/2014/main" id="{CD9E79C8-FB03-4CC8-823D-BF5D2EA31345}"/>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7" name="Line 9">
                <a:extLst>
                  <a:ext uri="{FF2B5EF4-FFF2-40B4-BE49-F238E27FC236}">
                    <a16:creationId xmlns:a16="http://schemas.microsoft.com/office/drawing/2014/main" id="{3514BEEC-FF46-460F-92A1-BA0834CD1EE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8" name="Line 10">
                <a:extLst>
                  <a:ext uri="{FF2B5EF4-FFF2-40B4-BE49-F238E27FC236}">
                    <a16:creationId xmlns:a16="http://schemas.microsoft.com/office/drawing/2014/main" id="{C99FA01D-5C9A-4B9C-8AB3-53F30B447B4A}"/>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9" name="Line 11">
                <a:extLst>
                  <a:ext uri="{FF2B5EF4-FFF2-40B4-BE49-F238E27FC236}">
                    <a16:creationId xmlns:a16="http://schemas.microsoft.com/office/drawing/2014/main" id="{7A9A7CDD-7F8C-46C7-B8B5-9D70AF621FA8}"/>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0" name="TextBox 299">
                <a:extLst>
                  <a:ext uri="{FF2B5EF4-FFF2-40B4-BE49-F238E27FC236}">
                    <a16:creationId xmlns:a16="http://schemas.microsoft.com/office/drawing/2014/main" id="{BDD78234-3C94-416D-A249-8420BF0100E0}"/>
                  </a:ext>
                </a:extLst>
              </p:cNvPr>
              <p:cNvSpPr txBox="1"/>
              <p:nvPr/>
            </p:nvSpPr>
            <p:spPr>
              <a:xfrm rot="16200000">
                <a:off x="303314" y="2562724"/>
                <a:ext cx="2242385" cy="321158"/>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Survival probability, %</a:t>
                </a:r>
              </a:p>
            </p:txBody>
          </p:sp>
          <p:sp>
            <p:nvSpPr>
              <p:cNvPr id="301" name="TextBox 300">
                <a:extLst>
                  <a:ext uri="{FF2B5EF4-FFF2-40B4-BE49-F238E27FC236}">
                    <a16:creationId xmlns:a16="http://schemas.microsoft.com/office/drawing/2014/main" id="{940555E3-96AC-4BAF-81F5-48535AA478E5}"/>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302" name="TextBox 301">
                <a:extLst>
                  <a:ext uri="{FF2B5EF4-FFF2-40B4-BE49-F238E27FC236}">
                    <a16:creationId xmlns:a16="http://schemas.microsoft.com/office/drawing/2014/main" id="{D6D70870-3447-478C-BC7C-E267198CBAC9}"/>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303" name="TextBox 302">
                <a:extLst>
                  <a:ext uri="{FF2B5EF4-FFF2-40B4-BE49-F238E27FC236}">
                    <a16:creationId xmlns:a16="http://schemas.microsoft.com/office/drawing/2014/main" id="{8074883C-31C1-4A12-96BA-7BEEA1FBFCEE}"/>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304" name="TextBox 303">
                <a:extLst>
                  <a:ext uri="{FF2B5EF4-FFF2-40B4-BE49-F238E27FC236}">
                    <a16:creationId xmlns:a16="http://schemas.microsoft.com/office/drawing/2014/main" id="{454B78F5-799B-43C8-BCC8-B4E3524C57FA}"/>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305" name="TextBox 304">
                <a:extLst>
                  <a:ext uri="{FF2B5EF4-FFF2-40B4-BE49-F238E27FC236}">
                    <a16:creationId xmlns:a16="http://schemas.microsoft.com/office/drawing/2014/main" id="{C6F77CBC-66EB-43E1-A222-C1312424A863}"/>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306" name="TextBox 305">
                <a:extLst>
                  <a:ext uri="{FF2B5EF4-FFF2-40B4-BE49-F238E27FC236}">
                    <a16:creationId xmlns:a16="http://schemas.microsoft.com/office/drawing/2014/main" id="{C0EDFC2A-4255-45A1-ACBE-20F8650ADA18}"/>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18" name="Group 17">
              <a:extLst>
                <a:ext uri="{FF2B5EF4-FFF2-40B4-BE49-F238E27FC236}">
                  <a16:creationId xmlns:a16="http://schemas.microsoft.com/office/drawing/2014/main" id="{E95C244A-0E9D-4A7E-94C8-A1DBAE77150D}"/>
                </a:ext>
              </a:extLst>
            </p:cNvPr>
            <p:cNvGrpSpPr/>
            <p:nvPr/>
          </p:nvGrpSpPr>
          <p:grpSpPr>
            <a:xfrm>
              <a:off x="984636" y="4476536"/>
              <a:ext cx="5116444" cy="360147"/>
              <a:chOff x="984636" y="4476536"/>
              <a:chExt cx="5116444" cy="360147"/>
            </a:xfrm>
          </p:grpSpPr>
          <p:sp>
            <p:nvSpPr>
              <p:cNvPr id="247" name="Line 19">
                <a:extLst>
                  <a:ext uri="{FF2B5EF4-FFF2-40B4-BE49-F238E27FC236}">
                    <a16:creationId xmlns:a16="http://schemas.microsoft.com/office/drawing/2014/main" id="{81460996-716D-444E-B783-418FD9932C21}"/>
                  </a:ext>
                </a:extLst>
              </p:cNvPr>
              <p:cNvSpPr>
                <a:spLocks noChangeShapeType="1"/>
              </p:cNvSpPr>
              <p:nvPr/>
            </p:nvSpPr>
            <p:spPr bwMode="auto">
              <a:xfrm>
                <a:off x="5079415"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49" name="TextBox 248">
                <a:extLst>
                  <a:ext uri="{FF2B5EF4-FFF2-40B4-BE49-F238E27FC236}">
                    <a16:creationId xmlns:a16="http://schemas.microsoft.com/office/drawing/2014/main" id="{1DCA158C-8677-480A-A4D6-5E6095789BE8}"/>
                  </a:ext>
                </a:extLst>
              </p:cNvPr>
              <p:cNvSpPr txBox="1"/>
              <p:nvPr/>
            </p:nvSpPr>
            <p:spPr>
              <a:xfrm>
                <a:off x="4943678"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36</a:t>
                </a:r>
              </a:p>
            </p:txBody>
          </p:sp>
          <p:sp>
            <p:nvSpPr>
              <p:cNvPr id="250" name="Line 21">
                <a:extLst>
                  <a:ext uri="{FF2B5EF4-FFF2-40B4-BE49-F238E27FC236}">
                    <a16:creationId xmlns:a16="http://schemas.microsoft.com/office/drawing/2014/main" id="{476B4E05-4C5D-4656-A79E-BE3FEC51B9EB}"/>
                  </a:ext>
                </a:extLst>
              </p:cNvPr>
              <p:cNvSpPr>
                <a:spLocks noChangeShapeType="1"/>
              </p:cNvSpPr>
              <p:nvPr/>
            </p:nvSpPr>
            <p:spPr bwMode="auto">
              <a:xfrm>
                <a:off x="4853547"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51" name="Line 21">
                <a:extLst>
                  <a:ext uri="{FF2B5EF4-FFF2-40B4-BE49-F238E27FC236}">
                    <a16:creationId xmlns:a16="http://schemas.microsoft.com/office/drawing/2014/main" id="{A6747C74-8683-4A95-994F-DDC44C0CA9AF}"/>
                  </a:ext>
                </a:extLst>
              </p:cNvPr>
              <p:cNvSpPr>
                <a:spLocks noChangeShapeType="1"/>
              </p:cNvSpPr>
              <p:nvPr/>
            </p:nvSpPr>
            <p:spPr bwMode="auto">
              <a:xfrm>
                <a:off x="4629746"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52" name="TextBox 251">
                <a:extLst>
                  <a:ext uri="{FF2B5EF4-FFF2-40B4-BE49-F238E27FC236}">
                    <a16:creationId xmlns:a16="http://schemas.microsoft.com/office/drawing/2014/main" id="{435475E5-3A16-4015-8DA5-A64FE8796459}"/>
                  </a:ext>
                </a:extLst>
              </p:cNvPr>
              <p:cNvSpPr txBox="1"/>
              <p:nvPr/>
            </p:nvSpPr>
            <p:spPr>
              <a:xfrm>
                <a:off x="4492167"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32</a:t>
                </a:r>
              </a:p>
            </p:txBody>
          </p:sp>
          <p:sp>
            <p:nvSpPr>
              <p:cNvPr id="253" name="Line 21">
                <a:extLst>
                  <a:ext uri="{FF2B5EF4-FFF2-40B4-BE49-F238E27FC236}">
                    <a16:creationId xmlns:a16="http://schemas.microsoft.com/office/drawing/2014/main" id="{B91B0318-8931-44D3-8A96-C4F2C102D60F}"/>
                  </a:ext>
                </a:extLst>
              </p:cNvPr>
              <p:cNvSpPr>
                <a:spLocks noChangeShapeType="1"/>
              </p:cNvSpPr>
              <p:nvPr/>
            </p:nvSpPr>
            <p:spPr bwMode="auto">
              <a:xfrm>
                <a:off x="4407419"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55" name="Line 21">
                <a:extLst>
                  <a:ext uri="{FF2B5EF4-FFF2-40B4-BE49-F238E27FC236}">
                    <a16:creationId xmlns:a16="http://schemas.microsoft.com/office/drawing/2014/main" id="{50AFED5E-0F61-4100-9CE4-0E4B74B2B22C}"/>
                  </a:ext>
                </a:extLst>
              </p:cNvPr>
              <p:cNvSpPr>
                <a:spLocks noChangeShapeType="1"/>
              </p:cNvSpPr>
              <p:nvPr/>
            </p:nvSpPr>
            <p:spPr bwMode="auto">
              <a:xfrm>
                <a:off x="4185093"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56" name="TextBox 255">
                <a:extLst>
                  <a:ext uri="{FF2B5EF4-FFF2-40B4-BE49-F238E27FC236}">
                    <a16:creationId xmlns:a16="http://schemas.microsoft.com/office/drawing/2014/main" id="{6146BA40-8DBF-49DE-B523-EAA228361439}"/>
                  </a:ext>
                </a:extLst>
              </p:cNvPr>
              <p:cNvSpPr txBox="1"/>
              <p:nvPr/>
            </p:nvSpPr>
            <p:spPr>
              <a:xfrm>
                <a:off x="4047514"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28</a:t>
                </a:r>
              </a:p>
            </p:txBody>
          </p:sp>
          <p:sp>
            <p:nvSpPr>
              <p:cNvPr id="257" name="Line 21">
                <a:extLst>
                  <a:ext uri="{FF2B5EF4-FFF2-40B4-BE49-F238E27FC236}">
                    <a16:creationId xmlns:a16="http://schemas.microsoft.com/office/drawing/2014/main" id="{8AD7974C-235A-4D9B-960B-9B8620E72971}"/>
                  </a:ext>
                </a:extLst>
              </p:cNvPr>
              <p:cNvSpPr>
                <a:spLocks noChangeShapeType="1"/>
              </p:cNvSpPr>
              <p:nvPr/>
            </p:nvSpPr>
            <p:spPr bwMode="auto">
              <a:xfrm>
                <a:off x="3962766"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59" name="Line 21">
                <a:extLst>
                  <a:ext uri="{FF2B5EF4-FFF2-40B4-BE49-F238E27FC236}">
                    <a16:creationId xmlns:a16="http://schemas.microsoft.com/office/drawing/2014/main" id="{84C113A4-28AB-412B-A73B-B23597E67436}"/>
                  </a:ext>
                </a:extLst>
              </p:cNvPr>
              <p:cNvSpPr>
                <a:spLocks noChangeShapeType="1"/>
              </p:cNvSpPr>
              <p:nvPr/>
            </p:nvSpPr>
            <p:spPr bwMode="auto">
              <a:xfrm>
                <a:off x="3740440"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60" name="TextBox 259">
                <a:extLst>
                  <a:ext uri="{FF2B5EF4-FFF2-40B4-BE49-F238E27FC236}">
                    <a16:creationId xmlns:a16="http://schemas.microsoft.com/office/drawing/2014/main" id="{293309DB-7B64-409C-83AE-D0D9CD908CD4}"/>
                  </a:ext>
                </a:extLst>
              </p:cNvPr>
              <p:cNvSpPr txBox="1"/>
              <p:nvPr/>
            </p:nvSpPr>
            <p:spPr>
              <a:xfrm>
                <a:off x="3602861"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p:txBody>
          </p:sp>
          <p:sp>
            <p:nvSpPr>
              <p:cNvPr id="261" name="Line 21">
                <a:extLst>
                  <a:ext uri="{FF2B5EF4-FFF2-40B4-BE49-F238E27FC236}">
                    <a16:creationId xmlns:a16="http://schemas.microsoft.com/office/drawing/2014/main" id="{005DDC03-C6CA-4879-AC0E-AD7E776816A3}"/>
                  </a:ext>
                </a:extLst>
              </p:cNvPr>
              <p:cNvSpPr>
                <a:spLocks noChangeShapeType="1"/>
              </p:cNvSpPr>
              <p:nvPr/>
            </p:nvSpPr>
            <p:spPr bwMode="auto">
              <a:xfrm>
                <a:off x="3518113"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63" name="Line 21">
                <a:extLst>
                  <a:ext uri="{FF2B5EF4-FFF2-40B4-BE49-F238E27FC236}">
                    <a16:creationId xmlns:a16="http://schemas.microsoft.com/office/drawing/2014/main" id="{E69B33E7-64D2-4609-99F1-01D6467DB51C}"/>
                  </a:ext>
                </a:extLst>
              </p:cNvPr>
              <p:cNvSpPr>
                <a:spLocks noChangeShapeType="1"/>
              </p:cNvSpPr>
              <p:nvPr/>
            </p:nvSpPr>
            <p:spPr bwMode="auto">
              <a:xfrm>
                <a:off x="3295787"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64" name="TextBox 263">
                <a:extLst>
                  <a:ext uri="{FF2B5EF4-FFF2-40B4-BE49-F238E27FC236}">
                    <a16:creationId xmlns:a16="http://schemas.microsoft.com/office/drawing/2014/main" id="{EF81FFCF-F5AA-4126-950B-63441C5A4FA6}"/>
                  </a:ext>
                </a:extLst>
              </p:cNvPr>
              <p:cNvSpPr txBox="1"/>
              <p:nvPr/>
            </p:nvSpPr>
            <p:spPr>
              <a:xfrm>
                <a:off x="3158208"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20</a:t>
                </a:r>
              </a:p>
            </p:txBody>
          </p:sp>
          <p:sp>
            <p:nvSpPr>
              <p:cNvPr id="265" name="Line 21">
                <a:extLst>
                  <a:ext uri="{FF2B5EF4-FFF2-40B4-BE49-F238E27FC236}">
                    <a16:creationId xmlns:a16="http://schemas.microsoft.com/office/drawing/2014/main" id="{F7500169-4DE0-4EE1-8E8E-D26E8091EA22}"/>
                  </a:ext>
                </a:extLst>
              </p:cNvPr>
              <p:cNvSpPr>
                <a:spLocks noChangeShapeType="1"/>
              </p:cNvSpPr>
              <p:nvPr/>
            </p:nvSpPr>
            <p:spPr bwMode="auto">
              <a:xfrm>
                <a:off x="3073460"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67" name="Line 21">
                <a:extLst>
                  <a:ext uri="{FF2B5EF4-FFF2-40B4-BE49-F238E27FC236}">
                    <a16:creationId xmlns:a16="http://schemas.microsoft.com/office/drawing/2014/main" id="{30C3D911-A21D-41E6-8186-96A06D59C988}"/>
                  </a:ext>
                </a:extLst>
              </p:cNvPr>
              <p:cNvSpPr>
                <a:spLocks noChangeShapeType="1"/>
              </p:cNvSpPr>
              <p:nvPr/>
            </p:nvSpPr>
            <p:spPr bwMode="auto">
              <a:xfrm>
                <a:off x="2851134"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68" name="TextBox 267">
                <a:extLst>
                  <a:ext uri="{FF2B5EF4-FFF2-40B4-BE49-F238E27FC236}">
                    <a16:creationId xmlns:a16="http://schemas.microsoft.com/office/drawing/2014/main" id="{010AE7C8-B39A-451E-94AB-9C27D047F764}"/>
                  </a:ext>
                </a:extLst>
              </p:cNvPr>
              <p:cNvSpPr txBox="1"/>
              <p:nvPr/>
            </p:nvSpPr>
            <p:spPr>
              <a:xfrm>
                <a:off x="2713555"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16</a:t>
                </a:r>
              </a:p>
            </p:txBody>
          </p:sp>
          <p:sp>
            <p:nvSpPr>
              <p:cNvPr id="269" name="Line 21">
                <a:extLst>
                  <a:ext uri="{FF2B5EF4-FFF2-40B4-BE49-F238E27FC236}">
                    <a16:creationId xmlns:a16="http://schemas.microsoft.com/office/drawing/2014/main" id="{B4FAF5E6-E4EE-4A4A-8F2C-CCC1C3AD508E}"/>
                  </a:ext>
                </a:extLst>
              </p:cNvPr>
              <p:cNvSpPr>
                <a:spLocks noChangeShapeType="1"/>
              </p:cNvSpPr>
              <p:nvPr/>
            </p:nvSpPr>
            <p:spPr bwMode="auto">
              <a:xfrm>
                <a:off x="2628807"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71" name="Line 21">
                <a:extLst>
                  <a:ext uri="{FF2B5EF4-FFF2-40B4-BE49-F238E27FC236}">
                    <a16:creationId xmlns:a16="http://schemas.microsoft.com/office/drawing/2014/main" id="{65B0DAA0-BED2-4771-8D91-04890B17F1D6}"/>
                  </a:ext>
                </a:extLst>
              </p:cNvPr>
              <p:cNvSpPr>
                <a:spLocks noChangeShapeType="1"/>
              </p:cNvSpPr>
              <p:nvPr/>
            </p:nvSpPr>
            <p:spPr bwMode="auto">
              <a:xfrm>
                <a:off x="2406481"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72" name="TextBox 271">
                <a:extLst>
                  <a:ext uri="{FF2B5EF4-FFF2-40B4-BE49-F238E27FC236}">
                    <a16:creationId xmlns:a16="http://schemas.microsoft.com/office/drawing/2014/main" id="{866D0BEA-4C89-48B9-A574-381D15F20321}"/>
                  </a:ext>
                </a:extLst>
              </p:cNvPr>
              <p:cNvSpPr txBox="1"/>
              <p:nvPr/>
            </p:nvSpPr>
            <p:spPr>
              <a:xfrm>
                <a:off x="2268902"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273" name="Line 21">
                <a:extLst>
                  <a:ext uri="{FF2B5EF4-FFF2-40B4-BE49-F238E27FC236}">
                    <a16:creationId xmlns:a16="http://schemas.microsoft.com/office/drawing/2014/main" id="{B56C2129-A037-4BDA-98AB-4905028FE7E5}"/>
                  </a:ext>
                </a:extLst>
              </p:cNvPr>
              <p:cNvSpPr>
                <a:spLocks noChangeShapeType="1"/>
              </p:cNvSpPr>
              <p:nvPr/>
            </p:nvSpPr>
            <p:spPr bwMode="auto">
              <a:xfrm>
                <a:off x="2184154"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75" name="Line 21">
                <a:extLst>
                  <a:ext uri="{FF2B5EF4-FFF2-40B4-BE49-F238E27FC236}">
                    <a16:creationId xmlns:a16="http://schemas.microsoft.com/office/drawing/2014/main" id="{69E3AAE9-DEE0-4A3E-A697-535514D67E69}"/>
                  </a:ext>
                </a:extLst>
              </p:cNvPr>
              <p:cNvSpPr>
                <a:spLocks noChangeShapeType="1"/>
              </p:cNvSpPr>
              <p:nvPr/>
            </p:nvSpPr>
            <p:spPr bwMode="auto">
              <a:xfrm>
                <a:off x="1961828"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76" name="TextBox 275">
                <a:extLst>
                  <a:ext uri="{FF2B5EF4-FFF2-40B4-BE49-F238E27FC236}">
                    <a16:creationId xmlns:a16="http://schemas.microsoft.com/office/drawing/2014/main" id="{4ACE246E-B51A-4B35-B51E-A89DC462E01A}"/>
                  </a:ext>
                </a:extLst>
              </p:cNvPr>
              <p:cNvSpPr txBox="1"/>
              <p:nvPr/>
            </p:nvSpPr>
            <p:spPr>
              <a:xfrm>
                <a:off x="1873942" y="454853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8</a:t>
                </a:r>
              </a:p>
            </p:txBody>
          </p:sp>
          <p:sp>
            <p:nvSpPr>
              <p:cNvPr id="277" name="Line 21">
                <a:extLst>
                  <a:ext uri="{FF2B5EF4-FFF2-40B4-BE49-F238E27FC236}">
                    <a16:creationId xmlns:a16="http://schemas.microsoft.com/office/drawing/2014/main" id="{14C06F35-1578-4160-AF65-4DDDC92101ED}"/>
                  </a:ext>
                </a:extLst>
              </p:cNvPr>
              <p:cNvSpPr>
                <a:spLocks noChangeShapeType="1"/>
              </p:cNvSpPr>
              <p:nvPr/>
            </p:nvSpPr>
            <p:spPr bwMode="auto">
              <a:xfrm>
                <a:off x="1739501"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79" name="Line 21">
                <a:extLst>
                  <a:ext uri="{FF2B5EF4-FFF2-40B4-BE49-F238E27FC236}">
                    <a16:creationId xmlns:a16="http://schemas.microsoft.com/office/drawing/2014/main" id="{D2046A3B-B508-4DF7-A891-9AB8455B123B}"/>
                  </a:ext>
                </a:extLst>
              </p:cNvPr>
              <p:cNvSpPr>
                <a:spLocks noChangeShapeType="1"/>
              </p:cNvSpPr>
              <p:nvPr/>
            </p:nvSpPr>
            <p:spPr bwMode="auto">
              <a:xfrm>
                <a:off x="1517175"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80" name="TextBox 279">
                <a:extLst>
                  <a:ext uri="{FF2B5EF4-FFF2-40B4-BE49-F238E27FC236}">
                    <a16:creationId xmlns:a16="http://schemas.microsoft.com/office/drawing/2014/main" id="{17B13CEB-5325-46CC-9CFC-3E6DC7549748}"/>
                  </a:ext>
                </a:extLst>
              </p:cNvPr>
              <p:cNvSpPr txBox="1"/>
              <p:nvPr/>
            </p:nvSpPr>
            <p:spPr>
              <a:xfrm>
                <a:off x="1429289" y="454853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a:t>
                </a:r>
              </a:p>
            </p:txBody>
          </p:sp>
          <p:sp>
            <p:nvSpPr>
              <p:cNvPr id="281" name="Line 21">
                <a:extLst>
                  <a:ext uri="{FF2B5EF4-FFF2-40B4-BE49-F238E27FC236}">
                    <a16:creationId xmlns:a16="http://schemas.microsoft.com/office/drawing/2014/main" id="{CFAA9DB5-7F12-440D-983B-F5008482B641}"/>
                  </a:ext>
                </a:extLst>
              </p:cNvPr>
              <p:cNvSpPr>
                <a:spLocks noChangeShapeType="1"/>
              </p:cNvSpPr>
              <p:nvPr/>
            </p:nvSpPr>
            <p:spPr bwMode="auto">
              <a:xfrm>
                <a:off x="1294849"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83" name="Line 21">
                <a:extLst>
                  <a:ext uri="{FF2B5EF4-FFF2-40B4-BE49-F238E27FC236}">
                    <a16:creationId xmlns:a16="http://schemas.microsoft.com/office/drawing/2014/main" id="{4F7143D7-9E69-40FD-AB3B-CD3BE964735E}"/>
                  </a:ext>
                </a:extLst>
              </p:cNvPr>
              <p:cNvSpPr>
                <a:spLocks noChangeShapeType="1"/>
              </p:cNvSpPr>
              <p:nvPr/>
            </p:nvSpPr>
            <p:spPr bwMode="auto">
              <a:xfrm>
                <a:off x="1072522"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84" name="TextBox 283">
                <a:extLst>
                  <a:ext uri="{FF2B5EF4-FFF2-40B4-BE49-F238E27FC236}">
                    <a16:creationId xmlns:a16="http://schemas.microsoft.com/office/drawing/2014/main" id="{9E9FD6AF-2F56-4C13-8C28-7FEB15DD0E06}"/>
                  </a:ext>
                </a:extLst>
              </p:cNvPr>
              <p:cNvSpPr txBox="1"/>
              <p:nvPr/>
            </p:nvSpPr>
            <p:spPr>
              <a:xfrm>
                <a:off x="984636" y="454853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nvGrpSpPr>
              <p:cNvPr id="285" name="Group 284">
                <a:extLst>
                  <a:ext uri="{FF2B5EF4-FFF2-40B4-BE49-F238E27FC236}">
                    <a16:creationId xmlns:a16="http://schemas.microsoft.com/office/drawing/2014/main" id="{A0704C09-91BA-467E-B553-7C386BBD20D5}"/>
                  </a:ext>
                </a:extLst>
              </p:cNvPr>
              <p:cNvGrpSpPr/>
              <p:nvPr/>
            </p:nvGrpSpPr>
            <p:grpSpPr>
              <a:xfrm>
                <a:off x="5293346" y="4476536"/>
                <a:ext cx="807734" cy="360147"/>
                <a:chOff x="4559819" y="4628936"/>
                <a:chExt cx="807734" cy="360147"/>
              </a:xfrm>
            </p:grpSpPr>
            <p:sp>
              <p:nvSpPr>
                <p:cNvPr id="286" name="Line 19">
                  <a:extLst>
                    <a:ext uri="{FF2B5EF4-FFF2-40B4-BE49-F238E27FC236}">
                      <a16:creationId xmlns:a16="http://schemas.microsoft.com/office/drawing/2014/main" id="{2A27B0AC-F759-45CB-A092-3556C6B7501C}"/>
                    </a:ext>
                  </a:extLst>
                </p:cNvPr>
                <p:cNvSpPr>
                  <a:spLocks noChangeShapeType="1"/>
                </p:cNvSpPr>
                <p:nvPr/>
              </p:nvSpPr>
              <p:spPr bwMode="auto">
                <a:xfrm>
                  <a:off x="5231815" y="46289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8" name="TextBox 287">
                  <a:extLst>
                    <a:ext uri="{FF2B5EF4-FFF2-40B4-BE49-F238E27FC236}">
                      <a16:creationId xmlns:a16="http://schemas.microsoft.com/office/drawing/2014/main" id="{439C3737-4DB0-407B-B510-BE72DA2BA807}"/>
                    </a:ext>
                  </a:extLst>
                </p:cNvPr>
                <p:cNvSpPr txBox="1"/>
                <p:nvPr/>
              </p:nvSpPr>
              <p:spPr>
                <a:xfrm>
                  <a:off x="5096078" y="47009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44</a:t>
                  </a:r>
                </a:p>
              </p:txBody>
            </p:sp>
            <p:sp>
              <p:nvSpPr>
                <p:cNvPr id="289" name="Line 21">
                  <a:extLst>
                    <a:ext uri="{FF2B5EF4-FFF2-40B4-BE49-F238E27FC236}">
                      <a16:creationId xmlns:a16="http://schemas.microsoft.com/office/drawing/2014/main" id="{82088AB1-7ED9-45DA-84B9-0C4FD530BADF}"/>
                    </a:ext>
                  </a:extLst>
                </p:cNvPr>
                <p:cNvSpPr>
                  <a:spLocks noChangeShapeType="1"/>
                </p:cNvSpPr>
                <p:nvPr/>
              </p:nvSpPr>
              <p:spPr bwMode="auto">
                <a:xfrm>
                  <a:off x="5005947" y="46289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90" name="Line 21">
                  <a:extLst>
                    <a:ext uri="{FF2B5EF4-FFF2-40B4-BE49-F238E27FC236}">
                      <a16:creationId xmlns:a16="http://schemas.microsoft.com/office/drawing/2014/main" id="{91E52F52-4990-453C-AF69-50FD871EABC9}"/>
                    </a:ext>
                  </a:extLst>
                </p:cNvPr>
                <p:cNvSpPr>
                  <a:spLocks noChangeShapeType="1"/>
                </p:cNvSpPr>
                <p:nvPr/>
              </p:nvSpPr>
              <p:spPr bwMode="auto">
                <a:xfrm>
                  <a:off x="4782146" y="46289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91" name="TextBox 290">
                  <a:extLst>
                    <a:ext uri="{FF2B5EF4-FFF2-40B4-BE49-F238E27FC236}">
                      <a16:creationId xmlns:a16="http://schemas.microsoft.com/office/drawing/2014/main" id="{371F283A-668D-4225-9D36-C4EEE4944611}"/>
                    </a:ext>
                  </a:extLst>
                </p:cNvPr>
                <p:cNvSpPr txBox="1"/>
                <p:nvPr/>
              </p:nvSpPr>
              <p:spPr>
                <a:xfrm>
                  <a:off x="4644567" y="47009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40</a:t>
                  </a:r>
                </a:p>
              </p:txBody>
            </p:sp>
            <p:sp>
              <p:nvSpPr>
                <p:cNvPr id="292" name="Line 21">
                  <a:extLst>
                    <a:ext uri="{FF2B5EF4-FFF2-40B4-BE49-F238E27FC236}">
                      <a16:creationId xmlns:a16="http://schemas.microsoft.com/office/drawing/2014/main" id="{4C41B49A-7B0F-4839-988B-1339388FBE45}"/>
                    </a:ext>
                  </a:extLst>
                </p:cNvPr>
                <p:cNvSpPr>
                  <a:spLocks noChangeShapeType="1"/>
                </p:cNvSpPr>
                <p:nvPr/>
              </p:nvSpPr>
              <p:spPr bwMode="auto">
                <a:xfrm>
                  <a:off x="4559819" y="46289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grpSp>
        </p:grpSp>
        <p:grpSp>
          <p:nvGrpSpPr>
            <p:cNvPr id="19" name="Group 18">
              <a:extLst>
                <a:ext uri="{FF2B5EF4-FFF2-40B4-BE49-F238E27FC236}">
                  <a16:creationId xmlns:a16="http://schemas.microsoft.com/office/drawing/2014/main" id="{A18DBD7E-7CA9-4572-9C1F-26CB3353D56B}"/>
                </a:ext>
              </a:extLst>
            </p:cNvPr>
            <p:cNvGrpSpPr/>
            <p:nvPr/>
          </p:nvGrpSpPr>
          <p:grpSpPr>
            <a:xfrm>
              <a:off x="933068" y="5166607"/>
              <a:ext cx="5095605" cy="211203"/>
              <a:chOff x="933068" y="5440927"/>
              <a:chExt cx="5095605" cy="211203"/>
            </a:xfrm>
          </p:grpSpPr>
          <p:sp>
            <p:nvSpPr>
              <p:cNvPr id="224" name="TextBox 223">
                <a:extLst>
                  <a:ext uri="{FF2B5EF4-FFF2-40B4-BE49-F238E27FC236}">
                    <a16:creationId xmlns:a16="http://schemas.microsoft.com/office/drawing/2014/main" id="{27EF96C5-61BE-4A96-8BF1-B5545AC0B6A3}"/>
                  </a:ext>
                </a:extLst>
              </p:cNvPr>
              <p:cNvSpPr txBox="1"/>
              <p:nvPr/>
            </p:nvSpPr>
            <p:spPr>
              <a:xfrm>
                <a:off x="4780055" y="5440927"/>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7</a:t>
                </a:r>
              </a:p>
            </p:txBody>
          </p:sp>
          <p:sp>
            <p:nvSpPr>
              <p:cNvPr id="225" name="TextBox 224">
                <a:extLst>
                  <a:ext uri="{FF2B5EF4-FFF2-40B4-BE49-F238E27FC236}">
                    <a16:creationId xmlns:a16="http://schemas.microsoft.com/office/drawing/2014/main" id="{59484D06-48D6-4B4C-8383-EF63202CCF9B}"/>
                  </a:ext>
                </a:extLst>
              </p:cNvPr>
              <p:cNvSpPr txBox="1"/>
              <p:nvPr/>
            </p:nvSpPr>
            <p:spPr>
              <a:xfrm>
                <a:off x="5005923" y="5440927"/>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2</a:t>
                </a:r>
              </a:p>
            </p:txBody>
          </p:sp>
          <p:sp>
            <p:nvSpPr>
              <p:cNvPr id="226" name="TextBox 225">
                <a:extLst>
                  <a:ext uri="{FF2B5EF4-FFF2-40B4-BE49-F238E27FC236}">
                    <a16:creationId xmlns:a16="http://schemas.microsoft.com/office/drawing/2014/main" id="{DB557350-955E-4817-9D1E-8A7DB3F32FAC}"/>
                  </a:ext>
                </a:extLst>
              </p:cNvPr>
              <p:cNvSpPr txBox="1"/>
              <p:nvPr/>
            </p:nvSpPr>
            <p:spPr>
              <a:xfrm>
                <a:off x="4522353" y="5440927"/>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20</a:t>
                </a:r>
              </a:p>
            </p:txBody>
          </p:sp>
          <p:sp>
            <p:nvSpPr>
              <p:cNvPr id="227" name="TextBox 226">
                <a:extLst>
                  <a:ext uri="{FF2B5EF4-FFF2-40B4-BE49-F238E27FC236}">
                    <a16:creationId xmlns:a16="http://schemas.microsoft.com/office/drawing/2014/main" id="{2A77A579-8CD6-45B4-82EE-5BD7A0575A3B}"/>
                  </a:ext>
                </a:extLst>
              </p:cNvPr>
              <p:cNvSpPr txBox="1"/>
              <p:nvPr/>
            </p:nvSpPr>
            <p:spPr>
              <a:xfrm>
                <a:off x="4300026" y="5440927"/>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40</a:t>
                </a:r>
              </a:p>
            </p:txBody>
          </p:sp>
          <p:sp>
            <p:nvSpPr>
              <p:cNvPr id="228" name="TextBox 227">
                <a:extLst>
                  <a:ext uri="{FF2B5EF4-FFF2-40B4-BE49-F238E27FC236}">
                    <a16:creationId xmlns:a16="http://schemas.microsoft.com/office/drawing/2014/main" id="{96EB9C4F-9DC5-4DA0-9350-0BD11D308189}"/>
                  </a:ext>
                </a:extLst>
              </p:cNvPr>
              <p:cNvSpPr txBox="1"/>
              <p:nvPr/>
            </p:nvSpPr>
            <p:spPr>
              <a:xfrm>
                <a:off x="4077700" y="5440927"/>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53</a:t>
                </a:r>
              </a:p>
            </p:txBody>
          </p:sp>
          <p:sp>
            <p:nvSpPr>
              <p:cNvPr id="229" name="TextBox 228">
                <a:extLst>
                  <a:ext uri="{FF2B5EF4-FFF2-40B4-BE49-F238E27FC236}">
                    <a16:creationId xmlns:a16="http://schemas.microsoft.com/office/drawing/2014/main" id="{F4ADB062-CB27-4331-A1B0-966AA6835E46}"/>
                  </a:ext>
                </a:extLst>
              </p:cNvPr>
              <p:cNvSpPr txBox="1"/>
              <p:nvPr/>
            </p:nvSpPr>
            <p:spPr>
              <a:xfrm>
                <a:off x="3855373" y="5440927"/>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68</a:t>
                </a:r>
              </a:p>
            </p:txBody>
          </p:sp>
          <p:sp>
            <p:nvSpPr>
              <p:cNvPr id="230" name="TextBox 229">
                <a:extLst>
                  <a:ext uri="{FF2B5EF4-FFF2-40B4-BE49-F238E27FC236}">
                    <a16:creationId xmlns:a16="http://schemas.microsoft.com/office/drawing/2014/main" id="{E3FA1E16-6A1C-4CAB-8F91-664B369E2C7B}"/>
                  </a:ext>
                </a:extLst>
              </p:cNvPr>
              <p:cNvSpPr txBox="1"/>
              <p:nvPr/>
            </p:nvSpPr>
            <p:spPr>
              <a:xfrm>
                <a:off x="3633047" y="5440927"/>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94</a:t>
                </a:r>
              </a:p>
            </p:txBody>
          </p:sp>
          <p:sp>
            <p:nvSpPr>
              <p:cNvPr id="231" name="TextBox 230">
                <a:extLst>
                  <a:ext uri="{FF2B5EF4-FFF2-40B4-BE49-F238E27FC236}">
                    <a16:creationId xmlns:a16="http://schemas.microsoft.com/office/drawing/2014/main" id="{6B9C424D-4671-47AF-B408-112BCF8DD66F}"/>
                  </a:ext>
                </a:extLst>
              </p:cNvPr>
              <p:cNvSpPr txBox="1"/>
              <p:nvPr/>
            </p:nvSpPr>
            <p:spPr>
              <a:xfrm>
                <a:off x="3378659"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115</a:t>
                </a:r>
              </a:p>
            </p:txBody>
          </p:sp>
          <p:sp>
            <p:nvSpPr>
              <p:cNvPr id="232" name="TextBox 231">
                <a:extLst>
                  <a:ext uri="{FF2B5EF4-FFF2-40B4-BE49-F238E27FC236}">
                    <a16:creationId xmlns:a16="http://schemas.microsoft.com/office/drawing/2014/main" id="{7C1BEA86-C9C3-40FA-BF51-80BD30E5D0B7}"/>
                  </a:ext>
                </a:extLst>
              </p:cNvPr>
              <p:cNvSpPr txBox="1"/>
              <p:nvPr/>
            </p:nvSpPr>
            <p:spPr>
              <a:xfrm>
                <a:off x="3156333"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141</a:t>
                </a:r>
              </a:p>
            </p:txBody>
          </p:sp>
          <p:sp>
            <p:nvSpPr>
              <p:cNvPr id="233" name="TextBox 232">
                <a:extLst>
                  <a:ext uri="{FF2B5EF4-FFF2-40B4-BE49-F238E27FC236}">
                    <a16:creationId xmlns:a16="http://schemas.microsoft.com/office/drawing/2014/main" id="{9B16CBC2-EE4B-4F09-A609-80BA46E75EF5}"/>
                  </a:ext>
                </a:extLst>
              </p:cNvPr>
              <p:cNvSpPr txBox="1"/>
              <p:nvPr/>
            </p:nvSpPr>
            <p:spPr>
              <a:xfrm>
                <a:off x="2934007"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176</a:t>
                </a:r>
              </a:p>
            </p:txBody>
          </p:sp>
          <p:sp>
            <p:nvSpPr>
              <p:cNvPr id="234" name="TextBox 233">
                <a:extLst>
                  <a:ext uri="{FF2B5EF4-FFF2-40B4-BE49-F238E27FC236}">
                    <a16:creationId xmlns:a16="http://schemas.microsoft.com/office/drawing/2014/main" id="{B3FC2077-F53D-4AE2-9055-FBDED645767C}"/>
                  </a:ext>
                </a:extLst>
              </p:cNvPr>
              <p:cNvSpPr txBox="1"/>
              <p:nvPr/>
            </p:nvSpPr>
            <p:spPr>
              <a:xfrm>
                <a:off x="2711680"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224</a:t>
                </a:r>
              </a:p>
            </p:txBody>
          </p:sp>
          <p:sp>
            <p:nvSpPr>
              <p:cNvPr id="235" name="TextBox 234">
                <a:extLst>
                  <a:ext uri="{FF2B5EF4-FFF2-40B4-BE49-F238E27FC236}">
                    <a16:creationId xmlns:a16="http://schemas.microsoft.com/office/drawing/2014/main" id="{B092E768-A0ED-429E-B9F8-4292E8736BDF}"/>
                  </a:ext>
                </a:extLst>
              </p:cNvPr>
              <p:cNvSpPr txBox="1"/>
              <p:nvPr/>
            </p:nvSpPr>
            <p:spPr>
              <a:xfrm>
                <a:off x="2489354"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287</a:t>
                </a:r>
              </a:p>
            </p:txBody>
          </p:sp>
          <p:sp>
            <p:nvSpPr>
              <p:cNvPr id="236" name="TextBox 235">
                <a:extLst>
                  <a:ext uri="{FF2B5EF4-FFF2-40B4-BE49-F238E27FC236}">
                    <a16:creationId xmlns:a16="http://schemas.microsoft.com/office/drawing/2014/main" id="{8713097D-1131-4554-87D9-41FF84015CCB}"/>
                  </a:ext>
                </a:extLst>
              </p:cNvPr>
              <p:cNvSpPr txBox="1"/>
              <p:nvPr/>
            </p:nvSpPr>
            <p:spPr>
              <a:xfrm>
                <a:off x="2267027"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336</a:t>
                </a:r>
              </a:p>
            </p:txBody>
          </p:sp>
          <p:sp>
            <p:nvSpPr>
              <p:cNvPr id="237" name="TextBox 236">
                <a:extLst>
                  <a:ext uri="{FF2B5EF4-FFF2-40B4-BE49-F238E27FC236}">
                    <a16:creationId xmlns:a16="http://schemas.microsoft.com/office/drawing/2014/main" id="{35BBF4A9-7FCF-43C7-BC8E-BF03218CC1AF}"/>
                  </a:ext>
                </a:extLst>
              </p:cNvPr>
              <p:cNvSpPr txBox="1"/>
              <p:nvPr/>
            </p:nvSpPr>
            <p:spPr>
              <a:xfrm>
                <a:off x="2044701"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389</a:t>
                </a:r>
              </a:p>
            </p:txBody>
          </p:sp>
          <p:sp>
            <p:nvSpPr>
              <p:cNvPr id="238" name="TextBox 237">
                <a:extLst>
                  <a:ext uri="{FF2B5EF4-FFF2-40B4-BE49-F238E27FC236}">
                    <a16:creationId xmlns:a16="http://schemas.microsoft.com/office/drawing/2014/main" id="{FDB70B5D-F85F-4991-BB46-27F63FC4A87E}"/>
                  </a:ext>
                </a:extLst>
              </p:cNvPr>
              <p:cNvSpPr txBox="1"/>
              <p:nvPr/>
            </p:nvSpPr>
            <p:spPr>
              <a:xfrm>
                <a:off x="1822374"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446</a:t>
                </a:r>
              </a:p>
            </p:txBody>
          </p:sp>
          <p:sp>
            <p:nvSpPr>
              <p:cNvPr id="239" name="TextBox 238">
                <a:extLst>
                  <a:ext uri="{FF2B5EF4-FFF2-40B4-BE49-F238E27FC236}">
                    <a16:creationId xmlns:a16="http://schemas.microsoft.com/office/drawing/2014/main" id="{F76ACF65-997B-44EB-A9CE-95C1EB06B829}"/>
                  </a:ext>
                </a:extLst>
              </p:cNvPr>
              <p:cNvSpPr txBox="1"/>
              <p:nvPr/>
            </p:nvSpPr>
            <p:spPr>
              <a:xfrm>
                <a:off x="1600047"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510</a:t>
                </a:r>
              </a:p>
            </p:txBody>
          </p:sp>
          <p:sp>
            <p:nvSpPr>
              <p:cNvPr id="240" name="TextBox 239">
                <a:extLst>
                  <a:ext uri="{FF2B5EF4-FFF2-40B4-BE49-F238E27FC236}">
                    <a16:creationId xmlns:a16="http://schemas.microsoft.com/office/drawing/2014/main" id="{7DD73F59-F313-47B4-99AE-AE75E2C183D8}"/>
                  </a:ext>
                </a:extLst>
              </p:cNvPr>
              <p:cNvSpPr txBox="1"/>
              <p:nvPr/>
            </p:nvSpPr>
            <p:spPr>
              <a:xfrm>
                <a:off x="1377721"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563</a:t>
                </a:r>
              </a:p>
            </p:txBody>
          </p:sp>
          <p:sp>
            <p:nvSpPr>
              <p:cNvPr id="241" name="TextBox 240">
                <a:extLst>
                  <a:ext uri="{FF2B5EF4-FFF2-40B4-BE49-F238E27FC236}">
                    <a16:creationId xmlns:a16="http://schemas.microsoft.com/office/drawing/2014/main" id="{F661399B-1E94-4991-8AE4-E6B852EF5F6C}"/>
                  </a:ext>
                </a:extLst>
              </p:cNvPr>
              <p:cNvSpPr txBox="1"/>
              <p:nvPr/>
            </p:nvSpPr>
            <p:spPr>
              <a:xfrm>
                <a:off x="1155394"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599</a:t>
                </a:r>
              </a:p>
            </p:txBody>
          </p:sp>
          <p:sp>
            <p:nvSpPr>
              <p:cNvPr id="242" name="TextBox 241">
                <a:extLst>
                  <a:ext uri="{FF2B5EF4-FFF2-40B4-BE49-F238E27FC236}">
                    <a16:creationId xmlns:a16="http://schemas.microsoft.com/office/drawing/2014/main" id="{EA9018F2-8A8C-48BC-B234-6FFF26142B01}"/>
                  </a:ext>
                </a:extLst>
              </p:cNvPr>
              <p:cNvSpPr txBox="1"/>
              <p:nvPr/>
            </p:nvSpPr>
            <p:spPr>
              <a:xfrm>
                <a:off x="933068"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624</a:t>
                </a:r>
              </a:p>
            </p:txBody>
          </p:sp>
          <p:sp>
            <p:nvSpPr>
              <p:cNvPr id="243" name="TextBox 242">
                <a:extLst>
                  <a:ext uri="{FF2B5EF4-FFF2-40B4-BE49-F238E27FC236}">
                    <a16:creationId xmlns:a16="http://schemas.microsoft.com/office/drawing/2014/main" id="{30797A76-5B09-4680-8B68-6CFF43A78EA3}"/>
                  </a:ext>
                </a:extLst>
              </p:cNvPr>
              <p:cNvSpPr txBox="1"/>
              <p:nvPr/>
            </p:nvSpPr>
            <p:spPr>
              <a:xfrm>
                <a:off x="5665982" y="5440927"/>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0</a:t>
                </a:r>
              </a:p>
            </p:txBody>
          </p:sp>
          <p:sp>
            <p:nvSpPr>
              <p:cNvPr id="244" name="TextBox 243">
                <a:extLst>
                  <a:ext uri="{FF2B5EF4-FFF2-40B4-BE49-F238E27FC236}">
                    <a16:creationId xmlns:a16="http://schemas.microsoft.com/office/drawing/2014/main" id="{3B87F5C0-E1D7-49CC-8275-C1B411E3E2EC}"/>
                  </a:ext>
                </a:extLst>
              </p:cNvPr>
              <p:cNvSpPr txBox="1"/>
              <p:nvPr/>
            </p:nvSpPr>
            <p:spPr>
              <a:xfrm>
                <a:off x="5891850" y="5440927"/>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0</a:t>
                </a:r>
              </a:p>
            </p:txBody>
          </p:sp>
          <p:sp>
            <p:nvSpPr>
              <p:cNvPr id="245" name="TextBox 244">
                <a:extLst>
                  <a:ext uri="{FF2B5EF4-FFF2-40B4-BE49-F238E27FC236}">
                    <a16:creationId xmlns:a16="http://schemas.microsoft.com/office/drawing/2014/main" id="{C64FE06D-E886-4F15-9E77-60B86F2C6A45}"/>
                  </a:ext>
                </a:extLst>
              </p:cNvPr>
              <p:cNvSpPr txBox="1"/>
              <p:nvPr/>
            </p:nvSpPr>
            <p:spPr>
              <a:xfrm>
                <a:off x="5440339" y="5440927"/>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0</a:t>
                </a:r>
              </a:p>
            </p:txBody>
          </p:sp>
          <p:sp>
            <p:nvSpPr>
              <p:cNvPr id="246" name="TextBox 245">
                <a:extLst>
                  <a:ext uri="{FF2B5EF4-FFF2-40B4-BE49-F238E27FC236}">
                    <a16:creationId xmlns:a16="http://schemas.microsoft.com/office/drawing/2014/main" id="{C9544F06-AF74-47CF-965A-8BC2945B67CB}"/>
                  </a:ext>
                </a:extLst>
              </p:cNvPr>
              <p:cNvSpPr txBox="1"/>
              <p:nvPr/>
            </p:nvSpPr>
            <p:spPr>
              <a:xfrm>
                <a:off x="5218012" y="5440927"/>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a:t>
                </a:r>
              </a:p>
            </p:txBody>
          </p:sp>
        </p:grpSp>
        <p:grpSp>
          <p:nvGrpSpPr>
            <p:cNvPr id="20" name="Group 19">
              <a:extLst>
                <a:ext uri="{FF2B5EF4-FFF2-40B4-BE49-F238E27FC236}">
                  <a16:creationId xmlns:a16="http://schemas.microsoft.com/office/drawing/2014/main" id="{FC4659CB-2220-47E3-889C-1E511D7E3D4B}"/>
                </a:ext>
              </a:extLst>
            </p:cNvPr>
            <p:cNvGrpSpPr/>
            <p:nvPr/>
          </p:nvGrpSpPr>
          <p:grpSpPr>
            <a:xfrm>
              <a:off x="933068" y="5489023"/>
              <a:ext cx="5095605" cy="211203"/>
              <a:chOff x="933068" y="5296878"/>
              <a:chExt cx="5095605" cy="211203"/>
            </a:xfrm>
          </p:grpSpPr>
          <p:sp>
            <p:nvSpPr>
              <p:cNvPr id="201" name="TextBox 200">
                <a:extLst>
                  <a:ext uri="{FF2B5EF4-FFF2-40B4-BE49-F238E27FC236}">
                    <a16:creationId xmlns:a16="http://schemas.microsoft.com/office/drawing/2014/main" id="{AAD24B8A-71A7-4346-8C2A-159D368C54C6}"/>
                  </a:ext>
                </a:extLst>
              </p:cNvPr>
              <p:cNvSpPr txBox="1"/>
              <p:nvPr/>
            </p:nvSpPr>
            <p:spPr>
              <a:xfrm>
                <a:off x="4747996" y="5296878"/>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13</a:t>
                </a:r>
              </a:p>
            </p:txBody>
          </p:sp>
          <p:sp>
            <p:nvSpPr>
              <p:cNvPr id="202" name="TextBox 201">
                <a:extLst>
                  <a:ext uri="{FF2B5EF4-FFF2-40B4-BE49-F238E27FC236}">
                    <a16:creationId xmlns:a16="http://schemas.microsoft.com/office/drawing/2014/main" id="{D41AD245-0BA1-4D0A-A784-5B8F9B07076A}"/>
                  </a:ext>
                </a:extLst>
              </p:cNvPr>
              <p:cNvSpPr txBox="1"/>
              <p:nvPr/>
            </p:nvSpPr>
            <p:spPr>
              <a:xfrm>
                <a:off x="5005923" y="5296878"/>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9</a:t>
                </a:r>
              </a:p>
            </p:txBody>
          </p:sp>
          <p:sp>
            <p:nvSpPr>
              <p:cNvPr id="203" name="TextBox 202">
                <a:extLst>
                  <a:ext uri="{FF2B5EF4-FFF2-40B4-BE49-F238E27FC236}">
                    <a16:creationId xmlns:a16="http://schemas.microsoft.com/office/drawing/2014/main" id="{E2D47987-3DC8-4D46-989C-D8B84C852892}"/>
                  </a:ext>
                </a:extLst>
              </p:cNvPr>
              <p:cNvSpPr txBox="1"/>
              <p:nvPr/>
            </p:nvSpPr>
            <p:spPr>
              <a:xfrm>
                <a:off x="4522353" y="5296878"/>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26</a:t>
                </a:r>
              </a:p>
            </p:txBody>
          </p:sp>
          <p:sp>
            <p:nvSpPr>
              <p:cNvPr id="204" name="TextBox 203">
                <a:extLst>
                  <a:ext uri="{FF2B5EF4-FFF2-40B4-BE49-F238E27FC236}">
                    <a16:creationId xmlns:a16="http://schemas.microsoft.com/office/drawing/2014/main" id="{9A98DB9D-AADE-4DFE-B927-5794478B2C14}"/>
                  </a:ext>
                </a:extLst>
              </p:cNvPr>
              <p:cNvSpPr txBox="1"/>
              <p:nvPr/>
            </p:nvSpPr>
            <p:spPr>
              <a:xfrm>
                <a:off x="4300026" y="5296878"/>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36</a:t>
                </a:r>
              </a:p>
            </p:txBody>
          </p:sp>
          <p:sp>
            <p:nvSpPr>
              <p:cNvPr id="205" name="TextBox 204">
                <a:extLst>
                  <a:ext uri="{FF2B5EF4-FFF2-40B4-BE49-F238E27FC236}">
                    <a16:creationId xmlns:a16="http://schemas.microsoft.com/office/drawing/2014/main" id="{C6CA96C2-A887-4D68-AF1F-45D03C340E3A}"/>
                  </a:ext>
                </a:extLst>
              </p:cNvPr>
              <p:cNvSpPr txBox="1"/>
              <p:nvPr/>
            </p:nvSpPr>
            <p:spPr>
              <a:xfrm>
                <a:off x="4077700" y="5296878"/>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46</a:t>
                </a:r>
              </a:p>
            </p:txBody>
          </p:sp>
          <p:sp>
            <p:nvSpPr>
              <p:cNvPr id="206" name="TextBox 205">
                <a:extLst>
                  <a:ext uri="{FF2B5EF4-FFF2-40B4-BE49-F238E27FC236}">
                    <a16:creationId xmlns:a16="http://schemas.microsoft.com/office/drawing/2014/main" id="{BB1999A1-0742-4D2F-B037-F0D7033879D1}"/>
                  </a:ext>
                </a:extLst>
              </p:cNvPr>
              <p:cNvSpPr txBox="1"/>
              <p:nvPr/>
            </p:nvSpPr>
            <p:spPr>
              <a:xfrm>
                <a:off x="3855373" y="5296878"/>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65</a:t>
                </a:r>
              </a:p>
            </p:txBody>
          </p:sp>
          <p:sp>
            <p:nvSpPr>
              <p:cNvPr id="207" name="TextBox 206">
                <a:extLst>
                  <a:ext uri="{FF2B5EF4-FFF2-40B4-BE49-F238E27FC236}">
                    <a16:creationId xmlns:a16="http://schemas.microsoft.com/office/drawing/2014/main" id="{BB4C4D52-169B-4C2E-94B3-BFD2AB4107F1}"/>
                  </a:ext>
                </a:extLst>
              </p:cNvPr>
              <p:cNvSpPr txBox="1"/>
              <p:nvPr/>
            </p:nvSpPr>
            <p:spPr>
              <a:xfrm>
                <a:off x="3633047" y="5296878"/>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91</a:t>
                </a:r>
              </a:p>
            </p:txBody>
          </p:sp>
          <p:sp>
            <p:nvSpPr>
              <p:cNvPr id="208" name="TextBox 207">
                <a:extLst>
                  <a:ext uri="{FF2B5EF4-FFF2-40B4-BE49-F238E27FC236}">
                    <a16:creationId xmlns:a16="http://schemas.microsoft.com/office/drawing/2014/main" id="{ABDF398D-BCB7-4DB7-92FC-1A63E0649282}"/>
                  </a:ext>
                </a:extLst>
              </p:cNvPr>
              <p:cNvSpPr txBox="1"/>
              <p:nvPr/>
            </p:nvSpPr>
            <p:spPr>
              <a:xfrm>
                <a:off x="3378659" y="5296878"/>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118</a:t>
                </a:r>
              </a:p>
            </p:txBody>
          </p:sp>
          <p:sp>
            <p:nvSpPr>
              <p:cNvPr id="209" name="TextBox 208">
                <a:extLst>
                  <a:ext uri="{FF2B5EF4-FFF2-40B4-BE49-F238E27FC236}">
                    <a16:creationId xmlns:a16="http://schemas.microsoft.com/office/drawing/2014/main" id="{8ED35C58-89BD-4612-8826-F25BD8289080}"/>
                  </a:ext>
                </a:extLst>
              </p:cNvPr>
              <p:cNvSpPr txBox="1"/>
              <p:nvPr/>
            </p:nvSpPr>
            <p:spPr>
              <a:xfrm>
                <a:off x="3156333" y="5296878"/>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148</a:t>
                </a:r>
              </a:p>
            </p:txBody>
          </p:sp>
          <p:sp>
            <p:nvSpPr>
              <p:cNvPr id="210" name="TextBox 209">
                <a:extLst>
                  <a:ext uri="{FF2B5EF4-FFF2-40B4-BE49-F238E27FC236}">
                    <a16:creationId xmlns:a16="http://schemas.microsoft.com/office/drawing/2014/main" id="{97E194FA-92EE-4CEA-B5EF-D15334605C8B}"/>
                  </a:ext>
                </a:extLst>
              </p:cNvPr>
              <p:cNvSpPr txBox="1"/>
              <p:nvPr/>
            </p:nvSpPr>
            <p:spPr>
              <a:xfrm>
                <a:off x="2934007" y="5296878"/>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190</a:t>
                </a:r>
              </a:p>
            </p:txBody>
          </p:sp>
          <p:sp>
            <p:nvSpPr>
              <p:cNvPr id="211" name="TextBox 210">
                <a:extLst>
                  <a:ext uri="{FF2B5EF4-FFF2-40B4-BE49-F238E27FC236}">
                    <a16:creationId xmlns:a16="http://schemas.microsoft.com/office/drawing/2014/main" id="{080468F4-1030-4E41-9D62-EDA2D3A821E3}"/>
                  </a:ext>
                </a:extLst>
              </p:cNvPr>
              <p:cNvSpPr txBox="1"/>
              <p:nvPr/>
            </p:nvSpPr>
            <p:spPr>
              <a:xfrm>
                <a:off x="2711680" y="5296878"/>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226</a:t>
                </a:r>
              </a:p>
            </p:txBody>
          </p:sp>
          <p:sp>
            <p:nvSpPr>
              <p:cNvPr id="212" name="TextBox 211">
                <a:extLst>
                  <a:ext uri="{FF2B5EF4-FFF2-40B4-BE49-F238E27FC236}">
                    <a16:creationId xmlns:a16="http://schemas.microsoft.com/office/drawing/2014/main" id="{654B107D-1ABC-4118-95C3-DE58B5075EB9}"/>
                  </a:ext>
                </a:extLst>
              </p:cNvPr>
              <p:cNvSpPr txBox="1"/>
              <p:nvPr/>
            </p:nvSpPr>
            <p:spPr>
              <a:xfrm>
                <a:off x="2489354" y="5296878"/>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273</a:t>
                </a:r>
              </a:p>
            </p:txBody>
          </p:sp>
          <p:sp>
            <p:nvSpPr>
              <p:cNvPr id="213" name="TextBox 212">
                <a:extLst>
                  <a:ext uri="{FF2B5EF4-FFF2-40B4-BE49-F238E27FC236}">
                    <a16:creationId xmlns:a16="http://schemas.microsoft.com/office/drawing/2014/main" id="{CCBA64F1-29D4-4810-A23E-5FD103E553E6}"/>
                  </a:ext>
                </a:extLst>
              </p:cNvPr>
              <p:cNvSpPr txBox="1"/>
              <p:nvPr/>
            </p:nvSpPr>
            <p:spPr>
              <a:xfrm>
                <a:off x="2267027" y="5296878"/>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321</a:t>
                </a:r>
              </a:p>
            </p:txBody>
          </p:sp>
          <p:sp>
            <p:nvSpPr>
              <p:cNvPr id="214" name="TextBox 213">
                <a:extLst>
                  <a:ext uri="{FF2B5EF4-FFF2-40B4-BE49-F238E27FC236}">
                    <a16:creationId xmlns:a16="http://schemas.microsoft.com/office/drawing/2014/main" id="{46BFD458-6B55-4B4E-8370-64B3B0B9D1BB}"/>
                  </a:ext>
                </a:extLst>
              </p:cNvPr>
              <p:cNvSpPr txBox="1"/>
              <p:nvPr/>
            </p:nvSpPr>
            <p:spPr>
              <a:xfrm>
                <a:off x="2044701" y="5296878"/>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367</a:t>
                </a:r>
              </a:p>
            </p:txBody>
          </p:sp>
          <p:sp>
            <p:nvSpPr>
              <p:cNvPr id="215" name="TextBox 214">
                <a:extLst>
                  <a:ext uri="{FF2B5EF4-FFF2-40B4-BE49-F238E27FC236}">
                    <a16:creationId xmlns:a16="http://schemas.microsoft.com/office/drawing/2014/main" id="{A686B1B6-A4CC-4699-8788-8A44ADAD57C7}"/>
                  </a:ext>
                </a:extLst>
              </p:cNvPr>
              <p:cNvSpPr txBox="1"/>
              <p:nvPr/>
            </p:nvSpPr>
            <p:spPr>
              <a:xfrm>
                <a:off x="1822374" y="5296878"/>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422</a:t>
                </a:r>
              </a:p>
            </p:txBody>
          </p:sp>
          <p:sp>
            <p:nvSpPr>
              <p:cNvPr id="216" name="TextBox 215">
                <a:extLst>
                  <a:ext uri="{FF2B5EF4-FFF2-40B4-BE49-F238E27FC236}">
                    <a16:creationId xmlns:a16="http://schemas.microsoft.com/office/drawing/2014/main" id="{7D4E30BB-F69A-4011-BDAF-20AF6A2567FB}"/>
                  </a:ext>
                </a:extLst>
              </p:cNvPr>
              <p:cNvSpPr txBox="1"/>
              <p:nvPr/>
            </p:nvSpPr>
            <p:spPr>
              <a:xfrm>
                <a:off x="1600047" y="5296878"/>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471</a:t>
                </a:r>
              </a:p>
            </p:txBody>
          </p:sp>
          <p:sp>
            <p:nvSpPr>
              <p:cNvPr id="217" name="TextBox 216">
                <a:extLst>
                  <a:ext uri="{FF2B5EF4-FFF2-40B4-BE49-F238E27FC236}">
                    <a16:creationId xmlns:a16="http://schemas.microsoft.com/office/drawing/2014/main" id="{B4F4C44F-8819-4E8F-84BC-BAE6AB453B17}"/>
                  </a:ext>
                </a:extLst>
              </p:cNvPr>
              <p:cNvSpPr txBox="1"/>
              <p:nvPr/>
            </p:nvSpPr>
            <p:spPr>
              <a:xfrm>
                <a:off x="1377721" y="5296878"/>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542</a:t>
                </a:r>
              </a:p>
            </p:txBody>
          </p:sp>
          <p:sp>
            <p:nvSpPr>
              <p:cNvPr id="218" name="TextBox 217">
                <a:extLst>
                  <a:ext uri="{FF2B5EF4-FFF2-40B4-BE49-F238E27FC236}">
                    <a16:creationId xmlns:a16="http://schemas.microsoft.com/office/drawing/2014/main" id="{388D7BF5-2B67-4818-80D6-478AADC7044B}"/>
                  </a:ext>
                </a:extLst>
              </p:cNvPr>
              <p:cNvSpPr txBox="1"/>
              <p:nvPr/>
            </p:nvSpPr>
            <p:spPr>
              <a:xfrm>
                <a:off x="1155394" y="5296878"/>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587</a:t>
                </a:r>
              </a:p>
            </p:txBody>
          </p:sp>
          <p:sp>
            <p:nvSpPr>
              <p:cNvPr id="219" name="TextBox 218">
                <a:extLst>
                  <a:ext uri="{FF2B5EF4-FFF2-40B4-BE49-F238E27FC236}">
                    <a16:creationId xmlns:a16="http://schemas.microsoft.com/office/drawing/2014/main" id="{F1E03355-5D33-40FB-B75D-8BD6B388D291}"/>
                  </a:ext>
                </a:extLst>
              </p:cNvPr>
              <p:cNvSpPr txBox="1"/>
              <p:nvPr/>
            </p:nvSpPr>
            <p:spPr>
              <a:xfrm>
                <a:off x="933068" y="5296878"/>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629</a:t>
                </a:r>
              </a:p>
            </p:txBody>
          </p:sp>
          <p:sp>
            <p:nvSpPr>
              <p:cNvPr id="220" name="TextBox 219">
                <a:extLst>
                  <a:ext uri="{FF2B5EF4-FFF2-40B4-BE49-F238E27FC236}">
                    <a16:creationId xmlns:a16="http://schemas.microsoft.com/office/drawing/2014/main" id="{9C08E4A0-E46C-4B13-A186-A7447673595E}"/>
                  </a:ext>
                </a:extLst>
              </p:cNvPr>
              <p:cNvSpPr txBox="1"/>
              <p:nvPr/>
            </p:nvSpPr>
            <p:spPr>
              <a:xfrm>
                <a:off x="5665982" y="5296878"/>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a:t>
                </a:r>
              </a:p>
            </p:txBody>
          </p:sp>
          <p:sp>
            <p:nvSpPr>
              <p:cNvPr id="221" name="TextBox 220">
                <a:extLst>
                  <a:ext uri="{FF2B5EF4-FFF2-40B4-BE49-F238E27FC236}">
                    <a16:creationId xmlns:a16="http://schemas.microsoft.com/office/drawing/2014/main" id="{A8E6C066-DA08-4AF4-AA1A-F4EF2746B0D5}"/>
                  </a:ext>
                </a:extLst>
              </p:cNvPr>
              <p:cNvSpPr txBox="1"/>
              <p:nvPr/>
            </p:nvSpPr>
            <p:spPr>
              <a:xfrm>
                <a:off x="5891850" y="5296878"/>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0</a:t>
                </a:r>
              </a:p>
            </p:txBody>
          </p:sp>
          <p:sp>
            <p:nvSpPr>
              <p:cNvPr id="222" name="TextBox 221">
                <a:extLst>
                  <a:ext uri="{FF2B5EF4-FFF2-40B4-BE49-F238E27FC236}">
                    <a16:creationId xmlns:a16="http://schemas.microsoft.com/office/drawing/2014/main" id="{FFCDBC5E-691E-49C5-A296-7502FA178AB8}"/>
                  </a:ext>
                </a:extLst>
              </p:cNvPr>
              <p:cNvSpPr txBox="1"/>
              <p:nvPr/>
            </p:nvSpPr>
            <p:spPr>
              <a:xfrm>
                <a:off x="5440339" y="5296878"/>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3</a:t>
                </a:r>
              </a:p>
            </p:txBody>
          </p:sp>
          <p:sp>
            <p:nvSpPr>
              <p:cNvPr id="223" name="TextBox 222">
                <a:extLst>
                  <a:ext uri="{FF2B5EF4-FFF2-40B4-BE49-F238E27FC236}">
                    <a16:creationId xmlns:a16="http://schemas.microsoft.com/office/drawing/2014/main" id="{58933359-0A2B-425F-857F-66C9838D01BA}"/>
                  </a:ext>
                </a:extLst>
              </p:cNvPr>
              <p:cNvSpPr txBox="1"/>
              <p:nvPr/>
            </p:nvSpPr>
            <p:spPr>
              <a:xfrm>
                <a:off x="5218012" y="5296878"/>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4</a:t>
                </a:r>
              </a:p>
            </p:txBody>
          </p:sp>
        </p:grpSp>
        <p:grpSp>
          <p:nvGrpSpPr>
            <p:cNvPr id="22" name="Group 21">
              <a:extLst>
                <a:ext uri="{FF2B5EF4-FFF2-40B4-BE49-F238E27FC236}">
                  <a16:creationId xmlns:a16="http://schemas.microsoft.com/office/drawing/2014/main" id="{5C5A084A-0F04-4031-A9AF-6E44A245A41E}"/>
                </a:ext>
              </a:extLst>
            </p:cNvPr>
            <p:cNvGrpSpPr/>
            <p:nvPr/>
          </p:nvGrpSpPr>
          <p:grpSpPr>
            <a:xfrm>
              <a:off x="1163320" y="3856335"/>
              <a:ext cx="2118360" cy="646331"/>
              <a:chOff x="3977640" y="3038455"/>
              <a:chExt cx="2118360" cy="646331"/>
            </a:xfrm>
          </p:grpSpPr>
          <p:sp>
            <p:nvSpPr>
              <p:cNvPr id="194" name="TextBox 193">
                <a:extLst>
                  <a:ext uri="{FF2B5EF4-FFF2-40B4-BE49-F238E27FC236}">
                    <a16:creationId xmlns:a16="http://schemas.microsoft.com/office/drawing/2014/main" id="{FD5F9E53-9A46-4F69-BBF4-35B2C011E925}"/>
                  </a:ext>
                </a:extLst>
              </p:cNvPr>
              <p:cNvSpPr txBox="1"/>
              <p:nvPr/>
            </p:nvSpPr>
            <p:spPr>
              <a:xfrm>
                <a:off x="4201160" y="3038455"/>
                <a:ext cx="1894840" cy="646331"/>
              </a:xfrm>
              <a:prstGeom prst="rect">
                <a:avLst/>
              </a:prstGeom>
              <a:noFill/>
            </p:spPr>
            <p:txBody>
              <a:bodyPr wrap="square">
                <a:spAutoFit/>
              </a:bodyPr>
              <a:lstStyle/>
              <a:p>
                <a:r>
                  <a:rPr lang="en-GB" sz="1200" dirty="0">
                    <a:solidFill>
                      <a:srgbClr val="B60D27"/>
                    </a:solidFill>
                  </a:rPr>
                  <a:t>Napabucasin + FOLFIRI</a:t>
                </a:r>
                <a:endParaRPr lang="en-GB" sz="1200" dirty="0"/>
              </a:p>
              <a:p>
                <a:r>
                  <a:rPr lang="en-GB" sz="1200" dirty="0">
                    <a:solidFill>
                      <a:schemeClr val="accent2"/>
                    </a:solidFill>
                  </a:rPr>
                  <a:t>FOLFIRI</a:t>
                </a:r>
              </a:p>
              <a:p>
                <a:r>
                  <a:rPr lang="en-GB" sz="1200" dirty="0">
                    <a:solidFill>
                      <a:srgbClr val="4D4D4D"/>
                    </a:solidFill>
                  </a:rPr>
                  <a:t>Censored</a:t>
                </a:r>
              </a:p>
            </p:txBody>
          </p:sp>
          <p:cxnSp>
            <p:nvCxnSpPr>
              <p:cNvPr id="195" name="Straight Connector 194">
                <a:extLst>
                  <a:ext uri="{FF2B5EF4-FFF2-40B4-BE49-F238E27FC236}">
                    <a16:creationId xmlns:a16="http://schemas.microsoft.com/office/drawing/2014/main" id="{4C6B6C20-A175-478C-B6C5-9EF9C8A39702}"/>
                  </a:ext>
                </a:extLst>
              </p:cNvPr>
              <p:cNvCxnSpPr>
                <a:cxnSpLocks/>
              </p:cNvCxnSpPr>
              <p:nvPr/>
            </p:nvCxnSpPr>
            <p:spPr>
              <a:xfrm>
                <a:off x="3977640" y="3169920"/>
                <a:ext cx="216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8568F346-F550-4FCE-88C0-50DC13145157}"/>
                  </a:ext>
                </a:extLst>
              </p:cNvPr>
              <p:cNvCxnSpPr>
                <a:cxnSpLocks/>
              </p:cNvCxnSpPr>
              <p:nvPr/>
            </p:nvCxnSpPr>
            <p:spPr>
              <a:xfrm>
                <a:off x="3977640" y="3362960"/>
                <a:ext cx="21600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95F48A0-560F-4F76-9008-3A6CCF77C456}"/>
                  </a:ext>
                </a:extLst>
              </p:cNvPr>
              <p:cNvCxnSpPr>
                <a:cxnSpLocks/>
              </p:cNvCxnSpPr>
              <p:nvPr/>
            </p:nvCxnSpPr>
            <p:spPr>
              <a:xfrm rot="5400000">
                <a:off x="4118000" y="3532480"/>
                <a:ext cx="10800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F592AF7-559F-4722-9534-A6BABF2D388C}"/>
                  </a:ext>
                </a:extLst>
              </p:cNvPr>
              <p:cNvCxnSpPr>
                <a:cxnSpLocks/>
              </p:cNvCxnSpPr>
              <p:nvPr/>
            </p:nvCxnSpPr>
            <p:spPr>
              <a:xfrm rot="5400000">
                <a:off x="3994200" y="3532480"/>
                <a:ext cx="108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BAA840BA-1389-4642-9CD2-0101EB8C1F46}"/>
                </a:ext>
              </a:extLst>
            </p:cNvPr>
            <p:cNvSpPr txBox="1"/>
            <p:nvPr/>
          </p:nvSpPr>
          <p:spPr>
            <a:xfrm>
              <a:off x="2903728" y="4793545"/>
              <a:ext cx="126162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grpSp>
          <p:nvGrpSpPr>
            <p:cNvPr id="24" name="Group 23">
              <a:extLst>
                <a:ext uri="{FF2B5EF4-FFF2-40B4-BE49-F238E27FC236}">
                  <a16:creationId xmlns:a16="http://schemas.microsoft.com/office/drawing/2014/main" id="{28F75B39-686A-4A11-8D68-53865BEFBD39}"/>
                </a:ext>
              </a:extLst>
            </p:cNvPr>
            <p:cNvGrpSpPr/>
            <p:nvPr/>
          </p:nvGrpSpPr>
          <p:grpSpPr>
            <a:xfrm>
              <a:off x="1055052" y="2231069"/>
              <a:ext cx="4745673" cy="2074231"/>
              <a:chOff x="3148012" y="2152650"/>
              <a:chExt cx="5899432" cy="2548518"/>
            </a:xfrm>
          </p:grpSpPr>
          <p:sp>
            <p:nvSpPr>
              <p:cNvPr id="95" name="Graphic 189">
                <a:extLst>
                  <a:ext uri="{FF2B5EF4-FFF2-40B4-BE49-F238E27FC236}">
                    <a16:creationId xmlns:a16="http://schemas.microsoft.com/office/drawing/2014/main" id="{8429977D-454A-4073-9F25-172E35213AF8}"/>
                  </a:ext>
                </a:extLst>
              </p:cNvPr>
              <p:cNvSpPr/>
              <p:nvPr/>
            </p:nvSpPr>
            <p:spPr>
              <a:xfrm>
                <a:off x="3148012" y="2190750"/>
                <a:ext cx="5899432" cy="2473470"/>
              </a:xfrm>
              <a:custGeom>
                <a:avLst/>
                <a:gdLst>
                  <a:gd name="connsiteX0" fmla="*/ 5899433 w 5899432"/>
                  <a:gd name="connsiteY0" fmla="*/ 2473471 h 2473470"/>
                  <a:gd name="connsiteX1" fmla="*/ 5186953 w 5899432"/>
                  <a:gd name="connsiteY1" fmla="*/ 2473471 h 2473470"/>
                  <a:gd name="connsiteX2" fmla="*/ 5186953 w 5899432"/>
                  <a:gd name="connsiteY2" fmla="*/ 2430513 h 2473470"/>
                  <a:gd name="connsiteX3" fmla="*/ 5015151 w 5899432"/>
                  <a:gd name="connsiteY3" fmla="*/ 2430513 h 2473470"/>
                  <a:gd name="connsiteX4" fmla="*/ 5015151 w 5899432"/>
                  <a:gd name="connsiteY4" fmla="*/ 2392623 h 2473470"/>
                  <a:gd name="connsiteX5" fmla="*/ 4853455 w 5899432"/>
                  <a:gd name="connsiteY5" fmla="*/ 2392623 h 2473470"/>
                  <a:gd name="connsiteX6" fmla="*/ 4853455 w 5899432"/>
                  <a:gd name="connsiteY6" fmla="*/ 2359771 h 2473470"/>
                  <a:gd name="connsiteX7" fmla="*/ 4684176 w 5899432"/>
                  <a:gd name="connsiteY7" fmla="*/ 2359771 h 2473470"/>
                  <a:gd name="connsiteX8" fmla="*/ 4684176 w 5899432"/>
                  <a:gd name="connsiteY8" fmla="*/ 2331987 h 2473470"/>
                  <a:gd name="connsiteX9" fmla="*/ 4613434 w 5899432"/>
                  <a:gd name="connsiteY9" fmla="*/ 2331987 h 2473470"/>
                  <a:gd name="connsiteX10" fmla="*/ 4613434 w 5899432"/>
                  <a:gd name="connsiteY10" fmla="*/ 2283980 h 2473470"/>
                  <a:gd name="connsiteX11" fmla="*/ 4540168 w 5899432"/>
                  <a:gd name="connsiteY11" fmla="*/ 2283980 h 2473470"/>
                  <a:gd name="connsiteX12" fmla="*/ 4540168 w 5899432"/>
                  <a:gd name="connsiteY12" fmla="*/ 2268817 h 2473470"/>
                  <a:gd name="connsiteX13" fmla="*/ 4332990 w 5899432"/>
                  <a:gd name="connsiteY13" fmla="*/ 2268817 h 2473470"/>
                  <a:gd name="connsiteX14" fmla="*/ 4332990 w 5899432"/>
                  <a:gd name="connsiteY14" fmla="*/ 2238499 h 2473470"/>
                  <a:gd name="connsiteX15" fmla="*/ 4077815 w 5899432"/>
                  <a:gd name="connsiteY15" fmla="*/ 2238499 h 2473470"/>
                  <a:gd name="connsiteX16" fmla="*/ 4077815 w 5899432"/>
                  <a:gd name="connsiteY16" fmla="*/ 2213238 h 2473470"/>
                  <a:gd name="connsiteX17" fmla="*/ 3961591 w 5899432"/>
                  <a:gd name="connsiteY17" fmla="*/ 2213238 h 2473470"/>
                  <a:gd name="connsiteX18" fmla="*/ 3961591 w 5899432"/>
                  <a:gd name="connsiteY18" fmla="*/ 2193026 h 2473470"/>
                  <a:gd name="connsiteX19" fmla="*/ 3890848 w 5899432"/>
                  <a:gd name="connsiteY19" fmla="*/ 2193026 h 2473470"/>
                  <a:gd name="connsiteX20" fmla="*/ 3890848 w 5899432"/>
                  <a:gd name="connsiteY20" fmla="*/ 2150069 h 2473470"/>
                  <a:gd name="connsiteX21" fmla="*/ 3713988 w 5899432"/>
                  <a:gd name="connsiteY21" fmla="*/ 2150069 h 2473470"/>
                  <a:gd name="connsiteX22" fmla="*/ 3713988 w 5899432"/>
                  <a:gd name="connsiteY22" fmla="*/ 2076802 h 2473470"/>
                  <a:gd name="connsiteX23" fmla="*/ 3527031 w 5899432"/>
                  <a:gd name="connsiteY23" fmla="*/ 2076802 h 2473470"/>
                  <a:gd name="connsiteX24" fmla="*/ 3527031 w 5899432"/>
                  <a:gd name="connsiteY24" fmla="*/ 2059114 h 2473470"/>
                  <a:gd name="connsiteX25" fmla="*/ 3420913 w 5899432"/>
                  <a:gd name="connsiteY25" fmla="*/ 2059114 h 2473470"/>
                  <a:gd name="connsiteX26" fmla="*/ 3420913 w 5899432"/>
                  <a:gd name="connsiteY26" fmla="*/ 2038902 h 2473470"/>
                  <a:gd name="connsiteX27" fmla="*/ 3352695 w 5899432"/>
                  <a:gd name="connsiteY27" fmla="*/ 2038902 h 2473470"/>
                  <a:gd name="connsiteX28" fmla="*/ 3352695 w 5899432"/>
                  <a:gd name="connsiteY28" fmla="*/ 2013642 h 2473470"/>
                  <a:gd name="connsiteX29" fmla="*/ 3314805 w 5899432"/>
                  <a:gd name="connsiteY29" fmla="*/ 2013642 h 2473470"/>
                  <a:gd name="connsiteX30" fmla="*/ 3314805 w 5899432"/>
                  <a:gd name="connsiteY30" fmla="*/ 1990906 h 2473470"/>
                  <a:gd name="connsiteX31" fmla="*/ 3226375 w 5899432"/>
                  <a:gd name="connsiteY31" fmla="*/ 1990906 h 2473470"/>
                  <a:gd name="connsiteX32" fmla="*/ 3226375 w 5899432"/>
                  <a:gd name="connsiteY32" fmla="*/ 1958054 h 2473470"/>
                  <a:gd name="connsiteX33" fmla="*/ 3064678 w 5899432"/>
                  <a:gd name="connsiteY33" fmla="*/ 1958054 h 2473470"/>
                  <a:gd name="connsiteX34" fmla="*/ 3064678 w 5899432"/>
                  <a:gd name="connsiteY34" fmla="*/ 1905000 h 2473470"/>
                  <a:gd name="connsiteX35" fmla="*/ 2996460 w 5899432"/>
                  <a:gd name="connsiteY35" fmla="*/ 1905000 h 2473470"/>
                  <a:gd name="connsiteX36" fmla="*/ 2996460 w 5899432"/>
                  <a:gd name="connsiteY36" fmla="*/ 1869624 h 2473470"/>
                  <a:gd name="connsiteX37" fmla="*/ 2890342 w 5899432"/>
                  <a:gd name="connsiteY37" fmla="*/ 1869624 h 2473470"/>
                  <a:gd name="connsiteX38" fmla="*/ 2890342 w 5899432"/>
                  <a:gd name="connsiteY38" fmla="*/ 1826676 h 2473470"/>
                  <a:gd name="connsiteX39" fmla="*/ 2837288 w 5899432"/>
                  <a:gd name="connsiteY39" fmla="*/ 1826676 h 2473470"/>
                  <a:gd name="connsiteX40" fmla="*/ 2837288 w 5899432"/>
                  <a:gd name="connsiteY40" fmla="*/ 1803940 h 2473470"/>
                  <a:gd name="connsiteX41" fmla="*/ 2781700 w 5899432"/>
                  <a:gd name="connsiteY41" fmla="*/ 1803940 h 2473470"/>
                  <a:gd name="connsiteX42" fmla="*/ 2781700 w 5899432"/>
                  <a:gd name="connsiteY42" fmla="*/ 1771097 h 2473470"/>
                  <a:gd name="connsiteX43" fmla="*/ 2718540 w 5899432"/>
                  <a:gd name="connsiteY43" fmla="*/ 1771097 h 2473470"/>
                  <a:gd name="connsiteX44" fmla="*/ 2718540 w 5899432"/>
                  <a:gd name="connsiteY44" fmla="*/ 1738246 h 2473470"/>
                  <a:gd name="connsiteX45" fmla="*/ 2675592 w 5899432"/>
                  <a:gd name="connsiteY45" fmla="*/ 1738246 h 2473470"/>
                  <a:gd name="connsiteX46" fmla="*/ 2675592 w 5899432"/>
                  <a:gd name="connsiteY46" fmla="*/ 1700355 h 2473470"/>
                  <a:gd name="connsiteX47" fmla="*/ 2630110 w 5899432"/>
                  <a:gd name="connsiteY47" fmla="*/ 1700355 h 2473470"/>
                  <a:gd name="connsiteX48" fmla="*/ 2630110 w 5899432"/>
                  <a:gd name="connsiteY48" fmla="*/ 1677609 h 2473470"/>
                  <a:gd name="connsiteX49" fmla="*/ 2602325 w 5899432"/>
                  <a:gd name="connsiteY49" fmla="*/ 1677609 h 2473470"/>
                  <a:gd name="connsiteX50" fmla="*/ 2602325 w 5899432"/>
                  <a:gd name="connsiteY50" fmla="*/ 1649825 h 2473470"/>
                  <a:gd name="connsiteX51" fmla="*/ 2524001 w 5899432"/>
                  <a:gd name="connsiteY51" fmla="*/ 1649825 h 2473470"/>
                  <a:gd name="connsiteX52" fmla="*/ 2524001 w 5899432"/>
                  <a:gd name="connsiteY52" fmla="*/ 1616973 h 2473470"/>
                  <a:gd name="connsiteX53" fmla="*/ 2455783 w 5899432"/>
                  <a:gd name="connsiteY53" fmla="*/ 1616973 h 2473470"/>
                  <a:gd name="connsiteX54" fmla="*/ 2455783 w 5899432"/>
                  <a:gd name="connsiteY54" fmla="*/ 1589189 h 2473470"/>
                  <a:gd name="connsiteX55" fmla="*/ 2367353 w 5899432"/>
                  <a:gd name="connsiteY55" fmla="*/ 1589189 h 2473470"/>
                  <a:gd name="connsiteX56" fmla="*/ 2367353 w 5899432"/>
                  <a:gd name="connsiteY56" fmla="*/ 1563919 h 2473470"/>
                  <a:gd name="connsiteX57" fmla="*/ 2294087 w 5899432"/>
                  <a:gd name="connsiteY57" fmla="*/ 1563919 h 2473470"/>
                  <a:gd name="connsiteX58" fmla="*/ 2294087 w 5899432"/>
                  <a:gd name="connsiteY58" fmla="*/ 1548765 h 2473470"/>
                  <a:gd name="connsiteX59" fmla="*/ 2253663 w 5899432"/>
                  <a:gd name="connsiteY59" fmla="*/ 1548765 h 2473470"/>
                  <a:gd name="connsiteX60" fmla="*/ 2253663 w 5899432"/>
                  <a:gd name="connsiteY60" fmla="*/ 1515913 h 2473470"/>
                  <a:gd name="connsiteX61" fmla="*/ 2167757 w 5899432"/>
                  <a:gd name="connsiteY61" fmla="*/ 1515913 h 2473470"/>
                  <a:gd name="connsiteX62" fmla="*/ 2167757 w 5899432"/>
                  <a:gd name="connsiteY62" fmla="*/ 1475489 h 2473470"/>
                  <a:gd name="connsiteX63" fmla="*/ 2137439 w 5899432"/>
                  <a:gd name="connsiteY63" fmla="*/ 1475489 h 2473470"/>
                  <a:gd name="connsiteX64" fmla="*/ 2137439 w 5899432"/>
                  <a:gd name="connsiteY64" fmla="*/ 1460335 h 2473470"/>
                  <a:gd name="connsiteX65" fmla="*/ 2051542 w 5899432"/>
                  <a:gd name="connsiteY65" fmla="*/ 1460335 h 2473470"/>
                  <a:gd name="connsiteX66" fmla="*/ 2051542 w 5899432"/>
                  <a:gd name="connsiteY66" fmla="*/ 1430017 h 2473470"/>
                  <a:gd name="connsiteX67" fmla="*/ 2018691 w 5899432"/>
                  <a:gd name="connsiteY67" fmla="*/ 1430017 h 2473470"/>
                  <a:gd name="connsiteX68" fmla="*/ 2018691 w 5899432"/>
                  <a:gd name="connsiteY68" fmla="*/ 1399698 h 2473470"/>
                  <a:gd name="connsiteX69" fmla="*/ 1927736 w 5899432"/>
                  <a:gd name="connsiteY69" fmla="*/ 1399698 h 2473470"/>
                  <a:gd name="connsiteX70" fmla="*/ 1927736 w 5899432"/>
                  <a:gd name="connsiteY70" fmla="*/ 1364323 h 2473470"/>
                  <a:gd name="connsiteX71" fmla="*/ 1889836 w 5899432"/>
                  <a:gd name="connsiteY71" fmla="*/ 1364323 h 2473470"/>
                  <a:gd name="connsiteX72" fmla="*/ 1889836 w 5899432"/>
                  <a:gd name="connsiteY72" fmla="*/ 1328956 h 2473470"/>
                  <a:gd name="connsiteX73" fmla="*/ 1856994 w 5899432"/>
                  <a:gd name="connsiteY73" fmla="*/ 1328956 h 2473470"/>
                  <a:gd name="connsiteX74" fmla="*/ 1856994 w 5899432"/>
                  <a:gd name="connsiteY74" fmla="*/ 1308744 h 2473470"/>
                  <a:gd name="connsiteX75" fmla="*/ 1819094 w 5899432"/>
                  <a:gd name="connsiteY75" fmla="*/ 1308744 h 2473470"/>
                  <a:gd name="connsiteX76" fmla="*/ 1819094 w 5899432"/>
                  <a:gd name="connsiteY76" fmla="*/ 1270844 h 2473470"/>
                  <a:gd name="connsiteX77" fmla="*/ 1748352 w 5899432"/>
                  <a:gd name="connsiteY77" fmla="*/ 1270844 h 2473470"/>
                  <a:gd name="connsiteX78" fmla="*/ 1748352 w 5899432"/>
                  <a:gd name="connsiteY78" fmla="*/ 1225362 h 2473470"/>
                  <a:gd name="connsiteX79" fmla="*/ 1667504 w 5899432"/>
                  <a:gd name="connsiteY79" fmla="*/ 1225362 h 2473470"/>
                  <a:gd name="connsiteX80" fmla="*/ 1667504 w 5899432"/>
                  <a:gd name="connsiteY80" fmla="*/ 1195044 h 2473470"/>
                  <a:gd name="connsiteX81" fmla="*/ 1639719 w 5899432"/>
                  <a:gd name="connsiteY81" fmla="*/ 1195044 h 2473470"/>
                  <a:gd name="connsiteX82" fmla="*/ 1639719 w 5899432"/>
                  <a:gd name="connsiteY82" fmla="*/ 1157144 h 2473470"/>
                  <a:gd name="connsiteX83" fmla="*/ 1586656 w 5899432"/>
                  <a:gd name="connsiteY83" fmla="*/ 1157144 h 2473470"/>
                  <a:gd name="connsiteX84" fmla="*/ 1586656 w 5899432"/>
                  <a:gd name="connsiteY84" fmla="*/ 1088936 h 2473470"/>
                  <a:gd name="connsiteX85" fmla="*/ 1498225 w 5899432"/>
                  <a:gd name="connsiteY85" fmla="*/ 1088936 h 2473470"/>
                  <a:gd name="connsiteX86" fmla="*/ 1498225 w 5899432"/>
                  <a:gd name="connsiteY86" fmla="*/ 1056084 h 2473470"/>
                  <a:gd name="connsiteX87" fmla="*/ 1470441 w 5899432"/>
                  <a:gd name="connsiteY87" fmla="*/ 1056084 h 2473470"/>
                  <a:gd name="connsiteX88" fmla="*/ 1470441 w 5899432"/>
                  <a:gd name="connsiteY88" fmla="*/ 1028300 h 2473470"/>
                  <a:gd name="connsiteX89" fmla="*/ 1422435 w 5899432"/>
                  <a:gd name="connsiteY89" fmla="*/ 1028300 h 2473470"/>
                  <a:gd name="connsiteX90" fmla="*/ 1422435 w 5899432"/>
                  <a:gd name="connsiteY90" fmla="*/ 1000506 h 2473470"/>
                  <a:gd name="connsiteX91" fmla="*/ 1376953 w 5899432"/>
                  <a:gd name="connsiteY91" fmla="*/ 1000506 h 2473470"/>
                  <a:gd name="connsiteX92" fmla="*/ 1376953 w 5899432"/>
                  <a:gd name="connsiteY92" fmla="*/ 962606 h 2473470"/>
                  <a:gd name="connsiteX93" fmla="*/ 1349169 w 5899432"/>
                  <a:gd name="connsiteY93" fmla="*/ 962606 h 2473470"/>
                  <a:gd name="connsiteX94" fmla="*/ 1349169 w 5899432"/>
                  <a:gd name="connsiteY94" fmla="*/ 912076 h 2473470"/>
                  <a:gd name="connsiteX95" fmla="*/ 1283475 w 5899432"/>
                  <a:gd name="connsiteY95" fmla="*/ 912076 h 2473470"/>
                  <a:gd name="connsiteX96" fmla="*/ 1283475 w 5899432"/>
                  <a:gd name="connsiteY96" fmla="*/ 881758 h 2473470"/>
                  <a:gd name="connsiteX97" fmla="*/ 1258205 w 5899432"/>
                  <a:gd name="connsiteY97" fmla="*/ 881758 h 2473470"/>
                  <a:gd name="connsiteX98" fmla="*/ 1258205 w 5899432"/>
                  <a:gd name="connsiteY98" fmla="*/ 831227 h 2473470"/>
                  <a:gd name="connsiteX99" fmla="*/ 1202627 w 5899432"/>
                  <a:gd name="connsiteY99" fmla="*/ 831227 h 2473470"/>
                  <a:gd name="connsiteX100" fmla="*/ 1202627 w 5899432"/>
                  <a:gd name="connsiteY100" fmla="*/ 800908 h 2473470"/>
                  <a:gd name="connsiteX101" fmla="*/ 1136933 w 5899432"/>
                  <a:gd name="connsiteY101" fmla="*/ 800908 h 2473470"/>
                  <a:gd name="connsiteX102" fmla="*/ 1136933 w 5899432"/>
                  <a:gd name="connsiteY102" fmla="*/ 778170 h 2473470"/>
                  <a:gd name="connsiteX103" fmla="*/ 1119254 w 5899432"/>
                  <a:gd name="connsiteY103" fmla="*/ 778170 h 2473470"/>
                  <a:gd name="connsiteX104" fmla="*/ 1119254 w 5899432"/>
                  <a:gd name="connsiteY104" fmla="*/ 742798 h 2473470"/>
                  <a:gd name="connsiteX105" fmla="*/ 1083878 w 5899432"/>
                  <a:gd name="connsiteY105" fmla="*/ 742798 h 2473470"/>
                  <a:gd name="connsiteX106" fmla="*/ 1083878 w 5899432"/>
                  <a:gd name="connsiteY106" fmla="*/ 722586 h 2473470"/>
                  <a:gd name="connsiteX107" fmla="*/ 1061142 w 5899432"/>
                  <a:gd name="connsiteY107" fmla="*/ 722586 h 2473470"/>
                  <a:gd name="connsiteX108" fmla="*/ 1061142 w 5899432"/>
                  <a:gd name="connsiteY108" fmla="*/ 677109 h 2473470"/>
                  <a:gd name="connsiteX109" fmla="*/ 1023242 w 5899432"/>
                  <a:gd name="connsiteY109" fmla="*/ 677109 h 2473470"/>
                  <a:gd name="connsiteX110" fmla="*/ 1023242 w 5899432"/>
                  <a:gd name="connsiteY110" fmla="*/ 654370 h 2473470"/>
                  <a:gd name="connsiteX111" fmla="*/ 960082 w 5899432"/>
                  <a:gd name="connsiteY111" fmla="*/ 654370 h 2473470"/>
                  <a:gd name="connsiteX112" fmla="*/ 960082 w 5899432"/>
                  <a:gd name="connsiteY112" fmla="*/ 629105 h 2473470"/>
                  <a:gd name="connsiteX113" fmla="*/ 995448 w 5899432"/>
                  <a:gd name="connsiteY113" fmla="*/ 629105 h 2473470"/>
                  <a:gd name="connsiteX114" fmla="*/ 995448 w 5899432"/>
                  <a:gd name="connsiteY114" fmla="*/ 631632 h 2473470"/>
                  <a:gd name="connsiteX115" fmla="*/ 899443 w 5899432"/>
                  <a:gd name="connsiteY115" fmla="*/ 631632 h 2473470"/>
                  <a:gd name="connsiteX116" fmla="*/ 899443 w 5899432"/>
                  <a:gd name="connsiteY116" fmla="*/ 596261 h 2473470"/>
                  <a:gd name="connsiteX117" fmla="*/ 871651 w 5899432"/>
                  <a:gd name="connsiteY117" fmla="*/ 596261 h 2473470"/>
                  <a:gd name="connsiteX118" fmla="*/ 871651 w 5899432"/>
                  <a:gd name="connsiteY118" fmla="*/ 563415 h 2473470"/>
                  <a:gd name="connsiteX119" fmla="*/ 846386 w 5899432"/>
                  <a:gd name="connsiteY119" fmla="*/ 563415 h 2473470"/>
                  <a:gd name="connsiteX120" fmla="*/ 846386 w 5899432"/>
                  <a:gd name="connsiteY120" fmla="*/ 525517 h 2473470"/>
                  <a:gd name="connsiteX121" fmla="*/ 783223 w 5899432"/>
                  <a:gd name="connsiteY121" fmla="*/ 525517 h 2473470"/>
                  <a:gd name="connsiteX122" fmla="*/ 783223 w 5899432"/>
                  <a:gd name="connsiteY122" fmla="*/ 444669 h 2473470"/>
                  <a:gd name="connsiteX123" fmla="*/ 747852 w 5899432"/>
                  <a:gd name="connsiteY123" fmla="*/ 444669 h 2473470"/>
                  <a:gd name="connsiteX124" fmla="*/ 747852 w 5899432"/>
                  <a:gd name="connsiteY124" fmla="*/ 414351 h 2473470"/>
                  <a:gd name="connsiteX125" fmla="*/ 722587 w 5899432"/>
                  <a:gd name="connsiteY125" fmla="*/ 414351 h 2473470"/>
                  <a:gd name="connsiteX126" fmla="*/ 722587 w 5899432"/>
                  <a:gd name="connsiteY126" fmla="*/ 366346 h 2473470"/>
                  <a:gd name="connsiteX127" fmla="*/ 656896 w 5899432"/>
                  <a:gd name="connsiteY127" fmla="*/ 366346 h 2473470"/>
                  <a:gd name="connsiteX128" fmla="*/ 656896 w 5899432"/>
                  <a:gd name="connsiteY128" fmla="*/ 338554 h 2473470"/>
                  <a:gd name="connsiteX129" fmla="*/ 636684 w 5899432"/>
                  <a:gd name="connsiteY129" fmla="*/ 338554 h 2473470"/>
                  <a:gd name="connsiteX130" fmla="*/ 636684 w 5899432"/>
                  <a:gd name="connsiteY130" fmla="*/ 308236 h 2473470"/>
                  <a:gd name="connsiteX131" fmla="*/ 608892 w 5899432"/>
                  <a:gd name="connsiteY131" fmla="*/ 308236 h 2473470"/>
                  <a:gd name="connsiteX132" fmla="*/ 608892 w 5899432"/>
                  <a:gd name="connsiteY132" fmla="*/ 275391 h 2473470"/>
                  <a:gd name="connsiteX133" fmla="*/ 583627 w 5899432"/>
                  <a:gd name="connsiteY133" fmla="*/ 275391 h 2473470"/>
                  <a:gd name="connsiteX134" fmla="*/ 583627 w 5899432"/>
                  <a:gd name="connsiteY134" fmla="*/ 237493 h 2473470"/>
                  <a:gd name="connsiteX135" fmla="*/ 522991 w 5899432"/>
                  <a:gd name="connsiteY135" fmla="*/ 237493 h 2473470"/>
                  <a:gd name="connsiteX136" fmla="*/ 522991 w 5899432"/>
                  <a:gd name="connsiteY136" fmla="*/ 189489 h 2473470"/>
                  <a:gd name="connsiteX137" fmla="*/ 469934 w 5899432"/>
                  <a:gd name="connsiteY137" fmla="*/ 189489 h 2473470"/>
                  <a:gd name="connsiteX138" fmla="*/ 469934 w 5899432"/>
                  <a:gd name="connsiteY138" fmla="*/ 151592 h 2473470"/>
                  <a:gd name="connsiteX139" fmla="*/ 434562 w 5899432"/>
                  <a:gd name="connsiteY139" fmla="*/ 151592 h 2473470"/>
                  <a:gd name="connsiteX140" fmla="*/ 434562 w 5899432"/>
                  <a:gd name="connsiteY140" fmla="*/ 113694 h 2473470"/>
                  <a:gd name="connsiteX141" fmla="*/ 320869 w 5899432"/>
                  <a:gd name="connsiteY141" fmla="*/ 113694 h 2473470"/>
                  <a:gd name="connsiteX142" fmla="*/ 320869 w 5899432"/>
                  <a:gd name="connsiteY142" fmla="*/ 75796 h 2473470"/>
                  <a:gd name="connsiteX143" fmla="*/ 240020 w 5899432"/>
                  <a:gd name="connsiteY143" fmla="*/ 75796 h 2473470"/>
                  <a:gd name="connsiteX144" fmla="*/ 240020 w 5899432"/>
                  <a:gd name="connsiteY144" fmla="*/ 60637 h 2473470"/>
                  <a:gd name="connsiteX145" fmla="*/ 156644 w 5899432"/>
                  <a:gd name="connsiteY145" fmla="*/ 60637 h 2473470"/>
                  <a:gd name="connsiteX146" fmla="*/ 156644 w 5899432"/>
                  <a:gd name="connsiteY146" fmla="*/ 42951 h 2473470"/>
                  <a:gd name="connsiteX147" fmla="*/ 111167 w 5899432"/>
                  <a:gd name="connsiteY147" fmla="*/ 42951 h 2473470"/>
                  <a:gd name="connsiteX148" fmla="*/ 111167 w 5899432"/>
                  <a:gd name="connsiteY148" fmla="*/ 0 h 2473470"/>
                  <a:gd name="connsiteX149" fmla="*/ 0 w 5899432"/>
                  <a:gd name="connsiteY149" fmla="*/ 0 h 247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899432" h="2473470">
                    <a:moveTo>
                      <a:pt x="5899433" y="2473471"/>
                    </a:moveTo>
                    <a:lnTo>
                      <a:pt x="5186953" y="2473471"/>
                    </a:lnTo>
                    <a:lnTo>
                      <a:pt x="5186953" y="2430513"/>
                    </a:lnTo>
                    <a:lnTo>
                      <a:pt x="5015151" y="2430513"/>
                    </a:lnTo>
                    <a:lnTo>
                      <a:pt x="5015151" y="2392623"/>
                    </a:lnTo>
                    <a:lnTo>
                      <a:pt x="4853455" y="2392623"/>
                    </a:lnTo>
                    <a:lnTo>
                      <a:pt x="4853455" y="2359771"/>
                    </a:lnTo>
                    <a:lnTo>
                      <a:pt x="4684176" y="2359771"/>
                    </a:lnTo>
                    <a:lnTo>
                      <a:pt x="4684176" y="2331987"/>
                    </a:lnTo>
                    <a:lnTo>
                      <a:pt x="4613434" y="2331987"/>
                    </a:lnTo>
                    <a:lnTo>
                      <a:pt x="4613434" y="2283980"/>
                    </a:lnTo>
                    <a:lnTo>
                      <a:pt x="4540168" y="2283980"/>
                    </a:lnTo>
                    <a:lnTo>
                      <a:pt x="4540168" y="2268817"/>
                    </a:lnTo>
                    <a:lnTo>
                      <a:pt x="4332990" y="2268817"/>
                    </a:lnTo>
                    <a:lnTo>
                      <a:pt x="4332990" y="2238499"/>
                    </a:lnTo>
                    <a:lnTo>
                      <a:pt x="4077815" y="2238499"/>
                    </a:lnTo>
                    <a:lnTo>
                      <a:pt x="4077815" y="2213238"/>
                    </a:lnTo>
                    <a:lnTo>
                      <a:pt x="3961591" y="2213238"/>
                    </a:lnTo>
                    <a:lnTo>
                      <a:pt x="3961591" y="2193026"/>
                    </a:lnTo>
                    <a:lnTo>
                      <a:pt x="3890848" y="2193026"/>
                    </a:lnTo>
                    <a:lnTo>
                      <a:pt x="3890848" y="2150069"/>
                    </a:lnTo>
                    <a:lnTo>
                      <a:pt x="3713988" y="2150069"/>
                    </a:lnTo>
                    <a:lnTo>
                      <a:pt x="3713988" y="2076802"/>
                    </a:lnTo>
                    <a:lnTo>
                      <a:pt x="3527031" y="2076802"/>
                    </a:lnTo>
                    <a:lnTo>
                      <a:pt x="3527031" y="2059114"/>
                    </a:lnTo>
                    <a:lnTo>
                      <a:pt x="3420913" y="2059114"/>
                    </a:lnTo>
                    <a:lnTo>
                      <a:pt x="3420913" y="2038902"/>
                    </a:lnTo>
                    <a:lnTo>
                      <a:pt x="3352695" y="2038902"/>
                    </a:lnTo>
                    <a:lnTo>
                      <a:pt x="3352695" y="2013642"/>
                    </a:lnTo>
                    <a:lnTo>
                      <a:pt x="3314805" y="2013642"/>
                    </a:lnTo>
                    <a:lnTo>
                      <a:pt x="3314805" y="1990906"/>
                    </a:lnTo>
                    <a:lnTo>
                      <a:pt x="3226375" y="1990906"/>
                    </a:lnTo>
                    <a:lnTo>
                      <a:pt x="3226375" y="1958054"/>
                    </a:lnTo>
                    <a:lnTo>
                      <a:pt x="3064678" y="1958054"/>
                    </a:lnTo>
                    <a:lnTo>
                      <a:pt x="3064678" y="1905000"/>
                    </a:lnTo>
                    <a:lnTo>
                      <a:pt x="2996460" y="1905000"/>
                    </a:lnTo>
                    <a:lnTo>
                      <a:pt x="2996460" y="1869624"/>
                    </a:lnTo>
                    <a:lnTo>
                      <a:pt x="2890342" y="1869624"/>
                    </a:lnTo>
                    <a:lnTo>
                      <a:pt x="2890342" y="1826676"/>
                    </a:lnTo>
                    <a:lnTo>
                      <a:pt x="2837288" y="1826676"/>
                    </a:lnTo>
                    <a:lnTo>
                      <a:pt x="2837288" y="1803940"/>
                    </a:lnTo>
                    <a:lnTo>
                      <a:pt x="2781700" y="1803940"/>
                    </a:lnTo>
                    <a:lnTo>
                      <a:pt x="2781700" y="1771097"/>
                    </a:lnTo>
                    <a:lnTo>
                      <a:pt x="2718540" y="1771097"/>
                    </a:lnTo>
                    <a:lnTo>
                      <a:pt x="2718540" y="1738246"/>
                    </a:lnTo>
                    <a:lnTo>
                      <a:pt x="2675592" y="1738246"/>
                    </a:lnTo>
                    <a:lnTo>
                      <a:pt x="2675592" y="1700355"/>
                    </a:lnTo>
                    <a:lnTo>
                      <a:pt x="2630110" y="1700355"/>
                    </a:lnTo>
                    <a:lnTo>
                      <a:pt x="2630110" y="1677609"/>
                    </a:lnTo>
                    <a:lnTo>
                      <a:pt x="2602325" y="1677609"/>
                    </a:lnTo>
                    <a:lnTo>
                      <a:pt x="2602325" y="1649825"/>
                    </a:lnTo>
                    <a:lnTo>
                      <a:pt x="2524001" y="1649825"/>
                    </a:lnTo>
                    <a:lnTo>
                      <a:pt x="2524001" y="1616973"/>
                    </a:lnTo>
                    <a:lnTo>
                      <a:pt x="2455783" y="1616973"/>
                    </a:lnTo>
                    <a:lnTo>
                      <a:pt x="2455783" y="1589189"/>
                    </a:lnTo>
                    <a:lnTo>
                      <a:pt x="2367353" y="1589189"/>
                    </a:lnTo>
                    <a:lnTo>
                      <a:pt x="2367353" y="1563919"/>
                    </a:lnTo>
                    <a:lnTo>
                      <a:pt x="2294087" y="1563919"/>
                    </a:lnTo>
                    <a:lnTo>
                      <a:pt x="2294087" y="1548765"/>
                    </a:lnTo>
                    <a:lnTo>
                      <a:pt x="2253663" y="1548765"/>
                    </a:lnTo>
                    <a:lnTo>
                      <a:pt x="2253663" y="1515913"/>
                    </a:lnTo>
                    <a:lnTo>
                      <a:pt x="2167757" y="1515913"/>
                    </a:lnTo>
                    <a:lnTo>
                      <a:pt x="2167757" y="1475489"/>
                    </a:lnTo>
                    <a:lnTo>
                      <a:pt x="2137439" y="1475489"/>
                    </a:lnTo>
                    <a:lnTo>
                      <a:pt x="2137439" y="1460335"/>
                    </a:lnTo>
                    <a:lnTo>
                      <a:pt x="2051542" y="1460335"/>
                    </a:lnTo>
                    <a:lnTo>
                      <a:pt x="2051542" y="1430017"/>
                    </a:lnTo>
                    <a:lnTo>
                      <a:pt x="2018691" y="1430017"/>
                    </a:lnTo>
                    <a:lnTo>
                      <a:pt x="2018691" y="1399698"/>
                    </a:lnTo>
                    <a:lnTo>
                      <a:pt x="1927736" y="1399698"/>
                    </a:lnTo>
                    <a:lnTo>
                      <a:pt x="1927736" y="1364323"/>
                    </a:lnTo>
                    <a:lnTo>
                      <a:pt x="1889836" y="1364323"/>
                    </a:lnTo>
                    <a:lnTo>
                      <a:pt x="1889836" y="1328956"/>
                    </a:lnTo>
                    <a:lnTo>
                      <a:pt x="1856994" y="1328956"/>
                    </a:lnTo>
                    <a:lnTo>
                      <a:pt x="1856994" y="1308744"/>
                    </a:lnTo>
                    <a:lnTo>
                      <a:pt x="1819094" y="1308744"/>
                    </a:lnTo>
                    <a:lnTo>
                      <a:pt x="1819094" y="1270844"/>
                    </a:lnTo>
                    <a:lnTo>
                      <a:pt x="1748352" y="1270844"/>
                    </a:lnTo>
                    <a:lnTo>
                      <a:pt x="1748352" y="1225362"/>
                    </a:lnTo>
                    <a:lnTo>
                      <a:pt x="1667504" y="1225362"/>
                    </a:lnTo>
                    <a:lnTo>
                      <a:pt x="1667504" y="1195044"/>
                    </a:lnTo>
                    <a:lnTo>
                      <a:pt x="1639719" y="1195044"/>
                    </a:lnTo>
                    <a:lnTo>
                      <a:pt x="1639719" y="1157144"/>
                    </a:lnTo>
                    <a:lnTo>
                      <a:pt x="1586656" y="1157144"/>
                    </a:lnTo>
                    <a:lnTo>
                      <a:pt x="1586656" y="1088936"/>
                    </a:lnTo>
                    <a:lnTo>
                      <a:pt x="1498225" y="1088936"/>
                    </a:lnTo>
                    <a:lnTo>
                      <a:pt x="1498225" y="1056084"/>
                    </a:lnTo>
                    <a:lnTo>
                      <a:pt x="1470441" y="1056084"/>
                    </a:lnTo>
                    <a:lnTo>
                      <a:pt x="1470441" y="1028300"/>
                    </a:lnTo>
                    <a:lnTo>
                      <a:pt x="1422435" y="1028300"/>
                    </a:lnTo>
                    <a:lnTo>
                      <a:pt x="1422435" y="1000506"/>
                    </a:lnTo>
                    <a:lnTo>
                      <a:pt x="1376953" y="1000506"/>
                    </a:lnTo>
                    <a:lnTo>
                      <a:pt x="1376953" y="962606"/>
                    </a:lnTo>
                    <a:lnTo>
                      <a:pt x="1349169" y="962606"/>
                    </a:lnTo>
                    <a:lnTo>
                      <a:pt x="1349169" y="912076"/>
                    </a:lnTo>
                    <a:lnTo>
                      <a:pt x="1283475" y="912076"/>
                    </a:lnTo>
                    <a:lnTo>
                      <a:pt x="1283475" y="881758"/>
                    </a:lnTo>
                    <a:lnTo>
                      <a:pt x="1258205" y="881758"/>
                    </a:lnTo>
                    <a:lnTo>
                      <a:pt x="1258205" y="831227"/>
                    </a:lnTo>
                    <a:lnTo>
                      <a:pt x="1202627" y="831227"/>
                    </a:lnTo>
                    <a:lnTo>
                      <a:pt x="1202627" y="800908"/>
                    </a:lnTo>
                    <a:lnTo>
                      <a:pt x="1136933" y="800908"/>
                    </a:lnTo>
                    <a:lnTo>
                      <a:pt x="1136933" y="778170"/>
                    </a:lnTo>
                    <a:lnTo>
                      <a:pt x="1119254" y="778170"/>
                    </a:lnTo>
                    <a:lnTo>
                      <a:pt x="1119254" y="742798"/>
                    </a:lnTo>
                    <a:lnTo>
                      <a:pt x="1083878" y="742798"/>
                    </a:lnTo>
                    <a:lnTo>
                      <a:pt x="1083878" y="722586"/>
                    </a:lnTo>
                    <a:lnTo>
                      <a:pt x="1061142" y="722586"/>
                    </a:lnTo>
                    <a:lnTo>
                      <a:pt x="1061142" y="677109"/>
                    </a:lnTo>
                    <a:lnTo>
                      <a:pt x="1023242" y="677109"/>
                    </a:lnTo>
                    <a:lnTo>
                      <a:pt x="1023242" y="654370"/>
                    </a:lnTo>
                    <a:lnTo>
                      <a:pt x="960082" y="654370"/>
                    </a:lnTo>
                    <a:lnTo>
                      <a:pt x="960082" y="629105"/>
                    </a:lnTo>
                    <a:lnTo>
                      <a:pt x="995448" y="629105"/>
                    </a:lnTo>
                    <a:lnTo>
                      <a:pt x="995448" y="631632"/>
                    </a:lnTo>
                    <a:lnTo>
                      <a:pt x="899443" y="631632"/>
                    </a:lnTo>
                    <a:lnTo>
                      <a:pt x="899443" y="596261"/>
                    </a:lnTo>
                    <a:lnTo>
                      <a:pt x="871651" y="596261"/>
                    </a:lnTo>
                    <a:lnTo>
                      <a:pt x="871651" y="563415"/>
                    </a:lnTo>
                    <a:lnTo>
                      <a:pt x="846386" y="563415"/>
                    </a:lnTo>
                    <a:lnTo>
                      <a:pt x="846386" y="525517"/>
                    </a:lnTo>
                    <a:lnTo>
                      <a:pt x="783223" y="525517"/>
                    </a:lnTo>
                    <a:lnTo>
                      <a:pt x="783223" y="444669"/>
                    </a:lnTo>
                    <a:lnTo>
                      <a:pt x="747852" y="444669"/>
                    </a:lnTo>
                    <a:lnTo>
                      <a:pt x="747852" y="414351"/>
                    </a:lnTo>
                    <a:lnTo>
                      <a:pt x="722587" y="414351"/>
                    </a:lnTo>
                    <a:lnTo>
                      <a:pt x="722587" y="366346"/>
                    </a:lnTo>
                    <a:lnTo>
                      <a:pt x="656896" y="366346"/>
                    </a:lnTo>
                    <a:lnTo>
                      <a:pt x="656896" y="338554"/>
                    </a:lnTo>
                    <a:lnTo>
                      <a:pt x="636684" y="338554"/>
                    </a:lnTo>
                    <a:lnTo>
                      <a:pt x="636684" y="308236"/>
                    </a:lnTo>
                    <a:lnTo>
                      <a:pt x="608892" y="308236"/>
                    </a:lnTo>
                    <a:lnTo>
                      <a:pt x="608892" y="275391"/>
                    </a:lnTo>
                    <a:lnTo>
                      <a:pt x="583627" y="275391"/>
                    </a:lnTo>
                    <a:lnTo>
                      <a:pt x="583627" y="237493"/>
                    </a:lnTo>
                    <a:lnTo>
                      <a:pt x="522991" y="237493"/>
                    </a:lnTo>
                    <a:lnTo>
                      <a:pt x="522991" y="189489"/>
                    </a:lnTo>
                    <a:lnTo>
                      <a:pt x="469934" y="189489"/>
                    </a:lnTo>
                    <a:lnTo>
                      <a:pt x="469934" y="151592"/>
                    </a:lnTo>
                    <a:lnTo>
                      <a:pt x="434562" y="151592"/>
                    </a:lnTo>
                    <a:lnTo>
                      <a:pt x="434562" y="113694"/>
                    </a:lnTo>
                    <a:lnTo>
                      <a:pt x="320869" y="113694"/>
                    </a:lnTo>
                    <a:lnTo>
                      <a:pt x="320869" y="75796"/>
                    </a:lnTo>
                    <a:lnTo>
                      <a:pt x="240020" y="75796"/>
                    </a:lnTo>
                    <a:lnTo>
                      <a:pt x="240020" y="60637"/>
                    </a:lnTo>
                    <a:lnTo>
                      <a:pt x="156644" y="60637"/>
                    </a:lnTo>
                    <a:lnTo>
                      <a:pt x="156644" y="42951"/>
                    </a:lnTo>
                    <a:lnTo>
                      <a:pt x="111167" y="42951"/>
                    </a:lnTo>
                    <a:lnTo>
                      <a:pt x="111167" y="0"/>
                    </a:lnTo>
                    <a:lnTo>
                      <a:pt x="0" y="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189">
                <a:extLst>
                  <a:ext uri="{FF2B5EF4-FFF2-40B4-BE49-F238E27FC236}">
                    <a16:creationId xmlns:a16="http://schemas.microsoft.com/office/drawing/2014/main" id="{8429977D-454A-4073-9F25-172E35213AF8}"/>
                  </a:ext>
                </a:extLst>
              </p:cNvPr>
              <p:cNvSpPr/>
              <p:nvPr/>
            </p:nvSpPr>
            <p:spPr>
              <a:xfrm>
                <a:off x="3186112" y="21526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189">
                <a:extLst>
                  <a:ext uri="{FF2B5EF4-FFF2-40B4-BE49-F238E27FC236}">
                    <a16:creationId xmlns:a16="http://schemas.microsoft.com/office/drawing/2014/main" id="{8429977D-454A-4073-9F25-172E35213AF8}"/>
                  </a:ext>
                </a:extLst>
              </p:cNvPr>
              <p:cNvSpPr/>
              <p:nvPr/>
            </p:nvSpPr>
            <p:spPr>
              <a:xfrm>
                <a:off x="3319462" y="22098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189">
                <a:extLst>
                  <a:ext uri="{FF2B5EF4-FFF2-40B4-BE49-F238E27FC236}">
                    <a16:creationId xmlns:a16="http://schemas.microsoft.com/office/drawing/2014/main" id="{8429977D-454A-4073-9F25-172E35213AF8}"/>
                  </a:ext>
                </a:extLst>
              </p:cNvPr>
              <p:cNvSpPr/>
              <p:nvPr/>
            </p:nvSpPr>
            <p:spPr>
              <a:xfrm>
                <a:off x="3395662" y="222885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189">
                <a:extLst>
                  <a:ext uri="{FF2B5EF4-FFF2-40B4-BE49-F238E27FC236}">
                    <a16:creationId xmlns:a16="http://schemas.microsoft.com/office/drawing/2014/main" id="{8429977D-454A-4073-9F25-172E35213AF8}"/>
                  </a:ext>
                </a:extLst>
              </p:cNvPr>
              <p:cNvSpPr/>
              <p:nvPr/>
            </p:nvSpPr>
            <p:spPr>
              <a:xfrm>
                <a:off x="3433762" y="222885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189">
                <a:extLst>
                  <a:ext uri="{FF2B5EF4-FFF2-40B4-BE49-F238E27FC236}">
                    <a16:creationId xmlns:a16="http://schemas.microsoft.com/office/drawing/2014/main" id="{8429977D-454A-4073-9F25-172E35213AF8}"/>
                  </a:ext>
                </a:extLst>
              </p:cNvPr>
              <p:cNvSpPr/>
              <p:nvPr/>
            </p:nvSpPr>
            <p:spPr>
              <a:xfrm>
                <a:off x="3490912" y="226695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189">
                <a:extLst>
                  <a:ext uri="{FF2B5EF4-FFF2-40B4-BE49-F238E27FC236}">
                    <a16:creationId xmlns:a16="http://schemas.microsoft.com/office/drawing/2014/main" id="{8429977D-454A-4073-9F25-172E35213AF8}"/>
                  </a:ext>
                </a:extLst>
              </p:cNvPr>
              <p:cNvSpPr/>
              <p:nvPr/>
            </p:nvSpPr>
            <p:spPr>
              <a:xfrm>
                <a:off x="3548062" y="226695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Graphic 189">
                <a:extLst>
                  <a:ext uri="{FF2B5EF4-FFF2-40B4-BE49-F238E27FC236}">
                    <a16:creationId xmlns:a16="http://schemas.microsoft.com/office/drawing/2014/main" id="{8429977D-454A-4073-9F25-172E35213AF8}"/>
                  </a:ext>
                </a:extLst>
              </p:cNvPr>
              <p:cNvSpPr/>
              <p:nvPr/>
            </p:nvSpPr>
            <p:spPr>
              <a:xfrm>
                <a:off x="3643312" y="2343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189">
                <a:extLst>
                  <a:ext uri="{FF2B5EF4-FFF2-40B4-BE49-F238E27FC236}">
                    <a16:creationId xmlns:a16="http://schemas.microsoft.com/office/drawing/2014/main" id="{8429977D-454A-4073-9F25-172E35213AF8}"/>
                  </a:ext>
                </a:extLst>
              </p:cNvPr>
              <p:cNvSpPr/>
              <p:nvPr/>
            </p:nvSpPr>
            <p:spPr>
              <a:xfrm>
                <a:off x="3700462" y="24003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189">
                <a:extLst>
                  <a:ext uri="{FF2B5EF4-FFF2-40B4-BE49-F238E27FC236}">
                    <a16:creationId xmlns:a16="http://schemas.microsoft.com/office/drawing/2014/main" id="{8429977D-454A-4073-9F25-172E35213AF8}"/>
                  </a:ext>
                </a:extLst>
              </p:cNvPr>
              <p:cNvSpPr/>
              <p:nvPr/>
            </p:nvSpPr>
            <p:spPr>
              <a:xfrm>
                <a:off x="3776662" y="24765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189">
                <a:extLst>
                  <a:ext uri="{FF2B5EF4-FFF2-40B4-BE49-F238E27FC236}">
                    <a16:creationId xmlns:a16="http://schemas.microsoft.com/office/drawing/2014/main" id="{8429977D-454A-4073-9F25-172E35213AF8}"/>
                  </a:ext>
                </a:extLst>
              </p:cNvPr>
              <p:cNvSpPr/>
              <p:nvPr/>
            </p:nvSpPr>
            <p:spPr>
              <a:xfrm>
                <a:off x="3833812" y="25336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189">
                <a:extLst>
                  <a:ext uri="{FF2B5EF4-FFF2-40B4-BE49-F238E27FC236}">
                    <a16:creationId xmlns:a16="http://schemas.microsoft.com/office/drawing/2014/main" id="{8429977D-454A-4073-9F25-172E35213AF8}"/>
                  </a:ext>
                </a:extLst>
              </p:cNvPr>
              <p:cNvSpPr/>
              <p:nvPr/>
            </p:nvSpPr>
            <p:spPr>
              <a:xfrm>
                <a:off x="3871912" y="25717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189">
                <a:extLst>
                  <a:ext uri="{FF2B5EF4-FFF2-40B4-BE49-F238E27FC236}">
                    <a16:creationId xmlns:a16="http://schemas.microsoft.com/office/drawing/2014/main" id="{8429977D-454A-4073-9F25-172E35213AF8}"/>
                  </a:ext>
                </a:extLst>
              </p:cNvPr>
              <p:cNvSpPr/>
              <p:nvPr/>
            </p:nvSpPr>
            <p:spPr>
              <a:xfrm>
                <a:off x="3967162" y="26860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189">
                <a:extLst>
                  <a:ext uri="{FF2B5EF4-FFF2-40B4-BE49-F238E27FC236}">
                    <a16:creationId xmlns:a16="http://schemas.microsoft.com/office/drawing/2014/main" id="{8429977D-454A-4073-9F25-172E35213AF8}"/>
                  </a:ext>
                </a:extLst>
              </p:cNvPr>
              <p:cNvSpPr/>
              <p:nvPr/>
            </p:nvSpPr>
            <p:spPr>
              <a:xfrm>
                <a:off x="4024312" y="274320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Graphic 189">
                <a:extLst>
                  <a:ext uri="{FF2B5EF4-FFF2-40B4-BE49-F238E27FC236}">
                    <a16:creationId xmlns:a16="http://schemas.microsoft.com/office/drawing/2014/main" id="{8429977D-454A-4073-9F25-172E35213AF8}"/>
                  </a:ext>
                </a:extLst>
              </p:cNvPr>
              <p:cNvSpPr/>
              <p:nvPr/>
            </p:nvSpPr>
            <p:spPr>
              <a:xfrm>
                <a:off x="4081462" y="278130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Graphic 189">
                <a:extLst>
                  <a:ext uri="{FF2B5EF4-FFF2-40B4-BE49-F238E27FC236}">
                    <a16:creationId xmlns:a16="http://schemas.microsoft.com/office/drawing/2014/main" id="{8429977D-454A-4073-9F25-172E35213AF8}"/>
                  </a:ext>
                </a:extLst>
              </p:cNvPr>
              <p:cNvSpPr/>
              <p:nvPr/>
            </p:nvSpPr>
            <p:spPr>
              <a:xfrm>
                <a:off x="4157662" y="281940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Graphic 189">
                <a:extLst>
                  <a:ext uri="{FF2B5EF4-FFF2-40B4-BE49-F238E27FC236}">
                    <a16:creationId xmlns:a16="http://schemas.microsoft.com/office/drawing/2014/main" id="{8429977D-454A-4073-9F25-172E35213AF8}"/>
                  </a:ext>
                </a:extLst>
              </p:cNvPr>
              <p:cNvSpPr/>
              <p:nvPr/>
            </p:nvSpPr>
            <p:spPr>
              <a:xfrm>
                <a:off x="4233862" y="289560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189">
                <a:extLst>
                  <a:ext uri="{FF2B5EF4-FFF2-40B4-BE49-F238E27FC236}">
                    <a16:creationId xmlns:a16="http://schemas.microsoft.com/office/drawing/2014/main" id="{8429977D-454A-4073-9F25-172E35213AF8}"/>
                  </a:ext>
                </a:extLst>
              </p:cNvPr>
              <p:cNvSpPr/>
              <p:nvPr/>
            </p:nvSpPr>
            <p:spPr>
              <a:xfrm>
                <a:off x="4271962" y="295275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189">
                <a:extLst>
                  <a:ext uri="{FF2B5EF4-FFF2-40B4-BE49-F238E27FC236}">
                    <a16:creationId xmlns:a16="http://schemas.microsoft.com/office/drawing/2014/main" id="{8429977D-454A-4073-9F25-172E35213AF8}"/>
                  </a:ext>
                </a:extLst>
              </p:cNvPr>
              <p:cNvSpPr/>
              <p:nvPr/>
            </p:nvSpPr>
            <p:spPr>
              <a:xfrm>
                <a:off x="4329112" y="297180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189">
                <a:extLst>
                  <a:ext uri="{FF2B5EF4-FFF2-40B4-BE49-F238E27FC236}">
                    <a16:creationId xmlns:a16="http://schemas.microsoft.com/office/drawing/2014/main" id="{8429977D-454A-4073-9F25-172E35213AF8}"/>
                  </a:ext>
                </a:extLst>
              </p:cNvPr>
              <p:cNvSpPr/>
              <p:nvPr/>
            </p:nvSpPr>
            <p:spPr>
              <a:xfrm>
                <a:off x="4386262" y="299085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189">
                <a:extLst>
                  <a:ext uri="{FF2B5EF4-FFF2-40B4-BE49-F238E27FC236}">
                    <a16:creationId xmlns:a16="http://schemas.microsoft.com/office/drawing/2014/main" id="{8429977D-454A-4073-9F25-172E35213AF8}"/>
                  </a:ext>
                </a:extLst>
              </p:cNvPr>
              <p:cNvSpPr/>
              <p:nvPr/>
            </p:nvSpPr>
            <p:spPr>
              <a:xfrm>
                <a:off x="4424362" y="302895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189">
                <a:extLst>
                  <a:ext uri="{FF2B5EF4-FFF2-40B4-BE49-F238E27FC236}">
                    <a16:creationId xmlns:a16="http://schemas.microsoft.com/office/drawing/2014/main" id="{8429977D-454A-4073-9F25-172E35213AF8}"/>
                  </a:ext>
                </a:extLst>
              </p:cNvPr>
              <p:cNvSpPr/>
              <p:nvPr/>
            </p:nvSpPr>
            <p:spPr>
              <a:xfrm>
                <a:off x="4462462" y="3067055"/>
                <a:ext cx="9525" cy="72003"/>
              </a:xfrm>
              <a:custGeom>
                <a:avLst/>
                <a:gdLst>
                  <a:gd name="connsiteX0" fmla="*/ 0 w 9525"/>
                  <a:gd name="connsiteY0" fmla="*/ 0 h 72003"/>
                  <a:gd name="connsiteX1" fmla="*/ 0 w 9525"/>
                  <a:gd name="connsiteY1" fmla="*/ 72003 h 72003"/>
                </a:gdLst>
                <a:ahLst/>
                <a:cxnLst>
                  <a:cxn ang="0">
                    <a:pos x="connsiteX0" y="connsiteY0"/>
                  </a:cxn>
                  <a:cxn ang="0">
                    <a:pos x="connsiteX1" y="connsiteY1"/>
                  </a:cxn>
                </a:cxnLst>
                <a:rect l="l" t="t" r="r" b="b"/>
                <a:pathLst>
                  <a:path w="9525" h="72003">
                    <a:moveTo>
                      <a:pt x="0" y="0"/>
                    </a:moveTo>
                    <a:lnTo>
                      <a:pt x="0" y="72003"/>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189">
                <a:extLst>
                  <a:ext uri="{FF2B5EF4-FFF2-40B4-BE49-F238E27FC236}">
                    <a16:creationId xmlns:a16="http://schemas.microsoft.com/office/drawing/2014/main" id="{8429977D-454A-4073-9F25-172E35213AF8}"/>
                  </a:ext>
                </a:extLst>
              </p:cNvPr>
              <p:cNvSpPr/>
              <p:nvPr/>
            </p:nvSpPr>
            <p:spPr>
              <a:xfrm>
                <a:off x="4576762" y="3162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189">
                <a:extLst>
                  <a:ext uri="{FF2B5EF4-FFF2-40B4-BE49-F238E27FC236}">
                    <a16:creationId xmlns:a16="http://schemas.microsoft.com/office/drawing/2014/main" id="{8429977D-454A-4073-9F25-172E35213AF8}"/>
                  </a:ext>
                </a:extLst>
              </p:cNvPr>
              <p:cNvSpPr/>
              <p:nvPr/>
            </p:nvSpPr>
            <p:spPr>
              <a:xfrm>
                <a:off x="4672012" y="3238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Graphic 189">
                <a:extLst>
                  <a:ext uri="{FF2B5EF4-FFF2-40B4-BE49-F238E27FC236}">
                    <a16:creationId xmlns:a16="http://schemas.microsoft.com/office/drawing/2014/main" id="{8429977D-454A-4073-9F25-172E35213AF8}"/>
                  </a:ext>
                </a:extLst>
              </p:cNvPr>
              <p:cNvSpPr/>
              <p:nvPr/>
            </p:nvSpPr>
            <p:spPr>
              <a:xfrm>
                <a:off x="4805362" y="33528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Graphic 189">
                <a:extLst>
                  <a:ext uri="{FF2B5EF4-FFF2-40B4-BE49-F238E27FC236}">
                    <a16:creationId xmlns:a16="http://schemas.microsoft.com/office/drawing/2014/main" id="{8429977D-454A-4073-9F25-172E35213AF8}"/>
                  </a:ext>
                </a:extLst>
              </p:cNvPr>
              <p:cNvSpPr/>
              <p:nvPr/>
            </p:nvSpPr>
            <p:spPr>
              <a:xfrm>
                <a:off x="4862512" y="3390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189">
                <a:extLst>
                  <a:ext uri="{FF2B5EF4-FFF2-40B4-BE49-F238E27FC236}">
                    <a16:creationId xmlns:a16="http://schemas.microsoft.com/office/drawing/2014/main" id="{8429977D-454A-4073-9F25-172E35213AF8}"/>
                  </a:ext>
                </a:extLst>
              </p:cNvPr>
              <p:cNvSpPr/>
              <p:nvPr/>
            </p:nvSpPr>
            <p:spPr>
              <a:xfrm>
                <a:off x="4900612" y="3429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Graphic 189">
                <a:extLst>
                  <a:ext uri="{FF2B5EF4-FFF2-40B4-BE49-F238E27FC236}">
                    <a16:creationId xmlns:a16="http://schemas.microsoft.com/office/drawing/2014/main" id="{8429977D-454A-4073-9F25-172E35213AF8}"/>
                  </a:ext>
                </a:extLst>
              </p:cNvPr>
              <p:cNvSpPr/>
              <p:nvPr/>
            </p:nvSpPr>
            <p:spPr>
              <a:xfrm>
                <a:off x="4938712" y="3429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Graphic 189">
                <a:extLst>
                  <a:ext uri="{FF2B5EF4-FFF2-40B4-BE49-F238E27FC236}">
                    <a16:creationId xmlns:a16="http://schemas.microsoft.com/office/drawing/2014/main" id="{8429977D-454A-4073-9F25-172E35213AF8}"/>
                  </a:ext>
                </a:extLst>
              </p:cNvPr>
              <p:cNvSpPr/>
              <p:nvPr/>
            </p:nvSpPr>
            <p:spPr>
              <a:xfrm>
                <a:off x="4995862" y="3467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Graphic 189">
                <a:extLst>
                  <a:ext uri="{FF2B5EF4-FFF2-40B4-BE49-F238E27FC236}">
                    <a16:creationId xmlns:a16="http://schemas.microsoft.com/office/drawing/2014/main" id="{8429977D-454A-4073-9F25-172E35213AF8}"/>
                  </a:ext>
                </a:extLst>
              </p:cNvPr>
              <p:cNvSpPr/>
              <p:nvPr/>
            </p:nvSpPr>
            <p:spPr>
              <a:xfrm>
                <a:off x="5033962" y="35242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Graphic 189">
                <a:extLst>
                  <a:ext uri="{FF2B5EF4-FFF2-40B4-BE49-F238E27FC236}">
                    <a16:creationId xmlns:a16="http://schemas.microsoft.com/office/drawing/2014/main" id="{8429977D-454A-4073-9F25-172E35213AF8}"/>
                  </a:ext>
                </a:extLst>
              </p:cNvPr>
              <p:cNvSpPr/>
              <p:nvPr/>
            </p:nvSpPr>
            <p:spPr>
              <a:xfrm>
                <a:off x="5053012" y="35242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Graphic 189">
                <a:extLst>
                  <a:ext uri="{FF2B5EF4-FFF2-40B4-BE49-F238E27FC236}">
                    <a16:creationId xmlns:a16="http://schemas.microsoft.com/office/drawing/2014/main" id="{8429977D-454A-4073-9F25-172E35213AF8}"/>
                  </a:ext>
                </a:extLst>
              </p:cNvPr>
              <p:cNvSpPr/>
              <p:nvPr/>
            </p:nvSpPr>
            <p:spPr>
              <a:xfrm>
                <a:off x="5091112" y="3543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Graphic 189">
                <a:extLst>
                  <a:ext uri="{FF2B5EF4-FFF2-40B4-BE49-F238E27FC236}">
                    <a16:creationId xmlns:a16="http://schemas.microsoft.com/office/drawing/2014/main" id="{8429977D-454A-4073-9F25-172E35213AF8}"/>
                  </a:ext>
                </a:extLst>
              </p:cNvPr>
              <p:cNvSpPr/>
              <p:nvPr/>
            </p:nvSpPr>
            <p:spPr>
              <a:xfrm>
                <a:off x="5129212" y="3562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Graphic 189">
                <a:extLst>
                  <a:ext uri="{FF2B5EF4-FFF2-40B4-BE49-F238E27FC236}">
                    <a16:creationId xmlns:a16="http://schemas.microsoft.com/office/drawing/2014/main" id="{8429977D-454A-4073-9F25-172E35213AF8}"/>
                  </a:ext>
                </a:extLst>
              </p:cNvPr>
              <p:cNvSpPr/>
              <p:nvPr/>
            </p:nvSpPr>
            <p:spPr>
              <a:xfrm>
                <a:off x="5167312" y="3581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Graphic 189">
                <a:extLst>
                  <a:ext uri="{FF2B5EF4-FFF2-40B4-BE49-F238E27FC236}">
                    <a16:creationId xmlns:a16="http://schemas.microsoft.com/office/drawing/2014/main" id="{8429977D-454A-4073-9F25-172E35213AF8}"/>
                  </a:ext>
                </a:extLst>
              </p:cNvPr>
              <p:cNvSpPr/>
              <p:nvPr/>
            </p:nvSpPr>
            <p:spPr>
              <a:xfrm>
                <a:off x="5243512" y="3619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Graphic 189">
                <a:extLst>
                  <a:ext uri="{FF2B5EF4-FFF2-40B4-BE49-F238E27FC236}">
                    <a16:creationId xmlns:a16="http://schemas.microsoft.com/office/drawing/2014/main" id="{8429977D-454A-4073-9F25-172E35213AF8}"/>
                  </a:ext>
                </a:extLst>
              </p:cNvPr>
              <p:cNvSpPr/>
              <p:nvPr/>
            </p:nvSpPr>
            <p:spPr>
              <a:xfrm>
                <a:off x="5319712" y="3676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Graphic 189">
                <a:extLst>
                  <a:ext uri="{FF2B5EF4-FFF2-40B4-BE49-F238E27FC236}">
                    <a16:creationId xmlns:a16="http://schemas.microsoft.com/office/drawing/2014/main" id="{8429977D-454A-4073-9F25-172E35213AF8}"/>
                  </a:ext>
                </a:extLst>
              </p:cNvPr>
              <p:cNvSpPr/>
              <p:nvPr/>
            </p:nvSpPr>
            <p:spPr>
              <a:xfrm>
                <a:off x="5414962" y="37147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Graphic 189">
                <a:extLst>
                  <a:ext uri="{FF2B5EF4-FFF2-40B4-BE49-F238E27FC236}">
                    <a16:creationId xmlns:a16="http://schemas.microsoft.com/office/drawing/2014/main" id="{8429977D-454A-4073-9F25-172E35213AF8}"/>
                  </a:ext>
                </a:extLst>
              </p:cNvPr>
              <p:cNvSpPr/>
              <p:nvPr/>
            </p:nvSpPr>
            <p:spPr>
              <a:xfrm>
                <a:off x="5472112" y="37147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Graphic 189">
                <a:extLst>
                  <a:ext uri="{FF2B5EF4-FFF2-40B4-BE49-F238E27FC236}">
                    <a16:creationId xmlns:a16="http://schemas.microsoft.com/office/drawing/2014/main" id="{8429977D-454A-4073-9F25-172E35213AF8}"/>
                  </a:ext>
                </a:extLst>
              </p:cNvPr>
              <p:cNvSpPr/>
              <p:nvPr/>
            </p:nvSpPr>
            <p:spPr>
              <a:xfrm>
                <a:off x="5510212" y="37147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Graphic 189">
                <a:extLst>
                  <a:ext uri="{FF2B5EF4-FFF2-40B4-BE49-F238E27FC236}">
                    <a16:creationId xmlns:a16="http://schemas.microsoft.com/office/drawing/2014/main" id="{8429977D-454A-4073-9F25-172E35213AF8}"/>
                  </a:ext>
                </a:extLst>
              </p:cNvPr>
              <p:cNvSpPr/>
              <p:nvPr/>
            </p:nvSpPr>
            <p:spPr>
              <a:xfrm>
                <a:off x="5586412" y="37338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Graphic 189">
                <a:extLst>
                  <a:ext uri="{FF2B5EF4-FFF2-40B4-BE49-F238E27FC236}">
                    <a16:creationId xmlns:a16="http://schemas.microsoft.com/office/drawing/2014/main" id="{8429977D-454A-4073-9F25-172E35213AF8}"/>
                  </a:ext>
                </a:extLst>
              </p:cNvPr>
              <p:cNvSpPr/>
              <p:nvPr/>
            </p:nvSpPr>
            <p:spPr>
              <a:xfrm>
                <a:off x="5605462" y="37338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Graphic 189">
                <a:extLst>
                  <a:ext uri="{FF2B5EF4-FFF2-40B4-BE49-F238E27FC236}">
                    <a16:creationId xmlns:a16="http://schemas.microsoft.com/office/drawing/2014/main" id="{8429977D-454A-4073-9F25-172E35213AF8}"/>
                  </a:ext>
                </a:extLst>
              </p:cNvPr>
              <p:cNvSpPr/>
              <p:nvPr/>
            </p:nvSpPr>
            <p:spPr>
              <a:xfrm>
                <a:off x="5624512" y="3771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Graphic 189">
                <a:extLst>
                  <a:ext uri="{FF2B5EF4-FFF2-40B4-BE49-F238E27FC236}">
                    <a16:creationId xmlns:a16="http://schemas.microsoft.com/office/drawing/2014/main" id="{8429977D-454A-4073-9F25-172E35213AF8}"/>
                  </a:ext>
                </a:extLst>
              </p:cNvPr>
              <p:cNvSpPr/>
              <p:nvPr/>
            </p:nvSpPr>
            <p:spPr>
              <a:xfrm>
                <a:off x="5662612" y="37909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Graphic 189">
                <a:extLst>
                  <a:ext uri="{FF2B5EF4-FFF2-40B4-BE49-F238E27FC236}">
                    <a16:creationId xmlns:a16="http://schemas.microsoft.com/office/drawing/2014/main" id="{8429977D-454A-4073-9F25-172E35213AF8}"/>
                  </a:ext>
                </a:extLst>
              </p:cNvPr>
              <p:cNvSpPr/>
              <p:nvPr/>
            </p:nvSpPr>
            <p:spPr>
              <a:xfrm>
                <a:off x="5738812" y="37909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Graphic 189">
                <a:extLst>
                  <a:ext uri="{FF2B5EF4-FFF2-40B4-BE49-F238E27FC236}">
                    <a16:creationId xmlns:a16="http://schemas.microsoft.com/office/drawing/2014/main" id="{8429977D-454A-4073-9F25-172E35213AF8}"/>
                  </a:ext>
                </a:extLst>
              </p:cNvPr>
              <p:cNvSpPr/>
              <p:nvPr/>
            </p:nvSpPr>
            <p:spPr>
              <a:xfrm>
                <a:off x="5738812" y="3810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Graphic 189">
                <a:extLst>
                  <a:ext uri="{FF2B5EF4-FFF2-40B4-BE49-F238E27FC236}">
                    <a16:creationId xmlns:a16="http://schemas.microsoft.com/office/drawing/2014/main" id="{8429977D-454A-4073-9F25-172E35213AF8}"/>
                  </a:ext>
                </a:extLst>
              </p:cNvPr>
              <p:cNvSpPr/>
              <p:nvPr/>
            </p:nvSpPr>
            <p:spPr>
              <a:xfrm>
                <a:off x="5795962" y="3848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Graphic 189">
                <a:extLst>
                  <a:ext uri="{FF2B5EF4-FFF2-40B4-BE49-F238E27FC236}">
                    <a16:creationId xmlns:a16="http://schemas.microsoft.com/office/drawing/2014/main" id="{8429977D-454A-4073-9F25-172E35213AF8}"/>
                  </a:ext>
                </a:extLst>
              </p:cNvPr>
              <p:cNvSpPr/>
              <p:nvPr/>
            </p:nvSpPr>
            <p:spPr>
              <a:xfrm>
                <a:off x="5815012" y="3848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Graphic 189">
                <a:extLst>
                  <a:ext uri="{FF2B5EF4-FFF2-40B4-BE49-F238E27FC236}">
                    <a16:creationId xmlns:a16="http://schemas.microsoft.com/office/drawing/2014/main" id="{8429977D-454A-4073-9F25-172E35213AF8}"/>
                  </a:ext>
                </a:extLst>
              </p:cNvPr>
              <p:cNvSpPr/>
              <p:nvPr/>
            </p:nvSpPr>
            <p:spPr>
              <a:xfrm>
                <a:off x="5834062" y="3886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3" name="Graphic 189">
                <a:extLst>
                  <a:ext uri="{FF2B5EF4-FFF2-40B4-BE49-F238E27FC236}">
                    <a16:creationId xmlns:a16="http://schemas.microsoft.com/office/drawing/2014/main" id="{8429977D-454A-4073-9F25-172E35213AF8}"/>
                  </a:ext>
                </a:extLst>
              </p:cNvPr>
              <p:cNvSpPr/>
              <p:nvPr/>
            </p:nvSpPr>
            <p:spPr>
              <a:xfrm>
                <a:off x="5853112" y="3886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Graphic 189">
                <a:extLst>
                  <a:ext uri="{FF2B5EF4-FFF2-40B4-BE49-F238E27FC236}">
                    <a16:creationId xmlns:a16="http://schemas.microsoft.com/office/drawing/2014/main" id="{8429977D-454A-4073-9F25-172E35213AF8}"/>
                  </a:ext>
                </a:extLst>
              </p:cNvPr>
              <p:cNvSpPr/>
              <p:nvPr/>
            </p:nvSpPr>
            <p:spPr>
              <a:xfrm>
                <a:off x="5891212" y="3924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Graphic 189">
                <a:extLst>
                  <a:ext uri="{FF2B5EF4-FFF2-40B4-BE49-F238E27FC236}">
                    <a16:creationId xmlns:a16="http://schemas.microsoft.com/office/drawing/2014/main" id="{8429977D-454A-4073-9F25-172E35213AF8}"/>
                  </a:ext>
                </a:extLst>
              </p:cNvPr>
              <p:cNvSpPr/>
              <p:nvPr/>
            </p:nvSpPr>
            <p:spPr>
              <a:xfrm>
                <a:off x="5929312" y="3924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Graphic 189">
                <a:extLst>
                  <a:ext uri="{FF2B5EF4-FFF2-40B4-BE49-F238E27FC236}">
                    <a16:creationId xmlns:a16="http://schemas.microsoft.com/office/drawing/2014/main" id="{8429977D-454A-4073-9F25-172E35213AF8}"/>
                  </a:ext>
                </a:extLst>
              </p:cNvPr>
              <p:cNvSpPr/>
              <p:nvPr/>
            </p:nvSpPr>
            <p:spPr>
              <a:xfrm>
                <a:off x="5948362" y="3962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Graphic 189">
                <a:extLst>
                  <a:ext uri="{FF2B5EF4-FFF2-40B4-BE49-F238E27FC236}">
                    <a16:creationId xmlns:a16="http://schemas.microsoft.com/office/drawing/2014/main" id="{8429977D-454A-4073-9F25-172E35213AF8}"/>
                  </a:ext>
                </a:extLst>
              </p:cNvPr>
              <p:cNvSpPr/>
              <p:nvPr/>
            </p:nvSpPr>
            <p:spPr>
              <a:xfrm>
                <a:off x="6005512" y="3962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8" name="Graphic 189">
                <a:extLst>
                  <a:ext uri="{FF2B5EF4-FFF2-40B4-BE49-F238E27FC236}">
                    <a16:creationId xmlns:a16="http://schemas.microsoft.com/office/drawing/2014/main" id="{8429977D-454A-4073-9F25-172E35213AF8}"/>
                  </a:ext>
                </a:extLst>
              </p:cNvPr>
              <p:cNvSpPr/>
              <p:nvPr/>
            </p:nvSpPr>
            <p:spPr>
              <a:xfrm>
                <a:off x="6081712" y="40195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9" name="Graphic 189">
                <a:extLst>
                  <a:ext uri="{FF2B5EF4-FFF2-40B4-BE49-F238E27FC236}">
                    <a16:creationId xmlns:a16="http://schemas.microsoft.com/office/drawing/2014/main" id="{8429977D-454A-4073-9F25-172E35213AF8}"/>
                  </a:ext>
                </a:extLst>
              </p:cNvPr>
              <p:cNvSpPr/>
              <p:nvPr/>
            </p:nvSpPr>
            <p:spPr>
              <a:xfrm>
                <a:off x="6119812" y="40195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0" name="Graphic 189">
                <a:extLst>
                  <a:ext uri="{FF2B5EF4-FFF2-40B4-BE49-F238E27FC236}">
                    <a16:creationId xmlns:a16="http://schemas.microsoft.com/office/drawing/2014/main" id="{8429977D-454A-4073-9F25-172E35213AF8}"/>
                  </a:ext>
                </a:extLst>
              </p:cNvPr>
              <p:cNvSpPr/>
              <p:nvPr/>
            </p:nvSpPr>
            <p:spPr>
              <a:xfrm>
                <a:off x="6176962" y="4057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Graphic 189">
                <a:extLst>
                  <a:ext uri="{FF2B5EF4-FFF2-40B4-BE49-F238E27FC236}">
                    <a16:creationId xmlns:a16="http://schemas.microsoft.com/office/drawing/2014/main" id="{8429977D-454A-4073-9F25-172E35213AF8}"/>
                  </a:ext>
                </a:extLst>
              </p:cNvPr>
              <p:cNvSpPr/>
              <p:nvPr/>
            </p:nvSpPr>
            <p:spPr>
              <a:xfrm>
                <a:off x="6253162" y="41148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2" name="Graphic 189">
                <a:extLst>
                  <a:ext uri="{FF2B5EF4-FFF2-40B4-BE49-F238E27FC236}">
                    <a16:creationId xmlns:a16="http://schemas.microsoft.com/office/drawing/2014/main" id="{8429977D-454A-4073-9F25-172E35213AF8}"/>
                  </a:ext>
                </a:extLst>
              </p:cNvPr>
              <p:cNvSpPr/>
              <p:nvPr/>
            </p:nvSpPr>
            <p:spPr>
              <a:xfrm>
                <a:off x="6272212" y="41148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3" name="Graphic 189">
                <a:extLst>
                  <a:ext uri="{FF2B5EF4-FFF2-40B4-BE49-F238E27FC236}">
                    <a16:creationId xmlns:a16="http://schemas.microsoft.com/office/drawing/2014/main" id="{8429977D-454A-4073-9F25-172E35213AF8}"/>
                  </a:ext>
                </a:extLst>
              </p:cNvPr>
              <p:cNvSpPr/>
              <p:nvPr/>
            </p:nvSpPr>
            <p:spPr>
              <a:xfrm>
                <a:off x="6291262" y="41148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4" name="Graphic 189">
                <a:extLst>
                  <a:ext uri="{FF2B5EF4-FFF2-40B4-BE49-F238E27FC236}">
                    <a16:creationId xmlns:a16="http://schemas.microsoft.com/office/drawing/2014/main" id="{8429977D-454A-4073-9F25-172E35213AF8}"/>
                  </a:ext>
                </a:extLst>
              </p:cNvPr>
              <p:cNvSpPr/>
              <p:nvPr/>
            </p:nvSpPr>
            <p:spPr>
              <a:xfrm>
                <a:off x="6367462" y="41148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5" name="Graphic 189">
                <a:extLst>
                  <a:ext uri="{FF2B5EF4-FFF2-40B4-BE49-F238E27FC236}">
                    <a16:creationId xmlns:a16="http://schemas.microsoft.com/office/drawing/2014/main" id="{8429977D-454A-4073-9F25-172E35213AF8}"/>
                  </a:ext>
                </a:extLst>
              </p:cNvPr>
              <p:cNvSpPr/>
              <p:nvPr/>
            </p:nvSpPr>
            <p:spPr>
              <a:xfrm>
                <a:off x="6405562" y="4152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6" name="Graphic 189">
                <a:extLst>
                  <a:ext uri="{FF2B5EF4-FFF2-40B4-BE49-F238E27FC236}">
                    <a16:creationId xmlns:a16="http://schemas.microsoft.com/office/drawing/2014/main" id="{8429977D-454A-4073-9F25-172E35213AF8}"/>
                  </a:ext>
                </a:extLst>
              </p:cNvPr>
              <p:cNvSpPr/>
              <p:nvPr/>
            </p:nvSpPr>
            <p:spPr>
              <a:xfrm>
                <a:off x="6424612" y="4152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7" name="Graphic 189">
                <a:extLst>
                  <a:ext uri="{FF2B5EF4-FFF2-40B4-BE49-F238E27FC236}">
                    <a16:creationId xmlns:a16="http://schemas.microsoft.com/office/drawing/2014/main" id="{8429977D-454A-4073-9F25-172E35213AF8}"/>
                  </a:ext>
                </a:extLst>
              </p:cNvPr>
              <p:cNvSpPr/>
              <p:nvPr/>
            </p:nvSpPr>
            <p:spPr>
              <a:xfrm>
                <a:off x="6500812" y="4191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8" name="Graphic 189">
                <a:extLst>
                  <a:ext uri="{FF2B5EF4-FFF2-40B4-BE49-F238E27FC236}">
                    <a16:creationId xmlns:a16="http://schemas.microsoft.com/office/drawing/2014/main" id="{8429977D-454A-4073-9F25-172E35213AF8}"/>
                  </a:ext>
                </a:extLst>
              </p:cNvPr>
              <p:cNvSpPr/>
              <p:nvPr/>
            </p:nvSpPr>
            <p:spPr>
              <a:xfrm>
                <a:off x="6557962"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9" name="Graphic 189">
                <a:extLst>
                  <a:ext uri="{FF2B5EF4-FFF2-40B4-BE49-F238E27FC236}">
                    <a16:creationId xmlns:a16="http://schemas.microsoft.com/office/drawing/2014/main" id="{8429977D-454A-4073-9F25-172E35213AF8}"/>
                  </a:ext>
                </a:extLst>
              </p:cNvPr>
              <p:cNvSpPr/>
              <p:nvPr/>
            </p:nvSpPr>
            <p:spPr>
              <a:xfrm>
                <a:off x="6596062"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0" name="Graphic 189">
                <a:extLst>
                  <a:ext uri="{FF2B5EF4-FFF2-40B4-BE49-F238E27FC236}">
                    <a16:creationId xmlns:a16="http://schemas.microsoft.com/office/drawing/2014/main" id="{8429977D-454A-4073-9F25-172E35213AF8}"/>
                  </a:ext>
                </a:extLst>
              </p:cNvPr>
              <p:cNvSpPr/>
              <p:nvPr/>
            </p:nvSpPr>
            <p:spPr>
              <a:xfrm>
                <a:off x="6653212"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1" name="Graphic 189">
                <a:extLst>
                  <a:ext uri="{FF2B5EF4-FFF2-40B4-BE49-F238E27FC236}">
                    <a16:creationId xmlns:a16="http://schemas.microsoft.com/office/drawing/2014/main" id="{8429977D-454A-4073-9F25-172E35213AF8}"/>
                  </a:ext>
                </a:extLst>
              </p:cNvPr>
              <p:cNvSpPr/>
              <p:nvPr/>
            </p:nvSpPr>
            <p:spPr>
              <a:xfrm>
                <a:off x="6710362" y="4229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2" name="Graphic 189">
                <a:extLst>
                  <a:ext uri="{FF2B5EF4-FFF2-40B4-BE49-F238E27FC236}">
                    <a16:creationId xmlns:a16="http://schemas.microsoft.com/office/drawing/2014/main" id="{8429977D-454A-4073-9F25-172E35213AF8}"/>
                  </a:ext>
                </a:extLst>
              </p:cNvPr>
              <p:cNvSpPr/>
              <p:nvPr/>
            </p:nvSpPr>
            <p:spPr>
              <a:xfrm>
                <a:off x="6729412" y="4229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3" name="Graphic 189">
                <a:extLst>
                  <a:ext uri="{FF2B5EF4-FFF2-40B4-BE49-F238E27FC236}">
                    <a16:creationId xmlns:a16="http://schemas.microsoft.com/office/drawing/2014/main" id="{8429977D-454A-4073-9F25-172E35213AF8}"/>
                  </a:ext>
                </a:extLst>
              </p:cNvPr>
              <p:cNvSpPr/>
              <p:nvPr/>
            </p:nvSpPr>
            <p:spPr>
              <a:xfrm>
                <a:off x="6748462" y="4229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4" name="Graphic 189">
                <a:extLst>
                  <a:ext uri="{FF2B5EF4-FFF2-40B4-BE49-F238E27FC236}">
                    <a16:creationId xmlns:a16="http://schemas.microsoft.com/office/drawing/2014/main" id="{8429977D-454A-4073-9F25-172E35213AF8}"/>
                  </a:ext>
                </a:extLst>
              </p:cNvPr>
              <p:cNvSpPr/>
              <p:nvPr/>
            </p:nvSpPr>
            <p:spPr>
              <a:xfrm>
                <a:off x="6881812" y="4305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5" name="Graphic 189">
                <a:extLst>
                  <a:ext uri="{FF2B5EF4-FFF2-40B4-BE49-F238E27FC236}">
                    <a16:creationId xmlns:a16="http://schemas.microsoft.com/office/drawing/2014/main" id="{8429977D-454A-4073-9F25-172E35213AF8}"/>
                  </a:ext>
                </a:extLst>
              </p:cNvPr>
              <p:cNvSpPr/>
              <p:nvPr/>
            </p:nvSpPr>
            <p:spPr>
              <a:xfrm>
                <a:off x="6919912" y="4305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6" name="Graphic 189">
                <a:extLst>
                  <a:ext uri="{FF2B5EF4-FFF2-40B4-BE49-F238E27FC236}">
                    <a16:creationId xmlns:a16="http://schemas.microsoft.com/office/drawing/2014/main" id="{8429977D-454A-4073-9F25-172E35213AF8}"/>
                  </a:ext>
                </a:extLst>
              </p:cNvPr>
              <p:cNvSpPr/>
              <p:nvPr/>
            </p:nvSpPr>
            <p:spPr>
              <a:xfrm>
                <a:off x="6958012" y="4305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7" name="Graphic 189">
                <a:extLst>
                  <a:ext uri="{FF2B5EF4-FFF2-40B4-BE49-F238E27FC236}">
                    <a16:creationId xmlns:a16="http://schemas.microsoft.com/office/drawing/2014/main" id="{8429977D-454A-4073-9F25-172E35213AF8}"/>
                  </a:ext>
                </a:extLst>
              </p:cNvPr>
              <p:cNvSpPr/>
              <p:nvPr/>
            </p:nvSpPr>
            <p:spPr>
              <a:xfrm>
                <a:off x="7015162" y="4305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8" name="Graphic 189">
                <a:extLst>
                  <a:ext uri="{FF2B5EF4-FFF2-40B4-BE49-F238E27FC236}">
                    <a16:creationId xmlns:a16="http://schemas.microsoft.com/office/drawing/2014/main" id="{8429977D-454A-4073-9F25-172E35213AF8}"/>
                  </a:ext>
                </a:extLst>
              </p:cNvPr>
              <p:cNvSpPr/>
              <p:nvPr/>
            </p:nvSpPr>
            <p:spPr>
              <a:xfrm>
                <a:off x="7129462" y="43624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9" name="Graphic 189">
                <a:extLst>
                  <a:ext uri="{FF2B5EF4-FFF2-40B4-BE49-F238E27FC236}">
                    <a16:creationId xmlns:a16="http://schemas.microsoft.com/office/drawing/2014/main" id="{8429977D-454A-4073-9F25-172E35213AF8}"/>
                  </a:ext>
                </a:extLst>
              </p:cNvPr>
              <p:cNvSpPr/>
              <p:nvPr/>
            </p:nvSpPr>
            <p:spPr>
              <a:xfrm>
                <a:off x="7167562" y="43624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0" name="Graphic 189">
                <a:extLst>
                  <a:ext uri="{FF2B5EF4-FFF2-40B4-BE49-F238E27FC236}">
                    <a16:creationId xmlns:a16="http://schemas.microsoft.com/office/drawing/2014/main" id="{8429977D-454A-4073-9F25-172E35213AF8}"/>
                  </a:ext>
                </a:extLst>
              </p:cNvPr>
              <p:cNvSpPr/>
              <p:nvPr/>
            </p:nvSpPr>
            <p:spPr>
              <a:xfrm>
                <a:off x="7224712" y="43624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1" name="Graphic 189">
                <a:extLst>
                  <a:ext uri="{FF2B5EF4-FFF2-40B4-BE49-F238E27FC236}">
                    <a16:creationId xmlns:a16="http://schemas.microsoft.com/office/drawing/2014/main" id="{8429977D-454A-4073-9F25-172E35213AF8}"/>
                  </a:ext>
                </a:extLst>
              </p:cNvPr>
              <p:cNvSpPr/>
              <p:nvPr/>
            </p:nvSpPr>
            <p:spPr>
              <a:xfrm>
                <a:off x="7262812" y="44005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2" name="Graphic 189">
                <a:extLst>
                  <a:ext uri="{FF2B5EF4-FFF2-40B4-BE49-F238E27FC236}">
                    <a16:creationId xmlns:a16="http://schemas.microsoft.com/office/drawing/2014/main" id="{8429977D-454A-4073-9F25-172E35213AF8}"/>
                  </a:ext>
                </a:extLst>
              </p:cNvPr>
              <p:cNvSpPr/>
              <p:nvPr/>
            </p:nvSpPr>
            <p:spPr>
              <a:xfrm>
                <a:off x="7300912" y="44005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3" name="Graphic 189">
                <a:extLst>
                  <a:ext uri="{FF2B5EF4-FFF2-40B4-BE49-F238E27FC236}">
                    <a16:creationId xmlns:a16="http://schemas.microsoft.com/office/drawing/2014/main" id="{8429977D-454A-4073-9F25-172E35213AF8}"/>
                  </a:ext>
                </a:extLst>
              </p:cNvPr>
              <p:cNvSpPr/>
              <p:nvPr/>
            </p:nvSpPr>
            <p:spPr>
              <a:xfrm>
                <a:off x="7377112" y="44005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4" name="Graphic 189">
                <a:extLst>
                  <a:ext uri="{FF2B5EF4-FFF2-40B4-BE49-F238E27FC236}">
                    <a16:creationId xmlns:a16="http://schemas.microsoft.com/office/drawing/2014/main" id="{8429977D-454A-4073-9F25-172E35213AF8}"/>
                  </a:ext>
                </a:extLst>
              </p:cNvPr>
              <p:cNvSpPr/>
              <p:nvPr/>
            </p:nvSpPr>
            <p:spPr>
              <a:xfrm>
                <a:off x="7396162" y="44005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5" name="Graphic 189">
                <a:extLst>
                  <a:ext uri="{FF2B5EF4-FFF2-40B4-BE49-F238E27FC236}">
                    <a16:creationId xmlns:a16="http://schemas.microsoft.com/office/drawing/2014/main" id="{8429977D-454A-4073-9F25-172E35213AF8}"/>
                  </a:ext>
                </a:extLst>
              </p:cNvPr>
              <p:cNvSpPr/>
              <p:nvPr/>
            </p:nvSpPr>
            <p:spPr>
              <a:xfrm>
                <a:off x="7415212" y="44005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6" name="Graphic 189">
                <a:extLst>
                  <a:ext uri="{FF2B5EF4-FFF2-40B4-BE49-F238E27FC236}">
                    <a16:creationId xmlns:a16="http://schemas.microsoft.com/office/drawing/2014/main" id="{8429977D-454A-4073-9F25-172E35213AF8}"/>
                  </a:ext>
                </a:extLst>
              </p:cNvPr>
              <p:cNvSpPr/>
              <p:nvPr/>
            </p:nvSpPr>
            <p:spPr>
              <a:xfrm>
                <a:off x="7453312" y="44005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7" name="Graphic 189">
                <a:extLst>
                  <a:ext uri="{FF2B5EF4-FFF2-40B4-BE49-F238E27FC236}">
                    <a16:creationId xmlns:a16="http://schemas.microsoft.com/office/drawing/2014/main" id="{8429977D-454A-4073-9F25-172E35213AF8}"/>
                  </a:ext>
                </a:extLst>
              </p:cNvPr>
              <p:cNvSpPr/>
              <p:nvPr/>
            </p:nvSpPr>
            <p:spPr>
              <a:xfrm>
                <a:off x="7586662" y="441960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8" name="Graphic 189">
                <a:extLst>
                  <a:ext uri="{FF2B5EF4-FFF2-40B4-BE49-F238E27FC236}">
                    <a16:creationId xmlns:a16="http://schemas.microsoft.com/office/drawing/2014/main" id="{8429977D-454A-4073-9F25-172E35213AF8}"/>
                  </a:ext>
                </a:extLst>
              </p:cNvPr>
              <p:cNvSpPr/>
              <p:nvPr/>
            </p:nvSpPr>
            <p:spPr>
              <a:xfrm>
                <a:off x="7624762" y="441960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9" name="Graphic 189">
                <a:extLst>
                  <a:ext uri="{FF2B5EF4-FFF2-40B4-BE49-F238E27FC236}">
                    <a16:creationId xmlns:a16="http://schemas.microsoft.com/office/drawing/2014/main" id="{8429977D-454A-4073-9F25-172E35213AF8}"/>
                  </a:ext>
                </a:extLst>
              </p:cNvPr>
              <p:cNvSpPr/>
              <p:nvPr/>
            </p:nvSpPr>
            <p:spPr>
              <a:xfrm>
                <a:off x="7700971" y="44386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0" name="Graphic 189">
                <a:extLst>
                  <a:ext uri="{FF2B5EF4-FFF2-40B4-BE49-F238E27FC236}">
                    <a16:creationId xmlns:a16="http://schemas.microsoft.com/office/drawing/2014/main" id="{8429977D-454A-4073-9F25-172E35213AF8}"/>
                  </a:ext>
                </a:extLst>
              </p:cNvPr>
              <p:cNvSpPr/>
              <p:nvPr/>
            </p:nvSpPr>
            <p:spPr>
              <a:xfrm>
                <a:off x="7739071" y="44386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1" name="Graphic 189">
                <a:extLst>
                  <a:ext uri="{FF2B5EF4-FFF2-40B4-BE49-F238E27FC236}">
                    <a16:creationId xmlns:a16="http://schemas.microsoft.com/office/drawing/2014/main" id="{8429977D-454A-4073-9F25-172E35213AF8}"/>
                  </a:ext>
                </a:extLst>
              </p:cNvPr>
              <p:cNvSpPr/>
              <p:nvPr/>
            </p:nvSpPr>
            <p:spPr>
              <a:xfrm>
                <a:off x="7777171" y="44767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2" name="Graphic 189">
                <a:extLst>
                  <a:ext uri="{FF2B5EF4-FFF2-40B4-BE49-F238E27FC236}">
                    <a16:creationId xmlns:a16="http://schemas.microsoft.com/office/drawing/2014/main" id="{8429977D-454A-4073-9F25-172E35213AF8}"/>
                  </a:ext>
                </a:extLst>
              </p:cNvPr>
              <p:cNvSpPr/>
              <p:nvPr/>
            </p:nvSpPr>
            <p:spPr>
              <a:xfrm>
                <a:off x="7796221" y="44767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3" name="Graphic 189">
                <a:extLst>
                  <a:ext uri="{FF2B5EF4-FFF2-40B4-BE49-F238E27FC236}">
                    <a16:creationId xmlns:a16="http://schemas.microsoft.com/office/drawing/2014/main" id="{8429977D-454A-4073-9F25-172E35213AF8}"/>
                  </a:ext>
                </a:extLst>
              </p:cNvPr>
              <p:cNvSpPr/>
              <p:nvPr/>
            </p:nvSpPr>
            <p:spPr>
              <a:xfrm>
                <a:off x="7815271" y="44767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4" name="Graphic 189">
                <a:extLst>
                  <a:ext uri="{FF2B5EF4-FFF2-40B4-BE49-F238E27FC236}">
                    <a16:creationId xmlns:a16="http://schemas.microsoft.com/office/drawing/2014/main" id="{8429977D-454A-4073-9F25-172E35213AF8}"/>
                  </a:ext>
                </a:extLst>
              </p:cNvPr>
              <p:cNvSpPr/>
              <p:nvPr/>
            </p:nvSpPr>
            <p:spPr>
              <a:xfrm>
                <a:off x="7853371" y="45148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5" name="Graphic 189">
                <a:extLst>
                  <a:ext uri="{FF2B5EF4-FFF2-40B4-BE49-F238E27FC236}">
                    <a16:creationId xmlns:a16="http://schemas.microsoft.com/office/drawing/2014/main" id="{8429977D-454A-4073-9F25-172E35213AF8}"/>
                  </a:ext>
                </a:extLst>
              </p:cNvPr>
              <p:cNvSpPr/>
              <p:nvPr/>
            </p:nvSpPr>
            <p:spPr>
              <a:xfrm>
                <a:off x="7929571" y="45148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6" name="Graphic 189">
                <a:extLst>
                  <a:ext uri="{FF2B5EF4-FFF2-40B4-BE49-F238E27FC236}">
                    <a16:creationId xmlns:a16="http://schemas.microsoft.com/office/drawing/2014/main" id="{8429977D-454A-4073-9F25-172E35213AF8}"/>
                  </a:ext>
                </a:extLst>
              </p:cNvPr>
              <p:cNvSpPr/>
              <p:nvPr/>
            </p:nvSpPr>
            <p:spPr>
              <a:xfrm>
                <a:off x="8005771" y="45148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7" name="Graphic 189">
                <a:extLst>
                  <a:ext uri="{FF2B5EF4-FFF2-40B4-BE49-F238E27FC236}">
                    <a16:creationId xmlns:a16="http://schemas.microsoft.com/office/drawing/2014/main" id="{8429977D-454A-4073-9F25-172E35213AF8}"/>
                  </a:ext>
                </a:extLst>
              </p:cNvPr>
              <p:cNvSpPr/>
              <p:nvPr/>
            </p:nvSpPr>
            <p:spPr>
              <a:xfrm>
                <a:off x="8158171" y="45529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8" name="Graphic 189">
                <a:extLst>
                  <a:ext uri="{FF2B5EF4-FFF2-40B4-BE49-F238E27FC236}">
                    <a16:creationId xmlns:a16="http://schemas.microsoft.com/office/drawing/2014/main" id="{8429977D-454A-4073-9F25-172E35213AF8}"/>
                  </a:ext>
                </a:extLst>
              </p:cNvPr>
              <p:cNvSpPr/>
              <p:nvPr/>
            </p:nvSpPr>
            <p:spPr>
              <a:xfrm>
                <a:off x="8291521" y="45910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9" name="Graphic 189">
                <a:extLst>
                  <a:ext uri="{FF2B5EF4-FFF2-40B4-BE49-F238E27FC236}">
                    <a16:creationId xmlns:a16="http://schemas.microsoft.com/office/drawing/2014/main" id="{8429977D-454A-4073-9F25-172E35213AF8}"/>
                  </a:ext>
                </a:extLst>
              </p:cNvPr>
              <p:cNvSpPr/>
              <p:nvPr/>
            </p:nvSpPr>
            <p:spPr>
              <a:xfrm>
                <a:off x="8367721" y="46291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0" name="Graphic 189">
                <a:extLst>
                  <a:ext uri="{FF2B5EF4-FFF2-40B4-BE49-F238E27FC236}">
                    <a16:creationId xmlns:a16="http://schemas.microsoft.com/office/drawing/2014/main" id="{8429977D-454A-4073-9F25-172E35213AF8}"/>
                  </a:ext>
                </a:extLst>
              </p:cNvPr>
              <p:cNvSpPr/>
              <p:nvPr/>
            </p:nvSpPr>
            <p:spPr>
              <a:xfrm>
                <a:off x="8462971" y="46291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1" name="Graphic 189">
                <a:extLst>
                  <a:ext uri="{FF2B5EF4-FFF2-40B4-BE49-F238E27FC236}">
                    <a16:creationId xmlns:a16="http://schemas.microsoft.com/office/drawing/2014/main" id="{8429977D-454A-4073-9F25-172E35213AF8}"/>
                  </a:ext>
                </a:extLst>
              </p:cNvPr>
              <p:cNvSpPr/>
              <p:nvPr/>
            </p:nvSpPr>
            <p:spPr>
              <a:xfrm>
                <a:off x="8729671" y="46291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2" name="Graphic 189">
                <a:extLst>
                  <a:ext uri="{FF2B5EF4-FFF2-40B4-BE49-F238E27FC236}">
                    <a16:creationId xmlns:a16="http://schemas.microsoft.com/office/drawing/2014/main" id="{8429977D-454A-4073-9F25-172E35213AF8}"/>
                  </a:ext>
                </a:extLst>
              </p:cNvPr>
              <p:cNvSpPr/>
              <p:nvPr/>
            </p:nvSpPr>
            <p:spPr>
              <a:xfrm>
                <a:off x="8939221" y="46291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3" name="Graphic 189">
                <a:extLst>
                  <a:ext uri="{FF2B5EF4-FFF2-40B4-BE49-F238E27FC236}">
                    <a16:creationId xmlns:a16="http://schemas.microsoft.com/office/drawing/2014/main" id="{8429977D-454A-4073-9F25-172E35213AF8}"/>
                  </a:ext>
                </a:extLst>
              </p:cNvPr>
              <p:cNvSpPr/>
              <p:nvPr/>
            </p:nvSpPr>
            <p:spPr>
              <a:xfrm>
                <a:off x="9015421" y="46291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5" name="Group 24">
              <a:extLst>
                <a:ext uri="{FF2B5EF4-FFF2-40B4-BE49-F238E27FC236}">
                  <a16:creationId xmlns:a16="http://schemas.microsoft.com/office/drawing/2014/main" id="{0FEEB221-7534-4025-B051-2F1115DC436E}"/>
                </a:ext>
              </a:extLst>
            </p:cNvPr>
            <p:cNvGrpSpPr/>
            <p:nvPr/>
          </p:nvGrpSpPr>
          <p:grpSpPr>
            <a:xfrm>
              <a:off x="1055052" y="2231069"/>
              <a:ext cx="4383723" cy="2021844"/>
              <a:chOff x="3352800" y="2181225"/>
              <a:chExt cx="5488666" cy="2491368"/>
            </a:xfrm>
          </p:grpSpPr>
          <p:sp>
            <p:nvSpPr>
              <p:cNvPr id="26" name="Graphic 291">
                <a:extLst>
                  <a:ext uri="{FF2B5EF4-FFF2-40B4-BE49-F238E27FC236}">
                    <a16:creationId xmlns:a16="http://schemas.microsoft.com/office/drawing/2014/main" id="{1B4C8F30-DACF-41CE-AFFF-E485869076CC}"/>
                  </a:ext>
                </a:extLst>
              </p:cNvPr>
              <p:cNvSpPr/>
              <p:nvPr/>
            </p:nvSpPr>
            <p:spPr>
              <a:xfrm>
                <a:off x="3352800" y="2219325"/>
                <a:ext cx="5488666" cy="2421330"/>
              </a:xfrm>
              <a:custGeom>
                <a:avLst/>
                <a:gdLst>
                  <a:gd name="connsiteX0" fmla="*/ 5488667 w 5488666"/>
                  <a:gd name="connsiteY0" fmla="*/ 2421331 h 2421330"/>
                  <a:gd name="connsiteX1" fmla="*/ 4854445 w 5488666"/>
                  <a:gd name="connsiteY1" fmla="*/ 2421331 h 2421330"/>
                  <a:gd name="connsiteX2" fmla="*/ 4854445 w 5488666"/>
                  <a:gd name="connsiteY2" fmla="*/ 2357675 h 2421330"/>
                  <a:gd name="connsiteX3" fmla="*/ 4628112 w 5488666"/>
                  <a:gd name="connsiteY3" fmla="*/ 2357675 h 2421330"/>
                  <a:gd name="connsiteX4" fmla="*/ 4628112 w 5488666"/>
                  <a:gd name="connsiteY4" fmla="*/ 2322309 h 2421330"/>
                  <a:gd name="connsiteX5" fmla="*/ 4566809 w 5488666"/>
                  <a:gd name="connsiteY5" fmla="*/ 2322309 h 2421330"/>
                  <a:gd name="connsiteX6" fmla="*/ 4566809 w 5488666"/>
                  <a:gd name="connsiteY6" fmla="*/ 2291658 h 2421330"/>
                  <a:gd name="connsiteX7" fmla="*/ 4418276 w 5488666"/>
                  <a:gd name="connsiteY7" fmla="*/ 2291658 h 2421330"/>
                  <a:gd name="connsiteX8" fmla="*/ 4418276 w 5488666"/>
                  <a:gd name="connsiteY8" fmla="*/ 2253939 h 2421330"/>
                  <a:gd name="connsiteX9" fmla="*/ 4340476 w 5488666"/>
                  <a:gd name="connsiteY9" fmla="*/ 2253939 h 2421330"/>
                  <a:gd name="connsiteX10" fmla="*/ 4340476 w 5488666"/>
                  <a:gd name="connsiteY10" fmla="*/ 2235070 h 2421330"/>
                  <a:gd name="connsiteX11" fmla="*/ 4213165 w 5488666"/>
                  <a:gd name="connsiteY11" fmla="*/ 2235070 h 2421330"/>
                  <a:gd name="connsiteX12" fmla="*/ 4213165 w 5488666"/>
                  <a:gd name="connsiteY12" fmla="*/ 2199713 h 2421330"/>
                  <a:gd name="connsiteX13" fmla="*/ 4078776 w 5488666"/>
                  <a:gd name="connsiteY13" fmla="*/ 2199713 h 2421330"/>
                  <a:gd name="connsiteX14" fmla="*/ 4078776 w 5488666"/>
                  <a:gd name="connsiteY14" fmla="*/ 2183206 h 2421330"/>
                  <a:gd name="connsiteX15" fmla="*/ 3871303 w 5488666"/>
                  <a:gd name="connsiteY15" fmla="*/ 2183206 h 2421330"/>
                  <a:gd name="connsiteX16" fmla="*/ 3871303 w 5488666"/>
                  <a:gd name="connsiteY16" fmla="*/ 2150202 h 2421330"/>
                  <a:gd name="connsiteX17" fmla="*/ 3824145 w 5488666"/>
                  <a:gd name="connsiteY17" fmla="*/ 2150202 h 2421330"/>
                  <a:gd name="connsiteX18" fmla="*/ 3824145 w 5488666"/>
                  <a:gd name="connsiteY18" fmla="*/ 2119550 h 2421330"/>
                  <a:gd name="connsiteX19" fmla="*/ 3758127 w 5488666"/>
                  <a:gd name="connsiteY19" fmla="*/ 2119550 h 2421330"/>
                  <a:gd name="connsiteX20" fmla="*/ 3758127 w 5488666"/>
                  <a:gd name="connsiteY20" fmla="*/ 2079469 h 2421330"/>
                  <a:gd name="connsiteX21" fmla="*/ 3609594 w 5488666"/>
                  <a:gd name="connsiteY21" fmla="*/ 2079469 h 2421330"/>
                  <a:gd name="connsiteX22" fmla="*/ 3609594 w 5488666"/>
                  <a:gd name="connsiteY22" fmla="*/ 2051180 h 2421330"/>
                  <a:gd name="connsiteX23" fmla="*/ 3524717 w 5488666"/>
                  <a:gd name="connsiteY23" fmla="*/ 2051180 h 2421330"/>
                  <a:gd name="connsiteX24" fmla="*/ 3524717 w 5488666"/>
                  <a:gd name="connsiteY24" fmla="*/ 2032311 h 2421330"/>
                  <a:gd name="connsiteX25" fmla="*/ 3347895 w 5488666"/>
                  <a:gd name="connsiteY25" fmla="*/ 2032311 h 2421330"/>
                  <a:gd name="connsiteX26" fmla="*/ 3347895 w 5488666"/>
                  <a:gd name="connsiteY26" fmla="*/ 2020528 h 2421330"/>
                  <a:gd name="connsiteX27" fmla="*/ 3194647 w 5488666"/>
                  <a:gd name="connsiteY27" fmla="*/ 2020528 h 2421330"/>
                  <a:gd name="connsiteX28" fmla="*/ 3194647 w 5488666"/>
                  <a:gd name="connsiteY28" fmla="*/ 1980447 h 2421330"/>
                  <a:gd name="connsiteX29" fmla="*/ 3140421 w 5488666"/>
                  <a:gd name="connsiteY29" fmla="*/ 1980447 h 2421330"/>
                  <a:gd name="connsiteX30" fmla="*/ 3140421 w 5488666"/>
                  <a:gd name="connsiteY30" fmla="*/ 1954511 h 2421330"/>
                  <a:gd name="connsiteX31" fmla="*/ 3050829 w 5488666"/>
                  <a:gd name="connsiteY31" fmla="*/ 1954511 h 2421330"/>
                  <a:gd name="connsiteX32" fmla="*/ 3050829 w 5488666"/>
                  <a:gd name="connsiteY32" fmla="*/ 1914430 h 2421330"/>
                  <a:gd name="connsiteX33" fmla="*/ 2996603 w 5488666"/>
                  <a:gd name="connsiteY33" fmla="*/ 1914430 h 2421330"/>
                  <a:gd name="connsiteX34" fmla="*/ 2996603 w 5488666"/>
                  <a:gd name="connsiteY34" fmla="*/ 1874348 h 2421330"/>
                  <a:gd name="connsiteX35" fmla="*/ 2838641 w 5488666"/>
                  <a:gd name="connsiteY35" fmla="*/ 1874348 h 2421330"/>
                  <a:gd name="connsiteX36" fmla="*/ 2838641 w 5488666"/>
                  <a:gd name="connsiteY36" fmla="*/ 1829552 h 2421330"/>
                  <a:gd name="connsiteX37" fmla="*/ 2793844 w 5488666"/>
                  <a:gd name="connsiteY37" fmla="*/ 1829552 h 2421330"/>
                  <a:gd name="connsiteX38" fmla="*/ 2793844 w 5488666"/>
                  <a:gd name="connsiteY38" fmla="*/ 1815408 h 2421330"/>
                  <a:gd name="connsiteX39" fmla="*/ 2739619 w 5488666"/>
                  <a:gd name="connsiteY39" fmla="*/ 1815408 h 2421330"/>
                  <a:gd name="connsiteX40" fmla="*/ 2739619 w 5488666"/>
                  <a:gd name="connsiteY40" fmla="*/ 1777689 h 2421330"/>
                  <a:gd name="connsiteX41" fmla="*/ 2664171 w 5488666"/>
                  <a:gd name="connsiteY41" fmla="*/ 1777689 h 2421330"/>
                  <a:gd name="connsiteX42" fmla="*/ 2664171 w 5488666"/>
                  <a:gd name="connsiteY42" fmla="*/ 1742322 h 2421330"/>
                  <a:gd name="connsiteX43" fmla="*/ 2626452 w 5488666"/>
                  <a:gd name="connsiteY43" fmla="*/ 1742322 h 2421330"/>
                  <a:gd name="connsiteX44" fmla="*/ 2626452 w 5488666"/>
                  <a:gd name="connsiteY44" fmla="*/ 1702241 h 2421330"/>
                  <a:gd name="connsiteX45" fmla="*/ 2506208 w 5488666"/>
                  <a:gd name="connsiteY45" fmla="*/ 1702241 h 2421330"/>
                  <a:gd name="connsiteX46" fmla="*/ 2506208 w 5488666"/>
                  <a:gd name="connsiteY46" fmla="*/ 1659798 h 2421330"/>
                  <a:gd name="connsiteX47" fmla="*/ 2456698 w 5488666"/>
                  <a:gd name="connsiteY47" fmla="*/ 1659798 h 2421330"/>
                  <a:gd name="connsiteX48" fmla="*/ 2456698 w 5488666"/>
                  <a:gd name="connsiteY48" fmla="*/ 1624441 h 2421330"/>
                  <a:gd name="connsiteX49" fmla="*/ 2390680 w 5488666"/>
                  <a:gd name="connsiteY49" fmla="*/ 1624441 h 2421330"/>
                  <a:gd name="connsiteX50" fmla="*/ 2390680 w 5488666"/>
                  <a:gd name="connsiteY50" fmla="*/ 1567853 h 2421330"/>
                  <a:gd name="connsiteX51" fmla="*/ 2296373 w 5488666"/>
                  <a:gd name="connsiteY51" fmla="*/ 1567853 h 2421330"/>
                  <a:gd name="connsiteX52" fmla="*/ 2296373 w 5488666"/>
                  <a:gd name="connsiteY52" fmla="*/ 1534849 h 2421330"/>
                  <a:gd name="connsiteX53" fmla="*/ 2253939 w 5488666"/>
                  <a:gd name="connsiteY53" fmla="*/ 1534849 h 2421330"/>
                  <a:gd name="connsiteX54" fmla="*/ 2253939 w 5488666"/>
                  <a:gd name="connsiteY54" fmla="*/ 1492405 h 2421330"/>
                  <a:gd name="connsiteX55" fmla="*/ 2180844 w 5488666"/>
                  <a:gd name="connsiteY55" fmla="*/ 1492405 h 2421330"/>
                  <a:gd name="connsiteX56" fmla="*/ 2180844 w 5488666"/>
                  <a:gd name="connsiteY56" fmla="*/ 1428750 h 2421330"/>
                  <a:gd name="connsiteX57" fmla="*/ 2091252 w 5488666"/>
                  <a:gd name="connsiteY57" fmla="*/ 1428750 h 2421330"/>
                  <a:gd name="connsiteX58" fmla="*/ 2091252 w 5488666"/>
                  <a:gd name="connsiteY58" fmla="*/ 1391031 h 2421330"/>
                  <a:gd name="connsiteX59" fmla="*/ 2029959 w 5488666"/>
                  <a:gd name="connsiteY59" fmla="*/ 1391031 h 2421330"/>
                  <a:gd name="connsiteX60" fmla="*/ 2029959 w 5488666"/>
                  <a:gd name="connsiteY60" fmla="*/ 1360379 h 2421330"/>
                  <a:gd name="connsiteX61" fmla="*/ 1968656 w 5488666"/>
                  <a:gd name="connsiteY61" fmla="*/ 1360379 h 2421330"/>
                  <a:gd name="connsiteX62" fmla="*/ 1968656 w 5488666"/>
                  <a:gd name="connsiteY62" fmla="*/ 1322651 h 2421330"/>
                  <a:gd name="connsiteX63" fmla="*/ 1935652 w 5488666"/>
                  <a:gd name="connsiteY63" fmla="*/ 1322651 h 2421330"/>
                  <a:gd name="connsiteX64" fmla="*/ 1935652 w 5488666"/>
                  <a:gd name="connsiteY64" fmla="*/ 1284932 h 2421330"/>
                  <a:gd name="connsiteX65" fmla="*/ 1900285 w 5488666"/>
                  <a:gd name="connsiteY65" fmla="*/ 1284932 h 2421330"/>
                  <a:gd name="connsiteX66" fmla="*/ 1900285 w 5488666"/>
                  <a:gd name="connsiteY66" fmla="*/ 1256643 h 2421330"/>
                  <a:gd name="connsiteX67" fmla="*/ 1850774 w 5488666"/>
                  <a:gd name="connsiteY67" fmla="*/ 1256643 h 2421330"/>
                  <a:gd name="connsiteX68" fmla="*/ 1850774 w 5488666"/>
                  <a:gd name="connsiteY68" fmla="*/ 1207132 h 2421330"/>
                  <a:gd name="connsiteX69" fmla="*/ 1787119 w 5488666"/>
                  <a:gd name="connsiteY69" fmla="*/ 1207132 h 2421330"/>
                  <a:gd name="connsiteX70" fmla="*/ 1787119 w 5488666"/>
                  <a:gd name="connsiteY70" fmla="*/ 1169403 h 2421330"/>
                  <a:gd name="connsiteX71" fmla="*/ 1704594 w 5488666"/>
                  <a:gd name="connsiteY71" fmla="*/ 1169403 h 2421330"/>
                  <a:gd name="connsiteX72" fmla="*/ 1704594 w 5488666"/>
                  <a:gd name="connsiteY72" fmla="*/ 1143476 h 2421330"/>
                  <a:gd name="connsiteX73" fmla="*/ 1673952 w 5488666"/>
                  <a:gd name="connsiteY73" fmla="*/ 1143476 h 2421330"/>
                  <a:gd name="connsiteX74" fmla="*/ 1673952 w 5488666"/>
                  <a:gd name="connsiteY74" fmla="*/ 1110462 h 2421330"/>
                  <a:gd name="connsiteX75" fmla="*/ 1640938 w 5488666"/>
                  <a:gd name="connsiteY75" fmla="*/ 1110462 h 2421330"/>
                  <a:gd name="connsiteX76" fmla="*/ 1640938 w 5488666"/>
                  <a:gd name="connsiteY76" fmla="*/ 1058599 h 2421330"/>
                  <a:gd name="connsiteX77" fmla="*/ 1567853 w 5488666"/>
                  <a:gd name="connsiteY77" fmla="*/ 1058599 h 2421330"/>
                  <a:gd name="connsiteX78" fmla="*/ 1567853 w 5488666"/>
                  <a:gd name="connsiteY78" fmla="*/ 1016155 h 2421330"/>
                  <a:gd name="connsiteX79" fmla="*/ 1511265 w 5488666"/>
                  <a:gd name="connsiteY79" fmla="*/ 1016155 h 2421330"/>
                  <a:gd name="connsiteX80" fmla="*/ 1511265 w 5488666"/>
                  <a:gd name="connsiteY80" fmla="*/ 976074 h 2421330"/>
                  <a:gd name="connsiteX81" fmla="*/ 1480623 w 5488666"/>
                  <a:gd name="connsiteY81" fmla="*/ 976074 h 2421330"/>
                  <a:gd name="connsiteX82" fmla="*/ 1480623 w 5488666"/>
                  <a:gd name="connsiteY82" fmla="*/ 905346 h 2421330"/>
                  <a:gd name="connsiteX83" fmla="*/ 1388669 w 5488666"/>
                  <a:gd name="connsiteY83" fmla="*/ 905346 h 2421330"/>
                  <a:gd name="connsiteX84" fmla="*/ 1388669 w 5488666"/>
                  <a:gd name="connsiteY84" fmla="*/ 862909 h 2421330"/>
                  <a:gd name="connsiteX85" fmla="*/ 1339158 w 5488666"/>
                  <a:gd name="connsiteY85" fmla="*/ 862909 h 2421330"/>
                  <a:gd name="connsiteX86" fmla="*/ 1339158 w 5488666"/>
                  <a:gd name="connsiteY86" fmla="*/ 834616 h 2421330"/>
                  <a:gd name="connsiteX87" fmla="*/ 1289647 w 5488666"/>
                  <a:gd name="connsiteY87" fmla="*/ 834616 h 2421330"/>
                  <a:gd name="connsiteX88" fmla="*/ 1289647 w 5488666"/>
                  <a:gd name="connsiteY88" fmla="*/ 792178 h 2421330"/>
                  <a:gd name="connsiteX89" fmla="*/ 1237774 w 5488666"/>
                  <a:gd name="connsiteY89" fmla="*/ 792178 h 2421330"/>
                  <a:gd name="connsiteX90" fmla="*/ 1237774 w 5488666"/>
                  <a:gd name="connsiteY90" fmla="*/ 756812 h 2421330"/>
                  <a:gd name="connsiteX91" fmla="*/ 1195340 w 5488666"/>
                  <a:gd name="connsiteY91" fmla="*/ 756812 h 2421330"/>
                  <a:gd name="connsiteX92" fmla="*/ 1195340 w 5488666"/>
                  <a:gd name="connsiteY92" fmla="*/ 709659 h 2421330"/>
                  <a:gd name="connsiteX93" fmla="*/ 1174118 w 5488666"/>
                  <a:gd name="connsiteY93" fmla="*/ 709659 h 2421330"/>
                  <a:gd name="connsiteX94" fmla="*/ 1174118 w 5488666"/>
                  <a:gd name="connsiteY94" fmla="*/ 683725 h 2421330"/>
                  <a:gd name="connsiteX95" fmla="*/ 1138752 w 5488666"/>
                  <a:gd name="connsiteY95" fmla="*/ 683725 h 2421330"/>
                  <a:gd name="connsiteX96" fmla="*/ 1138752 w 5488666"/>
                  <a:gd name="connsiteY96" fmla="*/ 638929 h 2421330"/>
                  <a:gd name="connsiteX97" fmla="*/ 1056237 w 5488666"/>
                  <a:gd name="connsiteY97" fmla="*/ 638929 h 2421330"/>
                  <a:gd name="connsiteX98" fmla="*/ 1056237 w 5488666"/>
                  <a:gd name="connsiteY98" fmla="*/ 598849 h 2421330"/>
                  <a:gd name="connsiteX99" fmla="*/ 1004373 w 5488666"/>
                  <a:gd name="connsiteY99" fmla="*/ 598849 h 2421330"/>
                  <a:gd name="connsiteX100" fmla="*/ 1004373 w 5488666"/>
                  <a:gd name="connsiteY100" fmla="*/ 551695 h 2421330"/>
                  <a:gd name="connsiteX101" fmla="*/ 966645 w 5488666"/>
                  <a:gd name="connsiteY101" fmla="*/ 551695 h 2421330"/>
                  <a:gd name="connsiteX102" fmla="*/ 966645 w 5488666"/>
                  <a:gd name="connsiteY102" fmla="*/ 518688 h 2421330"/>
                  <a:gd name="connsiteX103" fmla="*/ 938354 w 5488666"/>
                  <a:gd name="connsiteY103" fmla="*/ 518688 h 2421330"/>
                  <a:gd name="connsiteX104" fmla="*/ 938354 w 5488666"/>
                  <a:gd name="connsiteY104" fmla="*/ 492754 h 2421330"/>
                  <a:gd name="connsiteX105" fmla="*/ 926565 w 5488666"/>
                  <a:gd name="connsiteY105" fmla="*/ 492754 h 2421330"/>
                  <a:gd name="connsiteX106" fmla="*/ 926565 w 5488666"/>
                  <a:gd name="connsiteY106" fmla="*/ 469176 h 2421330"/>
                  <a:gd name="connsiteX107" fmla="*/ 898273 w 5488666"/>
                  <a:gd name="connsiteY107" fmla="*/ 469176 h 2421330"/>
                  <a:gd name="connsiteX108" fmla="*/ 898273 w 5488666"/>
                  <a:gd name="connsiteY108" fmla="*/ 422023 h 2421330"/>
                  <a:gd name="connsiteX109" fmla="*/ 846405 w 5488666"/>
                  <a:gd name="connsiteY109" fmla="*/ 422023 h 2421330"/>
                  <a:gd name="connsiteX110" fmla="*/ 846405 w 5488666"/>
                  <a:gd name="connsiteY110" fmla="*/ 377228 h 2421330"/>
                  <a:gd name="connsiteX111" fmla="*/ 770959 w 5488666"/>
                  <a:gd name="connsiteY111" fmla="*/ 377228 h 2421330"/>
                  <a:gd name="connsiteX112" fmla="*/ 770959 w 5488666"/>
                  <a:gd name="connsiteY112" fmla="*/ 315928 h 2421330"/>
                  <a:gd name="connsiteX113" fmla="*/ 733236 w 5488666"/>
                  <a:gd name="connsiteY113" fmla="*/ 315928 h 2421330"/>
                  <a:gd name="connsiteX114" fmla="*/ 733236 w 5488666"/>
                  <a:gd name="connsiteY114" fmla="*/ 282921 h 2421330"/>
                  <a:gd name="connsiteX115" fmla="*/ 664864 w 5488666"/>
                  <a:gd name="connsiteY115" fmla="*/ 282921 h 2421330"/>
                  <a:gd name="connsiteX116" fmla="*/ 664864 w 5488666"/>
                  <a:gd name="connsiteY116" fmla="*/ 221621 h 2421330"/>
                  <a:gd name="connsiteX117" fmla="*/ 631856 w 5488666"/>
                  <a:gd name="connsiteY117" fmla="*/ 221621 h 2421330"/>
                  <a:gd name="connsiteX118" fmla="*/ 631856 w 5488666"/>
                  <a:gd name="connsiteY118" fmla="*/ 198044 h 2421330"/>
                  <a:gd name="connsiteX119" fmla="*/ 582345 w 5488666"/>
                  <a:gd name="connsiteY119" fmla="*/ 198044 h 2421330"/>
                  <a:gd name="connsiteX120" fmla="*/ 582345 w 5488666"/>
                  <a:gd name="connsiteY120" fmla="*/ 176826 h 2421330"/>
                  <a:gd name="connsiteX121" fmla="*/ 504542 w 5488666"/>
                  <a:gd name="connsiteY121" fmla="*/ 176826 h 2421330"/>
                  <a:gd name="connsiteX122" fmla="*/ 504542 w 5488666"/>
                  <a:gd name="connsiteY122" fmla="*/ 120241 h 2421330"/>
                  <a:gd name="connsiteX123" fmla="*/ 443243 w 5488666"/>
                  <a:gd name="connsiteY123" fmla="*/ 120241 h 2421330"/>
                  <a:gd name="connsiteX124" fmla="*/ 443243 w 5488666"/>
                  <a:gd name="connsiteY124" fmla="*/ 82519 h 2421330"/>
                  <a:gd name="connsiteX125" fmla="*/ 323001 w 5488666"/>
                  <a:gd name="connsiteY125" fmla="*/ 82519 h 2421330"/>
                  <a:gd name="connsiteX126" fmla="*/ 323001 w 5488666"/>
                  <a:gd name="connsiteY126" fmla="*/ 68372 h 2421330"/>
                  <a:gd name="connsiteX127" fmla="*/ 268775 w 5488666"/>
                  <a:gd name="connsiteY127" fmla="*/ 68372 h 2421330"/>
                  <a:gd name="connsiteX128" fmla="*/ 268775 w 5488666"/>
                  <a:gd name="connsiteY128" fmla="*/ 44796 h 2421330"/>
                  <a:gd name="connsiteX129" fmla="*/ 223979 w 5488666"/>
                  <a:gd name="connsiteY129" fmla="*/ 44796 h 2421330"/>
                  <a:gd name="connsiteX130" fmla="*/ 223979 w 5488666"/>
                  <a:gd name="connsiteY130" fmla="*/ 25934 h 2421330"/>
                  <a:gd name="connsiteX131" fmla="*/ 134387 w 5488666"/>
                  <a:gd name="connsiteY131" fmla="*/ 25934 h 2421330"/>
                  <a:gd name="connsiteX132" fmla="*/ 134387 w 5488666"/>
                  <a:gd name="connsiteY132" fmla="*/ 0 h 2421330"/>
                  <a:gd name="connsiteX133" fmla="*/ 0 w 5488666"/>
                  <a:gd name="connsiteY133" fmla="*/ 0 h 242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488666" h="2421330">
                    <a:moveTo>
                      <a:pt x="5488667" y="2421331"/>
                    </a:moveTo>
                    <a:lnTo>
                      <a:pt x="4854445" y="2421331"/>
                    </a:lnTo>
                    <a:lnTo>
                      <a:pt x="4854445" y="2357675"/>
                    </a:lnTo>
                    <a:lnTo>
                      <a:pt x="4628112" y="2357675"/>
                    </a:lnTo>
                    <a:lnTo>
                      <a:pt x="4628112" y="2322309"/>
                    </a:lnTo>
                    <a:lnTo>
                      <a:pt x="4566809" y="2322309"/>
                    </a:lnTo>
                    <a:lnTo>
                      <a:pt x="4566809" y="2291658"/>
                    </a:lnTo>
                    <a:lnTo>
                      <a:pt x="4418276" y="2291658"/>
                    </a:lnTo>
                    <a:lnTo>
                      <a:pt x="4418276" y="2253939"/>
                    </a:lnTo>
                    <a:lnTo>
                      <a:pt x="4340476" y="2253939"/>
                    </a:lnTo>
                    <a:lnTo>
                      <a:pt x="4340476" y="2235070"/>
                    </a:lnTo>
                    <a:lnTo>
                      <a:pt x="4213165" y="2235070"/>
                    </a:lnTo>
                    <a:lnTo>
                      <a:pt x="4213165" y="2199713"/>
                    </a:lnTo>
                    <a:lnTo>
                      <a:pt x="4078776" y="2199713"/>
                    </a:lnTo>
                    <a:lnTo>
                      <a:pt x="4078776" y="2183206"/>
                    </a:lnTo>
                    <a:lnTo>
                      <a:pt x="3871303" y="2183206"/>
                    </a:lnTo>
                    <a:lnTo>
                      <a:pt x="3871303" y="2150202"/>
                    </a:lnTo>
                    <a:lnTo>
                      <a:pt x="3824145" y="2150202"/>
                    </a:lnTo>
                    <a:lnTo>
                      <a:pt x="3824145" y="2119550"/>
                    </a:lnTo>
                    <a:lnTo>
                      <a:pt x="3758127" y="2119550"/>
                    </a:lnTo>
                    <a:lnTo>
                      <a:pt x="3758127" y="2079469"/>
                    </a:lnTo>
                    <a:lnTo>
                      <a:pt x="3609594" y="2079469"/>
                    </a:lnTo>
                    <a:lnTo>
                      <a:pt x="3609594" y="2051180"/>
                    </a:lnTo>
                    <a:lnTo>
                      <a:pt x="3524717" y="2051180"/>
                    </a:lnTo>
                    <a:lnTo>
                      <a:pt x="3524717" y="2032311"/>
                    </a:lnTo>
                    <a:lnTo>
                      <a:pt x="3347895" y="2032311"/>
                    </a:lnTo>
                    <a:lnTo>
                      <a:pt x="3347895" y="2020528"/>
                    </a:lnTo>
                    <a:lnTo>
                      <a:pt x="3194647" y="2020528"/>
                    </a:lnTo>
                    <a:lnTo>
                      <a:pt x="3194647" y="1980447"/>
                    </a:lnTo>
                    <a:lnTo>
                      <a:pt x="3140421" y="1980447"/>
                    </a:lnTo>
                    <a:lnTo>
                      <a:pt x="3140421" y="1954511"/>
                    </a:lnTo>
                    <a:lnTo>
                      <a:pt x="3050829" y="1954511"/>
                    </a:lnTo>
                    <a:lnTo>
                      <a:pt x="3050829" y="1914430"/>
                    </a:lnTo>
                    <a:lnTo>
                      <a:pt x="2996603" y="1914430"/>
                    </a:lnTo>
                    <a:lnTo>
                      <a:pt x="2996603" y="1874348"/>
                    </a:lnTo>
                    <a:lnTo>
                      <a:pt x="2838641" y="1874348"/>
                    </a:lnTo>
                    <a:lnTo>
                      <a:pt x="2838641" y="1829552"/>
                    </a:lnTo>
                    <a:lnTo>
                      <a:pt x="2793844" y="1829552"/>
                    </a:lnTo>
                    <a:lnTo>
                      <a:pt x="2793844" y="1815408"/>
                    </a:lnTo>
                    <a:lnTo>
                      <a:pt x="2739619" y="1815408"/>
                    </a:lnTo>
                    <a:lnTo>
                      <a:pt x="2739619" y="1777689"/>
                    </a:lnTo>
                    <a:lnTo>
                      <a:pt x="2664171" y="1777689"/>
                    </a:lnTo>
                    <a:lnTo>
                      <a:pt x="2664171" y="1742322"/>
                    </a:lnTo>
                    <a:lnTo>
                      <a:pt x="2626452" y="1742322"/>
                    </a:lnTo>
                    <a:lnTo>
                      <a:pt x="2626452" y="1702241"/>
                    </a:lnTo>
                    <a:lnTo>
                      <a:pt x="2506208" y="1702241"/>
                    </a:lnTo>
                    <a:lnTo>
                      <a:pt x="2506208" y="1659798"/>
                    </a:lnTo>
                    <a:lnTo>
                      <a:pt x="2456698" y="1659798"/>
                    </a:lnTo>
                    <a:lnTo>
                      <a:pt x="2456698" y="1624441"/>
                    </a:lnTo>
                    <a:lnTo>
                      <a:pt x="2390680" y="1624441"/>
                    </a:lnTo>
                    <a:lnTo>
                      <a:pt x="2390680" y="1567853"/>
                    </a:lnTo>
                    <a:lnTo>
                      <a:pt x="2296373" y="1567853"/>
                    </a:lnTo>
                    <a:lnTo>
                      <a:pt x="2296373" y="1534849"/>
                    </a:lnTo>
                    <a:lnTo>
                      <a:pt x="2253939" y="1534849"/>
                    </a:lnTo>
                    <a:lnTo>
                      <a:pt x="2253939" y="1492405"/>
                    </a:lnTo>
                    <a:lnTo>
                      <a:pt x="2180844" y="1492405"/>
                    </a:lnTo>
                    <a:lnTo>
                      <a:pt x="2180844" y="1428750"/>
                    </a:lnTo>
                    <a:lnTo>
                      <a:pt x="2091252" y="1428750"/>
                    </a:lnTo>
                    <a:lnTo>
                      <a:pt x="2091252" y="1391031"/>
                    </a:lnTo>
                    <a:lnTo>
                      <a:pt x="2029959" y="1391031"/>
                    </a:lnTo>
                    <a:lnTo>
                      <a:pt x="2029959" y="1360379"/>
                    </a:lnTo>
                    <a:lnTo>
                      <a:pt x="1968656" y="1360379"/>
                    </a:lnTo>
                    <a:lnTo>
                      <a:pt x="1968656" y="1322651"/>
                    </a:lnTo>
                    <a:lnTo>
                      <a:pt x="1935652" y="1322651"/>
                    </a:lnTo>
                    <a:lnTo>
                      <a:pt x="1935652" y="1284932"/>
                    </a:lnTo>
                    <a:lnTo>
                      <a:pt x="1900285" y="1284932"/>
                    </a:lnTo>
                    <a:lnTo>
                      <a:pt x="1900285" y="1256643"/>
                    </a:lnTo>
                    <a:lnTo>
                      <a:pt x="1850774" y="1256643"/>
                    </a:lnTo>
                    <a:lnTo>
                      <a:pt x="1850774" y="1207132"/>
                    </a:lnTo>
                    <a:lnTo>
                      <a:pt x="1787119" y="1207132"/>
                    </a:lnTo>
                    <a:lnTo>
                      <a:pt x="1787119" y="1169403"/>
                    </a:lnTo>
                    <a:lnTo>
                      <a:pt x="1704594" y="1169403"/>
                    </a:lnTo>
                    <a:lnTo>
                      <a:pt x="1704594" y="1143476"/>
                    </a:lnTo>
                    <a:lnTo>
                      <a:pt x="1673952" y="1143476"/>
                    </a:lnTo>
                    <a:lnTo>
                      <a:pt x="1673952" y="1110462"/>
                    </a:lnTo>
                    <a:lnTo>
                      <a:pt x="1640938" y="1110462"/>
                    </a:lnTo>
                    <a:lnTo>
                      <a:pt x="1640938" y="1058599"/>
                    </a:lnTo>
                    <a:lnTo>
                      <a:pt x="1567853" y="1058599"/>
                    </a:lnTo>
                    <a:lnTo>
                      <a:pt x="1567853" y="1016155"/>
                    </a:lnTo>
                    <a:lnTo>
                      <a:pt x="1511265" y="1016155"/>
                    </a:lnTo>
                    <a:lnTo>
                      <a:pt x="1511265" y="976074"/>
                    </a:lnTo>
                    <a:lnTo>
                      <a:pt x="1480623" y="976074"/>
                    </a:lnTo>
                    <a:lnTo>
                      <a:pt x="1480623" y="905346"/>
                    </a:lnTo>
                    <a:lnTo>
                      <a:pt x="1388669" y="905346"/>
                    </a:lnTo>
                    <a:lnTo>
                      <a:pt x="1388669" y="862909"/>
                    </a:lnTo>
                    <a:lnTo>
                      <a:pt x="1339158" y="862909"/>
                    </a:lnTo>
                    <a:lnTo>
                      <a:pt x="1339158" y="834616"/>
                    </a:lnTo>
                    <a:lnTo>
                      <a:pt x="1289647" y="834616"/>
                    </a:lnTo>
                    <a:lnTo>
                      <a:pt x="1289647" y="792178"/>
                    </a:lnTo>
                    <a:lnTo>
                      <a:pt x="1237774" y="792178"/>
                    </a:lnTo>
                    <a:lnTo>
                      <a:pt x="1237774" y="756812"/>
                    </a:lnTo>
                    <a:lnTo>
                      <a:pt x="1195340" y="756812"/>
                    </a:lnTo>
                    <a:lnTo>
                      <a:pt x="1195340" y="709659"/>
                    </a:lnTo>
                    <a:lnTo>
                      <a:pt x="1174118" y="709659"/>
                    </a:lnTo>
                    <a:lnTo>
                      <a:pt x="1174118" y="683725"/>
                    </a:lnTo>
                    <a:lnTo>
                      <a:pt x="1138752" y="683725"/>
                    </a:lnTo>
                    <a:lnTo>
                      <a:pt x="1138752" y="638929"/>
                    </a:lnTo>
                    <a:lnTo>
                      <a:pt x="1056237" y="638929"/>
                    </a:lnTo>
                    <a:lnTo>
                      <a:pt x="1056237" y="598849"/>
                    </a:lnTo>
                    <a:lnTo>
                      <a:pt x="1004373" y="598849"/>
                    </a:lnTo>
                    <a:lnTo>
                      <a:pt x="1004373" y="551695"/>
                    </a:lnTo>
                    <a:lnTo>
                      <a:pt x="966645" y="551695"/>
                    </a:lnTo>
                    <a:lnTo>
                      <a:pt x="966645" y="518688"/>
                    </a:lnTo>
                    <a:lnTo>
                      <a:pt x="938354" y="518688"/>
                    </a:lnTo>
                    <a:lnTo>
                      <a:pt x="938354" y="492754"/>
                    </a:lnTo>
                    <a:lnTo>
                      <a:pt x="926565" y="492754"/>
                    </a:lnTo>
                    <a:lnTo>
                      <a:pt x="926565" y="469176"/>
                    </a:lnTo>
                    <a:lnTo>
                      <a:pt x="898273" y="469176"/>
                    </a:lnTo>
                    <a:lnTo>
                      <a:pt x="898273" y="422023"/>
                    </a:lnTo>
                    <a:lnTo>
                      <a:pt x="846405" y="422023"/>
                    </a:lnTo>
                    <a:lnTo>
                      <a:pt x="846405" y="377228"/>
                    </a:lnTo>
                    <a:lnTo>
                      <a:pt x="770959" y="377228"/>
                    </a:lnTo>
                    <a:lnTo>
                      <a:pt x="770959" y="315928"/>
                    </a:lnTo>
                    <a:lnTo>
                      <a:pt x="733236" y="315928"/>
                    </a:lnTo>
                    <a:lnTo>
                      <a:pt x="733236" y="282921"/>
                    </a:lnTo>
                    <a:lnTo>
                      <a:pt x="664864" y="282921"/>
                    </a:lnTo>
                    <a:lnTo>
                      <a:pt x="664864" y="221621"/>
                    </a:lnTo>
                    <a:lnTo>
                      <a:pt x="631856" y="221621"/>
                    </a:lnTo>
                    <a:lnTo>
                      <a:pt x="631856" y="198044"/>
                    </a:lnTo>
                    <a:lnTo>
                      <a:pt x="582345" y="198044"/>
                    </a:lnTo>
                    <a:lnTo>
                      <a:pt x="582345" y="176826"/>
                    </a:lnTo>
                    <a:lnTo>
                      <a:pt x="504542" y="176826"/>
                    </a:lnTo>
                    <a:lnTo>
                      <a:pt x="504542" y="120241"/>
                    </a:lnTo>
                    <a:lnTo>
                      <a:pt x="443243" y="120241"/>
                    </a:lnTo>
                    <a:lnTo>
                      <a:pt x="443243" y="82519"/>
                    </a:lnTo>
                    <a:lnTo>
                      <a:pt x="323001" y="82519"/>
                    </a:lnTo>
                    <a:lnTo>
                      <a:pt x="323001" y="68372"/>
                    </a:lnTo>
                    <a:lnTo>
                      <a:pt x="268775" y="68372"/>
                    </a:lnTo>
                    <a:lnTo>
                      <a:pt x="268775" y="44796"/>
                    </a:lnTo>
                    <a:lnTo>
                      <a:pt x="223979" y="44796"/>
                    </a:lnTo>
                    <a:lnTo>
                      <a:pt x="223979" y="25934"/>
                    </a:lnTo>
                    <a:lnTo>
                      <a:pt x="134387" y="25934"/>
                    </a:lnTo>
                    <a:lnTo>
                      <a:pt x="134387"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 name="Graphic 291">
                <a:extLst>
                  <a:ext uri="{FF2B5EF4-FFF2-40B4-BE49-F238E27FC236}">
                    <a16:creationId xmlns:a16="http://schemas.microsoft.com/office/drawing/2014/main" id="{1B4C8F30-DACF-41CE-AFFF-E485869076CC}"/>
                  </a:ext>
                </a:extLst>
              </p:cNvPr>
              <p:cNvSpPr/>
              <p:nvPr/>
            </p:nvSpPr>
            <p:spPr>
              <a:xfrm>
                <a:off x="3487187" y="21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 name="Graphic 291">
                <a:extLst>
                  <a:ext uri="{FF2B5EF4-FFF2-40B4-BE49-F238E27FC236}">
                    <a16:creationId xmlns:a16="http://schemas.microsoft.com/office/drawing/2014/main" id="{1B4C8F30-DACF-41CE-AFFF-E485869076CC}"/>
                  </a:ext>
                </a:extLst>
              </p:cNvPr>
              <p:cNvSpPr/>
              <p:nvPr/>
            </p:nvSpPr>
            <p:spPr>
              <a:xfrm>
                <a:off x="3544337" y="22193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 name="Graphic 291">
                <a:extLst>
                  <a:ext uri="{FF2B5EF4-FFF2-40B4-BE49-F238E27FC236}">
                    <a16:creationId xmlns:a16="http://schemas.microsoft.com/office/drawing/2014/main" id="{1B4C8F30-DACF-41CE-AFFF-E485869076CC}"/>
                  </a:ext>
                </a:extLst>
              </p:cNvPr>
              <p:cNvSpPr/>
              <p:nvPr/>
            </p:nvSpPr>
            <p:spPr>
              <a:xfrm>
                <a:off x="3677687" y="22383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 name="Graphic 291">
                <a:extLst>
                  <a:ext uri="{FF2B5EF4-FFF2-40B4-BE49-F238E27FC236}">
                    <a16:creationId xmlns:a16="http://schemas.microsoft.com/office/drawing/2014/main" id="{1B4C8F30-DACF-41CE-AFFF-E485869076CC}"/>
                  </a:ext>
                </a:extLst>
              </p:cNvPr>
              <p:cNvSpPr/>
              <p:nvPr/>
            </p:nvSpPr>
            <p:spPr>
              <a:xfrm>
                <a:off x="3734837" y="225742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 name="Graphic 291">
                <a:extLst>
                  <a:ext uri="{FF2B5EF4-FFF2-40B4-BE49-F238E27FC236}">
                    <a16:creationId xmlns:a16="http://schemas.microsoft.com/office/drawing/2014/main" id="{1B4C8F30-DACF-41CE-AFFF-E485869076CC}"/>
                  </a:ext>
                </a:extLst>
              </p:cNvPr>
              <p:cNvSpPr/>
              <p:nvPr/>
            </p:nvSpPr>
            <p:spPr>
              <a:xfrm>
                <a:off x="3830087" y="22955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 name="Graphic 291">
                <a:extLst>
                  <a:ext uri="{FF2B5EF4-FFF2-40B4-BE49-F238E27FC236}">
                    <a16:creationId xmlns:a16="http://schemas.microsoft.com/office/drawing/2014/main" id="{1B4C8F30-DACF-41CE-AFFF-E485869076CC}"/>
                  </a:ext>
                </a:extLst>
              </p:cNvPr>
              <p:cNvSpPr/>
              <p:nvPr/>
            </p:nvSpPr>
            <p:spPr>
              <a:xfrm>
                <a:off x="3963437" y="23907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 name="Graphic 291">
                <a:extLst>
                  <a:ext uri="{FF2B5EF4-FFF2-40B4-BE49-F238E27FC236}">
                    <a16:creationId xmlns:a16="http://schemas.microsoft.com/office/drawing/2014/main" id="{1B4C8F30-DACF-41CE-AFFF-E485869076CC}"/>
                  </a:ext>
                </a:extLst>
              </p:cNvPr>
              <p:cNvSpPr/>
              <p:nvPr/>
            </p:nvSpPr>
            <p:spPr>
              <a:xfrm>
                <a:off x="4039637" y="246697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 name="Graphic 291">
                <a:extLst>
                  <a:ext uri="{FF2B5EF4-FFF2-40B4-BE49-F238E27FC236}">
                    <a16:creationId xmlns:a16="http://schemas.microsoft.com/office/drawing/2014/main" id="{1B4C8F30-DACF-41CE-AFFF-E485869076CC}"/>
                  </a:ext>
                </a:extLst>
              </p:cNvPr>
              <p:cNvSpPr/>
              <p:nvPr/>
            </p:nvSpPr>
            <p:spPr>
              <a:xfrm>
                <a:off x="4058687" y="246697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 name="Graphic 291">
                <a:extLst>
                  <a:ext uri="{FF2B5EF4-FFF2-40B4-BE49-F238E27FC236}">
                    <a16:creationId xmlns:a16="http://schemas.microsoft.com/office/drawing/2014/main" id="{1B4C8F30-DACF-41CE-AFFF-E485869076CC}"/>
                  </a:ext>
                </a:extLst>
              </p:cNvPr>
              <p:cNvSpPr/>
              <p:nvPr/>
            </p:nvSpPr>
            <p:spPr>
              <a:xfrm>
                <a:off x="4172988" y="25622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 name="Graphic 291">
                <a:extLst>
                  <a:ext uri="{FF2B5EF4-FFF2-40B4-BE49-F238E27FC236}">
                    <a16:creationId xmlns:a16="http://schemas.microsoft.com/office/drawing/2014/main" id="{1B4C8F30-DACF-41CE-AFFF-E485869076CC}"/>
                  </a:ext>
                </a:extLst>
              </p:cNvPr>
              <p:cNvSpPr/>
              <p:nvPr/>
            </p:nvSpPr>
            <p:spPr>
              <a:xfrm>
                <a:off x="4192038" y="25622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 name="Graphic 291">
                <a:extLst>
                  <a:ext uri="{FF2B5EF4-FFF2-40B4-BE49-F238E27FC236}">
                    <a16:creationId xmlns:a16="http://schemas.microsoft.com/office/drawing/2014/main" id="{1B4C8F30-DACF-41CE-AFFF-E485869076CC}"/>
                  </a:ext>
                </a:extLst>
              </p:cNvPr>
              <p:cNvSpPr/>
              <p:nvPr/>
            </p:nvSpPr>
            <p:spPr>
              <a:xfrm>
                <a:off x="4344438" y="273367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 name="Graphic 291">
                <a:extLst>
                  <a:ext uri="{FF2B5EF4-FFF2-40B4-BE49-F238E27FC236}">
                    <a16:creationId xmlns:a16="http://schemas.microsoft.com/office/drawing/2014/main" id="{1B4C8F30-DACF-41CE-AFFF-E485869076CC}"/>
                  </a:ext>
                </a:extLst>
              </p:cNvPr>
              <p:cNvSpPr/>
              <p:nvPr/>
            </p:nvSpPr>
            <p:spPr>
              <a:xfrm>
                <a:off x="4439688" y="282892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 name="Graphic 291">
                <a:extLst>
                  <a:ext uri="{FF2B5EF4-FFF2-40B4-BE49-F238E27FC236}">
                    <a16:creationId xmlns:a16="http://schemas.microsoft.com/office/drawing/2014/main" id="{1B4C8F30-DACF-41CE-AFFF-E485869076CC}"/>
                  </a:ext>
                </a:extLst>
              </p:cNvPr>
              <p:cNvSpPr/>
              <p:nvPr/>
            </p:nvSpPr>
            <p:spPr>
              <a:xfrm>
                <a:off x="4668288" y="30194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 name="Graphic 291">
                <a:extLst>
                  <a:ext uri="{FF2B5EF4-FFF2-40B4-BE49-F238E27FC236}">
                    <a16:creationId xmlns:a16="http://schemas.microsoft.com/office/drawing/2014/main" id="{1B4C8F30-DACF-41CE-AFFF-E485869076CC}"/>
                  </a:ext>
                </a:extLst>
              </p:cNvPr>
              <p:cNvSpPr/>
              <p:nvPr/>
            </p:nvSpPr>
            <p:spPr>
              <a:xfrm>
                <a:off x="4706388" y="3038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1" name="Graphic 291">
                <a:extLst>
                  <a:ext uri="{FF2B5EF4-FFF2-40B4-BE49-F238E27FC236}">
                    <a16:creationId xmlns:a16="http://schemas.microsoft.com/office/drawing/2014/main" id="{1B4C8F30-DACF-41CE-AFFF-E485869076CC}"/>
                  </a:ext>
                </a:extLst>
              </p:cNvPr>
              <p:cNvSpPr/>
              <p:nvPr/>
            </p:nvSpPr>
            <p:spPr>
              <a:xfrm>
                <a:off x="4782588" y="3095630"/>
                <a:ext cx="9525" cy="72003"/>
              </a:xfrm>
              <a:custGeom>
                <a:avLst/>
                <a:gdLst>
                  <a:gd name="connsiteX0" fmla="*/ 0 w 9525"/>
                  <a:gd name="connsiteY0" fmla="*/ 0 h 72003"/>
                  <a:gd name="connsiteX1" fmla="*/ 0 w 9525"/>
                  <a:gd name="connsiteY1" fmla="*/ 72003 h 72003"/>
                </a:gdLst>
                <a:ahLst/>
                <a:cxnLst>
                  <a:cxn ang="0">
                    <a:pos x="connsiteX0" y="connsiteY0"/>
                  </a:cxn>
                  <a:cxn ang="0">
                    <a:pos x="connsiteX1" y="connsiteY1"/>
                  </a:cxn>
                </a:cxnLst>
                <a:rect l="l" t="t" r="r" b="b"/>
                <a:pathLst>
                  <a:path w="9525" h="72003">
                    <a:moveTo>
                      <a:pt x="0" y="0"/>
                    </a:moveTo>
                    <a:lnTo>
                      <a:pt x="0" y="72003"/>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2" name="Graphic 291">
                <a:extLst>
                  <a:ext uri="{FF2B5EF4-FFF2-40B4-BE49-F238E27FC236}">
                    <a16:creationId xmlns:a16="http://schemas.microsoft.com/office/drawing/2014/main" id="{1B4C8F30-DACF-41CE-AFFF-E485869076CC}"/>
                  </a:ext>
                </a:extLst>
              </p:cNvPr>
              <p:cNvSpPr/>
              <p:nvPr/>
            </p:nvSpPr>
            <p:spPr>
              <a:xfrm>
                <a:off x="4839738" y="31337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 name="Graphic 291">
                <a:extLst>
                  <a:ext uri="{FF2B5EF4-FFF2-40B4-BE49-F238E27FC236}">
                    <a16:creationId xmlns:a16="http://schemas.microsoft.com/office/drawing/2014/main" id="{1B4C8F30-DACF-41CE-AFFF-E485869076CC}"/>
                  </a:ext>
                </a:extLst>
              </p:cNvPr>
              <p:cNvSpPr/>
              <p:nvPr/>
            </p:nvSpPr>
            <p:spPr>
              <a:xfrm>
                <a:off x="4954038" y="32480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 name="Graphic 291">
                <a:extLst>
                  <a:ext uri="{FF2B5EF4-FFF2-40B4-BE49-F238E27FC236}">
                    <a16:creationId xmlns:a16="http://schemas.microsoft.com/office/drawing/2014/main" id="{1B4C8F30-DACF-41CE-AFFF-E485869076CC}"/>
                  </a:ext>
                </a:extLst>
              </p:cNvPr>
              <p:cNvSpPr/>
              <p:nvPr/>
            </p:nvSpPr>
            <p:spPr>
              <a:xfrm>
                <a:off x="5125488" y="33623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 name="Graphic 291">
                <a:extLst>
                  <a:ext uri="{FF2B5EF4-FFF2-40B4-BE49-F238E27FC236}">
                    <a16:creationId xmlns:a16="http://schemas.microsoft.com/office/drawing/2014/main" id="{1B4C8F30-DACF-41CE-AFFF-E485869076CC}"/>
                  </a:ext>
                </a:extLst>
              </p:cNvPr>
              <p:cNvSpPr/>
              <p:nvPr/>
            </p:nvSpPr>
            <p:spPr>
              <a:xfrm>
                <a:off x="5182638" y="3400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Graphic 291">
                <a:extLst>
                  <a:ext uri="{FF2B5EF4-FFF2-40B4-BE49-F238E27FC236}">
                    <a16:creationId xmlns:a16="http://schemas.microsoft.com/office/drawing/2014/main" id="{1B4C8F30-DACF-41CE-AFFF-E485869076CC}"/>
                  </a:ext>
                </a:extLst>
              </p:cNvPr>
              <p:cNvSpPr/>
              <p:nvPr/>
            </p:nvSpPr>
            <p:spPr>
              <a:xfrm>
                <a:off x="5239788" y="3438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Graphic 291">
                <a:extLst>
                  <a:ext uri="{FF2B5EF4-FFF2-40B4-BE49-F238E27FC236}">
                    <a16:creationId xmlns:a16="http://schemas.microsoft.com/office/drawing/2014/main" id="{1B4C8F30-DACF-41CE-AFFF-E485869076CC}"/>
                  </a:ext>
                </a:extLst>
              </p:cNvPr>
              <p:cNvSpPr/>
              <p:nvPr/>
            </p:nvSpPr>
            <p:spPr>
              <a:xfrm>
                <a:off x="5277888" y="35147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Graphic 291">
                <a:extLst>
                  <a:ext uri="{FF2B5EF4-FFF2-40B4-BE49-F238E27FC236}">
                    <a16:creationId xmlns:a16="http://schemas.microsoft.com/office/drawing/2014/main" id="{1B4C8F30-DACF-41CE-AFFF-E485869076CC}"/>
                  </a:ext>
                </a:extLst>
              </p:cNvPr>
              <p:cNvSpPr/>
              <p:nvPr/>
            </p:nvSpPr>
            <p:spPr>
              <a:xfrm>
                <a:off x="5354088" y="35337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Graphic 291">
                <a:extLst>
                  <a:ext uri="{FF2B5EF4-FFF2-40B4-BE49-F238E27FC236}">
                    <a16:creationId xmlns:a16="http://schemas.microsoft.com/office/drawing/2014/main" id="{1B4C8F30-DACF-41CE-AFFF-E485869076CC}"/>
                  </a:ext>
                </a:extLst>
              </p:cNvPr>
              <p:cNvSpPr/>
              <p:nvPr/>
            </p:nvSpPr>
            <p:spPr>
              <a:xfrm>
                <a:off x="5411238" y="35718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Graphic 291">
                <a:extLst>
                  <a:ext uri="{FF2B5EF4-FFF2-40B4-BE49-F238E27FC236}">
                    <a16:creationId xmlns:a16="http://schemas.microsoft.com/office/drawing/2014/main" id="{1B4C8F30-DACF-41CE-AFFF-E485869076CC}"/>
                  </a:ext>
                </a:extLst>
              </p:cNvPr>
              <p:cNvSpPr/>
              <p:nvPr/>
            </p:nvSpPr>
            <p:spPr>
              <a:xfrm>
                <a:off x="5468388" y="3609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Graphic 291">
                <a:extLst>
                  <a:ext uri="{FF2B5EF4-FFF2-40B4-BE49-F238E27FC236}">
                    <a16:creationId xmlns:a16="http://schemas.microsoft.com/office/drawing/2014/main" id="{1B4C8F30-DACF-41CE-AFFF-E485869076CC}"/>
                  </a:ext>
                </a:extLst>
              </p:cNvPr>
              <p:cNvSpPr/>
              <p:nvPr/>
            </p:nvSpPr>
            <p:spPr>
              <a:xfrm>
                <a:off x="5506488" y="3609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Graphic 291">
                <a:extLst>
                  <a:ext uri="{FF2B5EF4-FFF2-40B4-BE49-F238E27FC236}">
                    <a16:creationId xmlns:a16="http://schemas.microsoft.com/office/drawing/2014/main" id="{1B4C8F30-DACF-41CE-AFFF-E485869076CC}"/>
                  </a:ext>
                </a:extLst>
              </p:cNvPr>
              <p:cNvSpPr/>
              <p:nvPr/>
            </p:nvSpPr>
            <p:spPr>
              <a:xfrm>
                <a:off x="5563638" y="36671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Graphic 291">
                <a:extLst>
                  <a:ext uri="{FF2B5EF4-FFF2-40B4-BE49-F238E27FC236}">
                    <a16:creationId xmlns:a16="http://schemas.microsoft.com/office/drawing/2014/main" id="{1B4C8F30-DACF-41CE-AFFF-E485869076CC}"/>
                  </a:ext>
                </a:extLst>
              </p:cNvPr>
              <p:cNvSpPr/>
              <p:nvPr/>
            </p:nvSpPr>
            <p:spPr>
              <a:xfrm>
                <a:off x="5601738" y="36671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Graphic 291">
                <a:extLst>
                  <a:ext uri="{FF2B5EF4-FFF2-40B4-BE49-F238E27FC236}">
                    <a16:creationId xmlns:a16="http://schemas.microsoft.com/office/drawing/2014/main" id="{1B4C8F30-DACF-41CE-AFFF-E485869076CC}"/>
                  </a:ext>
                </a:extLst>
              </p:cNvPr>
              <p:cNvSpPr/>
              <p:nvPr/>
            </p:nvSpPr>
            <p:spPr>
              <a:xfrm>
                <a:off x="5716038" y="37623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Graphic 291">
                <a:extLst>
                  <a:ext uri="{FF2B5EF4-FFF2-40B4-BE49-F238E27FC236}">
                    <a16:creationId xmlns:a16="http://schemas.microsoft.com/office/drawing/2014/main" id="{1B4C8F30-DACF-41CE-AFFF-E485869076CC}"/>
                  </a:ext>
                </a:extLst>
              </p:cNvPr>
              <p:cNvSpPr/>
              <p:nvPr/>
            </p:nvSpPr>
            <p:spPr>
              <a:xfrm>
                <a:off x="5773188"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Graphic 291">
                <a:extLst>
                  <a:ext uri="{FF2B5EF4-FFF2-40B4-BE49-F238E27FC236}">
                    <a16:creationId xmlns:a16="http://schemas.microsoft.com/office/drawing/2014/main" id="{1B4C8F30-DACF-41CE-AFFF-E485869076CC}"/>
                  </a:ext>
                </a:extLst>
              </p:cNvPr>
              <p:cNvSpPr/>
              <p:nvPr/>
            </p:nvSpPr>
            <p:spPr>
              <a:xfrm>
                <a:off x="5792238"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Graphic 291">
                <a:extLst>
                  <a:ext uri="{FF2B5EF4-FFF2-40B4-BE49-F238E27FC236}">
                    <a16:creationId xmlns:a16="http://schemas.microsoft.com/office/drawing/2014/main" id="{1B4C8F30-DACF-41CE-AFFF-E485869076CC}"/>
                  </a:ext>
                </a:extLst>
              </p:cNvPr>
              <p:cNvSpPr/>
              <p:nvPr/>
            </p:nvSpPr>
            <p:spPr>
              <a:xfrm>
                <a:off x="5830338" y="38385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Graphic 291">
                <a:extLst>
                  <a:ext uri="{FF2B5EF4-FFF2-40B4-BE49-F238E27FC236}">
                    <a16:creationId xmlns:a16="http://schemas.microsoft.com/office/drawing/2014/main" id="{1B4C8F30-DACF-41CE-AFFF-E485869076CC}"/>
                  </a:ext>
                </a:extLst>
              </p:cNvPr>
              <p:cNvSpPr/>
              <p:nvPr/>
            </p:nvSpPr>
            <p:spPr>
              <a:xfrm>
                <a:off x="5849388" y="38576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Graphic 291">
                <a:extLst>
                  <a:ext uri="{FF2B5EF4-FFF2-40B4-BE49-F238E27FC236}">
                    <a16:creationId xmlns:a16="http://schemas.microsoft.com/office/drawing/2014/main" id="{1B4C8F30-DACF-41CE-AFFF-E485869076CC}"/>
                  </a:ext>
                </a:extLst>
              </p:cNvPr>
              <p:cNvSpPr/>
              <p:nvPr/>
            </p:nvSpPr>
            <p:spPr>
              <a:xfrm>
                <a:off x="5868438" y="3876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Graphic 291">
                <a:extLst>
                  <a:ext uri="{FF2B5EF4-FFF2-40B4-BE49-F238E27FC236}">
                    <a16:creationId xmlns:a16="http://schemas.microsoft.com/office/drawing/2014/main" id="{1B4C8F30-DACF-41CE-AFFF-E485869076CC}"/>
                  </a:ext>
                </a:extLst>
              </p:cNvPr>
              <p:cNvSpPr/>
              <p:nvPr/>
            </p:nvSpPr>
            <p:spPr>
              <a:xfrm>
                <a:off x="5906538" y="3876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Graphic 291">
                <a:extLst>
                  <a:ext uri="{FF2B5EF4-FFF2-40B4-BE49-F238E27FC236}">
                    <a16:creationId xmlns:a16="http://schemas.microsoft.com/office/drawing/2014/main" id="{1B4C8F30-DACF-41CE-AFFF-E485869076CC}"/>
                  </a:ext>
                </a:extLst>
              </p:cNvPr>
              <p:cNvSpPr/>
              <p:nvPr/>
            </p:nvSpPr>
            <p:spPr>
              <a:xfrm>
                <a:off x="5944638" y="3876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Graphic 291">
                <a:extLst>
                  <a:ext uri="{FF2B5EF4-FFF2-40B4-BE49-F238E27FC236}">
                    <a16:creationId xmlns:a16="http://schemas.microsoft.com/office/drawing/2014/main" id="{1B4C8F30-DACF-41CE-AFFF-E485869076CC}"/>
                  </a:ext>
                </a:extLst>
              </p:cNvPr>
              <p:cNvSpPr/>
              <p:nvPr/>
            </p:nvSpPr>
            <p:spPr>
              <a:xfrm>
                <a:off x="5963688" y="3876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Graphic 291">
                <a:extLst>
                  <a:ext uri="{FF2B5EF4-FFF2-40B4-BE49-F238E27FC236}">
                    <a16:creationId xmlns:a16="http://schemas.microsoft.com/office/drawing/2014/main" id="{1B4C8F30-DACF-41CE-AFFF-E485869076CC}"/>
                  </a:ext>
                </a:extLst>
              </p:cNvPr>
              <p:cNvSpPr/>
              <p:nvPr/>
            </p:nvSpPr>
            <p:spPr>
              <a:xfrm>
                <a:off x="6001788" y="39338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Graphic 291">
                <a:extLst>
                  <a:ext uri="{FF2B5EF4-FFF2-40B4-BE49-F238E27FC236}">
                    <a16:creationId xmlns:a16="http://schemas.microsoft.com/office/drawing/2014/main" id="{1B4C8F30-DACF-41CE-AFFF-E485869076CC}"/>
                  </a:ext>
                </a:extLst>
              </p:cNvPr>
              <p:cNvSpPr/>
              <p:nvPr/>
            </p:nvSpPr>
            <p:spPr>
              <a:xfrm>
                <a:off x="6039888" y="39528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Graphic 291">
                <a:extLst>
                  <a:ext uri="{FF2B5EF4-FFF2-40B4-BE49-F238E27FC236}">
                    <a16:creationId xmlns:a16="http://schemas.microsoft.com/office/drawing/2014/main" id="{1B4C8F30-DACF-41CE-AFFF-E485869076CC}"/>
                  </a:ext>
                </a:extLst>
              </p:cNvPr>
              <p:cNvSpPr/>
              <p:nvPr/>
            </p:nvSpPr>
            <p:spPr>
              <a:xfrm>
                <a:off x="6058938" y="39528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Graphic 291">
                <a:extLst>
                  <a:ext uri="{FF2B5EF4-FFF2-40B4-BE49-F238E27FC236}">
                    <a16:creationId xmlns:a16="http://schemas.microsoft.com/office/drawing/2014/main" id="{1B4C8F30-DACF-41CE-AFFF-E485869076CC}"/>
                  </a:ext>
                </a:extLst>
              </p:cNvPr>
              <p:cNvSpPr/>
              <p:nvPr/>
            </p:nvSpPr>
            <p:spPr>
              <a:xfrm>
                <a:off x="6077988" y="39528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Graphic 291">
                <a:extLst>
                  <a:ext uri="{FF2B5EF4-FFF2-40B4-BE49-F238E27FC236}">
                    <a16:creationId xmlns:a16="http://schemas.microsoft.com/office/drawing/2014/main" id="{1B4C8F30-DACF-41CE-AFFF-E485869076CC}"/>
                  </a:ext>
                </a:extLst>
              </p:cNvPr>
              <p:cNvSpPr/>
              <p:nvPr/>
            </p:nvSpPr>
            <p:spPr>
              <a:xfrm>
                <a:off x="6116088" y="3990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Graphic 291">
                <a:extLst>
                  <a:ext uri="{FF2B5EF4-FFF2-40B4-BE49-F238E27FC236}">
                    <a16:creationId xmlns:a16="http://schemas.microsoft.com/office/drawing/2014/main" id="{1B4C8F30-DACF-41CE-AFFF-E485869076CC}"/>
                  </a:ext>
                </a:extLst>
              </p:cNvPr>
              <p:cNvSpPr/>
              <p:nvPr/>
            </p:nvSpPr>
            <p:spPr>
              <a:xfrm>
                <a:off x="6211338" y="4067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Graphic 291">
                <a:extLst>
                  <a:ext uri="{FF2B5EF4-FFF2-40B4-BE49-F238E27FC236}">
                    <a16:creationId xmlns:a16="http://schemas.microsoft.com/office/drawing/2014/main" id="{1B4C8F30-DACF-41CE-AFFF-E485869076CC}"/>
                  </a:ext>
                </a:extLst>
              </p:cNvPr>
              <p:cNvSpPr/>
              <p:nvPr/>
            </p:nvSpPr>
            <p:spPr>
              <a:xfrm>
                <a:off x="6268488" y="4067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Graphic 291">
                <a:extLst>
                  <a:ext uri="{FF2B5EF4-FFF2-40B4-BE49-F238E27FC236}">
                    <a16:creationId xmlns:a16="http://schemas.microsoft.com/office/drawing/2014/main" id="{1B4C8F30-DACF-41CE-AFFF-E485869076CC}"/>
                  </a:ext>
                </a:extLst>
              </p:cNvPr>
              <p:cNvSpPr/>
              <p:nvPr/>
            </p:nvSpPr>
            <p:spPr>
              <a:xfrm>
                <a:off x="6420888" y="41243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Graphic 291">
                <a:extLst>
                  <a:ext uri="{FF2B5EF4-FFF2-40B4-BE49-F238E27FC236}">
                    <a16:creationId xmlns:a16="http://schemas.microsoft.com/office/drawing/2014/main" id="{1B4C8F30-DACF-41CE-AFFF-E485869076CC}"/>
                  </a:ext>
                </a:extLst>
              </p:cNvPr>
              <p:cNvSpPr/>
              <p:nvPr/>
            </p:nvSpPr>
            <p:spPr>
              <a:xfrm>
                <a:off x="6554238" y="4200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Graphic 291">
                <a:extLst>
                  <a:ext uri="{FF2B5EF4-FFF2-40B4-BE49-F238E27FC236}">
                    <a16:creationId xmlns:a16="http://schemas.microsoft.com/office/drawing/2014/main" id="{1B4C8F30-DACF-41CE-AFFF-E485869076CC}"/>
                  </a:ext>
                </a:extLst>
              </p:cNvPr>
              <p:cNvSpPr/>
              <p:nvPr/>
            </p:nvSpPr>
            <p:spPr>
              <a:xfrm>
                <a:off x="6592338" y="4200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Graphic 291">
                <a:extLst>
                  <a:ext uri="{FF2B5EF4-FFF2-40B4-BE49-F238E27FC236}">
                    <a16:creationId xmlns:a16="http://schemas.microsoft.com/office/drawing/2014/main" id="{1B4C8F30-DACF-41CE-AFFF-E485869076CC}"/>
                  </a:ext>
                </a:extLst>
              </p:cNvPr>
              <p:cNvSpPr/>
              <p:nvPr/>
            </p:nvSpPr>
            <p:spPr>
              <a:xfrm>
                <a:off x="6744738" y="42195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Graphic 291">
                <a:extLst>
                  <a:ext uri="{FF2B5EF4-FFF2-40B4-BE49-F238E27FC236}">
                    <a16:creationId xmlns:a16="http://schemas.microsoft.com/office/drawing/2014/main" id="{1B4C8F30-DACF-41CE-AFFF-E485869076CC}"/>
                  </a:ext>
                </a:extLst>
              </p:cNvPr>
              <p:cNvSpPr/>
              <p:nvPr/>
            </p:nvSpPr>
            <p:spPr>
              <a:xfrm>
                <a:off x="6820938" y="42195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Graphic 291">
                <a:extLst>
                  <a:ext uri="{FF2B5EF4-FFF2-40B4-BE49-F238E27FC236}">
                    <a16:creationId xmlns:a16="http://schemas.microsoft.com/office/drawing/2014/main" id="{1B4C8F30-DACF-41CE-AFFF-E485869076CC}"/>
                  </a:ext>
                </a:extLst>
              </p:cNvPr>
              <p:cNvSpPr/>
              <p:nvPr/>
            </p:nvSpPr>
            <p:spPr>
              <a:xfrm>
                <a:off x="6859047" y="42195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Graphic 291">
                <a:extLst>
                  <a:ext uri="{FF2B5EF4-FFF2-40B4-BE49-F238E27FC236}">
                    <a16:creationId xmlns:a16="http://schemas.microsoft.com/office/drawing/2014/main" id="{1B4C8F30-DACF-41CE-AFFF-E485869076CC}"/>
                  </a:ext>
                </a:extLst>
              </p:cNvPr>
              <p:cNvSpPr/>
              <p:nvPr/>
            </p:nvSpPr>
            <p:spPr>
              <a:xfrm>
                <a:off x="6897147" y="42386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Graphic 291">
                <a:extLst>
                  <a:ext uri="{FF2B5EF4-FFF2-40B4-BE49-F238E27FC236}">
                    <a16:creationId xmlns:a16="http://schemas.microsoft.com/office/drawing/2014/main" id="{1B4C8F30-DACF-41CE-AFFF-E485869076CC}"/>
                  </a:ext>
                </a:extLst>
              </p:cNvPr>
              <p:cNvSpPr/>
              <p:nvPr/>
            </p:nvSpPr>
            <p:spPr>
              <a:xfrm>
                <a:off x="6935247" y="42386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Graphic 291">
                <a:extLst>
                  <a:ext uri="{FF2B5EF4-FFF2-40B4-BE49-F238E27FC236}">
                    <a16:creationId xmlns:a16="http://schemas.microsoft.com/office/drawing/2014/main" id="{1B4C8F30-DACF-41CE-AFFF-E485869076CC}"/>
                  </a:ext>
                </a:extLst>
              </p:cNvPr>
              <p:cNvSpPr/>
              <p:nvPr/>
            </p:nvSpPr>
            <p:spPr>
              <a:xfrm>
                <a:off x="6973347" y="4257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Graphic 291">
                <a:extLst>
                  <a:ext uri="{FF2B5EF4-FFF2-40B4-BE49-F238E27FC236}">
                    <a16:creationId xmlns:a16="http://schemas.microsoft.com/office/drawing/2014/main" id="{1B4C8F30-DACF-41CE-AFFF-E485869076CC}"/>
                  </a:ext>
                </a:extLst>
              </p:cNvPr>
              <p:cNvSpPr/>
              <p:nvPr/>
            </p:nvSpPr>
            <p:spPr>
              <a:xfrm>
                <a:off x="7030497" y="4257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Graphic 291">
                <a:extLst>
                  <a:ext uri="{FF2B5EF4-FFF2-40B4-BE49-F238E27FC236}">
                    <a16:creationId xmlns:a16="http://schemas.microsoft.com/office/drawing/2014/main" id="{1B4C8F30-DACF-41CE-AFFF-E485869076CC}"/>
                  </a:ext>
                </a:extLst>
              </p:cNvPr>
              <p:cNvSpPr/>
              <p:nvPr/>
            </p:nvSpPr>
            <p:spPr>
              <a:xfrm>
                <a:off x="7278147" y="43719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Graphic 291">
                <a:extLst>
                  <a:ext uri="{FF2B5EF4-FFF2-40B4-BE49-F238E27FC236}">
                    <a16:creationId xmlns:a16="http://schemas.microsoft.com/office/drawing/2014/main" id="{1B4C8F30-DACF-41CE-AFFF-E485869076CC}"/>
                  </a:ext>
                </a:extLst>
              </p:cNvPr>
              <p:cNvSpPr/>
              <p:nvPr/>
            </p:nvSpPr>
            <p:spPr>
              <a:xfrm>
                <a:off x="7316247" y="43719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Graphic 291">
                <a:extLst>
                  <a:ext uri="{FF2B5EF4-FFF2-40B4-BE49-F238E27FC236}">
                    <a16:creationId xmlns:a16="http://schemas.microsoft.com/office/drawing/2014/main" id="{1B4C8F30-DACF-41CE-AFFF-E485869076CC}"/>
                  </a:ext>
                </a:extLst>
              </p:cNvPr>
              <p:cNvSpPr/>
              <p:nvPr/>
            </p:nvSpPr>
            <p:spPr>
              <a:xfrm>
                <a:off x="7354347" y="43719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Graphic 291">
                <a:extLst>
                  <a:ext uri="{FF2B5EF4-FFF2-40B4-BE49-F238E27FC236}">
                    <a16:creationId xmlns:a16="http://schemas.microsoft.com/office/drawing/2014/main" id="{1B4C8F30-DACF-41CE-AFFF-E485869076CC}"/>
                  </a:ext>
                </a:extLst>
              </p:cNvPr>
              <p:cNvSpPr/>
              <p:nvPr/>
            </p:nvSpPr>
            <p:spPr>
              <a:xfrm>
                <a:off x="7506747" y="439103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291">
                <a:extLst>
                  <a:ext uri="{FF2B5EF4-FFF2-40B4-BE49-F238E27FC236}">
                    <a16:creationId xmlns:a16="http://schemas.microsoft.com/office/drawing/2014/main" id="{1B4C8F30-DACF-41CE-AFFF-E485869076CC}"/>
                  </a:ext>
                </a:extLst>
              </p:cNvPr>
              <p:cNvSpPr/>
              <p:nvPr/>
            </p:nvSpPr>
            <p:spPr>
              <a:xfrm>
                <a:off x="7697247" y="442913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Graphic 291">
                <a:extLst>
                  <a:ext uri="{FF2B5EF4-FFF2-40B4-BE49-F238E27FC236}">
                    <a16:creationId xmlns:a16="http://schemas.microsoft.com/office/drawing/2014/main" id="{1B4C8F30-DACF-41CE-AFFF-E485869076CC}"/>
                  </a:ext>
                </a:extLst>
              </p:cNvPr>
              <p:cNvSpPr/>
              <p:nvPr/>
            </p:nvSpPr>
            <p:spPr>
              <a:xfrm>
                <a:off x="7811547" y="44862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291">
                <a:extLst>
                  <a:ext uri="{FF2B5EF4-FFF2-40B4-BE49-F238E27FC236}">
                    <a16:creationId xmlns:a16="http://schemas.microsoft.com/office/drawing/2014/main" id="{1B4C8F30-DACF-41CE-AFFF-E485869076CC}"/>
                  </a:ext>
                </a:extLst>
              </p:cNvPr>
              <p:cNvSpPr/>
              <p:nvPr/>
            </p:nvSpPr>
            <p:spPr>
              <a:xfrm>
                <a:off x="7849647" y="44862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Graphic 291">
                <a:extLst>
                  <a:ext uri="{FF2B5EF4-FFF2-40B4-BE49-F238E27FC236}">
                    <a16:creationId xmlns:a16="http://schemas.microsoft.com/office/drawing/2014/main" id="{1B4C8F30-DACF-41CE-AFFF-E485869076CC}"/>
                  </a:ext>
                </a:extLst>
              </p:cNvPr>
              <p:cNvSpPr/>
              <p:nvPr/>
            </p:nvSpPr>
            <p:spPr>
              <a:xfrm>
                <a:off x="7925847" y="450534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Graphic 291">
                <a:extLst>
                  <a:ext uri="{FF2B5EF4-FFF2-40B4-BE49-F238E27FC236}">
                    <a16:creationId xmlns:a16="http://schemas.microsoft.com/office/drawing/2014/main" id="{1B4C8F30-DACF-41CE-AFFF-E485869076CC}"/>
                  </a:ext>
                </a:extLst>
              </p:cNvPr>
              <p:cNvSpPr/>
              <p:nvPr/>
            </p:nvSpPr>
            <p:spPr>
              <a:xfrm>
                <a:off x="8002047" y="454344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Graphic 291">
                <a:extLst>
                  <a:ext uri="{FF2B5EF4-FFF2-40B4-BE49-F238E27FC236}">
                    <a16:creationId xmlns:a16="http://schemas.microsoft.com/office/drawing/2014/main" id="{1B4C8F30-DACF-41CE-AFFF-E485869076CC}"/>
                  </a:ext>
                </a:extLst>
              </p:cNvPr>
              <p:cNvSpPr/>
              <p:nvPr/>
            </p:nvSpPr>
            <p:spPr>
              <a:xfrm>
                <a:off x="8211597" y="46005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291">
                <a:extLst>
                  <a:ext uri="{FF2B5EF4-FFF2-40B4-BE49-F238E27FC236}">
                    <a16:creationId xmlns:a16="http://schemas.microsoft.com/office/drawing/2014/main" id="{1B4C8F30-DACF-41CE-AFFF-E485869076CC}"/>
                  </a:ext>
                </a:extLst>
              </p:cNvPr>
              <p:cNvSpPr/>
              <p:nvPr/>
            </p:nvSpPr>
            <p:spPr>
              <a:xfrm>
                <a:off x="8287797" y="46005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Graphic 291">
                <a:extLst>
                  <a:ext uri="{FF2B5EF4-FFF2-40B4-BE49-F238E27FC236}">
                    <a16:creationId xmlns:a16="http://schemas.microsoft.com/office/drawing/2014/main" id="{1B4C8F30-DACF-41CE-AFFF-E485869076CC}"/>
                  </a:ext>
                </a:extLst>
              </p:cNvPr>
              <p:cNvSpPr/>
              <p:nvPr/>
            </p:nvSpPr>
            <p:spPr>
              <a:xfrm>
                <a:off x="8306847" y="46005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291">
                <a:extLst>
                  <a:ext uri="{FF2B5EF4-FFF2-40B4-BE49-F238E27FC236}">
                    <a16:creationId xmlns:a16="http://schemas.microsoft.com/office/drawing/2014/main" id="{1B4C8F30-DACF-41CE-AFFF-E485869076CC}"/>
                  </a:ext>
                </a:extLst>
              </p:cNvPr>
              <p:cNvSpPr/>
              <p:nvPr/>
            </p:nvSpPr>
            <p:spPr>
              <a:xfrm>
                <a:off x="8325907" y="46005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291">
                <a:extLst>
                  <a:ext uri="{FF2B5EF4-FFF2-40B4-BE49-F238E27FC236}">
                    <a16:creationId xmlns:a16="http://schemas.microsoft.com/office/drawing/2014/main" id="{1B4C8F30-DACF-41CE-AFFF-E485869076CC}"/>
                  </a:ext>
                </a:extLst>
              </p:cNvPr>
              <p:cNvSpPr/>
              <p:nvPr/>
            </p:nvSpPr>
            <p:spPr>
              <a:xfrm>
                <a:off x="8402107" y="46005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291">
                <a:extLst>
                  <a:ext uri="{FF2B5EF4-FFF2-40B4-BE49-F238E27FC236}">
                    <a16:creationId xmlns:a16="http://schemas.microsoft.com/office/drawing/2014/main" id="{1B4C8F30-DACF-41CE-AFFF-E485869076CC}"/>
                  </a:ext>
                </a:extLst>
              </p:cNvPr>
              <p:cNvSpPr/>
              <p:nvPr/>
            </p:nvSpPr>
            <p:spPr>
              <a:xfrm>
                <a:off x="8821207" y="46005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307" name="Freeform 21">
            <a:extLst>
              <a:ext uri="{FF2B5EF4-FFF2-40B4-BE49-F238E27FC236}">
                <a16:creationId xmlns:a16="http://schemas.microsoft.com/office/drawing/2014/main" id="{868E0815-AA4B-460E-A800-932F593E509A}"/>
              </a:ext>
            </a:extLst>
          </p:cNvPr>
          <p:cNvSpPr>
            <a:spLocks/>
          </p:cNvSpPr>
          <p:nvPr/>
        </p:nvSpPr>
        <p:spPr bwMode="auto">
          <a:xfrm>
            <a:off x="6949782" y="2279266"/>
            <a:ext cx="4896000" cy="21994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308" name="Group 307">
            <a:extLst>
              <a:ext uri="{FF2B5EF4-FFF2-40B4-BE49-F238E27FC236}">
                <a16:creationId xmlns:a16="http://schemas.microsoft.com/office/drawing/2014/main" id="{2E3F0D9F-5207-4FEC-A2C3-B56C31631EC1}"/>
              </a:ext>
            </a:extLst>
          </p:cNvPr>
          <p:cNvGrpSpPr/>
          <p:nvPr/>
        </p:nvGrpSpPr>
        <p:grpSpPr>
          <a:xfrm>
            <a:off x="6435259" y="2133431"/>
            <a:ext cx="502567" cy="2466000"/>
            <a:chOff x="1459938" y="1265887"/>
            <a:chExt cx="524417" cy="2858279"/>
          </a:xfrm>
        </p:grpSpPr>
        <p:sp>
          <p:nvSpPr>
            <p:cNvPr id="309" name="Line 6">
              <a:extLst>
                <a:ext uri="{FF2B5EF4-FFF2-40B4-BE49-F238E27FC236}">
                  <a16:creationId xmlns:a16="http://schemas.microsoft.com/office/drawing/2014/main" id="{FBE14074-D8D0-452C-82B8-B6AAE2DEEF1B}"/>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0" name="Line 7">
              <a:extLst>
                <a:ext uri="{FF2B5EF4-FFF2-40B4-BE49-F238E27FC236}">
                  <a16:creationId xmlns:a16="http://schemas.microsoft.com/office/drawing/2014/main" id="{3D3CEC68-D276-43CD-8464-E74138E7FC2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1" name="Line 8">
              <a:extLst>
                <a:ext uri="{FF2B5EF4-FFF2-40B4-BE49-F238E27FC236}">
                  <a16:creationId xmlns:a16="http://schemas.microsoft.com/office/drawing/2014/main" id="{D80FFECD-092B-4C99-9CB3-F10E4C5CEAA2}"/>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2" name="Line 9">
              <a:extLst>
                <a:ext uri="{FF2B5EF4-FFF2-40B4-BE49-F238E27FC236}">
                  <a16:creationId xmlns:a16="http://schemas.microsoft.com/office/drawing/2014/main" id="{D26002BE-8450-4907-989B-713677DC6A80}"/>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3" name="Line 10">
              <a:extLst>
                <a:ext uri="{FF2B5EF4-FFF2-40B4-BE49-F238E27FC236}">
                  <a16:creationId xmlns:a16="http://schemas.microsoft.com/office/drawing/2014/main" id="{D5FC3E56-3DD0-4E8B-96C8-EF22A8009FE2}"/>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4" name="Line 11">
              <a:extLst>
                <a:ext uri="{FF2B5EF4-FFF2-40B4-BE49-F238E27FC236}">
                  <a16:creationId xmlns:a16="http://schemas.microsoft.com/office/drawing/2014/main" id="{28897E8F-FE00-4CDA-BE84-903E5F33BA1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5" name="TextBox 314">
              <a:extLst>
                <a:ext uri="{FF2B5EF4-FFF2-40B4-BE49-F238E27FC236}">
                  <a16:creationId xmlns:a16="http://schemas.microsoft.com/office/drawing/2014/main" id="{D1462919-E2D5-4134-895A-5A5B31091A99}"/>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316" name="TextBox 315">
              <a:extLst>
                <a:ext uri="{FF2B5EF4-FFF2-40B4-BE49-F238E27FC236}">
                  <a16:creationId xmlns:a16="http://schemas.microsoft.com/office/drawing/2014/main" id="{BC16D024-0D26-43FD-B19E-00EE37997CFC}"/>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317" name="TextBox 316">
              <a:extLst>
                <a:ext uri="{FF2B5EF4-FFF2-40B4-BE49-F238E27FC236}">
                  <a16:creationId xmlns:a16="http://schemas.microsoft.com/office/drawing/2014/main" id="{1440CCB9-AA68-49EA-A4B8-3BA11DF56067}"/>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318" name="TextBox 317">
              <a:extLst>
                <a:ext uri="{FF2B5EF4-FFF2-40B4-BE49-F238E27FC236}">
                  <a16:creationId xmlns:a16="http://schemas.microsoft.com/office/drawing/2014/main" id="{F0D5AC8A-3EE4-448F-B280-78DF580DDDE3}"/>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319" name="TextBox 318">
              <a:extLst>
                <a:ext uri="{FF2B5EF4-FFF2-40B4-BE49-F238E27FC236}">
                  <a16:creationId xmlns:a16="http://schemas.microsoft.com/office/drawing/2014/main" id="{7EC2C8EB-82F8-4433-AB22-02E305C071F4}"/>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320" name="TextBox 319">
              <a:extLst>
                <a:ext uri="{FF2B5EF4-FFF2-40B4-BE49-F238E27FC236}">
                  <a16:creationId xmlns:a16="http://schemas.microsoft.com/office/drawing/2014/main" id="{327D2B58-63CA-4C4C-A7DA-FE111AA90F0B}"/>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321" name="Group 320">
            <a:extLst>
              <a:ext uri="{FF2B5EF4-FFF2-40B4-BE49-F238E27FC236}">
                <a16:creationId xmlns:a16="http://schemas.microsoft.com/office/drawing/2014/main" id="{195DD087-34E0-4A93-8F18-DFA1B03AEF12}"/>
              </a:ext>
            </a:extLst>
          </p:cNvPr>
          <p:cNvGrpSpPr/>
          <p:nvPr/>
        </p:nvGrpSpPr>
        <p:grpSpPr>
          <a:xfrm>
            <a:off x="6867276" y="4476536"/>
            <a:ext cx="5116444" cy="360147"/>
            <a:chOff x="984636" y="4476536"/>
            <a:chExt cx="5116444" cy="360147"/>
          </a:xfrm>
        </p:grpSpPr>
        <p:sp>
          <p:nvSpPr>
            <p:cNvPr id="322" name="Line 19">
              <a:extLst>
                <a:ext uri="{FF2B5EF4-FFF2-40B4-BE49-F238E27FC236}">
                  <a16:creationId xmlns:a16="http://schemas.microsoft.com/office/drawing/2014/main" id="{201089F9-AD2F-4DDE-A8A1-D6525963F2FB}"/>
                </a:ext>
              </a:extLst>
            </p:cNvPr>
            <p:cNvSpPr>
              <a:spLocks noChangeShapeType="1"/>
            </p:cNvSpPr>
            <p:nvPr/>
          </p:nvSpPr>
          <p:spPr bwMode="auto">
            <a:xfrm>
              <a:off x="5079415"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3" name="TextBox 322">
              <a:extLst>
                <a:ext uri="{FF2B5EF4-FFF2-40B4-BE49-F238E27FC236}">
                  <a16:creationId xmlns:a16="http://schemas.microsoft.com/office/drawing/2014/main" id="{E62EDFF2-642A-456D-AD6E-9F4752CC6930}"/>
                </a:ext>
              </a:extLst>
            </p:cNvPr>
            <p:cNvSpPr txBox="1"/>
            <p:nvPr/>
          </p:nvSpPr>
          <p:spPr>
            <a:xfrm>
              <a:off x="4717810"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34</a:t>
              </a:r>
            </a:p>
          </p:txBody>
        </p:sp>
        <p:sp>
          <p:nvSpPr>
            <p:cNvPr id="324" name="TextBox 323">
              <a:extLst>
                <a:ext uri="{FF2B5EF4-FFF2-40B4-BE49-F238E27FC236}">
                  <a16:creationId xmlns:a16="http://schemas.microsoft.com/office/drawing/2014/main" id="{537C7EA0-A102-420F-BDF2-918E66E3931F}"/>
                </a:ext>
              </a:extLst>
            </p:cNvPr>
            <p:cNvSpPr txBox="1"/>
            <p:nvPr/>
          </p:nvSpPr>
          <p:spPr>
            <a:xfrm>
              <a:off x="4943678"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36</a:t>
              </a:r>
            </a:p>
          </p:txBody>
        </p:sp>
        <p:sp>
          <p:nvSpPr>
            <p:cNvPr id="325" name="Line 21">
              <a:extLst>
                <a:ext uri="{FF2B5EF4-FFF2-40B4-BE49-F238E27FC236}">
                  <a16:creationId xmlns:a16="http://schemas.microsoft.com/office/drawing/2014/main" id="{77F93B53-F401-4B14-8B40-EBE08FDD8CBC}"/>
                </a:ext>
              </a:extLst>
            </p:cNvPr>
            <p:cNvSpPr>
              <a:spLocks noChangeShapeType="1"/>
            </p:cNvSpPr>
            <p:nvPr/>
          </p:nvSpPr>
          <p:spPr bwMode="auto">
            <a:xfrm>
              <a:off x="4853547"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6" name="Line 21">
              <a:extLst>
                <a:ext uri="{FF2B5EF4-FFF2-40B4-BE49-F238E27FC236}">
                  <a16:creationId xmlns:a16="http://schemas.microsoft.com/office/drawing/2014/main" id="{AFB9102F-F727-42D1-8A37-34F70253B542}"/>
                </a:ext>
              </a:extLst>
            </p:cNvPr>
            <p:cNvSpPr>
              <a:spLocks noChangeShapeType="1"/>
            </p:cNvSpPr>
            <p:nvPr/>
          </p:nvSpPr>
          <p:spPr bwMode="auto">
            <a:xfrm>
              <a:off x="4629746"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7" name="TextBox 326">
              <a:extLst>
                <a:ext uri="{FF2B5EF4-FFF2-40B4-BE49-F238E27FC236}">
                  <a16:creationId xmlns:a16="http://schemas.microsoft.com/office/drawing/2014/main" id="{C7CF2E18-C0BE-4465-B575-D8D7F6AFC24F}"/>
                </a:ext>
              </a:extLst>
            </p:cNvPr>
            <p:cNvSpPr txBox="1"/>
            <p:nvPr/>
          </p:nvSpPr>
          <p:spPr>
            <a:xfrm>
              <a:off x="4492167"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32</a:t>
              </a:r>
            </a:p>
          </p:txBody>
        </p:sp>
        <p:sp>
          <p:nvSpPr>
            <p:cNvPr id="328" name="Line 21">
              <a:extLst>
                <a:ext uri="{FF2B5EF4-FFF2-40B4-BE49-F238E27FC236}">
                  <a16:creationId xmlns:a16="http://schemas.microsoft.com/office/drawing/2014/main" id="{E90D161E-290F-4ED3-89E4-229960928812}"/>
                </a:ext>
              </a:extLst>
            </p:cNvPr>
            <p:cNvSpPr>
              <a:spLocks noChangeShapeType="1"/>
            </p:cNvSpPr>
            <p:nvPr/>
          </p:nvSpPr>
          <p:spPr bwMode="auto">
            <a:xfrm>
              <a:off x="4407419"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9" name="TextBox 328">
              <a:extLst>
                <a:ext uri="{FF2B5EF4-FFF2-40B4-BE49-F238E27FC236}">
                  <a16:creationId xmlns:a16="http://schemas.microsoft.com/office/drawing/2014/main" id="{9E58BC5F-4D0D-4614-ADCF-51B93B7149C0}"/>
                </a:ext>
              </a:extLst>
            </p:cNvPr>
            <p:cNvSpPr txBox="1"/>
            <p:nvPr/>
          </p:nvSpPr>
          <p:spPr>
            <a:xfrm>
              <a:off x="4269840"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30</a:t>
              </a:r>
            </a:p>
          </p:txBody>
        </p:sp>
        <p:sp>
          <p:nvSpPr>
            <p:cNvPr id="330" name="Line 21">
              <a:extLst>
                <a:ext uri="{FF2B5EF4-FFF2-40B4-BE49-F238E27FC236}">
                  <a16:creationId xmlns:a16="http://schemas.microsoft.com/office/drawing/2014/main" id="{BF0BEA81-F4A5-47B6-8C5B-02C870190C26}"/>
                </a:ext>
              </a:extLst>
            </p:cNvPr>
            <p:cNvSpPr>
              <a:spLocks noChangeShapeType="1"/>
            </p:cNvSpPr>
            <p:nvPr/>
          </p:nvSpPr>
          <p:spPr bwMode="auto">
            <a:xfrm>
              <a:off x="4185093"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31" name="TextBox 330">
              <a:extLst>
                <a:ext uri="{FF2B5EF4-FFF2-40B4-BE49-F238E27FC236}">
                  <a16:creationId xmlns:a16="http://schemas.microsoft.com/office/drawing/2014/main" id="{0027F122-9E03-48CC-BAAB-7ABBC5D025EF}"/>
                </a:ext>
              </a:extLst>
            </p:cNvPr>
            <p:cNvSpPr txBox="1"/>
            <p:nvPr/>
          </p:nvSpPr>
          <p:spPr>
            <a:xfrm>
              <a:off x="4047514"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28</a:t>
              </a:r>
            </a:p>
          </p:txBody>
        </p:sp>
        <p:sp>
          <p:nvSpPr>
            <p:cNvPr id="332" name="Line 21">
              <a:extLst>
                <a:ext uri="{FF2B5EF4-FFF2-40B4-BE49-F238E27FC236}">
                  <a16:creationId xmlns:a16="http://schemas.microsoft.com/office/drawing/2014/main" id="{DB9D0DEE-1F3F-4553-93D8-FE5263585987}"/>
                </a:ext>
              </a:extLst>
            </p:cNvPr>
            <p:cNvSpPr>
              <a:spLocks noChangeShapeType="1"/>
            </p:cNvSpPr>
            <p:nvPr/>
          </p:nvSpPr>
          <p:spPr bwMode="auto">
            <a:xfrm>
              <a:off x="3962766"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33" name="TextBox 332">
              <a:extLst>
                <a:ext uri="{FF2B5EF4-FFF2-40B4-BE49-F238E27FC236}">
                  <a16:creationId xmlns:a16="http://schemas.microsoft.com/office/drawing/2014/main" id="{D8F0492B-E244-467B-AB1B-B5644B72845F}"/>
                </a:ext>
              </a:extLst>
            </p:cNvPr>
            <p:cNvSpPr txBox="1"/>
            <p:nvPr/>
          </p:nvSpPr>
          <p:spPr>
            <a:xfrm>
              <a:off x="3825187"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26</a:t>
              </a:r>
            </a:p>
          </p:txBody>
        </p:sp>
        <p:sp>
          <p:nvSpPr>
            <p:cNvPr id="334" name="Line 21">
              <a:extLst>
                <a:ext uri="{FF2B5EF4-FFF2-40B4-BE49-F238E27FC236}">
                  <a16:creationId xmlns:a16="http://schemas.microsoft.com/office/drawing/2014/main" id="{476B551A-8F19-4D57-8830-DFDFFFD9A4A6}"/>
                </a:ext>
              </a:extLst>
            </p:cNvPr>
            <p:cNvSpPr>
              <a:spLocks noChangeShapeType="1"/>
            </p:cNvSpPr>
            <p:nvPr/>
          </p:nvSpPr>
          <p:spPr bwMode="auto">
            <a:xfrm>
              <a:off x="3740440"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35" name="TextBox 334">
              <a:extLst>
                <a:ext uri="{FF2B5EF4-FFF2-40B4-BE49-F238E27FC236}">
                  <a16:creationId xmlns:a16="http://schemas.microsoft.com/office/drawing/2014/main" id="{157F4527-EC77-4BA0-A3D7-A782FCFF63F6}"/>
                </a:ext>
              </a:extLst>
            </p:cNvPr>
            <p:cNvSpPr txBox="1"/>
            <p:nvPr/>
          </p:nvSpPr>
          <p:spPr>
            <a:xfrm>
              <a:off x="3602861"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p:txBody>
        </p:sp>
        <p:sp>
          <p:nvSpPr>
            <p:cNvPr id="336" name="Line 21">
              <a:extLst>
                <a:ext uri="{FF2B5EF4-FFF2-40B4-BE49-F238E27FC236}">
                  <a16:creationId xmlns:a16="http://schemas.microsoft.com/office/drawing/2014/main" id="{D6D80495-389B-4FEA-8F37-D04F221D627E}"/>
                </a:ext>
              </a:extLst>
            </p:cNvPr>
            <p:cNvSpPr>
              <a:spLocks noChangeShapeType="1"/>
            </p:cNvSpPr>
            <p:nvPr/>
          </p:nvSpPr>
          <p:spPr bwMode="auto">
            <a:xfrm>
              <a:off x="3518113"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37" name="TextBox 336">
              <a:extLst>
                <a:ext uri="{FF2B5EF4-FFF2-40B4-BE49-F238E27FC236}">
                  <a16:creationId xmlns:a16="http://schemas.microsoft.com/office/drawing/2014/main" id="{D336F9A8-37DB-4FD4-AFBA-7284E75839DC}"/>
                </a:ext>
              </a:extLst>
            </p:cNvPr>
            <p:cNvSpPr txBox="1"/>
            <p:nvPr/>
          </p:nvSpPr>
          <p:spPr>
            <a:xfrm>
              <a:off x="3380534"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22</a:t>
              </a:r>
            </a:p>
          </p:txBody>
        </p:sp>
        <p:sp>
          <p:nvSpPr>
            <p:cNvPr id="338" name="Line 21">
              <a:extLst>
                <a:ext uri="{FF2B5EF4-FFF2-40B4-BE49-F238E27FC236}">
                  <a16:creationId xmlns:a16="http://schemas.microsoft.com/office/drawing/2014/main" id="{7A9750A4-B6EC-48DA-A272-1C0ACBF627B9}"/>
                </a:ext>
              </a:extLst>
            </p:cNvPr>
            <p:cNvSpPr>
              <a:spLocks noChangeShapeType="1"/>
            </p:cNvSpPr>
            <p:nvPr/>
          </p:nvSpPr>
          <p:spPr bwMode="auto">
            <a:xfrm>
              <a:off x="3295787"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39" name="TextBox 338">
              <a:extLst>
                <a:ext uri="{FF2B5EF4-FFF2-40B4-BE49-F238E27FC236}">
                  <a16:creationId xmlns:a16="http://schemas.microsoft.com/office/drawing/2014/main" id="{B23B071E-A4DB-458B-A551-C0F128A06643}"/>
                </a:ext>
              </a:extLst>
            </p:cNvPr>
            <p:cNvSpPr txBox="1"/>
            <p:nvPr/>
          </p:nvSpPr>
          <p:spPr>
            <a:xfrm>
              <a:off x="3158208"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20</a:t>
              </a:r>
            </a:p>
          </p:txBody>
        </p:sp>
        <p:sp>
          <p:nvSpPr>
            <p:cNvPr id="340" name="Line 21">
              <a:extLst>
                <a:ext uri="{FF2B5EF4-FFF2-40B4-BE49-F238E27FC236}">
                  <a16:creationId xmlns:a16="http://schemas.microsoft.com/office/drawing/2014/main" id="{2A8BC898-ED98-4D65-875D-0B5AFAC9389F}"/>
                </a:ext>
              </a:extLst>
            </p:cNvPr>
            <p:cNvSpPr>
              <a:spLocks noChangeShapeType="1"/>
            </p:cNvSpPr>
            <p:nvPr/>
          </p:nvSpPr>
          <p:spPr bwMode="auto">
            <a:xfrm>
              <a:off x="3073460"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1" name="TextBox 340">
              <a:extLst>
                <a:ext uri="{FF2B5EF4-FFF2-40B4-BE49-F238E27FC236}">
                  <a16:creationId xmlns:a16="http://schemas.microsoft.com/office/drawing/2014/main" id="{CFF17B54-CF4E-4802-8FBD-EF814B2D030F}"/>
                </a:ext>
              </a:extLst>
            </p:cNvPr>
            <p:cNvSpPr txBox="1"/>
            <p:nvPr/>
          </p:nvSpPr>
          <p:spPr>
            <a:xfrm>
              <a:off x="2935882"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p:txBody>
        </p:sp>
        <p:sp>
          <p:nvSpPr>
            <p:cNvPr id="342" name="Line 21">
              <a:extLst>
                <a:ext uri="{FF2B5EF4-FFF2-40B4-BE49-F238E27FC236}">
                  <a16:creationId xmlns:a16="http://schemas.microsoft.com/office/drawing/2014/main" id="{1EE542F7-87DC-41B1-985B-50C99DAB8A56}"/>
                </a:ext>
              </a:extLst>
            </p:cNvPr>
            <p:cNvSpPr>
              <a:spLocks noChangeShapeType="1"/>
            </p:cNvSpPr>
            <p:nvPr/>
          </p:nvSpPr>
          <p:spPr bwMode="auto">
            <a:xfrm>
              <a:off x="2851134"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3" name="TextBox 342">
              <a:extLst>
                <a:ext uri="{FF2B5EF4-FFF2-40B4-BE49-F238E27FC236}">
                  <a16:creationId xmlns:a16="http://schemas.microsoft.com/office/drawing/2014/main" id="{9F04E987-7594-4BC5-8C93-34D2E9F66647}"/>
                </a:ext>
              </a:extLst>
            </p:cNvPr>
            <p:cNvSpPr txBox="1"/>
            <p:nvPr/>
          </p:nvSpPr>
          <p:spPr>
            <a:xfrm>
              <a:off x="2713555"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16</a:t>
              </a:r>
            </a:p>
          </p:txBody>
        </p:sp>
        <p:sp>
          <p:nvSpPr>
            <p:cNvPr id="344" name="Line 21">
              <a:extLst>
                <a:ext uri="{FF2B5EF4-FFF2-40B4-BE49-F238E27FC236}">
                  <a16:creationId xmlns:a16="http://schemas.microsoft.com/office/drawing/2014/main" id="{5AA34FB1-1CB4-4052-9120-F152B0DFA465}"/>
                </a:ext>
              </a:extLst>
            </p:cNvPr>
            <p:cNvSpPr>
              <a:spLocks noChangeShapeType="1"/>
            </p:cNvSpPr>
            <p:nvPr/>
          </p:nvSpPr>
          <p:spPr bwMode="auto">
            <a:xfrm>
              <a:off x="2628807"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5" name="TextBox 344">
              <a:extLst>
                <a:ext uri="{FF2B5EF4-FFF2-40B4-BE49-F238E27FC236}">
                  <a16:creationId xmlns:a16="http://schemas.microsoft.com/office/drawing/2014/main" id="{CC9CF8F8-07CB-4DDE-AB6E-A21584387DA9}"/>
                </a:ext>
              </a:extLst>
            </p:cNvPr>
            <p:cNvSpPr txBox="1"/>
            <p:nvPr/>
          </p:nvSpPr>
          <p:spPr>
            <a:xfrm>
              <a:off x="2491229"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14</a:t>
              </a:r>
            </a:p>
          </p:txBody>
        </p:sp>
        <p:sp>
          <p:nvSpPr>
            <p:cNvPr id="346" name="Line 21">
              <a:extLst>
                <a:ext uri="{FF2B5EF4-FFF2-40B4-BE49-F238E27FC236}">
                  <a16:creationId xmlns:a16="http://schemas.microsoft.com/office/drawing/2014/main" id="{F96287EB-96BD-4F48-A435-2B045558B9FD}"/>
                </a:ext>
              </a:extLst>
            </p:cNvPr>
            <p:cNvSpPr>
              <a:spLocks noChangeShapeType="1"/>
            </p:cNvSpPr>
            <p:nvPr/>
          </p:nvSpPr>
          <p:spPr bwMode="auto">
            <a:xfrm>
              <a:off x="2406481"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7" name="TextBox 346">
              <a:extLst>
                <a:ext uri="{FF2B5EF4-FFF2-40B4-BE49-F238E27FC236}">
                  <a16:creationId xmlns:a16="http://schemas.microsoft.com/office/drawing/2014/main" id="{4BD830FE-F874-4389-A056-47A3D290F6DD}"/>
                </a:ext>
              </a:extLst>
            </p:cNvPr>
            <p:cNvSpPr txBox="1"/>
            <p:nvPr/>
          </p:nvSpPr>
          <p:spPr>
            <a:xfrm>
              <a:off x="2268902"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348" name="Line 21">
              <a:extLst>
                <a:ext uri="{FF2B5EF4-FFF2-40B4-BE49-F238E27FC236}">
                  <a16:creationId xmlns:a16="http://schemas.microsoft.com/office/drawing/2014/main" id="{103B01BB-46D1-46D3-AC67-5EB03ED9AF73}"/>
                </a:ext>
              </a:extLst>
            </p:cNvPr>
            <p:cNvSpPr>
              <a:spLocks noChangeShapeType="1"/>
            </p:cNvSpPr>
            <p:nvPr/>
          </p:nvSpPr>
          <p:spPr bwMode="auto">
            <a:xfrm>
              <a:off x="2184154"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9" name="TextBox 348">
              <a:extLst>
                <a:ext uri="{FF2B5EF4-FFF2-40B4-BE49-F238E27FC236}">
                  <a16:creationId xmlns:a16="http://schemas.microsoft.com/office/drawing/2014/main" id="{D1080A52-F4C3-491D-8FE4-DA66FB7DBB11}"/>
                </a:ext>
              </a:extLst>
            </p:cNvPr>
            <p:cNvSpPr txBox="1"/>
            <p:nvPr/>
          </p:nvSpPr>
          <p:spPr>
            <a:xfrm>
              <a:off x="2046576" y="45485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10</a:t>
              </a:r>
            </a:p>
          </p:txBody>
        </p:sp>
        <p:sp>
          <p:nvSpPr>
            <p:cNvPr id="350" name="Line 21">
              <a:extLst>
                <a:ext uri="{FF2B5EF4-FFF2-40B4-BE49-F238E27FC236}">
                  <a16:creationId xmlns:a16="http://schemas.microsoft.com/office/drawing/2014/main" id="{5A968935-6903-440B-A8DA-C29604CB7B08}"/>
                </a:ext>
              </a:extLst>
            </p:cNvPr>
            <p:cNvSpPr>
              <a:spLocks noChangeShapeType="1"/>
            </p:cNvSpPr>
            <p:nvPr/>
          </p:nvSpPr>
          <p:spPr bwMode="auto">
            <a:xfrm>
              <a:off x="1961828"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51" name="TextBox 350">
              <a:extLst>
                <a:ext uri="{FF2B5EF4-FFF2-40B4-BE49-F238E27FC236}">
                  <a16:creationId xmlns:a16="http://schemas.microsoft.com/office/drawing/2014/main" id="{496FCEAF-007E-43B8-AFA4-F84F51B81C12}"/>
                </a:ext>
              </a:extLst>
            </p:cNvPr>
            <p:cNvSpPr txBox="1"/>
            <p:nvPr/>
          </p:nvSpPr>
          <p:spPr>
            <a:xfrm>
              <a:off x="1873942" y="454853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8</a:t>
              </a:r>
            </a:p>
          </p:txBody>
        </p:sp>
        <p:sp>
          <p:nvSpPr>
            <p:cNvPr id="352" name="Line 21">
              <a:extLst>
                <a:ext uri="{FF2B5EF4-FFF2-40B4-BE49-F238E27FC236}">
                  <a16:creationId xmlns:a16="http://schemas.microsoft.com/office/drawing/2014/main" id="{B353FF1A-45FD-43DE-8CA3-2E016EE0EBE9}"/>
                </a:ext>
              </a:extLst>
            </p:cNvPr>
            <p:cNvSpPr>
              <a:spLocks noChangeShapeType="1"/>
            </p:cNvSpPr>
            <p:nvPr/>
          </p:nvSpPr>
          <p:spPr bwMode="auto">
            <a:xfrm>
              <a:off x="1739501"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53" name="TextBox 352">
              <a:extLst>
                <a:ext uri="{FF2B5EF4-FFF2-40B4-BE49-F238E27FC236}">
                  <a16:creationId xmlns:a16="http://schemas.microsoft.com/office/drawing/2014/main" id="{7475E917-E837-4CFF-9700-094273D6948C}"/>
                </a:ext>
              </a:extLst>
            </p:cNvPr>
            <p:cNvSpPr txBox="1"/>
            <p:nvPr/>
          </p:nvSpPr>
          <p:spPr>
            <a:xfrm>
              <a:off x="1651615" y="454853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p:txBody>
        </p:sp>
        <p:sp>
          <p:nvSpPr>
            <p:cNvPr id="354" name="Line 21">
              <a:extLst>
                <a:ext uri="{FF2B5EF4-FFF2-40B4-BE49-F238E27FC236}">
                  <a16:creationId xmlns:a16="http://schemas.microsoft.com/office/drawing/2014/main" id="{53B0AC85-89E7-463B-93B4-E04191997CE7}"/>
                </a:ext>
              </a:extLst>
            </p:cNvPr>
            <p:cNvSpPr>
              <a:spLocks noChangeShapeType="1"/>
            </p:cNvSpPr>
            <p:nvPr/>
          </p:nvSpPr>
          <p:spPr bwMode="auto">
            <a:xfrm>
              <a:off x="1517175"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55" name="TextBox 354">
              <a:extLst>
                <a:ext uri="{FF2B5EF4-FFF2-40B4-BE49-F238E27FC236}">
                  <a16:creationId xmlns:a16="http://schemas.microsoft.com/office/drawing/2014/main" id="{1EEEFD55-40DD-4674-9380-3E09F1C552C5}"/>
                </a:ext>
              </a:extLst>
            </p:cNvPr>
            <p:cNvSpPr txBox="1"/>
            <p:nvPr/>
          </p:nvSpPr>
          <p:spPr>
            <a:xfrm>
              <a:off x="1429289" y="454853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a:t>
              </a:r>
            </a:p>
          </p:txBody>
        </p:sp>
        <p:sp>
          <p:nvSpPr>
            <p:cNvPr id="356" name="Line 21">
              <a:extLst>
                <a:ext uri="{FF2B5EF4-FFF2-40B4-BE49-F238E27FC236}">
                  <a16:creationId xmlns:a16="http://schemas.microsoft.com/office/drawing/2014/main" id="{6DE6AF18-79C6-4990-A888-C3DED0F9F1F5}"/>
                </a:ext>
              </a:extLst>
            </p:cNvPr>
            <p:cNvSpPr>
              <a:spLocks noChangeShapeType="1"/>
            </p:cNvSpPr>
            <p:nvPr/>
          </p:nvSpPr>
          <p:spPr bwMode="auto">
            <a:xfrm>
              <a:off x="1294849"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57" name="TextBox 356">
              <a:extLst>
                <a:ext uri="{FF2B5EF4-FFF2-40B4-BE49-F238E27FC236}">
                  <a16:creationId xmlns:a16="http://schemas.microsoft.com/office/drawing/2014/main" id="{7BF4500B-4BFF-472F-86D7-482410343B41}"/>
                </a:ext>
              </a:extLst>
            </p:cNvPr>
            <p:cNvSpPr txBox="1"/>
            <p:nvPr/>
          </p:nvSpPr>
          <p:spPr>
            <a:xfrm>
              <a:off x="1206962" y="454853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a:t>
              </a:r>
            </a:p>
          </p:txBody>
        </p:sp>
        <p:sp>
          <p:nvSpPr>
            <p:cNvPr id="358" name="Line 21">
              <a:extLst>
                <a:ext uri="{FF2B5EF4-FFF2-40B4-BE49-F238E27FC236}">
                  <a16:creationId xmlns:a16="http://schemas.microsoft.com/office/drawing/2014/main" id="{8E4057B0-CFCB-4260-B7F6-CC5BF039CB2E}"/>
                </a:ext>
              </a:extLst>
            </p:cNvPr>
            <p:cNvSpPr>
              <a:spLocks noChangeShapeType="1"/>
            </p:cNvSpPr>
            <p:nvPr/>
          </p:nvSpPr>
          <p:spPr bwMode="auto">
            <a:xfrm>
              <a:off x="1072522"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59" name="TextBox 358">
              <a:extLst>
                <a:ext uri="{FF2B5EF4-FFF2-40B4-BE49-F238E27FC236}">
                  <a16:creationId xmlns:a16="http://schemas.microsoft.com/office/drawing/2014/main" id="{AD078AD9-81C3-4830-A7C1-CC8BB391656E}"/>
                </a:ext>
              </a:extLst>
            </p:cNvPr>
            <p:cNvSpPr txBox="1"/>
            <p:nvPr/>
          </p:nvSpPr>
          <p:spPr>
            <a:xfrm>
              <a:off x="984636" y="454853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nvGrpSpPr>
            <p:cNvPr id="360" name="Group 359">
              <a:extLst>
                <a:ext uri="{FF2B5EF4-FFF2-40B4-BE49-F238E27FC236}">
                  <a16:creationId xmlns:a16="http://schemas.microsoft.com/office/drawing/2014/main" id="{71982E56-FD44-4642-9BFB-B18772559F45}"/>
                </a:ext>
              </a:extLst>
            </p:cNvPr>
            <p:cNvGrpSpPr/>
            <p:nvPr/>
          </p:nvGrpSpPr>
          <p:grpSpPr>
            <a:xfrm>
              <a:off x="5155767" y="4476536"/>
              <a:ext cx="945313" cy="360147"/>
              <a:chOff x="4422240" y="4628936"/>
              <a:chExt cx="945313" cy="360147"/>
            </a:xfrm>
          </p:grpSpPr>
          <p:sp>
            <p:nvSpPr>
              <p:cNvPr id="361" name="Line 19">
                <a:extLst>
                  <a:ext uri="{FF2B5EF4-FFF2-40B4-BE49-F238E27FC236}">
                    <a16:creationId xmlns:a16="http://schemas.microsoft.com/office/drawing/2014/main" id="{36A6CE84-E598-4996-917A-87550965BFD0}"/>
                  </a:ext>
                </a:extLst>
              </p:cNvPr>
              <p:cNvSpPr>
                <a:spLocks noChangeShapeType="1"/>
              </p:cNvSpPr>
              <p:nvPr/>
            </p:nvSpPr>
            <p:spPr bwMode="auto">
              <a:xfrm>
                <a:off x="5231815" y="46289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62" name="TextBox 361">
                <a:extLst>
                  <a:ext uri="{FF2B5EF4-FFF2-40B4-BE49-F238E27FC236}">
                    <a16:creationId xmlns:a16="http://schemas.microsoft.com/office/drawing/2014/main" id="{66CDB314-4A9D-4989-ABE6-00B68B32911A}"/>
                  </a:ext>
                </a:extLst>
              </p:cNvPr>
              <p:cNvSpPr txBox="1"/>
              <p:nvPr/>
            </p:nvSpPr>
            <p:spPr>
              <a:xfrm>
                <a:off x="4870210" y="47009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42</a:t>
                </a:r>
              </a:p>
            </p:txBody>
          </p:sp>
          <p:sp>
            <p:nvSpPr>
              <p:cNvPr id="363" name="TextBox 362">
                <a:extLst>
                  <a:ext uri="{FF2B5EF4-FFF2-40B4-BE49-F238E27FC236}">
                    <a16:creationId xmlns:a16="http://schemas.microsoft.com/office/drawing/2014/main" id="{C2D57DAA-748C-4940-BBAF-012D68105E63}"/>
                  </a:ext>
                </a:extLst>
              </p:cNvPr>
              <p:cNvSpPr txBox="1"/>
              <p:nvPr/>
            </p:nvSpPr>
            <p:spPr>
              <a:xfrm>
                <a:off x="5096078" y="47009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44</a:t>
                </a:r>
              </a:p>
            </p:txBody>
          </p:sp>
          <p:sp>
            <p:nvSpPr>
              <p:cNvPr id="364" name="Line 21">
                <a:extLst>
                  <a:ext uri="{FF2B5EF4-FFF2-40B4-BE49-F238E27FC236}">
                    <a16:creationId xmlns:a16="http://schemas.microsoft.com/office/drawing/2014/main" id="{EEA0B3EB-7A17-484D-BC45-2848936941A4}"/>
                  </a:ext>
                </a:extLst>
              </p:cNvPr>
              <p:cNvSpPr>
                <a:spLocks noChangeShapeType="1"/>
              </p:cNvSpPr>
              <p:nvPr/>
            </p:nvSpPr>
            <p:spPr bwMode="auto">
              <a:xfrm>
                <a:off x="5005947" y="46289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65" name="Line 21">
                <a:extLst>
                  <a:ext uri="{FF2B5EF4-FFF2-40B4-BE49-F238E27FC236}">
                    <a16:creationId xmlns:a16="http://schemas.microsoft.com/office/drawing/2014/main" id="{71DDBE7F-4C81-4B75-928A-D64FD485DCD5}"/>
                  </a:ext>
                </a:extLst>
              </p:cNvPr>
              <p:cNvSpPr>
                <a:spLocks noChangeShapeType="1"/>
              </p:cNvSpPr>
              <p:nvPr/>
            </p:nvSpPr>
            <p:spPr bwMode="auto">
              <a:xfrm>
                <a:off x="4782146" y="46289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66" name="TextBox 365">
                <a:extLst>
                  <a:ext uri="{FF2B5EF4-FFF2-40B4-BE49-F238E27FC236}">
                    <a16:creationId xmlns:a16="http://schemas.microsoft.com/office/drawing/2014/main" id="{3C7C13FB-EC43-465B-AE73-37259CF9106D}"/>
                  </a:ext>
                </a:extLst>
              </p:cNvPr>
              <p:cNvSpPr txBox="1"/>
              <p:nvPr/>
            </p:nvSpPr>
            <p:spPr>
              <a:xfrm>
                <a:off x="4644567" y="47009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40</a:t>
                </a:r>
              </a:p>
            </p:txBody>
          </p:sp>
          <p:sp>
            <p:nvSpPr>
              <p:cNvPr id="367" name="Line 21">
                <a:extLst>
                  <a:ext uri="{FF2B5EF4-FFF2-40B4-BE49-F238E27FC236}">
                    <a16:creationId xmlns:a16="http://schemas.microsoft.com/office/drawing/2014/main" id="{42B14C5A-5E4B-43DD-93F5-1E8A852CD27D}"/>
                  </a:ext>
                </a:extLst>
              </p:cNvPr>
              <p:cNvSpPr>
                <a:spLocks noChangeShapeType="1"/>
              </p:cNvSpPr>
              <p:nvPr/>
            </p:nvSpPr>
            <p:spPr bwMode="auto">
              <a:xfrm>
                <a:off x="4559819" y="46289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68" name="TextBox 367">
                <a:extLst>
                  <a:ext uri="{FF2B5EF4-FFF2-40B4-BE49-F238E27FC236}">
                    <a16:creationId xmlns:a16="http://schemas.microsoft.com/office/drawing/2014/main" id="{DA5F18A8-021D-4277-B6E1-31A2230FE5F5}"/>
                  </a:ext>
                </a:extLst>
              </p:cNvPr>
              <p:cNvSpPr txBox="1"/>
              <p:nvPr/>
            </p:nvSpPr>
            <p:spPr>
              <a:xfrm>
                <a:off x="4422240" y="470093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38</a:t>
                </a:r>
              </a:p>
            </p:txBody>
          </p:sp>
        </p:grpSp>
      </p:grpSp>
      <p:grpSp>
        <p:nvGrpSpPr>
          <p:cNvPr id="369" name="Group 368">
            <a:extLst>
              <a:ext uri="{FF2B5EF4-FFF2-40B4-BE49-F238E27FC236}">
                <a16:creationId xmlns:a16="http://schemas.microsoft.com/office/drawing/2014/main" id="{F74C11E9-3768-4566-8A51-1CEA0F60B838}"/>
              </a:ext>
            </a:extLst>
          </p:cNvPr>
          <p:cNvGrpSpPr/>
          <p:nvPr/>
        </p:nvGrpSpPr>
        <p:grpSpPr>
          <a:xfrm>
            <a:off x="6815708" y="5166607"/>
            <a:ext cx="5095605" cy="211203"/>
            <a:chOff x="933068" y="5440927"/>
            <a:chExt cx="5095605" cy="211203"/>
          </a:xfrm>
        </p:grpSpPr>
        <p:sp>
          <p:nvSpPr>
            <p:cNvPr id="370" name="TextBox 369">
              <a:extLst>
                <a:ext uri="{FF2B5EF4-FFF2-40B4-BE49-F238E27FC236}">
                  <a16:creationId xmlns:a16="http://schemas.microsoft.com/office/drawing/2014/main" id="{E3AD5B7C-7AC2-428E-AA6A-87B00337613F}"/>
                </a:ext>
              </a:extLst>
            </p:cNvPr>
            <p:cNvSpPr txBox="1"/>
            <p:nvPr/>
          </p:nvSpPr>
          <p:spPr>
            <a:xfrm>
              <a:off x="4780055" y="5440927"/>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3</a:t>
              </a:r>
            </a:p>
          </p:txBody>
        </p:sp>
        <p:sp>
          <p:nvSpPr>
            <p:cNvPr id="371" name="TextBox 370">
              <a:extLst>
                <a:ext uri="{FF2B5EF4-FFF2-40B4-BE49-F238E27FC236}">
                  <a16:creationId xmlns:a16="http://schemas.microsoft.com/office/drawing/2014/main" id="{E0179BBC-46A6-4D3E-9804-1BEE17022F8D}"/>
                </a:ext>
              </a:extLst>
            </p:cNvPr>
            <p:cNvSpPr txBox="1"/>
            <p:nvPr/>
          </p:nvSpPr>
          <p:spPr>
            <a:xfrm>
              <a:off x="5005923" y="5440927"/>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a:t>
              </a:r>
            </a:p>
          </p:txBody>
        </p:sp>
        <p:sp>
          <p:nvSpPr>
            <p:cNvPr id="372" name="TextBox 371">
              <a:extLst>
                <a:ext uri="{FF2B5EF4-FFF2-40B4-BE49-F238E27FC236}">
                  <a16:creationId xmlns:a16="http://schemas.microsoft.com/office/drawing/2014/main" id="{50368DBA-F418-4CFB-AC79-704F0C388F50}"/>
                </a:ext>
              </a:extLst>
            </p:cNvPr>
            <p:cNvSpPr txBox="1"/>
            <p:nvPr/>
          </p:nvSpPr>
          <p:spPr>
            <a:xfrm>
              <a:off x="4554412" y="5440927"/>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5</a:t>
              </a:r>
            </a:p>
          </p:txBody>
        </p:sp>
        <p:sp>
          <p:nvSpPr>
            <p:cNvPr id="373" name="TextBox 372">
              <a:extLst>
                <a:ext uri="{FF2B5EF4-FFF2-40B4-BE49-F238E27FC236}">
                  <a16:creationId xmlns:a16="http://schemas.microsoft.com/office/drawing/2014/main" id="{9FE165D4-C009-42F5-AAA3-ABBD0E4D6730}"/>
                </a:ext>
              </a:extLst>
            </p:cNvPr>
            <p:cNvSpPr txBox="1"/>
            <p:nvPr/>
          </p:nvSpPr>
          <p:spPr>
            <a:xfrm>
              <a:off x="4300026" y="5440927"/>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10</a:t>
              </a:r>
            </a:p>
          </p:txBody>
        </p:sp>
        <p:sp>
          <p:nvSpPr>
            <p:cNvPr id="374" name="TextBox 373">
              <a:extLst>
                <a:ext uri="{FF2B5EF4-FFF2-40B4-BE49-F238E27FC236}">
                  <a16:creationId xmlns:a16="http://schemas.microsoft.com/office/drawing/2014/main" id="{BE1978D0-357E-4092-BF1B-9287986369BD}"/>
                </a:ext>
              </a:extLst>
            </p:cNvPr>
            <p:cNvSpPr txBox="1"/>
            <p:nvPr/>
          </p:nvSpPr>
          <p:spPr>
            <a:xfrm>
              <a:off x="4077700" y="5440927"/>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15</a:t>
              </a:r>
            </a:p>
          </p:txBody>
        </p:sp>
        <p:sp>
          <p:nvSpPr>
            <p:cNvPr id="375" name="TextBox 374">
              <a:extLst>
                <a:ext uri="{FF2B5EF4-FFF2-40B4-BE49-F238E27FC236}">
                  <a16:creationId xmlns:a16="http://schemas.microsoft.com/office/drawing/2014/main" id="{F24FA878-BD56-458F-B490-8C1745713DEB}"/>
                </a:ext>
              </a:extLst>
            </p:cNvPr>
            <p:cNvSpPr txBox="1"/>
            <p:nvPr/>
          </p:nvSpPr>
          <p:spPr>
            <a:xfrm>
              <a:off x="3855373" y="5440927"/>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22</a:t>
              </a:r>
            </a:p>
          </p:txBody>
        </p:sp>
        <p:sp>
          <p:nvSpPr>
            <p:cNvPr id="376" name="TextBox 375">
              <a:extLst>
                <a:ext uri="{FF2B5EF4-FFF2-40B4-BE49-F238E27FC236}">
                  <a16:creationId xmlns:a16="http://schemas.microsoft.com/office/drawing/2014/main" id="{472A175C-70B9-4F8D-A301-780BB1D93CE1}"/>
                </a:ext>
              </a:extLst>
            </p:cNvPr>
            <p:cNvSpPr txBox="1"/>
            <p:nvPr/>
          </p:nvSpPr>
          <p:spPr>
            <a:xfrm>
              <a:off x="3633047" y="5440927"/>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31</a:t>
              </a:r>
            </a:p>
          </p:txBody>
        </p:sp>
        <p:sp>
          <p:nvSpPr>
            <p:cNvPr id="377" name="TextBox 376">
              <a:extLst>
                <a:ext uri="{FF2B5EF4-FFF2-40B4-BE49-F238E27FC236}">
                  <a16:creationId xmlns:a16="http://schemas.microsoft.com/office/drawing/2014/main" id="{5A9B2C4D-C510-4F56-BD5A-9F5C9656AAAD}"/>
                </a:ext>
              </a:extLst>
            </p:cNvPr>
            <p:cNvSpPr txBox="1"/>
            <p:nvPr/>
          </p:nvSpPr>
          <p:spPr>
            <a:xfrm>
              <a:off x="3410720" y="5440927"/>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42</a:t>
              </a:r>
            </a:p>
          </p:txBody>
        </p:sp>
        <p:sp>
          <p:nvSpPr>
            <p:cNvPr id="378" name="TextBox 377">
              <a:extLst>
                <a:ext uri="{FF2B5EF4-FFF2-40B4-BE49-F238E27FC236}">
                  <a16:creationId xmlns:a16="http://schemas.microsoft.com/office/drawing/2014/main" id="{3340334E-B7AC-49CD-BFCE-8DC66E11A12B}"/>
                </a:ext>
              </a:extLst>
            </p:cNvPr>
            <p:cNvSpPr txBox="1"/>
            <p:nvPr/>
          </p:nvSpPr>
          <p:spPr>
            <a:xfrm>
              <a:off x="3188394" y="5440927"/>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46</a:t>
              </a:r>
            </a:p>
          </p:txBody>
        </p:sp>
        <p:sp>
          <p:nvSpPr>
            <p:cNvPr id="379" name="TextBox 378">
              <a:extLst>
                <a:ext uri="{FF2B5EF4-FFF2-40B4-BE49-F238E27FC236}">
                  <a16:creationId xmlns:a16="http://schemas.microsoft.com/office/drawing/2014/main" id="{074E0D1F-59EC-4A41-AEE0-1D48B1010163}"/>
                </a:ext>
              </a:extLst>
            </p:cNvPr>
            <p:cNvSpPr txBox="1"/>
            <p:nvPr/>
          </p:nvSpPr>
          <p:spPr>
            <a:xfrm>
              <a:off x="2966068" y="5440927"/>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65</a:t>
              </a:r>
            </a:p>
          </p:txBody>
        </p:sp>
        <p:sp>
          <p:nvSpPr>
            <p:cNvPr id="380" name="TextBox 379">
              <a:extLst>
                <a:ext uri="{FF2B5EF4-FFF2-40B4-BE49-F238E27FC236}">
                  <a16:creationId xmlns:a16="http://schemas.microsoft.com/office/drawing/2014/main" id="{65E5821A-DE4E-46E0-8B78-BA062782025A}"/>
                </a:ext>
              </a:extLst>
            </p:cNvPr>
            <p:cNvSpPr txBox="1"/>
            <p:nvPr/>
          </p:nvSpPr>
          <p:spPr>
            <a:xfrm>
              <a:off x="2743741" y="5440927"/>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91</a:t>
              </a:r>
            </a:p>
          </p:txBody>
        </p:sp>
        <p:sp>
          <p:nvSpPr>
            <p:cNvPr id="381" name="TextBox 380">
              <a:extLst>
                <a:ext uri="{FF2B5EF4-FFF2-40B4-BE49-F238E27FC236}">
                  <a16:creationId xmlns:a16="http://schemas.microsoft.com/office/drawing/2014/main" id="{E9E24724-7AAA-4B07-AEBB-0D4E895D2E21}"/>
                </a:ext>
              </a:extLst>
            </p:cNvPr>
            <p:cNvSpPr txBox="1"/>
            <p:nvPr/>
          </p:nvSpPr>
          <p:spPr>
            <a:xfrm>
              <a:off x="2489354"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116</a:t>
              </a:r>
            </a:p>
          </p:txBody>
        </p:sp>
        <p:sp>
          <p:nvSpPr>
            <p:cNvPr id="382" name="TextBox 381">
              <a:extLst>
                <a:ext uri="{FF2B5EF4-FFF2-40B4-BE49-F238E27FC236}">
                  <a16:creationId xmlns:a16="http://schemas.microsoft.com/office/drawing/2014/main" id="{11B12878-83FC-4BEB-B6FB-75843DB2E073}"/>
                </a:ext>
              </a:extLst>
            </p:cNvPr>
            <p:cNvSpPr txBox="1"/>
            <p:nvPr/>
          </p:nvSpPr>
          <p:spPr>
            <a:xfrm>
              <a:off x="2267027"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137</a:t>
              </a:r>
            </a:p>
          </p:txBody>
        </p:sp>
        <p:sp>
          <p:nvSpPr>
            <p:cNvPr id="383" name="TextBox 382">
              <a:extLst>
                <a:ext uri="{FF2B5EF4-FFF2-40B4-BE49-F238E27FC236}">
                  <a16:creationId xmlns:a16="http://schemas.microsoft.com/office/drawing/2014/main" id="{5CCB903A-51BB-45EC-96B1-36E8D31C6243}"/>
                </a:ext>
              </a:extLst>
            </p:cNvPr>
            <p:cNvSpPr txBox="1"/>
            <p:nvPr/>
          </p:nvSpPr>
          <p:spPr>
            <a:xfrm>
              <a:off x="2044701"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162</a:t>
              </a:r>
            </a:p>
          </p:txBody>
        </p:sp>
        <p:sp>
          <p:nvSpPr>
            <p:cNvPr id="384" name="TextBox 383">
              <a:extLst>
                <a:ext uri="{FF2B5EF4-FFF2-40B4-BE49-F238E27FC236}">
                  <a16:creationId xmlns:a16="http://schemas.microsoft.com/office/drawing/2014/main" id="{29B4A8A5-7DBC-42F5-80A2-353D43756733}"/>
                </a:ext>
              </a:extLst>
            </p:cNvPr>
            <p:cNvSpPr txBox="1"/>
            <p:nvPr/>
          </p:nvSpPr>
          <p:spPr>
            <a:xfrm>
              <a:off x="1822374"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190</a:t>
              </a:r>
            </a:p>
          </p:txBody>
        </p:sp>
        <p:sp>
          <p:nvSpPr>
            <p:cNvPr id="385" name="TextBox 384">
              <a:extLst>
                <a:ext uri="{FF2B5EF4-FFF2-40B4-BE49-F238E27FC236}">
                  <a16:creationId xmlns:a16="http://schemas.microsoft.com/office/drawing/2014/main" id="{427945D3-06D6-421A-A0A0-F4C232C01A58}"/>
                </a:ext>
              </a:extLst>
            </p:cNvPr>
            <p:cNvSpPr txBox="1"/>
            <p:nvPr/>
          </p:nvSpPr>
          <p:spPr>
            <a:xfrm>
              <a:off x="1600047"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222</a:t>
              </a:r>
            </a:p>
          </p:txBody>
        </p:sp>
        <p:sp>
          <p:nvSpPr>
            <p:cNvPr id="386" name="TextBox 385">
              <a:extLst>
                <a:ext uri="{FF2B5EF4-FFF2-40B4-BE49-F238E27FC236}">
                  <a16:creationId xmlns:a16="http://schemas.microsoft.com/office/drawing/2014/main" id="{367A9551-0CAC-445D-9301-459445D76F5A}"/>
                </a:ext>
              </a:extLst>
            </p:cNvPr>
            <p:cNvSpPr txBox="1"/>
            <p:nvPr/>
          </p:nvSpPr>
          <p:spPr>
            <a:xfrm>
              <a:off x="1377721"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245</a:t>
              </a:r>
            </a:p>
          </p:txBody>
        </p:sp>
        <p:sp>
          <p:nvSpPr>
            <p:cNvPr id="387" name="TextBox 386">
              <a:extLst>
                <a:ext uri="{FF2B5EF4-FFF2-40B4-BE49-F238E27FC236}">
                  <a16:creationId xmlns:a16="http://schemas.microsoft.com/office/drawing/2014/main" id="{39EAACE0-5A94-42A9-9405-3D67A406C86D}"/>
                </a:ext>
              </a:extLst>
            </p:cNvPr>
            <p:cNvSpPr txBox="1"/>
            <p:nvPr/>
          </p:nvSpPr>
          <p:spPr>
            <a:xfrm>
              <a:off x="1155394"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267</a:t>
              </a:r>
            </a:p>
          </p:txBody>
        </p:sp>
        <p:sp>
          <p:nvSpPr>
            <p:cNvPr id="388" name="TextBox 387">
              <a:extLst>
                <a:ext uri="{FF2B5EF4-FFF2-40B4-BE49-F238E27FC236}">
                  <a16:creationId xmlns:a16="http://schemas.microsoft.com/office/drawing/2014/main" id="{02E8790B-22FF-4A36-AA91-AD89B7E27AB6}"/>
                </a:ext>
              </a:extLst>
            </p:cNvPr>
            <p:cNvSpPr txBox="1"/>
            <p:nvPr/>
          </p:nvSpPr>
          <p:spPr>
            <a:xfrm>
              <a:off x="933068" y="5440927"/>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275</a:t>
              </a:r>
            </a:p>
          </p:txBody>
        </p:sp>
        <p:sp>
          <p:nvSpPr>
            <p:cNvPr id="389" name="TextBox 388">
              <a:extLst>
                <a:ext uri="{FF2B5EF4-FFF2-40B4-BE49-F238E27FC236}">
                  <a16:creationId xmlns:a16="http://schemas.microsoft.com/office/drawing/2014/main" id="{778C60D2-FDD7-45F0-860F-4CE944D1542A}"/>
                </a:ext>
              </a:extLst>
            </p:cNvPr>
            <p:cNvSpPr txBox="1"/>
            <p:nvPr/>
          </p:nvSpPr>
          <p:spPr>
            <a:xfrm>
              <a:off x="5665982" y="5440927"/>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0</a:t>
              </a:r>
            </a:p>
          </p:txBody>
        </p:sp>
        <p:sp>
          <p:nvSpPr>
            <p:cNvPr id="390" name="TextBox 389">
              <a:extLst>
                <a:ext uri="{FF2B5EF4-FFF2-40B4-BE49-F238E27FC236}">
                  <a16:creationId xmlns:a16="http://schemas.microsoft.com/office/drawing/2014/main" id="{2A1E3CCC-1502-48BB-AC73-6C13F13CD32D}"/>
                </a:ext>
              </a:extLst>
            </p:cNvPr>
            <p:cNvSpPr txBox="1"/>
            <p:nvPr/>
          </p:nvSpPr>
          <p:spPr>
            <a:xfrm>
              <a:off x="5891850" y="5440927"/>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0</a:t>
              </a:r>
            </a:p>
          </p:txBody>
        </p:sp>
        <p:sp>
          <p:nvSpPr>
            <p:cNvPr id="391" name="TextBox 390">
              <a:extLst>
                <a:ext uri="{FF2B5EF4-FFF2-40B4-BE49-F238E27FC236}">
                  <a16:creationId xmlns:a16="http://schemas.microsoft.com/office/drawing/2014/main" id="{4B742F10-F81F-4396-B5D7-200ACC7A3DC3}"/>
                </a:ext>
              </a:extLst>
            </p:cNvPr>
            <p:cNvSpPr txBox="1"/>
            <p:nvPr/>
          </p:nvSpPr>
          <p:spPr>
            <a:xfrm>
              <a:off x="5440339" y="5440927"/>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0</a:t>
              </a:r>
            </a:p>
          </p:txBody>
        </p:sp>
        <p:sp>
          <p:nvSpPr>
            <p:cNvPr id="392" name="TextBox 391">
              <a:extLst>
                <a:ext uri="{FF2B5EF4-FFF2-40B4-BE49-F238E27FC236}">
                  <a16:creationId xmlns:a16="http://schemas.microsoft.com/office/drawing/2014/main" id="{2D99507A-B6E0-425A-BBF0-6910B472877A}"/>
                </a:ext>
              </a:extLst>
            </p:cNvPr>
            <p:cNvSpPr txBox="1"/>
            <p:nvPr/>
          </p:nvSpPr>
          <p:spPr>
            <a:xfrm>
              <a:off x="5218012" y="5440927"/>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a:t>
              </a:r>
            </a:p>
          </p:txBody>
        </p:sp>
      </p:grpSp>
      <p:grpSp>
        <p:nvGrpSpPr>
          <p:cNvPr id="393" name="Group 392">
            <a:extLst>
              <a:ext uri="{FF2B5EF4-FFF2-40B4-BE49-F238E27FC236}">
                <a16:creationId xmlns:a16="http://schemas.microsoft.com/office/drawing/2014/main" id="{B0E8E981-1388-4881-B6B6-4B837FE2AA02}"/>
              </a:ext>
            </a:extLst>
          </p:cNvPr>
          <p:cNvGrpSpPr/>
          <p:nvPr/>
        </p:nvGrpSpPr>
        <p:grpSpPr>
          <a:xfrm>
            <a:off x="6803610" y="5495677"/>
            <a:ext cx="5095605" cy="211203"/>
            <a:chOff x="933068" y="5440927"/>
            <a:chExt cx="5095605" cy="211203"/>
          </a:xfrm>
        </p:grpSpPr>
        <p:sp>
          <p:nvSpPr>
            <p:cNvPr id="394" name="TextBox 393">
              <a:extLst>
                <a:ext uri="{FF2B5EF4-FFF2-40B4-BE49-F238E27FC236}">
                  <a16:creationId xmlns:a16="http://schemas.microsoft.com/office/drawing/2014/main" id="{77C4F971-6C8D-475D-B8D8-08EA6453DB58}"/>
                </a:ext>
              </a:extLst>
            </p:cNvPr>
            <p:cNvSpPr txBox="1"/>
            <p:nvPr/>
          </p:nvSpPr>
          <p:spPr>
            <a:xfrm>
              <a:off x="4780055" y="5440927"/>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5</a:t>
              </a:r>
            </a:p>
          </p:txBody>
        </p:sp>
        <p:sp>
          <p:nvSpPr>
            <p:cNvPr id="395" name="TextBox 394">
              <a:extLst>
                <a:ext uri="{FF2B5EF4-FFF2-40B4-BE49-F238E27FC236}">
                  <a16:creationId xmlns:a16="http://schemas.microsoft.com/office/drawing/2014/main" id="{E00FA293-EA2D-4699-91E9-D9BE16916F19}"/>
                </a:ext>
              </a:extLst>
            </p:cNvPr>
            <p:cNvSpPr txBox="1"/>
            <p:nvPr/>
          </p:nvSpPr>
          <p:spPr>
            <a:xfrm>
              <a:off x="5005923" y="5440927"/>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3</a:t>
              </a:r>
            </a:p>
          </p:txBody>
        </p:sp>
        <p:sp>
          <p:nvSpPr>
            <p:cNvPr id="396" name="TextBox 395">
              <a:extLst>
                <a:ext uri="{FF2B5EF4-FFF2-40B4-BE49-F238E27FC236}">
                  <a16:creationId xmlns:a16="http://schemas.microsoft.com/office/drawing/2014/main" id="{71597FB2-DDA5-4D91-9457-1E6F2EAB2645}"/>
                </a:ext>
              </a:extLst>
            </p:cNvPr>
            <p:cNvSpPr txBox="1"/>
            <p:nvPr/>
          </p:nvSpPr>
          <p:spPr>
            <a:xfrm>
              <a:off x="4554412" y="5440927"/>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8</a:t>
              </a:r>
            </a:p>
          </p:txBody>
        </p:sp>
        <p:sp>
          <p:nvSpPr>
            <p:cNvPr id="397" name="TextBox 396">
              <a:extLst>
                <a:ext uri="{FF2B5EF4-FFF2-40B4-BE49-F238E27FC236}">
                  <a16:creationId xmlns:a16="http://schemas.microsoft.com/office/drawing/2014/main" id="{254622C8-3C72-46A0-816B-72158F5F806C}"/>
                </a:ext>
              </a:extLst>
            </p:cNvPr>
            <p:cNvSpPr txBox="1"/>
            <p:nvPr/>
          </p:nvSpPr>
          <p:spPr>
            <a:xfrm>
              <a:off x="4300026" y="5440927"/>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12</a:t>
              </a:r>
            </a:p>
          </p:txBody>
        </p:sp>
        <p:sp>
          <p:nvSpPr>
            <p:cNvPr id="398" name="TextBox 397">
              <a:extLst>
                <a:ext uri="{FF2B5EF4-FFF2-40B4-BE49-F238E27FC236}">
                  <a16:creationId xmlns:a16="http://schemas.microsoft.com/office/drawing/2014/main" id="{0C5B257F-D3D2-4257-B0F9-4C459896DF37}"/>
                </a:ext>
              </a:extLst>
            </p:cNvPr>
            <p:cNvSpPr txBox="1"/>
            <p:nvPr/>
          </p:nvSpPr>
          <p:spPr>
            <a:xfrm>
              <a:off x="4077700" y="5440927"/>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15</a:t>
              </a:r>
            </a:p>
          </p:txBody>
        </p:sp>
        <p:sp>
          <p:nvSpPr>
            <p:cNvPr id="399" name="TextBox 398">
              <a:extLst>
                <a:ext uri="{FF2B5EF4-FFF2-40B4-BE49-F238E27FC236}">
                  <a16:creationId xmlns:a16="http://schemas.microsoft.com/office/drawing/2014/main" id="{21C20661-F4B3-4457-A574-78198C7FD612}"/>
                </a:ext>
              </a:extLst>
            </p:cNvPr>
            <p:cNvSpPr txBox="1"/>
            <p:nvPr/>
          </p:nvSpPr>
          <p:spPr>
            <a:xfrm>
              <a:off x="3855373" y="5440927"/>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23</a:t>
              </a:r>
            </a:p>
          </p:txBody>
        </p:sp>
        <p:sp>
          <p:nvSpPr>
            <p:cNvPr id="400" name="TextBox 399">
              <a:extLst>
                <a:ext uri="{FF2B5EF4-FFF2-40B4-BE49-F238E27FC236}">
                  <a16:creationId xmlns:a16="http://schemas.microsoft.com/office/drawing/2014/main" id="{BCFC0D34-BB83-4BE0-8282-B3701E383561}"/>
                </a:ext>
              </a:extLst>
            </p:cNvPr>
            <p:cNvSpPr txBox="1"/>
            <p:nvPr/>
          </p:nvSpPr>
          <p:spPr>
            <a:xfrm>
              <a:off x="3633047" y="5440927"/>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32</a:t>
              </a:r>
            </a:p>
          </p:txBody>
        </p:sp>
        <p:sp>
          <p:nvSpPr>
            <p:cNvPr id="401" name="TextBox 400">
              <a:extLst>
                <a:ext uri="{FF2B5EF4-FFF2-40B4-BE49-F238E27FC236}">
                  <a16:creationId xmlns:a16="http://schemas.microsoft.com/office/drawing/2014/main" id="{32439D29-A15E-4F4F-B8C4-6C3E384A4F4E}"/>
                </a:ext>
              </a:extLst>
            </p:cNvPr>
            <p:cNvSpPr txBox="1"/>
            <p:nvPr/>
          </p:nvSpPr>
          <p:spPr>
            <a:xfrm>
              <a:off x="3410720" y="5440927"/>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39</a:t>
              </a:r>
            </a:p>
          </p:txBody>
        </p:sp>
        <p:sp>
          <p:nvSpPr>
            <p:cNvPr id="402" name="TextBox 401">
              <a:extLst>
                <a:ext uri="{FF2B5EF4-FFF2-40B4-BE49-F238E27FC236}">
                  <a16:creationId xmlns:a16="http://schemas.microsoft.com/office/drawing/2014/main" id="{8564ADA3-1D33-43B6-8BBC-71E8564A57A1}"/>
                </a:ext>
              </a:extLst>
            </p:cNvPr>
            <p:cNvSpPr txBox="1"/>
            <p:nvPr/>
          </p:nvSpPr>
          <p:spPr>
            <a:xfrm>
              <a:off x="3188394" y="5440927"/>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54</a:t>
              </a:r>
            </a:p>
          </p:txBody>
        </p:sp>
        <p:sp>
          <p:nvSpPr>
            <p:cNvPr id="403" name="TextBox 402">
              <a:extLst>
                <a:ext uri="{FF2B5EF4-FFF2-40B4-BE49-F238E27FC236}">
                  <a16:creationId xmlns:a16="http://schemas.microsoft.com/office/drawing/2014/main" id="{E7EF6E7B-FCF0-489C-B6B0-34A426789D0A}"/>
                </a:ext>
              </a:extLst>
            </p:cNvPr>
            <p:cNvSpPr txBox="1"/>
            <p:nvPr/>
          </p:nvSpPr>
          <p:spPr>
            <a:xfrm>
              <a:off x="2966068" y="5440927"/>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68</a:t>
              </a:r>
            </a:p>
          </p:txBody>
        </p:sp>
        <p:sp>
          <p:nvSpPr>
            <p:cNvPr id="404" name="TextBox 403">
              <a:extLst>
                <a:ext uri="{FF2B5EF4-FFF2-40B4-BE49-F238E27FC236}">
                  <a16:creationId xmlns:a16="http://schemas.microsoft.com/office/drawing/2014/main" id="{2E0B74AD-B128-47D1-A5B4-E87FDBEDBDFB}"/>
                </a:ext>
              </a:extLst>
            </p:cNvPr>
            <p:cNvSpPr txBox="1"/>
            <p:nvPr/>
          </p:nvSpPr>
          <p:spPr>
            <a:xfrm>
              <a:off x="2743741" y="5440927"/>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88</a:t>
              </a:r>
            </a:p>
          </p:txBody>
        </p:sp>
        <p:sp>
          <p:nvSpPr>
            <p:cNvPr id="405" name="TextBox 404">
              <a:extLst>
                <a:ext uri="{FF2B5EF4-FFF2-40B4-BE49-F238E27FC236}">
                  <a16:creationId xmlns:a16="http://schemas.microsoft.com/office/drawing/2014/main" id="{0989C7AC-82F9-476A-98F6-4AE0C3DE611A}"/>
                </a:ext>
              </a:extLst>
            </p:cNvPr>
            <p:cNvSpPr txBox="1"/>
            <p:nvPr/>
          </p:nvSpPr>
          <p:spPr>
            <a:xfrm>
              <a:off x="2489354" y="5440927"/>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109</a:t>
              </a:r>
            </a:p>
          </p:txBody>
        </p:sp>
        <p:sp>
          <p:nvSpPr>
            <p:cNvPr id="406" name="TextBox 405">
              <a:extLst>
                <a:ext uri="{FF2B5EF4-FFF2-40B4-BE49-F238E27FC236}">
                  <a16:creationId xmlns:a16="http://schemas.microsoft.com/office/drawing/2014/main" id="{02C5FAE0-8491-44D1-BEE5-C42B3A886F4C}"/>
                </a:ext>
              </a:extLst>
            </p:cNvPr>
            <p:cNvSpPr txBox="1"/>
            <p:nvPr/>
          </p:nvSpPr>
          <p:spPr>
            <a:xfrm>
              <a:off x="2267027" y="5440927"/>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129</a:t>
              </a:r>
            </a:p>
          </p:txBody>
        </p:sp>
        <p:sp>
          <p:nvSpPr>
            <p:cNvPr id="407" name="TextBox 406">
              <a:extLst>
                <a:ext uri="{FF2B5EF4-FFF2-40B4-BE49-F238E27FC236}">
                  <a16:creationId xmlns:a16="http://schemas.microsoft.com/office/drawing/2014/main" id="{03747CC1-84C3-4915-ABA0-E620AB6C8839}"/>
                </a:ext>
              </a:extLst>
            </p:cNvPr>
            <p:cNvSpPr txBox="1"/>
            <p:nvPr/>
          </p:nvSpPr>
          <p:spPr>
            <a:xfrm>
              <a:off x="2044701" y="5440927"/>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152</a:t>
              </a:r>
            </a:p>
          </p:txBody>
        </p:sp>
        <p:sp>
          <p:nvSpPr>
            <p:cNvPr id="408" name="TextBox 407">
              <a:extLst>
                <a:ext uri="{FF2B5EF4-FFF2-40B4-BE49-F238E27FC236}">
                  <a16:creationId xmlns:a16="http://schemas.microsoft.com/office/drawing/2014/main" id="{E2693905-2AE5-4E9C-820A-DCA48D7CAD47}"/>
                </a:ext>
              </a:extLst>
            </p:cNvPr>
            <p:cNvSpPr txBox="1"/>
            <p:nvPr/>
          </p:nvSpPr>
          <p:spPr>
            <a:xfrm>
              <a:off x="1822374" y="5440927"/>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182</a:t>
              </a:r>
            </a:p>
          </p:txBody>
        </p:sp>
        <p:sp>
          <p:nvSpPr>
            <p:cNvPr id="409" name="TextBox 408">
              <a:extLst>
                <a:ext uri="{FF2B5EF4-FFF2-40B4-BE49-F238E27FC236}">
                  <a16:creationId xmlns:a16="http://schemas.microsoft.com/office/drawing/2014/main" id="{E57A31C3-B9CF-4A84-9BD5-041A671ACAF4}"/>
                </a:ext>
              </a:extLst>
            </p:cNvPr>
            <p:cNvSpPr txBox="1"/>
            <p:nvPr/>
          </p:nvSpPr>
          <p:spPr>
            <a:xfrm>
              <a:off x="1600047" y="5440927"/>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198</a:t>
              </a:r>
            </a:p>
          </p:txBody>
        </p:sp>
        <p:sp>
          <p:nvSpPr>
            <p:cNvPr id="410" name="TextBox 409">
              <a:extLst>
                <a:ext uri="{FF2B5EF4-FFF2-40B4-BE49-F238E27FC236}">
                  <a16:creationId xmlns:a16="http://schemas.microsoft.com/office/drawing/2014/main" id="{3E4ABBEF-B03B-4E48-8BC6-DFD9A3F12FDB}"/>
                </a:ext>
              </a:extLst>
            </p:cNvPr>
            <p:cNvSpPr txBox="1"/>
            <p:nvPr/>
          </p:nvSpPr>
          <p:spPr>
            <a:xfrm>
              <a:off x="1377721" y="5440927"/>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239</a:t>
              </a:r>
            </a:p>
          </p:txBody>
        </p:sp>
        <p:sp>
          <p:nvSpPr>
            <p:cNvPr id="411" name="TextBox 410">
              <a:extLst>
                <a:ext uri="{FF2B5EF4-FFF2-40B4-BE49-F238E27FC236}">
                  <a16:creationId xmlns:a16="http://schemas.microsoft.com/office/drawing/2014/main" id="{127C8DDE-9D9E-48B2-92DD-C06AB0E8B7C8}"/>
                </a:ext>
              </a:extLst>
            </p:cNvPr>
            <p:cNvSpPr txBox="1"/>
            <p:nvPr/>
          </p:nvSpPr>
          <p:spPr>
            <a:xfrm>
              <a:off x="1155394" y="5440927"/>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260</a:t>
              </a:r>
            </a:p>
          </p:txBody>
        </p:sp>
        <p:sp>
          <p:nvSpPr>
            <p:cNvPr id="412" name="TextBox 411">
              <a:extLst>
                <a:ext uri="{FF2B5EF4-FFF2-40B4-BE49-F238E27FC236}">
                  <a16:creationId xmlns:a16="http://schemas.microsoft.com/office/drawing/2014/main" id="{098676C3-DA48-4134-80E7-5EF41D557D63}"/>
                </a:ext>
              </a:extLst>
            </p:cNvPr>
            <p:cNvSpPr txBox="1"/>
            <p:nvPr/>
          </p:nvSpPr>
          <p:spPr>
            <a:xfrm>
              <a:off x="933068" y="5440927"/>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272</a:t>
              </a:r>
            </a:p>
          </p:txBody>
        </p:sp>
        <p:sp>
          <p:nvSpPr>
            <p:cNvPr id="413" name="TextBox 412">
              <a:extLst>
                <a:ext uri="{FF2B5EF4-FFF2-40B4-BE49-F238E27FC236}">
                  <a16:creationId xmlns:a16="http://schemas.microsoft.com/office/drawing/2014/main" id="{4BA07870-F95C-4D33-AE21-31E4FF34B8B7}"/>
                </a:ext>
              </a:extLst>
            </p:cNvPr>
            <p:cNvSpPr txBox="1"/>
            <p:nvPr/>
          </p:nvSpPr>
          <p:spPr>
            <a:xfrm>
              <a:off x="5665982" y="5440927"/>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a:t>
              </a:r>
            </a:p>
          </p:txBody>
        </p:sp>
        <p:sp>
          <p:nvSpPr>
            <p:cNvPr id="414" name="TextBox 413">
              <a:extLst>
                <a:ext uri="{FF2B5EF4-FFF2-40B4-BE49-F238E27FC236}">
                  <a16:creationId xmlns:a16="http://schemas.microsoft.com/office/drawing/2014/main" id="{9C466B93-BEC7-48E2-8417-A15780227DFD}"/>
                </a:ext>
              </a:extLst>
            </p:cNvPr>
            <p:cNvSpPr txBox="1"/>
            <p:nvPr/>
          </p:nvSpPr>
          <p:spPr>
            <a:xfrm>
              <a:off x="5891850" y="5440927"/>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0</a:t>
              </a:r>
            </a:p>
          </p:txBody>
        </p:sp>
        <p:sp>
          <p:nvSpPr>
            <p:cNvPr id="415" name="TextBox 414">
              <a:extLst>
                <a:ext uri="{FF2B5EF4-FFF2-40B4-BE49-F238E27FC236}">
                  <a16:creationId xmlns:a16="http://schemas.microsoft.com/office/drawing/2014/main" id="{CC351D97-54B7-49B3-B8E5-B5F98A63D246}"/>
                </a:ext>
              </a:extLst>
            </p:cNvPr>
            <p:cNvSpPr txBox="1"/>
            <p:nvPr/>
          </p:nvSpPr>
          <p:spPr>
            <a:xfrm>
              <a:off x="5440339" y="5440927"/>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a:t>
              </a:r>
            </a:p>
          </p:txBody>
        </p:sp>
        <p:sp>
          <p:nvSpPr>
            <p:cNvPr id="416" name="TextBox 415">
              <a:extLst>
                <a:ext uri="{FF2B5EF4-FFF2-40B4-BE49-F238E27FC236}">
                  <a16:creationId xmlns:a16="http://schemas.microsoft.com/office/drawing/2014/main" id="{60CDEA23-B51C-4C0D-909A-451BCFA48620}"/>
                </a:ext>
              </a:extLst>
            </p:cNvPr>
            <p:cNvSpPr txBox="1"/>
            <p:nvPr/>
          </p:nvSpPr>
          <p:spPr>
            <a:xfrm>
              <a:off x="5218012" y="5440927"/>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a:t>
              </a:r>
            </a:p>
          </p:txBody>
        </p:sp>
      </p:grpSp>
      <p:grpSp>
        <p:nvGrpSpPr>
          <p:cNvPr id="420" name="Group 419">
            <a:extLst>
              <a:ext uri="{FF2B5EF4-FFF2-40B4-BE49-F238E27FC236}">
                <a16:creationId xmlns:a16="http://schemas.microsoft.com/office/drawing/2014/main" id="{D1EC937E-808C-4F10-A47B-2234DCAC151A}"/>
              </a:ext>
            </a:extLst>
          </p:cNvPr>
          <p:cNvGrpSpPr/>
          <p:nvPr/>
        </p:nvGrpSpPr>
        <p:grpSpPr>
          <a:xfrm>
            <a:off x="7045960" y="3856335"/>
            <a:ext cx="2118360" cy="646331"/>
            <a:chOff x="3977640" y="3038455"/>
            <a:chExt cx="2118360" cy="646331"/>
          </a:xfrm>
        </p:grpSpPr>
        <p:sp>
          <p:nvSpPr>
            <p:cNvPr id="421" name="TextBox 420">
              <a:extLst>
                <a:ext uri="{FF2B5EF4-FFF2-40B4-BE49-F238E27FC236}">
                  <a16:creationId xmlns:a16="http://schemas.microsoft.com/office/drawing/2014/main" id="{8711DB69-1417-4CAF-B644-2496533B7252}"/>
                </a:ext>
              </a:extLst>
            </p:cNvPr>
            <p:cNvSpPr txBox="1"/>
            <p:nvPr/>
          </p:nvSpPr>
          <p:spPr>
            <a:xfrm>
              <a:off x="4201160" y="3038455"/>
              <a:ext cx="1894840" cy="646331"/>
            </a:xfrm>
            <a:prstGeom prst="rect">
              <a:avLst/>
            </a:prstGeom>
            <a:noFill/>
          </p:spPr>
          <p:txBody>
            <a:bodyPr wrap="square">
              <a:spAutoFit/>
            </a:bodyPr>
            <a:lstStyle/>
            <a:p>
              <a:r>
                <a:rPr lang="en-GB" sz="1200" dirty="0">
                  <a:solidFill>
                    <a:srgbClr val="B60D27"/>
                  </a:solidFill>
                </a:rPr>
                <a:t>Napabucasin + FOLFIRI</a:t>
              </a:r>
              <a:endParaRPr lang="en-GB" sz="1200" dirty="0"/>
            </a:p>
            <a:p>
              <a:r>
                <a:rPr lang="en-GB" sz="1200" dirty="0">
                  <a:solidFill>
                    <a:schemeClr val="accent2"/>
                  </a:solidFill>
                </a:rPr>
                <a:t>FOLFIRI</a:t>
              </a:r>
            </a:p>
            <a:p>
              <a:r>
                <a:rPr lang="en-GB" sz="1200" dirty="0">
                  <a:solidFill>
                    <a:srgbClr val="4D4D4D"/>
                  </a:solidFill>
                </a:rPr>
                <a:t>Censored</a:t>
              </a:r>
            </a:p>
          </p:txBody>
        </p:sp>
        <p:cxnSp>
          <p:nvCxnSpPr>
            <p:cNvPr id="422" name="Straight Connector 421">
              <a:extLst>
                <a:ext uri="{FF2B5EF4-FFF2-40B4-BE49-F238E27FC236}">
                  <a16:creationId xmlns:a16="http://schemas.microsoft.com/office/drawing/2014/main" id="{87F7F3A9-565B-40F0-8204-1B39C3661D69}"/>
                </a:ext>
              </a:extLst>
            </p:cNvPr>
            <p:cNvCxnSpPr>
              <a:cxnSpLocks/>
            </p:cNvCxnSpPr>
            <p:nvPr/>
          </p:nvCxnSpPr>
          <p:spPr>
            <a:xfrm>
              <a:off x="3977640" y="3169920"/>
              <a:ext cx="216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97CBAB39-3267-4C87-AF10-73E9A43D82A2}"/>
                </a:ext>
              </a:extLst>
            </p:cNvPr>
            <p:cNvCxnSpPr>
              <a:cxnSpLocks/>
            </p:cNvCxnSpPr>
            <p:nvPr/>
          </p:nvCxnSpPr>
          <p:spPr>
            <a:xfrm>
              <a:off x="3977640" y="3362960"/>
              <a:ext cx="21600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AA3AC91A-F661-4A96-8B78-3EB1C46C14F0}"/>
                </a:ext>
              </a:extLst>
            </p:cNvPr>
            <p:cNvCxnSpPr>
              <a:cxnSpLocks/>
            </p:cNvCxnSpPr>
            <p:nvPr/>
          </p:nvCxnSpPr>
          <p:spPr>
            <a:xfrm rot="5400000">
              <a:off x="4118000" y="3532480"/>
              <a:ext cx="10800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9C65E3FD-9CAD-458A-A1FF-FF9D1298ADF6}"/>
                </a:ext>
              </a:extLst>
            </p:cNvPr>
            <p:cNvCxnSpPr>
              <a:cxnSpLocks/>
            </p:cNvCxnSpPr>
            <p:nvPr/>
          </p:nvCxnSpPr>
          <p:spPr>
            <a:xfrm rot="5400000">
              <a:off x="3994200" y="3532480"/>
              <a:ext cx="108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426" name="TextBox 425">
            <a:extLst>
              <a:ext uri="{FF2B5EF4-FFF2-40B4-BE49-F238E27FC236}">
                <a16:creationId xmlns:a16="http://schemas.microsoft.com/office/drawing/2014/main" id="{A32794EA-4244-4864-A47D-B357AB88A8A2}"/>
              </a:ext>
            </a:extLst>
          </p:cNvPr>
          <p:cNvSpPr txBox="1"/>
          <p:nvPr/>
        </p:nvSpPr>
        <p:spPr>
          <a:xfrm>
            <a:off x="8786368" y="4793545"/>
            <a:ext cx="126162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grpSp>
        <p:nvGrpSpPr>
          <p:cNvPr id="427" name="Group 426">
            <a:extLst>
              <a:ext uri="{FF2B5EF4-FFF2-40B4-BE49-F238E27FC236}">
                <a16:creationId xmlns:a16="http://schemas.microsoft.com/office/drawing/2014/main" id="{99C95182-8B15-4D50-904E-EC79E18D65BB}"/>
              </a:ext>
            </a:extLst>
          </p:cNvPr>
          <p:cNvGrpSpPr/>
          <p:nvPr/>
        </p:nvGrpSpPr>
        <p:grpSpPr>
          <a:xfrm>
            <a:off x="6971665" y="2259517"/>
            <a:ext cx="4458335" cy="1980000"/>
            <a:chOff x="3324225" y="2257425"/>
            <a:chExt cx="5545245" cy="2338967"/>
          </a:xfrm>
        </p:grpSpPr>
        <p:sp>
          <p:nvSpPr>
            <p:cNvPr id="428" name="Graphic 656">
              <a:extLst>
                <a:ext uri="{FF2B5EF4-FFF2-40B4-BE49-F238E27FC236}">
                  <a16:creationId xmlns:a16="http://schemas.microsoft.com/office/drawing/2014/main" id="{69229F5E-B457-41B0-B719-C8A986CD1385}"/>
                </a:ext>
              </a:extLst>
            </p:cNvPr>
            <p:cNvSpPr/>
            <p:nvPr/>
          </p:nvSpPr>
          <p:spPr>
            <a:xfrm>
              <a:off x="3324225" y="2303678"/>
              <a:ext cx="5545245" cy="2249223"/>
            </a:xfrm>
            <a:custGeom>
              <a:avLst/>
              <a:gdLst>
                <a:gd name="connsiteX0" fmla="*/ 5545245 w 5545245"/>
                <a:gd name="connsiteY0" fmla="*/ 2249224 h 2249223"/>
                <a:gd name="connsiteX1" fmla="*/ 4465435 w 5545245"/>
                <a:gd name="connsiteY1" fmla="*/ 2249224 h 2249223"/>
                <a:gd name="connsiteX2" fmla="*/ 4465435 w 5545245"/>
                <a:gd name="connsiteY2" fmla="*/ 2220925 h 2249223"/>
                <a:gd name="connsiteX3" fmla="*/ 4422991 w 5545245"/>
                <a:gd name="connsiteY3" fmla="*/ 2220925 h 2249223"/>
                <a:gd name="connsiteX4" fmla="*/ 4422991 w 5545245"/>
                <a:gd name="connsiteY4" fmla="*/ 2190283 h 2249223"/>
                <a:gd name="connsiteX5" fmla="*/ 3967963 w 5545245"/>
                <a:gd name="connsiteY5" fmla="*/ 2190283 h 2249223"/>
                <a:gd name="connsiteX6" fmla="*/ 3967963 w 5545245"/>
                <a:gd name="connsiteY6" fmla="*/ 2147840 h 2249223"/>
                <a:gd name="connsiteX7" fmla="*/ 3904307 w 5545245"/>
                <a:gd name="connsiteY7" fmla="*/ 2147840 h 2249223"/>
                <a:gd name="connsiteX8" fmla="*/ 3904307 w 5545245"/>
                <a:gd name="connsiteY8" fmla="*/ 2114835 h 2249223"/>
                <a:gd name="connsiteX9" fmla="*/ 3779349 w 5545245"/>
                <a:gd name="connsiteY9" fmla="*/ 2114835 h 2249223"/>
                <a:gd name="connsiteX10" fmla="*/ 3779349 w 5545245"/>
                <a:gd name="connsiteY10" fmla="*/ 2093614 h 2249223"/>
                <a:gd name="connsiteX11" fmla="*/ 3682689 w 5545245"/>
                <a:gd name="connsiteY11" fmla="*/ 2093614 h 2249223"/>
                <a:gd name="connsiteX12" fmla="*/ 3682689 w 5545245"/>
                <a:gd name="connsiteY12" fmla="*/ 2058247 h 2249223"/>
                <a:gd name="connsiteX13" fmla="*/ 3637893 w 5545245"/>
                <a:gd name="connsiteY13" fmla="*/ 2058247 h 2249223"/>
                <a:gd name="connsiteX14" fmla="*/ 3637893 w 5545245"/>
                <a:gd name="connsiteY14" fmla="*/ 2018166 h 2249223"/>
                <a:gd name="connsiteX15" fmla="*/ 3178140 w 5545245"/>
                <a:gd name="connsiteY15" fmla="*/ 2018166 h 2249223"/>
                <a:gd name="connsiteX16" fmla="*/ 3178140 w 5545245"/>
                <a:gd name="connsiteY16" fmla="*/ 1966303 h 2249223"/>
                <a:gd name="connsiteX17" fmla="*/ 3123914 w 5545245"/>
                <a:gd name="connsiteY17" fmla="*/ 1966303 h 2249223"/>
                <a:gd name="connsiteX18" fmla="*/ 3123914 w 5545245"/>
                <a:gd name="connsiteY18" fmla="*/ 1919144 h 2249223"/>
                <a:gd name="connsiteX19" fmla="*/ 2987174 w 5545245"/>
                <a:gd name="connsiteY19" fmla="*/ 1919144 h 2249223"/>
                <a:gd name="connsiteX20" fmla="*/ 2987174 w 5545245"/>
                <a:gd name="connsiteY20" fmla="*/ 1890855 h 2249223"/>
                <a:gd name="connsiteX21" fmla="*/ 2826849 w 5545245"/>
                <a:gd name="connsiteY21" fmla="*/ 1890855 h 2249223"/>
                <a:gd name="connsiteX22" fmla="*/ 2826849 w 5545245"/>
                <a:gd name="connsiteY22" fmla="*/ 1874348 h 2249223"/>
                <a:gd name="connsiteX23" fmla="*/ 2758478 w 5545245"/>
                <a:gd name="connsiteY23" fmla="*/ 1874348 h 2249223"/>
                <a:gd name="connsiteX24" fmla="*/ 2758478 w 5545245"/>
                <a:gd name="connsiteY24" fmla="*/ 1850774 h 2249223"/>
                <a:gd name="connsiteX25" fmla="*/ 2704253 w 5545245"/>
                <a:gd name="connsiteY25" fmla="*/ 1850774 h 2249223"/>
                <a:gd name="connsiteX26" fmla="*/ 2704253 w 5545245"/>
                <a:gd name="connsiteY26" fmla="*/ 1822484 h 2249223"/>
                <a:gd name="connsiteX27" fmla="*/ 2666533 w 5545245"/>
                <a:gd name="connsiteY27" fmla="*/ 1822484 h 2249223"/>
                <a:gd name="connsiteX28" fmla="*/ 2666533 w 5545245"/>
                <a:gd name="connsiteY28" fmla="*/ 1789471 h 2249223"/>
                <a:gd name="connsiteX29" fmla="*/ 2624090 w 5545245"/>
                <a:gd name="connsiteY29" fmla="*/ 1789471 h 2249223"/>
                <a:gd name="connsiteX30" fmla="*/ 2624090 w 5545245"/>
                <a:gd name="connsiteY30" fmla="*/ 1754105 h 2249223"/>
                <a:gd name="connsiteX31" fmla="*/ 2534498 w 5545245"/>
                <a:gd name="connsiteY31" fmla="*/ 1754105 h 2249223"/>
                <a:gd name="connsiteX32" fmla="*/ 2534498 w 5545245"/>
                <a:gd name="connsiteY32" fmla="*/ 1692811 h 2249223"/>
                <a:gd name="connsiteX33" fmla="*/ 2451983 w 5545245"/>
                <a:gd name="connsiteY33" fmla="*/ 1692811 h 2249223"/>
                <a:gd name="connsiteX34" fmla="*/ 2451983 w 5545245"/>
                <a:gd name="connsiteY34" fmla="*/ 1603219 h 2249223"/>
                <a:gd name="connsiteX35" fmla="*/ 2385965 w 5545245"/>
                <a:gd name="connsiteY35" fmla="*/ 1603219 h 2249223"/>
                <a:gd name="connsiteX36" fmla="*/ 2385965 w 5545245"/>
                <a:gd name="connsiteY36" fmla="*/ 1546631 h 2249223"/>
                <a:gd name="connsiteX37" fmla="*/ 2322309 w 5545245"/>
                <a:gd name="connsiteY37" fmla="*/ 1546631 h 2249223"/>
                <a:gd name="connsiteX38" fmla="*/ 2322309 w 5545245"/>
                <a:gd name="connsiteY38" fmla="*/ 1494767 h 2249223"/>
                <a:gd name="connsiteX39" fmla="*/ 2225640 w 5545245"/>
                <a:gd name="connsiteY39" fmla="*/ 1494767 h 2249223"/>
                <a:gd name="connsiteX40" fmla="*/ 2225640 w 5545245"/>
                <a:gd name="connsiteY40" fmla="*/ 1464116 h 2249223"/>
                <a:gd name="connsiteX41" fmla="*/ 2202066 w 5545245"/>
                <a:gd name="connsiteY41" fmla="*/ 1464116 h 2249223"/>
                <a:gd name="connsiteX42" fmla="*/ 2202066 w 5545245"/>
                <a:gd name="connsiteY42" fmla="*/ 1438179 h 2249223"/>
                <a:gd name="connsiteX43" fmla="*/ 2157270 w 5545245"/>
                <a:gd name="connsiteY43" fmla="*/ 1438179 h 2249223"/>
                <a:gd name="connsiteX44" fmla="*/ 2157270 w 5545245"/>
                <a:gd name="connsiteY44" fmla="*/ 1407528 h 2249223"/>
                <a:gd name="connsiteX45" fmla="*/ 1980448 w 5545245"/>
                <a:gd name="connsiteY45" fmla="*/ 1407528 h 2249223"/>
                <a:gd name="connsiteX46" fmla="*/ 1980448 w 5545245"/>
                <a:gd name="connsiteY46" fmla="*/ 1350949 h 2249223"/>
                <a:gd name="connsiteX47" fmla="*/ 1933289 w 5545245"/>
                <a:gd name="connsiteY47" fmla="*/ 1350949 h 2249223"/>
                <a:gd name="connsiteX48" fmla="*/ 1933289 w 5545245"/>
                <a:gd name="connsiteY48" fmla="*/ 1320298 h 2249223"/>
                <a:gd name="connsiteX49" fmla="*/ 1888493 w 5545245"/>
                <a:gd name="connsiteY49" fmla="*/ 1320298 h 2249223"/>
                <a:gd name="connsiteX50" fmla="*/ 1888493 w 5545245"/>
                <a:gd name="connsiteY50" fmla="*/ 1282579 h 2249223"/>
                <a:gd name="connsiteX51" fmla="*/ 1862566 w 5545245"/>
                <a:gd name="connsiteY51" fmla="*/ 1282579 h 2249223"/>
                <a:gd name="connsiteX52" fmla="*/ 1862566 w 5545245"/>
                <a:gd name="connsiteY52" fmla="*/ 1258995 h 2249223"/>
                <a:gd name="connsiteX53" fmla="*/ 1815408 w 5545245"/>
                <a:gd name="connsiteY53" fmla="*/ 1258995 h 2249223"/>
                <a:gd name="connsiteX54" fmla="*/ 1815408 w 5545245"/>
                <a:gd name="connsiteY54" fmla="*/ 1228344 h 2249223"/>
                <a:gd name="connsiteX55" fmla="*/ 1692812 w 5545245"/>
                <a:gd name="connsiteY55" fmla="*/ 1228344 h 2249223"/>
                <a:gd name="connsiteX56" fmla="*/ 1692812 w 5545245"/>
                <a:gd name="connsiteY56" fmla="*/ 1183548 h 2249223"/>
                <a:gd name="connsiteX57" fmla="*/ 1638586 w 5545245"/>
                <a:gd name="connsiteY57" fmla="*/ 1183548 h 2249223"/>
                <a:gd name="connsiteX58" fmla="*/ 1638586 w 5545245"/>
                <a:gd name="connsiteY58" fmla="*/ 1141114 h 2249223"/>
                <a:gd name="connsiteX59" fmla="*/ 1570206 w 5545245"/>
                <a:gd name="connsiteY59" fmla="*/ 1141114 h 2249223"/>
                <a:gd name="connsiteX60" fmla="*/ 1570206 w 5545245"/>
                <a:gd name="connsiteY60" fmla="*/ 1044454 h 2249223"/>
                <a:gd name="connsiteX61" fmla="*/ 1527772 w 5545245"/>
                <a:gd name="connsiteY61" fmla="*/ 1044454 h 2249223"/>
                <a:gd name="connsiteX62" fmla="*/ 1527772 w 5545245"/>
                <a:gd name="connsiteY62" fmla="*/ 1006725 h 2249223"/>
                <a:gd name="connsiteX63" fmla="*/ 1438180 w 5545245"/>
                <a:gd name="connsiteY63" fmla="*/ 1006725 h 2249223"/>
                <a:gd name="connsiteX64" fmla="*/ 1438180 w 5545245"/>
                <a:gd name="connsiteY64" fmla="*/ 966644 h 2249223"/>
                <a:gd name="connsiteX65" fmla="*/ 1365095 w 5545245"/>
                <a:gd name="connsiteY65" fmla="*/ 966644 h 2249223"/>
                <a:gd name="connsiteX66" fmla="*/ 1365095 w 5545245"/>
                <a:gd name="connsiteY66" fmla="*/ 924210 h 2249223"/>
                <a:gd name="connsiteX67" fmla="*/ 1292009 w 5545245"/>
                <a:gd name="connsiteY67" fmla="*/ 924210 h 2249223"/>
                <a:gd name="connsiteX68" fmla="*/ 1292009 w 5545245"/>
                <a:gd name="connsiteY68" fmla="*/ 893558 h 2249223"/>
                <a:gd name="connsiteX69" fmla="*/ 1266073 w 5545245"/>
                <a:gd name="connsiteY69" fmla="*/ 893558 h 2249223"/>
                <a:gd name="connsiteX70" fmla="*/ 1266073 w 5545245"/>
                <a:gd name="connsiteY70" fmla="*/ 844047 h 2249223"/>
                <a:gd name="connsiteX71" fmla="*/ 1211847 w 5545245"/>
                <a:gd name="connsiteY71" fmla="*/ 844047 h 2249223"/>
                <a:gd name="connsiteX72" fmla="*/ 1211847 w 5545245"/>
                <a:gd name="connsiteY72" fmla="*/ 818112 h 2249223"/>
                <a:gd name="connsiteX73" fmla="*/ 1195340 w 5545245"/>
                <a:gd name="connsiteY73" fmla="*/ 818112 h 2249223"/>
                <a:gd name="connsiteX74" fmla="*/ 1195340 w 5545245"/>
                <a:gd name="connsiteY74" fmla="*/ 737952 h 2249223"/>
                <a:gd name="connsiteX75" fmla="*/ 1134037 w 5545245"/>
                <a:gd name="connsiteY75" fmla="*/ 737952 h 2249223"/>
                <a:gd name="connsiteX76" fmla="*/ 1134037 w 5545245"/>
                <a:gd name="connsiteY76" fmla="*/ 704945 h 2249223"/>
                <a:gd name="connsiteX77" fmla="*/ 1077459 w 5545245"/>
                <a:gd name="connsiteY77" fmla="*/ 704945 h 2249223"/>
                <a:gd name="connsiteX78" fmla="*/ 1077459 w 5545245"/>
                <a:gd name="connsiteY78" fmla="*/ 662506 h 2249223"/>
                <a:gd name="connsiteX79" fmla="*/ 1042092 w 5545245"/>
                <a:gd name="connsiteY79" fmla="*/ 662506 h 2249223"/>
                <a:gd name="connsiteX80" fmla="*/ 1042092 w 5545245"/>
                <a:gd name="connsiteY80" fmla="*/ 634214 h 2249223"/>
                <a:gd name="connsiteX81" fmla="*/ 1002011 w 5545245"/>
                <a:gd name="connsiteY81" fmla="*/ 634214 h 2249223"/>
                <a:gd name="connsiteX82" fmla="*/ 1002011 w 5545245"/>
                <a:gd name="connsiteY82" fmla="*/ 598850 h 2249223"/>
                <a:gd name="connsiteX83" fmla="*/ 945427 w 5545245"/>
                <a:gd name="connsiteY83" fmla="*/ 598850 h 2249223"/>
                <a:gd name="connsiteX84" fmla="*/ 945427 w 5545245"/>
                <a:gd name="connsiteY84" fmla="*/ 511615 h 2249223"/>
                <a:gd name="connsiteX85" fmla="*/ 898273 w 5545245"/>
                <a:gd name="connsiteY85" fmla="*/ 511615 h 2249223"/>
                <a:gd name="connsiteX86" fmla="*/ 898273 w 5545245"/>
                <a:gd name="connsiteY86" fmla="*/ 462104 h 2249223"/>
                <a:gd name="connsiteX87" fmla="*/ 836974 w 5545245"/>
                <a:gd name="connsiteY87" fmla="*/ 462104 h 2249223"/>
                <a:gd name="connsiteX88" fmla="*/ 836974 w 5545245"/>
                <a:gd name="connsiteY88" fmla="*/ 410236 h 2249223"/>
                <a:gd name="connsiteX89" fmla="*/ 789821 w 5545245"/>
                <a:gd name="connsiteY89" fmla="*/ 410236 h 2249223"/>
                <a:gd name="connsiteX90" fmla="*/ 789821 w 5545245"/>
                <a:gd name="connsiteY90" fmla="*/ 363082 h 2249223"/>
                <a:gd name="connsiteX91" fmla="*/ 716732 w 5545245"/>
                <a:gd name="connsiteY91" fmla="*/ 363082 h 2249223"/>
                <a:gd name="connsiteX92" fmla="*/ 716732 w 5545245"/>
                <a:gd name="connsiteY92" fmla="*/ 301782 h 2249223"/>
                <a:gd name="connsiteX93" fmla="*/ 650718 w 5545245"/>
                <a:gd name="connsiteY93" fmla="*/ 301782 h 2249223"/>
                <a:gd name="connsiteX94" fmla="*/ 650718 w 5545245"/>
                <a:gd name="connsiteY94" fmla="*/ 247556 h 2249223"/>
                <a:gd name="connsiteX95" fmla="*/ 568200 w 5545245"/>
                <a:gd name="connsiteY95" fmla="*/ 247556 h 2249223"/>
                <a:gd name="connsiteX96" fmla="*/ 568200 w 5545245"/>
                <a:gd name="connsiteY96" fmla="*/ 216906 h 2249223"/>
                <a:gd name="connsiteX97" fmla="*/ 521046 w 5545245"/>
                <a:gd name="connsiteY97" fmla="*/ 216906 h 2249223"/>
                <a:gd name="connsiteX98" fmla="*/ 521046 w 5545245"/>
                <a:gd name="connsiteY98" fmla="*/ 190972 h 2249223"/>
                <a:gd name="connsiteX99" fmla="*/ 488038 w 5545245"/>
                <a:gd name="connsiteY99" fmla="*/ 190972 h 2249223"/>
                <a:gd name="connsiteX100" fmla="*/ 488038 w 5545245"/>
                <a:gd name="connsiteY100" fmla="*/ 155607 h 2249223"/>
                <a:gd name="connsiteX101" fmla="*/ 414951 w 5545245"/>
                <a:gd name="connsiteY101" fmla="*/ 155607 h 2249223"/>
                <a:gd name="connsiteX102" fmla="*/ 414951 w 5545245"/>
                <a:gd name="connsiteY102" fmla="*/ 115526 h 2249223"/>
                <a:gd name="connsiteX103" fmla="*/ 393731 w 5545245"/>
                <a:gd name="connsiteY103" fmla="*/ 115526 h 2249223"/>
                <a:gd name="connsiteX104" fmla="*/ 393731 w 5545245"/>
                <a:gd name="connsiteY104" fmla="*/ 84877 h 2249223"/>
                <a:gd name="connsiteX105" fmla="*/ 315928 w 5545245"/>
                <a:gd name="connsiteY105" fmla="*/ 84877 h 2249223"/>
                <a:gd name="connsiteX106" fmla="*/ 315928 w 5545245"/>
                <a:gd name="connsiteY106" fmla="*/ 56585 h 2249223"/>
                <a:gd name="connsiteX107" fmla="*/ 249913 w 5545245"/>
                <a:gd name="connsiteY107" fmla="*/ 56585 h 2249223"/>
                <a:gd name="connsiteX108" fmla="*/ 249913 w 5545245"/>
                <a:gd name="connsiteY108" fmla="*/ 21219 h 2249223"/>
                <a:gd name="connsiteX109" fmla="*/ 183898 w 5545245"/>
                <a:gd name="connsiteY109" fmla="*/ 21219 h 2249223"/>
                <a:gd name="connsiteX110" fmla="*/ 183898 w 5545245"/>
                <a:gd name="connsiteY110" fmla="*/ 0 h 2249223"/>
                <a:gd name="connsiteX111" fmla="*/ 0 w 5545245"/>
                <a:gd name="connsiteY111" fmla="*/ 0 h 224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45245" h="2249223">
                  <a:moveTo>
                    <a:pt x="5545245" y="2249224"/>
                  </a:moveTo>
                  <a:lnTo>
                    <a:pt x="4465435" y="2249224"/>
                  </a:lnTo>
                  <a:lnTo>
                    <a:pt x="4465435" y="2220925"/>
                  </a:lnTo>
                  <a:lnTo>
                    <a:pt x="4422991" y="2220925"/>
                  </a:lnTo>
                  <a:lnTo>
                    <a:pt x="4422991" y="2190283"/>
                  </a:lnTo>
                  <a:lnTo>
                    <a:pt x="3967963" y="2190283"/>
                  </a:lnTo>
                  <a:lnTo>
                    <a:pt x="3967963" y="2147840"/>
                  </a:lnTo>
                  <a:lnTo>
                    <a:pt x="3904307" y="2147840"/>
                  </a:lnTo>
                  <a:lnTo>
                    <a:pt x="3904307" y="2114835"/>
                  </a:lnTo>
                  <a:lnTo>
                    <a:pt x="3779349" y="2114835"/>
                  </a:lnTo>
                  <a:lnTo>
                    <a:pt x="3779349" y="2093614"/>
                  </a:lnTo>
                  <a:lnTo>
                    <a:pt x="3682689" y="2093614"/>
                  </a:lnTo>
                  <a:lnTo>
                    <a:pt x="3682689" y="2058247"/>
                  </a:lnTo>
                  <a:lnTo>
                    <a:pt x="3637893" y="2058247"/>
                  </a:lnTo>
                  <a:lnTo>
                    <a:pt x="3637893" y="2018166"/>
                  </a:lnTo>
                  <a:lnTo>
                    <a:pt x="3178140" y="2018166"/>
                  </a:lnTo>
                  <a:lnTo>
                    <a:pt x="3178140" y="1966303"/>
                  </a:lnTo>
                  <a:lnTo>
                    <a:pt x="3123914" y="1966303"/>
                  </a:lnTo>
                  <a:lnTo>
                    <a:pt x="3123914" y="1919144"/>
                  </a:lnTo>
                  <a:lnTo>
                    <a:pt x="2987174" y="1919144"/>
                  </a:lnTo>
                  <a:lnTo>
                    <a:pt x="2987174" y="1890855"/>
                  </a:lnTo>
                  <a:lnTo>
                    <a:pt x="2826849" y="1890855"/>
                  </a:lnTo>
                  <a:lnTo>
                    <a:pt x="2826849" y="1874348"/>
                  </a:lnTo>
                  <a:lnTo>
                    <a:pt x="2758478" y="1874348"/>
                  </a:lnTo>
                  <a:lnTo>
                    <a:pt x="2758478" y="1850774"/>
                  </a:lnTo>
                  <a:lnTo>
                    <a:pt x="2704253" y="1850774"/>
                  </a:lnTo>
                  <a:lnTo>
                    <a:pt x="2704253" y="1822484"/>
                  </a:lnTo>
                  <a:lnTo>
                    <a:pt x="2666533" y="1822484"/>
                  </a:lnTo>
                  <a:lnTo>
                    <a:pt x="2666533" y="1789471"/>
                  </a:lnTo>
                  <a:lnTo>
                    <a:pt x="2624090" y="1789471"/>
                  </a:lnTo>
                  <a:lnTo>
                    <a:pt x="2624090" y="1754105"/>
                  </a:lnTo>
                  <a:lnTo>
                    <a:pt x="2534498" y="1754105"/>
                  </a:lnTo>
                  <a:lnTo>
                    <a:pt x="2534498" y="1692811"/>
                  </a:lnTo>
                  <a:lnTo>
                    <a:pt x="2451983" y="1692811"/>
                  </a:lnTo>
                  <a:lnTo>
                    <a:pt x="2451983" y="1603219"/>
                  </a:lnTo>
                  <a:lnTo>
                    <a:pt x="2385965" y="1603219"/>
                  </a:lnTo>
                  <a:lnTo>
                    <a:pt x="2385965" y="1546631"/>
                  </a:lnTo>
                  <a:lnTo>
                    <a:pt x="2322309" y="1546631"/>
                  </a:lnTo>
                  <a:lnTo>
                    <a:pt x="2322309" y="1494767"/>
                  </a:lnTo>
                  <a:lnTo>
                    <a:pt x="2225640" y="1494767"/>
                  </a:lnTo>
                  <a:lnTo>
                    <a:pt x="2225640" y="1464116"/>
                  </a:lnTo>
                  <a:lnTo>
                    <a:pt x="2202066" y="1464116"/>
                  </a:lnTo>
                  <a:lnTo>
                    <a:pt x="2202066" y="1438179"/>
                  </a:lnTo>
                  <a:lnTo>
                    <a:pt x="2157270" y="1438179"/>
                  </a:lnTo>
                  <a:lnTo>
                    <a:pt x="2157270" y="1407528"/>
                  </a:lnTo>
                  <a:lnTo>
                    <a:pt x="1980448" y="1407528"/>
                  </a:lnTo>
                  <a:lnTo>
                    <a:pt x="1980448" y="1350949"/>
                  </a:lnTo>
                  <a:lnTo>
                    <a:pt x="1933289" y="1350949"/>
                  </a:lnTo>
                  <a:lnTo>
                    <a:pt x="1933289" y="1320298"/>
                  </a:lnTo>
                  <a:lnTo>
                    <a:pt x="1888493" y="1320298"/>
                  </a:lnTo>
                  <a:lnTo>
                    <a:pt x="1888493" y="1282579"/>
                  </a:lnTo>
                  <a:lnTo>
                    <a:pt x="1862566" y="1282579"/>
                  </a:lnTo>
                  <a:lnTo>
                    <a:pt x="1862566" y="1258995"/>
                  </a:lnTo>
                  <a:lnTo>
                    <a:pt x="1815408" y="1258995"/>
                  </a:lnTo>
                  <a:lnTo>
                    <a:pt x="1815408" y="1228344"/>
                  </a:lnTo>
                  <a:lnTo>
                    <a:pt x="1692812" y="1228344"/>
                  </a:lnTo>
                  <a:lnTo>
                    <a:pt x="1692812" y="1183548"/>
                  </a:lnTo>
                  <a:lnTo>
                    <a:pt x="1638586" y="1183548"/>
                  </a:lnTo>
                  <a:lnTo>
                    <a:pt x="1638586" y="1141114"/>
                  </a:lnTo>
                  <a:lnTo>
                    <a:pt x="1570206" y="1141114"/>
                  </a:lnTo>
                  <a:lnTo>
                    <a:pt x="1570206" y="1044454"/>
                  </a:lnTo>
                  <a:lnTo>
                    <a:pt x="1527772" y="1044454"/>
                  </a:lnTo>
                  <a:lnTo>
                    <a:pt x="1527772" y="1006725"/>
                  </a:lnTo>
                  <a:lnTo>
                    <a:pt x="1438180" y="1006725"/>
                  </a:lnTo>
                  <a:lnTo>
                    <a:pt x="1438180" y="966644"/>
                  </a:lnTo>
                  <a:lnTo>
                    <a:pt x="1365095" y="966644"/>
                  </a:lnTo>
                  <a:lnTo>
                    <a:pt x="1365095" y="924210"/>
                  </a:lnTo>
                  <a:lnTo>
                    <a:pt x="1292009" y="924210"/>
                  </a:lnTo>
                  <a:lnTo>
                    <a:pt x="1292009" y="893558"/>
                  </a:lnTo>
                  <a:lnTo>
                    <a:pt x="1266073" y="893558"/>
                  </a:lnTo>
                  <a:lnTo>
                    <a:pt x="1266073" y="844047"/>
                  </a:lnTo>
                  <a:lnTo>
                    <a:pt x="1211847" y="844047"/>
                  </a:lnTo>
                  <a:lnTo>
                    <a:pt x="1211847" y="818112"/>
                  </a:lnTo>
                  <a:lnTo>
                    <a:pt x="1195340" y="818112"/>
                  </a:lnTo>
                  <a:lnTo>
                    <a:pt x="1195340" y="737952"/>
                  </a:lnTo>
                  <a:lnTo>
                    <a:pt x="1134037" y="737952"/>
                  </a:lnTo>
                  <a:lnTo>
                    <a:pt x="1134037" y="704945"/>
                  </a:lnTo>
                  <a:lnTo>
                    <a:pt x="1077459" y="704945"/>
                  </a:lnTo>
                  <a:lnTo>
                    <a:pt x="1077459" y="662506"/>
                  </a:lnTo>
                  <a:lnTo>
                    <a:pt x="1042092" y="662506"/>
                  </a:lnTo>
                  <a:lnTo>
                    <a:pt x="1042092" y="634214"/>
                  </a:lnTo>
                  <a:lnTo>
                    <a:pt x="1002011" y="634214"/>
                  </a:lnTo>
                  <a:lnTo>
                    <a:pt x="1002011" y="598850"/>
                  </a:lnTo>
                  <a:lnTo>
                    <a:pt x="945427" y="598850"/>
                  </a:lnTo>
                  <a:lnTo>
                    <a:pt x="945427" y="511615"/>
                  </a:lnTo>
                  <a:lnTo>
                    <a:pt x="898273" y="511615"/>
                  </a:lnTo>
                  <a:lnTo>
                    <a:pt x="898273" y="462104"/>
                  </a:lnTo>
                  <a:lnTo>
                    <a:pt x="836974" y="462104"/>
                  </a:lnTo>
                  <a:lnTo>
                    <a:pt x="836974" y="410236"/>
                  </a:lnTo>
                  <a:lnTo>
                    <a:pt x="789821" y="410236"/>
                  </a:lnTo>
                  <a:lnTo>
                    <a:pt x="789821" y="363082"/>
                  </a:lnTo>
                  <a:lnTo>
                    <a:pt x="716732" y="363082"/>
                  </a:lnTo>
                  <a:lnTo>
                    <a:pt x="716732" y="301782"/>
                  </a:lnTo>
                  <a:lnTo>
                    <a:pt x="650718" y="301782"/>
                  </a:lnTo>
                  <a:lnTo>
                    <a:pt x="650718" y="247556"/>
                  </a:lnTo>
                  <a:lnTo>
                    <a:pt x="568200" y="247556"/>
                  </a:lnTo>
                  <a:lnTo>
                    <a:pt x="568200" y="216906"/>
                  </a:lnTo>
                  <a:lnTo>
                    <a:pt x="521046" y="216906"/>
                  </a:lnTo>
                  <a:lnTo>
                    <a:pt x="521046" y="190972"/>
                  </a:lnTo>
                  <a:lnTo>
                    <a:pt x="488038" y="190972"/>
                  </a:lnTo>
                  <a:lnTo>
                    <a:pt x="488038" y="155607"/>
                  </a:lnTo>
                  <a:lnTo>
                    <a:pt x="414951" y="155607"/>
                  </a:lnTo>
                  <a:lnTo>
                    <a:pt x="414951" y="115526"/>
                  </a:lnTo>
                  <a:lnTo>
                    <a:pt x="393731" y="115526"/>
                  </a:lnTo>
                  <a:lnTo>
                    <a:pt x="393731" y="84877"/>
                  </a:lnTo>
                  <a:lnTo>
                    <a:pt x="315928" y="84877"/>
                  </a:lnTo>
                  <a:lnTo>
                    <a:pt x="315928" y="56585"/>
                  </a:lnTo>
                  <a:lnTo>
                    <a:pt x="249913" y="56585"/>
                  </a:lnTo>
                  <a:lnTo>
                    <a:pt x="249913" y="21219"/>
                  </a:lnTo>
                  <a:lnTo>
                    <a:pt x="183898" y="21219"/>
                  </a:lnTo>
                  <a:lnTo>
                    <a:pt x="183898"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29" name="Graphic 656">
              <a:extLst>
                <a:ext uri="{FF2B5EF4-FFF2-40B4-BE49-F238E27FC236}">
                  <a16:creationId xmlns:a16="http://schemas.microsoft.com/office/drawing/2014/main" id="{69229F5E-B457-41B0-B719-C8A986CD1385}"/>
                </a:ext>
              </a:extLst>
            </p:cNvPr>
            <p:cNvSpPr/>
            <p:nvPr/>
          </p:nvSpPr>
          <p:spPr>
            <a:xfrm>
              <a:off x="3406743" y="22574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0" name="Graphic 656">
              <a:extLst>
                <a:ext uri="{FF2B5EF4-FFF2-40B4-BE49-F238E27FC236}">
                  <a16:creationId xmlns:a16="http://schemas.microsoft.com/office/drawing/2014/main" id="{69229F5E-B457-41B0-B719-C8A986CD1385}"/>
                </a:ext>
              </a:extLst>
            </p:cNvPr>
            <p:cNvSpPr/>
            <p:nvPr/>
          </p:nvSpPr>
          <p:spPr>
            <a:xfrm>
              <a:off x="3501993" y="22574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1" name="Graphic 656">
              <a:extLst>
                <a:ext uri="{FF2B5EF4-FFF2-40B4-BE49-F238E27FC236}">
                  <a16:creationId xmlns:a16="http://schemas.microsoft.com/office/drawing/2014/main" id="{69229F5E-B457-41B0-B719-C8A986CD1385}"/>
                </a:ext>
              </a:extLst>
            </p:cNvPr>
            <p:cNvSpPr/>
            <p:nvPr/>
          </p:nvSpPr>
          <p:spPr>
            <a:xfrm>
              <a:off x="3654393" y="235267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2" name="Graphic 656">
              <a:extLst>
                <a:ext uri="{FF2B5EF4-FFF2-40B4-BE49-F238E27FC236}">
                  <a16:creationId xmlns:a16="http://schemas.microsoft.com/office/drawing/2014/main" id="{69229F5E-B457-41B0-B719-C8A986CD1385}"/>
                </a:ext>
              </a:extLst>
            </p:cNvPr>
            <p:cNvSpPr/>
            <p:nvPr/>
          </p:nvSpPr>
          <p:spPr>
            <a:xfrm>
              <a:off x="3768693" y="24288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3" name="Graphic 656">
              <a:extLst>
                <a:ext uri="{FF2B5EF4-FFF2-40B4-BE49-F238E27FC236}">
                  <a16:creationId xmlns:a16="http://schemas.microsoft.com/office/drawing/2014/main" id="{69229F5E-B457-41B0-B719-C8A986CD1385}"/>
                </a:ext>
              </a:extLst>
            </p:cNvPr>
            <p:cNvSpPr/>
            <p:nvPr/>
          </p:nvSpPr>
          <p:spPr>
            <a:xfrm>
              <a:off x="4187793" y="27336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4" name="Graphic 656">
              <a:extLst>
                <a:ext uri="{FF2B5EF4-FFF2-40B4-BE49-F238E27FC236}">
                  <a16:creationId xmlns:a16="http://schemas.microsoft.com/office/drawing/2014/main" id="{69229F5E-B457-41B0-B719-C8A986CD1385}"/>
                </a:ext>
              </a:extLst>
            </p:cNvPr>
            <p:cNvSpPr/>
            <p:nvPr/>
          </p:nvSpPr>
          <p:spPr>
            <a:xfrm>
              <a:off x="4302090" y="286702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5" name="Graphic 656">
              <a:extLst>
                <a:ext uri="{FF2B5EF4-FFF2-40B4-BE49-F238E27FC236}">
                  <a16:creationId xmlns:a16="http://schemas.microsoft.com/office/drawing/2014/main" id="{69229F5E-B457-41B0-B719-C8A986CD1385}"/>
                </a:ext>
              </a:extLst>
            </p:cNvPr>
            <p:cNvSpPr/>
            <p:nvPr/>
          </p:nvSpPr>
          <p:spPr>
            <a:xfrm>
              <a:off x="4378290" y="294322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6" name="Graphic 656">
              <a:extLst>
                <a:ext uri="{FF2B5EF4-FFF2-40B4-BE49-F238E27FC236}">
                  <a16:creationId xmlns:a16="http://schemas.microsoft.com/office/drawing/2014/main" id="{69229F5E-B457-41B0-B719-C8A986CD1385}"/>
                </a:ext>
              </a:extLst>
            </p:cNvPr>
            <p:cNvSpPr/>
            <p:nvPr/>
          </p:nvSpPr>
          <p:spPr>
            <a:xfrm>
              <a:off x="4435440" y="296227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7" name="Graphic 656">
              <a:extLst>
                <a:ext uri="{FF2B5EF4-FFF2-40B4-BE49-F238E27FC236}">
                  <a16:creationId xmlns:a16="http://schemas.microsoft.com/office/drawing/2014/main" id="{69229F5E-B457-41B0-B719-C8A986CD1385}"/>
                </a:ext>
              </a:extLst>
            </p:cNvPr>
            <p:cNvSpPr/>
            <p:nvPr/>
          </p:nvSpPr>
          <p:spPr>
            <a:xfrm>
              <a:off x="4549740" y="31146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8" name="Graphic 656">
              <a:extLst>
                <a:ext uri="{FF2B5EF4-FFF2-40B4-BE49-F238E27FC236}">
                  <a16:creationId xmlns:a16="http://schemas.microsoft.com/office/drawing/2014/main" id="{69229F5E-B457-41B0-B719-C8A986CD1385}"/>
                </a:ext>
              </a:extLst>
            </p:cNvPr>
            <p:cNvSpPr/>
            <p:nvPr/>
          </p:nvSpPr>
          <p:spPr>
            <a:xfrm>
              <a:off x="4568790" y="31146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9" name="Graphic 656">
              <a:extLst>
                <a:ext uri="{FF2B5EF4-FFF2-40B4-BE49-F238E27FC236}">
                  <a16:creationId xmlns:a16="http://schemas.microsoft.com/office/drawing/2014/main" id="{69229F5E-B457-41B0-B719-C8A986CD1385}"/>
                </a:ext>
              </a:extLst>
            </p:cNvPr>
            <p:cNvSpPr/>
            <p:nvPr/>
          </p:nvSpPr>
          <p:spPr>
            <a:xfrm>
              <a:off x="4721190" y="3228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0" name="Graphic 656">
              <a:extLst>
                <a:ext uri="{FF2B5EF4-FFF2-40B4-BE49-F238E27FC236}">
                  <a16:creationId xmlns:a16="http://schemas.microsoft.com/office/drawing/2014/main" id="{69229F5E-B457-41B0-B719-C8A986CD1385}"/>
                </a:ext>
              </a:extLst>
            </p:cNvPr>
            <p:cNvSpPr/>
            <p:nvPr/>
          </p:nvSpPr>
          <p:spPr>
            <a:xfrm>
              <a:off x="4778340" y="3267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1" name="Graphic 656">
              <a:extLst>
                <a:ext uri="{FF2B5EF4-FFF2-40B4-BE49-F238E27FC236}">
                  <a16:creationId xmlns:a16="http://schemas.microsoft.com/office/drawing/2014/main" id="{69229F5E-B457-41B0-B719-C8A986CD1385}"/>
                </a:ext>
              </a:extLst>
            </p:cNvPr>
            <p:cNvSpPr/>
            <p:nvPr/>
          </p:nvSpPr>
          <p:spPr>
            <a:xfrm>
              <a:off x="4949790" y="34194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2" name="Graphic 656">
              <a:extLst>
                <a:ext uri="{FF2B5EF4-FFF2-40B4-BE49-F238E27FC236}">
                  <a16:creationId xmlns:a16="http://schemas.microsoft.com/office/drawing/2014/main" id="{69229F5E-B457-41B0-B719-C8A986CD1385}"/>
                </a:ext>
              </a:extLst>
            </p:cNvPr>
            <p:cNvSpPr/>
            <p:nvPr/>
          </p:nvSpPr>
          <p:spPr>
            <a:xfrm>
              <a:off x="5311749" y="36671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3" name="Graphic 656">
              <a:extLst>
                <a:ext uri="{FF2B5EF4-FFF2-40B4-BE49-F238E27FC236}">
                  <a16:creationId xmlns:a16="http://schemas.microsoft.com/office/drawing/2014/main" id="{69229F5E-B457-41B0-B719-C8A986CD1385}"/>
                </a:ext>
              </a:extLst>
            </p:cNvPr>
            <p:cNvSpPr/>
            <p:nvPr/>
          </p:nvSpPr>
          <p:spPr>
            <a:xfrm>
              <a:off x="5368899" y="36671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4" name="Graphic 656">
              <a:extLst>
                <a:ext uri="{FF2B5EF4-FFF2-40B4-BE49-F238E27FC236}">
                  <a16:creationId xmlns:a16="http://schemas.microsoft.com/office/drawing/2014/main" id="{69229F5E-B457-41B0-B719-C8A986CD1385}"/>
                </a:ext>
              </a:extLst>
            </p:cNvPr>
            <p:cNvSpPr/>
            <p:nvPr/>
          </p:nvSpPr>
          <p:spPr>
            <a:xfrm>
              <a:off x="5406999" y="36671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5" name="Graphic 656">
              <a:extLst>
                <a:ext uri="{FF2B5EF4-FFF2-40B4-BE49-F238E27FC236}">
                  <a16:creationId xmlns:a16="http://schemas.microsoft.com/office/drawing/2014/main" id="{69229F5E-B457-41B0-B719-C8A986CD1385}"/>
                </a:ext>
              </a:extLst>
            </p:cNvPr>
            <p:cNvSpPr/>
            <p:nvPr/>
          </p:nvSpPr>
          <p:spPr>
            <a:xfrm>
              <a:off x="5445099" y="36671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6" name="Graphic 656">
              <a:extLst>
                <a:ext uri="{FF2B5EF4-FFF2-40B4-BE49-F238E27FC236}">
                  <a16:creationId xmlns:a16="http://schemas.microsoft.com/office/drawing/2014/main" id="{69229F5E-B457-41B0-B719-C8A986CD1385}"/>
                </a:ext>
              </a:extLst>
            </p:cNvPr>
            <p:cNvSpPr/>
            <p:nvPr/>
          </p:nvSpPr>
          <p:spPr>
            <a:xfrm>
              <a:off x="5502249" y="37052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7" name="Graphic 656">
              <a:extLst>
                <a:ext uri="{FF2B5EF4-FFF2-40B4-BE49-F238E27FC236}">
                  <a16:creationId xmlns:a16="http://schemas.microsoft.com/office/drawing/2014/main" id="{69229F5E-B457-41B0-B719-C8A986CD1385}"/>
                </a:ext>
              </a:extLst>
            </p:cNvPr>
            <p:cNvSpPr/>
            <p:nvPr/>
          </p:nvSpPr>
          <p:spPr>
            <a:xfrm>
              <a:off x="5616549" y="37623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8" name="Graphic 656">
              <a:extLst>
                <a:ext uri="{FF2B5EF4-FFF2-40B4-BE49-F238E27FC236}">
                  <a16:creationId xmlns:a16="http://schemas.microsoft.com/office/drawing/2014/main" id="{69229F5E-B457-41B0-B719-C8A986CD1385}"/>
                </a:ext>
              </a:extLst>
            </p:cNvPr>
            <p:cNvSpPr/>
            <p:nvPr/>
          </p:nvSpPr>
          <p:spPr>
            <a:xfrm>
              <a:off x="5673699"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9" name="Graphic 656">
              <a:extLst>
                <a:ext uri="{FF2B5EF4-FFF2-40B4-BE49-F238E27FC236}">
                  <a16:creationId xmlns:a16="http://schemas.microsoft.com/office/drawing/2014/main" id="{69229F5E-B457-41B0-B719-C8A986CD1385}"/>
                </a:ext>
              </a:extLst>
            </p:cNvPr>
            <p:cNvSpPr/>
            <p:nvPr/>
          </p:nvSpPr>
          <p:spPr>
            <a:xfrm>
              <a:off x="5826099" y="39719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0" name="Graphic 656">
              <a:extLst>
                <a:ext uri="{FF2B5EF4-FFF2-40B4-BE49-F238E27FC236}">
                  <a16:creationId xmlns:a16="http://schemas.microsoft.com/office/drawing/2014/main" id="{69229F5E-B457-41B0-B719-C8A986CD1385}"/>
                </a:ext>
              </a:extLst>
            </p:cNvPr>
            <p:cNvSpPr/>
            <p:nvPr/>
          </p:nvSpPr>
          <p:spPr>
            <a:xfrm>
              <a:off x="5921349"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1" name="Graphic 656">
              <a:extLst>
                <a:ext uri="{FF2B5EF4-FFF2-40B4-BE49-F238E27FC236}">
                  <a16:creationId xmlns:a16="http://schemas.microsoft.com/office/drawing/2014/main" id="{69229F5E-B457-41B0-B719-C8A986CD1385}"/>
                </a:ext>
              </a:extLst>
            </p:cNvPr>
            <p:cNvSpPr/>
            <p:nvPr/>
          </p:nvSpPr>
          <p:spPr>
            <a:xfrm>
              <a:off x="5978499" y="40481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2" name="Graphic 656">
              <a:extLst>
                <a:ext uri="{FF2B5EF4-FFF2-40B4-BE49-F238E27FC236}">
                  <a16:creationId xmlns:a16="http://schemas.microsoft.com/office/drawing/2014/main" id="{69229F5E-B457-41B0-B719-C8A986CD1385}"/>
                </a:ext>
              </a:extLst>
            </p:cNvPr>
            <p:cNvSpPr/>
            <p:nvPr/>
          </p:nvSpPr>
          <p:spPr>
            <a:xfrm>
              <a:off x="6016599" y="40862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3" name="Graphic 656">
              <a:extLst>
                <a:ext uri="{FF2B5EF4-FFF2-40B4-BE49-F238E27FC236}">
                  <a16:creationId xmlns:a16="http://schemas.microsoft.com/office/drawing/2014/main" id="{69229F5E-B457-41B0-B719-C8A986CD1385}"/>
                </a:ext>
              </a:extLst>
            </p:cNvPr>
            <p:cNvSpPr/>
            <p:nvPr/>
          </p:nvSpPr>
          <p:spPr>
            <a:xfrm>
              <a:off x="6054699" y="41243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4" name="Graphic 656">
              <a:extLst>
                <a:ext uri="{FF2B5EF4-FFF2-40B4-BE49-F238E27FC236}">
                  <a16:creationId xmlns:a16="http://schemas.microsoft.com/office/drawing/2014/main" id="{69229F5E-B457-41B0-B719-C8A986CD1385}"/>
                </a:ext>
              </a:extLst>
            </p:cNvPr>
            <p:cNvSpPr/>
            <p:nvPr/>
          </p:nvSpPr>
          <p:spPr>
            <a:xfrm>
              <a:off x="6111849" y="41433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5" name="Graphic 656">
              <a:extLst>
                <a:ext uri="{FF2B5EF4-FFF2-40B4-BE49-F238E27FC236}">
                  <a16:creationId xmlns:a16="http://schemas.microsoft.com/office/drawing/2014/main" id="{69229F5E-B457-41B0-B719-C8A986CD1385}"/>
                </a:ext>
              </a:extLst>
            </p:cNvPr>
            <p:cNvSpPr/>
            <p:nvPr/>
          </p:nvSpPr>
          <p:spPr>
            <a:xfrm>
              <a:off x="6188049" y="4162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6" name="Graphic 656">
              <a:extLst>
                <a:ext uri="{FF2B5EF4-FFF2-40B4-BE49-F238E27FC236}">
                  <a16:creationId xmlns:a16="http://schemas.microsoft.com/office/drawing/2014/main" id="{69229F5E-B457-41B0-B719-C8A986CD1385}"/>
                </a:ext>
              </a:extLst>
            </p:cNvPr>
            <p:cNvSpPr/>
            <p:nvPr/>
          </p:nvSpPr>
          <p:spPr>
            <a:xfrm>
              <a:off x="6188049" y="4162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7" name="Graphic 656">
              <a:extLst>
                <a:ext uri="{FF2B5EF4-FFF2-40B4-BE49-F238E27FC236}">
                  <a16:creationId xmlns:a16="http://schemas.microsoft.com/office/drawing/2014/main" id="{69229F5E-B457-41B0-B719-C8A986CD1385}"/>
                </a:ext>
              </a:extLst>
            </p:cNvPr>
            <p:cNvSpPr/>
            <p:nvPr/>
          </p:nvSpPr>
          <p:spPr>
            <a:xfrm>
              <a:off x="6340449" y="41814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8" name="Graphic 656">
              <a:extLst>
                <a:ext uri="{FF2B5EF4-FFF2-40B4-BE49-F238E27FC236}">
                  <a16:creationId xmlns:a16="http://schemas.microsoft.com/office/drawing/2014/main" id="{69229F5E-B457-41B0-B719-C8A986CD1385}"/>
                </a:ext>
              </a:extLst>
            </p:cNvPr>
            <p:cNvSpPr/>
            <p:nvPr/>
          </p:nvSpPr>
          <p:spPr>
            <a:xfrm>
              <a:off x="6397599" y="41814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9" name="Graphic 656">
              <a:extLst>
                <a:ext uri="{FF2B5EF4-FFF2-40B4-BE49-F238E27FC236}">
                  <a16:creationId xmlns:a16="http://schemas.microsoft.com/office/drawing/2014/main" id="{69229F5E-B457-41B0-B719-C8A986CD1385}"/>
                </a:ext>
              </a:extLst>
            </p:cNvPr>
            <p:cNvSpPr/>
            <p:nvPr/>
          </p:nvSpPr>
          <p:spPr>
            <a:xfrm>
              <a:off x="6569049" y="42957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0" name="Graphic 656">
              <a:extLst>
                <a:ext uri="{FF2B5EF4-FFF2-40B4-BE49-F238E27FC236}">
                  <a16:creationId xmlns:a16="http://schemas.microsoft.com/office/drawing/2014/main" id="{69229F5E-B457-41B0-B719-C8A986CD1385}"/>
                </a:ext>
              </a:extLst>
            </p:cNvPr>
            <p:cNvSpPr/>
            <p:nvPr/>
          </p:nvSpPr>
          <p:spPr>
            <a:xfrm>
              <a:off x="6816709" y="42957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1" name="Graphic 656">
              <a:extLst>
                <a:ext uri="{FF2B5EF4-FFF2-40B4-BE49-F238E27FC236}">
                  <a16:creationId xmlns:a16="http://schemas.microsoft.com/office/drawing/2014/main" id="{69229F5E-B457-41B0-B719-C8A986CD1385}"/>
                </a:ext>
              </a:extLst>
            </p:cNvPr>
            <p:cNvSpPr/>
            <p:nvPr/>
          </p:nvSpPr>
          <p:spPr>
            <a:xfrm>
              <a:off x="702625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2" name="Graphic 656">
              <a:extLst>
                <a:ext uri="{FF2B5EF4-FFF2-40B4-BE49-F238E27FC236}">
                  <a16:creationId xmlns:a16="http://schemas.microsoft.com/office/drawing/2014/main" id="{69229F5E-B457-41B0-B719-C8A986CD1385}"/>
                </a:ext>
              </a:extLst>
            </p:cNvPr>
            <p:cNvSpPr/>
            <p:nvPr/>
          </p:nvSpPr>
          <p:spPr>
            <a:xfrm>
              <a:off x="708340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3" name="Graphic 656">
              <a:extLst>
                <a:ext uri="{FF2B5EF4-FFF2-40B4-BE49-F238E27FC236}">
                  <a16:creationId xmlns:a16="http://schemas.microsoft.com/office/drawing/2014/main" id="{69229F5E-B457-41B0-B719-C8A986CD1385}"/>
                </a:ext>
              </a:extLst>
            </p:cNvPr>
            <p:cNvSpPr/>
            <p:nvPr/>
          </p:nvSpPr>
          <p:spPr>
            <a:xfrm>
              <a:off x="7178659" y="43910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4" name="Graphic 656">
              <a:extLst>
                <a:ext uri="{FF2B5EF4-FFF2-40B4-BE49-F238E27FC236}">
                  <a16:creationId xmlns:a16="http://schemas.microsoft.com/office/drawing/2014/main" id="{69229F5E-B457-41B0-B719-C8A986CD1385}"/>
                </a:ext>
              </a:extLst>
            </p:cNvPr>
            <p:cNvSpPr/>
            <p:nvPr/>
          </p:nvSpPr>
          <p:spPr>
            <a:xfrm>
              <a:off x="7331059" y="44481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5" name="Graphic 656">
              <a:extLst>
                <a:ext uri="{FF2B5EF4-FFF2-40B4-BE49-F238E27FC236}">
                  <a16:creationId xmlns:a16="http://schemas.microsoft.com/office/drawing/2014/main" id="{69229F5E-B457-41B0-B719-C8A986CD1385}"/>
                </a:ext>
              </a:extLst>
            </p:cNvPr>
            <p:cNvSpPr/>
            <p:nvPr/>
          </p:nvSpPr>
          <p:spPr>
            <a:xfrm>
              <a:off x="7388209" y="44481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6" name="Graphic 656">
              <a:extLst>
                <a:ext uri="{FF2B5EF4-FFF2-40B4-BE49-F238E27FC236}">
                  <a16:creationId xmlns:a16="http://schemas.microsoft.com/office/drawing/2014/main" id="{69229F5E-B457-41B0-B719-C8A986CD1385}"/>
                </a:ext>
              </a:extLst>
            </p:cNvPr>
            <p:cNvSpPr/>
            <p:nvPr/>
          </p:nvSpPr>
          <p:spPr>
            <a:xfrm>
              <a:off x="7445359" y="44481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7" name="Graphic 656">
              <a:extLst>
                <a:ext uri="{FF2B5EF4-FFF2-40B4-BE49-F238E27FC236}">
                  <a16:creationId xmlns:a16="http://schemas.microsoft.com/office/drawing/2014/main" id="{69229F5E-B457-41B0-B719-C8A986CD1385}"/>
                </a:ext>
              </a:extLst>
            </p:cNvPr>
            <p:cNvSpPr/>
            <p:nvPr/>
          </p:nvSpPr>
          <p:spPr>
            <a:xfrm>
              <a:off x="7483459" y="44481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8" name="Graphic 656">
              <a:extLst>
                <a:ext uri="{FF2B5EF4-FFF2-40B4-BE49-F238E27FC236}">
                  <a16:creationId xmlns:a16="http://schemas.microsoft.com/office/drawing/2014/main" id="{69229F5E-B457-41B0-B719-C8A986CD1385}"/>
                </a:ext>
              </a:extLst>
            </p:cNvPr>
            <p:cNvSpPr/>
            <p:nvPr/>
          </p:nvSpPr>
          <p:spPr>
            <a:xfrm>
              <a:off x="7559659" y="44481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9" name="Graphic 656">
              <a:extLst>
                <a:ext uri="{FF2B5EF4-FFF2-40B4-BE49-F238E27FC236}">
                  <a16:creationId xmlns:a16="http://schemas.microsoft.com/office/drawing/2014/main" id="{69229F5E-B457-41B0-B719-C8A986CD1385}"/>
                </a:ext>
              </a:extLst>
            </p:cNvPr>
            <p:cNvSpPr/>
            <p:nvPr/>
          </p:nvSpPr>
          <p:spPr>
            <a:xfrm>
              <a:off x="7597759" y="44481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0" name="Graphic 656">
              <a:extLst>
                <a:ext uri="{FF2B5EF4-FFF2-40B4-BE49-F238E27FC236}">
                  <a16:creationId xmlns:a16="http://schemas.microsoft.com/office/drawing/2014/main" id="{69229F5E-B457-41B0-B719-C8A986CD1385}"/>
                </a:ext>
              </a:extLst>
            </p:cNvPr>
            <p:cNvSpPr/>
            <p:nvPr/>
          </p:nvSpPr>
          <p:spPr>
            <a:xfrm>
              <a:off x="7712059" y="44481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1" name="Graphic 656">
              <a:extLst>
                <a:ext uri="{FF2B5EF4-FFF2-40B4-BE49-F238E27FC236}">
                  <a16:creationId xmlns:a16="http://schemas.microsoft.com/office/drawing/2014/main" id="{69229F5E-B457-41B0-B719-C8A986CD1385}"/>
                </a:ext>
              </a:extLst>
            </p:cNvPr>
            <p:cNvSpPr/>
            <p:nvPr/>
          </p:nvSpPr>
          <p:spPr>
            <a:xfrm>
              <a:off x="7750159" y="44481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2" name="Graphic 656">
              <a:extLst>
                <a:ext uri="{FF2B5EF4-FFF2-40B4-BE49-F238E27FC236}">
                  <a16:creationId xmlns:a16="http://schemas.microsoft.com/office/drawing/2014/main" id="{69229F5E-B457-41B0-B719-C8A986CD1385}"/>
                </a:ext>
              </a:extLst>
            </p:cNvPr>
            <p:cNvSpPr/>
            <p:nvPr/>
          </p:nvSpPr>
          <p:spPr>
            <a:xfrm>
              <a:off x="7826359" y="45243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3" name="Graphic 656">
              <a:extLst>
                <a:ext uri="{FF2B5EF4-FFF2-40B4-BE49-F238E27FC236}">
                  <a16:creationId xmlns:a16="http://schemas.microsoft.com/office/drawing/2014/main" id="{69229F5E-B457-41B0-B719-C8A986CD1385}"/>
                </a:ext>
              </a:extLst>
            </p:cNvPr>
            <p:cNvSpPr/>
            <p:nvPr/>
          </p:nvSpPr>
          <p:spPr>
            <a:xfrm>
              <a:off x="8226418" y="45243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4" name="Graphic 656">
              <a:extLst>
                <a:ext uri="{FF2B5EF4-FFF2-40B4-BE49-F238E27FC236}">
                  <a16:creationId xmlns:a16="http://schemas.microsoft.com/office/drawing/2014/main" id="{69229F5E-B457-41B0-B719-C8A986CD1385}"/>
                </a:ext>
              </a:extLst>
            </p:cNvPr>
            <p:cNvSpPr/>
            <p:nvPr/>
          </p:nvSpPr>
          <p:spPr>
            <a:xfrm>
              <a:off x="8302618" y="45243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5" name="Graphic 656">
              <a:extLst>
                <a:ext uri="{FF2B5EF4-FFF2-40B4-BE49-F238E27FC236}">
                  <a16:creationId xmlns:a16="http://schemas.microsoft.com/office/drawing/2014/main" id="{69229F5E-B457-41B0-B719-C8A986CD1385}"/>
                </a:ext>
              </a:extLst>
            </p:cNvPr>
            <p:cNvSpPr/>
            <p:nvPr/>
          </p:nvSpPr>
          <p:spPr>
            <a:xfrm>
              <a:off x="8836018" y="45243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476" name="Group 475">
            <a:extLst>
              <a:ext uri="{FF2B5EF4-FFF2-40B4-BE49-F238E27FC236}">
                <a16:creationId xmlns:a16="http://schemas.microsoft.com/office/drawing/2014/main" id="{BD7452F3-3F53-461E-A834-2B42B538D0BE}"/>
              </a:ext>
            </a:extLst>
          </p:cNvPr>
          <p:cNvGrpSpPr/>
          <p:nvPr/>
        </p:nvGrpSpPr>
        <p:grpSpPr>
          <a:xfrm>
            <a:off x="6964397" y="2248630"/>
            <a:ext cx="4774032" cy="2111592"/>
            <a:chOff x="3114675" y="2190750"/>
            <a:chExt cx="5960201" cy="2472318"/>
          </a:xfrm>
        </p:grpSpPr>
        <p:sp>
          <p:nvSpPr>
            <p:cNvPr id="477" name="Graphic 707">
              <a:extLst>
                <a:ext uri="{FF2B5EF4-FFF2-40B4-BE49-F238E27FC236}">
                  <a16:creationId xmlns:a16="http://schemas.microsoft.com/office/drawing/2014/main" id="{4A3B4F27-BEC6-4DAC-847F-C38A361DDFBE}"/>
                </a:ext>
              </a:extLst>
            </p:cNvPr>
            <p:cNvSpPr/>
            <p:nvPr/>
          </p:nvSpPr>
          <p:spPr>
            <a:xfrm>
              <a:off x="3114675" y="2227385"/>
              <a:ext cx="5960201" cy="2397754"/>
            </a:xfrm>
            <a:custGeom>
              <a:avLst/>
              <a:gdLst>
                <a:gd name="connsiteX0" fmla="*/ 5960202 w 5960201"/>
                <a:gd name="connsiteY0" fmla="*/ 2397755 h 2397754"/>
                <a:gd name="connsiteX1" fmla="*/ 5111439 w 5960201"/>
                <a:gd name="connsiteY1" fmla="*/ 2397755 h 2397754"/>
                <a:gd name="connsiteX2" fmla="*/ 5111439 w 5960201"/>
                <a:gd name="connsiteY2" fmla="*/ 2308163 h 2397754"/>
                <a:gd name="connsiteX3" fmla="*/ 4868599 w 5960201"/>
                <a:gd name="connsiteY3" fmla="*/ 2308163 h 2397754"/>
                <a:gd name="connsiteX4" fmla="*/ 4868599 w 5960201"/>
                <a:gd name="connsiteY4" fmla="*/ 2237430 h 2397754"/>
                <a:gd name="connsiteX5" fmla="*/ 4562094 w 5960201"/>
                <a:gd name="connsiteY5" fmla="*/ 2237430 h 2397754"/>
                <a:gd name="connsiteX6" fmla="*/ 4562094 w 5960201"/>
                <a:gd name="connsiteY6" fmla="*/ 2185567 h 2397754"/>
                <a:gd name="connsiteX7" fmla="*/ 4300395 w 5960201"/>
                <a:gd name="connsiteY7" fmla="*/ 2185567 h 2397754"/>
                <a:gd name="connsiteX8" fmla="*/ 4300395 w 5960201"/>
                <a:gd name="connsiteY8" fmla="*/ 2143123 h 2397754"/>
                <a:gd name="connsiteX9" fmla="*/ 3932596 w 5960201"/>
                <a:gd name="connsiteY9" fmla="*/ 2143123 h 2397754"/>
                <a:gd name="connsiteX10" fmla="*/ 3932596 w 5960201"/>
                <a:gd name="connsiteY10" fmla="*/ 2105404 h 2397754"/>
                <a:gd name="connsiteX11" fmla="*/ 3899592 w 5960201"/>
                <a:gd name="connsiteY11" fmla="*/ 2105404 h 2397754"/>
                <a:gd name="connsiteX12" fmla="*/ 3899592 w 5960201"/>
                <a:gd name="connsiteY12" fmla="*/ 2070038 h 2397754"/>
                <a:gd name="connsiteX13" fmla="*/ 3685042 w 5960201"/>
                <a:gd name="connsiteY13" fmla="*/ 2070038 h 2397754"/>
                <a:gd name="connsiteX14" fmla="*/ 3685042 w 5960201"/>
                <a:gd name="connsiteY14" fmla="*/ 2046463 h 2397754"/>
                <a:gd name="connsiteX15" fmla="*/ 3635531 w 5960201"/>
                <a:gd name="connsiteY15" fmla="*/ 2046463 h 2397754"/>
                <a:gd name="connsiteX16" fmla="*/ 3635531 w 5960201"/>
                <a:gd name="connsiteY16" fmla="*/ 2013450 h 2397754"/>
                <a:gd name="connsiteX17" fmla="*/ 3491713 w 5960201"/>
                <a:gd name="connsiteY17" fmla="*/ 2013450 h 2397754"/>
                <a:gd name="connsiteX18" fmla="*/ 3491713 w 5960201"/>
                <a:gd name="connsiteY18" fmla="*/ 1999305 h 2397754"/>
                <a:gd name="connsiteX19" fmla="*/ 3354972 w 5960201"/>
                <a:gd name="connsiteY19" fmla="*/ 1999305 h 2397754"/>
                <a:gd name="connsiteX20" fmla="*/ 3354972 w 5960201"/>
                <a:gd name="connsiteY20" fmla="*/ 1966301 h 2397754"/>
                <a:gd name="connsiteX21" fmla="*/ 3154566 w 5960201"/>
                <a:gd name="connsiteY21" fmla="*/ 1966301 h 2397754"/>
                <a:gd name="connsiteX22" fmla="*/ 3154566 w 5960201"/>
                <a:gd name="connsiteY22" fmla="*/ 1945079 h 2397754"/>
                <a:gd name="connsiteX23" fmla="*/ 3043752 w 5960201"/>
                <a:gd name="connsiteY23" fmla="*/ 1945079 h 2397754"/>
                <a:gd name="connsiteX24" fmla="*/ 3043752 w 5960201"/>
                <a:gd name="connsiteY24" fmla="*/ 1912075 h 2397754"/>
                <a:gd name="connsiteX25" fmla="*/ 2930585 w 5960201"/>
                <a:gd name="connsiteY25" fmla="*/ 1912075 h 2397754"/>
                <a:gd name="connsiteX26" fmla="*/ 2930585 w 5960201"/>
                <a:gd name="connsiteY26" fmla="*/ 1881424 h 2397754"/>
                <a:gd name="connsiteX27" fmla="*/ 2911726 w 5960201"/>
                <a:gd name="connsiteY27" fmla="*/ 1881424 h 2397754"/>
                <a:gd name="connsiteX28" fmla="*/ 2911726 w 5960201"/>
                <a:gd name="connsiteY28" fmla="*/ 1848420 h 2397754"/>
                <a:gd name="connsiteX29" fmla="*/ 2829211 w 5960201"/>
                <a:gd name="connsiteY29" fmla="*/ 1848420 h 2397754"/>
                <a:gd name="connsiteX30" fmla="*/ 2829211 w 5960201"/>
                <a:gd name="connsiteY30" fmla="*/ 1798909 h 2397754"/>
                <a:gd name="connsiteX31" fmla="*/ 2782053 w 5960201"/>
                <a:gd name="connsiteY31" fmla="*/ 1798909 h 2397754"/>
                <a:gd name="connsiteX32" fmla="*/ 2782053 w 5960201"/>
                <a:gd name="connsiteY32" fmla="*/ 1772972 h 2397754"/>
                <a:gd name="connsiteX33" fmla="*/ 2725474 w 5960201"/>
                <a:gd name="connsiteY33" fmla="*/ 1772972 h 2397754"/>
                <a:gd name="connsiteX34" fmla="*/ 2725474 w 5960201"/>
                <a:gd name="connsiteY34" fmla="*/ 1747035 h 2397754"/>
                <a:gd name="connsiteX35" fmla="*/ 2704253 w 5960201"/>
                <a:gd name="connsiteY35" fmla="*/ 1747035 h 2397754"/>
                <a:gd name="connsiteX36" fmla="*/ 2704253 w 5960201"/>
                <a:gd name="connsiteY36" fmla="*/ 1690448 h 2397754"/>
                <a:gd name="connsiteX37" fmla="*/ 2503846 w 5960201"/>
                <a:gd name="connsiteY37" fmla="*/ 1690448 h 2397754"/>
                <a:gd name="connsiteX38" fmla="*/ 2503846 w 5960201"/>
                <a:gd name="connsiteY38" fmla="*/ 1640937 h 2397754"/>
                <a:gd name="connsiteX39" fmla="*/ 2331739 w 5960201"/>
                <a:gd name="connsiteY39" fmla="*/ 1640937 h 2397754"/>
                <a:gd name="connsiteX40" fmla="*/ 2331739 w 5960201"/>
                <a:gd name="connsiteY40" fmla="*/ 1603218 h 2397754"/>
                <a:gd name="connsiteX41" fmla="*/ 2291658 w 5960201"/>
                <a:gd name="connsiteY41" fmla="*/ 1603218 h 2397754"/>
                <a:gd name="connsiteX42" fmla="*/ 2291658 w 5960201"/>
                <a:gd name="connsiteY42" fmla="*/ 1584358 h 2397754"/>
                <a:gd name="connsiteX43" fmla="*/ 2263369 w 5960201"/>
                <a:gd name="connsiteY43" fmla="*/ 1584358 h 2397754"/>
                <a:gd name="connsiteX44" fmla="*/ 2263369 w 5960201"/>
                <a:gd name="connsiteY44" fmla="*/ 1565499 h 2397754"/>
                <a:gd name="connsiteX45" fmla="*/ 2164347 w 5960201"/>
                <a:gd name="connsiteY45" fmla="*/ 1565499 h 2397754"/>
                <a:gd name="connsiteX46" fmla="*/ 2164347 w 5960201"/>
                <a:gd name="connsiteY46" fmla="*/ 1523055 h 2397754"/>
                <a:gd name="connsiteX47" fmla="*/ 2088899 w 5960201"/>
                <a:gd name="connsiteY47" fmla="*/ 1523055 h 2397754"/>
                <a:gd name="connsiteX48" fmla="*/ 2088899 w 5960201"/>
                <a:gd name="connsiteY48" fmla="*/ 1494766 h 2397754"/>
                <a:gd name="connsiteX49" fmla="*/ 2048818 w 5960201"/>
                <a:gd name="connsiteY49" fmla="*/ 1494766 h 2397754"/>
                <a:gd name="connsiteX50" fmla="*/ 2048818 w 5960201"/>
                <a:gd name="connsiteY50" fmla="*/ 1468829 h 2397754"/>
                <a:gd name="connsiteX51" fmla="*/ 1982800 w 5960201"/>
                <a:gd name="connsiteY51" fmla="*/ 1468829 h 2397754"/>
                <a:gd name="connsiteX52" fmla="*/ 1982800 w 5960201"/>
                <a:gd name="connsiteY52" fmla="*/ 1412251 h 2397754"/>
                <a:gd name="connsiteX53" fmla="*/ 1895570 w 5960201"/>
                <a:gd name="connsiteY53" fmla="*/ 1412251 h 2397754"/>
                <a:gd name="connsiteX54" fmla="*/ 1895570 w 5960201"/>
                <a:gd name="connsiteY54" fmla="*/ 1372170 h 2397754"/>
                <a:gd name="connsiteX55" fmla="*/ 1831915 w 5960201"/>
                <a:gd name="connsiteY55" fmla="*/ 1372170 h 2397754"/>
                <a:gd name="connsiteX56" fmla="*/ 1831915 w 5960201"/>
                <a:gd name="connsiteY56" fmla="*/ 1350948 h 2397754"/>
                <a:gd name="connsiteX57" fmla="*/ 1758820 w 5960201"/>
                <a:gd name="connsiteY57" fmla="*/ 1350948 h 2397754"/>
                <a:gd name="connsiteX58" fmla="*/ 1758820 w 5960201"/>
                <a:gd name="connsiteY58" fmla="*/ 1294360 h 2397754"/>
                <a:gd name="connsiteX59" fmla="*/ 1704594 w 5960201"/>
                <a:gd name="connsiteY59" fmla="*/ 1294360 h 2397754"/>
                <a:gd name="connsiteX60" fmla="*/ 1704594 w 5960201"/>
                <a:gd name="connsiteY60" fmla="*/ 1273148 h 2397754"/>
                <a:gd name="connsiteX61" fmla="*/ 1676305 w 5960201"/>
                <a:gd name="connsiteY61" fmla="*/ 1273148 h 2397754"/>
                <a:gd name="connsiteX62" fmla="*/ 1676305 w 5960201"/>
                <a:gd name="connsiteY62" fmla="*/ 1235419 h 2397754"/>
                <a:gd name="connsiteX63" fmla="*/ 1659798 w 5960201"/>
                <a:gd name="connsiteY63" fmla="*/ 1235419 h 2397754"/>
                <a:gd name="connsiteX64" fmla="*/ 1659798 w 5960201"/>
                <a:gd name="connsiteY64" fmla="*/ 1185908 h 2397754"/>
                <a:gd name="connsiteX65" fmla="*/ 1619717 w 5960201"/>
                <a:gd name="connsiteY65" fmla="*/ 1185908 h 2397754"/>
                <a:gd name="connsiteX66" fmla="*/ 1619717 w 5960201"/>
                <a:gd name="connsiteY66" fmla="*/ 1136397 h 2397754"/>
                <a:gd name="connsiteX67" fmla="*/ 1579645 w 5960201"/>
                <a:gd name="connsiteY67" fmla="*/ 1136397 h 2397754"/>
                <a:gd name="connsiteX68" fmla="*/ 1579645 w 5960201"/>
                <a:gd name="connsiteY68" fmla="*/ 1108108 h 2397754"/>
                <a:gd name="connsiteX69" fmla="*/ 1558423 w 5960201"/>
                <a:gd name="connsiteY69" fmla="*/ 1108108 h 2397754"/>
                <a:gd name="connsiteX70" fmla="*/ 1558423 w 5960201"/>
                <a:gd name="connsiteY70" fmla="*/ 1089249 h 2397754"/>
                <a:gd name="connsiteX71" fmla="*/ 1511265 w 5960201"/>
                <a:gd name="connsiteY71" fmla="*/ 1089249 h 2397754"/>
                <a:gd name="connsiteX72" fmla="*/ 1511265 w 5960201"/>
                <a:gd name="connsiteY72" fmla="*/ 1065665 h 2397754"/>
                <a:gd name="connsiteX73" fmla="*/ 1478261 w 5960201"/>
                <a:gd name="connsiteY73" fmla="*/ 1065665 h 2397754"/>
                <a:gd name="connsiteX74" fmla="*/ 1478261 w 5960201"/>
                <a:gd name="connsiteY74" fmla="*/ 1042090 h 2397754"/>
                <a:gd name="connsiteX75" fmla="*/ 1409891 w 5960201"/>
                <a:gd name="connsiteY75" fmla="*/ 1042090 h 2397754"/>
                <a:gd name="connsiteX76" fmla="*/ 1409891 w 5960201"/>
                <a:gd name="connsiteY76" fmla="*/ 1020869 h 2397754"/>
                <a:gd name="connsiteX77" fmla="*/ 1369809 w 5960201"/>
                <a:gd name="connsiteY77" fmla="*/ 1020869 h 2397754"/>
                <a:gd name="connsiteX78" fmla="*/ 1369809 w 5960201"/>
                <a:gd name="connsiteY78" fmla="*/ 959575 h 2397754"/>
                <a:gd name="connsiteX79" fmla="*/ 1346235 w 5960201"/>
                <a:gd name="connsiteY79" fmla="*/ 959575 h 2397754"/>
                <a:gd name="connsiteX80" fmla="*/ 1346235 w 5960201"/>
                <a:gd name="connsiteY80" fmla="*/ 940716 h 2397754"/>
                <a:gd name="connsiteX81" fmla="*/ 1292009 w 5960201"/>
                <a:gd name="connsiteY81" fmla="*/ 940716 h 2397754"/>
                <a:gd name="connsiteX82" fmla="*/ 1292009 w 5960201"/>
                <a:gd name="connsiteY82" fmla="*/ 886485 h 2397754"/>
                <a:gd name="connsiteX83" fmla="*/ 1296724 w 5960201"/>
                <a:gd name="connsiteY83" fmla="*/ 886485 h 2397754"/>
                <a:gd name="connsiteX84" fmla="*/ 1296724 w 5960201"/>
                <a:gd name="connsiteY84" fmla="*/ 844047 h 2397754"/>
                <a:gd name="connsiteX85" fmla="*/ 1230706 w 5960201"/>
                <a:gd name="connsiteY85" fmla="*/ 844047 h 2397754"/>
                <a:gd name="connsiteX86" fmla="*/ 1230706 w 5960201"/>
                <a:gd name="connsiteY86" fmla="*/ 822829 h 2397754"/>
                <a:gd name="connsiteX87" fmla="*/ 1176480 w 5960201"/>
                <a:gd name="connsiteY87" fmla="*/ 822829 h 2397754"/>
                <a:gd name="connsiteX88" fmla="*/ 1176480 w 5960201"/>
                <a:gd name="connsiteY88" fmla="*/ 782747 h 2397754"/>
                <a:gd name="connsiteX89" fmla="*/ 1155259 w 5960201"/>
                <a:gd name="connsiteY89" fmla="*/ 782747 h 2397754"/>
                <a:gd name="connsiteX90" fmla="*/ 1155259 w 5960201"/>
                <a:gd name="connsiteY90" fmla="*/ 733236 h 2397754"/>
                <a:gd name="connsiteX91" fmla="*/ 1101033 w 5960201"/>
                <a:gd name="connsiteY91" fmla="*/ 733236 h 2397754"/>
                <a:gd name="connsiteX92" fmla="*/ 1101033 w 5960201"/>
                <a:gd name="connsiteY92" fmla="*/ 697871 h 2397754"/>
                <a:gd name="connsiteX93" fmla="*/ 1068029 w 5960201"/>
                <a:gd name="connsiteY93" fmla="*/ 697871 h 2397754"/>
                <a:gd name="connsiteX94" fmla="*/ 1068029 w 5960201"/>
                <a:gd name="connsiteY94" fmla="*/ 676652 h 2397754"/>
                <a:gd name="connsiteX95" fmla="*/ 952500 w 5960201"/>
                <a:gd name="connsiteY95" fmla="*/ 676652 h 2397754"/>
                <a:gd name="connsiteX96" fmla="*/ 952500 w 5960201"/>
                <a:gd name="connsiteY96" fmla="*/ 643645 h 2397754"/>
                <a:gd name="connsiteX97" fmla="*/ 848762 w 5960201"/>
                <a:gd name="connsiteY97" fmla="*/ 643645 h 2397754"/>
                <a:gd name="connsiteX98" fmla="*/ 848762 w 5960201"/>
                <a:gd name="connsiteY98" fmla="*/ 587061 h 2397754"/>
                <a:gd name="connsiteX99" fmla="*/ 822828 w 5960201"/>
                <a:gd name="connsiteY99" fmla="*/ 587061 h 2397754"/>
                <a:gd name="connsiteX100" fmla="*/ 822828 w 5960201"/>
                <a:gd name="connsiteY100" fmla="*/ 535192 h 2397754"/>
                <a:gd name="connsiteX101" fmla="*/ 792178 w 5960201"/>
                <a:gd name="connsiteY101" fmla="*/ 535192 h 2397754"/>
                <a:gd name="connsiteX102" fmla="*/ 792178 w 5960201"/>
                <a:gd name="connsiteY102" fmla="*/ 464462 h 2397754"/>
                <a:gd name="connsiteX103" fmla="*/ 759171 w 5960201"/>
                <a:gd name="connsiteY103" fmla="*/ 464462 h 2397754"/>
                <a:gd name="connsiteX104" fmla="*/ 759171 w 5960201"/>
                <a:gd name="connsiteY104" fmla="*/ 414951 h 2397754"/>
                <a:gd name="connsiteX105" fmla="*/ 735594 w 5960201"/>
                <a:gd name="connsiteY105" fmla="*/ 414951 h 2397754"/>
                <a:gd name="connsiteX106" fmla="*/ 735594 w 5960201"/>
                <a:gd name="connsiteY106" fmla="*/ 356008 h 2397754"/>
                <a:gd name="connsiteX107" fmla="*/ 683726 w 5960201"/>
                <a:gd name="connsiteY107" fmla="*/ 356008 h 2397754"/>
                <a:gd name="connsiteX108" fmla="*/ 683726 w 5960201"/>
                <a:gd name="connsiteY108" fmla="*/ 327716 h 2397754"/>
                <a:gd name="connsiteX109" fmla="*/ 627141 w 5960201"/>
                <a:gd name="connsiteY109" fmla="*/ 327716 h 2397754"/>
                <a:gd name="connsiteX110" fmla="*/ 627141 w 5960201"/>
                <a:gd name="connsiteY110" fmla="*/ 297067 h 2397754"/>
                <a:gd name="connsiteX111" fmla="*/ 582345 w 5960201"/>
                <a:gd name="connsiteY111" fmla="*/ 297067 h 2397754"/>
                <a:gd name="connsiteX112" fmla="*/ 582345 w 5960201"/>
                <a:gd name="connsiteY112" fmla="*/ 226337 h 2397754"/>
                <a:gd name="connsiteX113" fmla="*/ 513973 w 5960201"/>
                <a:gd name="connsiteY113" fmla="*/ 226337 h 2397754"/>
                <a:gd name="connsiteX114" fmla="*/ 513973 w 5960201"/>
                <a:gd name="connsiteY114" fmla="*/ 193329 h 2397754"/>
                <a:gd name="connsiteX115" fmla="*/ 499826 w 5960201"/>
                <a:gd name="connsiteY115" fmla="*/ 193329 h 2397754"/>
                <a:gd name="connsiteX116" fmla="*/ 499826 w 5960201"/>
                <a:gd name="connsiteY116" fmla="*/ 155607 h 2397754"/>
                <a:gd name="connsiteX117" fmla="*/ 419666 w 5960201"/>
                <a:gd name="connsiteY117" fmla="*/ 155607 h 2397754"/>
                <a:gd name="connsiteX118" fmla="*/ 419666 w 5960201"/>
                <a:gd name="connsiteY118" fmla="*/ 89592 h 2397754"/>
                <a:gd name="connsiteX119" fmla="*/ 318285 w 5960201"/>
                <a:gd name="connsiteY119" fmla="*/ 89592 h 2397754"/>
                <a:gd name="connsiteX120" fmla="*/ 318285 w 5960201"/>
                <a:gd name="connsiteY120" fmla="*/ 51869 h 2397754"/>
                <a:gd name="connsiteX121" fmla="*/ 271132 w 5960201"/>
                <a:gd name="connsiteY121" fmla="*/ 51869 h 2397754"/>
                <a:gd name="connsiteX122" fmla="*/ 271132 w 5960201"/>
                <a:gd name="connsiteY122" fmla="*/ 21219 h 2397754"/>
                <a:gd name="connsiteX123" fmla="*/ 139103 w 5960201"/>
                <a:gd name="connsiteY123" fmla="*/ 21219 h 2397754"/>
                <a:gd name="connsiteX124" fmla="*/ 139103 w 5960201"/>
                <a:gd name="connsiteY124" fmla="*/ 0 h 2397754"/>
                <a:gd name="connsiteX125" fmla="*/ 0 w 5960201"/>
                <a:gd name="connsiteY125" fmla="*/ 0 h 239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5960201" h="2397754">
                  <a:moveTo>
                    <a:pt x="5960202" y="2397755"/>
                  </a:moveTo>
                  <a:lnTo>
                    <a:pt x="5111439" y="2397755"/>
                  </a:lnTo>
                  <a:lnTo>
                    <a:pt x="5111439" y="2308163"/>
                  </a:lnTo>
                  <a:lnTo>
                    <a:pt x="4868599" y="2308163"/>
                  </a:lnTo>
                  <a:lnTo>
                    <a:pt x="4868599" y="2237430"/>
                  </a:lnTo>
                  <a:lnTo>
                    <a:pt x="4562094" y="2237430"/>
                  </a:lnTo>
                  <a:lnTo>
                    <a:pt x="4562094" y="2185567"/>
                  </a:lnTo>
                  <a:lnTo>
                    <a:pt x="4300395" y="2185567"/>
                  </a:lnTo>
                  <a:lnTo>
                    <a:pt x="4300395" y="2143123"/>
                  </a:lnTo>
                  <a:lnTo>
                    <a:pt x="3932596" y="2143123"/>
                  </a:lnTo>
                  <a:lnTo>
                    <a:pt x="3932596" y="2105404"/>
                  </a:lnTo>
                  <a:lnTo>
                    <a:pt x="3899592" y="2105404"/>
                  </a:lnTo>
                  <a:lnTo>
                    <a:pt x="3899592" y="2070038"/>
                  </a:lnTo>
                  <a:lnTo>
                    <a:pt x="3685042" y="2070038"/>
                  </a:lnTo>
                  <a:lnTo>
                    <a:pt x="3685042" y="2046463"/>
                  </a:lnTo>
                  <a:lnTo>
                    <a:pt x="3635531" y="2046463"/>
                  </a:lnTo>
                  <a:lnTo>
                    <a:pt x="3635531" y="2013450"/>
                  </a:lnTo>
                  <a:lnTo>
                    <a:pt x="3491713" y="2013450"/>
                  </a:lnTo>
                  <a:lnTo>
                    <a:pt x="3491713" y="1999305"/>
                  </a:lnTo>
                  <a:lnTo>
                    <a:pt x="3354972" y="1999305"/>
                  </a:lnTo>
                  <a:lnTo>
                    <a:pt x="3354972" y="1966301"/>
                  </a:lnTo>
                  <a:lnTo>
                    <a:pt x="3154566" y="1966301"/>
                  </a:lnTo>
                  <a:lnTo>
                    <a:pt x="3154566" y="1945079"/>
                  </a:lnTo>
                  <a:lnTo>
                    <a:pt x="3043752" y="1945079"/>
                  </a:lnTo>
                  <a:lnTo>
                    <a:pt x="3043752" y="1912075"/>
                  </a:lnTo>
                  <a:lnTo>
                    <a:pt x="2930585" y="1912075"/>
                  </a:lnTo>
                  <a:lnTo>
                    <a:pt x="2930585" y="1881424"/>
                  </a:lnTo>
                  <a:lnTo>
                    <a:pt x="2911726" y="1881424"/>
                  </a:lnTo>
                  <a:lnTo>
                    <a:pt x="2911726" y="1848420"/>
                  </a:lnTo>
                  <a:lnTo>
                    <a:pt x="2829211" y="1848420"/>
                  </a:lnTo>
                  <a:lnTo>
                    <a:pt x="2829211" y="1798909"/>
                  </a:lnTo>
                  <a:lnTo>
                    <a:pt x="2782053" y="1798909"/>
                  </a:lnTo>
                  <a:lnTo>
                    <a:pt x="2782053" y="1772972"/>
                  </a:lnTo>
                  <a:lnTo>
                    <a:pt x="2725474" y="1772972"/>
                  </a:lnTo>
                  <a:lnTo>
                    <a:pt x="2725474" y="1747035"/>
                  </a:lnTo>
                  <a:lnTo>
                    <a:pt x="2704253" y="1747035"/>
                  </a:lnTo>
                  <a:lnTo>
                    <a:pt x="2704253" y="1690448"/>
                  </a:lnTo>
                  <a:lnTo>
                    <a:pt x="2503846" y="1690448"/>
                  </a:lnTo>
                  <a:lnTo>
                    <a:pt x="2503846" y="1640937"/>
                  </a:lnTo>
                  <a:lnTo>
                    <a:pt x="2331739" y="1640937"/>
                  </a:lnTo>
                  <a:lnTo>
                    <a:pt x="2331739" y="1603218"/>
                  </a:lnTo>
                  <a:lnTo>
                    <a:pt x="2291658" y="1603218"/>
                  </a:lnTo>
                  <a:lnTo>
                    <a:pt x="2291658" y="1584358"/>
                  </a:lnTo>
                  <a:lnTo>
                    <a:pt x="2263369" y="1584358"/>
                  </a:lnTo>
                  <a:lnTo>
                    <a:pt x="2263369" y="1565499"/>
                  </a:lnTo>
                  <a:lnTo>
                    <a:pt x="2164347" y="1565499"/>
                  </a:lnTo>
                  <a:lnTo>
                    <a:pt x="2164347" y="1523055"/>
                  </a:lnTo>
                  <a:lnTo>
                    <a:pt x="2088899" y="1523055"/>
                  </a:lnTo>
                  <a:lnTo>
                    <a:pt x="2088899" y="1494766"/>
                  </a:lnTo>
                  <a:lnTo>
                    <a:pt x="2048818" y="1494766"/>
                  </a:lnTo>
                  <a:lnTo>
                    <a:pt x="2048818" y="1468829"/>
                  </a:lnTo>
                  <a:lnTo>
                    <a:pt x="1982800" y="1468829"/>
                  </a:lnTo>
                  <a:lnTo>
                    <a:pt x="1982800" y="1412251"/>
                  </a:lnTo>
                  <a:lnTo>
                    <a:pt x="1895570" y="1412251"/>
                  </a:lnTo>
                  <a:lnTo>
                    <a:pt x="1895570" y="1372170"/>
                  </a:lnTo>
                  <a:lnTo>
                    <a:pt x="1831915" y="1372170"/>
                  </a:lnTo>
                  <a:lnTo>
                    <a:pt x="1831915" y="1350948"/>
                  </a:lnTo>
                  <a:lnTo>
                    <a:pt x="1758820" y="1350948"/>
                  </a:lnTo>
                  <a:lnTo>
                    <a:pt x="1758820" y="1294360"/>
                  </a:lnTo>
                  <a:lnTo>
                    <a:pt x="1704594" y="1294360"/>
                  </a:lnTo>
                  <a:lnTo>
                    <a:pt x="1704594" y="1273148"/>
                  </a:lnTo>
                  <a:lnTo>
                    <a:pt x="1676305" y="1273148"/>
                  </a:lnTo>
                  <a:lnTo>
                    <a:pt x="1676305" y="1235419"/>
                  </a:lnTo>
                  <a:lnTo>
                    <a:pt x="1659798" y="1235419"/>
                  </a:lnTo>
                  <a:lnTo>
                    <a:pt x="1659798" y="1185908"/>
                  </a:lnTo>
                  <a:lnTo>
                    <a:pt x="1619717" y="1185908"/>
                  </a:lnTo>
                  <a:lnTo>
                    <a:pt x="1619717" y="1136397"/>
                  </a:lnTo>
                  <a:lnTo>
                    <a:pt x="1579645" y="1136397"/>
                  </a:lnTo>
                  <a:lnTo>
                    <a:pt x="1579645" y="1108108"/>
                  </a:lnTo>
                  <a:lnTo>
                    <a:pt x="1558423" y="1108108"/>
                  </a:lnTo>
                  <a:lnTo>
                    <a:pt x="1558423" y="1089249"/>
                  </a:lnTo>
                  <a:lnTo>
                    <a:pt x="1511265" y="1089249"/>
                  </a:lnTo>
                  <a:lnTo>
                    <a:pt x="1511265" y="1065665"/>
                  </a:lnTo>
                  <a:lnTo>
                    <a:pt x="1478261" y="1065665"/>
                  </a:lnTo>
                  <a:lnTo>
                    <a:pt x="1478261" y="1042090"/>
                  </a:lnTo>
                  <a:lnTo>
                    <a:pt x="1409891" y="1042090"/>
                  </a:lnTo>
                  <a:lnTo>
                    <a:pt x="1409891" y="1020869"/>
                  </a:lnTo>
                  <a:lnTo>
                    <a:pt x="1369809" y="1020869"/>
                  </a:lnTo>
                  <a:lnTo>
                    <a:pt x="1369809" y="959575"/>
                  </a:lnTo>
                  <a:lnTo>
                    <a:pt x="1346235" y="959575"/>
                  </a:lnTo>
                  <a:lnTo>
                    <a:pt x="1346235" y="940716"/>
                  </a:lnTo>
                  <a:lnTo>
                    <a:pt x="1292009" y="940716"/>
                  </a:lnTo>
                  <a:lnTo>
                    <a:pt x="1292009" y="886485"/>
                  </a:lnTo>
                  <a:lnTo>
                    <a:pt x="1296724" y="886485"/>
                  </a:lnTo>
                  <a:lnTo>
                    <a:pt x="1296724" y="844047"/>
                  </a:lnTo>
                  <a:lnTo>
                    <a:pt x="1230706" y="844047"/>
                  </a:lnTo>
                  <a:lnTo>
                    <a:pt x="1230706" y="822829"/>
                  </a:lnTo>
                  <a:lnTo>
                    <a:pt x="1176480" y="822829"/>
                  </a:lnTo>
                  <a:lnTo>
                    <a:pt x="1176480" y="782747"/>
                  </a:lnTo>
                  <a:lnTo>
                    <a:pt x="1155259" y="782747"/>
                  </a:lnTo>
                  <a:lnTo>
                    <a:pt x="1155259" y="733236"/>
                  </a:lnTo>
                  <a:lnTo>
                    <a:pt x="1101033" y="733236"/>
                  </a:lnTo>
                  <a:lnTo>
                    <a:pt x="1101033" y="697871"/>
                  </a:lnTo>
                  <a:lnTo>
                    <a:pt x="1068029" y="697871"/>
                  </a:lnTo>
                  <a:lnTo>
                    <a:pt x="1068029" y="676652"/>
                  </a:lnTo>
                  <a:lnTo>
                    <a:pt x="952500" y="676652"/>
                  </a:lnTo>
                  <a:lnTo>
                    <a:pt x="952500" y="643645"/>
                  </a:lnTo>
                  <a:lnTo>
                    <a:pt x="848762" y="643645"/>
                  </a:lnTo>
                  <a:lnTo>
                    <a:pt x="848762" y="587061"/>
                  </a:lnTo>
                  <a:lnTo>
                    <a:pt x="822828" y="587061"/>
                  </a:lnTo>
                  <a:lnTo>
                    <a:pt x="822828" y="535192"/>
                  </a:lnTo>
                  <a:lnTo>
                    <a:pt x="792178" y="535192"/>
                  </a:lnTo>
                  <a:lnTo>
                    <a:pt x="792178" y="464462"/>
                  </a:lnTo>
                  <a:lnTo>
                    <a:pt x="759171" y="464462"/>
                  </a:lnTo>
                  <a:lnTo>
                    <a:pt x="759171" y="414951"/>
                  </a:lnTo>
                  <a:lnTo>
                    <a:pt x="735594" y="414951"/>
                  </a:lnTo>
                  <a:lnTo>
                    <a:pt x="735594" y="356008"/>
                  </a:lnTo>
                  <a:lnTo>
                    <a:pt x="683726" y="356008"/>
                  </a:lnTo>
                  <a:lnTo>
                    <a:pt x="683726" y="327716"/>
                  </a:lnTo>
                  <a:lnTo>
                    <a:pt x="627141" y="327716"/>
                  </a:lnTo>
                  <a:lnTo>
                    <a:pt x="627141" y="297067"/>
                  </a:lnTo>
                  <a:lnTo>
                    <a:pt x="582345" y="297067"/>
                  </a:lnTo>
                  <a:lnTo>
                    <a:pt x="582345" y="226337"/>
                  </a:lnTo>
                  <a:lnTo>
                    <a:pt x="513973" y="226337"/>
                  </a:lnTo>
                  <a:lnTo>
                    <a:pt x="513973" y="193329"/>
                  </a:lnTo>
                  <a:lnTo>
                    <a:pt x="499826" y="193329"/>
                  </a:lnTo>
                  <a:lnTo>
                    <a:pt x="499826" y="155607"/>
                  </a:lnTo>
                  <a:lnTo>
                    <a:pt x="419666" y="155607"/>
                  </a:lnTo>
                  <a:lnTo>
                    <a:pt x="419666" y="89592"/>
                  </a:lnTo>
                  <a:lnTo>
                    <a:pt x="318285" y="89592"/>
                  </a:lnTo>
                  <a:lnTo>
                    <a:pt x="318285" y="51869"/>
                  </a:lnTo>
                  <a:lnTo>
                    <a:pt x="271132" y="51869"/>
                  </a:lnTo>
                  <a:lnTo>
                    <a:pt x="271132" y="21219"/>
                  </a:lnTo>
                  <a:lnTo>
                    <a:pt x="139103" y="21219"/>
                  </a:lnTo>
                  <a:lnTo>
                    <a:pt x="139103" y="0"/>
                  </a:lnTo>
                  <a:lnTo>
                    <a:pt x="0" y="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8" name="Graphic 707">
              <a:extLst>
                <a:ext uri="{FF2B5EF4-FFF2-40B4-BE49-F238E27FC236}">
                  <a16:creationId xmlns:a16="http://schemas.microsoft.com/office/drawing/2014/main" id="{4A3B4F27-BEC6-4DAC-847F-C38A361DDFBE}"/>
                </a:ext>
              </a:extLst>
            </p:cNvPr>
            <p:cNvSpPr/>
            <p:nvPr/>
          </p:nvSpPr>
          <p:spPr>
            <a:xfrm>
              <a:off x="3150040" y="21907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9" name="Graphic 707">
              <a:extLst>
                <a:ext uri="{FF2B5EF4-FFF2-40B4-BE49-F238E27FC236}">
                  <a16:creationId xmlns:a16="http://schemas.microsoft.com/office/drawing/2014/main" id="{4A3B4F27-BEC6-4DAC-847F-C38A361DDFBE}"/>
                </a:ext>
              </a:extLst>
            </p:cNvPr>
            <p:cNvSpPr/>
            <p:nvPr/>
          </p:nvSpPr>
          <p:spPr>
            <a:xfrm>
              <a:off x="3245290" y="21907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0" name="Graphic 707">
              <a:extLst>
                <a:ext uri="{FF2B5EF4-FFF2-40B4-BE49-F238E27FC236}">
                  <a16:creationId xmlns:a16="http://schemas.microsoft.com/office/drawing/2014/main" id="{4A3B4F27-BEC6-4DAC-847F-C38A361DDFBE}"/>
                </a:ext>
              </a:extLst>
            </p:cNvPr>
            <p:cNvSpPr/>
            <p:nvPr/>
          </p:nvSpPr>
          <p:spPr>
            <a:xfrm>
              <a:off x="3397690" y="22479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1" name="Graphic 707">
              <a:extLst>
                <a:ext uri="{FF2B5EF4-FFF2-40B4-BE49-F238E27FC236}">
                  <a16:creationId xmlns:a16="http://schemas.microsoft.com/office/drawing/2014/main" id="{4A3B4F27-BEC6-4DAC-847F-C38A361DDFBE}"/>
                </a:ext>
              </a:extLst>
            </p:cNvPr>
            <p:cNvSpPr/>
            <p:nvPr/>
          </p:nvSpPr>
          <p:spPr>
            <a:xfrm>
              <a:off x="3492940" y="228600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2" name="Graphic 707">
              <a:extLst>
                <a:ext uri="{FF2B5EF4-FFF2-40B4-BE49-F238E27FC236}">
                  <a16:creationId xmlns:a16="http://schemas.microsoft.com/office/drawing/2014/main" id="{4A3B4F27-BEC6-4DAC-847F-C38A361DDFBE}"/>
                </a:ext>
              </a:extLst>
            </p:cNvPr>
            <p:cNvSpPr/>
            <p:nvPr/>
          </p:nvSpPr>
          <p:spPr>
            <a:xfrm>
              <a:off x="3740590" y="25146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3" name="Graphic 707">
              <a:extLst>
                <a:ext uri="{FF2B5EF4-FFF2-40B4-BE49-F238E27FC236}">
                  <a16:creationId xmlns:a16="http://schemas.microsoft.com/office/drawing/2014/main" id="{4A3B4F27-BEC6-4DAC-847F-C38A361DDFBE}"/>
                </a:ext>
              </a:extLst>
            </p:cNvPr>
            <p:cNvSpPr/>
            <p:nvPr/>
          </p:nvSpPr>
          <p:spPr>
            <a:xfrm>
              <a:off x="4007290" y="28384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4" name="Graphic 707">
              <a:extLst>
                <a:ext uri="{FF2B5EF4-FFF2-40B4-BE49-F238E27FC236}">
                  <a16:creationId xmlns:a16="http://schemas.microsoft.com/office/drawing/2014/main" id="{4A3B4F27-BEC6-4DAC-847F-C38A361DDFBE}"/>
                </a:ext>
              </a:extLst>
            </p:cNvPr>
            <p:cNvSpPr/>
            <p:nvPr/>
          </p:nvSpPr>
          <p:spPr>
            <a:xfrm>
              <a:off x="4235891" y="293370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5" name="Graphic 707">
              <a:extLst>
                <a:ext uri="{FF2B5EF4-FFF2-40B4-BE49-F238E27FC236}">
                  <a16:creationId xmlns:a16="http://schemas.microsoft.com/office/drawing/2014/main" id="{4A3B4F27-BEC6-4DAC-847F-C38A361DDFBE}"/>
                </a:ext>
              </a:extLst>
            </p:cNvPr>
            <p:cNvSpPr/>
            <p:nvPr/>
          </p:nvSpPr>
          <p:spPr>
            <a:xfrm>
              <a:off x="4693091" y="3295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6" name="Graphic 707">
              <a:extLst>
                <a:ext uri="{FF2B5EF4-FFF2-40B4-BE49-F238E27FC236}">
                  <a16:creationId xmlns:a16="http://schemas.microsoft.com/office/drawing/2014/main" id="{4A3B4F27-BEC6-4DAC-847F-C38A361DDFBE}"/>
                </a:ext>
              </a:extLst>
            </p:cNvPr>
            <p:cNvSpPr/>
            <p:nvPr/>
          </p:nvSpPr>
          <p:spPr>
            <a:xfrm>
              <a:off x="4921691" y="3543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7" name="Graphic 707">
              <a:extLst>
                <a:ext uri="{FF2B5EF4-FFF2-40B4-BE49-F238E27FC236}">
                  <a16:creationId xmlns:a16="http://schemas.microsoft.com/office/drawing/2014/main" id="{4A3B4F27-BEC6-4DAC-847F-C38A361DDFBE}"/>
                </a:ext>
              </a:extLst>
            </p:cNvPr>
            <p:cNvSpPr/>
            <p:nvPr/>
          </p:nvSpPr>
          <p:spPr>
            <a:xfrm>
              <a:off x="5016941" y="3600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8" name="Graphic 707">
              <a:extLst>
                <a:ext uri="{FF2B5EF4-FFF2-40B4-BE49-F238E27FC236}">
                  <a16:creationId xmlns:a16="http://schemas.microsoft.com/office/drawing/2014/main" id="{4A3B4F27-BEC6-4DAC-847F-C38A361DDFBE}"/>
                </a:ext>
              </a:extLst>
            </p:cNvPr>
            <p:cNvSpPr/>
            <p:nvPr/>
          </p:nvSpPr>
          <p:spPr>
            <a:xfrm>
              <a:off x="5131241" y="36576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9" name="Graphic 707">
              <a:extLst>
                <a:ext uri="{FF2B5EF4-FFF2-40B4-BE49-F238E27FC236}">
                  <a16:creationId xmlns:a16="http://schemas.microsoft.com/office/drawing/2014/main" id="{4A3B4F27-BEC6-4DAC-847F-C38A361DDFBE}"/>
                </a:ext>
              </a:extLst>
            </p:cNvPr>
            <p:cNvSpPr/>
            <p:nvPr/>
          </p:nvSpPr>
          <p:spPr>
            <a:xfrm>
              <a:off x="5169341" y="3676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0" name="Graphic 707">
              <a:extLst>
                <a:ext uri="{FF2B5EF4-FFF2-40B4-BE49-F238E27FC236}">
                  <a16:creationId xmlns:a16="http://schemas.microsoft.com/office/drawing/2014/main" id="{4A3B4F27-BEC6-4DAC-847F-C38A361DDFBE}"/>
                </a:ext>
              </a:extLst>
            </p:cNvPr>
            <p:cNvSpPr/>
            <p:nvPr/>
          </p:nvSpPr>
          <p:spPr>
            <a:xfrm>
              <a:off x="5226491" y="37147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1" name="Graphic 707">
              <a:extLst>
                <a:ext uri="{FF2B5EF4-FFF2-40B4-BE49-F238E27FC236}">
                  <a16:creationId xmlns:a16="http://schemas.microsoft.com/office/drawing/2014/main" id="{4A3B4F27-BEC6-4DAC-847F-C38A361DDFBE}"/>
                </a:ext>
              </a:extLst>
            </p:cNvPr>
            <p:cNvSpPr/>
            <p:nvPr/>
          </p:nvSpPr>
          <p:spPr>
            <a:xfrm>
              <a:off x="5455091" y="3829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2" name="Graphic 707">
              <a:extLst>
                <a:ext uri="{FF2B5EF4-FFF2-40B4-BE49-F238E27FC236}">
                  <a16:creationId xmlns:a16="http://schemas.microsoft.com/office/drawing/2014/main" id="{4A3B4F27-BEC6-4DAC-847F-C38A361DDFBE}"/>
                </a:ext>
              </a:extLst>
            </p:cNvPr>
            <p:cNvSpPr/>
            <p:nvPr/>
          </p:nvSpPr>
          <p:spPr>
            <a:xfrm>
              <a:off x="5512241" y="3829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3" name="Graphic 707">
              <a:extLst>
                <a:ext uri="{FF2B5EF4-FFF2-40B4-BE49-F238E27FC236}">
                  <a16:creationId xmlns:a16="http://schemas.microsoft.com/office/drawing/2014/main" id="{4A3B4F27-BEC6-4DAC-847F-C38A361DDFBE}"/>
                </a:ext>
              </a:extLst>
            </p:cNvPr>
            <p:cNvSpPr/>
            <p:nvPr/>
          </p:nvSpPr>
          <p:spPr>
            <a:xfrm>
              <a:off x="5645600" y="3886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4" name="Graphic 707">
              <a:extLst>
                <a:ext uri="{FF2B5EF4-FFF2-40B4-BE49-F238E27FC236}">
                  <a16:creationId xmlns:a16="http://schemas.microsoft.com/office/drawing/2014/main" id="{4A3B4F27-BEC6-4DAC-847F-C38A361DDFBE}"/>
                </a:ext>
              </a:extLst>
            </p:cNvPr>
            <p:cNvSpPr/>
            <p:nvPr/>
          </p:nvSpPr>
          <p:spPr>
            <a:xfrm>
              <a:off x="5759900" y="3886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5" name="Graphic 707">
              <a:extLst>
                <a:ext uri="{FF2B5EF4-FFF2-40B4-BE49-F238E27FC236}">
                  <a16:creationId xmlns:a16="http://schemas.microsoft.com/office/drawing/2014/main" id="{4A3B4F27-BEC6-4DAC-847F-C38A361DDFBE}"/>
                </a:ext>
              </a:extLst>
            </p:cNvPr>
            <p:cNvSpPr/>
            <p:nvPr/>
          </p:nvSpPr>
          <p:spPr>
            <a:xfrm>
              <a:off x="5836100" y="3943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6" name="Graphic 707">
              <a:extLst>
                <a:ext uri="{FF2B5EF4-FFF2-40B4-BE49-F238E27FC236}">
                  <a16:creationId xmlns:a16="http://schemas.microsoft.com/office/drawing/2014/main" id="{4A3B4F27-BEC6-4DAC-847F-C38A361DDFBE}"/>
                </a:ext>
              </a:extLst>
            </p:cNvPr>
            <p:cNvSpPr/>
            <p:nvPr/>
          </p:nvSpPr>
          <p:spPr>
            <a:xfrm>
              <a:off x="5874200" y="3962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7" name="Graphic 707">
              <a:extLst>
                <a:ext uri="{FF2B5EF4-FFF2-40B4-BE49-F238E27FC236}">
                  <a16:creationId xmlns:a16="http://schemas.microsoft.com/office/drawing/2014/main" id="{4A3B4F27-BEC6-4DAC-847F-C38A361DDFBE}"/>
                </a:ext>
              </a:extLst>
            </p:cNvPr>
            <p:cNvSpPr/>
            <p:nvPr/>
          </p:nvSpPr>
          <p:spPr>
            <a:xfrm>
              <a:off x="5912300" y="3981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8" name="Graphic 707">
              <a:extLst>
                <a:ext uri="{FF2B5EF4-FFF2-40B4-BE49-F238E27FC236}">
                  <a16:creationId xmlns:a16="http://schemas.microsoft.com/office/drawing/2014/main" id="{4A3B4F27-BEC6-4DAC-847F-C38A361DDFBE}"/>
                </a:ext>
              </a:extLst>
            </p:cNvPr>
            <p:cNvSpPr/>
            <p:nvPr/>
          </p:nvSpPr>
          <p:spPr>
            <a:xfrm>
              <a:off x="6121850" y="40957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9" name="Graphic 707">
              <a:extLst>
                <a:ext uri="{FF2B5EF4-FFF2-40B4-BE49-F238E27FC236}">
                  <a16:creationId xmlns:a16="http://schemas.microsoft.com/office/drawing/2014/main" id="{4A3B4F27-BEC6-4DAC-847F-C38A361DDFBE}"/>
                </a:ext>
              </a:extLst>
            </p:cNvPr>
            <p:cNvSpPr/>
            <p:nvPr/>
          </p:nvSpPr>
          <p:spPr>
            <a:xfrm>
              <a:off x="6274250" y="4152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0" name="Graphic 707">
              <a:extLst>
                <a:ext uri="{FF2B5EF4-FFF2-40B4-BE49-F238E27FC236}">
                  <a16:creationId xmlns:a16="http://schemas.microsoft.com/office/drawing/2014/main" id="{4A3B4F27-BEC6-4DAC-847F-C38A361DDFBE}"/>
                </a:ext>
              </a:extLst>
            </p:cNvPr>
            <p:cNvSpPr/>
            <p:nvPr/>
          </p:nvSpPr>
          <p:spPr>
            <a:xfrm>
              <a:off x="6426650" y="4152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1" name="Graphic 707">
              <a:extLst>
                <a:ext uri="{FF2B5EF4-FFF2-40B4-BE49-F238E27FC236}">
                  <a16:creationId xmlns:a16="http://schemas.microsoft.com/office/drawing/2014/main" id="{4A3B4F27-BEC6-4DAC-847F-C38A361DDFBE}"/>
                </a:ext>
              </a:extLst>
            </p:cNvPr>
            <p:cNvSpPr/>
            <p:nvPr/>
          </p:nvSpPr>
          <p:spPr>
            <a:xfrm>
              <a:off x="6502850" y="4191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2" name="Graphic 707">
              <a:extLst>
                <a:ext uri="{FF2B5EF4-FFF2-40B4-BE49-F238E27FC236}">
                  <a16:creationId xmlns:a16="http://schemas.microsoft.com/office/drawing/2014/main" id="{4A3B4F27-BEC6-4DAC-847F-C38A361DDFBE}"/>
                </a:ext>
              </a:extLst>
            </p:cNvPr>
            <p:cNvSpPr/>
            <p:nvPr/>
          </p:nvSpPr>
          <p:spPr>
            <a:xfrm>
              <a:off x="6560000" y="4191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3" name="Graphic 707">
              <a:extLst>
                <a:ext uri="{FF2B5EF4-FFF2-40B4-BE49-F238E27FC236}">
                  <a16:creationId xmlns:a16="http://schemas.microsoft.com/office/drawing/2014/main" id="{4A3B4F27-BEC6-4DAC-847F-C38A361DDFBE}"/>
                </a:ext>
              </a:extLst>
            </p:cNvPr>
            <p:cNvSpPr/>
            <p:nvPr/>
          </p:nvSpPr>
          <p:spPr>
            <a:xfrm>
              <a:off x="6712400"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4" name="Graphic 707">
              <a:extLst>
                <a:ext uri="{FF2B5EF4-FFF2-40B4-BE49-F238E27FC236}">
                  <a16:creationId xmlns:a16="http://schemas.microsoft.com/office/drawing/2014/main" id="{4A3B4F27-BEC6-4DAC-847F-C38A361DDFBE}"/>
                </a:ext>
              </a:extLst>
            </p:cNvPr>
            <p:cNvSpPr/>
            <p:nvPr/>
          </p:nvSpPr>
          <p:spPr>
            <a:xfrm>
              <a:off x="6902900"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5" name="Graphic 707">
              <a:extLst>
                <a:ext uri="{FF2B5EF4-FFF2-40B4-BE49-F238E27FC236}">
                  <a16:creationId xmlns:a16="http://schemas.microsoft.com/office/drawing/2014/main" id="{4A3B4F27-BEC6-4DAC-847F-C38A361DDFBE}"/>
                </a:ext>
              </a:extLst>
            </p:cNvPr>
            <p:cNvSpPr/>
            <p:nvPr/>
          </p:nvSpPr>
          <p:spPr>
            <a:xfrm>
              <a:off x="7188660" y="4343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6" name="Graphic 707">
              <a:extLst>
                <a:ext uri="{FF2B5EF4-FFF2-40B4-BE49-F238E27FC236}">
                  <a16:creationId xmlns:a16="http://schemas.microsoft.com/office/drawing/2014/main" id="{4A3B4F27-BEC6-4DAC-847F-C38A361DDFBE}"/>
                </a:ext>
              </a:extLst>
            </p:cNvPr>
            <p:cNvSpPr/>
            <p:nvPr/>
          </p:nvSpPr>
          <p:spPr>
            <a:xfrm>
              <a:off x="7245810" y="4343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7" name="Graphic 707">
              <a:extLst>
                <a:ext uri="{FF2B5EF4-FFF2-40B4-BE49-F238E27FC236}">
                  <a16:creationId xmlns:a16="http://schemas.microsoft.com/office/drawing/2014/main" id="{4A3B4F27-BEC6-4DAC-847F-C38A361DDFBE}"/>
                </a:ext>
              </a:extLst>
            </p:cNvPr>
            <p:cNvSpPr/>
            <p:nvPr/>
          </p:nvSpPr>
          <p:spPr>
            <a:xfrm>
              <a:off x="7322010" y="4343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8" name="Graphic 707">
              <a:extLst>
                <a:ext uri="{FF2B5EF4-FFF2-40B4-BE49-F238E27FC236}">
                  <a16:creationId xmlns:a16="http://schemas.microsoft.com/office/drawing/2014/main" id="{4A3B4F27-BEC6-4DAC-847F-C38A361DDFBE}"/>
                </a:ext>
              </a:extLst>
            </p:cNvPr>
            <p:cNvSpPr/>
            <p:nvPr/>
          </p:nvSpPr>
          <p:spPr>
            <a:xfrm>
              <a:off x="7417260" y="4343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9" name="Graphic 707">
              <a:extLst>
                <a:ext uri="{FF2B5EF4-FFF2-40B4-BE49-F238E27FC236}">
                  <a16:creationId xmlns:a16="http://schemas.microsoft.com/office/drawing/2014/main" id="{4A3B4F27-BEC6-4DAC-847F-C38A361DDFBE}"/>
                </a:ext>
              </a:extLst>
            </p:cNvPr>
            <p:cNvSpPr/>
            <p:nvPr/>
          </p:nvSpPr>
          <p:spPr>
            <a:xfrm>
              <a:off x="7474410" y="438150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0" name="Graphic 707">
              <a:extLst>
                <a:ext uri="{FF2B5EF4-FFF2-40B4-BE49-F238E27FC236}">
                  <a16:creationId xmlns:a16="http://schemas.microsoft.com/office/drawing/2014/main" id="{4A3B4F27-BEC6-4DAC-847F-C38A361DDFBE}"/>
                </a:ext>
              </a:extLst>
            </p:cNvPr>
            <p:cNvSpPr/>
            <p:nvPr/>
          </p:nvSpPr>
          <p:spPr>
            <a:xfrm>
              <a:off x="7703010" y="44386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1" name="Graphic 707">
              <a:extLst>
                <a:ext uri="{FF2B5EF4-FFF2-40B4-BE49-F238E27FC236}">
                  <a16:creationId xmlns:a16="http://schemas.microsoft.com/office/drawing/2014/main" id="{4A3B4F27-BEC6-4DAC-847F-C38A361DDFBE}"/>
                </a:ext>
              </a:extLst>
            </p:cNvPr>
            <p:cNvSpPr/>
            <p:nvPr/>
          </p:nvSpPr>
          <p:spPr>
            <a:xfrm>
              <a:off x="7798260" y="44386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2" name="Graphic 707">
              <a:extLst>
                <a:ext uri="{FF2B5EF4-FFF2-40B4-BE49-F238E27FC236}">
                  <a16:creationId xmlns:a16="http://schemas.microsoft.com/office/drawing/2014/main" id="{4A3B4F27-BEC6-4DAC-847F-C38A361DDFBE}"/>
                </a:ext>
              </a:extLst>
            </p:cNvPr>
            <p:cNvSpPr/>
            <p:nvPr/>
          </p:nvSpPr>
          <p:spPr>
            <a:xfrm>
              <a:off x="7950660" y="44386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3" name="Graphic 707">
              <a:extLst>
                <a:ext uri="{FF2B5EF4-FFF2-40B4-BE49-F238E27FC236}">
                  <a16:creationId xmlns:a16="http://schemas.microsoft.com/office/drawing/2014/main" id="{4A3B4F27-BEC6-4DAC-847F-C38A361DDFBE}"/>
                </a:ext>
              </a:extLst>
            </p:cNvPr>
            <p:cNvSpPr/>
            <p:nvPr/>
          </p:nvSpPr>
          <p:spPr>
            <a:xfrm>
              <a:off x="8331660" y="45910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4" name="Graphic 707">
              <a:extLst>
                <a:ext uri="{FF2B5EF4-FFF2-40B4-BE49-F238E27FC236}">
                  <a16:creationId xmlns:a16="http://schemas.microsoft.com/office/drawing/2014/main" id="{4A3B4F27-BEC6-4DAC-847F-C38A361DDFBE}"/>
                </a:ext>
              </a:extLst>
            </p:cNvPr>
            <p:cNvSpPr/>
            <p:nvPr/>
          </p:nvSpPr>
          <p:spPr>
            <a:xfrm>
              <a:off x="9036519" y="45910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aphicFrame>
        <p:nvGraphicFramePr>
          <p:cNvPr id="515" name="Table 124">
            <a:extLst>
              <a:ext uri="{FF2B5EF4-FFF2-40B4-BE49-F238E27FC236}">
                <a16:creationId xmlns:a16="http://schemas.microsoft.com/office/drawing/2014/main" id="{C3AB02F1-6A2A-4713-B73B-E00D8B369364}"/>
              </a:ext>
            </a:extLst>
          </p:cNvPr>
          <p:cNvGraphicFramePr>
            <a:graphicFrameLocks noGrp="1"/>
          </p:cNvGraphicFramePr>
          <p:nvPr>
            <p:extLst>
              <p:ext uri="{D42A27DB-BD31-4B8C-83A1-F6EECF244321}">
                <p14:modId xmlns:p14="http://schemas.microsoft.com/office/powerpoint/2010/main" val="3584582915"/>
              </p:ext>
            </p:extLst>
          </p:nvPr>
        </p:nvGraphicFramePr>
        <p:xfrm>
          <a:off x="3009698" y="2109086"/>
          <a:ext cx="3368337" cy="1019520"/>
        </p:xfrm>
        <a:graphic>
          <a:graphicData uri="http://schemas.openxmlformats.org/drawingml/2006/table">
            <a:tbl>
              <a:tblPr firstRow="1" bandRow="1">
                <a:tableStyleId>{5C22544A-7EE6-4342-B048-85BDC9FD1C3A}</a:tableStyleId>
              </a:tblPr>
              <a:tblGrid>
                <a:gridCol w="1746217">
                  <a:extLst>
                    <a:ext uri="{9D8B030D-6E8A-4147-A177-3AD203B41FA5}">
                      <a16:colId xmlns:a16="http://schemas.microsoft.com/office/drawing/2014/main" val="1991750790"/>
                    </a:ext>
                  </a:extLst>
                </a:gridCol>
                <a:gridCol w="1622120">
                  <a:extLst>
                    <a:ext uri="{9D8B030D-6E8A-4147-A177-3AD203B41FA5}">
                      <a16:colId xmlns:a16="http://schemas.microsoft.com/office/drawing/2014/main" val="589414773"/>
                    </a:ext>
                  </a:extLst>
                </a:gridCol>
              </a:tblGrid>
              <a:tr h="158296">
                <a:tc>
                  <a:txBody>
                    <a:bodyPr/>
                    <a:lstStyle/>
                    <a:p>
                      <a:pPr algn="ctr"/>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mOS, </a:t>
                      </a:r>
                      <a:r>
                        <a:rPr lang="en-GB" sz="1200" dirty="0" err="1"/>
                        <a:t>mo</a:t>
                      </a:r>
                      <a:r>
                        <a:rPr lang="en-GB" sz="1200" dirty="0"/>
                        <a:t>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3687285"/>
                  </a:ext>
                </a:extLst>
              </a:tr>
              <a:tr h="0">
                <a:tc>
                  <a:txBody>
                    <a:bodyPr/>
                    <a:lstStyle/>
                    <a:p>
                      <a:pPr algn="l"/>
                      <a:r>
                        <a:rPr lang="en-GB" sz="1200" dirty="0">
                          <a:solidFill>
                            <a:schemeClr val="tx1"/>
                          </a:solidFill>
                        </a:rPr>
                        <a:t>Napabucasin</a:t>
                      </a:r>
                      <a:r>
                        <a:rPr lang="en-GB" sz="1200" baseline="0" dirty="0">
                          <a:solidFill>
                            <a:schemeClr val="tx1"/>
                          </a:solidFill>
                        </a:rPr>
                        <a:t> + FOLFIRI</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14.3 (13.3, 15.7)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6603050"/>
                  </a:ext>
                </a:extLst>
              </a:tr>
              <a:tr h="0">
                <a:tc>
                  <a:txBody>
                    <a:bodyPr/>
                    <a:lstStyle/>
                    <a:p>
                      <a:pPr algn="l"/>
                      <a:r>
                        <a:rPr lang="en-GB" sz="1200" dirty="0">
                          <a:solidFill>
                            <a:schemeClr val="tx1"/>
                          </a:solidFill>
                        </a:rPr>
                        <a:t>FOLFIRI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13.8 (12.4, 15.3)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9419872"/>
                  </a:ext>
                </a:extLst>
              </a:tr>
              <a:tr h="0">
                <a:tc gridSpan="2">
                  <a:txBody>
                    <a:bodyPr/>
                    <a:lstStyle/>
                    <a:p>
                      <a:pPr algn="r"/>
                      <a:r>
                        <a:rPr lang="en-GB" sz="1200" dirty="0">
                          <a:solidFill>
                            <a:schemeClr val="tx1"/>
                          </a:solidFill>
                        </a:rPr>
                        <a:t>HR 0.976</a:t>
                      </a:r>
                      <a:r>
                        <a:rPr lang="en-GB" sz="1200" baseline="0" dirty="0">
                          <a:solidFill>
                            <a:schemeClr val="tx1"/>
                          </a:solidFill>
                        </a:rPr>
                        <a:t> (95%CI 0.854, 1.117); p=0.36</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812605"/>
                  </a:ext>
                </a:extLst>
              </a:tr>
            </a:tbl>
          </a:graphicData>
        </a:graphic>
      </p:graphicFrame>
      <p:graphicFrame>
        <p:nvGraphicFramePr>
          <p:cNvPr id="516" name="Table 124">
            <a:extLst>
              <a:ext uri="{FF2B5EF4-FFF2-40B4-BE49-F238E27FC236}">
                <a16:creationId xmlns:a16="http://schemas.microsoft.com/office/drawing/2014/main" id="{C3AB02F1-6A2A-4713-B73B-E00D8B369364}"/>
              </a:ext>
            </a:extLst>
          </p:cNvPr>
          <p:cNvGraphicFramePr>
            <a:graphicFrameLocks noGrp="1"/>
          </p:cNvGraphicFramePr>
          <p:nvPr>
            <p:extLst>
              <p:ext uri="{D42A27DB-BD31-4B8C-83A1-F6EECF244321}">
                <p14:modId xmlns:p14="http://schemas.microsoft.com/office/powerpoint/2010/main" val="3659857152"/>
              </p:ext>
            </p:extLst>
          </p:nvPr>
        </p:nvGraphicFramePr>
        <p:xfrm>
          <a:off x="8601740" y="2104814"/>
          <a:ext cx="3381626" cy="1019520"/>
        </p:xfrm>
        <a:graphic>
          <a:graphicData uri="http://schemas.openxmlformats.org/drawingml/2006/table">
            <a:tbl>
              <a:tblPr firstRow="1" bandRow="1">
                <a:tableStyleId>{5C22544A-7EE6-4342-B048-85BDC9FD1C3A}</a:tableStyleId>
              </a:tblPr>
              <a:tblGrid>
                <a:gridCol w="1759506">
                  <a:extLst>
                    <a:ext uri="{9D8B030D-6E8A-4147-A177-3AD203B41FA5}">
                      <a16:colId xmlns:a16="http://schemas.microsoft.com/office/drawing/2014/main" val="1991750790"/>
                    </a:ext>
                  </a:extLst>
                </a:gridCol>
                <a:gridCol w="1622120">
                  <a:extLst>
                    <a:ext uri="{9D8B030D-6E8A-4147-A177-3AD203B41FA5}">
                      <a16:colId xmlns:a16="http://schemas.microsoft.com/office/drawing/2014/main" val="589414773"/>
                    </a:ext>
                  </a:extLst>
                </a:gridCol>
              </a:tblGrid>
              <a:tr h="158296">
                <a:tc>
                  <a:txBody>
                    <a:bodyPr/>
                    <a:lstStyle/>
                    <a:p>
                      <a:pPr algn="ctr"/>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mOS, </a:t>
                      </a:r>
                      <a:r>
                        <a:rPr lang="en-GB" sz="1200" dirty="0" err="1"/>
                        <a:t>mo</a:t>
                      </a:r>
                      <a:r>
                        <a:rPr lang="en-GB" sz="1200" dirty="0"/>
                        <a:t>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3687285"/>
                  </a:ext>
                </a:extLst>
              </a:tr>
              <a:tr h="0">
                <a:tc>
                  <a:txBody>
                    <a:bodyPr/>
                    <a:lstStyle/>
                    <a:p>
                      <a:pPr algn="l"/>
                      <a:r>
                        <a:rPr lang="en-GB" sz="1200" dirty="0">
                          <a:solidFill>
                            <a:schemeClr val="tx1"/>
                          </a:solidFill>
                        </a:rPr>
                        <a:t>Napabucasin</a:t>
                      </a:r>
                      <a:r>
                        <a:rPr lang="en-GB" sz="1200" baseline="0" dirty="0">
                          <a:solidFill>
                            <a:schemeClr val="tx1"/>
                          </a:solidFill>
                        </a:rPr>
                        <a:t> + FOLFIRI</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13.2 (11.3, 15.3)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6603050"/>
                  </a:ext>
                </a:extLst>
              </a:tr>
              <a:tr h="0">
                <a:tc>
                  <a:txBody>
                    <a:bodyPr/>
                    <a:lstStyle/>
                    <a:p>
                      <a:pPr algn="l"/>
                      <a:r>
                        <a:rPr lang="en-GB" sz="1200" dirty="0">
                          <a:solidFill>
                            <a:schemeClr val="tx1"/>
                          </a:solidFill>
                        </a:rPr>
                        <a:t>FOLFIRI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12.1 (11.2, 14.1)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9419872"/>
                  </a:ext>
                </a:extLst>
              </a:tr>
              <a:tr h="0">
                <a:tc gridSpan="2">
                  <a:txBody>
                    <a:bodyPr/>
                    <a:lstStyle/>
                    <a:p>
                      <a:pPr algn="r"/>
                      <a:r>
                        <a:rPr lang="en-GB" sz="1200" dirty="0">
                          <a:solidFill>
                            <a:schemeClr val="tx1"/>
                          </a:solidFill>
                        </a:rPr>
                        <a:t>HR 0.969</a:t>
                      </a:r>
                      <a:r>
                        <a:rPr lang="en-GB" sz="1200" baseline="0" dirty="0">
                          <a:solidFill>
                            <a:schemeClr val="tx1"/>
                          </a:solidFill>
                        </a:rPr>
                        <a:t> (95%CI 0.797, 1.179); p=0.38</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812605"/>
                  </a:ext>
                </a:extLst>
              </a:tr>
            </a:tbl>
          </a:graphicData>
        </a:graphic>
      </p:graphicFrame>
    </p:spTree>
    <p:extLst>
      <p:ext uri="{BB962C8B-B14F-4D97-AF65-F5344CB8AC3E}">
        <p14:creationId xmlns:p14="http://schemas.microsoft.com/office/powerpoint/2010/main" val="8696300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134553" cy="807720"/>
          </a:xfrm>
        </p:spPr>
        <p:txBody>
          <a:bodyPr/>
          <a:lstStyle/>
          <a:p>
            <a:r>
              <a:rPr lang="en-GB" dirty="0"/>
              <a:t>O-7: FOLFIRI ± napabucasin in patients with previously treated metastatic colorectal cancer (mCRC): overall survival results from the phase 3 CanStem303C study – Shah M, et al</a:t>
            </a:r>
          </a:p>
        </p:txBody>
      </p:sp>
      <p:sp>
        <p:nvSpPr>
          <p:cNvPr id="8" name="Content Placeholder 7"/>
          <p:cNvSpPr>
            <a:spLocks noGrp="1"/>
          </p:cNvSpPr>
          <p:nvPr>
            <p:ph idx="1"/>
          </p:nvPr>
        </p:nvSpPr>
        <p:spPr/>
        <p:txBody>
          <a:bodyPr/>
          <a:lstStyle/>
          <a:p>
            <a:pPr marL="0" indent="0">
              <a:buNone/>
            </a:pPr>
            <a:r>
              <a:rPr lang="en-GB" b="1" dirty="0"/>
              <a:t>Key results (cont.)</a:t>
            </a:r>
          </a:p>
          <a:p>
            <a:pPr marL="0" indent="0">
              <a:spcBef>
                <a:spcPts val="29400"/>
              </a:spcBef>
              <a:buNone/>
            </a:pPr>
            <a:r>
              <a:rPr lang="en-GB" b="1" dirty="0"/>
              <a:t>Conclusions</a:t>
            </a:r>
          </a:p>
          <a:p>
            <a:r>
              <a:rPr lang="en-GB" b="1" dirty="0"/>
              <a:t>In patients with previously treated mCRC, napabucasin combined with FOLFIRI ± bevacizumab did not provide additional efficacy benefit, but demonstrated a manageable safety profile</a:t>
            </a:r>
          </a:p>
        </p:txBody>
      </p:sp>
      <p:sp>
        <p:nvSpPr>
          <p:cNvPr id="5" name="Text Placeholder 4"/>
          <p:cNvSpPr>
            <a:spLocks noGrp="1"/>
          </p:cNvSpPr>
          <p:nvPr>
            <p:ph type="body" sz="quarter" idx="11"/>
          </p:nvPr>
        </p:nvSpPr>
        <p:spPr/>
        <p:txBody>
          <a:bodyPr/>
          <a:lstStyle/>
          <a:p>
            <a:r>
              <a:rPr lang="en-GB" dirty="0"/>
              <a:t>Shah M, et al. Ann </a:t>
            </a:r>
            <a:r>
              <a:rPr lang="en-GB" dirty="0" err="1"/>
              <a:t>Oncol</a:t>
            </a:r>
            <a:r>
              <a:rPr lang="en-GB" dirty="0"/>
              <a:t> 2021;32(</a:t>
            </a:r>
            <a:r>
              <a:rPr lang="en-GB" dirty="0" err="1"/>
              <a:t>suppl</a:t>
            </a:r>
            <a:r>
              <a:rPr lang="en-GB" dirty="0"/>
              <a:t>):</a:t>
            </a:r>
            <a:r>
              <a:rPr lang="en-GB" dirty="0" err="1"/>
              <a:t>abstr</a:t>
            </a:r>
            <a:r>
              <a:rPr lang="en-GB" dirty="0"/>
              <a:t> O-7</a:t>
            </a:r>
          </a:p>
        </p:txBody>
      </p:sp>
      <p:graphicFrame>
        <p:nvGraphicFramePr>
          <p:cNvPr id="7" name="Group 88"/>
          <p:cNvGraphicFramePr>
            <a:graphicFrameLocks noGrp="1"/>
          </p:cNvGraphicFramePr>
          <p:nvPr>
            <p:extLst>
              <p:ext uri="{D42A27DB-BD31-4B8C-83A1-F6EECF244321}">
                <p14:modId xmlns:p14="http://schemas.microsoft.com/office/powerpoint/2010/main" val="3711772274"/>
              </p:ext>
            </p:extLst>
          </p:nvPr>
        </p:nvGraphicFramePr>
        <p:xfrm>
          <a:off x="61800" y="1647724"/>
          <a:ext cx="5890437" cy="3566160"/>
        </p:xfrm>
        <a:graphic>
          <a:graphicData uri="http://schemas.openxmlformats.org/drawingml/2006/table">
            <a:tbl>
              <a:tblPr firstRow="1" bandRow="1">
                <a:tableStyleId>{5202B0CA-FC54-4496-8BCA-5EF66A818D29}</a:tableStyleId>
              </a:tblPr>
              <a:tblGrid>
                <a:gridCol w="1557670">
                  <a:extLst>
                    <a:ext uri="{9D8B030D-6E8A-4147-A177-3AD203B41FA5}">
                      <a16:colId xmlns:a16="http://schemas.microsoft.com/office/drawing/2014/main" val="20000"/>
                    </a:ext>
                  </a:extLst>
                </a:gridCol>
                <a:gridCol w="1222744">
                  <a:extLst>
                    <a:ext uri="{9D8B030D-6E8A-4147-A177-3AD203B41FA5}">
                      <a16:colId xmlns:a16="http://schemas.microsoft.com/office/drawing/2014/main" val="20001"/>
                    </a:ext>
                  </a:extLst>
                </a:gridCol>
                <a:gridCol w="912432">
                  <a:extLst>
                    <a:ext uri="{9D8B030D-6E8A-4147-A177-3AD203B41FA5}">
                      <a16:colId xmlns:a16="http://schemas.microsoft.com/office/drawing/2014/main" val="654253586"/>
                    </a:ext>
                  </a:extLst>
                </a:gridCol>
                <a:gridCol w="1261926">
                  <a:extLst>
                    <a:ext uri="{9D8B030D-6E8A-4147-A177-3AD203B41FA5}">
                      <a16:colId xmlns:a16="http://schemas.microsoft.com/office/drawing/2014/main" val="20002"/>
                    </a:ext>
                  </a:extLst>
                </a:gridCol>
                <a:gridCol w="935665">
                  <a:extLst>
                    <a:ext uri="{9D8B030D-6E8A-4147-A177-3AD203B41FA5}">
                      <a16:colId xmlns:a16="http://schemas.microsoft.com/office/drawing/2014/main" val="2061401282"/>
                    </a:ext>
                  </a:extLst>
                </a:gridCol>
              </a:tblGrid>
              <a:tr h="233184">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Overall population</a:t>
                      </a:r>
                    </a:p>
                  </a:txBody>
                  <a:tcPr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Biomarker-positive </a:t>
                      </a:r>
                    </a:p>
                  </a:txBody>
                  <a:tcPr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val="2706182049"/>
                  </a:ext>
                </a:extLst>
              </a:tr>
              <a:tr h="233184">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u="none" strike="noStrike" cap="none" normalizeH="0" baseline="0" dirty="0">
                          <a:ln>
                            <a:noFill/>
                          </a:ln>
                          <a:solidFill>
                            <a:schemeClr val="tx2"/>
                          </a:solidFill>
                          <a:effectLst/>
                        </a:rPr>
                        <a:t>Napabucasin + FOLFIRI</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u="none" strike="noStrike" cap="none" normalizeH="0" baseline="0" dirty="0">
                          <a:ln>
                            <a:noFill/>
                          </a:ln>
                          <a:solidFill>
                            <a:schemeClr val="tx2"/>
                          </a:solidFill>
                          <a:effectLst/>
                        </a:rPr>
                        <a:t>(n=624)</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FOLFIRI</a:t>
                      </a:r>
                      <a:br>
                        <a:rPr kumimoji="0" lang="en-GB" sz="1200" b="1" i="0" u="none" strike="noStrike" cap="none" normalizeH="0" baseline="0" dirty="0">
                          <a:ln>
                            <a:noFill/>
                          </a:ln>
                          <a:solidFill>
                            <a:schemeClr val="tx2"/>
                          </a:solidFill>
                          <a:effectLst/>
                          <a:latin typeface="+mn-lt"/>
                          <a:cs typeface="Arial" charset="0"/>
                        </a:rPr>
                      </a:br>
                      <a:r>
                        <a:rPr kumimoji="0" lang="en-GB" sz="1200" b="1" i="0" u="none" strike="noStrike" cap="none" normalizeH="0" baseline="0" dirty="0">
                          <a:ln>
                            <a:noFill/>
                          </a:ln>
                          <a:solidFill>
                            <a:schemeClr val="tx2"/>
                          </a:solidFill>
                          <a:effectLst/>
                          <a:latin typeface="+mn-lt"/>
                          <a:cs typeface="Arial" charset="0"/>
                        </a:rPr>
                        <a:t>(n=629)</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u="none" strike="noStrike" cap="none" normalizeH="0" baseline="0" dirty="0">
                          <a:ln>
                            <a:noFill/>
                          </a:ln>
                          <a:solidFill>
                            <a:schemeClr val="tx2"/>
                          </a:solidFill>
                          <a:effectLst/>
                        </a:rPr>
                        <a:t>Napabucasin + FOLFIRI</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u="none" strike="noStrike" cap="none" normalizeH="0" baseline="0" dirty="0">
                          <a:ln>
                            <a:noFill/>
                          </a:ln>
                          <a:solidFill>
                            <a:schemeClr val="tx2"/>
                          </a:solidFill>
                          <a:effectLst/>
                        </a:rPr>
                        <a:t>(n=275)</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FOLFIRI</a:t>
                      </a:r>
                      <a:br>
                        <a:rPr kumimoji="0" lang="en-GB" sz="1200" b="1" i="0" u="none" strike="noStrike" cap="none" normalizeH="0" baseline="0" dirty="0">
                          <a:ln>
                            <a:noFill/>
                          </a:ln>
                          <a:solidFill>
                            <a:schemeClr val="tx2"/>
                          </a:solidFill>
                          <a:effectLst/>
                          <a:latin typeface="+mn-lt"/>
                          <a:cs typeface="Arial" charset="0"/>
                        </a:rPr>
                      </a:br>
                      <a:r>
                        <a:rPr kumimoji="0" lang="en-GB" sz="1200" b="1" i="0" u="none" strike="noStrike" cap="none" normalizeH="0" baseline="0" dirty="0">
                          <a:ln>
                            <a:noFill/>
                          </a:ln>
                          <a:solidFill>
                            <a:schemeClr val="tx2"/>
                          </a:solidFill>
                          <a:effectLst/>
                          <a:latin typeface="+mn-lt"/>
                          <a:cs typeface="Arial" charset="0"/>
                        </a:rPr>
                        <a:t>(n=272)</a:t>
                      </a:r>
                    </a:p>
                  </a:txBody>
                  <a:tcPr anchor="ctr" horzOverflow="overflow">
                    <a:solidFill>
                      <a:schemeClr val="bg2"/>
                    </a:solidFill>
                  </a:tcPr>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mPFS, mo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5.6 </a:t>
                      </a:r>
                      <a:br>
                        <a:rPr kumimoji="0" lang="it-IT" sz="1200" b="0" i="0" u="none" strike="noStrike" kern="1200" cap="none" normalizeH="0" baseline="0" dirty="0">
                          <a:ln>
                            <a:noFill/>
                          </a:ln>
                          <a:solidFill>
                            <a:schemeClr val="tx1"/>
                          </a:solidFill>
                          <a:effectLst/>
                          <a:latin typeface="+mn-lt"/>
                          <a:ea typeface="+mn-ea"/>
                          <a:cs typeface="Arial" charset="0"/>
                        </a:rPr>
                      </a:br>
                      <a:r>
                        <a:rPr kumimoji="0" lang="it-IT" sz="1200" b="0" i="0" u="none" strike="noStrike" kern="1200" cap="none" normalizeH="0" baseline="0" dirty="0">
                          <a:ln>
                            <a:noFill/>
                          </a:ln>
                          <a:solidFill>
                            <a:schemeClr val="tx1"/>
                          </a:solidFill>
                          <a:effectLst/>
                          <a:latin typeface="+mn-lt"/>
                          <a:ea typeface="+mn-ea"/>
                          <a:cs typeface="Arial" charset="0"/>
                        </a:rPr>
                        <a:t>(5.4, 5.8)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5.6 </a:t>
                      </a:r>
                      <a:br>
                        <a:rPr kumimoji="0" lang="it-IT" sz="1200" b="0" i="0" u="none" strike="noStrike" kern="1200" cap="none" normalizeH="0" baseline="0" dirty="0">
                          <a:ln>
                            <a:noFill/>
                          </a:ln>
                          <a:solidFill>
                            <a:schemeClr val="tx1"/>
                          </a:solidFill>
                          <a:effectLst/>
                          <a:latin typeface="+mn-lt"/>
                          <a:ea typeface="+mn-ea"/>
                          <a:cs typeface="Arial" charset="0"/>
                        </a:rPr>
                      </a:br>
                      <a:r>
                        <a:rPr kumimoji="0" lang="it-IT" sz="1200" b="0" i="0" u="none" strike="noStrike" kern="1200" cap="none" normalizeH="0" baseline="0" dirty="0">
                          <a:ln>
                            <a:noFill/>
                          </a:ln>
                          <a:solidFill>
                            <a:schemeClr val="tx1"/>
                          </a:solidFill>
                          <a:effectLst/>
                          <a:latin typeface="+mn-lt"/>
                          <a:ea typeface="+mn-ea"/>
                          <a:cs typeface="Arial" charset="0"/>
                        </a:rPr>
                        <a:t>(5.5, 6.3)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5.4 </a:t>
                      </a:r>
                      <a:br>
                        <a:rPr kumimoji="0" lang="it-IT" sz="1200" b="0" i="0" u="none" strike="noStrike" kern="1200" cap="none" normalizeH="0" baseline="0" dirty="0">
                          <a:ln>
                            <a:noFill/>
                          </a:ln>
                          <a:solidFill>
                            <a:schemeClr val="tx1"/>
                          </a:solidFill>
                          <a:effectLst/>
                          <a:latin typeface="+mn-lt"/>
                          <a:ea typeface="+mn-ea"/>
                          <a:cs typeface="Arial" charset="0"/>
                        </a:rPr>
                      </a:br>
                      <a:r>
                        <a:rPr kumimoji="0" lang="it-IT" sz="1200" b="0" i="0" u="none" strike="noStrike" kern="1200" cap="none" normalizeH="0" baseline="0" dirty="0">
                          <a:ln>
                            <a:noFill/>
                          </a:ln>
                          <a:solidFill>
                            <a:schemeClr val="tx1"/>
                          </a:solidFill>
                          <a:effectLst/>
                          <a:latin typeface="+mn-lt"/>
                          <a:ea typeface="+mn-ea"/>
                          <a:cs typeface="Arial" charset="0"/>
                        </a:rPr>
                        <a:t>(4.1, 5.6)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5.6 </a:t>
                      </a:r>
                      <a:br>
                        <a:rPr kumimoji="0" lang="it-IT" sz="1200" b="0" i="0" u="none" strike="noStrike" kern="1200" cap="none" normalizeH="0" baseline="0" dirty="0">
                          <a:ln>
                            <a:noFill/>
                          </a:ln>
                          <a:solidFill>
                            <a:schemeClr val="tx1"/>
                          </a:solidFill>
                          <a:effectLst/>
                          <a:latin typeface="+mn-lt"/>
                          <a:ea typeface="+mn-ea"/>
                          <a:cs typeface="Arial" charset="0"/>
                        </a:rPr>
                      </a:br>
                      <a:r>
                        <a:rPr kumimoji="0" lang="it-IT" sz="1200" b="0" i="0" u="none" strike="noStrike" kern="1200" cap="none" normalizeH="0" baseline="0" dirty="0">
                          <a:ln>
                            <a:noFill/>
                          </a:ln>
                          <a:solidFill>
                            <a:schemeClr val="tx1"/>
                          </a:solidFill>
                          <a:effectLst/>
                          <a:latin typeface="+mn-lt"/>
                          <a:ea typeface="+mn-ea"/>
                          <a:cs typeface="Arial" charset="0"/>
                        </a:rPr>
                        <a:t>(4.4, 5.9)</a:t>
                      </a:r>
                    </a:p>
                  </a:txBody>
                  <a:tcPr anchor="ctr"/>
                </a:tc>
                <a:extLst>
                  <a:ext uri="{0D108BD9-81ED-4DB2-BD59-A6C34878D82A}">
                    <a16:rowId xmlns:a16="http://schemas.microsoft.com/office/drawing/2014/main" val="3238878900"/>
                  </a:ext>
                </a:extLst>
              </a:tr>
              <a:tr h="143472">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HR (95%CI); </a:t>
                      </a:r>
                      <a:br>
                        <a:rPr kumimoji="0" lang="it-IT" sz="1200" u="none" strike="noStrike" kern="1200" cap="none" normalizeH="0" baseline="0" dirty="0">
                          <a:ln>
                            <a:noFill/>
                          </a:ln>
                          <a:solidFill>
                            <a:schemeClr val="tx1"/>
                          </a:solidFill>
                          <a:effectLst/>
                        </a:rPr>
                      </a:br>
                      <a:r>
                        <a:rPr kumimoji="0" lang="it-IT" sz="1200" u="none" strike="noStrike" kern="1200" cap="none" normalizeH="0" baseline="0" dirty="0">
                          <a:ln>
                            <a:noFill/>
                          </a:ln>
                          <a:solidFill>
                            <a:schemeClr val="tx1"/>
                          </a:solidFill>
                          <a:effectLst/>
                        </a:rPr>
                        <a:t>p-value</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1.040 (0.917, 1.180); 0.73</a:t>
                      </a:r>
                    </a:p>
                  </a:txBody>
                  <a:tcPr anchor="ct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1.064 (0.883, 1.282); 0.74</a:t>
                      </a:r>
                    </a:p>
                  </a:txBody>
                  <a:tcPr anchor="ctr"/>
                </a:tc>
                <a:tc hMerge="1">
                  <a:txBody>
                    <a:bodyPr/>
                    <a:lstStyle/>
                    <a:p>
                      <a:endParaRPr lang="en-GB"/>
                    </a:p>
                  </a:txBody>
                  <a:tcPr/>
                </a:tc>
                <a:extLst>
                  <a:ext uri="{0D108BD9-81ED-4DB2-BD59-A6C34878D82A}">
                    <a16:rowId xmlns:a16="http://schemas.microsoft.com/office/drawing/2014/main" val="4094055339"/>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n=593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n=609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n=268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n=266</a:t>
                      </a:r>
                    </a:p>
                  </a:txBody>
                  <a:tcPr anchor="ctr"/>
                </a:tc>
                <a:extLst>
                  <a:ext uri="{0D108BD9-81ED-4DB2-BD59-A6C34878D82A}">
                    <a16:rowId xmlns:a16="http://schemas.microsoft.com/office/drawing/2014/main" val="2325327665"/>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DCR, 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413 (69.6)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421 (69.1)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180 (67.2)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187 (70.3)</a:t>
                      </a:r>
                    </a:p>
                  </a:txBody>
                  <a:tcPr anchor="ctr"/>
                </a:tc>
                <a:extLst>
                  <a:ext uri="{0D108BD9-81ED-4DB2-BD59-A6C34878D82A}">
                    <a16:rowId xmlns:a16="http://schemas.microsoft.com/office/drawing/2014/main" val="1332735611"/>
                  </a:ext>
                </a:extLst>
              </a:tr>
              <a:tr h="0">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Difference, % </a:t>
                      </a:r>
                      <a:br>
                        <a:rPr kumimoji="0" lang="it-IT" sz="1200" b="0" i="0" u="none" strike="noStrike" kern="1200" cap="none" normalizeH="0" baseline="0" dirty="0">
                          <a:ln>
                            <a:noFill/>
                          </a:ln>
                          <a:solidFill>
                            <a:schemeClr val="tx1"/>
                          </a:solidFill>
                          <a:effectLst/>
                          <a:latin typeface="+mn-lt"/>
                          <a:ea typeface="+mn-ea"/>
                          <a:cs typeface="Arial" charset="0"/>
                        </a:rPr>
                      </a:br>
                      <a:r>
                        <a:rPr kumimoji="0" lang="it-IT" sz="1200" b="0" i="0" u="none" strike="noStrike" kern="1200" cap="none" normalizeH="0" baseline="0" dirty="0">
                          <a:ln>
                            <a:noFill/>
                          </a:ln>
                          <a:solidFill>
                            <a:schemeClr val="tx1"/>
                          </a:solidFill>
                          <a:effectLst/>
                          <a:latin typeface="+mn-lt"/>
                          <a:ea typeface="+mn-ea"/>
                          <a:cs typeface="Arial" charset="0"/>
                        </a:rPr>
                        <a:t>(95%CI); p-value</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0.1 (-4.9, 5.2); 0.48</a:t>
                      </a:r>
                    </a:p>
                  </a:txBody>
                  <a:tcPr anchor="ct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-3.1 (-11.0, 4.7); 0.78</a:t>
                      </a:r>
                    </a:p>
                  </a:txBody>
                  <a:tcPr anchor="ctr"/>
                </a:tc>
                <a:tc hMerge="1">
                  <a:txBody>
                    <a:bodyPr/>
                    <a:lstStyle/>
                    <a:p>
                      <a:endParaRPr lang="en-GB"/>
                    </a:p>
                  </a:txBody>
                  <a:tcPr/>
                </a:tc>
                <a:extLst>
                  <a:ext uri="{0D108BD9-81ED-4DB2-BD59-A6C34878D82A}">
                    <a16:rowId xmlns:a16="http://schemas.microsoft.com/office/drawing/2014/main" val="370580418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ORR, 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82 (13.8)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89 (14.6)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32 (11.9)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37 (13.9)</a:t>
                      </a:r>
                    </a:p>
                  </a:txBody>
                  <a:tcPr anchor="ctr"/>
                </a:tc>
                <a:extLst>
                  <a:ext uri="{0D108BD9-81ED-4DB2-BD59-A6C34878D82A}">
                    <a16:rowId xmlns:a16="http://schemas.microsoft.com/office/drawing/2014/main" val="3952770278"/>
                  </a:ext>
                </a:extLst>
              </a:tr>
              <a:tr h="0">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Difference, % </a:t>
                      </a:r>
                      <a:br>
                        <a:rPr kumimoji="0" lang="it-IT" sz="1200" b="0" i="0" u="none" strike="noStrike" kern="1200" cap="none" normalizeH="0" baseline="0" dirty="0">
                          <a:ln>
                            <a:noFill/>
                          </a:ln>
                          <a:solidFill>
                            <a:schemeClr val="tx1"/>
                          </a:solidFill>
                          <a:effectLst/>
                          <a:latin typeface="+mn-lt"/>
                          <a:ea typeface="+mn-ea"/>
                          <a:cs typeface="Arial" charset="0"/>
                        </a:rPr>
                      </a:br>
                      <a:r>
                        <a:rPr kumimoji="0" lang="it-IT" sz="1200" b="0" i="0" u="none" strike="noStrike" kern="1200" cap="none" normalizeH="0" baseline="0" dirty="0">
                          <a:ln>
                            <a:noFill/>
                          </a:ln>
                          <a:solidFill>
                            <a:schemeClr val="tx1"/>
                          </a:solidFill>
                          <a:effectLst/>
                          <a:latin typeface="+mn-lt"/>
                          <a:ea typeface="+mn-ea"/>
                          <a:cs typeface="Arial" charset="0"/>
                        </a:rPr>
                        <a:t>(95%CI); p-value</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-0.9 (-4.8, 3.0); 0.68</a:t>
                      </a:r>
                    </a:p>
                  </a:txBody>
                  <a:tcPr anchor="ct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-2.0 (-7.7, 3.7); 0.75</a:t>
                      </a:r>
                    </a:p>
                  </a:txBody>
                  <a:tcPr anchor="ctr"/>
                </a:tc>
                <a:tc hMerge="1">
                  <a:txBody>
                    <a:bodyPr/>
                    <a:lstStyle/>
                    <a:p>
                      <a:endParaRPr lang="en-GB"/>
                    </a:p>
                  </a:txBody>
                  <a:tcPr/>
                </a:tc>
                <a:extLst>
                  <a:ext uri="{0D108BD9-81ED-4DB2-BD59-A6C34878D82A}">
                    <a16:rowId xmlns:a16="http://schemas.microsoft.com/office/drawing/2014/main" val="162970557"/>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1278702035"/>
              </p:ext>
            </p:extLst>
          </p:nvPr>
        </p:nvGraphicFramePr>
        <p:xfrm>
          <a:off x="6033979" y="1647724"/>
          <a:ext cx="6096222" cy="3108960"/>
        </p:xfrm>
        <a:graphic>
          <a:graphicData uri="http://schemas.openxmlformats.org/drawingml/2006/table">
            <a:tbl>
              <a:tblPr firstRow="1" bandRow="1">
                <a:tableStyleId>{5202B0CA-FC54-4496-8BCA-5EF66A818D29}</a:tableStyleId>
              </a:tblPr>
              <a:tblGrid>
                <a:gridCol w="1690577">
                  <a:extLst>
                    <a:ext uri="{9D8B030D-6E8A-4147-A177-3AD203B41FA5}">
                      <a16:colId xmlns:a16="http://schemas.microsoft.com/office/drawing/2014/main" val="20000"/>
                    </a:ext>
                  </a:extLst>
                </a:gridCol>
                <a:gridCol w="1167173">
                  <a:extLst>
                    <a:ext uri="{9D8B030D-6E8A-4147-A177-3AD203B41FA5}">
                      <a16:colId xmlns:a16="http://schemas.microsoft.com/office/drawing/2014/main" val="20001"/>
                    </a:ext>
                  </a:extLst>
                </a:gridCol>
                <a:gridCol w="912432">
                  <a:extLst>
                    <a:ext uri="{9D8B030D-6E8A-4147-A177-3AD203B41FA5}">
                      <a16:colId xmlns:a16="http://schemas.microsoft.com/office/drawing/2014/main" val="654253586"/>
                    </a:ext>
                  </a:extLst>
                </a:gridCol>
                <a:gridCol w="1390375">
                  <a:extLst>
                    <a:ext uri="{9D8B030D-6E8A-4147-A177-3AD203B41FA5}">
                      <a16:colId xmlns:a16="http://schemas.microsoft.com/office/drawing/2014/main" val="20002"/>
                    </a:ext>
                  </a:extLst>
                </a:gridCol>
                <a:gridCol w="935665">
                  <a:extLst>
                    <a:ext uri="{9D8B030D-6E8A-4147-A177-3AD203B41FA5}">
                      <a16:colId xmlns:a16="http://schemas.microsoft.com/office/drawing/2014/main" val="2061401282"/>
                    </a:ext>
                  </a:extLst>
                </a:gridCol>
              </a:tblGrid>
              <a:tr h="233184">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a:ln>
                            <a:noFill/>
                          </a:ln>
                          <a:solidFill>
                            <a:schemeClr val="tx2"/>
                          </a:solidFill>
                          <a:effectLst/>
                          <a:latin typeface="+mn-lt"/>
                          <a:cs typeface="Arial" charset="0"/>
                        </a:rPr>
                        <a:t>TEAEs, n (%)</a:t>
                      </a: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Overall population</a:t>
                      </a:r>
                    </a:p>
                  </a:txBody>
                  <a:tcPr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Biomarker-positive </a:t>
                      </a:r>
                    </a:p>
                  </a:txBody>
                  <a:tcPr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val="2706182049"/>
                  </a:ext>
                </a:extLst>
              </a:tr>
              <a:tr h="233184">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u="none" strike="noStrike" cap="none" normalizeH="0" baseline="0" dirty="0">
                          <a:ln>
                            <a:noFill/>
                          </a:ln>
                          <a:solidFill>
                            <a:schemeClr val="tx2"/>
                          </a:solidFill>
                          <a:effectLst/>
                        </a:rPr>
                        <a:t>Napabucasin + FOLFIRI</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u="none" strike="noStrike" cap="none" normalizeH="0" baseline="0" dirty="0">
                          <a:ln>
                            <a:noFill/>
                          </a:ln>
                          <a:solidFill>
                            <a:schemeClr val="tx2"/>
                          </a:solidFill>
                          <a:effectLst/>
                        </a:rPr>
                        <a:t>(n=622)</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FOLFIRI</a:t>
                      </a:r>
                      <a:br>
                        <a:rPr kumimoji="0" lang="en-GB" sz="1200" b="1" i="0" u="none" strike="noStrike" cap="none" normalizeH="0" baseline="0" dirty="0">
                          <a:ln>
                            <a:noFill/>
                          </a:ln>
                          <a:solidFill>
                            <a:schemeClr val="tx2"/>
                          </a:solidFill>
                          <a:effectLst/>
                          <a:latin typeface="+mn-lt"/>
                          <a:cs typeface="Arial" charset="0"/>
                        </a:rPr>
                      </a:br>
                      <a:r>
                        <a:rPr kumimoji="0" lang="en-GB" sz="1200" b="1" i="0" u="none" strike="noStrike" cap="none" normalizeH="0" baseline="0" dirty="0">
                          <a:ln>
                            <a:noFill/>
                          </a:ln>
                          <a:solidFill>
                            <a:schemeClr val="tx2"/>
                          </a:solidFill>
                          <a:effectLst/>
                          <a:latin typeface="+mn-lt"/>
                          <a:cs typeface="Arial" charset="0"/>
                        </a:rPr>
                        <a:t>(n=610)</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u="none" strike="noStrike" cap="none" normalizeH="0" baseline="0" dirty="0">
                          <a:ln>
                            <a:noFill/>
                          </a:ln>
                          <a:solidFill>
                            <a:schemeClr val="tx2"/>
                          </a:solidFill>
                          <a:effectLst/>
                        </a:rPr>
                        <a:t>Napabucasin + FOLFIRI</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u="none" strike="noStrike" cap="none" normalizeH="0" baseline="0" dirty="0">
                          <a:ln>
                            <a:noFill/>
                          </a:ln>
                          <a:solidFill>
                            <a:schemeClr val="tx2"/>
                          </a:solidFill>
                          <a:effectLst/>
                        </a:rPr>
                        <a:t>(n=275)</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FOLFIRI</a:t>
                      </a:r>
                      <a:br>
                        <a:rPr kumimoji="0" lang="en-GB" sz="1200" b="1" i="0" u="none" strike="noStrike" cap="none" normalizeH="0" baseline="0" dirty="0">
                          <a:ln>
                            <a:noFill/>
                          </a:ln>
                          <a:solidFill>
                            <a:schemeClr val="tx2"/>
                          </a:solidFill>
                          <a:effectLst/>
                          <a:latin typeface="+mn-lt"/>
                          <a:cs typeface="Arial" charset="0"/>
                        </a:rPr>
                      </a:br>
                      <a:r>
                        <a:rPr kumimoji="0" lang="en-GB" sz="1200" b="1" i="0" u="none" strike="noStrike" cap="none" normalizeH="0" baseline="0" dirty="0">
                          <a:ln>
                            <a:noFill/>
                          </a:ln>
                          <a:solidFill>
                            <a:schemeClr val="tx2"/>
                          </a:solidFill>
                          <a:effectLst/>
                          <a:latin typeface="+mn-lt"/>
                          <a:cs typeface="Arial" charset="0"/>
                        </a:rPr>
                        <a:t>(n=269)</a:t>
                      </a:r>
                    </a:p>
                  </a:txBody>
                  <a:tcPr anchor="ctr" horzOverflow="overflow">
                    <a:solidFill>
                      <a:schemeClr val="bg2"/>
                    </a:solidFill>
                  </a:tcPr>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Grade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459 (73.8)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407 (66.7)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203 (73.8)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191 (71.0)</a:t>
                      </a:r>
                    </a:p>
                  </a:txBody>
                  <a:tcPr anchor="ctr"/>
                </a:tc>
                <a:extLst>
                  <a:ext uri="{0D108BD9-81ED-4DB2-BD59-A6C34878D82A}">
                    <a16:rowId xmlns:a16="http://schemas.microsoft.com/office/drawing/2014/main" val="3238878900"/>
                  </a:ext>
                </a:extLst>
              </a:tr>
              <a:tr h="215100">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Diarrhoea</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132 (21.2)</a:t>
                      </a:r>
                    </a:p>
                  </a:txBody>
                  <a:tcPr anchor="ctr"/>
                </a:tc>
                <a:tc>
                  <a:txBody>
                    <a:bodyPr/>
                    <a:lstStyle/>
                    <a:p>
                      <a:pPr algn="ctr"/>
                      <a:r>
                        <a:rPr lang="en-GB" sz="1200" dirty="0">
                          <a:solidFill>
                            <a:schemeClr val="tx1"/>
                          </a:solidFill>
                        </a:rPr>
                        <a:t>43 (7.0)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57 (20.7)</a:t>
                      </a:r>
                    </a:p>
                  </a:txBody>
                  <a:tcPr anchor="ctr"/>
                </a:tc>
                <a:tc>
                  <a:txBody>
                    <a:bodyPr/>
                    <a:lstStyle/>
                    <a:p>
                      <a:pPr algn="ctr"/>
                      <a:r>
                        <a:rPr lang="en-GB" sz="1200" dirty="0">
                          <a:solidFill>
                            <a:schemeClr val="tx1"/>
                          </a:solidFill>
                        </a:rPr>
                        <a:t>18 (6.7)</a:t>
                      </a:r>
                    </a:p>
                  </a:txBody>
                  <a:tcPr anchor="ctr"/>
                </a:tc>
                <a:extLst>
                  <a:ext uri="{0D108BD9-81ED-4DB2-BD59-A6C34878D82A}">
                    <a16:rowId xmlns:a16="http://schemas.microsoft.com/office/drawing/2014/main" val="4094055339"/>
                  </a:ext>
                </a:extLst>
              </a:tr>
              <a:tr h="0">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Neutrophil count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85 (13.7)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117 (19.2)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32 (11.6)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56 (20.8)</a:t>
                      </a:r>
                    </a:p>
                  </a:txBody>
                  <a:tcPr anchor="ctr"/>
                </a:tc>
                <a:extLst>
                  <a:ext uri="{0D108BD9-81ED-4DB2-BD59-A6C34878D82A}">
                    <a16:rowId xmlns:a16="http://schemas.microsoft.com/office/drawing/2014/main" val="2325327665"/>
                  </a:ext>
                </a:extLst>
              </a:tr>
              <a:tr h="0">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Neutropenia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83 (13.3)</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93 (15.2)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33 (12.0)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40 (14.9)</a:t>
                      </a:r>
                    </a:p>
                  </a:txBody>
                  <a:tcPr anchor="ctr"/>
                </a:tc>
                <a:extLst>
                  <a:ext uri="{0D108BD9-81ED-4DB2-BD59-A6C34878D82A}">
                    <a16:rowId xmlns:a16="http://schemas.microsoft.com/office/drawing/2014/main" val="133273561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Serious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231 (37.1)</a:t>
                      </a:r>
                    </a:p>
                  </a:txBody>
                  <a:tcPr anchor="ctr"/>
                </a:tc>
                <a:tc>
                  <a:txBody>
                    <a:bodyPr/>
                    <a:lstStyle/>
                    <a:p>
                      <a:pPr algn="ctr"/>
                      <a:r>
                        <a:rPr lang="en-GB" sz="1200" dirty="0">
                          <a:solidFill>
                            <a:schemeClr val="tx1"/>
                          </a:solidFill>
                        </a:rPr>
                        <a:t>200 (32.8)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106 (38.5)</a:t>
                      </a:r>
                    </a:p>
                  </a:txBody>
                  <a:tcPr anchor="ctr"/>
                </a:tc>
                <a:tc>
                  <a:txBody>
                    <a:bodyPr/>
                    <a:lstStyle/>
                    <a:p>
                      <a:pPr algn="ctr"/>
                      <a:r>
                        <a:rPr lang="en-GB" sz="1200" dirty="0">
                          <a:solidFill>
                            <a:schemeClr val="tx1"/>
                          </a:solidFill>
                        </a:rPr>
                        <a:t>89 (33.1)</a:t>
                      </a:r>
                    </a:p>
                  </a:txBody>
                  <a:tcPr anchor="ctr"/>
                </a:tc>
                <a:extLst>
                  <a:ext uri="{0D108BD9-81ED-4DB2-BD59-A6C34878D82A}">
                    <a16:rowId xmlns:a16="http://schemas.microsoft.com/office/drawing/2014/main" val="370580418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Led to modification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526 (84.6)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478 (78.4)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225 (81.8)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213 (79.2)</a:t>
                      </a:r>
                    </a:p>
                  </a:txBody>
                  <a:tcPr anchor="ctr"/>
                </a:tc>
                <a:extLst>
                  <a:ext uri="{0D108BD9-81ED-4DB2-BD59-A6C34878D82A}">
                    <a16:rowId xmlns:a16="http://schemas.microsoft.com/office/drawing/2014/main" val="3952770278"/>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Led to discontinuation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87 (14.0)</a:t>
                      </a:r>
                    </a:p>
                  </a:txBody>
                  <a:tcPr anchor="ctr"/>
                </a:tc>
                <a:tc>
                  <a:txBody>
                    <a:bodyPr/>
                    <a:lstStyle/>
                    <a:p>
                      <a:pPr algn="ctr"/>
                      <a:r>
                        <a:rPr lang="en-GB" sz="1200" dirty="0">
                          <a:solidFill>
                            <a:schemeClr val="tx1"/>
                          </a:solidFill>
                        </a:rPr>
                        <a:t>41 (6.7)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40 (14.5)</a:t>
                      </a:r>
                    </a:p>
                  </a:txBody>
                  <a:tcPr anchor="ctr"/>
                </a:tc>
                <a:tc>
                  <a:txBody>
                    <a:bodyPr/>
                    <a:lstStyle/>
                    <a:p>
                      <a:pPr algn="ctr"/>
                      <a:r>
                        <a:rPr lang="en-GB" sz="1200" dirty="0">
                          <a:solidFill>
                            <a:schemeClr val="tx1"/>
                          </a:solidFill>
                        </a:rPr>
                        <a:t>15 (5.6)</a:t>
                      </a:r>
                    </a:p>
                  </a:txBody>
                  <a:tcPr anchor="ctr"/>
                </a:tc>
                <a:extLst>
                  <a:ext uri="{0D108BD9-81ED-4DB2-BD59-A6C34878D82A}">
                    <a16:rowId xmlns:a16="http://schemas.microsoft.com/office/drawing/2014/main" val="162970557"/>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Led to death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19 (3.1)</a:t>
                      </a:r>
                    </a:p>
                  </a:txBody>
                  <a:tcPr anchor="ctr"/>
                </a:tc>
                <a:tc>
                  <a:txBody>
                    <a:bodyPr/>
                    <a:lstStyle/>
                    <a:p>
                      <a:pPr algn="ctr"/>
                      <a:r>
                        <a:rPr lang="en-GB" sz="1200" dirty="0">
                          <a:solidFill>
                            <a:schemeClr val="tx1"/>
                          </a:solidFill>
                        </a:rPr>
                        <a:t>32 (5.2)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11 (4.0)</a:t>
                      </a:r>
                    </a:p>
                  </a:txBody>
                  <a:tcPr anchor="ctr"/>
                </a:tc>
                <a:tc>
                  <a:txBody>
                    <a:bodyPr/>
                    <a:lstStyle/>
                    <a:p>
                      <a:pPr algn="ctr"/>
                      <a:r>
                        <a:rPr lang="en-GB" sz="1200" dirty="0">
                          <a:solidFill>
                            <a:schemeClr val="tx1"/>
                          </a:solidFill>
                        </a:rPr>
                        <a:t>15 (5.6)</a:t>
                      </a:r>
                    </a:p>
                  </a:txBody>
                  <a:tcPr anchor="ctr"/>
                </a:tc>
                <a:extLst>
                  <a:ext uri="{0D108BD9-81ED-4DB2-BD59-A6C34878D82A}">
                    <a16:rowId xmlns:a16="http://schemas.microsoft.com/office/drawing/2014/main" val="1526887837"/>
                  </a:ext>
                </a:extLst>
              </a:tr>
            </a:tbl>
          </a:graphicData>
        </a:graphic>
      </p:graphicFrame>
    </p:spTree>
    <p:extLst>
      <p:ext uri="{BB962C8B-B14F-4D97-AF65-F5344CB8AC3E}">
        <p14:creationId xmlns:p14="http://schemas.microsoft.com/office/powerpoint/2010/main" val="28852058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O-9: 5-FU/LV + cetuximab + vemurafenib as maintenance therapy for BRAF-mutant (</a:t>
            </a:r>
            <a:r>
              <a:rPr lang="en-GB" dirty="0" err="1"/>
              <a:t>BRAFmut</a:t>
            </a:r>
            <a:r>
              <a:rPr lang="en-GB" dirty="0"/>
              <a:t>) metastatic colorectal cancer (mCRC): Efficacy, safety, and exploratory biomarker findings from Cohort 1 of the MODUL trial – </a:t>
            </a:r>
            <a:r>
              <a:rPr lang="en-GB" dirty="0" err="1"/>
              <a:t>Ducreux</a:t>
            </a:r>
            <a:r>
              <a:rPr lang="en-GB" dirty="0"/>
              <a:t> MP, et al</a:t>
            </a:r>
          </a:p>
        </p:txBody>
      </p:sp>
      <p:sp>
        <p:nvSpPr>
          <p:cNvPr id="30" name="Content Placeholder 2"/>
          <p:cNvSpPr>
            <a:spLocks noGrp="1"/>
          </p:cNvSpPr>
          <p:nvPr>
            <p:ph idx="1"/>
          </p:nvPr>
        </p:nvSpPr>
        <p:spPr>
          <a:xfrm>
            <a:off x="486833" y="1254035"/>
            <a:ext cx="11538590" cy="4746172"/>
          </a:xfrm>
        </p:spPr>
        <p:txBody>
          <a:bodyPr/>
          <a:lstStyle/>
          <a:p>
            <a:pPr marL="0" indent="0">
              <a:buNone/>
            </a:pPr>
            <a:r>
              <a:rPr lang="en-GB" b="1" dirty="0"/>
              <a:t>Study objective</a:t>
            </a:r>
          </a:p>
          <a:p>
            <a:r>
              <a:rPr lang="en-GB" dirty="0"/>
              <a:t>To evaluate the efficacy and safety of vemurafenib + cetuximab + 5FU/LV as a 1L maintenance treatment in patients with MSS mCRC in Cohort 1 of the MODUL study (Cohort 2, BRAF wild-type; Cohort 3, HER2-positive; and Cohort 4, HER2-negative, BRAF WT)</a:t>
            </a:r>
          </a:p>
        </p:txBody>
      </p:sp>
      <p:sp>
        <p:nvSpPr>
          <p:cNvPr id="31" name="Text Placeholder 3"/>
          <p:cNvSpPr>
            <a:spLocks noGrp="1"/>
          </p:cNvSpPr>
          <p:nvPr>
            <p:ph type="body" sz="quarter" idx="10"/>
          </p:nvPr>
        </p:nvSpPr>
        <p:spPr>
          <a:xfrm>
            <a:off x="486834" y="6096001"/>
            <a:ext cx="6302054" cy="487363"/>
          </a:xfrm>
        </p:spPr>
        <p:txBody>
          <a:bodyPr/>
          <a:lstStyle/>
          <a:p>
            <a:r>
              <a:rPr lang="en-GB" dirty="0"/>
              <a:t>*5FU 1600–2400 mg/m</a:t>
            </a:r>
            <a:r>
              <a:rPr lang="en-GB" baseline="30000" dirty="0"/>
              <a:t>2</a:t>
            </a:r>
            <a:r>
              <a:rPr lang="en-GB" dirty="0"/>
              <a:t> iv 46-hour infusion D1 q2w + LV 400 mg/m</a:t>
            </a:r>
            <a:r>
              <a:rPr lang="en-GB" baseline="30000" dirty="0"/>
              <a:t>2</a:t>
            </a:r>
            <a:r>
              <a:rPr lang="en-GB" dirty="0"/>
              <a:t> 2-hour infusion D1 q2w;</a:t>
            </a:r>
            <a:br>
              <a:rPr lang="en-GB" dirty="0"/>
            </a:br>
            <a:r>
              <a:rPr lang="en-GB" baseline="30000" dirty="0"/>
              <a:t>†</a:t>
            </a:r>
            <a:r>
              <a:rPr lang="en-GB" dirty="0"/>
              <a:t>5FU 1600–2400 mg/m</a:t>
            </a:r>
            <a:r>
              <a:rPr lang="en-GB" baseline="30000" dirty="0"/>
              <a:t>2</a:t>
            </a:r>
            <a:r>
              <a:rPr lang="en-GB" dirty="0"/>
              <a:t> iv 46-hour infusion D1 q2w + LV 400 mg/m</a:t>
            </a:r>
            <a:r>
              <a:rPr lang="en-GB" baseline="30000" dirty="0"/>
              <a:t>2</a:t>
            </a:r>
            <a:r>
              <a:rPr lang="en-GB" dirty="0"/>
              <a:t> 2-hour infusion D1 q2w or capecitabine 1000 mg/m</a:t>
            </a:r>
            <a:r>
              <a:rPr lang="en-GB" baseline="30000" dirty="0"/>
              <a:t>2</a:t>
            </a:r>
            <a:r>
              <a:rPr lang="en-GB" dirty="0"/>
              <a:t> bid D1–14 q3w</a:t>
            </a:r>
          </a:p>
        </p:txBody>
      </p:sp>
      <p:sp>
        <p:nvSpPr>
          <p:cNvPr id="32" name="Text Placeholder 4"/>
          <p:cNvSpPr>
            <a:spLocks noGrp="1"/>
          </p:cNvSpPr>
          <p:nvPr>
            <p:ph type="body" sz="quarter" idx="11"/>
          </p:nvPr>
        </p:nvSpPr>
        <p:spPr>
          <a:xfrm>
            <a:off x="6197601" y="6096001"/>
            <a:ext cx="5507567" cy="487363"/>
          </a:xfrm>
        </p:spPr>
        <p:txBody>
          <a:bodyPr/>
          <a:lstStyle/>
          <a:p>
            <a:r>
              <a:rPr lang="en-GB" dirty="0" err="1"/>
              <a:t>Ducreux</a:t>
            </a:r>
            <a:r>
              <a:rPr lang="en-GB" dirty="0"/>
              <a:t> MP, et al. Ann </a:t>
            </a:r>
            <a:r>
              <a:rPr lang="en-GB" dirty="0" err="1"/>
              <a:t>Oncol</a:t>
            </a:r>
            <a:r>
              <a:rPr lang="en-GB" dirty="0"/>
              <a:t> 2021;32(</a:t>
            </a:r>
            <a:r>
              <a:rPr lang="en-GB" dirty="0" err="1"/>
              <a:t>suppl</a:t>
            </a:r>
            <a:r>
              <a:rPr lang="en-GB" dirty="0"/>
              <a:t>):</a:t>
            </a:r>
            <a:r>
              <a:rPr lang="en-GB" dirty="0" err="1"/>
              <a:t>abstr</a:t>
            </a:r>
            <a:r>
              <a:rPr lang="en-GB" dirty="0"/>
              <a:t> O-9</a:t>
            </a:r>
          </a:p>
        </p:txBody>
      </p:sp>
      <p:cxnSp>
        <p:nvCxnSpPr>
          <p:cNvPr id="33" name="AutoShape 19"/>
          <p:cNvCxnSpPr>
            <a:cxnSpLocks noChangeShapeType="1"/>
            <a:stCxn id="34" idx="3"/>
            <a:endCxn id="37" idx="1"/>
          </p:cNvCxnSpPr>
          <p:nvPr/>
        </p:nvCxnSpPr>
        <p:spPr bwMode="auto">
          <a:xfrm>
            <a:off x="3990149" y="4079981"/>
            <a:ext cx="227765" cy="0"/>
          </a:xfrm>
          <a:prstGeom prst="straightConnector1">
            <a:avLst/>
          </a:prstGeom>
          <a:noFill/>
          <a:ln w="57150">
            <a:solidFill>
              <a:schemeClr val="bg2">
                <a:lumMod val="60000"/>
                <a:lumOff val="40000"/>
              </a:schemeClr>
            </a:solidFill>
            <a:round/>
            <a:headEnd type="none" w="med" len="med"/>
            <a:tailEnd type="none" w="med" len="med"/>
          </a:ln>
        </p:spPr>
      </p:cxnSp>
      <p:sp>
        <p:nvSpPr>
          <p:cNvPr id="34" name="AutoShape 9"/>
          <p:cNvSpPr>
            <a:spLocks noChangeArrowheads="1"/>
          </p:cNvSpPr>
          <p:nvPr/>
        </p:nvSpPr>
        <p:spPr bwMode="auto">
          <a:xfrm>
            <a:off x="600739" y="3271811"/>
            <a:ext cx="3389410" cy="1616340"/>
          </a:xfrm>
          <a:prstGeom prst="roundRect">
            <a:avLst>
              <a:gd name="adj" fmla="val 0"/>
            </a:avLst>
          </a:prstGeom>
          <a:solidFill>
            <a:schemeClr val="accent1"/>
          </a:solidFill>
          <a:ln w="9525" algn="ctr">
            <a:noFill/>
            <a:round/>
            <a:headEnd/>
            <a:tailEnd/>
          </a:ln>
        </p:spPr>
        <p:txBody>
          <a:bodyPr wrap="square" lIns="90000" tIns="44450" rIns="90000" bIns="44450">
            <a:spAutoFit/>
          </a:bodyPr>
          <a:lstStyle/>
          <a:p>
            <a:pPr algn="ctr" defTabSz="892175" eaLnBrk="0" hangingPunct="0">
              <a:spcAft>
                <a:spcPct val="30000"/>
              </a:spcAft>
              <a:defRPr/>
            </a:pPr>
            <a:r>
              <a:rPr lang="en-NZ" altLang="zh-CN" sz="1600" dirty="0">
                <a:solidFill>
                  <a:srgbClr val="FFFFFF"/>
                </a:solidFill>
                <a:ea typeface="SimSun" pitchFamily="2" charset="-122"/>
              </a:rPr>
              <a:t>FOLFOX + bevacizumab (8 cycles) </a:t>
            </a:r>
          </a:p>
          <a:p>
            <a:pPr algn="ctr" defTabSz="892175" eaLnBrk="0" hangingPunct="0">
              <a:spcAft>
                <a:spcPct val="30000"/>
              </a:spcAft>
              <a:defRPr/>
            </a:pPr>
            <a:r>
              <a:rPr lang="en-NZ" altLang="zh-CN" sz="1600" dirty="0">
                <a:solidFill>
                  <a:srgbClr val="FFFFFF"/>
                </a:solidFill>
                <a:ea typeface="SimSun" pitchFamily="2" charset="-122"/>
              </a:rPr>
              <a:t>or</a:t>
            </a:r>
            <a:endParaRPr lang="en-GB" altLang="zh-CN" sz="1600" i="1" dirty="0">
              <a:solidFill>
                <a:srgbClr val="FFFFFF"/>
              </a:solidFill>
              <a:ea typeface="SimSun" pitchFamily="2" charset="-122"/>
            </a:endParaRPr>
          </a:p>
          <a:p>
            <a:pPr algn="ctr" defTabSz="892175" eaLnBrk="0" hangingPunct="0">
              <a:spcAft>
                <a:spcPct val="30000"/>
              </a:spcAft>
              <a:defRPr/>
            </a:pPr>
            <a:r>
              <a:rPr lang="en-NZ" altLang="zh-CN" sz="1600" dirty="0">
                <a:solidFill>
                  <a:srgbClr val="FFFFFF"/>
                </a:solidFill>
                <a:ea typeface="SimSun" pitchFamily="2" charset="-122"/>
              </a:rPr>
              <a:t>FOLFOX + bevacizumab (6 cycles)</a:t>
            </a:r>
          </a:p>
          <a:p>
            <a:pPr algn="ctr" defTabSz="892175" eaLnBrk="0" hangingPunct="0">
              <a:spcAft>
                <a:spcPct val="30000"/>
              </a:spcAft>
              <a:defRPr/>
            </a:pPr>
            <a:r>
              <a:rPr lang="en-NZ" altLang="zh-CN" sz="1600" dirty="0">
                <a:solidFill>
                  <a:srgbClr val="FFFFFF"/>
                </a:solidFill>
                <a:ea typeface="SimSun" pitchFamily="2" charset="-122"/>
              </a:rPr>
              <a:t>then </a:t>
            </a:r>
          </a:p>
          <a:p>
            <a:pPr algn="ctr" defTabSz="892175" eaLnBrk="0" hangingPunct="0">
              <a:spcAft>
                <a:spcPct val="30000"/>
              </a:spcAft>
              <a:defRPr/>
            </a:pPr>
            <a:r>
              <a:rPr lang="en-NZ" altLang="zh-CN" sz="1600" dirty="0">
                <a:solidFill>
                  <a:srgbClr val="FFFFFF"/>
                </a:solidFill>
                <a:ea typeface="SimSun" pitchFamily="2" charset="-122"/>
              </a:rPr>
              <a:t>5FU/LV + bevacizumab (2 cycles)</a:t>
            </a:r>
          </a:p>
        </p:txBody>
      </p:sp>
      <p:sp>
        <p:nvSpPr>
          <p:cNvPr id="35" name="Rectangle 9"/>
          <p:cNvSpPr txBox="1">
            <a:spLocks noChangeArrowheads="1"/>
          </p:cNvSpPr>
          <p:nvPr/>
        </p:nvSpPr>
        <p:spPr bwMode="auto">
          <a:xfrm>
            <a:off x="1711325" y="5391118"/>
            <a:ext cx="4130676" cy="81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a:solidFill>
                  <a:srgbClr val="A0A0A0"/>
                </a:solidFill>
              </a:rPr>
              <a:t>PRIMARY ENDPOINT</a:t>
            </a:r>
          </a:p>
          <a:p>
            <a:pPr>
              <a:buClr>
                <a:srgbClr val="043882"/>
              </a:buClr>
            </a:pPr>
            <a:r>
              <a:rPr lang="en-GB" dirty="0"/>
              <a:t>PFS (RECIST v1.1)</a:t>
            </a:r>
          </a:p>
        </p:txBody>
      </p:sp>
      <p:sp>
        <p:nvSpPr>
          <p:cNvPr id="36" name="Content Placeholder 26"/>
          <p:cNvSpPr txBox="1">
            <a:spLocks/>
          </p:cNvSpPr>
          <p:nvPr/>
        </p:nvSpPr>
        <p:spPr>
          <a:xfrm>
            <a:off x="5994401" y="5391118"/>
            <a:ext cx="5525976" cy="85860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a:solidFill>
                  <a:srgbClr val="A0A0A0"/>
                </a:solidFill>
              </a:rPr>
              <a:t>SECONDARY ENDPOINTS</a:t>
            </a:r>
          </a:p>
          <a:p>
            <a:pPr>
              <a:buClr>
                <a:srgbClr val="043882"/>
              </a:buClr>
            </a:pPr>
            <a:r>
              <a:rPr lang="en-GB" dirty="0"/>
              <a:t>OS, ORR, DCR, TTR, DoR, change in ECOG, safety</a:t>
            </a:r>
          </a:p>
        </p:txBody>
      </p:sp>
      <p:sp>
        <p:nvSpPr>
          <p:cNvPr id="37" name="AutoShape 12"/>
          <p:cNvSpPr>
            <a:spLocks noChangeArrowheads="1"/>
          </p:cNvSpPr>
          <p:nvPr/>
        </p:nvSpPr>
        <p:spPr bwMode="auto">
          <a:xfrm>
            <a:off x="4217914" y="3495781"/>
            <a:ext cx="542156" cy="1168400"/>
          </a:xfrm>
          <a:prstGeom prst="roundRect">
            <a:avLst>
              <a:gd name="adj" fmla="val 0"/>
            </a:avLst>
          </a:prstGeom>
          <a:solidFill>
            <a:schemeClr val="bg1">
              <a:lumMod val="60000"/>
              <a:lumOff val="40000"/>
            </a:schemeClr>
          </a:solidFill>
          <a:ln w="9525" algn="ctr">
            <a:noFill/>
            <a:round/>
            <a:headEnd/>
            <a:tailEnd/>
          </a:ln>
        </p:spPr>
        <p:txBody>
          <a:bodyPr lIns="90488" tIns="0" rIns="90488" bIns="0" anchor="ctr"/>
          <a:lstStyle/>
          <a:p>
            <a:pPr algn="ctr" defTabSz="892175" eaLnBrk="0" hangingPunct="0">
              <a:defRPr/>
            </a:pPr>
            <a:r>
              <a:rPr lang="en-GB" altLang="zh-CN" sz="1600" dirty="0">
                <a:solidFill>
                  <a:srgbClr val="FFFFFF"/>
                </a:solidFill>
                <a:ea typeface="SimSun" pitchFamily="2" charset="-122"/>
              </a:rPr>
              <a:t>CR</a:t>
            </a:r>
            <a:br>
              <a:rPr lang="en-GB" altLang="zh-CN" sz="1600" dirty="0">
                <a:solidFill>
                  <a:srgbClr val="FFFFFF"/>
                </a:solidFill>
                <a:ea typeface="SimSun" pitchFamily="2" charset="-122"/>
              </a:rPr>
            </a:br>
            <a:r>
              <a:rPr lang="en-GB" altLang="zh-CN" sz="1600" dirty="0">
                <a:solidFill>
                  <a:srgbClr val="FFFFFF"/>
                </a:solidFill>
                <a:ea typeface="SimSun" pitchFamily="2" charset="-122"/>
              </a:rPr>
              <a:t>PR</a:t>
            </a:r>
            <a:br>
              <a:rPr lang="en-GB" altLang="zh-CN" sz="1600" dirty="0">
                <a:solidFill>
                  <a:srgbClr val="FFFFFF"/>
                </a:solidFill>
                <a:ea typeface="SimSun" pitchFamily="2" charset="-122"/>
              </a:rPr>
            </a:br>
            <a:r>
              <a:rPr lang="en-GB" altLang="zh-CN" sz="1600" dirty="0">
                <a:solidFill>
                  <a:srgbClr val="FFFFFF"/>
                </a:solidFill>
                <a:ea typeface="SimSun" pitchFamily="2" charset="-122"/>
              </a:rPr>
              <a:t>SD</a:t>
            </a:r>
          </a:p>
        </p:txBody>
      </p:sp>
      <p:sp>
        <p:nvSpPr>
          <p:cNvPr id="38" name="Rectangle 37"/>
          <p:cNvSpPr/>
          <p:nvPr/>
        </p:nvSpPr>
        <p:spPr>
          <a:xfrm>
            <a:off x="4609054" y="2781929"/>
            <a:ext cx="1339795" cy="523220"/>
          </a:xfrm>
          <a:prstGeom prst="rect">
            <a:avLst/>
          </a:prstGeom>
        </p:spPr>
        <p:txBody>
          <a:bodyPr wrap="square">
            <a:spAutoFit/>
          </a:bodyPr>
          <a:lstStyle/>
          <a:p>
            <a:pPr algn="ctr" defTabSz="892175" eaLnBrk="0" hangingPunct="0">
              <a:defRPr/>
            </a:pPr>
            <a:r>
              <a:rPr lang="en-GB" altLang="zh-CN" sz="1400" b="1" dirty="0">
                <a:solidFill>
                  <a:srgbClr val="4D4D4D"/>
                </a:solidFill>
                <a:ea typeface="SimSun" pitchFamily="2" charset="-122"/>
              </a:rPr>
              <a:t>Cohort 1 BRAF mutant</a:t>
            </a:r>
          </a:p>
        </p:txBody>
      </p:sp>
      <p:sp>
        <p:nvSpPr>
          <p:cNvPr id="39" name="Oval 14"/>
          <p:cNvSpPr>
            <a:spLocks noChangeArrowheads="1"/>
          </p:cNvSpPr>
          <p:nvPr/>
        </p:nvSpPr>
        <p:spPr bwMode="auto">
          <a:xfrm>
            <a:off x="5012273" y="378788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GB" altLang="zh-CN" sz="1400" b="1">
                <a:solidFill>
                  <a:srgbClr val="043882"/>
                </a:solidFill>
                <a:ea typeface="SimSun" pitchFamily="2" charset="-122"/>
              </a:rPr>
              <a:t>R</a:t>
            </a:r>
            <a:br>
              <a:rPr lang="en-GB" altLang="zh-CN" sz="1400" b="1">
                <a:solidFill>
                  <a:srgbClr val="043882"/>
                </a:solidFill>
                <a:ea typeface="SimSun" pitchFamily="2" charset="-122"/>
              </a:rPr>
            </a:br>
            <a:r>
              <a:rPr lang="en-GB" altLang="zh-CN" sz="1400" b="1">
                <a:solidFill>
                  <a:srgbClr val="043882"/>
                </a:solidFill>
                <a:ea typeface="SimSun" pitchFamily="2" charset="-122"/>
              </a:rPr>
              <a:t>2:1</a:t>
            </a:r>
            <a:endParaRPr lang="en-GB" altLang="zh-CN" sz="1400" b="1" dirty="0">
              <a:solidFill>
                <a:srgbClr val="043882"/>
              </a:solidFill>
              <a:ea typeface="SimSun" pitchFamily="2" charset="-122"/>
            </a:endParaRPr>
          </a:p>
        </p:txBody>
      </p:sp>
      <p:cxnSp>
        <p:nvCxnSpPr>
          <p:cNvPr id="40" name="AutoShape 15"/>
          <p:cNvCxnSpPr>
            <a:cxnSpLocks noChangeShapeType="1"/>
            <a:stCxn id="39" idx="0"/>
            <a:endCxn id="41" idx="1"/>
          </p:cNvCxnSpPr>
          <p:nvPr/>
        </p:nvCxnSpPr>
        <p:spPr bwMode="auto">
          <a:xfrm rot="5400000" flipH="1" flipV="1">
            <a:off x="5475094" y="3314126"/>
            <a:ext cx="302732" cy="644778"/>
          </a:xfrm>
          <a:prstGeom prst="bentConnector2">
            <a:avLst/>
          </a:prstGeom>
          <a:noFill/>
          <a:ln w="57150">
            <a:solidFill>
              <a:schemeClr val="bg2">
                <a:lumMod val="60000"/>
                <a:lumOff val="40000"/>
              </a:schemeClr>
            </a:solidFill>
            <a:round/>
            <a:headEnd/>
            <a:tailEnd type="triangle" w="med" len="med"/>
          </a:ln>
        </p:spPr>
      </p:cxnSp>
      <p:sp>
        <p:nvSpPr>
          <p:cNvPr id="41" name="AutoShape 8"/>
          <p:cNvSpPr>
            <a:spLocks noChangeArrowheads="1"/>
          </p:cNvSpPr>
          <p:nvPr/>
        </p:nvSpPr>
        <p:spPr bwMode="auto">
          <a:xfrm>
            <a:off x="5948849" y="2944549"/>
            <a:ext cx="4122221" cy="1081200"/>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GB" altLang="zh-CN" dirty="0">
                <a:solidFill>
                  <a:srgbClr val="FFFFFF"/>
                </a:solidFill>
                <a:ea typeface="SimSun" pitchFamily="2" charset="-122"/>
              </a:rPr>
              <a:t>Vemurafenib 960 mg bid + </a:t>
            </a:r>
            <a:br>
              <a:rPr lang="en-GB" altLang="zh-CN" dirty="0">
                <a:solidFill>
                  <a:srgbClr val="FFFFFF"/>
                </a:solidFill>
                <a:ea typeface="SimSun" pitchFamily="2" charset="-122"/>
              </a:rPr>
            </a:br>
            <a:r>
              <a:rPr lang="en-GB" altLang="zh-CN" dirty="0">
                <a:solidFill>
                  <a:srgbClr val="FFFFFF"/>
                </a:solidFill>
                <a:ea typeface="SimSun" pitchFamily="2" charset="-122"/>
              </a:rPr>
              <a:t>cetuximab 500 mg/m</a:t>
            </a:r>
            <a:r>
              <a:rPr lang="en-GB" altLang="zh-CN" baseline="30000" dirty="0">
                <a:solidFill>
                  <a:srgbClr val="FFFFFF"/>
                </a:solidFill>
                <a:ea typeface="SimSun" pitchFamily="2" charset="-122"/>
              </a:rPr>
              <a:t>2</a:t>
            </a:r>
            <a:r>
              <a:rPr lang="en-GB" altLang="zh-CN" dirty="0">
                <a:solidFill>
                  <a:srgbClr val="FFFFFF"/>
                </a:solidFill>
                <a:ea typeface="SimSun" pitchFamily="2" charset="-122"/>
              </a:rPr>
              <a:t> iv D1 q2w + 5FU/LV* </a:t>
            </a:r>
            <a:br>
              <a:rPr lang="en-GB" altLang="zh-CN" dirty="0">
                <a:solidFill>
                  <a:srgbClr val="FFFFFF"/>
                </a:solidFill>
                <a:ea typeface="SimSun" pitchFamily="2" charset="-122"/>
              </a:rPr>
            </a:br>
            <a:r>
              <a:rPr lang="en-GB" altLang="zh-CN" dirty="0">
                <a:solidFill>
                  <a:srgbClr val="FFFFFF"/>
                </a:solidFill>
                <a:ea typeface="SimSun" pitchFamily="2" charset="-122"/>
              </a:rPr>
              <a:t>(n=40)</a:t>
            </a:r>
          </a:p>
        </p:txBody>
      </p:sp>
      <p:cxnSp>
        <p:nvCxnSpPr>
          <p:cNvPr id="42" name="AutoShape 16"/>
          <p:cNvCxnSpPr>
            <a:cxnSpLocks noChangeShapeType="1"/>
            <a:stCxn id="39" idx="4"/>
            <a:endCxn id="43" idx="1"/>
          </p:cNvCxnSpPr>
          <p:nvPr/>
        </p:nvCxnSpPr>
        <p:spPr bwMode="auto">
          <a:xfrm rot="16200000" flipH="1">
            <a:off x="5473641" y="4202511"/>
            <a:ext cx="305639" cy="644778"/>
          </a:xfrm>
          <a:prstGeom prst="bentConnector2">
            <a:avLst/>
          </a:prstGeom>
          <a:noFill/>
          <a:ln w="57150">
            <a:solidFill>
              <a:schemeClr val="bg2">
                <a:lumMod val="60000"/>
                <a:lumOff val="40000"/>
              </a:schemeClr>
            </a:solidFill>
            <a:round/>
            <a:headEnd/>
            <a:tailEnd type="triangle" w="med" len="med"/>
          </a:ln>
        </p:spPr>
      </p:cxnSp>
      <p:sp>
        <p:nvSpPr>
          <p:cNvPr id="43" name="AutoShape 12"/>
          <p:cNvSpPr>
            <a:spLocks noChangeArrowheads="1"/>
          </p:cNvSpPr>
          <p:nvPr/>
        </p:nvSpPr>
        <p:spPr bwMode="auto">
          <a:xfrm>
            <a:off x="5948849" y="4137120"/>
            <a:ext cx="4122221" cy="108120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a:solidFill>
                  <a:srgbClr val="4D4D4D"/>
                </a:solidFill>
                <a:ea typeface="SimSun" pitchFamily="2" charset="-122"/>
              </a:rPr>
              <a:t>Fluoropyrimidine</a:t>
            </a:r>
            <a:r>
              <a:rPr lang="en-GB" altLang="zh-CN" baseline="30000" dirty="0">
                <a:solidFill>
                  <a:srgbClr val="4D4D4D"/>
                </a:solidFill>
                <a:ea typeface="SimSun" pitchFamily="2" charset="-122"/>
              </a:rPr>
              <a:t>†</a:t>
            </a:r>
            <a:r>
              <a:rPr lang="pl-PL" altLang="zh-CN" dirty="0">
                <a:solidFill>
                  <a:srgbClr val="4D4D4D"/>
                </a:solidFill>
                <a:ea typeface="SimSun" pitchFamily="2" charset="-122"/>
              </a:rPr>
              <a:t> + </a:t>
            </a:r>
            <a:br>
              <a:rPr lang="en-GB" altLang="zh-CN" dirty="0">
                <a:solidFill>
                  <a:srgbClr val="4D4D4D"/>
                </a:solidFill>
                <a:ea typeface="SimSun" pitchFamily="2" charset="-122"/>
              </a:rPr>
            </a:br>
            <a:r>
              <a:rPr lang="en-GB" altLang="zh-CN" dirty="0">
                <a:solidFill>
                  <a:srgbClr val="4D4D4D"/>
                </a:solidFill>
                <a:ea typeface="SimSun" pitchFamily="2" charset="-122"/>
              </a:rPr>
              <a:t>bevacizumab 5 mg/kg iv D1 q2w</a:t>
            </a:r>
            <a:r>
              <a:rPr lang="pl-PL" altLang="zh-CN" dirty="0">
                <a:solidFill>
                  <a:srgbClr val="4D4D4D"/>
                </a:solidFill>
                <a:ea typeface="SimSun" pitchFamily="2" charset="-122"/>
              </a:rPr>
              <a:t> </a:t>
            </a:r>
            <a:br>
              <a:rPr lang="en-GB" altLang="zh-CN" dirty="0">
                <a:solidFill>
                  <a:srgbClr val="4D4D4D"/>
                </a:solidFill>
                <a:ea typeface="SimSun" pitchFamily="2" charset="-122"/>
              </a:rPr>
            </a:br>
            <a:r>
              <a:rPr lang="en-GB" altLang="zh-CN" dirty="0">
                <a:solidFill>
                  <a:srgbClr val="4D4D4D"/>
                </a:solidFill>
                <a:ea typeface="SimSun" pitchFamily="2" charset="-122"/>
              </a:rPr>
              <a:t>(n=20)</a:t>
            </a:r>
            <a:endParaRPr lang="pl-PL" altLang="zh-CN" dirty="0">
              <a:solidFill>
                <a:srgbClr val="4D4D4D"/>
              </a:solidFill>
              <a:ea typeface="SimSun" pitchFamily="2" charset="-122"/>
            </a:endParaRPr>
          </a:p>
        </p:txBody>
      </p:sp>
      <p:sp>
        <p:nvSpPr>
          <p:cNvPr id="44" name="AutoShape 12"/>
          <p:cNvSpPr>
            <a:spLocks noChangeArrowheads="1"/>
          </p:cNvSpPr>
          <p:nvPr/>
        </p:nvSpPr>
        <p:spPr bwMode="auto">
          <a:xfrm>
            <a:off x="10962664" y="3215149"/>
            <a:ext cx="657678" cy="54000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sz="1600" dirty="0">
                <a:solidFill>
                  <a:srgbClr val="FFFFFF"/>
                </a:solidFill>
                <a:ea typeface="SimSun" pitchFamily="2" charset="-122"/>
              </a:rPr>
              <a:t>PD</a:t>
            </a:r>
          </a:p>
        </p:txBody>
      </p:sp>
      <p:cxnSp>
        <p:nvCxnSpPr>
          <p:cNvPr id="45" name="AutoShape 21"/>
          <p:cNvCxnSpPr>
            <a:cxnSpLocks noChangeShapeType="1"/>
            <a:stCxn id="41" idx="3"/>
            <a:endCxn id="44" idx="1"/>
          </p:cNvCxnSpPr>
          <p:nvPr/>
        </p:nvCxnSpPr>
        <p:spPr bwMode="auto">
          <a:xfrm>
            <a:off x="10071070" y="3485149"/>
            <a:ext cx="891594" cy="0"/>
          </a:xfrm>
          <a:prstGeom prst="straightConnector1">
            <a:avLst/>
          </a:prstGeom>
          <a:noFill/>
          <a:ln w="57150">
            <a:solidFill>
              <a:schemeClr val="bg2">
                <a:lumMod val="60000"/>
                <a:lumOff val="40000"/>
              </a:schemeClr>
            </a:solidFill>
            <a:round/>
            <a:headEnd/>
            <a:tailEnd type="triangle" w="med" len="med"/>
          </a:ln>
        </p:spPr>
      </p:cxnSp>
      <p:sp>
        <p:nvSpPr>
          <p:cNvPr id="46" name="AutoShape 12"/>
          <p:cNvSpPr>
            <a:spLocks noChangeArrowheads="1"/>
          </p:cNvSpPr>
          <p:nvPr/>
        </p:nvSpPr>
        <p:spPr bwMode="auto">
          <a:xfrm>
            <a:off x="10962664" y="4407720"/>
            <a:ext cx="657678" cy="54000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sz="1600" dirty="0">
                <a:solidFill>
                  <a:srgbClr val="FFFFFF"/>
                </a:solidFill>
                <a:ea typeface="SimSun" pitchFamily="2" charset="-122"/>
              </a:rPr>
              <a:t>PD</a:t>
            </a:r>
          </a:p>
        </p:txBody>
      </p:sp>
      <p:cxnSp>
        <p:nvCxnSpPr>
          <p:cNvPr id="47" name="AutoShape 20"/>
          <p:cNvCxnSpPr>
            <a:cxnSpLocks noChangeShapeType="1"/>
            <a:stCxn id="43" idx="3"/>
            <a:endCxn id="46" idx="1"/>
          </p:cNvCxnSpPr>
          <p:nvPr/>
        </p:nvCxnSpPr>
        <p:spPr bwMode="auto">
          <a:xfrm>
            <a:off x="10071070" y="4677720"/>
            <a:ext cx="89159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48" name="AutoShape 19"/>
          <p:cNvCxnSpPr>
            <a:cxnSpLocks noChangeShapeType="1"/>
            <a:stCxn id="37" idx="3"/>
            <a:endCxn id="39" idx="2"/>
          </p:cNvCxnSpPr>
          <p:nvPr/>
        </p:nvCxnSpPr>
        <p:spPr bwMode="auto">
          <a:xfrm>
            <a:off x="4760070" y="4079981"/>
            <a:ext cx="252203" cy="0"/>
          </a:xfrm>
          <a:prstGeom prst="straightConnector1">
            <a:avLst/>
          </a:prstGeom>
          <a:noFill/>
          <a:ln w="57150">
            <a:solidFill>
              <a:schemeClr val="bg2">
                <a:lumMod val="60000"/>
                <a:lumOff val="40000"/>
              </a:schemeClr>
            </a:solidFill>
            <a:round/>
            <a:headEnd type="none" w="med" len="med"/>
            <a:tailEnd type="none" w="med" len="med"/>
          </a:ln>
        </p:spPr>
      </p:cxnSp>
      <p:sp>
        <p:nvSpPr>
          <p:cNvPr id="49" name="Rounded Rectangle 48"/>
          <p:cNvSpPr/>
          <p:nvPr/>
        </p:nvSpPr>
        <p:spPr>
          <a:xfrm>
            <a:off x="997477" y="2416901"/>
            <a:ext cx="2595935" cy="405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spcAft>
                <a:spcPct val="30000"/>
              </a:spcAft>
              <a:defRPr/>
            </a:pPr>
            <a:r>
              <a:rPr lang="en-NZ" altLang="zh-CN" sz="1600" b="1" dirty="0">
                <a:solidFill>
                  <a:srgbClr val="4D4D4D"/>
                </a:solidFill>
                <a:ea typeface="SimSun" pitchFamily="2" charset="-122"/>
              </a:rPr>
              <a:t>Induction treatment</a:t>
            </a:r>
            <a:endParaRPr lang="en-GB" altLang="zh-CN" sz="1600" b="1" dirty="0">
              <a:solidFill>
                <a:srgbClr val="4D4D4D"/>
              </a:solidFill>
              <a:ea typeface="SimSun" pitchFamily="2" charset="-122"/>
            </a:endParaRPr>
          </a:p>
        </p:txBody>
      </p:sp>
      <p:sp>
        <p:nvSpPr>
          <p:cNvPr id="50" name="Rounded Rectangle 49"/>
          <p:cNvSpPr/>
          <p:nvPr/>
        </p:nvSpPr>
        <p:spPr>
          <a:xfrm>
            <a:off x="4676141" y="2416901"/>
            <a:ext cx="4468633" cy="405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92175" eaLnBrk="0" hangingPunct="0">
              <a:spcAft>
                <a:spcPct val="30000"/>
              </a:spcAft>
              <a:defRPr/>
            </a:pPr>
            <a:r>
              <a:rPr lang="en-NZ" altLang="zh-CN" sz="1600" b="1" dirty="0">
                <a:solidFill>
                  <a:srgbClr val="4D4D4D"/>
                </a:solidFill>
                <a:ea typeface="SimSun" pitchFamily="2" charset="-122"/>
              </a:rPr>
              <a:t>Biomarker-driver maintenance treatment</a:t>
            </a:r>
            <a:endParaRPr lang="en-GB" altLang="zh-CN" sz="1600" b="1" dirty="0">
              <a:solidFill>
                <a:srgbClr val="4D4D4D"/>
              </a:solidFill>
              <a:ea typeface="SimSun" pitchFamily="2" charset="-122"/>
            </a:endParaRPr>
          </a:p>
        </p:txBody>
      </p:sp>
    </p:spTree>
    <p:extLst>
      <p:ext uri="{BB962C8B-B14F-4D97-AF65-F5344CB8AC3E}">
        <p14:creationId xmlns:p14="http://schemas.microsoft.com/office/powerpoint/2010/main" val="22519768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O-9: 5-FU/LV + cetuximab + vemurafenib as maintenance therapy for BRAF-mutant (BRAFmut) metastatic colorectal cancer (mCRC): Efficacy, safety, and exploratory biomarker findings from Cohort 1 of the MODUL trial – Ducreux MP, et al</a:t>
            </a:r>
            <a:endParaRPr lang="en-GB" dirty="0"/>
          </a:p>
        </p:txBody>
      </p:sp>
      <p:sp>
        <p:nvSpPr>
          <p:cNvPr id="8" name="Content Placeholder 7"/>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a:t>Ducreux MP, et al. Ann Oncol 2021;32(suppl):abstr O-9</a:t>
            </a:r>
            <a:endParaRPr lang="en-GB" dirty="0"/>
          </a:p>
        </p:txBody>
      </p:sp>
      <p:sp>
        <p:nvSpPr>
          <p:cNvPr id="10" name="TextBox 9"/>
          <p:cNvSpPr txBox="1"/>
          <p:nvPr/>
        </p:nvSpPr>
        <p:spPr>
          <a:xfrm>
            <a:off x="8582795" y="1568567"/>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Overall survival</a:t>
            </a:r>
          </a:p>
        </p:txBody>
      </p:sp>
      <p:graphicFrame>
        <p:nvGraphicFramePr>
          <p:cNvPr id="13" name="Table 55">
            <a:extLst>
              <a:ext uri="{FF2B5EF4-FFF2-40B4-BE49-F238E27FC236}">
                <a16:creationId xmlns:a16="http://schemas.microsoft.com/office/drawing/2014/main" id="{34565D69-0453-446D-BB30-05ECF3617490}"/>
              </a:ext>
            </a:extLst>
          </p:cNvPr>
          <p:cNvGraphicFramePr>
            <a:graphicFrameLocks noGrp="1"/>
          </p:cNvGraphicFramePr>
          <p:nvPr>
            <p:extLst>
              <p:ext uri="{D42A27DB-BD31-4B8C-83A1-F6EECF244321}">
                <p14:modId xmlns:p14="http://schemas.microsoft.com/office/powerpoint/2010/main" val="3994845931"/>
              </p:ext>
            </p:extLst>
          </p:nvPr>
        </p:nvGraphicFramePr>
        <p:xfrm>
          <a:off x="3040276" y="2028433"/>
          <a:ext cx="2909587" cy="764640"/>
        </p:xfrm>
        <a:graphic>
          <a:graphicData uri="http://schemas.openxmlformats.org/drawingml/2006/table">
            <a:tbl>
              <a:tblPr firstRow="1" bandRow="1">
                <a:tableStyleId>{5C22544A-7EE6-4342-B048-85BDC9FD1C3A}</a:tableStyleId>
              </a:tblPr>
              <a:tblGrid>
                <a:gridCol w="1485899">
                  <a:extLst>
                    <a:ext uri="{9D8B030D-6E8A-4147-A177-3AD203B41FA5}">
                      <a16:colId xmlns:a16="http://schemas.microsoft.com/office/drawing/2014/main" val="877851372"/>
                    </a:ext>
                  </a:extLst>
                </a:gridCol>
                <a:gridCol w="1423688">
                  <a:extLst>
                    <a:ext uri="{9D8B030D-6E8A-4147-A177-3AD203B41FA5}">
                      <a16:colId xmlns:a16="http://schemas.microsoft.com/office/drawing/2014/main" val="2688447927"/>
                    </a:ext>
                  </a:extLst>
                </a:gridCol>
              </a:tblGrid>
              <a:tr h="0">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err="1">
                          <a:solidFill>
                            <a:srgbClr val="4D4D4D"/>
                          </a:solidFill>
                        </a:rPr>
                        <a:t>mPFs</a:t>
                      </a:r>
                      <a:r>
                        <a:rPr lang="en-GB" sz="1200" dirty="0">
                          <a:solidFill>
                            <a:srgbClr val="4D4D4D"/>
                          </a:solidFill>
                        </a:rPr>
                        <a:t>, </a:t>
                      </a:r>
                      <a:r>
                        <a:rPr lang="en-GB" sz="1200" dirty="0" err="1">
                          <a:solidFill>
                            <a:srgbClr val="4D4D4D"/>
                          </a:solidFill>
                        </a:rPr>
                        <a:t>mo</a:t>
                      </a:r>
                      <a:r>
                        <a:rPr lang="en-GB" sz="1200" dirty="0">
                          <a:solidFill>
                            <a:srgbClr val="4D4D4D"/>
                          </a:solidFill>
                        </a:rPr>
                        <a:t>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297835"/>
                  </a:ext>
                </a:extLst>
              </a:tr>
              <a:tr h="0">
                <a:tc>
                  <a:txBody>
                    <a:bodyPr/>
                    <a:lstStyle/>
                    <a:p>
                      <a:r>
                        <a:rPr lang="en-GB" sz="1200" dirty="0">
                          <a:solidFill>
                            <a:srgbClr val="4D4D4D"/>
                          </a:solidFill>
                        </a:rPr>
                        <a:t>5FU/LV + </a:t>
                      </a:r>
                      <a:r>
                        <a:rPr lang="en-GB" sz="1200" dirty="0" err="1">
                          <a:solidFill>
                            <a:srgbClr val="4D4D4D"/>
                          </a:solidFill>
                        </a:rPr>
                        <a:t>cet</a:t>
                      </a:r>
                      <a:r>
                        <a:rPr lang="en-GB" sz="1200" dirty="0">
                          <a:solidFill>
                            <a:srgbClr val="4D4D4D"/>
                          </a:solidFill>
                        </a:rPr>
                        <a:t> + </a:t>
                      </a:r>
                      <a:r>
                        <a:rPr lang="en-GB" sz="1200" dirty="0" err="1">
                          <a:solidFill>
                            <a:srgbClr val="4D4D4D"/>
                          </a:solidFill>
                        </a:rPr>
                        <a:t>vem</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10.0 (7.7, 12.6)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6090898"/>
                  </a:ext>
                </a:extLst>
              </a:tr>
              <a:tr h="0">
                <a:tc>
                  <a:txBody>
                    <a:bodyPr/>
                    <a:lstStyle/>
                    <a:p>
                      <a:r>
                        <a:rPr lang="en-GB" sz="1200" dirty="0" err="1">
                          <a:solidFill>
                            <a:srgbClr val="4D4D4D"/>
                          </a:solidFill>
                        </a:rPr>
                        <a:t>FPy</a:t>
                      </a:r>
                      <a:r>
                        <a:rPr lang="en-GB" sz="1200" dirty="0">
                          <a:solidFill>
                            <a:srgbClr val="4D4D4D"/>
                          </a:solidFill>
                        </a:rPr>
                        <a:t> + </a:t>
                      </a:r>
                      <a:r>
                        <a:rPr lang="en-GB" sz="1200" dirty="0" err="1">
                          <a:solidFill>
                            <a:srgbClr val="4D4D4D"/>
                          </a:solidFill>
                        </a:rPr>
                        <a:t>bev</a:t>
                      </a:r>
                      <a:endParaRPr lang="en-GB" sz="12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11.6 (3.6, 15.7)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4805983"/>
                  </a:ext>
                </a:extLst>
              </a:tr>
            </a:tbl>
          </a:graphicData>
        </a:graphic>
      </p:graphicFrame>
      <p:grpSp>
        <p:nvGrpSpPr>
          <p:cNvPr id="14" name="Group 13">
            <a:extLst>
              <a:ext uri="{FF2B5EF4-FFF2-40B4-BE49-F238E27FC236}">
                <a16:creationId xmlns:a16="http://schemas.microsoft.com/office/drawing/2014/main" id="{F1E33CEC-1A3D-4801-B898-6501776BD6A9}"/>
              </a:ext>
            </a:extLst>
          </p:cNvPr>
          <p:cNvGrpSpPr/>
          <p:nvPr/>
        </p:nvGrpSpPr>
        <p:grpSpPr>
          <a:xfrm>
            <a:off x="128450" y="1563659"/>
            <a:ext cx="5743227" cy="3783786"/>
            <a:chOff x="303814" y="1084061"/>
            <a:chExt cx="5743227" cy="3783786"/>
          </a:xfrm>
        </p:grpSpPr>
        <p:sp>
          <p:nvSpPr>
            <p:cNvPr id="15" name="TextBox 14"/>
            <p:cNvSpPr txBox="1"/>
            <p:nvPr/>
          </p:nvSpPr>
          <p:spPr>
            <a:xfrm>
              <a:off x="1910768" y="1084061"/>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Progression-free survival</a:t>
              </a:r>
            </a:p>
          </p:txBody>
        </p:sp>
        <p:sp>
          <p:nvSpPr>
            <p:cNvPr id="16" name="TextBox 15">
              <a:extLst>
                <a:ext uri="{FF2B5EF4-FFF2-40B4-BE49-F238E27FC236}">
                  <a16:creationId xmlns:a16="http://schemas.microsoft.com/office/drawing/2014/main" id="{EA364490-546D-44F3-9DA4-516E4DE604DF}"/>
                </a:ext>
              </a:extLst>
            </p:cNvPr>
            <p:cNvSpPr txBox="1"/>
            <p:nvPr/>
          </p:nvSpPr>
          <p:spPr>
            <a:xfrm>
              <a:off x="315229" y="4090786"/>
              <a:ext cx="870558" cy="461665"/>
            </a:xfrm>
            <a:prstGeom prst="rect">
              <a:avLst/>
            </a:prstGeom>
            <a:noFill/>
          </p:spPr>
          <p:txBody>
            <a:bodyPr wrap="none" rtlCol="0">
              <a:spAutoFit/>
            </a:bodyPr>
            <a:lstStyle/>
            <a:p>
              <a:pPr algn="r"/>
              <a:r>
                <a:rPr lang="en-GB" sz="1200" dirty="0">
                  <a:solidFill>
                    <a:srgbClr val="B60D27"/>
                  </a:solidFill>
                </a:rPr>
                <a:t>5FU/LV +</a:t>
              </a:r>
              <a:br>
                <a:rPr lang="en-GB" sz="1200" dirty="0">
                  <a:solidFill>
                    <a:srgbClr val="B60D27"/>
                  </a:solidFill>
                </a:rPr>
              </a:br>
              <a:r>
                <a:rPr lang="en-GB" sz="1200" dirty="0" err="1">
                  <a:solidFill>
                    <a:srgbClr val="B60D27"/>
                  </a:solidFill>
                </a:rPr>
                <a:t>cet</a:t>
              </a:r>
              <a:r>
                <a:rPr lang="en-GB" sz="1200" dirty="0">
                  <a:solidFill>
                    <a:srgbClr val="B60D27"/>
                  </a:solidFill>
                </a:rPr>
                <a:t> + </a:t>
              </a:r>
              <a:r>
                <a:rPr lang="en-GB" sz="1200" dirty="0" err="1">
                  <a:solidFill>
                    <a:srgbClr val="B60D27"/>
                  </a:solidFill>
                </a:rPr>
                <a:t>vem</a:t>
              </a:r>
              <a:endParaRPr lang="en-GB" sz="1200" dirty="0">
                <a:solidFill>
                  <a:srgbClr val="B60D27"/>
                </a:solidFill>
              </a:endParaRPr>
            </a:p>
          </p:txBody>
        </p:sp>
        <p:sp>
          <p:nvSpPr>
            <p:cNvPr id="17" name="Freeform 21">
              <a:extLst>
                <a:ext uri="{FF2B5EF4-FFF2-40B4-BE49-F238E27FC236}">
                  <a16:creationId xmlns:a16="http://schemas.microsoft.com/office/drawing/2014/main" id="{25C112FE-5D9D-4F3E-BD88-CABAF50D1296}"/>
                </a:ext>
              </a:extLst>
            </p:cNvPr>
            <p:cNvSpPr>
              <a:spLocks/>
            </p:cNvSpPr>
            <p:nvPr/>
          </p:nvSpPr>
          <p:spPr bwMode="auto">
            <a:xfrm>
              <a:off x="1334256" y="1759977"/>
              <a:ext cx="4589024" cy="194842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18" name="Group 17">
              <a:extLst>
                <a:ext uri="{FF2B5EF4-FFF2-40B4-BE49-F238E27FC236}">
                  <a16:creationId xmlns:a16="http://schemas.microsoft.com/office/drawing/2014/main" id="{8CD613A3-394A-4199-8376-EF4E6288161C}"/>
                </a:ext>
              </a:extLst>
            </p:cNvPr>
            <p:cNvGrpSpPr/>
            <p:nvPr/>
          </p:nvGrpSpPr>
          <p:grpSpPr>
            <a:xfrm>
              <a:off x="671672" y="1603871"/>
              <a:ext cx="666102" cy="2233091"/>
              <a:chOff x="2624932" y="1359021"/>
              <a:chExt cx="666102" cy="2313313"/>
            </a:xfrm>
          </p:grpSpPr>
          <p:sp>
            <p:nvSpPr>
              <p:cNvPr id="105" name="Line 7">
                <a:extLst>
                  <a:ext uri="{FF2B5EF4-FFF2-40B4-BE49-F238E27FC236}">
                    <a16:creationId xmlns:a16="http://schemas.microsoft.com/office/drawing/2014/main" id="{4EC11B1E-A563-4A2F-89D1-559D61A0DD15}"/>
                  </a:ext>
                </a:extLst>
              </p:cNvPr>
              <p:cNvSpPr>
                <a:spLocks noChangeShapeType="1"/>
              </p:cNvSpPr>
              <p:nvPr/>
            </p:nvSpPr>
            <p:spPr bwMode="auto">
              <a:xfrm>
                <a:off x="3204800"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6" name="Line 8">
                <a:extLst>
                  <a:ext uri="{FF2B5EF4-FFF2-40B4-BE49-F238E27FC236}">
                    <a16:creationId xmlns:a16="http://schemas.microsoft.com/office/drawing/2014/main" id="{317D8B30-65C7-4015-A2DA-832DF0691DEF}"/>
                  </a:ext>
                </a:extLst>
              </p:cNvPr>
              <p:cNvSpPr>
                <a:spLocks noChangeShapeType="1"/>
              </p:cNvSpPr>
              <p:nvPr/>
            </p:nvSpPr>
            <p:spPr bwMode="auto">
              <a:xfrm>
                <a:off x="3204800"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7" name="Line 9">
                <a:extLst>
                  <a:ext uri="{FF2B5EF4-FFF2-40B4-BE49-F238E27FC236}">
                    <a16:creationId xmlns:a16="http://schemas.microsoft.com/office/drawing/2014/main" id="{FC93DF82-B338-4B04-94F7-C77CD10A5A92}"/>
                  </a:ext>
                </a:extLst>
              </p:cNvPr>
              <p:cNvSpPr>
                <a:spLocks noChangeShapeType="1"/>
              </p:cNvSpPr>
              <p:nvPr/>
            </p:nvSpPr>
            <p:spPr bwMode="auto">
              <a:xfrm>
                <a:off x="3204800"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8" name="Line 10">
                <a:extLst>
                  <a:ext uri="{FF2B5EF4-FFF2-40B4-BE49-F238E27FC236}">
                    <a16:creationId xmlns:a16="http://schemas.microsoft.com/office/drawing/2014/main" id="{7B83B95A-7009-4826-A63E-33C57FB7969C}"/>
                  </a:ext>
                </a:extLst>
              </p:cNvPr>
              <p:cNvSpPr>
                <a:spLocks noChangeShapeType="1"/>
              </p:cNvSpPr>
              <p:nvPr/>
            </p:nvSpPr>
            <p:spPr bwMode="auto">
              <a:xfrm>
                <a:off x="3204800"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9" name="Line 11">
                <a:extLst>
                  <a:ext uri="{FF2B5EF4-FFF2-40B4-BE49-F238E27FC236}">
                    <a16:creationId xmlns:a16="http://schemas.microsoft.com/office/drawing/2014/main" id="{4368D3B8-7162-4081-BADB-76870F134E77}"/>
                  </a:ext>
                </a:extLst>
              </p:cNvPr>
              <p:cNvSpPr>
                <a:spLocks noChangeShapeType="1"/>
              </p:cNvSpPr>
              <p:nvPr/>
            </p:nvSpPr>
            <p:spPr bwMode="auto">
              <a:xfrm>
                <a:off x="3204800"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0" name="TextBox 109">
                <a:extLst>
                  <a:ext uri="{FF2B5EF4-FFF2-40B4-BE49-F238E27FC236}">
                    <a16:creationId xmlns:a16="http://schemas.microsoft.com/office/drawing/2014/main" id="{E8D5261A-3C33-4268-8C17-C8A2D194110F}"/>
                  </a:ext>
                </a:extLst>
              </p:cNvPr>
              <p:cNvSpPr txBox="1"/>
              <p:nvPr/>
            </p:nvSpPr>
            <p:spPr>
              <a:xfrm rot="16200000">
                <a:off x="2397105" y="2388427"/>
                <a:ext cx="732653"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cs typeface="Arial" panose="020B0604020202020204" pitchFamily="34" charset="0"/>
                  </a:rPr>
                  <a:t>PFS, %</a:t>
                </a:r>
              </a:p>
            </p:txBody>
          </p:sp>
          <p:sp>
            <p:nvSpPr>
              <p:cNvPr id="111" name="TextBox 110">
                <a:extLst>
                  <a:ext uri="{FF2B5EF4-FFF2-40B4-BE49-F238E27FC236}">
                    <a16:creationId xmlns:a16="http://schemas.microsoft.com/office/drawing/2014/main" id="{14D4C1BA-0392-4C1D-905C-D12D7646A822}"/>
                  </a:ext>
                </a:extLst>
              </p:cNvPr>
              <p:cNvSpPr txBox="1"/>
              <p:nvPr/>
            </p:nvSpPr>
            <p:spPr>
              <a:xfrm>
                <a:off x="2797946" y="1359021"/>
                <a:ext cx="439543" cy="28695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100</a:t>
                </a:r>
              </a:p>
            </p:txBody>
          </p:sp>
          <p:sp>
            <p:nvSpPr>
              <p:cNvPr id="112" name="TextBox 111">
                <a:extLst>
                  <a:ext uri="{FF2B5EF4-FFF2-40B4-BE49-F238E27FC236}">
                    <a16:creationId xmlns:a16="http://schemas.microsoft.com/office/drawing/2014/main" id="{9207C28A-679D-46E7-98D6-A812ABC1BD70}"/>
                  </a:ext>
                </a:extLst>
              </p:cNvPr>
              <p:cNvSpPr txBox="1"/>
              <p:nvPr/>
            </p:nvSpPr>
            <p:spPr>
              <a:xfrm>
                <a:off x="2882905" y="1857552"/>
                <a:ext cx="354584" cy="28695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75</a:t>
                </a:r>
              </a:p>
            </p:txBody>
          </p:sp>
          <p:sp>
            <p:nvSpPr>
              <p:cNvPr id="113" name="TextBox 112">
                <a:extLst>
                  <a:ext uri="{FF2B5EF4-FFF2-40B4-BE49-F238E27FC236}">
                    <a16:creationId xmlns:a16="http://schemas.microsoft.com/office/drawing/2014/main" id="{5D12A2B8-98B4-46A4-A5E2-61D538106D59}"/>
                  </a:ext>
                </a:extLst>
              </p:cNvPr>
              <p:cNvSpPr txBox="1"/>
              <p:nvPr/>
            </p:nvSpPr>
            <p:spPr>
              <a:xfrm>
                <a:off x="2882905" y="2372206"/>
                <a:ext cx="354584" cy="28695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50</a:t>
                </a:r>
              </a:p>
            </p:txBody>
          </p:sp>
          <p:sp>
            <p:nvSpPr>
              <p:cNvPr id="114" name="TextBox 113">
                <a:extLst>
                  <a:ext uri="{FF2B5EF4-FFF2-40B4-BE49-F238E27FC236}">
                    <a16:creationId xmlns:a16="http://schemas.microsoft.com/office/drawing/2014/main" id="{375848B6-1D12-442A-ADB3-38D21BE79ACA}"/>
                  </a:ext>
                </a:extLst>
              </p:cNvPr>
              <p:cNvSpPr txBox="1"/>
              <p:nvPr/>
            </p:nvSpPr>
            <p:spPr>
              <a:xfrm>
                <a:off x="2882905" y="2876108"/>
                <a:ext cx="354584" cy="28695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25</a:t>
                </a:r>
              </a:p>
            </p:txBody>
          </p:sp>
          <p:sp>
            <p:nvSpPr>
              <p:cNvPr id="115" name="TextBox 114">
                <a:extLst>
                  <a:ext uri="{FF2B5EF4-FFF2-40B4-BE49-F238E27FC236}">
                    <a16:creationId xmlns:a16="http://schemas.microsoft.com/office/drawing/2014/main" id="{31C3CD5C-A3F4-4A61-81D2-8192FD37F79A}"/>
                  </a:ext>
                </a:extLst>
              </p:cNvPr>
              <p:cNvSpPr txBox="1"/>
              <p:nvPr/>
            </p:nvSpPr>
            <p:spPr>
              <a:xfrm>
                <a:off x="2967871" y="3385384"/>
                <a:ext cx="269626" cy="28695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grpSp>
          <p:nvGrpSpPr>
            <p:cNvPr id="19" name="Group 18">
              <a:extLst>
                <a:ext uri="{FF2B5EF4-FFF2-40B4-BE49-F238E27FC236}">
                  <a16:creationId xmlns:a16="http://schemas.microsoft.com/office/drawing/2014/main" id="{8D78E43F-0ED5-45B6-99C1-6D2B7AD2AE9A}"/>
                </a:ext>
              </a:extLst>
            </p:cNvPr>
            <p:cNvGrpSpPr/>
            <p:nvPr/>
          </p:nvGrpSpPr>
          <p:grpSpPr>
            <a:xfrm>
              <a:off x="1252650" y="3699562"/>
              <a:ext cx="4794391" cy="329369"/>
              <a:chOff x="1469714" y="5303149"/>
              <a:chExt cx="5488015" cy="329369"/>
            </a:xfrm>
          </p:grpSpPr>
          <p:sp>
            <p:nvSpPr>
              <p:cNvPr id="75" name="Line 21">
                <a:extLst>
                  <a:ext uri="{FF2B5EF4-FFF2-40B4-BE49-F238E27FC236}">
                    <a16:creationId xmlns:a16="http://schemas.microsoft.com/office/drawing/2014/main" id="{F7F67855-2DE5-408D-95CB-8CFAD328752B}"/>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6" name="TextBox 75">
                <a:extLst>
                  <a:ext uri="{FF2B5EF4-FFF2-40B4-BE49-F238E27FC236}">
                    <a16:creationId xmlns:a16="http://schemas.microsoft.com/office/drawing/2014/main" id="{FA3984F7-B8A0-4191-A64E-6AE9081C0BA3}"/>
                  </a:ext>
                </a:extLst>
              </p:cNvPr>
              <p:cNvSpPr txBox="1"/>
              <p:nvPr/>
            </p:nvSpPr>
            <p:spPr>
              <a:xfrm>
                <a:off x="6680007"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42</a:t>
                </a:r>
              </a:p>
            </p:txBody>
          </p:sp>
          <p:sp>
            <p:nvSpPr>
              <p:cNvPr id="77" name="Line 21">
                <a:extLst>
                  <a:ext uri="{FF2B5EF4-FFF2-40B4-BE49-F238E27FC236}">
                    <a16:creationId xmlns:a16="http://schemas.microsoft.com/office/drawing/2014/main" id="{51A3B042-00E9-4A48-87C7-56E6599F307D}"/>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8" name="TextBox 77">
                <a:extLst>
                  <a:ext uri="{FF2B5EF4-FFF2-40B4-BE49-F238E27FC236}">
                    <a16:creationId xmlns:a16="http://schemas.microsoft.com/office/drawing/2014/main" id="{6B089156-9A49-4737-BFF8-521568D81ACC}"/>
                  </a:ext>
                </a:extLst>
              </p:cNvPr>
              <p:cNvSpPr txBox="1"/>
              <p:nvPr/>
            </p:nvSpPr>
            <p:spPr>
              <a:xfrm>
                <a:off x="6304371"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39</a:t>
                </a:r>
              </a:p>
            </p:txBody>
          </p:sp>
          <p:sp>
            <p:nvSpPr>
              <p:cNvPr id="79" name="Line 21">
                <a:extLst>
                  <a:ext uri="{FF2B5EF4-FFF2-40B4-BE49-F238E27FC236}">
                    <a16:creationId xmlns:a16="http://schemas.microsoft.com/office/drawing/2014/main" id="{4EE764D6-A851-4737-8FB9-26F85F7A21BA}"/>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0" name="TextBox 79">
                <a:extLst>
                  <a:ext uri="{FF2B5EF4-FFF2-40B4-BE49-F238E27FC236}">
                    <a16:creationId xmlns:a16="http://schemas.microsoft.com/office/drawing/2014/main" id="{A7C65321-5D16-495C-8ABA-16034BE24F2E}"/>
                  </a:ext>
                </a:extLst>
              </p:cNvPr>
              <p:cNvSpPr txBox="1"/>
              <p:nvPr/>
            </p:nvSpPr>
            <p:spPr>
              <a:xfrm>
                <a:off x="5928733"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36</a:t>
                </a:r>
              </a:p>
            </p:txBody>
          </p:sp>
          <p:sp>
            <p:nvSpPr>
              <p:cNvPr id="81" name="Line 21">
                <a:extLst>
                  <a:ext uri="{FF2B5EF4-FFF2-40B4-BE49-F238E27FC236}">
                    <a16:creationId xmlns:a16="http://schemas.microsoft.com/office/drawing/2014/main" id="{508D022F-99D8-478A-8A8F-8CDB145751E0}"/>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2" name="TextBox 81">
                <a:extLst>
                  <a:ext uri="{FF2B5EF4-FFF2-40B4-BE49-F238E27FC236}">
                    <a16:creationId xmlns:a16="http://schemas.microsoft.com/office/drawing/2014/main" id="{9207B5EB-A5B6-4B2B-BE53-69D7C8B0603F}"/>
                  </a:ext>
                </a:extLst>
              </p:cNvPr>
              <p:cNvSpPr txBox="1"/>
              <p:nvPr/>
            </p:nvSpPr>
            <p:spPr>
              <a:xfrm>
                <a:off x="5553097"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33</a:t>
                </a:r>
              </a:p>
            </p:txBody>
          </p:sp>
          <p:sp>
            <p:nvSpPr>
              <p:cNvPr id="83" name="Line 21">
                <a:extLst>
                  <a:ext uri="{FF2B5EF4-FFF2-40B4-BE49-F238E27FC236}">
                    <a16:creationId xmlns:a16="http://schemas.microsoft.com/office/drawing/2014/main" id="{B8BB9827-CA9C-4DC0-B991-3AA4442E8661}"/>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4" name="TextBox 83">
                <a:extLst>
                  <a:ext uri="{FF2B5EF4-FFF2-40B4-BE49-F238E27FC236}">
                    <a16:creationId xmlns:a16="http://schemas.microsoft.com/office/drawing/2014/main" id="{FC0EC28F-5E00-429E-A164-49A5EBC43377}"/>
                  </a:ext>
                </a:extLst>
              </p:cNvPr>
              <p:cNvSpPr txBox="1"/>
              <p:nvPr/>
            </p:nvSpPr>
            <p:spPr>
              <a:xfrm>
                <a:off x="5177460"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30</a:t>
                </a:r>
              </a:p>
            </p:txBody>
          </p:sp>
          <p:sp>
            <p:nvSpPr>
              <p:cNvPr id="85" name="Line 21">
                <a:extLst>
                  <a:ext uri="{FF2B5EF4-FFF2-40B4-BE49-F238E27FC236}">
                    <a16:creationId xmlns:a16="http://schemas.microsoft.com/office/drawing/2014/main" id="{4187F7B0-C2FA-44FD-804E-6E0EE50F3B0E}"/>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6" name="TextBox 85">
                <a:extLst>
                  <a:ext uri="{FF2B5EF4-FFF2-40B4-BE49-F238E27FC236}">
                    <a16:creationId xmlns:a16="http://schemas.microsoft.com/office/drawing/2014/main" id="{CFE07CCE-4A59-4DCA-BD53-786A1CEFAB4E}"/>
                  </a:ext>
                </a:extLst>
              </p:cNvPr>
              <p:cNvSpPr txBox="1"/>
              <p:nvPr/>
            </p:nvSpPr>
            <p:spPr>
              <a:xfrm>
                <a:off x="4801822"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27</a:t>
                </a:r>
              </a:p>
            </p:txBody>
          </p:sp>
          <p:sp>
            <p:nvSpPr>
              <p:cNvPr id="87" name="Line 21">
                <a:extLst>
                  <a:ext uri="{FF2B5EF4-FFF2-40B4-BE49-F238E27FC236}">
                    <a16:creationId xmlns:a16="http://schemas.microsoft.com/office/drawing/2014/main" id="{7A03D8CB-5EAC-42DF-BD07-6D2EA58427E7}"/>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8" name="TextBox 87">
                <a:extLst>
                  <a:ext uri="{FF2B5EF4-FFF2-40B4-BE49-F238E27FC236}">
                    <a16:creationId xmlns:a16="http://schemas.microsoft.com/office/drawing/2014/main" id="{4199A564-F410-4A61-9589-AF7BD7508D25}"/>
                  </a:ext>
                </a:extLst>
              </p:cNvPr>
              <p:cNvSpPr txBox="1"/>
              <p:nvPr/>
            </p:nvSpPr>
            <p:spPr>
              <a:xfrm>
                <a:off x="4426185"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24</a:t>
                </a:r>
              </a:p>
            </p:txBody>
          </p:sp>
          <p:sp>
            <p:nvSpPr>
              <p:cNvPr id="89" name="Line 21">
                <a:extLst>
                  <a:ext uri="{FF2B5EF4-FFF2-40B4-BE49-F238E27FC236}">
                    <a16:creationId xmlns:a16="http://schemas.microsoft.com/office/drawing/2014/main" id="{BC76C132-5B73-4257-8CC1-B98734B48DC4}"/>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0" name="TextBox 89">
                <a:extLst>
                  <a:ext uri="{FF2B5EF4-FFF2-40B4-BE49-F238E27FC236}">
                    <a16:creationId xmlns:a16="http://schemas.microsoft.com/office/drawing/2014/main" id="{19726699-3E2B-4722-8663-E66062778657}"/>
                  </a:ext>
                </a:extLst>
              </p:cNvPr>
              <p:cNvSpPr txBox="1"/>
              <p:nvPr/>
            </p:nvSpPr>
            <p:spPr>
              <a:xfrm>
                <a:off x="4050549"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21</a:t>
                </a:r>
              </a:p>
            </p:txBody>
          </p:sp>
          <p:sp>
            <p:nvSpPr>
              <p:cNvPr id="91" name="Line 21">
                <a:extLst>
                  <a:ext uri="{FF2B5EF4-FFF2-40B4-BE49-F238E27FC236}">
                    <a16:creationId xmlns:a16="http://schemas.microsoft.com/office/drawing/2014/main" id="{8FB9BC7A-B0A7-48AF-971D-223F6BA14B9C}"/>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2" name="TextBox 91">
                <a:extLst>
                  <a:ext uri="{FF2B5EF4-FFF2-40B4-BE49-F238E27FC236}">
                    <a16:creationId xmlns:a16="http://schemas.microsoft.com/office/drawing/2014/main" id="{62DCEE7B-B893-49AB-AD41-2F2F2DE5E9A1}"/>
                  </a:ext>
                </a:extLst>
              </p:cNvPr>
              <p:cNvSpPr txBox="1"/>
              <p:nvPr/>
            </p:nvSpPr>
            <p:spPr>
              <a:xfrm>
                <a:off x="3674911"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p:txBody>
          </p:sp>
          <p:sp>
            <p:nvSpPr>
              <p:cNvPr id="93" name="Line 21">
                <a:extLst>
                  <a:ext uri="{FF2B5EF4-FFF2-40B4-BE49-F238E27FC236}">
                    <a16:creationId xmlns:a16="http://schemas.microsoft.com/office/drawing/2014/main" id="{D08289D2-33E3-48FD-AC86-8D04E93489DC}"/>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4" name="TextBox 93">
                <a:extLst>
                  <a:ext uri="{FF2B5EF4-FFF2-40B4-BE49-F238E27FC236}">
                    <a16:creationId xmlns:a16="http://schemas.microsoft.com/office/drawing/2014/main" id="{AB65B631-584C-412E-B47E-593F7E5CCC13}"/>
                  </a:ext>
                </a:extLst>
              </p:cNvPr>
              <p:cNvSpPr txBox="1"/>
              <p:nvPr/>
            </p:nvSpPr>
            <p:spPr>
              <a:xfrm>
                <a:off x="3299274"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15</a:t>
                </a:r>
              </a:p>
            </p:txBody>
          </p:sp>
          <p:sp>
            <p:nvSpPr>
              <p:cNvPr id="95" name="Line 21">
                <a:extLst>
                  <a:ext uri="{FF2B5EF4-FFF2-40B4-BE49-F238E27FC236}">
                    <a16:creationId xmlns:a16="http://schemas.microsoft.com/office/drawing/2014/main" id="{EEE5C933-6651-4692-AF64-E82ADA54E549}"/>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6" name="TextBox 95">
                <a:extLst>
                  <a:ext uri="{FF2B5EF4-FFF2-40B4-BE49-F238E27FC236}">
                    <a16:creationId xmlns:a16="http://schemas.microsoft.com/office/drawing/2014/main" id="{0D93BAE5-D8A1-4043-B19B-52C4FC0B1BD9}"/>
                  </a:ext>
                </a:extLst>
              </p:cNvPr>
              <p:cNvSpPr txBox="1"/>
              <p:nvPr/>
            </p:nvSpPr>
            <p:spPr>
              <a:xfrm>
                <a:off x="2923637"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p:txBody>
          </p:sp>
          <p:sp>
            <p:nvSpPr>
              <p:cNvPr id="97" name="Line 21">
                <a:extLst>
                  <a:ext uri="{FF2B5EF4-FFF2-40B4-BE49-F238E27FC236}">
                    <a16:creationId xmlns:a16="http://schemas.microsoft.com/office/drawing/2014/main" id="{7189F8F3-4CBD-425E-965D-A261A1D12930}"/>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8" name="TextBox 97">
                <a:extLst>
                  <a:ext uri="{FF2B5EF4-FFF2-40B4-BE49-F238E27FC236}">
                    <a16:creationId xmlns:a16="http://schemas.microsoft.com/office/drawing/2014/main" id="{8849E0F2-D824-4D1B-9D7E-25FF55145D1C}"/>
                  </a:ext>
                </a:extLst>
              </p:cNvPr>
              <p:cNvSpPr txBox="1"/>
              <p:nvPr/>
            </p:nvSpPr>
            <p:spPr>
              <a:xfrm>
                <a:off x="2596625" y="5375149"/>
                <a:ext cx="18047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9</a:t>
                </a:r>
              </a:p>
            </p:txBody>
          </p:sp>
          <p:sp>
            <p:nvSpPr>
              <p:cNvPr id="99" name="Line 21">
                <a:extLst>
                  <a:ext uri="{FF2B5EF4-FFF2-40B4-BE49-F238E27FC236}">
                    <a16:creationId xmlns:a16="http://schemas.microsoft.com/office/drawing/2014/main" id="{9DD55099-A1CA-4500-92C4-A1936A280EAC}"/>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00" name="TextBox 99">
                <a:extLst>
                  <a:ext uri="{FF2B5EF4-FFF2-40B4-BE49-F238E27FC236}">
                    <a16:creationId xmlns:a16="http://schemas.microsoft.com/office/drawing/2014/main" id="{59D4AEE3-6F8D-4928-B816-B6BC305839A3}"/>
                  </a:ext>
                </a:extLst>
              </p:cNvPr>
              <p:cNvSpPr txBox="1"/>
              <p:nvPr/>
            </p:nvSpPr>
            <p:spPr>
              <a:xfrm>
                <a:off x="2220986" y="5375149"/>
                <a:ext cx="18047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p:txBody>
          </p:sp>
          <p:sp>
            <p:nvSpPr>
              <p:cNvPr id="101" name="Line 21">
                <a:extLst>
                  <a:ext uri="{FF2B5EF4-FFF2-40B4-BE49-F238E27FC236}">
                    <a16:creationId xmlns:a16="http://schemas.microsoft.com/office/drawing/2014/main" id="{D5B3831F-6C8A-4F78-B360-B5C0C5FC7D04}"/>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02" name="TextBox 101">
                <a:extLst>
                  <a:ext uri="{FF2B5EF4-FFF2-40B4-BE49-F238E27FC236}">
                    <a16:creationId xmlns:a16="http://schemas.microsoft.com/office/drawing/2014/main" id="{88912A64-8BCB-4DD3-8453-B1562AB9A7C7}"/>
                  </a:ext>
                </a:extLst>
              </p:cNvPr>
              <p:cNvSpPr txBox="1"/>
              <p:nvPr/>
            </p:nvSpPr>
            <p:spPr>
              <a:xfrm>
                <a:off x="1845351" y="5375149"/>
                <a:ext cx="18047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a:t>
                </a:r>
              </a:p>
            </p:txBody>
          </p:sp>
          <p:sp>
            <p:nvSpPr>
              <p:cNvPr id="103" name="Line 21">
                <a:extLst>
                  <a:ext uri="{FF2B5EF4-FFF2-40B4-BE49-F238E27FC236}">
                    <a16:creationId xmlns:a16="http://schemas.microsoft.com/office/drawing/2014/main" id="{EBA4A332-BF9F-4F25-A5C5-E09D6FED46BB}"/>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04" name="TextBox 103">
                <a:extLst>
                  <a:ext uri="{FF2B5EF4-FFF2-40B4-BE49-F238E27FC236}">
                    <a16:creationId xmlns:a16="http://schemas.microsoft.com/office/drawing/2014/main" id="{E7927F43-FDAB-46A0-BBB1-A4302D30519F}"/>
                  </a:ext>
                </a:extLst>
              </p:cNvPr>
              <p:cNvSpPr txBox="1"/>
              <p:nvPr/>
            </p:nvSpPr>
            <p:spPr>
              <a:xfrm>
                <a:off x="1469714" y="5375149"/>
                <a:ext cx="18047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p:txBody>
          </p:sp>
        </p:grpSp>
        <p:grpSp>
          <p:nvGrpSpPr>
            <p:cNvPr id="20" name="Group 19">
              <a:extLst>
                <a:ext uri="{FF2B5EF4-FFF2-40B4-BE49-F238E27FC236}">
                  <a16:creationId xmlns:a16="http://schemas.microsoft.com/office/drawing/2014/main" id="{2964AE29-2045-411C-B4DC-7D72ED86E7B5}"/>
                </a:ext>
              </a:extLst>
            </p:cNvPr>
            <p:cNvGrpSpPr/>
            <p:nvPr/>
          </p:nvGrpSpPr>
          <p:grpSpPr>
            <a:xfrm>
              <a:off x="1210171" y="4192934"/>
              <a:ext cx="4794390" cy="257369"/>
              <a:chOff x="1067931" y="4532716"/>
              <a:chExt cx="4794390" cy="257369"/>
            </a:xfrm>
          </p:grpSpPr>
          <p:sp>
            <p:nvSpPr>
              <p:cNvPr id="60" name="TextBox 59">
                <a:extLst>
                  <a:ext uri="{FF2B5EF4-FFF2-40B4-BE49-F238E27FC236}">
                    <a16:creationId xmlns:a16="http://schemas.microsoft.com/office/drawing/2014/main" id="{FEE587D8-77D5-4ABB-A1EB-AEAA0C18DA95}"/>
                  </a:ext>
                </a:extLst>
              </p:cNvPr>
              <p:cNvSpPr txBox="1"/>
              <p:nvPr/>
            </p:nvSpPr>
            <p:spPr>
              <a:xfrm>
                <a:off x="5704659" y="4532716"/>
                <a:ext cx="157662"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0</a:t>
                </a:r>
              </a:p>
            </p:txBody>
          </p:sp>
          <p:sp>
            <p:nvSpPr>
              <p:cNvPr id="61" name="TextBox 60">
                <a:extLst>
                  <a:ext uri="{FF2B5EF4-FFF2-40B4-BE49-F238E27FC236}">
                    <a16:creationId xmlns:a16="http://schemas.microsoft.com/office/drawing/2014/main" id="{E94CC9C2-5B95-4EC6-A01A-344FCC27451D}"/>
                  </a:ext>
                </a:extLst>
              </p:cNvPr>
              <p:cNvSpPr txBox="1"/>
              <p:nvPr/>
            </p:nvSpPr>
            <p:spPr>
              <a:xfrm>
                <a:off x="5376499" y="4532716"/>
                <a:ext cx="157662"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1</a:t>
                </a:r>
              </a:p>
            </p:txBody>
          </p:sp>
          <p:sp>
            <p:nvSpPr>
              <p:cNvPr id="62" name="TextBox 61">
                <a:extLst>
                  <a:ext uri="{FF2B5EF4-FFF2-40B4-BE49-F238E27FC236}">
                    <a16:creationId xmlns:a16="http://schemas.microsoft.com/office/drawing/2014/main" id="{16A7CF63-BCF1-4ABC-A4DD-B974A5A01161}"/>
                  </a:ext>
                </a:extLst>
              </p:cNvPr>
              <p:cNvSpPr txBox="1"/>
              <p:nvPr/>
            </p:nvSpPr>
            <p:spPr>
              <a:xfrm>
                <a:off x="5048338" y="4532716"/>
                <a:ext cx="157662"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1</a:t>
                </a:r>
              </a:p>
            </p:txBody>
          </p:sp>
          <p:sp>
            <p:nvSpPr>
              <p:cNvPr id="63" name="TextBox 62">
                <a:extLst>
                  <a:ext uri="{FF2B5EF4-FFF2-40B4-BE49-F238E27FC236}">
                    <a16:creationId xmlns:a16="http://schemas.microsoft.com/office/drawing/2014/main" id="{7E5BA5C7-D4A8-4128-9DC3-B42D0590F92F}"/>
                  </a:ext>
                </a:extLst>
              </p:cNvPr>
              <p:cNvSpPr txBox="1"/>
              <p:nvPr/>
            </p:nvSpPr>
            <p:spPr>
              <a:xfrm>
                <a:off x="4720178" y="4532716"/>
                <a:ext cx="157662"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2</a:t>
                </a:r>
              </a:p>
            </p:txBody>
          </p:sp>
          <p:sp>
            <p:nvSpPr>
              <p:cNvPr id="64" name="TextBox 63">
                <a:extLst>
                  <a:ext uri="{FF2B5EF4-FFF2-40B4-BE49-F238E27FC236}">
                    <a16:creationId xmlns:a16="http://schemas.microsoft.com/office/drawing/2014/main" id="{0324D59A-A324-4E1D-97FA-97FBB759929A}"/>
                  </a:ext>
                </a:extLst>
              </p:cNvPr>
              <p:cNvSpPr txBox="1"/>
              <p:nvPr/>
            </p:nvSpPr>
            <p:spPr>
              <a:xfrm>
                <a:off x="4392017" y="4532716"/>
                <a:ext cx="157662"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2</a:t>
                </a:r>
              </a:p>
            </p:txBody>
          </p:sp>
          <p:sp>
            <p:nvSpPr>
              <p:cNvPr id="65" name="TextBox 64">
                <a:extLst>
                  <a:ext uri="{FF2B5EF4-FFF2-40B4-BE49-F238E27FC236}">
                    <a16:creationId xmlns:a16="http://schemas.microsoft.com/office/drawing/2014/main" id="{43069D9E-7EC5-4BE1-B80B-09AF00633DD5}"/>
                  </a:ext>
                </a:extLst>
              </p:cNvPr>
              <p:cNvSpPr txBox="1"/>
              <p:nvPr/>
            </p:nvSpPr>
            <p:spPr>
              <a:xfrm>
                <a:off x="4063856" y="4532716"/>
                <a:ext cx="157662"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3</a:t>
                </a:r>
              </a:p>
            </p:txBody>
          </p:sp>
          <p:sp>
            <p:nvSpPr>
              <p:cNvPr id="66" name="TextBox 65">
                <a:extLst>
                  <a:ext uri="{FF2B5EF4-FFF2-40B4-BE49-F238E27FC236}">
                    <a16:creationId xmlns:a16="http://schemas.microsoft.com/office/drawing/2014/main" id="{31D8252E-8FBE-4F58-A80D-5BA099F1E8D5}"/>
                  </a:ext>
                </a:extLst>
              </p:cNvPr>
              <p:cNvSpPr txBox="1"/>
              <p:nvPr/>
            </p:nvSpPr>
            <p:spPr>
              <a:xfrm>
                <a:off x="3735695" y="4532716"/>
                <a:ext cx="157662"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4</a:t>
                </a:r>
              </a:p>
            </p:txBody>
          </p:sp>
          <p:sp>
            <p:nvSpPr>
              <p:cNvPr id="67" name="TextBox 66">
                <a:extLst>
                  <a:ext uri="{FF2B5EF4-FFF2-40B4-BE49-F238E27FC236}">
                    <a16:creationId xmlns:a16="http://schemas.microsoft.com/office/drawing/2014/main" id="{58486017-1FDB-4C6E-92FF-B675B09A3A2B}"/>
                  </a:ext>
                </a:extLst>
              </p:cNvPr>
              <p:cNvSpPr txBox="1"/>
              <p:nvPr/>
            </p:nvSpPr>
            <p:spPr>
              <a:xfrm>
                <a:off x="3407535" y="4532716"/>
                <a:ext cx="157662"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5</a:t>
                </a:r>
              </a:p>
            </p:txBody>
          </p:sp>
          <p:sp>
            <p:nvSpPr>
              <p:cNvPr id="68" name="TextBox 67">
                <a:extLst>
                  <a:ext uri="{FF2B5EF4-FFF2-40B4-BE49-F238E27FC236}">
                    <a16:creationId xmlns:a16="http://schemas.microsoft.com/office/drawing/2014/main" id="{ADB5C9E9-952E-4359-94E6-1DA955F86E59}"/>
                  </a:ext>
                </a:extLst>
              </p:cNvPr>
              <p:cNvSpPr txBox="1"/>
              <p:nvPr/>
            </p:nvSpPr>
            <p:spPr>
              <a:xfrm>
                <a:off x="3079374" y="4532716"/>
                <a:ext cx="157662"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5</a:t>
                </a:r>
              </a:p>
            </p:txBody>
          </p:sp>
          <p:sp>
            <p:nvSpPr>
              <p:cNvPr id="69" name="TextBox 68">
                <a:extLst>
                  <a:ext uri="{FF2B5EF4-FFF2-40B4-BE49-F238E27FC236}">
                    <a16:creationId xmlns:a16="http://schemas.microsoft.com/office/drawing/2014/main" id="{FABFE00A-3B02-4C40-9046-77823C9987E0}"/>
                  </a:ext>
                </a:extLst>
              </p:cNvPr>
              <p:cNvSpPr txBox="1"/>
              <p:nvPr/>
            </p:nvSpPr>
            <p:spPr>
              <a:xfrm>
                <a:off x="2751213" y="4532716"/>
                <a:ext cx="157662"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5</a:t>
                </a:r>
              </a:p>
            </p:txBody>
          </p:sp>
          <p:sp>
            <p:nvSpPr>
              <p:cNvPr id="70" name="TextBox 69">
                <a:extLst>
                  <a:ext uri="{FF2B5EF4-FFF2-40B4-BE49-F238E27FC236}">
                    <a16:creationId xmlns:a16="http://schemas.microsoft.com/office/drawing/2014/main" id="{33B8E862-8CC5-4540-9C3B-78400CA0A401}"/>
                  </a:ext>
                </a:extLst>
              </p:cNvPr>
              <p:cNvSpPr txBox="1"/>
              <p:nvPr/>
            </p:nvSpPr>
            <p:spPr>
              <a:xfrm>
                <a:off x="2386280" y="4532716"/>
                <a:ext cx="231208"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11</a:t>
                </a:r>
              </a:p>
            </p:txBody>
          </p:sp>
          <p:sp>
            <p:nvSpPr>
              <p:cNvPr id="71" name="TextBox 70">
                <a:extLst>
                  <a:ext uri="{FF2B5EF4-FFF2-40B4-BE49-F238E27FC236}">
                    <a16:creationId xmlns:a16="http://schemas.microsoft.com/office/drawing/2014/main" id="{90E6B6E1-D438-488E-8E4C-0F03879A2D33}"/>
                  </a:ext>
                </a:extLst>
              </p:cNvPr>
              <p:cNvSpPr txBox="1"/>
              <p:nvPr/>
            </p:nvSpPr>
            <p:spPr>
              <a:xfrm>
                <a:off x="2052413" y="4532716"/>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19</a:t>
                </a:r>
              </a:p>
            </p:txBody>
          </p:sp>
          <p:sp>
            <p:nvSpPr>
              <p:cNvPr id="72" name="TextBox 71">
                <a:extLst>
                  <a:ext uri="{FF2B5EF4-FFF2-40B4-BE49-F238E27FC236}">
                    <a16:creationId xmlns:a16="http://schemas.microsoft.com/office/drawing/2014/main" id="{C3AF19A7-6A52-4C60-A0A8-AA7F9059347B}"/>
                  </a:ext>
                </a:extLst>
              </p:cNvPr>
              <p:cNvSpPr txBox="1"/>
              <p:nvPr/>
            </p:nvSpPr>
            <p:spPr>
              <a:xfrm>
                <a:off x="1724251" y="4532716"/>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31</a:t>
                </a:r>
              </a:p>
            </p:txBody>
          </p:sp>
          <p:sp>
            <p:nvSpPr>
              <p:cNvPr id="73" name="TextBox 72">
                <a:extLst>
                  <a:ext uri="{FF2B5EF4-FFF2-40B4-BE49-F238E27FC236}">
                    <a16:creationId xmlns:a16="http://schemas.microsoft.com/office/drawing/2014/main" id="{843E5882-927F-409D-A258-BB8B6CA9B6ED}"/>
                  </a:ext>
                </a:extLst>
              </p:cNvPr>
              <p:cNvSpPr txBox="1"/>
              <p:nvPr/>
            </p:nvSpPr>
            <p:spPr>
              <a:xfrm>
                <a:off x="1396092" y="4532716"/>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37</a:t>
                </a:r>
              </a:p>
            </p:txBody>
          </p:sp>
          <p:sp>
            <p:nvSpPr>
              <p:cNvPr id="74" name="TextBox 73">
                <a:extLst>
                  <a:ext uri="{FF2B5EF4-FFF2-40B4-BE49-F238E27FC236}">
                    <a16:creationId xmlns:a16="http://schemas.microsoft.com/office/drawing/2014/main" id="{DDCEA2D6-E40E-4311-AAFC-EDE5F6523A6A}"/>
                  </a:ext>
                </a:extLst>
              </p:cNvPr>
              <p:cNvSpPr txBox="1"/>
              <p:nvPr/>
            </p:nvSpPr>
            <p:spPr>
              <a:xfrm>
                <a:off x="1067931" y="4532716"/>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40</a:t>
                </a:r>
              </a:p>
            </p:txBody>
          </p:sp>
        </p:grpSp>
        <p:sp>
          <p:nvSpPr>
            <p:cNvPr id="21" name="TextBox 20">
              <a:extLst>
                <a:ext uri="{FF2B5EF4-FFF2-40B4-BE49-F238E27FC236}">
                  <a16:creationId xmlns:a16="http://schemas.microsoft.com/office/drawing/2014/main" id="{324FD7DB-E192-4E55-A285-1DFB1870169F}"/>
                </a:ext>
              </a:extLst>
            </p:cNvPr>
            <p:cNvSpPr txBox="1"/>
            <p:nvPr/>
          </p:nvSpPr>
          <p:spPr>
            <a:xfrm>
              <a:off x="3074976" y="3960840"/>
              <a:ext cx="1110304"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cs typeface="Arial" panose="020B0604020202020204" pitchFamily="34" charset="0"/>
                </a:rPr>
                <a:t>Time, months</a:t>
              </a:r>
            </a:p>
          </p:txBody>
        </p:sp>
        <p:grpSp>
          <p:nvGrpSpPr>
            <p:cNvPr id="22" name="Group 21">
              <a:extLst>
                <a:ext uri="{FF2B5EF4-FFF2-40B4-BE49-F238E27FC236}">
                  <a16:creationId xmlns:a16="http://schemas.microsoft.com/office/drawing/2014/main" id="{74056F6F-347F-4DEF-A338-458D3A7A3DE4}"/>
                </a:ext>
              </a:extLst>
            </p:cNvPr>
            <p:cNvGrpSpPr/>
            <p:nvPr/>
          </p:nvGrpSpPr>
          <p:grpSpPr>
            <a:xfrm>
              <a:off x="1210171" y="4600663"/>
              <a:ext cx="4794390" cy="257369"/>
              <a:chOff x="1067931" y="4532716"/>
              <a:chExt cx="4794390" cy="257369"/>
            </a:xfrm>
          </p:grpSpPr>
          <p:sp>
            <p:nvSpPr>
              <p:cNvPr id="45" name="TextBox 44">
                <a:extLst>
                  <a:ext uri="{FF2B5EF4-FFF2-40B4-BE49-F238E27FC236}">
                    <a16:creationId xmlns:a16="http://schemas.microsoft.com/office/drawing/2014/main" id="{C0D01B99-62DD-429D-944F-AFFC556968FF}"/>
                  </a:ext>
                </a:extLst>
              </p:cNvPr>
              <p:cNvSpPr txBox="1"/>
              <p:nvPr/>
            </p:nvSpPr>
            <p:spPr>
              <a:xfrm>
                <a:off x="5704659"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0</a:t>
                </a:r>
              </a:p>
            </p:txBody>
          </p:sp>
          <p:sp>
            <p:nvSpPr>
              <p:cNvPr id="46" name="TextBox 45">
                <a:extLst>
                  <a:ext uri="{FF2B5EF4-FFF2-40B4-BE49-F238E27FC236}">
                    <a16:creationId xmlns:a16="http://schemas.microsoft.com/office/drawing/2014/main" id="{411334AB-598B-47C8-A6B8-AB66940D2294}"/>
                  </a:ext>
                </a:extLst>
              </p:cNvPr>
              <p:cNvSpPr txBox="1"/>
              <p:nvPr/>
            </p:nvSpPr>
            <p:spPr>
              <a:xfrm>
                <a:off x="5376499"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0</a:t>
                </a:r>
              </a:p>
            </p:txBody>
          </p:sp>
          <p:sp>
            <p:nvSpPr>
              <p:cNvPr id="47" name="TextBox 46">
                <a:extLst>
                  <a:ext uri="{FF2B5EF4-FFF2-40B4-BE49-F238E27FC236}">
                    <a16:creationId xmlns:a16="http://schemas.microsoft.com/office/drawing/2014/main" id="{3CAB4A4C-3267-4787-8B73-42FB566A71AE}"/>
                  </a:ext>
                </a:extLst>
              </p:cNvPr>
              <p:cNvSpPr txBox="1"/>
              <p:nvPr/>
            </p:nvSpPr>
            <p:spPr>
              <a:xfrm>
                <a:off x="5048338"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0</a:t>
                </a:r>
              </a:p>
            </p:txBody>
          </p:sp>
          <p:sp>
            <p:nvSpPr>
              <p:cNvPr id="48" name="TextBox 47">
                <a:extLst>
                  <a:ext uri="{FF2B5EF4-FFF2-40B4-BE49-F238E27FC236}">
                    <a16:creationId xmlns:a16="http://schemas.microsoft.com/office/drawing/2014/main" id="{53BBC115-EA08-4654-8504-088FEC40C16A}"/>
                  </a:ext>
                </a:extLst>
              </p:cNvPr>
              <p:cNvSpPr txBox="1"/>
              <p:nvPr/>
            </p:nvSpPr>
            <p:spPr>
              <a:xfrm>
                <a:off x="4720178"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0</a:t>
                </a:r>
              </a:p>
            </p:txBody>
          </p:sp>
          <p:sp>
            <p:nvSpPr>
              <p:cNvPr id="49" name="TextBox 48">
                <a:extLst>
                  <a:ext uri="{FF2B5EF4-FFF2-40B4-BE49-F238E27FC236}">
                    <a16:creationId xmlns:a16="http://schemas.microsoft.com/office/drawing/2014/main" id="{EC5E0592-3F9B-4248-B6EC-33C08D5D2F4A}"/>
                  </a:ext>
                </a:extLst>
              </p:cNvPr>
              <p:cNvSpPr txBox="1"/>
              <p:nvPr/>
            </p:nvSpPr>
            <p:spPr>
              <a:xfrm>
                <a:off x="4392017"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a:t>
                </a:r>
              </a:p>
            </p:txBody>
          </p:sp>
          <p:sp>
            <p:nvSpPr>
              <p:cNvPr id="50" name="TextBox 49">
                <a:extLst>
                  <a:ext uri="{FF2B5EF4-FFF2-40B4-BE49-F238E27FC236}">
                    <a16:creationId xmlns:a16="http://schemas.microsoft.com/office/drawing/2014/main" id="{CE5F26F4-0917-45A2-8820-3F077424E9DE}"/>
                  </a:ext>
                </a:extLst>
              </p:cNvPr>
              <p:cNvSpPr txBox="1"/>
              <p:nvPr/>
            </p:nvSpPr>
            <p:spPr>
              <a:xfrm>
                <a:off x="4063856"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2</a:t>
                </a:r>
              </a:p>
            </p:txBody>
          </p:sp>
          <p:sp>
            <p:nvSpPr>
              <p:cNvPr id="51" name="TextBox 50">
                <a:extLst>
                  <a:ext uri="{FF2B5EF4-FFF2-40B4-BE49-F238E27FC236}">
                    <a16:creationId xmlns:a16="http://schemas.microsoft.com/office/drawing/2014/main" id="{D72C744B-5DD0-4EFC-B100-BC47DB147535}"/>
                  </a:ext>
                </a:extLst>
              </p:cNvPr>
              <p:cNvSpPr txBox="1"/>
              <p:nvPr/>
            </p:nvSpPr>
            <p:spPr>
              <a:xfrm>
                <a:off x="3735695"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2</a:t>
                </a:r>
              </a:p>
            </p:txBody>
          </p:sp>
          <p:sp>
            <p:nvSpPr>
              <p:cNvPr id="52" name="TextBox 51">
                <a:extLst>
                  <a:ext uri="{FF2B5EF4-FFF2-40B4-BE49-F238E27FC236}">
                    <a16:creationId xmlns:a16="http://schemas.microsoft.com/office/drawing/2014/main" id="{8A78BBD8-30B5-4938-817D-B68C903270D2}"/>
                  </a:ext>
                </a:extLst>
              </p:cNvPr>
              <p:cNvSpPr txBox="1"/>
              <p:nvPr/>
            </p:nvSpPr>
            <p:spPr>
              <a:xfrm>
                <a:off x="3407535"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2</a:t>
                </a:r>
              </a:p>
            </p:txBody>
          </p:sp>
          <p:sp>
            <p:nvSpPr>
              <p:cNvPr id="53" name="TextBox 52">
                <a:extLst>
                  <a:ext uri="{FF2B5EF4-FFF2-40B4-BE49-F238E27FC236}">
                    <a16:creationId xmlns:a16="http://schemas.microsoft.com/office/drawing/2014/main" id="{337A8C61-B2CD-4CB5-A474-D3C89EB35F97}"/>
                  </a:ext>
                </a:extLst>
              </p:cNvPr>
              <p:cNvSpPr txBox="1"/>
              <p:nvPr/>
            </p:nvSpPr>
            <p:spPr>
              <a:xfrm>
                <a:off x="3079374"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2</a:t>
                </a:r>
              </a:p>
            </p:txBody>
          </p:sp>
          <p:sp>
            <p:nvSpPr>
              <p:cNvPr id="54" name="TextBox 53">
                <a:extLst>
                  <a:ext uri="{FF2B5EF4-FFF2-40B4-BE49-F238E27FC236}">
                    <a16:creationId xmlns:a16="http://schemas.microsoft.com/office/drawing/2014/main" id="{9B1CCE1B-5AEA-468D-AD4B-0E5C1BDEF227}"/>
                  </a:ext>
                </a:extLst>
              </p:cNvPr>
              <p:cNvSpPr txBox="1"/>
              <p:nvPr/>
            </p:nvSpPr>
            <p:spPr>
              <a:xfrm>
                <a:off x="2751213"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5</a:t>
                </a:r>
              </a:p>
            </p:txBody>
          </p:sp>
          <p:sp>
            <p:nvSpPr>
              <p:cNvPr id="55" name="TextBox 54">
                <a:extLst>
                  <a:ext uri="{FF2B5EF4-FFF2-40B4-BE49-F238E27FC236}">
                    <a16:creationId xmlns:a16="http://schemas.microsoft.com/office/drawing/2014/main" id="{A01A0537-FD3E-40BD-873D-7054715A95B3}"/>
                  </a:ext>
                </a:extLst>
              </p:cNvPr>
              <p:cNvSpPr txBox="1"/>
              <p:nvPr/>
            </p:nvSpPr>
            <p:spPr>
              <a:xfrm>
                <a:off x="2423052"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7</a:t>
                </a:r>
              </a:p>
            </p:txBody>
          </p:sp>
          <p:sp>
            <p:nvSpPr>
              <p:cNvPr id="56" name="TextBox 55">
                <a:extLst>
                  <a:ext uri="{FF2B5EF4-FFF2-40B4-BE49-F238E27FC236}">
                    <a16:creationId xmlns:a16="http://schemas.microsoft.com/office/drawing/2014/main" id="{69A4E88B-CA1D-480E-8634-069FA1EC18BB}"/>
                  </a:ext>
                </a:extLst>
              </p:cNvPr>
              <p:cNvSpPr txBox="1"/>
              <p:nvPr/>
            </p:nvSpPr>
            <p:spPr>
              <a:xfrm>
                <a:off x="2094892"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9</a:t>
                </a:r>
              </a:p>
            </p:txBody>
          </p:sp>
          <p:sp>
            <p:nvSpPr>
              <p:cNvPr id="57" name="TextBox 56">
                <a:extLst>
                  <a:ext uri="{FF2B5EF4-FFF2-40B4-BE49-F238E27FC236}">
                    <a16:creationId xmlns:a16="http://schemas.microsoft.com/office/drawing/2014/main" id="{08F15BD7-626B-41C9-8E02-67FBC3198F70}"/>
                  </a:ext>
                </a:extLst>
              </p:cNvPr>
              <p:cNvSpPr txBox="1"/>
              <p:nvPr/>
            </p:nvSpPr>
            <p:spPr>
              <a:xfrm>
                <a:off x="1724251" y="4532716"/>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10</a:t>
                </a:r>
              </a:p>
            </p:txBody>
          </p:sp>
          <p:sp>
            <p:nvSpPr>
              <p:cNvPr id="58" name="TextBox 57">
                <a:extLst>
                  <a:ext uri="{FF2B5EF4-FFF2-40B4-BE49-F238E27FC236}">
                    <a16:creationId xmlns:a16="http://schemas.microsoft.com/office/drawing/2014/main" id="{FCBFFBBF-035D-4FE4-B671-9044199EA85E}"/>
                  </a:ext>
                </a:extLst>
              </p:cNvPr>
              <p:cNvSpPr txBox="1"/>
              <p:nvPr/>
            </p:nvSpPr>
            <p:spPr>
              <a:xfrm>
                <a:off x="1396092" y="4532716"/>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16</a:t>
                </a:r>
              </a:p>
            </p:txBody>
          </p:sp>
          <p:sp>
            <p:nvSpPr>
              <p:cNvPr id="59" name="TextBox 58">
                <a:extLst>
                  <a:ext uri="{FF2B5EF4-FFF2-40B4-BE49-F238E27FC236}">
                    <a16:creationId xmlns:a16="http://schemas.microsoft.com/office/drawing/2014/main" id="{C7FE8EA7-570F-4CF6-8A70-5915CC247B97}"/>
                  </a:ext>
                </a:extLst>
              </p:cNvPr>
              <p:cNvSpPr txBox="1"/>
              <p:nvPr/>
            </p:nvSpPr>
            <p:spPr>
              <a:xfrm>
                <a:off x="1067931" y="4532716"/>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20</a:t>
                </a:r>
              </a:p>
            </p:txBody>
          </p:sp>
        </p:grpSp>
        <p:sp>
          <p:nvSpPr>
            <p:cNvPr id="23" name="TextBox 22">
              <a:extLst>
                <a:ext uri="{FF2B5EF4-FFF2-40B4-BE49-F238E27FC236}">
                  <a16:creationId xmlns:a16="http://schemas.microsoft.com/office/drawing/2014/main" id="{80952472-0CC0-4BA8-B8CF-C69601BD72B1}"/>
                </a:ext>
              </a:extLst>
            </p:cNvPr>
            <p:cNvSpPr txBox="1"/>
            <p:nvPr/>
          </p:nvSpPr>
          <p:spPr>
            <a:xfrm>
              <a:off x="308624" y="3885782"/>
              <a:ext cx="877163" cy="276999"/>
            </a:xfrm>
            <a:prstGeom prst="rect">
              <a:avLst/>
            </a:prstGeom>
            <a:noFill/>
          </p:spPr>
          <p:txBody>
            <a:bodyPr wrap="none" rtlCol="0">
              <a:spAutoFit/>
            </a:bodyPr>
            <a:lstStyle/>
            <a:p>
              <a:pPr algn="r"/>
              <a:r>
                <a:rPr lang="en-GB" sz="1200" dirty="0"/>
                <a:t>No. at risk</a:t>
              </a:r>
            </a:p>
          </p:txBody>
        </p:sp>
        <p:sp>
          <p:nvSpPr>
            <p:cNvPr id="24" name="TextBox 23">
              <a:extLst>
                <a:ext uri="{FF2B5EF4-FFF2-40B4-BE49-F238E27FC236}">
                  <a16:creationId xmlns:a16="http://schemas.microsoft.com/office/drawing/2014/main" id="{0710F04C-F93D-4748-ACFC-F5122B4CE7E2}"/>
                </a:ext>
              </a:extLst>
            </p:cNvPr>
            <p:cNvSpPr txBox="1"/>
            <p:nvPr/>
          </p:nvSpPr>
          <p:spPr>
            <a:xfrm>
              <a:off x="303814" y="4590848"/>
              <a:ext cx="881973" cy="276999"/>
            </a:xfrm>
            <a:prstGeom prst="rect">
              <a:avLst/>
            </a:prstGeom>
            <a:noFill/>
          </p:spPr>
          <p:txBody>
            <a:bodyPr wrap="none" rtlCol="0">
              <a:spAutoFit/>
            </a:bodyPr>
            <a:lstStyle/>
            <a:p>
              <a:pPr algn="r"/>
              <a:r>
                <a:rPr lang="en-GB" sz="1200" dirty="0" err="1">
                  <a:solidFill>
                    <a:schemeClr val="accent2"/>
                  </a:solidFill>
                </a:rPr>
                <a:t>FPy</a:t>
              </a:r>
              <a:r>
                <a:rPr lang="en-GB" sz="1200" dirty="0">
                  <a:solidFill>
                    <a:schemeClr val="accent2"/>
                  </a:solidFill>
                </a:rPr>
                <a:t> + </a:t>
              </a:r>
              <a:r>
                <a:rPr lang="en-GB" sz="1200" dirty="0" err="1">
                  <a:solidFill>
                    <a:schemeClr val="accent2"/>
                  </a:solidFill>
                </a:rPr>
                <a:t>bev</a:t>
              </a:r>
              <a:endParaRPr lang="en-GB" sz="1200" dirty="0">
                <a:solidFill>
                  <a:schemeClr val="accent2"/>
                </a:solidFill>
              </a:endParaRPr>
            </a:p>
          </p:txBody>
        </p:sp>
        <p:grpSp>
          <p:nvGrpSpPr>
            <p:cNvPr id="25" name="Group 24">
              <a:extLst>
                <a:ext uri="{FF2B5EF4-FFF2-40B4-BE49-F238E27FC236}">
                  <a16:creationId xmlns:a16="http://schemas.microsoft.com/office/drawing/2014/main" id="{EB77A470-93DA-4E3B-9AC7-00E411C0053F}"/>
                </a:ext>
              </a:extLst>
            </p:cNvPr>
            <p:cNvGrpSpPr/>
            <p:nvPr/>
          </p:nvGrpSpPr>
          <p:grpSpPr>
            <a:xfrm>
              <a:off x="1351915" y="1746251"/>
              <a:ext cx="4446058" cy="1860550"/>
              <a:chOff x="3305174" y="2266949"/>
              <a:chExt cx="5590136" cy="2332243"/>
            </a:xfrm>
          </p:grpSpPr>
          <p:sp>
            <p:nvSpPr>
              <p:cNvPr id="39" name="Graphic 107">
                <a:extLst>
                  <a:ext uri="{FF2B5EF4-FFF2-40B4-BE49-F238E27FC236}">
                    <a16:creationId xmlns:a16="http://schemas.microsoft.com/office/drawing/2014/main" id="{1BF7D7EE-EF0E-4E6C-BB6C-025BC8D28D91}"/>
                  </a:ext>
                </a:extLst>
              </p:cNvPr>
              <p:cNvSpPr/>
              <p:nvPr/>
            </p:nvSpPr>
            <p:spPr>
              <a:xfrm>
                <a:off x="3305174" y="2266949"/>
                <a:ext cx="5590136" cy="2300982"/>
              </a:xfrm>
              <a:custGeom>
                <a:avLst/>
                <a:gdLst>
                  <a:gd name="connsiteX0" fmla="*/ 5590137 w 5590136"/>
                  <a:gd name="connsiteY0" fmla="*/ 2300983 h 2300982"/>
                  <a:gd name="connsiteX1" fmla="*/ 4726829 w 5590136"/>
                  <a:gd name="connsiteY1" fmla="*/ 2300983 h 2300982"/>
                  <a:gd name="connsiteX2" fmla="*/ 4726829 w 5590136"/>
                  <a:gd name="connsiteY2" fmla="*/ 2151155 h 2300982"/>
                  <a:gd name="connsiteX3" fmla="*/ 4038314 w 5590136"/>
                  <a:gd name="connsiteY3" fmla="*/ 2151155 h 2300982"/>
                  <a:gd name="connsiteX4" fmla="*/ 4038314 w 5590136"/>
                  <a:gd name="connsiteY4" fmla="*/ 2012023 h 2300982"/>
                  <a:gd name="connsiteX5" fmla="*/ 3317701 w 5590136"/>
                  <a:gd name="connsiteY5" fmla="*/ 2012023 h 2300982"/>
                  <a:gd name="connsiteX6" fmla="*/ 3317701 w 5590136"/>
                  <a:gd name="connsiteY6" fmla="*/ 1872891 h 2300982"/>
                  <a:gd name="connsiteX7" fmla="*/ 3246349 w 5590136"/>
                  <a:gd name="connsiteY7" fmla="*/ 1872891 h 2300982"/>
                  <a:gd name="connsiteX8" fmla="*/ 3246349 w 5590136"/>
                  <a:gd name="connsiteY8" fmla="*/ 1726625 h 2300982"/>
                  <a:gd name="connsiteX9" fmla="*/ 1740903 w 5590136"/>
                  <a:gd name="connsiteY9" fmla="*/ 1726625 h 2300982"/>
                  <a:gd name="connsiteX10" fmla="*/ 1740903 w 5590136"/>
                  <a:gd name="connsiteY10" fmla="*/ 1633880 h 2300982"/>
                  <a:gd name="connsiteX11" fmla="*/ 1694526 w 5590136"/>
                  <a:gd name="connsiteY11" fmla="*/ 1633880 h 2300982"/>
                  <a:gd name="connsiteX12" fmla="*/ 1694526 w 5590136"/>
                  <a:gd name="connsiteY12" fmla="*/ 1558957 h 2300982"/>
                  <a:gd name="connsiteX13" fmla="*/ 1555395 w 5590136"/>
                  <a:gd name="connsiteY13" fmla="*/ 1558957 h 2300982"/>
                  <a:gd name="connsiteX14" fmla="*/ 1555395 w 5590136"/>
                  <a:gd name="connsiteY14" fmla="*/ 1484043 h 2300982"/>
                  <a:gd name="connsiteX15" fmla="*/ 1512580 w 5590136"/>
                  <a:gd name="connsiteY15" fmla="*/ 1484043 h 2300982"/>
                  <a:gd name="connsiteX16" fmla="*/ 1512580 w 5590136"/>
                  <a:gd name="connsiteY16" fmla="*/ 1401994 h 2300982"/>
                  <a:gd name="connsiteX17" fmla="*/ 1462640 w 5590136"/>
                  <a:gd name="connsiteY17" fmla="*/ 1401994 h 2300982"/>
                  <a:gd name="connsiteX18" fmla="*/ 1462640 w 5590136"/>
                  <a:gd name="connsiteY18" fmla="*/ 1327080 h 2300982"/>
                  <a:gd name="connsiteX19" fmla="*/ 1394860 w 5590136"/>
                  <a:gd name="connsiteY19" fmla="*/ 1327080 h 2300982"/>
                  <a:gd name="connsiteX20" fmla="*/ 1394860 w 5590136"/>
                  <a:gd name="connsiteY20" fmla="*/ 1259300 h 2300982"/>
                  <a:gd name="connsiteX21" fmla="*/ 1377020 w 5590136"/>
                  <a:gd name="connsiteY21" fmla="*/ 1259300 h 2300982"/>
                  <a:gd name="connsiteX22" fmla="*/ 1377020 w 5590136"/>
                  <a:gd name="connsiteY22" fmla="*/ 1184386 h 2300982"/>
                  <a:gd name="connsiteX23" fmla="*/ 1259300 w 5590136"/>
                  <a:gd name="connsiteY23" fmla="*/ 1184386 h 2300982"/>
                  <a:gd name="connsiteX24" fmla="*/ 1259300 w 5590136"/>
                  <a:gd name="connsiteY24" fmla="*/ 1113034 h 2300982"/>
                  <a:gd name="connsiteX25" fmla="*/ 1162974 w 5590136"/>
                  <a:gd name="connsiteY25" fmla="*/ 1113034 h 2300982"/>
                  <a:gd name="connsiteX26" fmla="*/ 1162974 w 5590136"/>
                  <a:gd name="connsiteY26" fmla="*/ 1041683 h 2300982"/>
                  <a:gd name="connsiteX27" fmla="*/ 1130875 w 5590136"/>
                  <a:gd name="connsiteY27" fmla="*/ 1041683 h 2300982"/>
                  <a:gd name="connsiteX28" fmla="*/ 1130875 w 5590136"/>
                  <a:gd name="connsiteY28" fmla="*/ 838343 h 2300982"/>
                  <a:gd name="connsiteX29" fmla="*/ 1073791 w 5590136"/>
                  <a:gd name="connsiteY29" fmla="*/ 838343 h 2300982"/>
                  <a:gd name="connsiteX30" fmla="*/ 1073791 w 5590136"/>
                  <a:gd name="connsiteY30" fmla="*/ 774129 h 2300982"/>
                  <a:gd name="connsiteX31" fmla="*/ 1038120 w 5590136"/>
                  <a:gd name="connsiteY31" fmla="*/ 774129 h 2300982"/>
                  <a:gd name="connsiteX32" fmla="*/ 1038120 w 5590136"/>
                  <a:gd name="connsiteY32" fmla="*/ 720618 h 2300982"/>
                  <a:gd name="connsiteX33" fmla="*/ 1020280 w 5590136"/>
                  <a:gd name="connsiteY33" fmla="*/ 720618 h 2300982"/>
                  <a:gd name="connsiteX34" fmla="*/ 1020280 w 5590136"/>
                  <a:gd name="connsiteY34" fmla="*/ 652837 h 2300982"/>
                  <a:gd name="connsiteX35" fmla="*/ 991743 w 5590136"/>
                  <a:gd name="connsiteY35" fmla="*/ 652837 h 2300982"/>
                  <a:gd name="connsiteX36" fmla="*/ 991743 w 5590136"/>
                  <a:gd name="connsiteY36" fmla="*/ 517275 h 2300982"/>
                  <a:gd name="connsiteX37" fmla="*/ 845477 w 5590136"/>
                  <a:gd name="connsiteY37" fmla="*/ 517275 h 2300982"/>
                  <a:gd name="connsiteX38" fmla="*/ 845477 w 5590136"/>
                  <a:gd name="connsiteY38" fmla="*/ 470899 h 2300982"/>
                  <a:gd name="connsiteX39" fmla="*/ 806236 w 5590136"/>
                  <a:gd name="connsiteY39" fmla="*/ 470899 h 2300982"/>
                  <a:gd name="connsiteX40" fmla="*/ 806236 w 5590136"/>
                  <a:gd name="connsiteY40" fmla="*/ 406685 h 2300982"/>
                  <a:gd name="connsiteX41" fmla="*/ 770562 w 5590136"/>
                  <a:gd name="connsiteY41" fmla="*/ 406685 h 2300982"/>
                  <a:gd name="connsiteX42" fmla="*/ 770562 w 5590136"/>
                  <a:gd name="connsiteY42" fmla="*/ 338904 h 2300982"/>
                  <a:gd name="connsiteX43" fmla="*/ 738455 w 5590136"/>
                  <a:gd name="connsiteY43" fmla="*/ 338904 h 2300982"/>
                  <a:gd name="connsiteX44" fmla="*/ 738455 w 5590136"/>
                  <a:gd name="connsiteY44" fmla="*/ 271123 h 2300982"/>
                  <a:gd name="connsiteX45" fmla="*/ 670674 w 5590136"/>
                  <a:gd name="connsiteY45" fmla="*/ 271123 h 2300982"/>
                  <a:gd name="connsiteX46" fmla="*/ 670674 w 5590136"/>
                  <a:gd name="connsiteY46" fmla="*/ 210478 h 2300982"/>
                  <a:gd name="connsiteX47" fmla="*/ 492303 w 5590136"/>
                  <a:gd name="connsiteY47" fmla="*/ 210478 h 2300982"/>
                  <a:gd name="connsiteX48" fmla="*/ 492303 w 5590136"/>
                  <a:gd name="connsiteY48" fmla="*/ 146264 h 2300982"/>
                  <a:gd name="connsiteX49" fmla="*/ 470899 w 5590136"/>
                  <a:gd name="connsiteY49" fmla="*/ 146264 h 2300982"/>
                  <a:gd name="connsiteX50" fmla="*/ 470899 w 5590136"/>
                  <a:gd name="connsiteY50" fmla="*/ 74916 h 2300982"/>
                  <a:gd name="connsiteX51" fmla="*/ 60646 w 5590136"/>
                  <a:gd name="connsiteY51" fmla="*/ 74916 h 2300982"/>
                  <a:gd name="connsiteX52" fmla="*/ 60646 w 5590136"/>
                  <a:gd name="connsiteY52" fmla="*/ 0 h 2300982"/>
                  <a:gd name="connsiteX53" fmla="*/ 0 w 5590136"/>
                  <a:gd name="connsiteY53" fmla="*/ 0 h 2300982"/>
                  <a:gd name="connsiteX54" fmla="*/ 0 w 5590136"/>
                  <a:gd name="connsiteY54" fmla="*/ 3568 h 230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590136" h="2300982">
                    <a:moveTo>
                      <a:pt x="5590137" y="2300983"/>
                    </a:moveTo>
                    <a:lnTo>
                      <a:pt x="4726829" y="2300983"/>
                    </a:lnTo>
                    <a:lnTo>
                      <a:pt x="4726829" y="2151155"/>
                    </a:lnTo>
                    <a:lnTo>
                      <a:pt x="4038314" y="2151155"/>
                    </a:lnTo>
                    <a:lnTo>
                      <a:pt x="4038314" y="2012023"/>
                    </a:lnTo>
                    <a:lnTo>
                      <a:pt x="3317701" y="2012023"/>
                    </a:lnTo>
                    <a:lnTo>
                      <a:pt x="3317701" y="1872891"/>
                    </a:lnTo>
                    <a:lnTo>
                      <a:pt x="3246349" y="1872891"/>
                    </a:lnTo>
                    <a:lnTo>
                      <a:pt x="3246349" y="1726625"/>
                    </a:lnTo>
                    <a:lnTo>
                      <a:pt x="1740903" y="1726625"/>
                    </a:lnTo>
                    <a:lnTo>
                      <a:pt x="1740903" y="1633880"/>
                    </a:lnTo>
                    <a:lnTo>
                      <a:pt x="1694526" y="1633880"/>
                    </a:lnTo>
                    <a:lnTo>
                      <a:pt x="1694526" y="1558957"/>
                    </a:lnTo>
                    <a:lnTo>
                      <a:pt x="1555395" y="1558957"/>
                    </a:lnTo>
                    <a:lnTo>
                      <a:pt x="1555395" y="1484043"/>
                    </a:lnTo>
                    <a:lnTo>
                      <a:pt x="1512580" y="1484043"/>
                    </a:lnTo>
                    <a:lnTo>
                      <a:pt x="1512580" y="1401994"/>
                    </a:lnTo>
                    <a:lnTo>
                      <a:pt x="1462640" y="1401994"/>
                    </a:lnTo>
                    <a:lnTo>
                      <a:pt x="1462640" y="1327080"/>
                    </a:lnTo>
                    <a:lnTo>
                      <a:pt x="1394860" y="1327080"/>
                    </a:lnTo>
                    <a:lnTo>
                      <a:pt x="1394860" y="1259300"/>
                    </a:lnTo>
                    <a:lnTo>
                      <a:pt x="1377020" y="1259300"/>
                    </a:lnTo>
                    <a:lnTo>
                      <a:pt x="1377020" y="1184386"/>
                    </a:lnTo>
                    <a:lnTo>
                      <a:pt x="1259300" y="1184386"/>
                    </a:lnTo>
                    <a:lnTo>
                      <a:pt x="1259300" y="1113034"/>
                    </a:lnTo>
                    <a:lnTo>
                      <a:pt x="1162974" y="1113034"/>
                    </a:lnTo>
                    <a:lnTo>
                      <a:pt x="1162974" y="1041683"/>
                    </a:lnTo>
                    <a:lnTo>
                      <a:pt x="1130875" y="1041683"/>
                    </a:lnTo>
                    <a:lnTo>
                      <a:pt x="1130875" y="838343"/>
                    </a:lnTo>
                    <a:lnTo>
                      <a:pt x="1073791" y="838343"/>
                    </a:lnTo>
                    <a:lnTo>
                      <a:pt x="1073791" y="774129"/>
                    </a:lnTo>
                    <a:lnTo>
                      <a:pt x="1038120" y="774129"/>
                    </a:lnTo>
                    <a:lnTo>
                      <a:pt x="1038120" y="720618"/>
                    </a:lnTo>
                    <a:lnTo>
                      <a:pt x="1020280" y="720618"/>
                    </a:lnTo>
                    <a:lnTo>
                      <a:pt x="1020280" y="652837"/>
                    </a:lnTo>
                    <a:lnTo>
                      <a:pt x="991743" y="652837"/>
                    </a:lnTo>
                    <a:lnTo>
                      <a:pt x="991743" y="517275"/>
                    </a:lnTo>
                    <a:lnTo>
                      <a:pt x="845477" y="517275"/>
                    </a:lnTo>
                    <a:lnTo>
                      <a:pt x="845477" y="470899"/>
                    </a:lnTo>
                    <a:lnTo>
                      <a:pt x="806236" y="470899"/>
                    </a:lnTo>
                    <a:lnTo>
                      <a:pt x="806236" y="406685"/>
                    </a:lnTo>
                    <a:lnTo>
                      <a:pt x="770562" y="406685"/>
                    </a:lnTo>
                    <a:lnTo>
                      <a:pt x="770562" y="338904"/>
                    </a:lnTo>
                    <a:lnTo>
                      <a:pt x="738455" y="338904"/>
                    </a:lnTo>
                    <a:lnTo>
                      <a:pt x="738455" y="271123"/>
                    </a:lnTo>
                    <a:lnTo>
                      <a:pt x="670674" y="271123"/>
                    </a:lnTo>
                    <a:lnTo>
                      <a:pt x="670674" y="210478"/>
                    </a:lnTo>
                    <a:lnTo>
                      <a:pt x="492303" y="210478"/>
                    </a:lnTo>
                    <a:lnTo>
                      <a:pt x="492303" y="146264"/>
                    </a:lnTo>
                    <a:lnTo>
                      <a:pt x="470899" y="146264"/>
                    </a:lnTo>
                    <a:lnTo>
                      <a:pt x="470899" y="74916"/>
                    </a:lnTo>
                    <a:lnTo>
                      <a:pt x="60646" y="74916"/>
                    </a:lnTo>
                    <a:lnTo>
                      <a:pt x="60646" y="0"/>
                    </a:lnTo>
                    <a:lnTo>
                      <a:pt x="0" y="0"/>
                    </a:lnTo>
                    <a:lnTo>
                      <a:pt x="0" y="3568"/>
                    </a:lnTo>
                  </a:path>
                </a:pathLst>
              </a:custGeom>
              <a:noFill/>
              <a:ln w="25400" cap="flat">
                <a:solidFill>
                  <a:srgbClr val="B60D27"/>
                </a:solidFill>
                <a:prstDash val="solid"/>
                <a:miter/>
              </a:ln>
            </p:spPr>
            <p:txBody>
              <a:bodyPr rtlCol="0" anchor="ctr"/>
              <a:lstStyle/>
              <a:p>
                <a:endParaRPr lang="en-GB"/>
              </a:p>
            </p:txBody>
          </p:sp>
          <p:sp>
            <p:nvSpPr>
              <p:cNvPr id="40" name="Graphic 107">
                <a:extLst>
                  <a:ext uri="{FF2B5EF4-FFF2-40B4-BE49-F238E27FC236}">
                    <a16:creationId xmlns:a16="http://schemas.microsoft.com/office/drawing/2014/main" id="{1BF7D7EE-EF0E-4E6C-BB6C-025BC8D28D91}"/>
                  </a:ext>
                </a:extLst>
              </p:cNvPr>
              <p:cNvSpPr/>
              <p:nvPr/>
            </p:nvSpPr>
            <p:spPr>
              <a:xfrm>
                <a:off x="4468148" y="3307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41" name="Graphic 107">
                <a:extLst>
                  <a:ext uri="{FF2B5EF4-FFF2-40B4-BE49-F238E27FC236}">
                    <a16:creationId xmlns:a16="http://schemas.microsoft.com/office/drawing/2014/main" id="{1BF7D7EE-EF0E-4E6C-BB6C-025BC8D28D91}"/>
                  </a:ext>
                </a:extLst>
              </p:cNvPr>
              <p:cNvSpPr/>
              <p:nvPr/>
            </p:nvSpPr>
            <p:spPr>
              <a:xfrm>
                <a:off x="4582448" y="34032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42" name="Graphic 107">
                <a:extLst>
                  <a:ext uri="{FF2B5EF4-FFF2-40B4-BE49-F238E27FC236}">
                    <a16:creationId xmlns:a16="http://schemas.microsoft.com/office/drawing/2014/main" id="{1BF7D7EE-EF0E-4E6C-BB6C-025BC8D28D91}"/>
                  </a:ext>
                </a:extLst>
              </p:cNvPr>
              <p:cNvSpPr/>
              <p:nvPr/>
            </p:nvSpPr>
            <p:spPr>
              <a:xfrm>
                <a:off x="5153958" y="39556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tlCol="0" anchor="ctr"/>
              <a:lstStyle/>
              <a:p>
                <a:endParaRPr lang="en-GB"/>
              </a:p>
            </p:txBody>
          </p:sp>
          <p:sp>
            <p:nvSpPr>
              <p:cNvPr id="43" name="Graphic 107">
                <a:extLst>
                  <a:ext uri="{FF2B5EF4-FFF2-40B4-BE49-F238E27FC236}">
                    <a16:creationId xmlns:a16="http://schemas.microsoft.com/office/drawing/2014/main" id="{1BF7D7EE-EF0E-4E6C-BB6C-025BC8D28D91}"/>
                  </a:ext>
                </a:extLst>
              </p:cNvPr>
              <p:cNvSpPr/>
              <p:nvPr/>
            </p:nvSpPr>
            <p:spPr>
              <a:xfrm>
                <a:off x="5306358" y="39556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tlCol="0" anchor="ctr"/>
              <a:lstStyle/>
              <a:p>
                <a:endParaRPr lang="en-GB"/>
              </a:p>
            </p:txBody>
          </p:sp>
          <p:sp>
            <p:nvSpPr>
              <p:cNvPr id="44" name="Graphic 107">
                <a:extLst>
                  <a:ext uri="{FF2B5EF4-FFF2-40B4-BE49-F238E27FC236}">
                    <a16:creationId xmlns:a16="http://schemas.microsoft.com/office/drawing/2014/main" id="{1BF7D7EE-EF0E-4E6C-BB6C-025BC8D28D91}"/>
                  </a:ext>
                </a:extLst>
              </p:cNvPr>
              <p:cNvSpPr/>
              <p:nvPr/>
            </p:nvSpPr>
            <p:spPr>
              <a:xfrm>
                <a:off x="8868726" y="45271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grpSp>
        <p:grpSp>
          <p:nvGrpSpPr>
            <p:cNvPr id="26" name="Group 25">
              <a:extLst>
                <a:ext uri="{FF2B5EF4-FFF2-40B4-BE49-F238E27FC236}">
                  <a16:creationId xmlns:a16="http://schemas.microsoft.com/office/drawing/2014/main" id="{4DB86C95-28AF-480A-908B-BBFF49F6041B}"/>
                </a:ext>
              </a:extLst>
            </p:cNvPr>
            <p:cNvGrpSpPr/>
            <p:nvPr/>
          </p:nvGrpSpPr>
          <p:grpSpPr>
            <a:xfrm>
              <a:off x="1326517" y="1725087"/>
              <a:ext cx="3493556" cy="1805514"/>
              <a:chOff x="3929062" y="2312457"/>
              <a:chExt cx="4332874" cy="2245835"/>
            </a:xfrm>
          </p:grpSpPr>
          <p:sp>
            <p:nvSpPr>
              <p:cNvPr id="32" name="Graphic 116">
                <a:extLst>
                  <a:ext uri="{FF2B5EF4-FFF2-40B4-BE49-F238E27FC236}">
                    <a16:creationId xmlns:a16="http://schemas.microsoft.com/office/drawing/2014/main" id="{AE91C0FE-FB69-40B4-9B2C-0E1802DC2A0F}"/>
                  </a:ext>
                </a:extLst>
              </p:cNvPr>
              <p:cNvSpPr/>
              <p:nvPr/>
            </p:nvSpPr>
            <p:spPr>
              <a:xfrm>
                <a:off x="3929062" y="2348474"/>
                <a:ext cx="4332874" cy="2174766"/>
              </a:xfrm>
              <a:custGeom>
                <a:avLst/>
                <a:gdLst>
                  <a:gd name="connsiteX0" fmla="*/ 4332875 w 4332874"/>
                  <a:gd name="connsiteY0" fmla="*/ 2174767 h 2174766"/>
                  <a:gd name="connsiteX1" fmla="*/ 3670126 w 4332874"/>
                  <a:gd name="connsiteY1" fmla="*/ 2174767 h 2174766"/>
                  <a:gd name="connsiteX2" fmla="*/ 3670126 w 4332874"/>
                  <a:gd name="connsiteY2" fmla="*/ 1934975 h 2174766"/>
                  <a:gd name="connsiteX3" fmla="*/ 2121475 w 4332874"/>
                  <a:gd name="connsiteY3" fmla="*/ 1934975 h 2174766"/>
                  <a:gd name="connsiteX4" fmla="*/ 2121475 w 4332874"/>
                  <a:gd name="connsiteY4" fmla="*/ 1755133 h 2174766"/>
                  <a:gd name="connsiteX5" fmla="*/ 2048208 w 4332874"/>
                  <a:gd name="connsiteY5" fmla="*/ 1755133 h 2174766"/>
                  <a:gd name="connsiteX6" fmla="*/ 2048208 w 4332874"/>
                  <a:gd name="connsiteY6" fmla="*/ 1608591 h 2174766"/>
                  <a:gd name="connsiteX7" fmla="*/ 1984934 w 4332874"/>
                  <a:gd name="connsiteY7" fmla="*/ 1608591 h 2174766"/>
                  <a:gd name="connsiteX8" fmla="*/ 1984934 w 4332874"/>
                  <a:gd name="connsiteY8" fmla="*/ 1438741 h 2174766"/>
                  <a:gd name="connsiteX9" fmla="*/ 1818408 w 4332874"/>
                  <a:gd name="connsiteY9" fmla="*/ 1438741 h 2174766"/>
                  <a:gd name="connsiteX10" fmla="*/ 1818408 w 4332874"/>
                  <a:gd name="connsiteY10" fmla="*/ 1262234 h 2174766"/>
                  <a:gd name="connsiteX11" fmla="*/ 1581950 w 4332874"/>
                  <a:gd name="connsiteY11" fmla="*/ 1262234 h 2174766"/>
                  <a:gd name="connsiteX12" fmla="*/ 1581950 w 4332874"/>
                  <a:gd name="connsiteY12" fmla="*/ 1099042 h 2174766"/>
                  <a:gd name="connsiteX13" fmla="*/ 1445400 w 4332874"/>
                  <a:gd name="connsiteY13" fmla="*/ 1099042 h 2174766"/>
                  <a:gd name="connsiteX14" fmla="*/ 1445400 w 4332874"/>
                  <a:gd name="connsiteY14" fmla="*/ 932516 h 2174766"/>
                  <a:gd name="connsiteX15" fmla="*/ 512884 w 4332874"/>
                  <a:gd name="connsiteY15" fmla="*/ 932516 h 2174766"/>
                  <a:gd name="connsiteX16" fmla="*/ 512884 w 4332874"/>
                  <a:gd name="connsiteY16" fmla="*/ 792640 h 2174766"/>
                  <a:gd name="connsiteX17" fmla="*/ 499563 w 4332874"/>
                  <a:gd name="connsiteY17" fmla="*/ 792640 h 2174766"/>
                  <a:gd name="connsiteX18" fmla="*/ 499563 w 4332874"/>
                  <a:gd name="connsiteY18" fmla="*/ 646101 h 2174766"/>
                  <a:gd name="connsiteX19" fmla="*/ 479581 w 4332874"/>
                  <a:gd name="connsiteY19" fmla="*/ 646101 h 2174766"/>
                  <a:gd name="connsiteX20" fmla="*/ 479581 w 4332874"/>
                  <a:gd name="connsiteY20" fmla="*/ 522875 h 2174766"/>
                  <a:gd name="connsiteX21" fmla="*/ 449607 w 4332874"/>
                  <a:gd name="connsiteY21" fmla="*/ 522875 h 2174766"/>
                  <a:gd name="connsiteX22" fmla="*/ 449607 w 4332874"/>
                  <a:gd name="connsiteY22" fmla="*/ 389659 h 2174766"/>
                  <a:gd name="connsiteX23" fmla="*/ 339702 w 4332874"/>
                  <a:gd name="connsiteY23" fmla="*/ 389659 h 2174766"/>
                  <a:gd name="connsiteX24" fmla="*/ 339702 w 4332874"/>
                  <a:gd name="connsiteY24" fmla="*/ 253112 h 2174766"/>
                  <a:gd name="connsiteX25" fmla="*/ 259772 w 4332874"/>
                  <a:gd name="connsiteY25" fmla="*/ 253112 h 2174766"/>
                  <a:gd name="connsiteX26" fmla="*/ 259772 w 4332874"/>
                  <a:gd name="connsiteY26" fmla="*/ 133217 h 2174766"/>
                  <a:gd name="connsiteX27" fmla="*/ 159860 w 4332874"/>
                  <a:gd name="connsiteY27" fmla="*/ 133217 h 2174766"/>
                  <a:gd name="connsiteX28" fmla="*/ 159860 w 4332874"/>
                  <a:gd name="connsiteY28" fmla="*/ 0 h 2174766"/>
                  <a:gd name="connsiteX29" fmla="*/ 0 w 4332874"/>
                  <a:gd name="connsiteY29" fmla="*/ 0 h 217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32874" h="2174766">
                    <a:moveTo>
                      <a:pt x="4332875" y="2174767"/>
                    </a:moveTo>
                    <a:lnTo>
                      <a:pt x="3670126" y="2174767"/>
                    </a:lnTo>
                    <a:lnTo>
                      <a:pt x="3670126" y="1934975"/>
                    </a:lnTo>
                    <a:lnTo>
                      <a:pt x="2121475" y="1934975"/>
                    </a:lnTo>
                    <a:lnTo>
                      <a:pt x="2121475" y="1755133"/>
                    </a:lnTo>
                    <a:lnTo>
                      <a:pt x="2048208" y="1755133"/>
                    </a:lnTo>
                    <a:lnTo>
                      <a:pt x="2048208" y="1608591"/>
                    </a:lnTo>
                    <a:lnTo>
                      <a:pt x="1984934" y="1608591"/>
                    </a:lnTo>
                    <a:lnTo>
                      <a:pt x="1984934" y="1438741"/>
                    </a:lnTo>
                    <a:lnTo>
                      <a:pt x="1818408" y="1438741"/>
                    </a:lnTo>
                    <a:lnTo>
                      <a:pt x="1818408" y="1262234"/>
                    </a:lnTo>
                    <a:lnTo>
                      <a:pt x="1581950" y="1262234"/>
                    </a:lnTo>
                    <a:lnTo>
                      <a:pt x="1581950" y="1099042"/>
                    </a:lnTo>
                    <a:lnTo>
                      <a:pt x="1445400" y="1099042"/>
                    </a:lnTo>
                    <a:lnTo>
                      <a:pt x="1445400" y="932516"/>
                    </a:lnTo>
                    <a:lnTo>
                      <a:pt x="512884" y="932516"/>
                    </a:lnTo>
                    <a:lnTo>
                      <a:pt x="512884" y="792640"/>
                    </a:lnTo>
                    <a:lnTo>
                      <a:pt x="499563" y="792640"/>
                    </a:lnTo>
                    <a:lnTo>
                      <a:pt x="499563" y="646101"/>
                    </a:lnTo>
                    <a:lnTo>
                      <a:pt x="479581" y="646101"/>
                    </a:lnTo>
                    <a:lnTo>
                      <a:pt x="479581" y="522875"/>
                    </a:lnTo>
                    <a:lnTo>
                      <a:pt x="449607" y="522875"/>
                    </a:lnTo>
                    <a:lnTo>
                      <a:pt x="449607" y="389659"/>
                    </a:lnTo>
                    <a:lnTo>
                      <a:pt x="339702" y="389659"/>
                    </a:lnTo>
                    <a:lnTo>
                      <a:pt x="339702" y="253112"/>
                    </a:lnTo>
                    <a:lnTo>
                      <a:pt x="259772" y="253112"/>
                    </a:lnTo>
                    <a:lnTo>
                      <a:pt x="259772" y="133217"/>
                    </a:lnTo>
                    <a:lnTo>
                      <a:pt x="159860" y="133217"/>
                    </a:lnTo>
                    <a:lnTo>
                      <a:pt x="159860" y="0"/>
                    </a:lnTo>
                    <a:lnTo>
                      <a:pt x="0" y="0"/>
                    </a:lnTo>
                  </a:path>
                </a:pathLst>
              </a:custGeom>
              <a:noFill/>
              <a:ln w="25400" cap="flat">
                <a:solidFill>
                  <a:schemeClr val="accent2"/>
                </a:solidFill>
                <a:prstDash val="solid"/>
                <a:miter/>
              </a:ln>
            </p:spPr>
            <p:txBody>
              <a:bodyPr rtlCol="0" anchor="ctr"/>
              <a:lstStyle/>
              <a:p>
                <a:endParaRPr lang="en-GB"/>
              </a:p>
            </p:txBody>
          </p:sp>
          <p:sp>
            <p:nvSpPr>
              <p:cNvPr id="33" name="Graphic 116">
                <a:extLst>
                  <a:ext uri="{FF2B5EF4-FFF2-40B4-BE49-F238E27FC236}">
                    <a16:creationId xmlns:a16="http://schemas.microsoft.com/office/drawing/2014/main" id="{AE91C0FE-FB69-40B4-9B2C-0E1802DC2A0F}"/>
                  </a:ext>
                </a:extLst>
              </p:cNvPr>
              <p:cNvSpPr/>
              <p:nvPr/>
            </p:nvSpPr>
            <p:spPr>
              <a:xfrm>
                <a:off x="3974621" y="231245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34" name="Graphic 116">
                <a:extLst>
                  <a:ext uri="{FF2B5EF4-FFF2-40B4-BE49-F238E27FC236}">
                    <a16:creationId xmlns:a16="http://schemas.microsoft.com/office/drawing/2014/main" id="{AE91C0FE-FB69-40B4-9B2C-0E1802DC2A0F}"/>
                  </a:ext>
                </a:extLst>
              </p:cNvPr>
              <p:cNvSpPr/>
              <p:nvPr/>
            </p:nvSpPr>
            <p:spPr>
              <a:xfrm>
                <a:off x="4374673" y="26955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35" name="Graphic 116">
                <a:extLst>
                  <a:ext uri="{FF2B5EF4-FFF2-40B4-BE49-F238E27FC236}">
                    <a16:creationId xmlns:a16="http://schemas.microsoft.com/office/drawing/2014/main" id="{AE91C0FE-FB69-40B4-9B2C-0E1802DC2A0F}"/>
                  </a:ext>
                </a:extLst>
              </p:cNvPr>
              <p:cNvSpPr/>
              <p:nvPr/>
            </p:nvSpPr>
            <p:spPr>
              <a:xfrm>
                <a:off x="4603275" y="3237446"/>
                <a:ext cx="9525" cy="72003"/>
              </a:xfrm>
              <a:custGeom>
                <a:avLst/>
                <a:gdLst>
                  <a:gd name="connsiteX0" fmla="*/ 0 w 9525"/>
                  <a:gd name="connsiteY0" fmla="*/ 0 h 72003"/>
                  <a:gd name="connsiteX1" fmla="*/ 0 w 9525"/>
                  <a:gd name="connsiteY1" fmla="*/ 72003 h 72003"/>
                </a:gdLst>
                <a:ahLst/>
                <a:cxnLst>
                  <a:cxn ang="0">
                    <a:pos x="connsiteX0" y="connsiteY0"/>
                  </a:cxn>
                  <a:cxn ang="0">
                    <a:pos x="connsiteX1" y="connsiteY1"/>
                  </a:cxn>
                </a:cxnLst>
                <a:rect l="l" t="t" r="r" b="b"/>
                <a:pathLst>
                  <a:path w="9525" h="72003">
                    <a:moveTo>
                      <a:pt x="0" y="0"/>
                    </a:moveTo>
                    <a:lnTo>
                      <a:pt x="0" y="72003"/>
                    </a:lnTo>
                  </a:path>
                </a:pathLst>
              </a:custGeom>
              <a:noFill/>
              <a:ln w="25400" cap="flat">
                <a:solidFill>
                  <a:schemeClr val="accent2"/>
                </a:solidFill>
                <a:prstDash val="solid"/>
                <a:miter/>
              </a:ln>
            </p:spPr>
            <p:txBody>
              <a:bodyPr rtlCol="0" anchor="ctr"/>
              <a:lstStyle/>
              <a:p>
                <a:endParaRPr lang="en-GB"/>
              </a:p>
            </p:txBody>
          </p:sp>
          <p:sp>
            <p:nvSpPr>
              <p:cNvPr id="36" name="Graphic 116">
                <a:extLst>
                  <a:ext uri="{FF2B5EF4-FFF2-40B4-BE49-F238E27FC236}">
                    <a16:creationId xmlns:a16="http://schemas.microsoft.com/office/drawing/2014/main" id="{AE91C0FE-FB69-40B4-9B2C-0E1802DC2A0F}"/>
                  </a:ext>
                </a:extLst>
              </p:cNvPr>
              <p:cNvSpPr/>
              <p:nvPr/>
            </p:nvSpPr>
            <p:spPr>
              <a:xfrm>
                <a:off x="4927129" y="3237446"/>
                <a:ext cx="9525" cy="72003"/>
              </a:xfrm>
              <a:custGeom>
                <a:avLst/>
                <a:gdLst>
                  <a:gd name="connsiteX0" fmla="*/ 0 w 9525"/>
                  <a:gd name="connsiteY0" fmla="*/ 0 h 72003"/>
                  <a:gd name="connsiteX1" fmla="*/ 0 w 9525"/>
                  <a:gd name="connsiteY1" fmla="*/ 72003 h 72003"/>
                </a:gdLst>
                <a:ahLst/>
                <a:cxnLst>
                  <a:cxn ang="0">
                    <a:pos x="connsiteX0" y="connsiteY0"/>
                  </a:cxn>
                  <a:cxn ang="0">
                    <a:pos x="connsiteX1" y="connsiteY1"/>
                  </a:cxn>
                </a:cxnLst>
                <a:rect l="l" t="t" r="r" b="b"/>
                <a:pathLst>
                  <a:path w="9525" h="72003">
                    <a:moveTo>
                      <a:pt x="0" y="0"/>
                    </a:moveTo>
                    <a:lnTo>
                      <a:pt x="0" y="72003"/>
                    </a:lnTo>
                  </a:path>
                </a:pathLst>
              </a:custGeom>
              <a:noFill/>
              <a:ln w="25400" cap="flat">
                <a:solidFill>
                  <a:schemeClr val="accent2"/>
                </a:solidFill>
                <a:prstDash val="solid"/>
                <a:miter/>
              </a:ln>
            </p:spPr>
            <p:txBody>
              <a:bodyPr rtlCol="0" anchor="ctr"/>
              <a:lstStyle/>
              <a:p>
                <a:endParaRPr lang="en-GB"/>
              </a:p>
            </p:txBody>
          </p:sp>
          <p:sp>
            <p:nvSpPr>
              <p:cNvPr id="37" name="Graphic 116">
                <a:extLst>
                  <a:ext uri="{FF2B5EF4-FFF2-40B4-BE49-F238E27FC236}">
                    <a16:creationId xmlns:a16="http://schemas.microsoft.com/office/drawing/2014/main" id="{AE91C0FE-FB69-40B4-9B2C-0E1802DC2A0F}"/>
                  </a:ext>
                </a:extLst>
              </p:cNvPr>
              <p:cNvSpPr/>
              <p:nvPr/>
            </p:nvSpPr>
            <p:spPr>
              <a:xfrm>
                <a:off x="6260639" y="42386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38" name="Graphic 116">
                <a:extLst>
                  <a:ext uri="{FF2B5EF4-FFF2-40B4-BE49-F238E27FC236}">
                    <a16:creationId xmlns:a16="http://schemas.microsoft.com/office/drawing/2014/main" id="{AE91C0FE-FB69-40B4-9B2C-0E1802DC2A0F}"/>
                  </a:ext>
                </a:extLst>
              </p:cNvPr>
              <p:cNvSpPr/>
              <p:nvPr/>
            </p:nvSpPr>
            <p:spPr>
              <a:xfrm>
                <a:off x="8241848" y="44862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2"/>
                </a:solidFill>
                <a:prstDash val="solid"/>
                <a:miter/>
              </a:ln>
            </p:spPr>
            <p:txBody>
              <a:bodyPr rtlCol="0" anchor="ctr"/>
              <a:lstStyle/>
              <a:p>
                <a:endParaRPr lang="en-GB"/>
              </a:p>
            </p:txBody>
          </p:sp>
        </p:grpSp>
        <p:cxnSp>
          <p:nvCxnSpPr>
            <p:cNvPr id="27" name="Straight Connector 26">
              <a:extLst>
                <a:ext uri="{FF2B5EF4-FFF2-40B4-BE49-F238E27FC236}">
                  <a16:creationId xmlns:a16="http://schemas.microsoft.com/office/drawing/2014/main" id="{CFF8FE43-F5F6-484E-BEB8-52DF2A92BE2A}"/>
                </a:ext>
              </a:extLst>
            </p:cNvPr>
            <p:cNvCxnSpPr>
              <a:cxnSpLocks/>
            </p:cNvCxnSpPr>
            <p:nvPr/>
          </p:nvCxnSpPr>
          <p:spPr>
            <a:xfrm>
              <a:off x="2905397" y="1975528"/>
              <a:ext cx="216000" cy="0"/>
            </a:xfrm>
            <a:prstGeom prst="line">
              <a:avLst/>
            </a:prstGeom>
            <a:noFill/>
            <a:ln w="25400" cap="flat">
              <a:solidFill>
                <a:srgbClr val="B60D27"/>
              </a:solidFill>
              <a:prstDash val="solid"/>
              <a:miter/>
            </a:ln>
          </p:spPr>
        </p:cxnSp>
        <p:cxnSp>
          <p:nvCxnSpPr>
            <p:cNvPr id="28" name="Straight Connector 27">
              <a:extLst>
                <a:ext uri="{FF2B5EF4-FFF2-40B4-BE49-F238E27FC236}">
                  <a16:creationId xmlns:a16="http://schemas.microsoft.com/office/drawing/2014/main" id="{DA61133B-CA50-4773-9D88-897700A75E05}"/>
                </a:ext>
              </a:extLst>
            </p:cNvPr>
            <p:cNvCxnSpPr>
              <a:cxnSpLocks/>
            </p:cNvCxnSpPr>
            <p:nvPr/>
          </p:nvCxnSpPr>
          <p:spPr>
            <a:xfrm>
              <a:off x="2905397" y="2215014"/>
              <a:ext cx="216000" cy="0"/>
            </a:xfrm>
            <a:prstGeom prst="line">
              <a:avLst/>
            </a:prstGeom>
            <a:noFill/>
            <a:ln w="25400" cap="flat">
              <a:solidFill>
                <a:schemeClr val="accent2"/>
              </a:solidFill>
              <a:prstDash val="solid"/>
              <a:miter/>
            </a:ln>
          </p:spPr>
        </p:cxnSp>
        <p:cxnSp>
          <p:nvCxnSpPr>
            <p:cNvPr id="29" name="Straight Connector 28">
              <a:extLst>
                <a:ext uri="{FF2B5EF4-FFF2-40B4-BE49-F238E27FC236}">
                  <a16:creationId xmlns:a16="http://schemas.microsoft.com/office/drawing/2014/main" id="{9F4E5E93-09A4-4CF5-AB05-84EF0807294A}"/>
                </a:ext>
              </a:extLst>
            </p:cNvPr>
            <p:cNvCxnSpPr>
              <a:cxnSpLocks/>
            </p:cNvCxnSpPr>
            <p:nvPr/>
          </p:nvCxnSpPr>
          <p:spPr>
            <a:xfrm rot="5400000">
              <a:off x="2926733" y="2464198"/>
              <a:ext cx="144000" cy="0"/>
            </a:xfrm>
            <a:prstGeom prst="line">
              <a:avLst/>
            </a:prstGeom>
            <a:noFill/>
            <a:ln w="25400" cap="flat">
              <a:solidFill>
                <a:schemeClr val="accent3"/>
              </a:solidFill>
              <a:prstDash val="solid"/>
              <a:miter/>
            </a:ln>
          </p:spPr>
        </p:cxnSp>
        <p:cxnSp>
          <p:nvCxnSpPr>
            <p:cNvPr id="30" name="Straight Connector 29">
              <a:extLst>
                <a:ext uri="{FF2B5EF4-FFF2-40B4-BE49-F238E27FC236}">
                  <a16:creationId xmlns:a16="http://schemas.microsoft.com/office/drawing/2014/main" id="{5F2043C3-DB4C-4C39-8CFA-39744A207CEF}"/>
                </a:ext>
              </a:extLst>
            </p:cNvPr>
            <p:cNvCxnSpPr>
              <a:cxnSpLocks/>
            </p:cNvCxnSpPr>
            <p:nvPr/>
          </p:nvCxnSpPr>
          <p:spPr>
            <a:xfrm rot="5400000">
              <a:off x="3030365" y="2464198"/>
              <a:ext cx="144000" cy="0"/>
            </a:xfrm>
            <a:prstGeom prst="line">
              <a:avLst/>
            </a:prstGeom>
            <a:noFill/>
            <a:ln w="25400" cap="flat">
              <a:solidFill>
                <a:schemeClr val="accent2"/>
              </a:solidFill>
              <a:prstDash val="solid"/>
              <a:miter/>
            </a:ln>
          </p:spPr>
        </p:cxnSp>
        <p:sp>
          <p:nvSpPr>
            <p:cNvPr id="31" name="TextBox 30">
              <a:extLst>
                <a:ext uri="{FF2B5EF4-FFF2-40B4-BE49-F238E27FC236}">
                  <a16:creationId xmlns:a16="http://schemas.microsoft.com/office/drawing/2014/main" id="{2DB80B97-C83C-441D-A3FF-2177858DD654}"/>
                </a:ext>
              </a:extLst>
            </p:cNvPr>
            <p:cNvSpPr txBox="1"/>
            <p:nvPr/>
          </p:nvSpPr>
          <p:spPr>
            <a:xfrm>
              <a:off x="3166872" y="2325699"/>
              <a:ext cx="848309" cy="276999"/>
            </a:xfrm>
            <a:prstGeom prst="rect">
              <a:avLst/>
            </a:prstGeom>
            <a:noFill/>
          </p:spPr>
          <p:txBody>
            <a:bodyPr wrap="none" rtlCol="0">
              <a:spAutoFit/>
            </a:bodyPr>
            <a:lstStyle/>
            <a:p>
              <a:r>
                <a:rPr lang="en-GB" sz="1200" dirty="0">
                  <a:solidFill>
                    <a:srgbClr val="4D4D4D"/>
                  </a:solidFill>
                </a:rPr>
                <a:t>Censored</a:t>
              </a:r>
            </a:p>
          </p:txBody>
        </p:sp>
      </p:grpSp>
      <p:sp>
        <p:nvSpPr>
          <p:cNvPr id="116" name="Freeform 21">
            <a:extLst>
              <a:ext uri="{FF2B5EF4-FFF2-40B4-BE49-F238E27FC236}">
                <a16:creationId xmlns:a16="http://schemas.microsoft.com/office/drawing/2014/main" id="{C47C6C5D-8BE4-4475-B3AD-07DFB4B8387A}"/>
              </a:ext>
            </a:extLst>
          </p:cNvPr>
          <p:cNvSpPr>
            <a:spLocks/>
          </p:cNvSpPr>
          <p:nvPr/>
        </p:nvSpPr>
        <p:spPr bwMode="auto">
          <a:xfrm>
            <a:off x="6592969" y="2239575"/>
            <a:ext cx="4589024" cy="194842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117" name="Group 116">
            <a:extLst>
              <a:ext uri="{FF2B5EF4-FFF2-40B4-BE49-F238E27FC236}">
                <a16:creationId xmlns:a16="http://schemas.microsoft.com/office/drawing/2014/main" id="{86E95D48-39A2-4719-8D74-4AA23257FEC0}"/>
              </a:ext>
            </a:extLst>
          </p:cNvPr>
          <p:cNvGrpSpPr/>
          <p:nvPr/>
        </p:nvGrpSpPr>
        <p:grpSpPr>
          <a:xfrm>
            <a:off x="5930380" y="2083469"/>
            <a:ext cx="666107" cy="2233091"/>
            <a:chOff x="2624927" y="1359021"/>
            <a:chExt cx="666107" cy="2313313"/>
          </a:xfrm>
        </p:grpSpPr>
        <p:sp>
          <p:nvSpPr>
            <p:cNvPr id="118" name="Line 7">
              <a:extLst>
                <a:ext uri="{FF2B5EF4-FFF2-40B4-BE49-F238E27FC236}">
                  <a16:creationId xmlns:a16="http://schemas.microsoft.com/office/drawing/2014/main" id="{1C5BB1C1-50DA-4452-9254-40AD8611AE1D}"/>
                </a:ext>
              </a:extLst>
            </p:cNvPr>
            <p:cNvSpPr>
              <a:spLocks noChangeShapeType="1"/>
            </p:cNvSpPr>
            <p:nvPr/>
          </p:nvSpPr>
          <p:spPr bwMode="auto">
            <a:xfrm>
              <a:off x="3204800"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9" name="Line 8">
              <a:extLst>
                <a:ext uri="{FF2B5EF4-FFF2-40B4-BE49-F238E27FC236}">
                  <a16:creationId xmlns:a16="http://schemas.microsoft.com/office/drawing/2014/main" id="{F996EFEA-5445-4895-B04E-04B0E7C95BB6}"/>
                </a:ext>
              </a:extLst>
            </p:cNvPr>
            <p:cNvSpPr>
              <a:spLocks noChangeShapeType="1"/>
            </p:cNvSpPr>
            <p:nvPr/>
          </p:nvSpPr>
          <p:spPr bwMode="auto">
            <a:xfrm>
              <a:off x="3204800"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0" name="Line 9">
              <a:extLst>
                <a:ext uri="{FF2B5EF4-FFF2-40B4-BE49-F238E27FC236}">
                  <a16:creationId xmlns:a16="http://schemas.microsoft.com/office/drawing/2014/main" id="{9DFAD3ED-A229-4345-8AD7-294C72651EA3}"/>
                </a:ext>
              </a:extLst>
            </p:cNvPr>
            <p:cNvSpPr>
              <a:spLocks noChangeShapeType="1"/>
            </p:cNvSpPr>
            <p:nvPr/>
          </p:nvSpPr>
          <p:spPr bwMode="auto">
            <a:xfrm>
              <a:off x="3204800"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1" name="Line 10">
              <a:extLst>
                <a:ext uri="{FF2B5EF4-FFF2-40B4-BE49-F238E27FC236}">
                  <a16:creationId xmlns:a16="http://schemas.microsoft.com/office/drawing/2014/main" id="{9299FBF8-DE23-4BF7-93D6-1E0C17F3FB95}"/>
                </a:ext>
              </a:extLst>
            </p:cNvPr>
            <p:cNvSpPr>
              <a:spLocks noChangeShapeType="1"/>
            </p:cNvSpPr>
            <p:nvPr/>
          </p:nvSpPr>
          <p:spPr bwMode="auto">
            <a:xfrm>
              <a:off x="3204800"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2" name="Line 11">
              <a:extLst>
                <a:ext uri="{FF2B5EF4-FFF2-40B4-BE49-F238E27FC236}">
                  <a16:creationId xmlns:a16="http://schemas.microsoft.com/office/drawing/2014/main" id="{E67B8230-B473-4294-8F5B-420617534ABD}"/>
                </a:ext>
              </a:extLst>
            </p:cNvPr>
            <p:cNvSpPr>
              <a:spLocks noChangeShapeType="1"/>
            </p:cNvSpPr>
            <p:nvPr/>
          </p:nvSpPr>
          <p:spPr bwMode="auto">
            <a:xfrm>
              <a:off x="3204800"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3" name="TextBox 122">
              <a:extLst>
                <a:ext uri="{FF2B5EF4-FFF2-40B4-BE49-F238E27FC236}">
                  <a16:creationId xmlns:a16="http://schemas.microsoft.com/office/drawing/2014/main" id="{E248C776-5D23-4D24-A9A7-EBEE1B48FDFD}"/>
                </a:ext>
              </a:extLst>
            </p:cNvPr>
            <p:cNvSpPr txBox="1"/>
            <p:nvPr/>
          </p:nvSpPr>
          <p:spPr>
            <a:xfrm rot="16200000">
              <a:off x="2436954" y="2388427"/>
              <a:ext cx="652945"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cs typeface="Arial" panose="020B0604020202020204" pitchFamily="34" charset="0"/>
                </a:rPr>
                <a:t>OS, %</a:t>
              </a:r>
            </a:p>
          </p:txBody>
        </p:sp>
        <p:sp>
          <p:nvSpPr>
            <p:cNvPr id="124" name="TextBox 123">
              <a:extLst>
                <a:ext uri="{FF2B5EF4-FFF2-40B4-BE49-F238E27FC236}">
                  <a16:creationId xmlns:a16="http://schemas.microsoft.com/office/drawing/2014/main" id="{B5A22779-06C6-41AE-8F44-CBA204881006}"/>
                </a:ext>
              </a:extLst>
            </p:cNvPr>
            <p:cNvSpPr txBox="1"/>
            <p:nvPr/>
          </p:nvSpPr>
          <p:spPr>
            <a:xfrm>
              <a:off x="2797946" y="1359021"/>
              <a:ext cx="439543" cy="28695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100</a:t>
              </a:r>
            </a:p>
          </p:txBody>
        </p:sp>
        <p:sp>
          <p:nvSpPr>
            <p:cNvPr id="125" name="TextBox 124">
              <a:extLst>
                <a:ext uri="{FF2B5EF4-FFF2-40B4-BE49-F238E27FC236}">
                  <a16:creationId xmlns:a16="http://schemas.microsoft.com/office/drawing/2014/main" id="{67734C3F-9E1F-482E-B8D2-379DA4B948C9}"/>
                </a:ext>
              </a:extLst>
            </p:cNvPr>
            <p:cNvSpPr txBox="1"/>
            <p:nvPr/>
          </p:nvSpPr>
          <p:spPr>
            <a:xfrm>
              <a:off x="2882905" y="1857552"/>
              <a:ext cx="354584" cy="28695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75</a:t>
              </a:r>
            </a:p>
          </p:txBody>
        </p:sp>
        <p:sp>
          <p:nvSpPr>
            <p:cNvPr id="126" name="TextBox 125">
              <a:extLst>
                <a:ext uri="{FF2B5EF4-FFF2-40B4-BE49-F238E27FC236}">
                  <a16:creationId xmlns:a16="http://schemas.microsoft.com/office/drawing/2014/main" id="{E51655F0-3B54-40DB-AECF-826D4F75713C}"/>
                </a:ext>
              </a:extLst>
            </p:cNvPr>
            <p:cNvSpPr txBox="1"/>
            <p:nvPr/>
          </p:nvSpPr>
          <p:spPr>
            <a:xfrm>
              <a:off x="2882905" y="2372206"/>
              <a:ext cx="354584" cy="28695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50</a:t>
              </a:r>
            </a:p>
          </p:txBody>
        </p:sp>
        <p:sp>
          <p:nvSpPr>
            <p:cNvPr id="127" name="TextBox 126">
              <a:extLst>
                <a:ext uri="{FF2B5EF4-FFF2-40B4-BE49-F238E27FC236}">
                  <a16:creationId xmlns:a16="http://schemas.microsoft.com/office/drawing/2014/main" id="{7C50CB72-089A-46C7-B14E-7BDDF6320F37}"/>
                </a:ext>
              </a:extLst>
            </p:cNvPr>
            <p:cNvSpPr txBox="1"/>
            <p:nvPr/>
          </p:nvSpPr>
          <p:spPr>
            <a:xfrm>
              <a:off x="2882905" y="2876108"/>
              <a:ext cx="354584" cy="28695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25</a:t>
              </a:r>
            </a:p>
          </p:txBody>
        </p:sp>
        <p:sp>
          <p:nvSpPr>
            <p:cNvPr id="128" name="TextBox 127">
              <a:extLst>
                <a:ext uri="{FF2B5EF4-FFF2-40B4-BE49-F238E27FC236}">
                  <a16:creationId xmlns:a16="http://schemas.microsoft.com/office/drawing/2014/main" id="{E773CAA5-0109-42DA-95F1-8D59AFDD4EA1}"/>
                </a:ext>
              </a:extLst>
            </p:cNvPr>
            <p:cNvSpPr txBox="1"/>
            <p:nvPr/>
          </p:nvSpPr>
          <p:spPr>
            <a:xfrm>
              <a:off x="2967871" y="3385384"/>
              <a:ext cx="269626" cy="286950"/>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grpSp>
        <p:nvGrpSpPr>
          <p:cNvPr id="129" name="Group 128">
            <a:extLst>
              <a:ext uri="{FF2B5EF4-FFF2-40B4-BE49-F238E27FC236}">
                <a16:creationId xmlns:a16="http://schemas.microsoft.com/office/drawing/2014/main" id="{6492A44F-376B-45D3-8C0C-7917CA8EC056}"/>
              </a:ext>
            </a:extLst>
          </p:cNvPr>
          <p:cNvGrpSpPr/>
          <p:nvPr/>
        </p:nvGrpSpPr>
        <p:grpSpPr>
          <a:xfrm>
            <a:off x="6511363" y="4179160"/>
            <a:ext cx="4794391" cy="329369"/>
            <a:chOff x="1469714" y="5303149"/>
            <a:chExt cx="5488015" cy="329369"/>
          </a:xfrm>
        </p:grpSpPr>
        <p:sp>
          <p:nvSpPr>
            <p:cNvPr id="130" name="Line 21">
              <a:extLst>
                <a:ext uri="{FF2B5EF4-FFF2-40B4-BE49-F238E27FC236}">
                  <a16:creationId xmlns:a16="http://schemas.microsoft.com/office/drawing/2014/main" id="{14CB486B-0715-4537-899A-0E6CCB88FFBE}"/>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1" name="TextBox 130">
              <a:extLst>
                <a:ext uri="{FF2B5EF4-FFF2-40B4-BE49-F238E27FC236}">
                  <a16:creationId xmlns:a16="http://schemas.microsoft.com/office/drawing/2014/main" id="{D12AB212-E186-402F-87D5-9F9BE6ABB935}"/>
                </a:ext>
              </a:extLst>
            </p:cNvPr>
            <p:cNvSpPr txBox="1"/>
            <p:nvPr/>
          </p:nvSpPr>
          <p:spPr>
            <a:xfrm>
              <a:off x="6680007"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42</a:t>
              </a:r>
            </a:p>
          </p:txBody>
        </p:sp>
        <p:sp>
          <p:nvSpPr>
            <p:cNvPr id="132" name="Line 21">
              <a:extLst>
                <a:ext uri="{FF2B5EF4-FFF2-40B4-BE49-F238E27FC236}">
                  <a16:creationId xmlns:a16="http://schemas.microsoft.com/office/drawing/2014/main" id="{C9AF75D7-C747-4153-B75A-5266A25869D2}"/>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3" name="TextBox 132">
              <a:extLst>
                <a:ext uri="{FF2B5EF4-FFF2-40B4-BE49-F238E27FC236}">
                  <a16:creationId xmlns:a16="http://schemas.microsoft.com/office/drawing/2014/main" id="{CDE0AD4D-42A1-4FDB-B05B-094652018053}"/>
                </a:ext>
              </a:extLst>
            </p:cNvPr>
            <p:cNvSpPr txBox="1"/>
            <p:nvPr/>
          </p:nvSpPr>
          <p:spPr>
            <a:xfrm>
              <a:off x="6304371"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39</a:t>
              </a:r>
            </a:p>
          </p:txBody>
        </p:sp>
        <p:sp>
          <p:nvSpPr>
            <p:cNvPr id="134" name="Line 21">
              <a:extLst>
                <a:ext uri="{FF2B5EF4-FFF2-40B4-BE49-F238E27FC236}">
                  <a16:creationId xmlns:a16="http://schemas.microsoft.com/office/drawing/2014/main" id="{EE9E4584-1F32-4DDA-8D16-4BD3266DFE76}"/>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5" name="TextBox 134">
              <a:extLst>
                <a:ext uri="{FF2B5EF4-FFF2-40B4-BE49-F238E27FC236}">
                  <a16:creationId xmlns:a16="http://schemas.microsoft.com/office/drawing/2014/main" id="{E5B472A2-E049-4DFC-AB38-78DF4CF1EFD8}"/>
                </a:ext>
              </a:extLst>
            </p:cNvPr>
            <p:cNvSpPr txBox="1"/>
            <p:nvPr/>
          </p:nvSpPr>
          <p:spPr>
            <a:xfrm>
              <a:off x="5928733"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36</a:t>
              </a:r>
            </a:p>
          </p:txBody>
        </p:sp>
        <p:sp>
          <p:nvSpPr>
            <p:cNvPr id="136" name="Line 21">
              <a:extLst>
                <a:ext uri="{FF2B5EF4-FFF2-40B4-BE49-F238E27FC236}">
                  <a16:creationId xmlns:a16="http://schemas.microsoft.com/office/drawing/2014/main" id="{697E2F0F-BDAF-4569-AA3C-1FA4B9D529D2}"/>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7" name="TextBox 136">
              <a:extLst>
                <a:ext uri="{FF2B5EF4-FFF2-40B4-BE49-F238E27FC236}">
                  <a16:creationId xmlns:a16="http://schemas.microsoft.com/office/drawing/2014/main" id="{9743F5AE-6BD5-4A15-A574-41E2166CCE44}"/>
                </a:ext>
              </a:extLst>
            </p:cNvPr>
            <p:cNvSpPr txBox="1"/>
            <p:nvPr/>
          </p:nvSpPr>
          <p:spPr>
            <a:xfrm>
              <a:off x="5553097"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33</a:t>
              </a:r>
            </a:p>
          </p:txBody>
        </p:sp>
        <p:sp>
          <p:nvSpPr>
            <p:cNvPr id="138" name="Line 21">
              <a:extLst>
                <a:ext uri="{FF2B5EF4-FFF2-40B4-BE49-F238E27FC236}">
                  <a16:creationId xmlns:a16="http://schemas.microsoft.com/office/drawing/2014/main" id="{15BC1AFF-6124-4E3E-AB54-EA49DD8D4233}"/>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9" name="TextBox 138">
              <a:extLst>
                <a:ext uri="{FF2B5EF4-FFF2-40B4-BE49-F238E27FC236}">
                  <a16:creationId xmlns:a16="http://schemas.microsoft.com/office/drawing/2014/main" id="{E6A15B18-3522-4094-B115-19244E6836EC}"/>
                </a:ext>
              </a:extLst>
            </p:cNvPr>
            <p:cNvSpPr txBox="1"/>
            <p:nvPr/>
          </p:nvSpPr>
          <p:spPr>
            <a:xfrm>
              <a:off x="5177460"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30</a:t>
              </a:r>
            </a:p>
          </p:txBody>
        </p:sp>
        <p:sp>
          <p:nvSpPr>
            <p:cNvPr id="140" name="Line 21">
              <a:extLst>
                <a:ext uri="{FF2B5EF4-FFF2-40B4-BE49-F238E27FC236}">
                  <a16:creationId xmlns:a16="http://schemas.microsoft.com/office/drawing/2014/main" id="{0BAE33E3-D67F-4B1D-A26E-9F7EB5975126}"/>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1" name="TextBox 140">
              <a:extLst>
                <a:ext uri="{FF2B5EF4-FFF2-40B4-BE49-F238E27FC236}">
                  <a16:creationId xmlns:a16="http://schemas.microsoft.com/office/drawing/2014/main" id="{0EE51654-9BA5-43E7-B74E-4D4FD5ED5465}"/>
                </a:ext>
              </a:extLst>
            </p:cNvPr>
            <p:cNvSpPr txBox="1"/>
            <p:nvPr/>
          </p:nvSpPr>
          <p:spPr>
            <a:xfrm>
              <a:off x="4801822"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27</a:t>
              </a:r>
            </a:p>
          </p:txBody>
        </p:sp>
        <p:sp>
          <p:nvSpPr>
            <p:cNvPr id="142" name="Line 21">
              <a:extLst>
                <a:ext uri="{FF2B5EF4-FFF2-40B4-BE49-F238E27FC236}">
                  <a16:creationId xmlns:a16="http://schemas.microsoft.com/office/drawing/2014/main" id="{2FC36FB1-86D9-4524-A858-9B549A1D3616}"/>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3" name="TextBox 142">
              <a:extLst>
                <a:ext uri="{FF2B5EF4-FFF2-40B4-BE49-F238E27FC236}">
                  <a16:creationId xmlns:a16="http://schemas.microsoft.com/office/drawing/2014/main" id="{BA457491-D5F8-43BB-9091-22943D9C58EE}"/>
                </a:ext>
              </a:extLst>
            </p:cNvPr>
            <p:cNvSpPr txBox="1"/>
            <p:nvPr/>
          </p:nvSpPr>
          <p:spPr>
            <a:xfrm>
              <a:off x="4426185"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24</a:t>
              </a:r>
            </a:p>
          </p:txBody>
        </p:sp>
        <p:sp>
          <p:nvSpPr>
            <p:cNvPr id="144" name="Line 21">
              <a:extLst>
                <a:ext uri="{FF2B5EF4-FFF2-40B4-BE49-F238E27FC236}">
                  <a16:creationId xmlns:a16="http://schemas.microsoft.com/office/drawing/2014/main" id="{9E63DB1C-A32A-41D4-B50C-1BA0E8DE584E}"/>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5" name="TextBox 144">
              <a:extLst>
                <a:ext uri="{FF2B5EF4-FFF2-40B4-BE49-F238E27FC236}">
                  <a16:creationId xmlns:a16="http://schemas.microsoft.com/office/drawing/2014/main" id="{34C873FB-EBDB-44EA-A7A4-54C7E567970D}"/>
                </a:ext>
              </a:extLst>
            </p:cNvPr>
            <p:cNvSpPr txBox="1"/>
            <p:nvPr/>
          </p:nvSpPr>
          <p:spPr>
            <a:xfrm>
              <a:off x="4050549"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21</a:t>
              </a:r>
            </a:p>
          </p:txBody>
        </p:sp>
        <p:sp>
          <p:nvSpPr>
            <p:cNvPr id="146" name="Line 21">
              <a:extLst>
                <a:ext uri="{FF2B5EF4-FFF2-40B4-BE49-F238E27FC236}">
                  <a16:creationId xmlns:a16="http://schemas.microsoft.com/office/drawing/2014/main" id="{77DA9513-8274-416E-9CB1-C56A0529322E}"/>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7" name="TextBox 146">
              <a:extLst>
                <a:ext uri="{FF2B5EF4-FFF2-40B4-BE49-F238E27FC236}">
                  <a16:creationId xmlns:a16="http://schemas.microsoft.com/office/drawing/2014/main" id="{7CC12415-072A-4DBD-91F9-BB9B1A693004}"/>
                </a:ext>
              </a:extLst>
            </p:cNvPr>
            <p:cNvSpPr txBox="1"/>
            <p:nvPr/>
          </p:nvSpPr>
          <p:spPr>
            <a:xfrm>
              <a:off x="3674911"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p:txBody>
        </p:sp>
        <p:sp>
          <p:nvSpPr>
            <p:cNvPr id="148" name="Line 21">
              <a:extLst>
                <a:ext uri="{FF2B5EF4-FFF2-40B4-BE49-F238E27FC236}">
                  <a16:creationId xmlns:a16="http://schemas.microsoft.com/office/drawing/2014/main" id="{5CF87BC0-2D22-4E60-99DB-8B44D063EF05}"/>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9" name="TextBox 148">
              <a:extLst>
                <a:ext uri="{FF2B5EF4-FFF2-40B4-BE49-F238E27FC236}">
                  <a16:creationId xmlns:a16="http://schemas.microsoft.com/office/drawing/2014/main" id="{8C13E5A5-E50A-48D3-A0FD-827A577CF4B4}"/>
                </a:ext>
              </a:extLst>
            </p:cNvPr>
            <p:cNvSpPr txBox="1"/>
            <p:nvPr/>
          </p:nvSpPr>
          <p:spPr>
            <a:xfrm>
              <a:off x="3299274"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15</a:t>
              </a:r>
            </a:p>
          </p:txBody>
        </p:sp>
        <p:sp>
          <p:nvSpPr>
            <p:cNvPr id="150" name="Line 21">
              <a:extLst>
                <a:ext uri="{FF2B5EF4-FFF2-40B4-BE49-F238E27FC236}">
                  <a16:creationId xmlns:a16="http://schemas.microsoft.com/office/drawing/2014/main" id="{969AE20F-D654-4179-958C-DE2B683D26B2}"/>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51" name="TextBox 150">
              <a:extLst>
                <a:ext uri="{FF2B5EF4-FFF2-40B4-BE49-F238E27FC236}">
                  <a16:creationId xmlns:a16="http://schemas.microsoft.com/office/drawing/2014/main" id="{0AF06CC6-2AB8-4545-8146-2ED5723490B6}"/>
                </a:ext>
              </a:extLst>
            </p:cNvPr>
            <p:cNvSpPr txBox="1"/>
            <p:nvPr/>
          </p:nvSpPr>
          <p:spPr>
            <a:xfrm>
              <a:off x="2923637" y="5375149"/>
              <a:ext cx="2777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p:txBody>
        </p:sp>
        <p:sp>
          <p:nvSpPr>
            <p:cNvPr id="152" name="Line 21">
              <a:extLst>
                <a:ext uri="{FF2B5EF4-FFF2-40B4-BE49-F238E27FC236}">
                  <a16:creationId xmlns:a16="http://schemas.microsoft.com/office/drawing/2014/main" id="{A2ED9B86-F599-4246-A724-A11EDB364144}"/>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53" name="TextBox 152">
              <a:extLst>
                <a:ext uri="{FF2B5EF4-FFF2-40B4-BE49-F238E27FC236}">
                  <a16:creationId xmlns:a16="http://schemas.microsoft.com/office/drawing/2014/main" id="{34514E42-C7A3-4C6E-93DB-24F522EF4C32}"/>
                </a:ext>
              </a:extLst>
            </p:cNvPr>
            <p:cNvSpPr txBox="1"/>
            <p:nvPr/>
          </p:nvSpPr>
          <p:spPr>
            <a:xfrm>
              <a:off x="2596625" y="5375149"/>
              <a:ext cx="18047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9</a:t>
              </a:r>
            </a:p>
          </p:txBody>
        </p:sp>
        <p:sp>
          <p:nvSpPr>
            <p:cNvPr id="154" name="Line 21">
              <a:extLst>
                <a:ext uri="{FF2B5EF4-FFF2-40B4-BE49-F238E27FC236}">
                  <a16:creationId xmlns:a16="http://schemas.microsoft.com/office/drawing/2014/main" id="{462013CE-31B5-4ECE-90B1-5AEEF83B6EA2}"/>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55" name="TextBox 154">
              <a:extLst>
                <a:ext uri="{FF2B5EF4-FFF2-40B4-BE49-F238E27FC236}">
                  <a16:creationId xmlns:a16="http://schemas.microsoft.com/office/drawing/2014/main" id="{B125C483-E6C7-4C5D-BDE5-47A547E834EE}"/>
                </a:ext>
              </a:extLst>
            </p:cNvPr>
            <p:cNvSpPr txBox="1"/>
            <p:nvPr/>
          </p:nvSpPr>
          <p:spPr>
            <a:xfrm>
              <a:off x="2220986" y="5375149"/>
              <a:ext cx="18047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p:txBody>
        </p:sp>
        <p:sp>
          <p:nvSpPr>
            <p:cNvPr id="156" name="Line 21">
              <a:extLst>
                <a:ext uri="{FF2B5EF4-FFF2-40B4-BE49-F238E27FC236}">
                  <a16:creationId xmlns:a16="http://schemas.microsoft.com/office/drawing/2014/main" id="{31A28799-F7DD-41C8-A211-F05E6E0EE07A}"/>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57" name="TextBox 156">
              <a:extLst>
                <a:ext uri="{FF2B5EF4-FFF2-40B4-BE49-F238E27FC236}">
                  <a16:creationId xmlns:a16="http://schemas.microsoft.com/office/drawing/2014/main" id="{6372FD7A-099B-4053-88AA-6633293384AC}"/>
                </a:ext>
              </a:extLst>
            </p:cNvPr>
            <p:cNvSpPr txBox="1"/>
            <p:nvPr/>
          </p:nvSpPr>
          <p:spPr>
            <a:xfrm>
              <a:off x="1845351" y="5375149"/>
              <a:ext cx="18047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a:t>
              </a:r>
            </a:p>
          </p:txBody>
        </p:sp>
        <p:sp>
          <p:nvSpPr>
            <p:cNvPr id="158" name="Line 21">
              <a:extLst>
                <a:ext uri="{FF2B5EF4-FFF2-40B4-BE49-F238E27FC236}">
                  <a16:creationId xmlns:a16="http://schemas.microsoft.com/office/drawing/2014/main" id="{34EADDCE-0E48-4481-8E87-DE4EE3BD28EA}"/>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59" name="TextBox 158">
              <a:extLst>
                <a:ext uri="{FF2B5EF4-FFF2-40B4-BE49-F238E27FC236}">
                  <a16:creationId xmlns:a16="http://schemas.microsoft.com/office/drawing/2014/main" id="{E4CD4AE3-030A-410B-9722-7502937B9D46}"/>
                </a:ext>
              </a:extLst>
            </p:cNvPr>
            <p:cNvSpPr txBox="1"/>
            <p:nvPr/>
          </p:nvSpPr>
          <p:spPr>
            <a:xfrm>
              <a:off x="1469714" y="5375149"/>
              <a:ext cx="18047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p:txBody>
        </p:sp>
      </p:grpSp>
      <p:grpSp>
        <p:nvGrpSpPr>
          <p:cNvPr id="160" name="Group 159">
            <a:extLst>
              <a:ext uri="{FF2B5EF4-FFF2-40B4-BE49-F238E27FC236}">
                <a16:creationId xmlns:a16="http://schemas.microsoft.com/office/drawing/2014/main" id="{E44A20D6-6C30-4B91-BA00-D0FFA83B03E7}"/>
              </a:ext>
            </a:extLst>
          </p:cNvPr>
          <p:cNvGrpSpPr/>
          <p:nvPr/>
        </p:nvGrpSpPr>
        <p:grpSpPr>
          <a:xfrm>
            <a:off x="6468884" y="4672532"/>
            <a:ext cx="4794390" cy="257369"/>
            <a:chOff x="1067931" y="4532716"/>
            <a:chExt cx="4794390" cy="257369"/>
          </a:xfrm>
        </p:grpSpPr>
        <p:sp>
          <p:nvSpPr>
            <p:cNvPr id="161" name="TextBox 160">
              <a:extLst>
                <a:ext uri="{FF2B5EF4-FFF2-40B4-BE49-F238E27FC236}">
                  <a16:creationId xmlns:a16="http://schemas.microsoft.com/office/drawing/2014/main" id="{189F52A2-7CAE-4D51-AECD-90EDE7957DCC}"/>
                </a:ext>
              </a:extLst>
            </p:cNvPr>
            <p:cNvSpPr txBox="1"/>
            <p:nvPr/>
          </p:nvSpPr>
          <p:spPr>
            <a:xfrm>
              <a:off x="5704659" y="4532716"/>
              <a:ext cx="157662"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0</a:t>
              </a:r>
            </a:p>
          </p:txBody>
        </p:sp>
        <p:sp>
          <p:nvSpPr>
            <p:cNvPr id="162" name="TextBox 161">
              <a:extLst>
                <a:ext uri="{FF2B5EF4-FFF2-40B4-BE49-F238E27FC236}">
                  <a16:creationId xmlns:a16="http://schemas.microsoft.com/office/drawing/2014/main" id="{19E81EF1-B15F-40E4-9384-B7CE7B307401}"/>
                </a:ext>
              </a:extLst>
            </p:cNvPr>
            <p:cNvSpPr txBox="1"/>
            <p:nvPr/>
          </p:nvSpPr>
          <p:spPr>
            <a:xfrm>
              <a:off x="5376499" y="4532716"/>
              <a:ext cx="157662"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5</a:t>
              </a:r>
            </a:p>
          </p:txBody>
        </p:sp>
        <p:sp>
          <p:nvSpPr>
            <p:cNvPr id="163" name="TextBox 162">
              <a:extLst>
                <a:ext uri="{FF2B5EF4-FFF2-40B4-BE49-F238E27FC236}">
                  <a16:creationId xmlns:a16="http://schemas.microsoft.com/office/drawing/2014/main" id="{8F4E67D8-A6EB-4BB9-96A7-AA0DD5B6A05F}"/>
                </a:ext>
              </a:extLst>
            </p:cNvPr>
            <p:cNvSpPr txBox="1"/>
            <p:nvPr/>
          </p:nvSpPr>
          <p:spPr>
            <a:xfrm>
              <a:off x="5048338" y="4532716"/>
              <a:ext cx="157662"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6</a:t>
              </a:r>
            </a:p>
          </p:txBody>
        </p:sp>
        <p:sp>
          <p:nvSpPr>
            <p:cNvPr id="164" name="TextBox 163">
              <a:extLst>
                <a:ext uri="{FF2B5EF4-FFF2-40B4-BE49-F238E27FC236}">
                  <a16:creationId xmlns:a16="http://schemas.microsoft.com/office/drawing/2014/main" id="{467A77E8-1AD7-46DF-8BFD-0223A0145DC3}"/>
                </a:ext>
              </a:extLst>
            </p:cNvPr>
            <p:cNvSpPr txBox="1"/>
            <p:nvPr/>
          </p:nvSpPr>
          <p:spPr>
            <a:xfrm>
              <a:off x="4677699" y="4532716"/>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10</a:t>
              </a:r>
            </a:p>
          </p:txBody>
        </p:sp>
        <p:sp>
          <p:nvSpPr>
            <p:cNvPr id="165" name="TextBox 164">
              <a:extLst>
                <a:ext uri="{FF2B5EF4-FFF2-40B4-BE49-F238E27FC236}">
                  <a16:creationId xmlns:a16="http://schemas.microsoft.com/office/drawing/2014/main" id="{7BEA5718-F02F-43F9-A24A-4500720FCAD3}"/>
                </a:ext>
              </a:extLst>
            </p:cNvPr>
            <p:cNvSpPr txBox="1"/>
            <p:nvPr/>
          </p:nvSpPr>
          <p:spPr>
            <a:xfrm>
              <a:off x="4355244" y="4532716"/>
              <a:ext cx="231209"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11</a:t>
              </a:r>
            </a:p>
          </p:txBody>
        </p:sp>
        <p:sp>
          <p:nvSpPr>
            <p:cNvPr id="166" name="TextBox 165">
              <a:extLst>
                <a:ext uri="{FF2B5EF4-FFF2-40B4-BE49-F238E27FC236}">
                  <a16:creationId xmlns:a16="http://schemas.microsoft.com/office/drawing/2014/main" id="{7A7EC7BF-B484-4D5F-B175-A1BFE817C358}"/>
                </a:ext>
              </a:extLst>
            </p:cNvPr>
            <p:cNvSpPr txBox="1"/>
            <p:nvPr/>
          </p:nvSpPr>
          <p:spPr>
            <a:xfrm>
              <a:off x="4021377" y="4532716"/>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13</a:t>
              </a:r>
            </a:p>
          </p:txBody>
        </p:sp>
        <p:sp>
          <p:nvSpPr>
            <p:cNvPr id="167" name="TextBox 166">
              <a:extLst>
                <a:ext uri="{FF2B5EF4-FFF2-40B4-BE49-F238E27FC236}">
                  <a16:creationId xmlns:a16="http://schemas.microsoft.com/office/drawing/2014/main" id="{9BDCEB8A-9A6F-4ABD-BD4D-E228C297731B}"/>
                </a:ext>
              </a:extLst>
            </p:cNvPr>
            <p:cNvSpPr txBox="1"/>
            <p:nvPr/>
          </p:nvSpPr>
          <p:spPr>
            <a:xfrm>
              <a:off x="3693216" y="4532716"/>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14</a:t>
              </a:r>
            </a:p>
          </p:txBody>
        </p:sp>
        <p:sp>
          <p:nvSpPr>
            <p:cNvPr id="168" name="TextBox 167">
              <a:extLst>
                <a:ext uri="{FF2B5EF4-FFF2-40B4-BE49-F238E27FC236}">
                  <a16:creationId xmlns:a16="http://schemas.microsoft.com/office/drawing/2014/main" id="{886A0ABE-18CE-4863-9CF8-AA462A0DB3E3}"/>
                </a:ext>
              </a:extLst>
            </p:cNvPr>
            <p:cNvSpPr txBox="1"/>
            <p:nvPr/>
          </p:nvSpPr>
          <p:spPr>
            <a:xfrm>
              <a:off x="3365056" y="4532716"/>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14</a:t>
              </a:r>
            </a:p>
          </p:txBody>
        </p:sp>
        <p:sp>
          <p:nvSpPr>
            <p:cNvPr id="169" name="TextBox 168">
              <a:extLst>
                <a:ext uri="{FF2B5EF4-FFF2-40B4-BE49-F238E27FC236}">
                  <a16:creationId xmlns:a16="http://schemas.microsoft.com/office/drawing/2014/main" id="{BC03FAB6-FE59-42F6-A69C-C6F4801C5B76}"/>
                </a:ext>
              </a:extLst>
            </p:cNvPr>
            <p:cNvSpPr txBox="1"/>
            <p:nvPr/>
          </p:nvSpPr>
          <p:spPr>
            <a:xfrm>
              <a:off x="3036895" y="4532716"/>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18</a:t>
              </a:r>
            </a:p>
          </p:txBody>
        </p:sp>
        <p:sp>
          <p:nvSpPr>
            <p:cNvPr id="170" name="TextBox 169">
              <a:extLst>
                <a:ext uri="{FF2B5EF4-FFF2-40B4-BE49-F238E27FC236}">
                  <a16:creationId xmlns:a16="http://schemas.microsoft.com/office/drawing/2014/main" id="{CF5E0B75-08E0-4355-892A-ED1DF15026B6}"/>
                </a:ext>
              </a:extLst>
            </p:cNvPr>
            <p:cNvSpPr txBox="1"/>
            <p:nvPr/>
          </p:nvSpPr>
          <p:spPr>
            <a:xfrm>
              <a:off x="2708734" y="4532716"/>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26</a:t>
              </a:r>
            </a:p>
          </p:txBody>
        </p:sp>
        <p:sp>
          <p:nvSpPr>
            <p:cNvPr id="171" name="TextBox 170">
              <a:extLst>
                <a:ext uri="{FF2B5EF4-FFF2-40B4-BE49-F238E27FC236}">
                  <a16:creationId xmlns:a16="http://schemas.microsoft.com/office/drawing/2014/main" id="{733B2663-622F-4007-8DB2-24DF1A80A62F}"/>
                </a:ext>
              </a:extLst>
            </p:cNvPr>
            <p:cNvSpPr txBox="1"/>
            <p:nvPr/>
          </p:nvSpPr>
          <p:spPr>
            <a:xfrm>
              <a:off x="2380574" y="4532716"/>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31</a:t>
              </a:r>
            </a:p>
          </p:txBody>
        </p:sp>
        <p:sp>
          <p:nvSpPr>
            <p:cNvPr id="172" name="TextBox 171">
              <a:extLst>
                <a:ext uri="{FF2B5EF4-FFF2-40B4-BE49-F238E27FC236}">
                  <a16:creationId xmlns:a16="http://schemas.microsoft.com/office/drawing/2014/main" id="{8384A4A3-EA2C-4609-9D2E-7CC858EC8E88}"/>
                </a:ext>
              </a:extLst>
            </p:cNvPr>
            <p:cNvSpPr txBox="1"/>
            <p:nvPr/>
          </p:nvSpPr>
          <p:spPr>
            <a:xfrm>
              <a:off x="2052413" y="4532716"/>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34</a:t>
              </a:r>
            </a:p>
          </p:txBody>
        </p:sp>
        <p:sp>
          <p:nvSpPr>
            <p:cNvPr id="173" name="TextBox 172">
              <a:extLst>
                <a:ext uri="{FF2B5EF4-FFF2-40B4-BE49-F238E27FC236}">
                  <a16:creationId xmlns:a16="http://schemas.microsoft.com/office/drawing/2014/main" id="{B918F0DE-85F4-4307-9610-8289D547A727}"/>
                </a:ext>
              </a:extLst>
            </p:cNvPr>
            <p:cNvSpPr txBox="1"/>
            <p:nvPr/>
          </p:nvSpPr>
          <p:spPr>
            <a:xfrm>
              <a:off x="1724251" y="4532716"/>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39</a:t>
              </a:r>
            </a:p>
          </p:txBody>
        </p:sp>
        <p:sp>
          <p:nvSpPr>
            <p:cNvPr id="174" name="TextBox 173">
              <a:extLst>
                <a:ext uri="{FF2B5EF4-FFF2-40B4-BE49-F238E27FC236}">
                  <a16:creationId xmlns:a16="http://schemas.microsoft.com/office/drawing/2014/main" id="{0BA73FC6-8E33-4F3A-9BA0-AF4298CE3052}"/>
                </a:ext>
              </a:extLst>
            </p:cNvPr>
            <p:cNvSpPr txBox="1"/>
            <p:nvPr/>
          </p:nvSpPr>
          <p:spPr>
            <a:xfrm>
              <a:off x="1396092" y="4532716"/>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39</a:t>
              </a:r>
            </a:p>
          </p:txBody>
        </p:sp>
        <p:sp>
          <p:nvSpPr>
            <p:cNvPr id="175" name="TextBox 174">
              <a:extLst>
                <a:ext uri="{FF2B5EF4-FFF2-40B4-BE49-F238E27FC236}">
                  <a16:creationId xmlns:a16="http://schemas.microsoft.com/office/drawing/2014/main" id="{8294F0F2-E773-4497-A441-A9C9E603B266}"/>
                </a:ext>
              </a:extLst>
            </p:cNvPr>
            <p:cNvSpPr txBox="1"/>
            <p:nvPr/>
          </p:nvSpPr>
          <p:spPr>
            <a:xfrm>
              <a:off x="1067931" y="4532716"/>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40</a:t>
              </a:r>
            </a:p>
          </p:txBody>
        </p:sp>
      </p:grpSp>
      <p:sp>
        <p:nvSpPr>
          <p:cNvPr id="176" name="TextBox 175">
            <a:extLst>
              <a:ext uri="{FF2B5EF4-FFF2-40B4-BE49-F238E27FC236}">
                <a16:creationId xmlns:a16="http://schemas.microsoft.com/office/drawing/2014/main" id="{3A479D3C-7102-49EC-A5F5-9C1B5F28A542}"/>
              </a:ext>
            </a:extLst>
          </p:cNvPr>
          <p:cNvSpPr txBox="1"/>
          <p:nvPr/>
        </p:nvSpPr>
        <p:spPr>
          <a:xfrm>
            <a:off x="8333689" y="4440438"/>
            <a:ext cx="1110304"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cs typeface="Arial" panose="020B0604020202020204" pitchFamily="34" charset="0"/>
              </a:rPr>
              <a:t>Time, months</a:t>
            </a:r>
          </a:p>
        </p:txBody>
      </p:sp>
      <p:grpSp>
        <p:nvGrpSpPr>
          <p:cNvPr id="177" name="Group 176">
            <a:extLst>
              <a:ext uri="{FF2B5EF4-FFF2-40B4-BE49-F238E27FC236}">
                <a16:creationId xmlns:a16="http://schemas.microsoft.com/office/drawing/2014/main" id="{619599AA-A568-4BFB-9645-0727D99CA024}"/>
              </a:ext>
            </a:extLst>
          </p:cNvPr>
          <p:cNvGrpSpPr/>
          <p:nvPr/>
        </p:nvGrpSpPr>
        <p:grpSpPr>
          <a:xfrm>
            <a:off x="6468884" y="5080261"/>
            <a:ext cx="4794390" cy="257369"/>
            <a:chOff x="1067931" y="4532716"/>
            <a:chExt cx="4794390" cy="257369"/>
          </a:xfrm>
        </p:grpSpPr>
        <p:sp>
          <p:nvSpPr>
            <p:cNvPr id="178" name="TextBox 177">
              <a:extLst>
                <a:ext uri="{FF2B5EF4-FFF2-40B4-BE49-F238E27FC236}">
                  <a16:creationId xmlns:a16="http://schemas.microsoft.com/office/drawing/2014/main" id="{1D670B33-26EF-49D6-894E-5AA372D7CA1C}"/>
                </a:ext>
              </a:extLst>
            </p:cNvPr>
            <p:cNvSpPr txBox="1"/>
            <p:nvPr/>
          </p:nvSpPr>
          <p:spPr>
            <a:xfrm>
              <a:off x="5704659"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0</a:t>
              </a:r>
            </a:p>
          </p:txBody>
        </p:sp>
        <p:sp>
          <p:nvSpPr>
            <p:cNvPr id="179" name="TextBox 178">
              <a:extLst>
                <a:ext uri="{FF2B5EF4-FFF2-40B4-BE49-F238E27FC236}">
                  <a16:creationId xmlns:a16="http://schemas.microsoft.com/office/drawing/2014/main" id="{B6AE837A-A1C6-4589-9B41-D640D225A0A3}"/>
                </a:ext>
              </a:extLst>
            </p:cNvPr>
            <p:cNvSpPr txBox="1"/>
            <p:nvPr/>
          </p:nvSpPr>
          <p:spPr>
            <a:xfrm>
              <a:off x="5376499"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0</a:t>
              </a:r>
            </a:p>
          </p:txBody>
        </p:sp>
        <p:sp>
          <p:nvSpPr>
            <p:cNvPr id="180" name="TextBox 179">
              <a:extLst>
                <a:ext uri="{FF2B5EF4-FFF2-40B4-BE49-F238E27FC236}">
                  <a16:creationId xmlns:a16="http://schemas.microsoft.com/office/drawing/2014/main" id="{8439EDCD-D8D2-4D6F-AA6A-28B4D62B5ACF}"/>
                </a:ext>
              </a:extLst>
            </p:cNvPr>
            <p:cNvSpPr txBox="1"/>
            <p:nvPr/>
          </p:nvSpPr>
          <p:spPr>
            <a:xfrm>
              <a:off x="5048338"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0</a:t>
              </a:r>
            </a:p>
          </p:txBody>
        </p:sp>
        <p:sp>
          <p:nvSpPr>
            <p:cNvPr id="181" name="TextBox 180">
              <a:extLst>
                <a:ext uri="{FF2B5EF4-FFF2-40B4-BE49-F238E27FC236}">
                  <a16:creationId xmlns:a16="http://schemas.microsoft.com/office/drawing/2014/main" id="{75F29A9A-AA8E-4401-8112-9CAE74BB6383}"/>
                </a:ext>
              </a:extLst>
            </p:cNvPr>
            <p:cNvSpPr txBox="1"/>
            <p:nvPr/>
          </p:nvSpPr>
          <p:spPr>
            <a:xfrm>
              <a:off x="4720178"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a:t>
              </a:r>
            </a:p>
          </p:txBody>
        </p:sp>
        <p:sp>
          <p:nvSpPr>
            <p:cNvPr id="182" name="TextBox 181">
              <a:extLst>
                <a:ext uri="{FF2B5EF4-FFF2-40B4-BE49-F238E27FC236}">
                  <a16:creationId xmlns:a16="http://schemas.microsoft.com/office/drawing/2014/main" id="{E8B3B261-4663-4AEE-A05B-008A6069AA41}"/>
                </a:ext>
              </a:extLst>
            </p:cNvPr>
            <p:cNvSpPr txBox="1"/>
            <p:nvPr/>
          </p:nvSpPr>
          <p:spPr>
            <a:xfrm>
              <a:off x="4392017"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4</a:t>
              </a:r>
            </a:p>
          </p:txBody>
        </p:sp>
        <p:sp>
          <p:nvSpPr>
            <p:cNvPr id="183" name="TextBox 182">
              <a:extLst>
                <a:ext uri="{FF2B5EF4-FFF2-40B4-BE49-F238E27FC236}">
                  <a16:creationId xmlns:a16="http://schemas.microsoft.com/office/drawing/2014/main" id="{6FBBC6D1-1C94-4038-B05E-47AED0E969B7}"/>
                </a:ext>
              </a:extLst>
            </p:cNvPr>
            <p:cNvSpPr txBox="1"/>
            <p:nvPr/>
          </p:nvSpPr>
          <p:spPr>
            <a:xfrm>
              <a:off x="4063856"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4</a:t>
              </a:r>
            </a:p>
          </p:txBody>
        </p:sp>
        <p:sp>
          <p:nvSpPr>
            <p:cNvPr id="184" name="TextBox 183">
              <a:extLst>
                <a:ext uri="{FF2B5EF4-FFF2-40B4-BE49-F238E27FC236}">
                  <a16:creationId xmlns:a16="http://schemas.microsoft.com/office/drawing/2014/main" id="{644D9182-A740-41EA-8EC1-5876B97CA2D2}"/>
                </a:ext>
              </a:extLst>
            </p:cNvPr>
            <p:cNvSpPr txBox="1"/>
            <p:nvPr/>
          </p:nvSpPr>
          <p:spPr>
            <a:xfrm>
              <a:off x="3735695"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6</a:t>
              </a:r>
            </a:p>
          </p:txBody>
        </p:sp>
        <p:sp>
          <p:nvSpPr>
            <p:cNvPr id="185" name="TextBox 184">
              <a:extLst>
                <a:ext uri="{FF2B5EF4-FFF2-40B4-BE49-F238E27FC236}">
                  <a16:creationId xmlns:a16="http://schemas.microsoft.com/office/drawing/2014/main" id="{CDF642F1-E237-4BC8-97E7-8A562E726AB1}"/>
                </a:ext>
              </a:extLst>
            </p:cNvPr>
            <p:cNvSpPr txBox="1"/>
            <p:nvPr/>
          </p:nvSpPr>
          <p:spPr>
            <a:xfrm>
              <a:off x="3407535"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8</a:t>
              </a:r>
            </a:p>
          </p:txBody>
        </p:sp>
        <p:sp>
          <p:nvSpPr>
            <p:cNvPr id="186" name="TextBox 185">
              <a:extLst>
                <a:ext uri="{FF2B5EF4-FFF2-40B4-BE49-F238E27FC236}">
                  <a16:creationId xmlns:a16="http://schemas.microsoft.com/office/drawing/2014/main" id="{C6B7A53D-C73A-46BC-9986-EA859196C378}"/>
                </a:ext>
              </a:extLst>
            </p:cNvPr>
            <p:cNvSpPr txBox="1"/>
            <p:nvPr/>
          </p:nvSpPr>
          <p:spPr>
            <a:xfrm>
              <a:off x="3079374" y="4532716"/>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9</a:t>
              </a:r>
            </a:p>
          </p:txBody>
        </p:sp>
        <p:sp>
          <p:nvSpPr>
            <p:cNvPr id="187" name="TextBox 186">
              <a:extLst>
                <a:ext uri="{FF2B5EF4-FFF2-40B4-BE49-F238E27FC236}">
                  <a16:creationId xmlns:a16="http://schemas.microsoft.com/office/drawing/2014/main" id="{230424B0-3786-4E2D-8896-72D02B5572D8}"/>
                </a:ext>
              </a:extLst>
            </p:cNvPr>
            <p:cNvSpPr txBox="1"/>
            <p:nvPr/>
          </p:nvSpPr>
          <p:spPr>
            <a:xfrm>
              <a:off x="2714440" y="4532716"/>
              <a:ext cx="231209"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11</a:t>
              </a:r>
            </a:p>
          </p:txBody>
        </p:sp>
        <p:sp>
          <p:nvSpPr>
            <p:cNvPr id="188" name="TextBox 187">
              <a:extLst>
                <a:ext uri="{FF2B5EF4-FFF2-40B4-BE49-F238E27FC236}">
                  <a16:creationId xmlns:a16="http://schemas.microsoft.com/office/drawing/2014/main" id="{88908C6E-3376-485D-81F0-72685B7905F0}"/>
                </a:ext>
              </a:extLst>
            </p:cNvPr>
            <p:cNvSpPr txBox="1"/>
            <p:nvPr/>
          </p:nvSpPr>
          <p:spPr>
            <a:xfrm>
              <a:off x="2380573" y="4532716"/>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12</a:t>
              </a:r>
            </a:p>
          </p:txBody>
        </p:sp>
        <p:sp>
          <p:nvSpPr>
            <p:cNvPr id="189" name="TextBox 188">
              <a:extLst>
                <a:ext uri="{FF2B5EF4-FFF2-40B4-BE49-F238E27FC236}">
                  <a16:creationId xmlns:a16="http://schemas.microsoft.com/office/drawing/2014/main" id="{502D428B-46B8-466C-B79F-82094646F175}"/>
                </a:ext>
              </a:extLst>
            </p:cNvPr>
            <p:cNvSpPr txBox="1"/>
            <p:nvPr/>
          </p:nvSpPr>
          <p:spPr>
            <a:xfrm>
              <a:off x="2052413" y="4532716"/>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15</a:t>
              </a:r>
            </a:p>
          </p:txBody>
        </p:sp>
        <p:sp>
          <p:nvSpPr>
            <p:cNvPr id="190" name="TextBox 189">
              <a:extLst>
                <a:ext uri="{FF2B5EF4-FFF2-40B4-BE49-F238E27FC236}">
                  <a16:creationId xmlns:a16="http://schemas.microsoft.com/office/drawing/2014/main" id="{26056E8C-EA75-4D88-9522-84E05BC45057}"/>
                </a:ext>
              </a:extLst>
            </p:cNvPr>
            <p:cNvSpPr txBox="1"/>
            <p:nvPr/>
          </p:nvSpPr>
          <p:spPr>
            <a:xfrm>
              <a:off x="1724251" y="4532716"/>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19</a:t>
              </a:r>
            </a:p>
          </p:txBody>
        </p:sp>
        <p:sp>
          <p:nvSpPr>
            <p:cNvPr id="191" name="TextBox 190">
              <a:extLst>
                <a:ext uri="{FF2B5EF4-FFF2-40B4-BE49-F238E27FC236}">
                  <a16:creationId xmlns:a16="http://schemas.microsoft.com/office/drawing/2014/main" id="{7565C679-E885-4CE2-B7D1-9ECBAA34AD3D}"/>
                </a:ext>
              </a:extLst>
            </p:cNvPr>
            <p:cNvSpPr txBox="1"/>
            <p:nvPr/>
          </p:nvSpPr>
          <p:spPr>
            <a:xfrm>
              <a:off x="1396092" y="4532716"/>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20</a:t>
              </a:r>
            </a:p>
          </p:txBody>
        </p:sp>
        <p:sp>
          <p:nvSpPr>
            <p:cNvPr id="192" name="TextBox 191">
              <a:extLst>
                <a:ext uri="{FF2B5EF4-FFF2-40B4-BE49-F238E27FC236}">
                  <a16:creationId xmlns:a16="http://schemas.microsoft.com/office/drawing/2014/main" id="{853BC6C8-BDAA-459D-8496-73553DC08F8D}"/>
                </a:ext>
              </a:extLst>
            </p:cNvPr>
            <p:cNvSpPr txBox="1"/>
            <p:nvPr/>
          </p:nvSpPr>
          <p:spPr>
            <a:xfrm>
              <a:off x="1067931" y="4532716"/>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20</a:t>
              </a:r>
            </a:p>
          </p:txBody>
        </p:sp>
      </p:grpSp>
      <p:cxnSp>
        <p:nvCxnSpPr>
          <p:cNvPr id="193" name="Straight Connector 192">
            <a:extLst>
              <a:ext uri="{FF2B5EF4-FFF2-40B4-BE49-F238E27FC236}">
                <a16:creationId xmlns:a16="http://schemas.microsoft.com/office/drawing/2014/main" id="{01AE9B05-2A06-4851-8FEE-F19A6189B1AC}"/>
              </a:ext>
            </a:extLst>
          </p:cNvPr>
          <p:cNvCxnSpPr>
            <a:cxnSpLocks/>
          </p:cNvCxnSpPr>
          <p:nvPr/>
        </p:nvCxnSpPr>
        <p:spPr>
          <a:xfrm>
            <a:off x="8866836" y="2419655"/>
            <a:ext cx="216000" cy="0"/>
          </a:xfrm>
          <a:prstGeom prst="line">
            <a:avLst/>
          </a:prstGeom>
          <a:noFill/>
          <a:ln w="25400" cap="flat">
            <a:solidFill>
              <a:srgbClr val="B60D27"/>
            </a:solidFill>
            <a:prstDash val="solid"/>
            <a:miter/>
          </a:ln>
        </p:spPr>
      </p:cxnSp>
      <p:cxnSp>
        <p:nvCxnSpPr>
          <p:cNvPr id="194" name="Straight Connector 193">
            <a:extLst>
              <a:ext uri="{FF2B5EF4-FFF2-40B4-BE49-F238E27FC236}">
                <a16:creationId xmlns:a16="http://schemas.microsoft.com/office/drawing/2014/main" id="{A93FA24B-EFFF-4F37-AA51-6DB5F420B7BA}"/>
              </a:ext>
            </a:extLst>
          </p:cNvPr>
          <p:cNvCxnSpPr>
            <a:cxnSpLocks/>
          </p:cNvCxnSpPr>
          <p:nvPr/>
        </p:nvCxnSpPr>
        <p:spPr>
          <a:xfrm>
            <a:off x="8866836" y="2659141"/>
            <a:ext cx="216000" cy="0"/>
          </a:xfrm>
          <a:prstGeom prst="line">
            <a:avLst/>
          </a:prstGeom>
          <a:noFill/>
          <a:ln w="25400" cap="flat">
            <a:solidFill>
              <a:schemeClr val="accent2"/>
            </a:solidFill>
            <a:prstDash val="solid"/>
            <a:miter/>
          </a:ln>
        </p:spPr>
      </p:cxnSp>
      <p:cxnSp>
        <p:nvCxnSpPr>
          <p:cNvPr id="195" name="Straight Connector 194">
            <a:extLst>
              <a:ext uri="{FF2B5EF4-FFF2-40B4-BE49-F238E27FC236}">
                <a16:creationId xmlns:a16="http://schemas.microsoft.com/office/drawing/2014/main" id="{A52F99D7-0923-4663-B0AD-0DD1C8B397EC}"/>
              </a:ext>
            </a:extLst>
          </p:cNvPr>
          <p:cNvCxnSpPr>
            <a:cxnSpLocks/>
          </p:cNvCxnSpPr>
          <p:nvPr/>
        </p:nvCxnSpPr>
        <p:spPr>
          <a:xfrm rot="5400000">
            <a:off x="8888473" y="2956278"/>
            <a:ext cx="144000" cy="0"/>
          </a:xfrm>
          <a:prstGeom prst="line">
            <a:avLst/>
          </a:prstGeom>
          <a:noFill/>
          <a:ln w="25400" cap="flat">
            <a:solidFill>
              <a:schemeClr val="accent3"/>
            </a:solidFill>
            <a:prstDash val="solid"/>
            <a:miter/>
          </a:ln>
        </p:spPr>
      </p:cxnSp>
      <p:cxnSp>
        <p:nvCxnSpPr>
          <p:cNvPr id="196" name="Straight Connector 195">
            <a:extLst>
              <a:ext uri="{FF2B5EF4-FFF2-40B4-BE49-F238E27FC236}">
                <a16:creationId xmlns:a16="http://schemas.microsoft.com/office/drawing/2014/main" id="{B3BF9626-EBCD-4076-81B4-6C0211FD82F0}"/>
              </a:ext>
            </a:extLst>
          </p:cNvPr>
          <p:cNvCxnSpPr>
            <a:cxnSpLocks/>
          </p:cNvCxnSpPr>
          <p:nvPr/>
        </p:nvCxnSpPr>
        <p:spPr>
          <a:xfrm rot="5400000">
            <a:off x="8992105" y="2956278"/>
            <a:ext cx="144000" cy="0"/>
          </a:xfrm>
          <a:prstGeom prst="line">
            <a:avLst/>
          </a:prstGeom>
          <a:noFill/>
          <a:ln w="25400" cap="flat">
            <a:solidFill>
              <a:schemeClr val="accent2"/>
            </a:solidFill>
            <a:prstDash val="solid"/>
            <a:miter/>
          </a:ln>
        </p:spPr>
      </p:cxnSp>
      <p:sp>
        <p:nvSpPr>
          <p:cNvPr id="197" name="TextBox 196">
            <a:extLst>
              <a:ext uri="{FF2B5EF4-FFF2-40B4-BE49-F238E27FC236}">
                <a16:creationId xmlns:a16="http://schemas.microsoft.com/office/drawing/2014/main" id="{96DCBE7C-B813-4A9E-81D6-E924B79E0D6E}"/>
              </a:ext>
            </a:extLst>
          </p:cNvPr>
          <p:cNvSpPr txBox="1"/>
          <p:nvPr/>
        </p:nvSpPr>
        <p:spPr>
          <a:xfrm>
            <a:off x="9045050" y="2823706"/>
            <a:ext cx="848309" cy="276999"/>
          </a:xfrm>
          <a:prstGeom prst="rect">
            <a:avLst/>
          </a:prstGeom>
          <a:noFill/>
        </p:spPr>
        <p:txBody>
          <a:bodyPr wrap="none" rtlCol="0">
            <a:spAutoFit/>
          </a:bodyPr>
          <a:lstStyle/>
          <a:p>
            <a:r>
              <a:rPr lang="en-GB" sz="1200" dirty="0">
                <a:solidFill>
                  <a:srgbClr val="4D4D4D"/>
                </a:solidFill>
              </a:rPr>
              <a:t>Censored</a:t>
            </a:r>
          </a:p>
        </p:txBody>
      </p:sp>
      <p:graphicFrame>
        <p:nvGraphicFramePr>
          <p:cNvPr id="198" name="Table 55">
            <a:extLst>
              <a:ext uri="{FF2B5EF4-FFF2-40B4-BE49-F238E27FC236}">
                <a16:creationId xmlns:a16="http://schemas.microsoft.com/office/drawing/2014/main" id="{933F9203-D316-443F-96E6-CD77A43F6776}"/>
              </a:ext>
            </a:extLst>
          </p:cNvPr>
          <p:cNvGraphicFramePr>
            <a:graphicFrameLocks noGrp="1"/>
          </p:cNvGraphicFramePr>
          <p:nvPr>
            <p:extLst>
              <p:ext uri="{D42A27DB-BD31-4B8C-83A1-F6EECF244321}">
                <p14:modId xmlns:p14="http://schemas.microsoft.com/office/powerpoint/2010/main" val="4122503467"/>
              </p:ext>
            </p:extLst>
          </p:nvPr>
        </p:nvGraphicFramePr>
        <p:xfrm>
          <a:off x="9103211" y="2028433"/>
          <a:ext cx="2871672" cy="764640"/>
        </p:xfrm>
        <a:graphic>
          <a:graphicData uri="http://schemas.openxmlformats.org/drawingml/2006/table">
            <a:tbl>
              <a:tblPr firstRow="1" bandRow="1">
                <a:tableStyleId>{5C22544A-7EE6-4342-B048-85BDC9FD1C3A}</a:tableStyleId>
              </a:tblPr>
              <a:tblGrid>
                <a:gridCol w="1485899">
                  <a:extLst>
                    <a:ext uri="{9D8B030D-6E8A-4147-A177-3AD203B41FA5}">
                      <a16:colId xmlns:a16="http://schemas.microsoft.com/office/drawing/2014/main" val="877851372"/>
                    </a:ext>
                  </a:extLst>
                </a:gridCol>
                <a:gridCol w="1385773">
                  <a:extLst>
                    <a:ext uri="{9D8B030D-6E8A-4147-A177-3AD203B41FA5}">
                      <a16:colId xmlns:a16="http://schemas.microsoft.com/office/drawing/2014/main" val="2688447927"/>
                    </a:ext>
                  </a:extLst>
                </a:gridCol>
              </a:tblGrid>
              <a:tr h="0">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mOS, </a:t>
                      </a:r>
                      <a:r>
                        <a:rPr lang="en-GB" sz="1200" dirty="0" err="1">
                          <a:solidFill>
                            <a:srgbClr val="4D4D4D"/>
                          </a:solidFill>
                        </a:rPr>
                        <a:t>mo</a:t>
                      </a:r>
                      <a:r>
                        <a:rPr lang="en-GB" sz="1200" dirty="0">
                          <a:solidFill>
                            <a:srgbClr val="4D4D4D"/>
                          </a:solidFill>
                        </a:rPr>
                        <a:t>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297835"/>
                  </a:ext>
                </a:extLst>
              </a:tr>
              <a:tr h="0">
                <a:tc>
                  <a:txBody>
                    <a:bodyPr/>
                    <a:lstStyle/>
                    <a:p>
                      <a:r>
                        <a:rPr lang="en-GB" sz="1200" dirty="0">
                          <a:solidFill>
                            <a:srgbClr val="4D4D4D"/>
                          </a:solidFill>
                        </a:rPr>
                        <a:t>5FU/LV + </a:t>
                      </a:r>
                      <a:r>
                        <a:rPr lang="en-GB" sz="1200" dirty="0" err="1">
                          <a:solidFill>
                            <a:srgbClr val="4D4D4D"/>
                          </a:solidFill>
                        </a:rPr>
                        <a:t>cet</a:t>
                      </a:r>
                      <a:r>
                        <a:rPr lang="en-GB" sz="1200" dirty="0">
                          <a:solidFill>
                            <a:srgbClr val="4D4D4D"/>
                          </a:solidFill>
                        </a:rPr>
                        <a:t> + </a:t>
                      </a:r>
                      <a:r>
                        <a:rPr lang="en-GB" sz="1200" dirty="0" err="1">
                          <a:solidFill>
                            <a:srgbClr val="4D4D4D"/>
                          </a:solidFill>
                        </a:rPr>
                        <a:t>vem</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24.0 (16.0, 40.5)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6090898"/>
                  </a:ext>
                </a:extLst>
              </a:tr>
              <a:tr h="0">
                <a:tc>
                  <a:txBody>
                    <a:bodyPr/>
                    <a:lstStyle/>
                    <a:p>
                      <a:r>
                        <a:rPr lang="en-GB" sz="1200" dirty="0" err="1">
                          <a:solidFill>
                            <a:srgbClr val="4D4D4D"/>
                          </a:solidFill>
                        </a:rPr>
                        <a:t>FPy</a:t>
                      </a:r>
                      <a:r>
                        <a:rPr lang="en-GB" sz="1200" dirty="0">
                          <a:solidFill>
                            <a:srgbClr val="4D4D4D"/>
                          </a:solidFill>
                        </a:rPr>
                        <a:t> + </a:t>
                      </a:r>
                      <a:r>
                        <a:rPr lang="en-GB" sz="1200" dirty="0" err="1">
                          <a:solidFill>
                            <a:srgbClr val="4D4D4D"/>
                          </a:solidFill>
                        </a:rPr>
                        <a:t>bev</a:t>
                      </a:r>
                      <a:endParaRPr lang="en-GB" sz="12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21.3 (7.9, 27.0)</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4805983"/>
                  </a:ext>
                </a:extLst>
              </a:tr>
            </a:tbl>
          </a:graphicData>
        </a:graphic>
      </p:graphicFrame>
      <p:grpSp>
        <p:nvGrpSpPr>
          <p:cNvPr id="199" name="Group 198">
            <a:extLst>
              <a:ext uri="{FF2B5EF4-FFF2-40B4-BE49-F238E27FC236}">
                <a16:creationId xmlns:a16="http://schemas.microsoft.com/office/drawing/2014/main" id="{AF99C868-1844-438F-9FAB-BEAF881872EC}"/>
              </a:ext>
            </a:extLst>
          </p:cNvPr>
          <p:cNvGrpSpPr/>
          <p:nvPr/>
        </p:nvGrpSpPr>
        <p:grpSpPr>
          <a:xfrm>
            <a:off x="6607185" y="2233930"/>
            <a:ext cx="4500131" cy="1737014"/>
            <a:chOff x="3286125" y="2343149"/>
            <a:chExt cx="5621616" cy="2178177"/>
          </a:xfrm>
        </p:grpSpPr>
        <p:sp>
          <p:nvSpPr>
            <p:cNvPr id="200" name="Graphic 67">
              <a:extLst>
                <a:ext uri="{FF2B5EF4-FFF2-40B4-BE49-F238E27FC236}">
                  <a16:creationId xmlns:a16="http://schemas.microsoft.com/office/drawing/2014/main" id="{24B05BB0-0B0E-4766-AE7C-7548EA4A9A85}"/>
                </a:ext>
              </a:extLst>
            </p:cNvPr>
            <p:cNvSpPr/>
            <p:nvPr/>
          </p:nvSpPr>
          <p:spPr>
            <a:xfrm>
              <a:off x="3286125" y="2343149"/>
              <a:ext cx="5621616" cy="2144677"/>
            </a:xfrm>
            <a:custGeom>
              <a:avLst/>
              <a:gdLst>
                <a:gd name="connsiteX0" fmla="*/ 5621617 w 5621616"/>
                <a:gd name="connsiteY0" fmla="*/ 2144678 h 2144677"/>
                <a:gd name="connsiteX1" fmla="*/ 5528234 w 5621616"/>
                <a:gd name="connsiteY1" fmla="*/ 2144678 h 2144677"/>
                <a:gd name="connsiteX2" fmla="*/ 5528234 w 5621616"/>
                <a:gd name="connsiteY2" fmla="*/ 1568825 h 2144677"/>
                <a:gd name="connsiteX3" fmla="*/ 4631760 w 5621616"/>
                <a:gd name="connsiteY3" fmla="*/ 1568825 h 2144677"/>
                <a:gd name="connsiteX4" fmla="*/ 4631760 w 5621616"/>
                <a:gd name="connsiteY4" fmla="*/ 1469212 h 2144677"/>
                <a:gd name="connsiteX5" fmla="*/ 3775758 w 5621616"/>
                <a:gd name="connsiteY5" fmla="*/ 1469212 h 2144677"/>
                <a:gd name="connsiteX6" fmla="*/ 3775758 w 5621616"/>
                <a:gd name="connsiteY6" fmla="*/ 1372724 h 2144677"/>
                <a:gd name="connsiteX7" fmla="*/ 3735296 w 5621616"/>
                <a:gd name="connsiteY7" fmla="*/ 1372724 h 2144677"/>
                <a:gd name="connsiteX8" fmla="*/ 3735296 w 5621616"/>
                <a:gd name="connsiteY8" fmla="*/ 1294905 h 2144677"/>
                <a:gd name="connsiteX9" fmla="*/ 3268380 w 5621616"/>
                <a:gd name="connsiteY9" fmla="*/ 1294905 h 2144677"/>
                <a:gd name="connsiteX10" fmla="*/ 3268380 w 5621616"/>
                <a:gd name="connsiteY10" fmla="*/ 1204636 h 2144677"/>
                <a:gd name="connsiteX11" fmla="*/ 2658285 w 5621616"/>
                <a:gd name="connsiteY11" fmla="*/ 1204636 h 2144677"/>
                <a:gd name="connsiteX12" fmla="*/ 2658285 w 5621616"/>
                <a:gd name="connsiteY12" fmla="*/ 1123702 h 2144677"/>
                <a:gd name="connsiteX13" fmla="*/ 2624042 w 5621616"/>
                <a:gd name="connsiteY13" fmla="*/ 1123702 h 2144677"/>
                <a:gd name="connsiteX14" fmla="*/ 2624042 w 5621616"/>
                <a:gd name="connsiteY14" fmla="*/ 1042768 h 2144677"/>
                <a:gd name="connsiteX15" fmla="*/ 2471518 w 5621616"/>
                <a:gd name="connsiteY15" fmla="*/ 1042768 h 2144677"/>
                <a:gd name="connsiteX16" fmla="*/ 2471518 w 5621616"/>
                <a:gd name="connsiteY16" fmla="*/ 955615 h 2144677"/>
                <a:gd name="connsiteX17" fmla="*/ 2399929 w 5621616"/>
                <a:gd name="connsiteY17" fmla="*/ 955615 h 2144677"/>
                <a:gd name="connsiteX18" fmla="*/ 2399929 w 5621616"/>
                <a:gd name="connsiteY18" fmla="*/ 877794 h 2144677"/>
                <a:gd name="connsiteX19" fmla="*/ 2259854 w 5621616"/>
                <a:gd name="connsiteY19" fmla="*/ 877794 h 2144677"/>
                <a:gd name="connsiteX20" fmla="*/ 2259854 w 5621616"/>
                <a:gd name="connsiteY20" fmla="*/ 787524 h 2144677"/>
                <a:gd name="connsiteX21" fmla="*/ 2197599 w 5621616"/>
                <a:gd name="connsiteY21" fmla="*/ 787524 h 2144677"/>
                <a:gd name="connsiteX22" fmla="*/ 2197599 w 5621616"/>
                <a:gd name="connsiteY22" fmla="*/ 703480 h 2144677"/>
                <a:gd name="connsiteX23" fmla="*/ 2141573 w 5621616"/>
                <a:gd name="connsiteY23" fmla="*/ 703480 h 2144677"/>
                <a:gd name="connsiteX24" fmla="*/ 2141573 w 5621616"/>
                <a:gd name="connsiteY24" fmla="*/ 622549 h 2144677"/>
                <a:gd name="connsiteX25" fmla="*/ 2057524 w 5621616"/>
                <a:gd name="connsiteY25" fmla="*/ 622549 h 2144677"/>
                <a:gd name="connsiteX26" fmla="*/ 2057524 w 5621616"/>
                <a:gd name="connsiteY26" fmla="*/ 563407 h 2144677"/>
                <a:gd name="connsiteX27" fmla="*/ 1908115 w 5621616"/>
                <a:gd name="connsiteY27" fmla="*/ 563407 h 2144677"/>
                <a:gd name="connsiteX28" fmla="*/ 1908115 w 5621616"/>
                <a:gd name="connsiteY28" fmla="*/ 494927 h 2144677"/>
                <a:gd name="connsiteX29" fmla="*/ 1873872 w 5621616"/>
                <a:gd name="connsiteY29" fmla="*/ 494927 h 2144677"/>
                <a:gd name="connsiteX30" fmla="*/ 1873872 w 5621616"/>
                <a:gd name="connsiteY30" fmla="*/ 426446 h 2144677"/>
                <a:gd name="connsiteX31" fmla="*/ 1525248 w 5621616"/>
                <a:gd name="connsiteY31" fmla="*/ 426446 h 2144677"/>
                <a:gd name="connsiteX32" fmla="*/ 1525248 w 5621616"/>
                <a:gd name="connsiteY32" fmla="*/ 367304 h 2144677"/>
                <a:gd name="connsiteX33" fmla="*/ 1375839 w 5621616"/>
                <a:gd name="connsiteY33" fmla="*/ 367304 h 2144677"/>
                <a:gd name="connsiteX34" fmla="*/ 1375839 w 5621616"/>
                <a:gd name="connsiteY34" fmla="*/ 311274 h 2144677"/>
                <a:gd name="connsiteX35" fmla="*/ 1136152 w 5621616"/>
                <a:gd name="connsiteY35" fmla="*/ 311274 h 2144677"/>
                <a:gd name="connsiteX36" fmla="*/ 1136152 w 5621616"/>
                <a:gd name="connsiteY36" fmla="*/ 202328 h 2144677"/>
                <a:gd name="connsiteX37" fmla="*/ 1089460 w 5621616"/>
                <a:gd name="connsiteY37" fmla="*/ 202328 h 2144677"/>
                <a:gd name="connsiteX38" fmla="*/ 1089460 w 5621616"/>
                <a:gd name="connsiteY38" fmla="*/ 127623 h 2144677"/>
                <a:gd name="connsiteX39" fmla="*/ 989857 w 5621616"/>
                <a:gd name="connsiteY39" fmla="*/ 127623 h 2144677"/>
                <a:gd name="connsiteX40" fmla="*/ 989857 w 5621616"/>
                <a:gd name="connsiteY40" fmla="*/ 56029 h 2144677"/>
                <a:gd name="connsiteX41" fmla="*/ 395319 w 5621616"/>
                <a:gd name="connsiteY41" fmla="*/ 56029 h 2144677"/>
                <a:gd name="connsiteX42" fmla="*/ 395319 w 5621616"/>
                <a:gd name="connsiteY42" fmla="*/ 0 h 2144677"/>
                <a:gd name="connsiteX43" fmla="*/ 0 w 5621616"/>
                <a:gd name="connsiteY43" fmla="*/ 0 h 214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621616" h="2144677">
                  <a:moveTo>
                    <a:pt x="5621617" y="2144678"/>
                  </a:moveTo>
                  <a:lnTo>
                    <a:pt x="5528234" y="2144678"/>
                  </a:lnTo>
                  <a:lnTo>
                    <a:pt x="5528234" y="1568825"/>
                  </a:lnTo>
                  <a:lnTo>
                    <a:pt x="4631760" y="1568825"/>
                  </a:lnTo>
                  <a:lnTo>
                    <a:pt x="4631760" y="1469212"/>
                  </a:lnTo>
                  <a:lnTo>
                    <a:pt x="3775758" y="1469212"/>
                  </a:lnTo>
                  <a:lnTo>
                    <a:pt x="3775758" y="1372724"/>
                  </a:lnTo>
                  <a:lnTo>
                    <a:pt x="3735296" y="1372724"/>
                  </a:lnTo>
                  <a:lnTo>
                    <a:pt x="3735296" y="1294905"/>
                  </a:lnTo>
                  <a:lnTo>
                    <a:pt x="3268380" y="1294905"/>
                  </a:lnTo>
                  <a:lnTo>
                    <a:pt x="3268380" y="1204636"/>
                  </a:lnTo>
                  <a:lnTo>
                    <a:pt x="2658285" y="1204636"/>
                  </a:lnTo>
                  <a:lnTo>
                    <a:pt x="2658285" y="1123702"/>
                  </a:lnTo>
                  <a:lnTo>
                    <a:pt x="2624042" y="1123702"/>
                  </a:lnTo>
                  <a:lnTo>
                    <a:pt x="2624042" y="1042768"/>
                  </a:lnTo>
                  <a:lnTo>
                    <a:pt x="2471518" y="1042768"/>
                  </a:lnTo>
                  <a:lnTo>
                    <a:pt x="2471518" y="955615"/>
                  </a:lnTo>
                  <a:lnTo>
                    <a:pt x="2399929" y="955615"/>
                  </a:lnTo>
                  <a:lnTo>
                    <a:pt x="2399929" y="877794"/>
                  </a:lnTo>
                  <a:lnTo>
                    <a:pt x="2259854" y="877794"/>
                  </a:lnTo>
                  <a:lnTo>
                    <a:pt x="2259854" y="787524"/>
                  </a:lnTo>
                  <a:lnTo>
                    <a:pt x="2197599" y="787524"/>
                  </a:lnTo>
                  <a:lnTo>
                    <a:pt x="2197599" y="703480"/>
                  </a:lnTo>
                  <a:lnTo>
                    <a:pt x="2141573" y="703480"/>
                  </a:lnTo>
                  <a:lnTo>
                    <a:pt x="2141573" y="622549"/>
                  </a:lnTo>
                  <a:lnTo>
                    <a:pt x="2057524" y="622549"/>
                  </a:lnTo>
                  <a:lnTo>
                    <a:pt x="2057524" y="563407"/>
                  </a:lnTo>
                  <a:lnTo>
                    <a:pt x="1908115" y="563407"/>
                  </a:lnTo>
                  <a:lnTo>
                    <a:pt x="1908115" y="494927"/>
                  </a:lnTo>
                  <a:lnTo>
                    <a:pt x="1873872" y="494927"/>
                  </a:lnTo>
                  <a:lnTo>
                    <a:pt x="1873872" y="426446"/>
                  </a:lnTo>
                  <a:lnTo>
                    <a:pt x="1525248" y="426446"/>
                  </a:lnTo>
                  <a:lnTo>
                    <a:pt x="1525248" y="367304"/>
                  </a:lnTo>
                  <a:lnTo>
                    <a:pt x="1375839" y="367304"/>
                  </a:lnTo>
                  <a:lnTo>
                    <a:pt x="1375839" y="311274"/>
                  </a:lnTo>
                  <a:lnTo>
                    <a:pt x="1136152" y="311274"/>
                  </a:lnTo>
                  <a:lnTo>
                    <a:pt x="1136152" y="202328"/>
                  </a:lnTo>
                  <a:lnTo>
                    <a:pt x="1089460" y="202328"/>
                  </a:lnTo>
                  <a:lnTo>
                    <a:pt x="1089460" y="127623"/>
                  </a:lnTo>
                  <a:lnTo>
                    <a:pt x="989857" y="127623"/>
                  </a:lnTo>
                  <a:lnTo>
                    <a:pt x="989857" y="56029"/>
                  </a:lnTo>
                  <a:lnTo>
                    <a:pt x="395319" y="56029"/>
                  </a:lnTo>
                  <a:lnTo>
                    <a:pt x="395319" y="0"/>
                  </a:lnTo>
                  <a:lnTo>
                    <a:pt x="0" y="0"/>
                  </a:lnTo>
                </a:path>
              </a:pathLst>
            </a:custGeom>
            <a:noFill/>
            <a:ln w="25400" cap="flat">
              <a:solidFill>
                <a:srgbClr val="B60D27"/>
              </a:solidFill>
              <a:prstDash val="solid"/>
              <a:miter/>
            </a:ln>
          </p:spPr>
          <p:txBody>
            <a:bodyPr rtlCol="0" anchor="ctr"/>
            <a:lstStyle/>
            <a:p>
              <a:endParaRPr lang="en-GB"/>
            </a:p>
          </p:txBody>
        </p:sp>
        <p:sp>
          <p:nvSpPr>
            <p:cNvPr id="201" name="Graphic 67">
              <a:extLst>
                <a:ext uri="{FF2B5EF4-FFF2-40B4-BE49-F238E27FC236}">
                  <a16:creationId xmlns:a16="http://schemas.microsoft.com/office/drawing/2014/main" id="{24B05BB0-0B0E-4766-AE7C-7548EA4A9A85}"/>
                </a:ext>
              </a:extLst>
            </p:cNvPr>
            <p:cNvSpPr/>
            <p:nvPr/>
          </p:nvSpPr>
          <p:spPr>
            <a:xfrm>
              <a:off x="4479426" y="26205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02" name="Graphic 67">
              <a:extLst>
                <a:ext uri="{FF2B5EF4-FFF2-40B4-BE49-F238E27FC236}">
                  <a16:creationId xmlns:a16="http://schemas.microsoft.com/office/drawing/2014/main" id="{24B05BB0-0B0E-4766-AE7C-7548EA4A9A85}"/>
                </a:ext>
              </a:extLst>
            </p:cNvPr>
            <p:cNvSpPr/>
            <p:nvPr/>
          </p:nvSpPr>
          <p:spPr>
            <a:xfrm>
              <a:off x="4746126" y="26776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03" name="Graphic 67">
              <a:extLst>
                <a:ext uri="{FF2B5EF4-FFF2-40B4-BE49-F238E27FC236}">
                  <a16:creationId xmlns:a16="http://schemas.microsoft.com/office/drawing/2014/main" id="{24B05BB0-0B0E-4766-AE7C-7548EA4A9A85}"/>
                </a:ext>
              </a:extLst>
            </p:cNvPr>
            <p:cNvSpPr/>
            <p:nvPr/>
          </p:nvSpPr>
          <p:spPr>
            <a:xfrm>
              <a:off x="5089026" y="27348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04" name="Graphic 67">
              <a:extLst>
                <a:ext uri="{FF2B5EF4-FFF2-40B4-BE49-F238E27FC236}">
                  <a16:creationId xmlns:a16="http://schemas.microsoft.com/office/drawing/2014/main" id="{24B05BB0-0B0E-4766-AE7C-7548EA4A9A85}"/>
                </a:ext>
              </a:extLst>
            </p:cNvPr>
            <p:cNvSpPr/>
            <p:nvPr/>
          </p:nvSpPr>
          <p:spPr>
            <a:xfrm>
              <a:off x="5222376" y="28681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05" name="Graphic 67">
              <a:extLst>
                <a:ext uri="{FF2B5EF4-FFF2-40B4-BE49-F238E27FC236}">
                  <a16:creationId xmlns:a16="http://schemas.microsoft.com/office/drawing/2014/main" id="{24B05BB0-0B0E-4766-AE7C-7548EA4A9A85}"/>
                </a:ext>
              </a:extLst>
            </p:cNvPr>
            <p:cNvSpPr/>
            <p:nvPr/>
          </p:nvSpPr>
          <p:spPr>
            <a:xfrm>
              <a:off x="5317626" y="28681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06" name="Graphic 67">
              <a:extLst>
                <a:ext uri="{FF2B5EF4-FFF2-40B4-BE49-F238E27FC236}">
                  <a16:creationId xmlns:a16="http://schemas.microsoft.com/office/drawing/2014/main" id="{24B05BB0-0B0E-4766-AE7C-7548EA4A9A85}"/>
                </a:ext>
              </a:extLst>
            </p:cNvPr>
            <p:cNvSpPr/>
            <p:nvPr/>
          </p:nvSpPr>
          <p:spPr>
            <a:xfrm>
              <a:off x="5450976" y="30205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tlCol="0" anchor="ctr"/>
            <a:lstStyle/>
            <a:p>
              <a:endParaRPr lang="en-GB"/>
            </a:p>
          </p:txBody>
        </p:sp>
        <p:sp>
          <p:nvSpPr>
            <p:cNvPr id="207" name="Graphic 67">
              <a:extLst>
                <a:ext uri="{FF2B5EF4-FFF2-40B4-BE49-F238E27FC236}">
                  <a16:creationId xmlns:a16="http://schemas.microsoft.com/office/drawing/2014/main" id="{24B05BB0-0B0E-4766-AE7C-7548EA4A9A85}"/>
                </a:ext>
              </a:extLst>
            </p:cNvPr>
            <p:cNvSpPr/>
            <p:nvPr/>
          </p:nvSpPr>
          <p:spPr>
            <a:xfrm>
              <a:off x="6060576" y="35158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08" name="Graphic 67">
              <a:extLst>
                <a:ext uri="{FF2B5EF4-FFF2-40B4-BE49-F238E27FC236}">
                  <a16:creationId xmlns:a16="http://schemas.microsoft.com/office/drawing/2014/main" id="{24B05BB0-0B0E-4766-AE7C-7548EA4A9A85}"/>
                </a:ext>
              </a:extLst>
            </p:cNvPr>
            <p:cNvSpPr/>
            <p:nvPr/>
          </p:nvSpPr>
          <p:spPr>
            <a:xfrm>
              <a:off x="7756026" y="37635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09" name="Graphic 67">
              <a:extLst>
                <a:ext uri="{FF2B5EF4-FFF2-40B4-BE49-F238E27FC236}">
                  <a16:creationId xmlns:a16="http://schemas.microsoft.com/office/drawing/2014/main" id="{24B05BB0-0B0E-4766-AE7C-7548EA4A9A85}"/>
                </a:ext>
              </a:extLst>
            </p:cNvPr>
            <p:cNvSpPr/>
            <p:nvPr/>
          </p:nvSpPr>
          <p:spPr>
            <a:xfrm>
              <a:off x="7984626" y="3858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10" name="Graphic 67">
              <a:extLst>
                <a:ext uri="{FF2B5EF4-FFF2-40B4-BE49-F238E27FC236}">
                  <a16:creationId xmlns:a16="http://schemas.microsoft.com/office/drawing/2014/main" id="{24B05BB0-0B0E-4766-AE7C-7548EA4A9A85}"/>
                </a:ext>
              </a:extLst>
            </p:cNvPr>
            <p:cNvSpPr/>
            <p:nvPr/>
          </p:nvSpPr>
          <p:spPr>
            <a:xfrm>
              <a:off x="8060826" y="3858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11" name="Graphic 67">
              <a:extLst>
                <a:ext uri="{FF2B5EF4-FFF2-40B4-BE49-F238E27FC236}">
                  <a16:creationId xmlns:a16="http://schemas.microsoft.com/office/drawing/2014/main" id="{24B05BB0-0B0E-4766-AE7C-7548EA4A9A85}"/>
                </a:ext>
              </a:extLst>
            </p:cNvPr>
            <p:cNvSpPr/>
            <p:nvPr/>
          </p:nvSpPr>
          <p:spPr>
            <a:xfrm>
              <a:off x="8175126" y="3858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12" name="Graphic 67">
              <a:extLst>
                <a:ext uri="{FF2B5EF4-FFF2-40B4-BE49-F238E27FC236}">
                  <a16:creationId xmlns:a16="http://schemas.microsoft.com/office/drawing/2014/main" id="{24B05BB0-0B0E-4766-AE7C-7548EA4A9A85}"/>
                </a:ext>
              </a:extLst>
            </p:cNvPr>
            <p:cNvSpPr/>
            <p:nvPr/>
          </p:nvSpPr>
          <p:spPr>
            <a:xfrm>
              <a:off x="8365626" y="3858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13" name="Graphic 67">
              <a:extLst>
                <a:ext uri="{FF2B5EF4-FFF2-40B4-BE49-F238E27FC236}">
                  <a16:creationId xmlns:a16="http://schemas.microsoft.com/office/drawing/2014/main" id="{24B05BB0-0B0E-4766-AE7C-7548EA4A9A85}"/>
                </a:ext>
              </a:extLst>
            </p:cNvPr>
            <p:cNvSpPr/>
            <p:nvPr/>
          </p:nvSpPr>
          <p:spPr>
            <a:xfrm>
              <a:off x="8651376" y="3858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14" name="Graphic 67">
              <a:extLst>
                <a:ext uri="{FF2B5EF4-FFF2-40B4-BE49-F238E27FC236}">
                  <a16:creationId xmlns:a16="http://schemas.microsoft.com/office/drawing/2014/main" id="{24B05BB0-0B0E-4766-AE7C-7548EA4A9A85}"/>
                </a:ext>
              </a:extLst>
            </p:cNvPr>
            <p:cNvSpPr/>
            <p:nvPr/>
          </p:nvSpPr>
          <p:spPr>
            <a:xfrm>
              <a:off x="8708526" y="3858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15" name="Graphic 67">
              <a:extLst>
                <a:ext uri="{FF2B5EF4-FFF2-40B4-BE49-F238E27FC236}">
                  <a16:creationId xmlns:a16="http://schemas.microsoft.com/office/drawing/2014/main" id="{24B05BB0-0B0E-4766-AE7C-7548EA4A9A85}"/>
                </a:ext>
              </a:extLst>
            </p:cNvPr>
            <p:cNvSpPr/>
            <p:nvPr/>
          </p:nvSpPr>
          <p:spPr>
            <a:xfrm>
              <a:off x="8879976" y="44493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grpSp>
      <p:grpSp>
        <p:nvGrpSpPr>
          <p:cNvPr id="216" name="Group 215">
            <a:extLst>
              <a:ext uri="{FF2B5EF4-FFF2-40B4-BE49-F238E27FC236}">
                <a16:creationId xmlns:a16="http://schemas.microsoft.com/office/drawing/2014/main" id="{25524D2B-E1DF-4C83-8617-3F5ADB86B02F}"/>
              </a:ext>
            </a:extLst>
          </p:cNvPr>
          <p:cNvGrpSpPr/>
          <p:nvPr/>
        </p:nvGrpSpPr>
        <p:grpSpPr>
          <a:xfrm>
            <a:off x="6607185" y="2233930"/>
            <a:ext cx="3932095" cy="1432213"/>
            <a:chOff x="3648075" y="2528887"/>
            <a:chExt cx="4896583" cy="1809083"/>
          </a:xfrm>
        </p:grpSpPr>
        <p:sp>
          <p:nvSpPr>
            <p:cNvPr id="217" name="Graphic 239">
              <a:extLst>
                <a:ext uri="{FF2B5EF4-FFF2-40B4-BE49-F238E27FC236}">
                  <a16:creationId xmlns:a16="http://schemas.microsoft.com/office/drawing/2014/main" id="{B79D6BA8-4B17-4588-9BE4-C5D7E0005E18}"/>
                </a:ext>
              </a:extLst>
            </p:cNvPr>
            <p:cNvSpPr/>
            <p:nvPr/>
          </p:nvSpPr>
          <p:spPr>
            <a:xfrm>
              <a:off x="3648075" y="2528887"/>
              <a:ext cx="4895716" cy="1775117"/>
            </a:xfrm>
            <a:custGeom>
              <a:avLst/>
              <a:gdLst>
                <a:gd name="connsiteX0" fmla="*/ 4895717 w 4895716"/>
                <a:gd name="connsiteY0" fmla="*/ 1775117 h 1775117"/>
                <a:gd name="connsiteX1" fmla="*/ 3670126 w 4895716"/>
                <a:gd name="connsiteY1" fmla="*/ 1775117 h 1775117"/>
                <a:gd name="connsiteX2" fmla="*/ 3670126 w 4895716"/>
                <a:gd name="connsiteY2" fmla="*/ 1588608 h 1775117"/>
                <a:gd name="connsiteX3" fmla="*/ 3413684 w 4895716"/>
                <a:gd name="connsiteY3" fmla="*/ 1588608 h 1775117"/>
                <a:gd name="connsiteX4" fmla="*/ 3413684 w 4895716"/>
                <a:gd name="connsiteY4" fmla="*/ 1445400 h 1775117"/>
                <a:gd name="connsiteX5" fmla="*/ 3004042 w 4895716"/>
                <a:gd name="connsiteY5" fmla="*/ 1445400 h 1775117"/>
                <a:gd name="connsiteX6" fmla="*/ 3004042 w 4895716"/>
                <a:gd name="connsiteY6" fmla="*/ 1258900 h 1775117"/>
                <a:gd name="connsiteX7" fmla="*/ 2880817 w 4895716"/>
                <a:gd name="connsiteY7" fmla="*/ 1258900 h 1775117"/>
                <a:gd name="connsiteX8" fmla="*/ 2880817 w 4895716"/>
                <a:gd name="connsiteY8" fmla="*/ 1095708 h 1775117"/>
                <a:gd name="connsiteX9" fmla="*/ 1881692 w 4895716"/>
                <a:gd name="connsiteY9" fmla="*/ 1095708 h 1775117"/>
                <a:gd name="connsiteX10" fmla="*/ 1881692 w 4895716"/>
                <a:gd name="connsiteY10" fmla="*/ 979141 h 1775117"/>
                <a:gd name="connsiteX11" fmla="*/ 1422092 w 4895716"/>
                <a:gd name="connsiteY11" fmla="*/ 979141 h 1775117"/>
                <a:gd name="connsiteX12" fmla="*/ 1422092 w 4895716"/>
                <a:gd name="connsiteY12" fmla="*/ 845927 h 1775117"/>
                <a:gd name="connsiteX13" fmla="*/ 1312183 w 4895716"/>
                <a:gd name="connsiteY13" fmla="*/ 845927 h 1775117"/>
                <a:gd name="connsiteX14" fmla="*/ 1312183 w 4895716"/>
                <a:gd name="connsiteY14" fmla="*/ 719371 h 1775117"/>
                <a:gd name="connsiteX15" fmla="*/ 1275550 w 4895716"/>
                <a:gd name="connsiteY15" fmla="*/ 719371 h 1775117"/>
                <a:gd name="connsiteX16" fmla="*/ 1275550 w 4895716"/>
                <a:gd name="connsiteY16" fmla="*/ 609467 h 1775117"/>
                <a:gd name="connsiteX17" fmla="*/ 1072391 w 4895716"/>
                <a:gd name="connsiteY17" fmla="*/ 609467 h 1775117"/>
                <a:gd name="connsiteX18" fmla="*/ 1072391 w 4895716"/>
                <a:gd name="connsiteY18" fmla="*/ 479581 h 1775117"/>
                <a:gd name="connsiteX19" fmla="*/ 995801 w 4895716"/>
                <a:gd name="connsiteY19" fmla="*/ 479581 h 1775117"/>
                <a:gd name="connsiteX20" fmla="*/ 995801 w 4895716"/>
                <a:gd name="connsiteY20" fmla="*/ 243121 h 1775117"/>
                <a:gd name="connsiteX21" fmla="*/ 912535 w 4895716"/>
                <a:gd name="connsiteY21" fmla="*/ 243121 h 1775117"/>
                <a:gd name="connsiteX22" fmla="*/ 912535 w 4895716"/>
                <a:gd name="connsiteY22" fmla="*/ 129887 h 1775117"/>
                <a:gd name="connsiteX23" fmla="*/ 539528 w 4895716"/>
                <a:gd name="connsiteY23" fmla="*/ 129887 h 1775117"/>
                <a:gd name="connsiteX24" fmla="*/ 539528 w 4895716"/>
                <a:gd name="connsiteY24" fmla="*/ 0 h 1775117"/>
                <a:gd name="connsiteX25" fmla="*/ 0 w 4895716"/>
                <a:gd name="connsiteY25" fmla="*/ 0 h 17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95716" h="1775117">
                  <a:moveTo>
                    <a:pt x="4895717" y="1775117"/>
                  </a:moveTo>
                  <a:lnTo>
                    <a:pt x="3670126" y="1775117"/>
                  </a:lnTo>
                  <a:lnTo>
                    <a:pt x="3670126" y="1588608"/>
                  </a:lnTo>
                  <a:lnTo>
                    <a:pt x="3413684" y="1588608"/>
                  </a:lnTo>
                  <a:lnTo>
                    <a:pt x="3413684" y="1445400"/>
                  </a:lnTo>
                  <a:lnTo>
                    <a:pt x="3004042" y="1445400"/>
                  </a:lnTo>
                  <a:lnTo>
                    <a:pt x="3004042" y="1258900"/>
                  </a:lnTo>
                  <a:lnTo>
                    <a:pt x="2880817" y="1258900"/>
                  </a:lnTo>
                  <a:lnTo>
                    <a:pt x="2880817" y="1095708"/>
                  </a:lnTo>
                  <a:lnTo>
                    <a:pt x="1881692" y="1095708"/>
                  </a:lnTo>
                  <a:lnTo>
                    <a:pt x="1881692" y="979141"/>
                  </a:lnTo>
                  <a:lnTo>
                    <a:pt x="1422092" y="979141"/>
                  </a:lnTo>
                  <a:lnTo>
                    <a:pt x="1422092" y="845927"/>
                  </a:lnTo>
                  <a:lnTo>
                    <a:pt x="1312183" y="845927"/>
                  </a:lnTo>
                  <a:lnTo>
                    <a:pt x="1312183" y="719371"/>
                  </a:lnTo>
                  <a:lnTo>
                    <a:pt x="1275550" y="719371"/>
                  </a:lnTo>
                  <a:lnTo>
                    <a:pt x="1275550" y="609467"/>
                  </a:lnTo>
                  <a:lnTo>
                    <a:pt x="1072391" y="609467"/>
                  </a:lnTo>
                  <a:lnTo>
                    <a:pt x="1072391" y="479581"/>
                  </a:lnTo>
                  <a:lnTo>
                    <a:pt x="995801" y="479581"/>
                  </a:lnTo>
                  <a:lnTo>
                    <a:pt x="995801" y="243121"/>
                  </a:lnTo>
                  <a:lnTo>
                    <a:pt x="912535" y="243121"/>
                  </a:lnTo>
                  <a:lnTo>
                    <a:pt x="912535" y="129887"/>
                  </a:lnTo>
                  <a:lnTo>
                    <a:pt x="539528" y="129887"/>
                  </a:lnTo>
                  <a:lnTo>
                    <a:pt x="539528" y="0"/>
                  </a:lnTo>
                  <a:lnTo>
                    <a:pt x="0" y="0"/>
                  </a:lnTo>
                </a:path>
              </a:pathLst>
            </a:custGeom>
            <a:noFill/>
            <a:ln w="25400" cap="flat">
              <a:solidFill>
                <a:schemeClr val="accent2"/>
              </a:solidFill>
              <a:prstDash val="solid"/>
              <a:miter/>
            </a:ln>
          </p:spPr>
          <p:txBody>
            <a:bodyPr rtlCol="0" anchor="ctr"/>
            <a:lstStyle/>
            <a:p>
              <a:endParaRPr lang="en-GB"/>
            </a:p>
          </p:txBody>
        </p:sp>
        <p:sp>
          <p:nvSpPr>
            <p:cNvPr id="218" name="Graphic 239">
              <a:extLst>
                <a:ext uri="{FF2B5EF4-FFF2-40B4-BE49-F238E27FC236}">
                  <a16:creationId xmlns:a16="http://schemas.microsoft.com/office/drawing/2014/main" id="{B79D6BA8-4B17-4588-9BE4-C5D7E0005E18}"/>
                </a:ext>
              </a:extLst>
            </p:cNvPr>
            <p:cNvSpPr/>
            <p:nvPr/>
          </p:nvSpPr>
          <p:spPr>
            <a:xfrm>
              <a:off x="5772883" y="35992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219" name="Graphic 239">
              <a:extLst>
                <a:ext uri="{FF2B5EF4-FFF2-40B4-BE49-F238E27FC236}">
                  <a16:creationId xmlns:a16="http://schemas.microsoft.com/office/drawing/2014/main" id="{B79D6BA8-4B17-4588-9BE4-C5D7E0005E18}"/>
                </a:ext>
              </a:extLst>
            </p:cNvPr>
            <p:cNvSpPr/>
            <p:nvPr/>
          </p:nvSpPr>
          <p:spPr>
            <a:xfrm>
              <a:off x="6077683" y="35992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220" name="Graphic 239">
              <a:extLst>
                <a:ext uri="{FF2B5EF4-FFF2-40B4-BE49-F238E27FC236}">
                  <a16:creationId xmlns:a16="http://schemas.microsoft.com/office/drawing/2014/main" id="{B79D6BA8-4B17-4588-9BE4-C5D7E0005E18}"/>
                </a:ext>
              </a:extLst>
            </p:cNvPr>
            <p:cNvSpPr/>
            <p:nvPr/>
          </p:nvSpPr>
          <p:spPr>
            <a:xfrm>
              <a:off x="6115783" y="35992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221" name="Graphic 239">
              <a:extLst>
                <a:ext uri="{FF2B5EF4-FFF2-40B4-BE49-F238E27FC236}">
                  <a16:creationId xmlns:a16="http://schemas.microsoft.com/office/drawing/2014/main" id="{B79D6BA8-4B17-4588-9BE4-C5D7E0005E18}"/>
                </a:ext>
              </a:extLst>
            </p:cNvPr>
            <p:cNvSpPr/>
            <p:nvPr/>
          </p:nvSpPr>
          <p:spPr>
            <a:xfrm>
              <a:off x="7754083" y="42659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222" name="Graphic 239">
              <a:extLst>
                <a:ext uri="{FF2B5EF4-FFF2-40B4-BE49-F238E27FC236}">
                  <a16:creationId xmlns:a16="http://schemas.microsoft.com/office/drawing/2014/main" id="{B79D6BA8-4B17-4588-9BE4-C5D7E0005E18}"/>
                </a:ext>
              </a:extLst>
            </p:cNvPr>
            <p:cNvSpPr/>
            <p:nvPr/>
          </p:nvSpPr>
          <p:spPr>
            <a:xfrm>
              <a:off x="7963633" y="42659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223" name="Graphic 239">
              <a:extLst>
                <a:ext uri="{FF2B5EF4-FFF2-40B4-BE49-F238E27FC236}">
                  <a16:creationId xmlns:a16="http://schemas.microsoft.com/office/drawing/2014/main" id="{B79D6BA8-4B17-4588-9BE4-C5D7E0005E18}"/>
                </a:ext>
              </a:extLst>
            </p:cNvPr>
            <p:cNvSpPr/>
            <p:nvPr/>
          </p:nvSpPr>
          <p:spPr>
            <a:xfrm>
              <a:off x="8001733" y="42659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224" name="Graphic 239">
              <a:extLst>
                <a:ext uri="{FF2B5EF4-FFF2-40B4-BE49-F238E27FC236}">
                  <a16:creationId xmlns:a16="http://schemas.microsoft.com/office/drawing/2014/main" id="{B79D6BA8-4B17-4588-9BE4-C5D7E0005E18}"/>
                </a:ext>
              </a:extLst>
            </p:cNvPr>
            <p:cNvSpPr/>
            <p:nvPr/>
          </p:nvSpPr>
          <p:spPr>
            <a:xfrm>
              <a:off x="8535133" y="42659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grpSp>
      <p:sp>
        <p:nvSpPr>
          <p:cNvPr id="4" name="TextBox 3"/>
          <p:cNvSpPr txBox="1"/>
          <p:nvPr/>
        </p:nvSpPr>
        <p:spPr>
          <a:xfrm>
            <a:off x="3709774" y="2818432"/>
            <a:ext cx="2165978" cy="461665"/>
          </a:xfrm>
          <a:prstGeom prst="rect">
            <a:avLst/>
          </a:prstGeom>
          <a:noFill/>
        </p:spPr>
        <p:txBody>
          <a:bodyPr wrap="none" rtlCol="0">
            <a:spAutoFit/>
          </a:bodyPr>
          <a:lstStyle/>
          <a:p>
            <a:pPr algn="r"/>
            <a:r>
              <a:rPr lang="en-GB" sz="1200" dirty="0"/>
              <a:t>HR 0.95 (95%CI 0.50, 1.82);</a:t>
            </a:r>
            <a:br>
              <a:rPr lang="en-GB" sz="1200" dirty="0"/>
            </a:br>
            <a:r>
              <a:rPr lang="en-GB" sz="1200" dirty="0"/>
              <a:t>p=0.87</a:t>
            </a:r>
          </a:p>
        </p:txBody>
      </p:sp>
      <p:sp>
        <p:nvSpPr>
          <p:cNvPr id="225" name="TextBox 224"/>
          <p:cNvSpPr txBox="1"/>
          <p:nvPr/>
        </p:nvSpPr>
        <p:spPr>
          <a:xfrm>
            <a:off x="9866690" y="2821509"/>
            <a:ext cx="2122697" cy="461665"/>
          </a:xfrm>
          <a:prstGeom prst="rect">
            <a:avLst/>
          </a:prstGeom>
          <a:noFill/>
        </p:spPr>
        <p:txBody>
          <a:bodyPr wrap="none" rtlCol="0">
            <a:spAutoFit/>
          </a:bodyPr>
          <a:lstStyle/>
          <a:p>
            <a:pPr algn="r"/>
            <a:r>
              <a:rPr lang="en-GB" sz="1200" dirty="0"/>
              <a:t>HR 0.69 (95%CI 0.34, 1.38);</a:t>
            </a:r>
            <a:br>
              <a:rPr lang="en-GB" sz="1200" dirty="0"/>
            </a:br>
            <a:r>
              <a:rPr lang="en-GB" sz="1200" dirty="0"/>
              <a:t>p=0.29</a:t>
            </a:r>
          </a:p>
        </p:txBody>
      </p:sp>
    </p:spTree>
    <p:extLst>
      <p:ext uri="{BB962C8B-B14F-4D97-AF65-F5344CB8AC3E}">
        <p14:creationId xmlns:p14="http://schemas.microsoft.com/office/powerpoint/2010/main" val="4228200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LBA-4: Initial data from the phase 3 KEYNOTE-811 study of trastuzumab and chemotherapy with or without pembrolizumab for HER2-positive metastatic gastric or gastroesophageal junction (G/GEJ) cancer – </a:t>
            </a:r>
            <a:r>
              <a:rPr lang="en-GB" dirty="0" err="1"/>
              <a:t>Janjigian</a:t>
            </a:r>
            <a:r>
              <a:rPr lang="en-GB" dirty="0"/>
              <a:t> YY, et al</a:t>
            </a:r>
          </a:p>
        </p:txBody>
      </p:sp>
      <p:sp>
        <p:nvSpPr>
          <p:cNvPr id="3" name="Content Placeholder 2"/>
          <p:cNvSpPr>
            <a:spLocks noGrp="1"/>
          </p:cNvSpPr>
          <p:nvPr>
            <p:ph idx="1"/>
          </p:nvPr>
        </p:nvSpPr>
        <p:spPr>
          <a:xfrm>
            <a:off x="486832" y="1206189"/>
            <a:ext cx="11389735" cy="4746172"/>
          </a:xfrm>
        </p:spPr>
        <p:txBody>
          <a:bodyPr/>
          <a:lstStyle/>
          <a:p>
            <a:pPr marL="0" indent="0">
              <a:buNone/>
            </a:pPr>
            <a:r>
              <a:rPr lang="en-GB" b="1" dirty="0"/>
              <a:t>Key results (cont.)</a:t>
            </a:r>
          </a:p>
          <a:p>
            <a:pPr marL="0" indent="0">
              <a:spcBef>
                <a:spcPts val="31200"/>
              </a:spcBef>
              <a:buNone/>
            </a:pPr>
            <a:r>
              <a:rPr lang="en-GB" b="1" dirty="0"/>
              <a:t>Conclusions</a:t>
            </a:r>
          </a:p>
          <a:p>
            <a:r>
              <a:rPr lang="en-GB" b="1" dirty="0"/>
              <a:t>In patients with HER2-positive metastatic gastric or GEJ cancer, at interim analysis, pembrolizumab + trastuzumab + chemotherapy demonstrated promising and durable clinical responses and was generally well-tolerated</a:t>
            </a:r>
          </a:p>
        </p:txBody>
      </p:sp>
      <p:sp>
        <p:nvSpPr>
          <p:cNvPr id="5" name="Text Placeholder 4"/>
          <p:cNvSpPr>
            <a:spLocks noGrp="1"/>
          </p:cNvSpPr>
          <p:nvPr>
            <p:ph type="body" sz="quarter" idx="11"/>
          </p:nvPr>
        </p:nvSpPr>
        <p:spPr/>
        <p:txBody>
          <a:bodyPr/>
          <a:lstStyle/>
          <a:p>
            <a:r>
              <a:rPr lang="en-GB" dirty="0" err="1"/>
              <a:t>Janjigian</a:t>
            </a:r>
            <a:r>
              <a:rPr lang="en-GB" dirty="0"/>
              <a:t> YY, et al. Ann </a:t>
            </a:r>
            <a:r>
              <a:rPr lang="en-GB" dirty="0" err="1"/>
              <a:t>Oncol</a:t>
            </a:r>
            <a:r>
              <a:rPr lang="en-GB" dirty="0"/>
              <a:t> 2021;32(</a:t>
            </a:r>
            <a:r>
              <a:rPr lang="en-GB" dirty="0" err="1"/>
              <a:t>suppl</a:t>
            </a:r>
            <a:r>
              <a:rPr lang="en-GB" dirty="0"/>
              <a:t>):</a:t>
            </a:r>
            <a:r>
              <a:rPr lang="en-GB" dirty="0" err="1"/>
              <a:t>abstr</a:t>
            </a:r>
            <a:r>
              <a:rPr lang="en-GB" dirty="0"/>
              <a:t> LBA-4</a:t>
            </a:r>
          </a:p>
        </p:txBody>
      </p:sp>
      <p:graphicFrame>
        <p:nvGraphicFramePr>
          <p:cNvPr id="7" name="Group 88"/>
          <p:cNvGraphicFramePr>
            <a:graphicFrameLocks noGrp="1"/>
          </p:cNvGraphicFramePr>
          <p:nvPr>
            <p:extLst>
              <p:ext uri="{D42A27DB-BD31-4B8C-83A1-F6EECF244321}">
                <p14:modId xmlns:p14="http://schemas.microsoft.com/office/powerpoint/2010/main" val="2653162166"/>
              </p:ext>
            </p:extLst>
          </p:nvPr>
        </p:nvGraphicFramePr>
        <p:xfrm>
          <a:off x="130698" y="1590579"/>
          <a:ext cx="6626237" cy="3740640"/>
        </p:xfrm>
        <a:graphic>
          <a:graphicData uri="http://schemas.openxmlformats.org/drawingml/2006/table">
            <a:tbl>
              <a:tblPr firstRow="1" bandRow="1">
                <a:tableStyleId>{5202B0CA-FC54-4496-8BCA-5EF66A818D29}</a:tableStyleId>
              </a:tblPr>
              <a:tblGrid>
                <a:gridCol w="3063215">
                  <a:extLst>
                    <a:ext uri="{9D8B030D-6E8A-4147-A177-3AD203B41FA5}">
                      <a16:colId xmlns:a16="http://schemas.microsoft.com/office/drawing/2014/main" val="20000"/>
                    </a:ext>
                  </a:extLst>
                </a:gridCol>
                <a:gridCol w="1791974">
                  <a:extLst>
                    <a:ext uri="{9D8B030D-6E8A-4147-A177-3AD203B41FA5}">
                      <a16:colId xmlns:a16="http://schemas.microsoft.com/office/drawing/2014/main" val="20001"/>
                    </a:ext>
                  </a:extLst>
                </a:gridCol>
                <a:gridCol w="1771048">
                  <a:extLst>
                    <a:ext uri="{9D8B030D-6E8A-4147-A177-3AD203B41FA5}">
                      <a16:colId xmlns:a16="http://schemas.microsoft.com/office/drawing/2014/main" val="1577513029"/>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Pembrolizumab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(n=133)</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Placebo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(n=131)</a:t>
                      </a:r>
                    </a:p>
                  </a:txBody>
                  <a:tcPr marT="18000" marB="18000" anchor="ctr" horzOverflow="overflow"/>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ORR, %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74.4 (66.2, 81.6)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51.9 (43.0, 60.7)</a:t>
                      </a:r>
                    </a:p>
                  </a:txBody>
                  <a:tcPr marT="18000" marB="18000" anchor="ctr"/>
                </a:tc>
                <a:extLst>
                  <a:ext uri="{0D108BD9-81ED-4DB2-BD59-A6C34878D82A}">
                    <a16:rowId xmlns:a16="http://schemas.microsoft.com/office/drawing/2014/main" val="40940553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ORR difference, % (95%CI); p-value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22.7 (11.2, 33.7); 0.00006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hMerge="1">
                  <a:txBody>
                    <a:bodyPr/>
                    <a:lstStyle/>
                    <a:p>
                      <a:endParaRPr lang="en-GB"/>
                    </a:p>
                  </a:txBody>
                  <a:tcP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DCR, %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96.2 (91.4, 98.8)</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89.3 (82.7, 94.0)</a:t>
                      </a:r>
                    </a:p>
                  </a:txBody>
                  <a:tcPr marT="18000" marB="18000"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Median DoR, mo (range)</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10.6 (1.1+ to 16.5+)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9.5 (1.4+ to 15.4+)</a:t>
                      </a:r>
                    </a:p>
                  </a:txBody>
                  <a:tcPr marT="18000" marB="18000"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DoR ≥6 months,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61</a:t>
                      </a:r>
                    </a:p>
                  </a:txBody>
                  <a:tcPr marT="18000" marB="18000" anchor="ctr"/>
                </a:tc>
                <a:extLst>
                  <a:ext uri="{0D108BD9-81ED-4DB2-BD59-A6C34878D82A}">
                    <a16:rowId xmlns:a16="http://schemas.microsoft.com/office/drawing/2014/main" val="2062646813"/>
                  </a:ext>
                </a:extLst>
              </a:tr>
              <a:tr h="220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BOR, n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endParaRPr lang="en-GB" dirty="0"/>
                    </a:p>
                  </a:txBody>
                  <a:tcPr marT="18000" marB="18000" anchor="ctr"/>
                </a:tc>
                <a:extLst>
                  <a:ext uri="{0D108BD9-81ED-4DB2-BD59-A6C34878D82A}">
                    <a16:rowId xmlns:a16="http://schemas.microsoft.com/office/drawing/2014/main" val="665533390"/>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CR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15 (11)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4 (3)</a:t>
                      </a:r>
                    </a:p>
                  </a:txBody>
                  <a:tcPr marT="18000" marB="18000" anchor="ctr"/>
                </a:tc>
                <a:extLst>
                  <a:ext uri="{0D108BD9-81ED-4DB2-BD59-A6C34878D82A}">
                    <a16:rowId xmlns:a16="http://schemas.microsoft.com/office/drawing/2014/main" val="3665731939"/>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84 (63)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64 (49)</a:t>
                      </a:r>
                    </a:p>
                  </a:txBody>
                  <a:tcPr marT="18000" marB="18000" anchor="ctr"/>
                </a:tc>
                <a:extLst>
                  <a:ext uri="{0D108BD9-81ED-4DB2-BD59-A6C34878D82A}">
                    <a16:rowId xmlns:a16="http://schemas.microsoft.com/office/drawing/2014/main" val="4173363214"/>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SD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29 (22)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49 (37)</a:t>
                      </a:r>
                    </a:p>
                  </a:txBody>
                  <a:tcPr marT="18000" marB="18000" anchor="ctr"/>
                </a:tc>
                <a:extLst>
                  <a:ext uri="{0D108BD9-81ED-4DB2-BD59-A6C34878D82A}">
                    <a16:rowId xmlns:a16="http://schemas.microsoft.com/office/drawing/2014/main" val="3020868949"/>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PD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 (4)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7 (5)</a:t>
                      </a:r>
                    </a:p>
                  </a:txBody>
                  <a:tcPr marT="18000" marB="18000" anchor="ctr"/>
                </a:tc>
                <a:extLst>
                  <a:ext uri="{0D108BD9-81ED-4DB2-BD59-A6C34878D82A}">
                    <a16:rowId xmlns:a16="http://schemas.microsoft.com/office/drawing/2014/main" val="1176459496"/>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NE</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2 (2)</a:t>
                      </a:r>
                    </a:p>
                  </a:txBody>
                  <a:tcPr marT="18000" marB="18000" anchor="ctr"/>
                </a:tc>
                <a:extLst>
                  <a:ext uri="{0D108BD9-81ED-4DB2-BD59-A6C34878D82A}">
                    <a16:rowId xmlns:a16="http://schemas.microsoft.com/office/drawing/2014/main" val="914703590"/>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NA</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a:ln>
                            <a:noFill/>
                          </a:ln>
                          <a:solidFill>
                            <a:schemeClr val="tx1"/>
                          </a:solidFill>
                          <a:effectLst/>
                          <a:latin typeface="+mn-lt"/>
                          <a:ea typeface="+mn-ea"/>
                          <a:cs typeface="Arial" charset="0"/>
                        </a:rPr>
                        <a:t>5 (4)</a:t>
                      </a:r>
                    </a:p>
                  </a:txBody>
                  <a:tcPr marT="18000" marB="18000" anchor="ctr"/>
                </a:tc>
                <a:extLst>
                  <a:ext uri="{0D108BD9-81ED-4DB2-BD59-A6C34878D82A}">
                    <a16:rowId xmlns:a16="http://schemas.microsoft.com/office/drawing/2014/main" val="3012296360"/>
                  </a:ext>
                </a:extLst>
              </a:tr>
            </a:tbl>
          </a:graphicData>
        </a:graphic>
      </p:graphicFrame>
      <p:graphicFrame>
        <p:nvGraphicFramePr>
          <p:cNvPr id="6" name="Group 88"/>
          <p:cNvGraphicFramePr>
            <a:graphicFrameLocks noGrp="1"/>
          </p:cNvGraphicFramePr>
          <p:nvPr>
            <p:extLst>
              <p:ext uri="{D42A27DB-BD31-4B8C-83A1-F6EECF244321}">
                <p14:modId xmlns:p14="http://schemas.microsoft.com/office/powerpoint/2010/main" val="1863453962"/>
              </p:ext>
            </p:extLst>
          </p:nvPr>
        </p:nvGraphicFramePr>
        <p:xfrm>
          <a:off x="6869518" y="1590579"/>
          <a:ext cx="5229438" cy="2354810"/>
        </p:xfrm>
        <a:graphic>
          <a:graphicData uri="http://schemas.openxmlformats.org/drawingml/2006/table">
            <a:tbl>
              <a:tblPr firstRow="1" bandRow="1">
                <a:tableStyleId>{5202B0CA-FC54-4496-8BCA-5EF66A818D29}</a:tableStyleId>
              </a:tblPr>
              <a:tblGrid>
                <a:gridCol w="1908722">
                  <a:extLst>
                    <a:ext uri="{9D8B030D-6E8A-4147-A177-3AD203B41FA5}">
                      <a16:colId xmlns:a16="http://schemas.microsoft.com/office/drawing/2014/main" val="20000"/>
                    </a:ext>
                  </a:extLst>
                </a:gridCol>
                <a:gridCol w="1660358">
                  <a:extLst>
                    <a:ext uri="{9D8B030D-6E8A-4147-A177-3AD203B41FA5}">
                      <a16:colId xmlns:a16="http://schemas.microsoft.com/office/drawing/2014/main" val="20001"/>
                    </a:ext>
                  </a:extLst>
                </a:gridCol>
                <a:gridCol w="1660358">
                  <a:extLst>
                    <a:ext uri="{9D8B030D-6E8A-4147-A177-3AD203B41FA5}">
                      <a16:colId xmlns:a16="http://schemas.microsoft.com/office/drawing/2014/main" val="348431105"/>
                    </a:ext>
                  </a:extLst>
                </a:gridCol>
              </a:tblGrid>
              <a:tr h="31265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All-cause AEs</a:t>
                      </a:r>
                    </a:p>
                  </a:txBody>
                  <a:tcPr anchor="ctr" horzOverflow="overflow"/>
                </a:tc>
                <a:tc hMerge="1">
                  <a:txBody>
                    <a:bodyPr/>
                    <a:lstStyle/>
                    <a:p>
                      <a:endParaRPr lang="en-GB"/>
                    </a:p>
                  </a:txBody>
                  <a:tcPr/>
                </a:tc>
                <a:extLst>
                  <a:ext uri="{0D108BD9-81ED-4DB2-BD59-A6C34878D82A}">
                    <a16:rowId xmlns:a16="http://schemas.microsoft.com/office/drawing/2014/main" val="49526709"/>
                  </a:ext>
                </a:extLst>
              </a:tr>
              <a:tr h="27432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Pembrolizumab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(n=217)</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1" i="0" u="none" strike="noStrike" cap="none" normalizeH="0" baseline="0" dirty="0">
                          <a:ln>
                            <a:noFill/>
                          </a:ln>
                          <a:solidFill>
                            <a:schemeClr val="tx2"/>
                          </a:solidFill>
                          <a:effectLst/>
                          <a:latin typeface="+mn-lt"/>
                          <a:cs typeface="Arial" charset="0"/>
                        </a:rPr>
                        <a:t>Placebo </a:t>
                      </a:r>
                      <a:br>
                        <a:rPr kumimoji="0" lang="en-GB" sz="1400" b="1" i="0" u="none" strike="noStrike" cap="none" normalizeH="0" baseline="0" dirty="0">
                          <a:ln>
                            <a:noFill/>
                          </a:ln>
                          <a:solidFill>
                            <a:schemeClr val="tx2"/>
                          </a:solidFill>
                          <a:effectLst/>
                          <a:latin typeface="+mn-lt"/>
                          <a:cs typeface="Arial" charset="0"/>
                        </a:rPr>
                      </a:br>
                      <a:r>
                        <a:rPr kumimoji="0" lang="en-GB" sz="1400" b="1" i="0" u="none" strike="noStrike" cap="none" normalizeH="0" baseline="0" dirty="0">
                          <a:ln>
                            <a:noFill/>
                          </a:ln>
                          <a:solidFill>
                            <a:schemeClr val="tx2"/>
                          </a:solidFill>
                          <a:effectLst/>
                          <a:latin typeface="+mn-lt"/>
                          <a:cs typeface="Arial" charset="0"/>
                        </a:rPr>
                        <a:t>(n=216)</a:t>
                      </a:r>
                    </a:p>
                  </a:txBody>
                  <a:tcPr anchor="ctr" horzOverflow="overflow">
                    <a:solidFill>
                      <a:schemeClr val="bg2"/>
                    </a:solidFill>
                  </a:tcPr>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Any grade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211 (97)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212 (98)</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Grade 3–5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124 (57)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124 (57)</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Serious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68 (31)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83 (38)</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Led to discontinuation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53 (24)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56 (26)</a:t>
                      </a: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Led to death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10 (5)</a:t>
                      </a:r>
                    </a:p>
                  </a:txBody>
                  <a:tcPr anchor="ctr"/>
                </a:tc>
                <a:extLst>
                  <a:ext uri="{0D108BD9-81ED-4DB2-BD59-A6C34878D82A}">
                    <a16:rowId xmlns:a16="http://schemas.microsoft.com/office/drawing/2014/main" val="923767683"/>
                  </a:ext>
                </a:extLst>
              </a:tr>
            </a:tbl>
          </a:graphicData>
        </a:graphic>
      </p:graphicFrame>
    </p:spTree>
    <p:extLst>
      <p:ext uri="{BB962C8B-B14F-4D97-AF65-F5344CB8AC3E}">
        <p14:creationId xmlns:p14="http://schemas.microsoft.com/office/powerpoint/2010/main" val="23726716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O-9: 5-FU/LV + cetuximab + vemurafenib as maintenance therapy for BRAF-mutant (BRAFmut) metastatic colorectal cancer (mCRC): Efficacy, safety, and exploratory biomarker findings from Cohort 1 of the MODUL trial – Ducreux MP, et al</a:t>
            </a:r>
            <a:endParaRPr lang="en-GB" dirty="0"/>
          </a:p>
        </p:txBody>
      </p:sp>
      <p:sp>
        <p:nvSpPr>
          <p:cNvPr id="8" name="Content Placeholder 7"/>
          <p:cNvSpPr>
            <a:spLocks noGrp="1"/>
          </p:cNvSpPr>
          <p:nvPr>
            <p:ph idx="1"/>
          </p:nvPr>
        </p:nvSpPr>
        <p:spPr>
          <a:xfrm>
            <a:off x="486833" y="1254035"/>
            <a:ext cx="11421632" cy="4746172"/>
          </a:xfrm>
        </p:spPr>
        <p:txBody>
          <a:bodyPr/>
          <a:lstStyle/>
          <a:p>
            <a:pPr marL="0" indent="0">
              <a:buNone/>
            </a:pPr>
            <a:r>
              <a:rPr lang="en-GB" b="1" dirty="0"/>
              <a:t>Key results (cont.)</a:t>
            </a:r>
          </a:p>
          <a:p>
            <a:r>
              <a:rPr lang="en-GB" dirty="0"/>
              <a:t>ORR was 50% in the vemurafenib + cetuximab + 5FU/LV arm and 25% in the fluoropyrimidine + bevacizumab arm (p=0.06)</a:t>
            </a:r>
          </a:p>
          <a:p>
            <a:pPr marL="0" indent="0">
              <a:spcBef>
                <a:spcPts val="25200"/>
              </a:spcBef>
              <a:buNone/>
            </a:pPr>
            <a:r>
              <a:rPr lang="en-GB" b="1" dirty="0"/>
              <a:t>Conclusions</a:t>
            </a:r>
          </a:p>
          <a:p>
            <a:r>
              <a:rPr lang="en-GB" b="1" dirty="0"/>
              <a:t>In patients with mCRC, maintenance therapy with vemurafenib + cetuximab + 5FU/LV in the 1L setting showed numerically longer mOS and ORR, but not PFS, compared with fluoropyrimidine + bevacizumab; there were no new safety findings</a:t>
            </a:r>
          </a:p>
        </p:txBody>
      </p:sp>
      <p:sp>
        <p:nvSpPr>
          <p:cNvPr id="5" name="Text Placeholder 4"/>
          <p:cNvSpPr>
            <a:spLocks noGrp="1"/>
          </p:cNvSpPr>
          <p:nvPr>
            <p:ph type="body" sz="quarter" idx="11"/>
          </p:nvPr>
        </p:nvSpPr>
        <p:spPr/>
        <p:txBody>
          <a:bodyPr/>
          <a:lstStyle/>
          <a:p>
            <a:r>
              <a:rPr lang="en-GB"/>
              <a:t>Ducreux MP, et al. Ann Oncol 2021;32(suppl):abstr O-9</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3658171639"/>
              </p:ext>
            </p:extLst>
          </p:nvPr>
        </p:nvGraphicFramePr>
        <p:xfrm>
          <a:off x="1432012" y="1977333"/>
          <a:ext cx="9327977" cy="2956560"/>
        </p:xfrm>
        <a:graphic>
          <a:graphicData uri="http://schemas.openxmlformats.org/drawingml/2006/table">
            <a:tbl>
              <a:tblPr firstRow="1" bandRow="1">
                <a:tableStyleId>{5202B0CA-FC54-4496-8BCA-5EF66A818D29}</a:tableStyleId>
              </a:tblPr>
              <a:tblGrid>
                <a:gridCol w="3070715">
                  <a:extLst>
                    <a:ext uri="{9D8B030D-6E8A-4147-A177-3AD203B41FA5}">
                      <a16:colId xmlns:a16="http://schemas.microsoft.com/office/drawing/2014/main" val="20000"/>
                    </a:ext>
                  </a:extLst>
                </a:gridCol>
                <a:gridCol w="3128631">
                  <a:extLst>
                    <a:ext uri="{9D8B030D-6E8A-4147-A177-3AD203B41FA5}">
                      <a16:colId xmlns:a16="http://schemas.microsoft.com/office/drawing/2014/main" val="20001"/>
                    </a:ext>
                  </a:extLst>
                </a:gridCol>
                <a:gridCol w="3128631">
                  <a:extLst>
                    <a:ext uri="{9D8B030D-6E8A-4147-A177-3AD203B41FA5}">
                      <a16:colId xmlns:a16="http://schemas.microsoft.com/office/drawing/2014/main" val="3897401194"/>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TRAEs occurring in ≥20%,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Vemurafenib + cetuximab + 5FU/LV </a:t>
                      </a:r>
                      <a:br>
                        <a:rPr kumimoji="0" lang="en-GB" sz="1400" u="none" strike="noStrike" cap="none" normalizeH="0" baseline="0" dirty="0">
                          <a:ln>
                            <a:noFill/>
                          </a:ln>
                          <a:solidFill>
                            <a:schemeClr val="tx2"/>
                          </a:solidFill>
                          <a:effectLst/>
                          <a:latin typeface="+mn-lt"/>
                        </a:rPr>
                      </a:br>
                      <a:r>
                        <a:rPr kumimoji="0" lang="en-GB" sz="1400" u="none" strike="noStrike" cap="none" normalizeH="0" baseline="0" dirty="0">
                          <a:ln>
                            <a:noFill/>
                          </a:ln>
                          <a:solidFill>
                            <a:schemeClr val="tx2"/>
                          </a:solidFill>
                          <a:effectLst/>
                          <a:latin typeface="+mn-lt"/>
                        </a:rPr>
                        <a:t>(n=40)</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Fluoropyrimidine + bevacizumab </a:t>
                      </a:r>
                      <a:br>
                        <a:rPr kumimoji="0" lang="en-GB" sz="1400" u="none" strike="noStrike" cap="none" normalizeH="0" baseline="0" dirty="0">
                          <a:ln>
                            <a:noFill/>
                          </a:ln>
                          <a:solidFill>
                            <a:schemeClr val="tx2"/>
                          </a:solidFill>
                          <a:effectLst/>
                          <a:latin typeface="+mn-lt"/>
                        </a:rPr>
                      </a:br>
                      <a:r>
                        <a:rPr kumimoji="0" lang="en-GB" sz="1400" u="none" strike="noStrike" cap="none" normalizeH="0" baseline="0" dirty="0">
                          <a:ln>
                            <a:noFill/>
                          </a:ln>
                          <a:solidFill>
                            <a:schemeClr val="tx2"/>
                          </a:solidFill>
                          <a:effectLst/>
                          <a:latin typeface="+mn-lt"/>
                        </a:rPr>
                        <a:t>(n=18)</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Any</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latin typeface="+mn-lt"/>
                        </a:rPr>
                        <a:t>40 (100)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15 (83.3)</a:t>
                      </a:r>
                    </a:p>
                  </a:txBody>
                  <a:tcPr anchor="ctr"/>
                </a:tc>
                <a:extLst>
                  <a:ext uri="{0D108BD9-81ED-4DB2-BD59-A6C34878D82A}">
                    <a16:rowId xmlns:a16="http://schemas.microsoft.com/office/drawing/2014/main" val="4094055339"/>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mn-cs"/>
                        </a:rPr>
                        <a:t>Arthralgia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a:ln>
                            <a:noFill/>
                          </a:ln>
                          <a:solidFill>
                            <a:schemeClr val="tx1"/>
                          </a:solidFill>
                          <a:effectLst/>
                          <a:latin typeface="+mn-lt"/>
                        </a:rPr>
                        <a:t>13 (32.5)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extLst>
                  <a:ext uri="{0D108BD9-81ED-4DB2-BD59-A6C34878D82A}">
                    <a16:rowId xmlns:a16="http://schemas.microsoft.com/office/drawing/2014/main" val="2166301456"/>
                  </a:ext>
                </a:extLst>
              </a:tr>
              <a:tr h="143472">
                <a:tc>
                  <a:txBody>
                    <a:bodyPr/>
                    <a:lstStyle/>
                    <a:p>
                      <a:pPr marL="0" indent="0"/>
                      <a:r>
                        <a:rPr kumimoji="0" lang="it-IT" sz="1400" u="none" strike="noStrike" kern="1200" cap="none" normalizeH="0" baseline="0" dirty="0">
                          <a:ln>
                            <a:noFill/>
                          </a:ln>
                          <a:solidFill>
                            <a:schemeClr val="tx1"/>
                          </a:solidFill>
                          <a:effectLst/>
                          <a:latin typeface="+mn-lt"/>
                        </a:rPr>
                        <a:t>Rash</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12 (30.0)</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extLst>
                  <a:ext uri="{0D108BD9-81ED-4DB2-BD59-A6C34878D82A}">
                    <a16:rowId xmlns:a16="http://schemas.microsoft.com/office/drawing/2014/main" val="1541649123"/>
                  </a:ext>
                </a:extLst>
              </a:tr>
              <a:tr h="143472">
                <a:tc>
                  <a:txBody>
                    <a:bodyPr/>
                    <a:lstStyle/>
                    <a:p>
                      <a:pPr marL="0" indent="0"/>
                      <a:r>
                        <a:rPr kumimoji="0" lang="it-IT" sz="1400" u="none" strike="noStrike" kern="1200" cap="none" normalizeH="0" baseline="0" dirty="0">
                          <a:ln>
                            <a:noFill/>
                          </a:ln>
                          <a:solidFill>
                            <a:schemeClr val="tx1"/>
                          </a:solidFill>
                          <a:effectLst/>
                          <a:latin typeface="+mn-lt"/>
                        </a:rPr>
                        <a:t>Diarrhoea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11 (27.5)</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5 (27.8)</a:t>
                      </a:r>
                    </a:p>
                  </a:txBody>
                  <a:tcPr anchor="ctr"/>
                </a:tc>
                <a:extLst>
                  <a:ext uri="{0D108BD9-81ED-4DB2-BD59-A6C34878D82A}">
                    <a16:rowId xmlns:a16="http://schemas.microsoft.com/office/drawing/2014/main" val="367943349"/>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Arial" charset="0"/>
                        </a:rPr>
                        <a:t>Nausea</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11 (27.5)</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extLst>
                  <a:ext uri="{0D108BD9-81ED-4DB2-BD59-A6C34878D82A}">
                    <a16:rowId xmlns:a16="http://schemas.microsoft.com/office/drawing/2014/main" val="430666315"/>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Arial" charset="0"/>
                        </a:rPr>
                        <a:t>Dermatitis acneiform</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11 (27.5)</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extLst>
                  <a:ext uri="{0D108BD9-81ED-4DB2-BD59-A6C34878D82A}">
                    <a16:rowId xmlns:a16="http://schemas.microsoft.com/office/drawing/2014/main" val="3122515033"/>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Arial" charset="0"/>
                        </a:rPr>
                        <a:t>Dry skin</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10 (25.0)</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3 (16.7)</a:t>
                      </a:r>
                    </a:p>
                  </a:txBody>
                  <a:tcPr anchor="ctr"/>
                </a:tc>
                <a:extLst>
                  <a:ext uri="{0D108BD9-81ED-4DB2-BD59-A6C34878D82A}">
                    <a16:rowId xmlns:a16="http://schemas.microsoft.com/office/drawing/2014/main" val="3606222237"/>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Arial" charset="0"/>
                        </a:rPr>
                        <a:t>Photosensitivity reaction</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8 (20.0)</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0</a:t>
                      </a:r>
                    </a:p>
                  </a:txBody>
                  <a:tcPr anchor="ctr"/>
                </a:tc>
                <a:extLst>
                  <a:ext uri="{0D108BD9-81ED-4DB2-BD59-A6C34878D82A}">
                    <a16:rowId xmlns:a16="http://schemas.microsoft.com/office/drawing/2014/main" val="3508437256"/>
                  </a:ext>
                </a:extLst>
              </a:tr>
            </a:tbl>
          </a:graphicData>
        </a:graphic>
      </p:graphicFrame>
    </p:spTree>
    <p:extLst>
      <p:ext uri="{BB962C8B-B14F-4D97-AF65-F5344CB8AC3E}">
        <p14:creationId xmlns:p14="http://schemas.microsoft.com/office/powerpoint/2010/main" val="6003942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O-10: ANCHOR CRC: results from a single-arm, phase 2 study of encorafenib, binimetinib plus cetuximab in previously untreated BRAF V600E–mutant metastatic colorectal cancer – Van Cutsem E, et al</a:t>
            </a:r>
          </a:p>
        </p:txBody>
      </p:sp>
      <p:sp>
        <p:nvSpPr>
          <p:cNvPr id="20" name="Content Placeholder 2"/>
          <p:cNvSpPr>
            <a:spLocks noGrp="1"/>
          </p:cNvSpPr>
          <p:nvPr>
            <p:ph idx="1"/>
          </p:nvPr>
        </p:nvSpPr>
        <p:spPr>
          <a:xfrm>
            <a:off x="486833" y="1254035"/>
            <a:ext cx="11218335" cy="4746172"/>
          </a:xfrm>
        </p:spPr>
        <p:txBody>
          <a:bodyPr/>
          <a:lstStyle/>
          <a:p>
            <a:pPr marL="0" indent="0">
              <a:buNone/>
            </a:pPr>
            <a:r>
              <a:rPr lang="en-GB" b="1" dirty="0"/>
              <a:t>Study objective</a:t>
            </a:r>
          </a:p>
          <a:p>
            <a:r>
              <a:rPr lang="en-GB" dirty="0"/>
              <a:t>To evaluate the efficacy and safety of encorafenib + binimetinib + cetuximab as a 1L treatment for patients with BRAF V600E-mutant mCRC</a:t>
            </a:r>
          </a:p>
        </p:txBody>
      </p:sp>
      <p:sp>
        <p:nvSpPr>
          <p:cNvPr id="21" name="Text Placeholder 3"/>
          <p:cNvSpPr>
            <a:spLocks noGrp="1"/>
          </p:cNvSpPr>
          <p:nvPr>
            <p:ph type="body" sz="quarter" idx="10"/>
          </p:nvPr>
        </p:nvSpPr>
        <p:spPr>
          <a:xfrm>
            <a:off x="486834" y="6096001"/>
            <a:ext cx="5507567" cy="487363"/>
          </a:xfrm>
        </p:spPr>
        <p:txBody>
          <a:bodyPr/>
          <a:lstStyle/>
          <a:p>
            <a:r>
              <a:rPr lang="en-GB" dirty="0"/>
              <a:t>*Enrolment after ≥12 responses occurred in stage 1</a:t>
            </a:r>
          </a:p>
        </p:txBody>
      </p:sp>
      <p:sp>
        <p:nvSpPr>
          <p:cNvPr id="22" name="Text Placeholder 4"/>
          <p:cNvSpPr>
            <a:spLocks noGrp="1"/>
          </p:cNvSpPr>
          <p:nvPr>
            <p:ph type="body" sz="quarter" idx="11"/>
          </p:nvPr>
        </p:nvSpPr>
        <p:spPr>
          <a:xfrm>
            <a:off x="6197601" y="6096001"/>
            <a:ext cx="5507567" cy="487363"/>
          </a:xfrm>
        </p:spPr>
        <p:txBody>
          <a:bodyPr/>
          <a:lstStyle/>
          <a:p>
            <a:r>
              <a:rPr lang="en-GB" dirty="0"/>
              <a:t>Van Cutsem E, et al. Ann </a:t>
            </a:r>
            <a:r>
              <a:rPr lang="en-GB" dirty="0" err="1"/>
              <a:t>Oncol</a:t>
            </a:r>
            <a:r>
              <a:rPr lang="en-GB" dirty="0"/>
              <a:t> 2021;32(</a:t>
            </a:r>
            <a:r>
              <a:rPr lang="en-GB" dirty="0" err="1"/>
              <a:t>suppl</a:t>
            </a:r>
            <a:r>
              <a:rPr lang="en-GB" dirty="0"/>
              <a:t>):</a:t>
            </a:r>
            <a:r>
              <a:rPr lang="en-GB" dirty="0" err="1"/>
              <a:t>abstr</a:t>
            </a:r>
            <a:r>
              <a:rPr lang="en-GB" dirty="0"/>
              <a:t> O-10</a:t>
            </a:r>
          </a:p>
        </p:txBody>
      </p:sp>
      <p:sp>
        <p:nvSpPr>
          <p:cNvPr id="23" name="AutoShape 12"/>
          <p:cNvSpPr>
            <a:spLocks noChangeArrowheads="1"/>
          </p:cNvSpPr>
          <p:nvPr/>
        </p:nvSpPr>
        <p:spPr bwMode="auto">
          <a:xfrm>
            <a:off x="5641445" y="2919199"/>
            <a:ext cx="2697933" cy="1475715"/>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Encorafenib + binimetinib + cetuximab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rPr>
              <a:t>(stage 1 n=41; </a:t>
            </a:r>
            <a:br>
              <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rPr>
              <a:t>stage 2* n=54)</a:t>
            </a:r>
          </a:p>
        </p:txBody>
      </p:sp>
      <p:cxnSp>
        <p:nvCxnSpPr>
          <p:cNvPr id="24" name="AutoShape 19"/>
          <p:cNvCxnSpPr>
            <a:cxnSpLocks noChangeShapeType="1"/>
            <a:stCxn id="27" idx="3"/>
            <a:endCxn id="23" idx="1"/>
          </p:cNvCxnSpPr>
          <p:nvPr/>
        </p:nvCxnSpPr>
        <p:spPr bwMode="auto">
          <a:xfrm>
            <a:off x="5267142" y="3657056"/>
            <a:ext cx="374303" cy="1"/>
          </a:xfrm>
          <a:prstGeom prst="straightConnector1">
            <a:avLst/>
          </a:prstGeom>
          <a:noFill/>
          <a:ln w="57150">
            <a:solidFill>
              <a:schemeClr val="bg2">
                <a:lumMod val="60000"/>
                <a:lumOff val="40000"/>
              </a:schemeClr>
            </a:solidFill>
            <a:round/>
            <a:headEnd/>
            <a:tailEnd type="triangle" w="med" len="med"/>
          </a:ln>
        </p:spPr>
      </p:cxnSp>
      <p:cxnSp>
        <p:nvCxnSpPr>
          <p:cNvPr id="25" name="AutoShape 21"/>
          <p:cNvCxnSpPr>
            <a:cxnSpLocks noChangeShapeType="1"/>
            <a:stCxn id="23" idx="3"/>
            <a:endCxn id="26" idx="1"/>
          </p:cNvCxnSpPr>
          <p:nvPr/>
        </p:nvCxnSpPr>
        <p:spPr bwMode="auto">
          <a:xfrm>
            <a:off x="8339378" y="3657057"/>
            <a:ext cx="374303" cy="0"/>
          </a:xfrm>
          <a:prstGeom prst="straightConnector1">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8713681" y="3101150"/>
            <a:ext cx="1362366" cy="1111813"/>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br>
              <a:rPr kumimoji="0" lang="en-GB" altLang="zh-CN" sz="160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600"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toxicity/</a:t>
            </a:r>
            <a:br>
              <a:rPr kumimoji="0" lang="en-GB" altLang="zh-CN" sz="160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600" i="0" u="none" strike="noStrike" kern="1200" cap="none" spc="0" normalizeH="0" baseline="0" noProof="0" dirty="0">
                <a:ln>
                  <a:noFill/>
                </a:ln>
                <a:solidFill>
                  <a:srgbClr val="FFFFFF"/>
                </a:solidFill>
                <a:effectLst/>
                <a:uLnTx/>
                <a:uFillTx/>
                <a:latin typeface="Arial" charset="0"/>
                <a:ea typeface="SimSun" pitchFamily="2" charset="-122"/>
                <a:cs typeface="Arial" charset="0"/>
              </a:rPr>
              <a:t>withdrawal</a:t>
            </a:r>
          </a:p>
        </p:txBody>
      </p:sp>
      <p:sp>
        <p:nvSpPr>
          <p:cNvPr id="27" name="AutoShape 9"/>
          <p:cNvSpPr>
            <a:spLocks noChangeArrowheads="1"/>
          </p:cNvSpPr>
          <p:nvPr/>
        </p:nvSpPr>
        <p:spPr bwMode="auto">
          <a:xfrm>
            <a:off x="1662295" y="2405688"/>
            <a:ext cx="3604847"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mCRC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BRAF</a:t>
            </a:r>
            <a:r>
              <a:rPr kumimoji="0" lang="en-GB"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 </a:t>
            </a: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V600E mutation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Untreated in metastatic setting</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No prior RAF, MEK or EGFR inhibitors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(n=95)</a:t>
            </a:r>
          </a:p>
        </p:txBody>
      </p:sp>
      <p:sp>
        <p:nvSpPr>
          <p:cNvPr id="28" name="Rectangle 9"/>
          <p:cNvSpPr txBox="1">
            <a:spLocks noChangeArrowheads="1"/>
          </p:cNvSpPr>
          <p:nvPr/>
        </p:nvSpPr>
        <p:spPr bwMode="auto">
          <a:xfrm>
            <a:off x="1662296" y="5175827"/>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a:ln>
                  <a:noFill/>
                </a:ln>
                <a:solidFill>
                  <a:srgbClr val="4D4D4D"/>
                </a:solidFill>
                <a:effectLst/>
                <a:uLnTx/>
                <a:uFillTx/>
                <a:latin typeface="Arial"/>
                <a:ea typeface="+mn-ea"/>
                <a:cs typeface="Arial"/>
              </a:rPr>
              <a:t>ORR (investigator assessed)</a:t>
            </a:r>
          </a:p>
        </p:txBody>
      </p:sp>
      <p:sp>
        <p:nvSpPr>
          <p:cNvPr id="29" name="Content Placeholder 26"/>
          <p:cNvSpPr txBox="1">
            <a:spLocks/>
          </p:cNvSpPr>
          <p:nvPr/>
        </p:nvSpPr>
        <p:spPr>
          <a:xfrm>
            <a:off x="5945372" y="5175827"/>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a:ln>
                  <a:noFill/>
                </a:ln>
                <a:solidFill>
                  <a:srgbClr val="4D4D4D"/>
                </a:solidFill>
                <a:effectLst/>
                <a:uLnTx/>
                <a:uFillTx/>
                <a:latin typeface="Arial"/>
                <a:ea typeface="+mn-ea"/>
                <a:cs typeface="Arial"/>
              </a:rPr>
              <a:t>PFS, OS, PK, QoL, safety</a:t>
            </a:r>
          </a:p>
        </p:txBody>
      </p:sp>
    </p:spTree>
    <p:extLst>
      <p:ext uri="{BB962C8B-B14F-4D97-AF65-F5344CB8AC3E}">
        <p14:creationId xmlns:p14="http://schemas.microsoft.com/office/powerpoint/2010/main" val="30958313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O-10: ANCHOR CRC: results from a single-arm, phase 2 study of encorafenib, binimetinib plus cetuximab in previously untreated BRAF V600E–mutant metastatic colorectal cancer – Van Cutsem E, et al</a:t>
            </a:r>
          </a:p>
        </p:txBody>
      </p:sp>
      <p:sp>
        <p:nvSpPr>
          <p:cNvPr id="8" name="Content Placeholder 7"/>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Van Cutsem E, et al. Ann </a:t>
            </a:r>
            <a:r>
              <a:rPr lang="en-GB" dirty="0" err="1"/>
              <a:t>Oncol</a:t>
            </a:r>
            <a:r>
              <a:rPr lang="en-GB" dirty="0"/>
              <a:t> 2021;32(</a:t>
            </a:r>
            <a:r>
              <a:rPr lang="en-GB" dirty="0" err="1"/>
              <a:t>suppl</a:t>
            </a:r>
            <a:r>
              <a:rPr lang="en-GB" dirty="0"/>
              <a:t>):</a:t>
            </a:r>
            <a:r>
              <a:rPr lang="en-GB" dirty="0" err="1"/>
              <a:t>abstr</a:t>
            </a:r>
            <a:r>
              <a:rPr lang="en-GB" dirty="0"/>
              <a:t> O-10</a:t>
            </a:r>
          </a:p>
        </p:txBody>
      </p:sp>
      <p:sp>
        <p:nvSpPr>
          <p:cNvPr id="10" name="TextBox 9"/>
          <p:cNvSpPr txBox="1"/>
          <p:nvPr/>
        </p:nvSpPr>
        <p:spPr>
          <a:xfrm>
            <a:off x="1756596" y="1427199"/>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Progression-free survival</a:t>
            </a:r>
          </a:p>
        </p:txBody>
      </p:sp>
      <p:sp>
        <p:nvSpPr>
          <p:cNvPr id="11" name="TextBox 10"/>
          <p:cNvSpPr txBox="1"/>
          <p:nvPr/>
        </p:nvSpPr>
        <p:spPr>
          <a:xfrm>
            <a:off x="8758159" y="1427199"/>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Overall survival</a:t>
            </a:r>
          </a:p>
        </p:txBody>
      </p:sp>
      <p:graphicFrame>
        <p:nvGraphicFramePr>
          <p:cNvPr id="13" name="Table 55">
            <a:extLst>
              <a:ext uri="{FF2B5EF4-FFF2-40B4-BE49-F238E27FC236}">
                <a16:creationId xmlns:a16="http://schemas.microsoft.com/office/drawing/2014/main" id="{2378FA11-CBF6-4FD7-834C-0FE3C0BF7C91}"/>
              </a:ext>
            </a:extLst>
          </p:cNvPr>
          <p:cNvGraphicFramePr>
            <a:graphicFrameLocks noGrp="1"/>
          </p:cNvGraphicFramePr>
          <p:nvPr>
            <p:extLst>
              <p:ext uri="{D42A27DB-BD31-4B8C-83A1-F6EECF244321}">
                <p14:modId xmlns:p14="http://schemas.microsoft.com/office/powerpoint/2010/main" val="1849074449"/>
              </p:ext>
            </p:extLst>
          </p:nvPr>
        </p:nvGraphicFramePr>
        <p:xfrm>
          <a:off x="2649255" y="1830360"/>
          <a:ext cx="2974667" cy="971663"/>
        </p:xfrm>
        <a:graphic>
          <a:graphicData uri="http://schemas.openxmlformats.org/drawingml/2006/table">
            <a:tbl>
              <a:tblPr firstRow="1" bandRow="1">
                <a:tableStyleId>{5C22544A-7EE6-4342-B048-85BDC9FD1C3A}</a:tableStyleId>
              </a:tblPr>
              <a:tblGrid>
                <a:gridCol w="1526505">
                  <a:extLst>
                    <a:ext uri="{9D8B030D-6E8A-4147-A177-3AD203B41FA5}">
                      <a16:colId xmlns:a16="http://schemas.microsoft.com/office/drawing/2014/main" val="877851372"/>
                    </a:ext>
                  </a:extLst>
                </a:gridCol>
                <a:gridCol w="1448162">
                  <a:extLst>
                    <a:ext uri="{9D8B030D-6E8A-4147-A177-3AD203B41FA5}">
                      <a16:colId xmlns:a16="http://schemas.microsoft.com/office/drawing/2014/main" val="2688447927"/>
                    </a:ext>
                  </a:extLst>
                </a:gridCol>
              </a:tblGrid>
              <a:tr h="461903">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err="1">
                          <a:solidFill>
                            <a:srgbClr val="4D4D4D"/>
                          </a:solidFill>
                        </a:rPr>
                        <a:t>Enco</a:t>
                      </a:r>
                      <a:r>
                        <a:rPr lang="en-GB" sz="1200" dirty="0">
                          <a:solidFill>
                            <a:srgbClr val="4D4D4D"/>
                          </a:solidFill>
                        </a:rPr>
                        <a:t> + </a:t>
                      </a:r>
                      <a:r>
                        <a:rPr lang="en-GB" sz="1200" dirty="0" err="1">
                          <a:solidFill>
                            <a:srgbClr val="4D4D4D"/>
                          </a:solidFill>
                        </a:rPr>
                        <a:t>bini</a:t>
                      </a:r>
                      <a:r>
                        <a:rPr lang="en-GB" sz="1200" dirty="0">
                          <a:solidFill>
                            <a:srgbClr val="4D4D4D"/>
                          </a:solidFill>
                        </a:rPr>
                        <a:t> + </a:t>
                      </a:r>
                      <a:r>
                        <a:rPr lang="en-GB" sz="1200" dirty="0" err="1">
                          <a:solidFill>
                            <a:srgbClr val="4D4D4D"/>
                          </a:solidFill>
                        </a:rPr>
                        <a:t>cet</a:t>
                      </a:r>
                      <a:r>
                        <a:rPr lang="en-GB" sz="1200" dirty="0">
                          <a:solidFill>
                            <a:srgbClr val="4D4D4D"/>
                          </a:solidFill>
                        </a:rPr>
                        <a:t> (n=92)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297835"/>
                  </a:ext>
                </a:extLst>
              </a:tr>
              <a:tr h="127440">
                <a:tc>
                  <a:txBody>
                    <a:bodyPr/>
                    <a:lstStyle/>
                    <a:p>
                      <a:r>
                        <a:rPr lang="en-GB" sz="1200" dirty="0">
                          <a:solidFill>
                            <a:srgbClr val="4D4D4D"/>
                          </a:solidFill>
                        </a:rPr>
                        <a:t>Events, 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61 (66.3)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4805983"/>
                  </a:ext>
                </a:extLst>
              </a:tr>
              <a:tr h="127440">
                <a:tc>
                  <a:txBody>
                    <a:bodyPr/>
                    <a:lstStyle/>
                    <a:p>
                      <a:r>
                        <a:rPr lang="en-GB" sz="1200" dirty="0">
                          <a:solidFill>
                            <a:srgbClr val="4D4D4D"/>
                          </a:solidFill>
                        </a:rPr>
                        <a:t>mPFS, </a:t>
                      </a:r>
                      <a:r>
                        <a:rPr lang="en-GB" sz="1200" dirty="0" err="1">
                          <a:solidFill>
                            <a:srgbClr val="4D4D4D"/>
                          </a:solidFill>
                        </a:rPr>
                        <a:t>mo</a:t>
                      </a:r>
                      <a:r>
                        <a:rPr lang="en-GB" sz="1200" baseline="0" dirty="0">
                          <a:solidFill>
                            <a:srgbClr val="4D4D4D"/>
                          </a:solidFill>
                        </a:rPr>
                        <a:t> (</a:t>
                      </a:r>
                      <a:r>
                        <a:rPr lang="en-GB" sz="1200" dirty="0">
                          <a:solidFill>
                            <a:srgbClr val="4D4D4D"/>
                          </a:solidFill>
                        </a:rPr>
                        <a:t>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5.8 (4.6, 6.4)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4613898"/>
                  </a:ext>
                </a:extLst>
              </a:tr>
            </a:tbl>
          </a:graphicData>
        </a:graphic>
      </p:graphicFrame>
      <p:grpSp>
        <p:nvGrpSpPr>
          <p:cNvPr id="14" name="Group 13">
            <a:extLst>
              <a:ext uri="{FF2B5EF4-FFF2-40B4-BE49-F238E27FC236}">
                <a16:creationId xmlns:a16="http://schemas.microsoft.com/office/drawing/2014/main" id="{BE172052-9159-4AE8-8068-126095C2007D}"/>
              </a:ext>
            </a:extLst>
          </p:cNvPr>
          <p:cNvGrpSpPr/>
          <p:nvPr/>
        </p:nvGrpSpPr>
        <p:grpSpPr>
          <a:xfrm>
            <a:off x="14461" y="2180286"/>
            <a:ext cx="5658796" cy="3837730"/>
            <a:chOff x="14461" y="2180286"/>
            <a:chExt cx="5658796" cy="3837730"/>
          </a:xfrm>
        </p:grpSpPr>
        <p:sp>
          <p:nvSpPr>
            <p:cNvPr id="15" name="Freeform 21">
              <a:extLst>
                <a:ext uri="{FF2B5EF4-FFF2-40B4-BE49-F238E27FC236}">
                  <a16:creationId xmlns:a16="http://schemas.microsoft.com/office/drawing/2014/main" id="{67AAFB10-7848-4FF0-BD39-BA207473E16F}"/>
                </a:ext>
              </a:extLst>
            </p:cNvPr>
            <p:cNvSpPr>
              <a:spLocks/>
            </p:cNvSpPr>
            <p:nvPr/>
          </p:nvSpPr>
          <p:spPr bwMode="auto">
            <a:xfrm>
              <a:off x="863202" y="2340428"/>
              <a:ext cx="4710944" cy="265666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6" name="Group 15">
              <a:extLst>
                <a:ext uri="{FF2B5EF4-FFF2-40B4-BE49-F238E27FC236}">
                  <a16:creationId xmlns:a16="http://schemas.microsoft.com/office/drawing/2014/main" id="{2F19EE47-27ED-45DF-8492-F319D8115C84}"/>
                </a:ext>
              </a:extLst>
            </p:cNvPr>
            <p:cNvGrpSpPr/>
            <p:nvPr/>
          </p:nvGrpSpPr>
          <p:grpSpPr>
            <a:xfrm>
              <a:off x="145011" y="2180286"/>
              <a:ext cx="713737" cy="2988000"/>
              <a:chOff x="1270618" y="1265887"/>
              <a:chExt cx="713737" cy="2858279"/>
            </a:xfrm>
          </p:grpSpPr>
          <p:sp>
            <p:nvSpPr>
              <p:cNvPr id="57" name="Line 6">
                <a:extLst>
                  <a:ext uri="{FF2B5EF4-FFF2-40B4-BE49-F238E27FC236}">
                    <a16:creationId xmlns:a16="http://schemas.microsoft.com/office/drawing/2014/main" id="{F4FCA51A-F72E-4DCF-893B-85CA390714F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7">
                <a:extLst>
                  <a:ext uri="{FF2B5EF4-FFF2-40B4-BE49-F238E27FC236}">
                    <a16:creationId xmlns:a16="http://schemas.microsoft.com/office/drawing/2014/main" id="{C6494D33-7A86-4E07-BEF1-8F44D3F111A4}"/>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Line 8">
                <a:extLst>
                  <a:ext uri="{FF2B5EF4-FFF2-40B4-BE49-F238E27FC236}">
                    <a16:creationId xmlns:a16="http://schemas.microsoft.com/office/drawing/2014/main" id="{E9DD8480-8752-4F01-944C-7E1FC7FB4EC9}"/>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Line 9">
                <a:extLst>
                  <a:ext uri="{FF2B5EF4-FFF2-40B4-BE49-F238E27FC236}">
                    <a16:creationId xmlns:a16="http://schemas.microsoft.com/office/drawing/2014/main" id="{A7C39710-0B99-448E-B4C5-7E270E885E4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1" name="Line 10">
                <a:extLst>
                  <a:ext uri="{FF2B5EF4-FFF2-40B4-BE49-F238E27FC236}">
                    <a16:creationId xmlns:a16="http://schemas.microsoft.com/office/drawing/2014/main" id="{B734A204-82C1-4BE6-9319-8CEFC0AC2274}"/>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2" name="Line 11">
                <a:extLst>
                  <a:ext uri="{FF2B5EF4-FFF2-40B4-BE49-F238E27FC236}">
                    <a16:creationId xmlns:a16="http://schemas.microsoft.com/office/drawing/2014/main" id="{6CAA27EE-66B3-411F-AA73-1F6C2159A065}"/>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3" name="TextBox 62">
                <a:extLst>
                  <a:ext uri="{FF2B5EF4-FFF2-40B4-BE49-F238E27FC236}">
                    <a16:creationId xmlns:a16="http://schemas.microsoft.com/office/drawing/2014/main" id="{5FCAC1CA-E175-478F-8B49-B3A6553C0D6D}"/>
                  </a:ext>
                </a:extLst>
              </p:cNvPr>
              <p:cNvSpPr txBox="1"/>
              <p:nvPr/>
            </p:nvSpPr>
            <p:spPr>
              <a:xfrm rot="16200000">
                <a:off x="409481" y="2569414"/>
                <a:ext cx="2030051"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Event-free probability, %</a:t>
                </a:r>
              </a:p>
            </p:txBody>
          </p:sp>
          <p:sp>
            <p:nvSpPr>
              <p:cNvPr id="64" name="TextBox 63">
                <a:extLst>
                  <a:ext uri="{FF2B5EF4-FFF2-40B4-BE49-F238E27FC236}">
                    <a16:creationId xmlns:a16="http://schemas.microsoft.com/office/drawing/2014/main" id="{F7E9C40B-C068-4C0B-98F5-9C56E46CFF3D}"/>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65" name="TextBox 64">
                <a:extLst>
                  <a:ext uri="{FF2B5EF4-FFF2-40B4-BE49-F238E27FC236}">
                    <a16:creationId xmlns:a16="http://schemas.microsoft.com/office/drawing/2014/main" id="{4C950823-F685-4808-986B-52E24BA9BBE6}"/>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66" name="TextBox 65">
                <a:extLst>
                  <a:ext uri="{FF2B5EF4-FFF2-40B4-BE49-F238E27FC236}">
                    <a16:creationId xmlns:a16="http://schemas.microsoft.com/office/drawing/2014/main" id="{DC32ADA0-3087-4EB7-AB83-8663B290DE26}"/>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67" name="TextBox 66">
                <a:extLst>
                  <a:ext uri="{FF2B5EF4-FFF2-40B4-BE49-F238E27FC236}">
                    <a16:creationId xmlns:a16="http://schemas.microsoft.com/office/drawing/2014/main" id="{A7BA2834-6CC5-4FFA-AF3B-2D89903D2133}"/>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68" name="TextBox 67">
                <a:extLst>
                  <a:ext uri="{FF2B5EF4-FFF2-40B4-BE49-F238E27FC236}">
                    <a16:creationId xmlns:a16="http://schemas.microsoft.com/office/drawing/2014/main" id="{8C3BAAC6-19DB-4CF5-ABCA-B9524D1C74D7}"/>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69" name="TextBox 68">
                <a:extLst>
                  <a:ext uri="{FF2B5EF4-FFF2-40B4-BE49-F238E27FC236}">
                    <a16:creationId xmlns:a16="http://schemas.microsoft.com/office/drawing/2014/main" id="{B7765C93-E993-4397-BE0F-4FAD4CD5A085}"/>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17" name="Group 16">
              <a:extLst>
                <a:ext uri="{FF2B5EF4-FFF2-40B4-BE49-F238E27FC236}">
                  <a16:creationId xmlns:a16="http://schemas.microsoft.com/office/drawing/2014/main" id="{16A34BF5-4D9D-4060-9D65-23311146FF79}"/>
                </a:ext>
              </a:extLst>
            </p:cNvPr>
            <p:cNvGrpSpPr/>
            <p:nvPr/>
          </p:nvGrpSpPr>
          <p:grpSpPr>
            <a:xfrm>
              <a:off x="705257" y="5006703"/>
              <a:ext cx="4968000" cy="360147"/>
              <a:chOff x="1522674" y="4771176"/>
              <a:chExt cx="2851241" cy="360147"/>
            </a:xfrm>
          </p:grpSpPr>
          <p:sp>
            <p:nvSpPr>
              <p:cNvPr id="41" name="Line 21">
                <a:extLst>
                  <a:ext uri="{FF2B5EF4-FFF2-40B4-BE49-F238E27FC236}">
                    <a16:creationId xmlns:a16="http://schemas.microsoft.com/office/drawing/2014/main" id="{54E2D2F4-C173-4E5F-9411-2EC5DC7C7943}"/>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76D72D72-B378-40ED-A158-34A26FF959DD}"/>
                  </a:ext>
                </a:extLst>
              </p:cNvPr>
              <p:cNvSpPr txBox="1"/>
              <p:nvPr/>
            </p:nvSpPr>
            <p:spPr>
              <a:xfrm>
                <a:off x="4102440"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a:t>
                </a:r>
              </a:p>
            </p:txBody>
          </p:sp>
          <p:sp>
            <p:nvSpPr>
              <p:cNvPr id="43" name="Line 21">
                <a:extLst>
                  <a:ext uri="{FF2B5EF4-FFF2-40B4-BE49-F238E27FC236}">
                    <a16:creationId xmlns:a16="http://schemas.microsoft.com/office/drawing/2014/main" id="{8C78ABB6-B90F-493E-B663-3025935CD23B}"/>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1E3065B8-C56C-4AC9-85DD-40FBC5BD5529}"/>
                  </a:ext>
                </a:extLst>
              </p:cNvPr>
              <p:cNvSpPr txBox="1"/>
              <p:nvPr/>
            </p:nvSpPr>
            <p:spPr>
              <a:xfrm>
                <a:off x="3726803"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45" name="Line 21">
                <a:extLst>
                  <a:ext uri="{FF2B5EF4-FFF2-40B4-BE49-F238E27FC236}">
                    <a16:creationId xmlns:a16="http://schemas.microsoft.com/office/drawing/2014/main" id="{33B0C1A3-F951-4C03-ACF8-6F4400CD2DA0}"/>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CB48FA0-74DA-4BD4-8A10-BC0DADD76A5B}"/>
                  </a:ext>
                </a:extLst>
              </p:cNvPr>
              <p:cNvSpPr txBox="1"/>
              <p:nvPr/>
            </p:nvSpPr>
            <p:spPr>
              <a:xfrm>
                <a:off x="3351166"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47" name="Line 21">
                <a:extLst>
                  <a:ext uri="{FF2B5EF4-FFF2-40B4-BE49-F238E27FC236}">
                    <a16:creationId xmlns:a16="http://schemas.microsoft.com/office/drawing/2014/main" id="{3B90B9D3-7FDE-4421-B1A6-ACBFF518CAB6}"/>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C5B025A1-A607-4FE2-9F66-0517FB974288}"/>
                  </a:ext>
                </a:extLst>
              </p:cNvPr>
              <p:cNvSpPr txBox="1"/>
              <p:nvPr/>
            </p:nvSpPr>
            <p:spPr>
              <a:xfrm>
                <a:off x="3025222"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49" name="Line 21">
                <a:extLst>
                  <a:ext uri="{FF2B5EF4-FFF2-40B4-BE49-F238E27FC236}">
                    <a16:creationId xmlns:a16="http://schemas.microsoft.com/office/drawing/2014/main" id="{BF224D6D-21D6-4953-9D52-C3A529040ED5}"/>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D76DA93A-3A90-4724-96A7-3D33CEDFC660}"/>
                  </a:ext>
                </a:extLst>
              </p:cNvPr>
              <p:cNvSpPr txBox="1"/>
              <p:nvPr/>
            </p:nvSpPr>
            <p:spPr>
              <a:xfrm>
                <a:off x="2649585"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51" name="Line 21">
                <a:extLst>
                  <a:ext uri="{FF2B5EF4-FFF2-40B4-BE49-F238E27FC236}">
                    <a16:creationId xmlns:a16="http://schemas.microsoft.com/office/drawing/2014/main" id="{DF33AFBB-281D-452D-A4B0-C72F9A2D1A1C}"/>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FA0DADC-15C6-4D51-BCAE-14B1BC0F2739}"/>
                  </a:ext>
                </a:extLst>
              </p:cNvPr>
              <p:cNvSpPr txBox="1"/>
              <p:nvPr/>
            </p:nvSpPr>
            <p:spPr>
              <a:xfrm>
                <a:off x="2273948"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53" name="Line 21">
                <a:extLst>
                  <a:ext uri="{FF2B5EF4-FFF2-40B4-BE49-F238E27FC236}">
                    <a16:creationId xmlns:a16="http://schemas.microsoft.com/office/drawing/2014/main" id="{0A031E7C-73F2-422D-ABD7-4EA4EFC04579}"/>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16889A8D-A0F7-406E-907C-35D27DA69578}"/>
                  </a:ext>
                </a:extLst>
              </p:cNvPr>
              <p:cNvSpPr txBox="1"/>
              <p:nvPr/>
            </p:nvSpPr>
            <p:spPr>
              <a:xfrm>
                <a:off x="1898311"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55" name="Line 21">
                <a:extLst>
                  <a:ext uri="{FF2B5EF4-FFF2-40B4-BE49-F238E27FC236}">
                    <a16:creationId xmlns:a16="http://schemas.microsoft.com/office/drawing/2014/main" id="{864D8169-68AA-4F6B-A416-100FAD67FF25}"/>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08D1922C-57C1-4660-8CB1-83ADB966EC47}"/>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8" name="TextBox 17">
              <a:extLst>
                <a:ext uri="{FF2B5EF4-FFF2-40B4-BE49-F238E27FC236}">
                  <a16:creationId xmlns:a16="http://schemas.microsoft.com/office/drawing/2014/main" id="{66D6723C-AA3D-42A7-AB7B-03E2910B74FF}"/>
                </a:ext>
              </a:extLst>
            </p:cNvPr>
            <p:cNvSpPr txBox="1"/>
            <p:nvPr/>
          </p:nvSpPr>
          <p:spPr>
            <a:xfrm>
              <a:off x="2532880" y="5282563"/>
              <a:ext cx="126162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grpSp>
          <p:nvGrpSpPr>
            <p:cNvPr id="19" name="Group 18">
              <a:extLst>
                <a:ext uri="{FF2B5EF4-FFF2-40B4-BE49-F238E27FC236}">
                  <a16:creationId xmlns:a16="http://schemas.microsoft.com/office/drawing/2014/main" id="{D02AD48C-9C37-4628-98F8-201949DB24E0}"/>
                </a:ext>
              </a:extLst>
            </p:cNvPr>
            <p:cNvGrpSpPr/>
            <p:nvPr/>
          </p:nvGrpSpPr>
          <p:grpSpPr>
            <a:xfrm>
              <a:off x="719443" y="5729869"/>
              <a:ext cx="4803349" cy="288147"/>
              <a:chOff x="823352" y="5951539"/>
              <a:chExt cx="4803349" cy="288147"/>
            </a:xfrm>
          </p:grpSpPr>
          <p:sp>
            <p:nvSpPr>
              <p:cNvPr id="33" name="TextBox 32">
                <a:extLst>
                  <a:ext uri="{FF2B5EF4-FFF2-40B4-BE49-F238E27FC236}">
                    <a16:creationId xmlns:a16="http://schemas.microsoft.com/office/drawing/2014/main" id="{D60BE4C5-B013-4607-9DED-22DD4F7EE028}"/>
                  </a:ext>
                </a:extLst>
              </p:cNvPr>
              <p:cNvSpPr txBox="1"/>
              <p:nvPr/>
            </p:nvSpPr>
            <p:spPr>
              <a:xfrm>
                <a:off x="5454612" y="5951539"/>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34" name="TextBox 33">
                <a:extLst>
                  <a:ext uri="{FF2B5EF4-FFF2-40B4-BE49-F238E27FC236}">
                    <a16:creationId xmlns:a16="http://schemas.microsoft.com/office/drawing/2014/main" id="{053BBBCA-435B-4D83-A035-FD2934035DE2}"/>
                  </a:ext>
                </a:extLst>
              </p:cNvPr>
              <p:cNvSpPr txBox="1"/>
              <p:nvPr/>
            </p:nvSpPr>
            <p:spPr>
              <a:xfrm>
                <a:off x="4800103" y="5951539"/>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a:t>
                </a:r>
              </a:p>
            </p:txBody>
          </p:sp>
          <p:sp>
            <p:nvSpPr>
              <p:cNvPr id="35" name="TextBox 34">
                <a:extLst>
                  <a:ext uri="{FF2B5EF4-FFF2-40B4-BE49-F238E27FC236}">
                    <a16:creationId xmlns:a16="http://schemas.microsoft.com/office/drawing/2014/main" id="{FD5B4913-C127-4DFE-B0D6-F21F07C29C68}"/>
                  </a:ext>
                </a:extLst>
              </p:cNvPr>
              <p:cNvSpPr txBox="1"/>
              <p:nvPr/>
            </p:nvSpPr>
            <p:spPr>
              <a:xfrm>
                <a:off x="4102568" y="5951539"/>
                <a:ext cx="25813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11</a:t>
                </a:r>
              </a:p>
            </p:txBody>
          </p:sp>
          <p:sp>
            <p:nvSpPr>
              <p:cNvPr id="36" name="TextBox 35">
                <a:extLst>
                  <a:ext uri="{FF2B5EF4-FFF2-40B4-BE49-F238E27FC236}">
                    <a16:creationId xmlns:a16="http://schemas.microsoft.com/office/drawing/2014/main" id="{AD417009-DD05-4F55-8FDF-92E8B2A26F5F}"/>
                  </a:ext>
                </a:extLst>
              </p:cNvPr>
              <p:cNvSpPr txBox="1"/>
              <p:nvPr/>
            </p:nvSpPr>
            <p:spPr>
              <a:xfrm>
                <a:off x="3441390" y="595153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18</a:t>
                </a:r>
              </a:p>
            </p:txBody>
          </p:sp>
          <p:sp>
            <p:nvSpPr>
              <p:cNvPr id="37" name="TextBox 36">
                <a:extLst>
                  <a:ext uri="{FF2B5EF4-FFF2-40B4-BE49-F238E27FC236}">
                    <a16:creationId xmlns:a16="http://schemas.microsoft.com/office/drawing/2014/main" id="{58EC5EAE-B3EC-4221-9814-143F78C81968}"/>
                  </a:ext>
                </a:extLst>
              </p:cNvPr>
              <p:cNvSpPr txBox="1"/>
              <p:nvPr/>
            </p:nvSpPr>
            <p:spPr>
              <a:xfrm>
                <a:off x="2786881" y="595153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40</a:t>
                </a:r>
              </a:p>
            </p:txBody>
          </p:sp>
          <p:sp>
            <p:nvSpPr>
              <p:cNvPr id="38" name="TextBox 37">
                <a:extLst>
                  <a:ext uri="{FF2B5EF4-FFF2-40B4-BE49-F238E27FC236}">
                    <a16:creationId xmlns:a16="http://schemas.microsoft.com/office/drawing/2014/main" id="{42163171-4AFD-4CAB-95F5-A15EEDC969F5}"/>
                  </a:ext>
                </a:extLst>
              </p:cNvPr>
              <p:cNvSpPr txBox="1"/>
              <p:nvPr/>
            </p:nvSpPr>
            <p:spPr>
              <a:xfrm>
                <a:off x="2132371" y="595153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69</a:t>
                </a:r>
              </a:p>
            </p:txBody>
          </p:sp>
          <p:sp>
            <p:nvSpPr>
              <p:cNvPr id="39" name="TextBox 38">
                <a:extLst>
                  <a:ext uri="{FF2B5EF4-FFF2-40B4-BE49-F238E27FC236}">
                    <a16:creationId xmlns:a16="http://schemas.microsoft.com/office/drawing/2014/main" id="{764159F2-74AF-4429-A147-46767E077224}"/>
                  </a:ext>
                </a:extLst>
              </p:cNvPr>
              <p:cNvSpPr txBox="1"/>
              <p:nvPr/>
            </p:nvSpPr>
            <p:spPr>
              <a:xfrm>
                <a:off x="1477862" y="595153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83</a:t>
                </a:r>
              </a:p>
            </p:txBody>
          </p:sp>
          <p:sp>
            <p:nvSpPr>
              <p:cNvPr id="40" name="TextBox 39">
                <a:extLst>
                  <a:ext uri="{FF2B5EF4-FFF2-40B4-BE49-F238E27FC236}">
                    <a16:creationId xmlns:a16="http://schemas.microsoft.com/office/drawing/2014/main" id="{0EAFCBC4-6396-4447-B947-655BA4904E98}"/>
                  </a:ext>
                </a:extLst>
              </p:cNvPr>
              <p:cNvSpPr txBox="1"/>
              <p:nvPr/>
            </p:nvSpPr>
            <p:spPr>
              <a:xfrm>
                <a:off x="823352" y="595153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92</a:t>
                </a:r>
              </a:p>
            </p:txBody>
          </p:sp>
        </p:grpSp>
        <p:sp>
          <p:nvSpPr>
            <p:cNvPr id="20" name="TextBox 19">
              <a:extLst>
                <a:ext uri="{FF2B5EF4-FFF2-40B4-BE49-F238E27FC236}">
                  <a16:creationId xmlns:a16="http://schemas.microsoft.com/office/drawing/2014/main" id="{046EA257-0AA0-43E6-B1E7-4551AFF7147A}"/>
                </a:ext>
              </a:extLst>
            </p:cNvPr>
            <p:cNvSpPr txBox="1"/>
            <p:nvPr/>
          </p:nvSpPr>
          <p:spPr>
            <a:xfrm>
              <a:off x="14461" y="5488785"/>
              <a:ext cx="99097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No. at risk</a:t>
              </a:r>
            </a:p>
          </p:txBody>
        </p:sp>
        <p:sp>
          <p:nvSpPr>
            <p:cNvPr id="21" name="Graphic 65">
              <a:extLst>
                <a:ext uri="{FF2B5EF4-FFF2-40B4-BE49-F238E27FC236}">
                  <a16:creationId xmlns:a16="http://schemas.microsoft.com/office/drawing/2014/main" id="{FFFB9E92-E7A8-4CA5-8D25-3DFE4FFE9E91}"/>
                </a:ext>
              </a:extLst>
            </p:cNvPr>
            <p:cNvSpPr/>
            <p:nvPr/>
          </p:nvSpPr>
          <p:spPr>
            <a:xfrm>
              <a:off x="854750" y="2349147"/>
              <a:ext cx="4624723" cy="2395970"/>
            </a:xfrm>
            <a:custGeom>
              <a:avLst/>
              <a:gdLst>
                <a:gd name="connsiteX0" fmla="*/ 5787495 w 5787494"/>
                <a:gd name="connsiteY0" fmla="*/ 2722102 h 2722101"/>
                <a:gd name="connsiteX1" fmla="*/ 5719020 w 5787494"/>
                <a:gd name="connsiteY1" fmla="*/ 2722102 h 2722101"/>
                <a:gd name="connsiteX2" fmla="*/ 5719020 w 5787494"/>
                <a:gd name="connsiteY2" fmla="*/ 2384717 h 2722101"/>
                <a:gd name="connsiteX3" fmla="*/ 4196887 w 5787494"/>
                <a:gd name="connsiteY3" fmla="*/ 2384717 h 2722101"/>
                <a:gd name="connsiteX4" fmla="*/ 4196887 w 5787494"/>
                <a:gd name="connsiteY4" fmla="*/ 2305326 h 2722101"/>
                <a:gd name="connsiteX5" fmla="*/ 4159530 w 5787494"/>
                <a:gd name="connsiteY5" fmla="*/ 2305326 h 2722101"/>
                <a:gd name="connsiteX6" fmla="*/ 4159530 w 5787494"/>
                <a:gd name="connsiteY6" fmla="*/ 2223106 h 2722101"/>
                <a:gd name="connsiteX7" fmla="*/ 3876275 w 5787494"/>
                <a:gd name="connsiteY7" fmla="*/ 2223106 h 2722101"/>
                <a:gd name="connsiteX8" fmla="*/ 3876275 w 5787494"/>
                <a:gd name="connsiteY8" fmla="*/ 2152231 h 2722101"/>
                <a:gd name="connsiteX9" fmla="*/ 3443602 w 5787494"/>
                <a:gd name="connsiteY9" fmla="*/ 2152231 h 2722101"/>
                <a:gd name="connsiteX10" fmla="*/ 3443602 w 5787494"/>
                <a:gd name="connsiteY10" fmla="*/ 2084184 h 2722101"/>
                <a:gd name="connsiteX11" fmla="*/ 3396910 w 5787494"/>
                <a:gd name="connsiteY11" fmla="*/ 2084184 h 2722101"/>
                <a:gd name="connsiteX12" fmla="*/ 3396910 w 5787494"/>
                <a:gd name="connsiteY12" fmla="*/ 2018976 h 2722101"/>
                <a:gd name="connsiteX13" fmla="*/ 3328426 w 5787494"/>
                <a:gd name="connsiteY13" fmla="*/ 2018976 h 2722101"/>
                <a:gd name="connsiteX14" fmla="*/ 3328426 w 5787494"/>
                <a:gd name="connsiteY14" fmla="*/ 1953758 h 2722101"/>
                <a:gd name="connsiteX15" fmla="*/ 2802379 w 5787494"/>
                <a:gd name="connsiteY15" fmla="*/ 1953758 h 2722101"/>
                <a:gd name="connsiteX16" fmla="*/ 2802379 w 5787494"/>
                <a:gd name="connsiteY16" fmla="*/ 1897056 h 2722101"/>
                <a:gd name="connsiteX17" fmla="*/ 2746343 w 5787494"/>
                <a:gd name="connsiteY17" fmla="*/ 1897056 h 2722101"/>
                <a:gd name="connsiteX18" fmla="*/ 2746343 w 5787494"/>
                <a:gd name="connsiteY18" fmla="*/ 1857365 h 2722101"/>
                <a:gd name="connsiteX19" fmla="*/ 2665409 w 5787494"/>
                <a:gd name="connsiteY19" fmla="*/ 1857365 h 2722101"/>
                <a:gd name="connsiteX20" fmla="*/ 2665409 w 5787494"/>
                <a:gd name="connsiteY20" fmla="*/ 1743961 h 2722101"/>
                <a:gd name="connsiteX21" fmla="*/ 2615613 w 5787494"/>
                <a:gd name="connsiteY21" fmla="*/ 1743961 h 2722101"/>
                <a:gd name="connsiteX22" fmla="*/ 2615613 w 5787494"/>
                <a:gd name="connsiteY22" fmla="*/ 1667408 h 2722101"/>
                <a:gd name="connsiteX23" fmla="*/ 2565806 w 5787494"/>
                <a:gd name="connsiteY23" fmla="*/ 1667408 h 2722101"/>
                <a:gd name="connsiteX24" fmla="*/ 2565806 w 5787494"/>
                <a:gd name="connsiteY24" fmla="*/ 1616373 h 2722101"/>
                <a:gd name="connsiteX25" fmla="*/ 2516000 w 5787494"/>
                <a:gd name="connsiteY25" fmla="*/ 1616373 h 2722101"/>
                <a:gd name="connsiteX26" fmla="*/ 2516000 w 5787494"/>
                <a:gd name="connsiteY26" fmla="*/ 1582350 h 2722101"/>
                <a:gd name="connsiteX27" fmla="*/ 2444410 w 5787494"/>
                <a:gd name="connsiteY27" fmla="*/ 1582350 h 2722101"/>
                <a:gd name="connsiteX28" fmla="*/ 2444410 w 5787494"/>
                <a:gd name="connsiteY28" fmla="*/ 1548327 h 2722101"/>
                <a:gd name="connsiteX29" fmla="*/ 2413283 w 5787494"/>
                <a:gd name="connsiteY29" fmla="*/ 1548327 h 2722101"/>
                <a:gd name="connsiteX30" fmla="*/ 2413283 w 5787494"/>
                <a:gd name="connsiteY30" fmla="*/ 1517142 h 2722101"/>
                <a:gd name="connsiteX31" fmla="*/ 2375926 w 5787494"/>
                <a:gd name="connsiteY31" fmla="*/ 1517142 h 2722101"/>
                <a:gd name="connsiteX32" fmla="*/ 2375926 w 5787494"/>
                <a:gd name="connsiteY32" fmla="*/ 1468945 h 2722101"/>
                <a:gd name="connsiteX33" fmla="*/ 2316785 w 5787494"/>
                <a:gd name="connsiteY33" fmla="*/ 1468945 h 2722101"/>
                <a:gd name="connsiteX34" fmla="*/ 2316785 w 5787494"/>
                <a:gd name="connsiteY34" fmla="*/ 1406566 h 2722101"/>
                <a:gd name="connsiteX35" fmla="*/ 2126913 w 5787494"/>
                <a:gd name="connsiteY35" fmla="*/ 1406566 h 2722101"/>
                <a:gd name="connsiteX36" fmla="*/ 2126913 w 5787494"/>
                <a:gd name="connsiteY36" fmla="*/ 1375381 h 2722101"/>
                <a:gd name="connsiteX37" fmla="*/ 1943252 w 5787494"/>
                <a:gd name="connsiteY37" fmla="*/ 1375381 h 2722101"/>
                <a:gd name="connsiteX38" fmla="*/ 1943252 w 5787494"/>
                <a:gd name="connsiteY38" fmla="*/ 1256300 h 2722101"/>
                <a:gd name="connsiteX39" fmla="*/ 1921469 w 5787494"/>
                <a:gd name="connsiteY39" fmla="*/ 1256300 h 2722101"/>
                <a:gd name="connsiteX40" fmla="*/ 1921469 w 5787494"/>
                <a:gd name="connsiteY40" fmla="*/ 1193930 h 2722101"/>
                <a:gd name="connsiteX41" fmla="*/ 1912134 w 5787494"/>
                <a:gd name="connsiteY41" fmla="*/ 1193930 h 2722101"/>
                <a:gd name="connsiteX42" fmla="*/ 1912134 w 5787494"/>
                <a:gd name="connsiteY42" fmla="*/ 1035158 h 2722101"/>
                <a:gd name="connsiteX43" fmla="*/ 1893456 w 5787494"/>
                <a:gd name="connsiteY43" fmla="*/ 1035158 h 2722101"/>
                <a:gd name="connsiteX44" fmla="*/ 1893456 w 5787494"/>
                <a:gd name="connsiteY44" fmla="*/ 938765 h 2722101"/>
                <a:gd name="connsiteX45" fmla="*/ 1828086 w 5787494"/>
                <a:gd name="connsiteY45" fmla="*/ 938765 h 2722101"/>
                <a:gd name="connsiteX46" fmla="*/ 1828086 w 5787494"/>
                <a:gd name="connsiteY46" fmla="*/ 774318 h 2722101"/>
                <a:gd name="connsiteX47" fmla="*/ 1793843 w 5787494"/>
                <a:gd name="connsiteY47" fmla="*/ 774318 h 2722101"/>
                <a:gd name="connsiteX48" fmla="*/ 1793843 w 5787494"/>
                <a:gd name="connsiteY48" fmla="*/ 703438 h 2722101"/>
                <a:gd name="connsiteX49" fmla="*/ 1716024 w 5787494"/>
                <a:gd name="connsiteY49" fmla="*/ 703438 h 2722101"/>
                <a:gd name="connsiteX50" fmla="*/ 1716024 w 5787494"/>
                <a:gd name="connsiteY50" fmla="*/ 666580 h 2722101"/>
                <a:gd name="connsiteX51" fmla="*/ 1647549 w 5787494"/>
                <a:gd name="connsiteY51" fmla="*/ 666580 h 2722101"/>
                <a:gd name="connsiteX52" fmla="*/ 1647549 w 5787494"/>
                <a:gd name="connsiteY52" fmla="*/ 592865 h 2722101"/>
                <a:gd name="connsiteX53" fmla="*/ 1557280 w 5787494"/>
                <a:gd name="connsiteY53" fmla="*/ 592865 h 2722101"/>
                <a:gd name="connsiteX54" fmla="*/ 1557280 w 5787494"/>
                <a:gd name="connsiteY54" fmla="*/ 564513 h 2722101"/>
                <a:gd name="connsiteX55" fmla="*/ 1523038 w 5787494"/>
                <a:gd name="connsiteY55" fmla="*/ 564513 h 2722101"/>
                <a:gd name="connsiteX56" fmla="*/ 1523038 w 5787494"/>
                <a:gd name="connsiteY56" fmla="*/ 524821 h 2722101"/>
                <a:gd name="connsiteX57" fmla="*/ 1482566 w 5787494"/>
                <a:gd name="connsiteY57" fmla="*/ 524821 h 2722101"/>
                <a:gd name="connsiteX58" fmla="*/ 1482566 w 5787494"/>
                <a:gd name="connsiteY58" fmla="*/ 479458 h 2722101"/>
                <a:gd name="connsiteX59" fmla="*/ 1429655 w 5787494"/>
                <a:gd name="connsiteY59" fmla="*/ 479458 h 2722101"/>
                <a:gd name="connsiteX60" fmla="*/ 1429655 w 5787494"/>
                <a:gd name="connsiteY60" fmla="*/ 459611 h 2722101"/>
                <a:gd name="connsiteX61" fmla="*/ 1382963 w 5787494"/>
                <a:gd name="connsiteY61" fmla="*/ 459611 h 2722101"/>
                <a:gd name="connsiteX62" fmla="*/ 1382963 w 5787494"/>
                <a:gd name="connsiteY62" fmla="*/ 414248 h 2722101"/>
                <a:gd name="connsiteX63" fmla="*/ 1326937 w 5787494"/>
                <a:gd name="connsiteY63" fmla="*/ 414248 h 2722101"/>
                <a:gd name="connsiteX64" fmla="*/ 1326937 w 5787494"/>
                <a:gd name="connsiteY64" fmla="*/ 385896 h 2722101"/>
                <a:gd name="connsiteX65" fmla="*/ 1298915 w 5787494"/>
                <a:gd name="connsiteY65" fmla="*/ 385896 h 2722101"/>
                <a:gd name="connsiteX66" fmla="*/ 1298915 w 5787494"/>
                <a:gd name="connsiteY66" fmla="*/ 349038 h 2722101"/>
                <a:gd name="connsiteX67" fmla="*/ 1261567 w 5787494"/>
                <a:gd name="connsiteY67" fmla="*/ 349038 h 2722101"/>
                <a:gd name="connsiteX68" fmla="*/ 1261567 w 5787494"/>
                <a:gd name="connsiteY68" fmla="*/ 312180 h 2722101"/>
                <a:gd name="connsiteX69" fmla="*/ 1171299 w 5787494"/>
                <a:gd name="connsiteY69" fmla="*/ 312180 h 2722101"/>
                <a:gd name="connsiteX70" fmla="*/ 1171299 w 5787494"/>
                <a:gd name="connsiteY70" fmla="*/ 286663 h 2722101"/>
                <a:gd name="connsiteX71" fmla="*/ 1118378 w 5787494"/>
                <a:gd name="connsiteY71" fmla="*/ 286663 h 2722101"/>
                <a:gd name="connsiteX72" fmla="*/ 1118378 w 5787494"/>
                <a:gd name="connsiteY72" fmla="*/ 210113 h 2722101"/>
                <a:gd name="connsiteX73" fmla="*/ 611002 w 5787494"/>
                <a:gd name="connsiteY73" fmla="*/ 210113 h 2722101"/>
                <a:gd name="connsiteX74" fmla="*/ 611002 w 5787494"/>
                <a:gd name="connsiteY74" fmla="*/ 190266 h 2722101"/>
                <a:gd name="connsiteX75" fmla="*/ 592326 w 5787494"/>
                <a:gd name="connsiteY75" fmla="*/ 190266 h 2722101"/>
                <a:gd name="connsiteX76" fmla="*/ 592326 w 5787494"/>
                <a:gd name="connsiteY76" fmla="*/ 156244 h 2722101"/>
                <a:gd name="connsiteX77" fmla="*/ 520732 w 5787494"/>
                <a:gd name="connsiteY77" fmla="*/ 156244 h 2722101"/>
                <a:gd name="connsiteX78" fmla="*/ 520732 w 5787494"/>
                <a:gd name="connsiteY78" fmla="*/ 113716 h 2722101"/>
                <a:gd name="connsiteX79" fmla="*/ 495831 w 5787494"/>
                <a:gd name="connsiteY79" fmla="*/ 113716 h 2722101"/>
                <a:gd name="connsiteX80" fmla="*/ 495831 w 5787494"/>
                <a:gd name="connsiteY80" fmla="*/ 85364 h 2722101"/>
                <a:gd name="connsiteX81" fmla="*/ 427351 w 5787494"/>
                <a:gd name="connsiteY81" fmla="*/ 85364 h 2722101"/>
                <a:gd name="connsiteX82" fmla="*/ 427351 w 5787494"/>
                <a:gd name="connsiteY82" fmla="*/ 51342 h 2722101"/>
                <a:gd name="connsiteX83" fmla="*/ 144090 w 5787494"/>
                <a:gd name="connsiteY83" fmla="*/ 51342 h 2722101"/>
                <a:gd name="connsiteX84" fmla="*/ 144090 w 5787494"/>
                <a:gd name="connsiteY84" fmla="*/ 0 h 2722101"/>
                <a:gd name="connsiteX85" fmla="*/ 0 w 5787494"/>
                <a:gd name="connsiteY85" fmla="*/ 0 h 27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787494" h="2722101">
                  <a:moveTo>
                    <a:pt x="5787495" y="2722102"/>
                  </a:moveTo>
                  <a:lnTo>
                    <a:pt x="5719020" y="2722102"/>
                  </a:lnTo>
                  <a:lnTo>
                    <a:pt x="5719020" y="2384717"/>
                  </a:lnTo>
                  <a:lnTo>
                    <a:pt x="4196887" y="2384717"/>
                  </a:lnTo>
                  <a:lnTo>
                    <a:pt x="4196887" y="2305326"/>
                  </a:lnTo>
                  <a:lnTo>
                    <a:pt x="4159530" y="2305326"/>
                  </a:lnTo>
                  <a:lnTo>
                    <a:pt x="4159530" y="2223106"/>
                  </a:lnTo>
                  <a:lnTo>
                    <a:pt x="3876275" y="2223106"/>
                  </a:lnTo>
                  <a:lnTo>
                    <a:pt x="3876275" y="2152231"/>
                  </a:lnTo>
                  <a:lnTo>
                    <a:pt x="3443602" y="2152231"/>
                  </a:lnTo>
                  <a:lnTo>
                    <a:pt x="3443602" y="2084184"/>
                  </a:lnTo>
                  <a:lnTo>
                    <a:pt x="3396910" y="2084184"/>
                  </a:lnTo>
                  <a:lnTo>
                    <a:pt x="3396910" y="2018976"/>
                  </a:lnTo>
                  <a:lnTo>
                    <a:pt x="3328426" y="2018976"/>
                  </a:lnTo>
                  <a:lnTo>
                    <a:pt x="3328426" y="1953758"/>
                  </a:lnTo>
                  <a:lnTo>
                    <a:pt x="2802379" y="1953758"/>
                  </a:lnTo>
                  <a:lnTo>
                    <a:pt x="2802379" y="1897056"/>
                  </a:lnTo>
                  <a:lnTo>
                    <a:pt x="2746343" y="1897056"/>
                  </a:lnTo>
                  <a:lnTo>
                    <a:pt x="2746343" y="1857365"/>
                  </a:lnTo>
                  <a:lnTo>
                    <a:pt x="2665409" y="1857365"/>
                  </a:lnTo>
                  <a:lnTo>
                    <a:pt x="2665409" y="1743961"/>
                  </a:lnTo>
                  <a:lnTo>
                    <a:pt x="2615613" y="1743961"/>
                  </a:lnTo>
                  <a:lnTo>
                    <a:pt x="2615613" y="1667408"/>
                  </a:lnTo>
                  <a:lnTo>
                    <a:pt x="2565806" y="1667408"/>
                  </a:lnTo>
                  <a:lnTo>
                    <a:pt x="2565806" y="1616373"/>
                  </a:lnTo>
                  <a:lnTo>
                    <a:pt x="2516000" y="1616373"/>
                  </a:lnTo>
                  <a:lnTo>
                    <a:pt x="2516000" y="1582350"/>
                  </a:lnTo>
                  <a:lnTo>
                    <a:pt x="2444410" y="1582350"/>
                  </a:lnTo>
                  <a:lnTo>
                    <a:pt x="2444410" y="1548327"/>
                  </a:lnTo>
                  <a:lnTo>
                    <a:pt x="2413283" y="1548327"/>
                  </a:lnTo>
                  <a:lnTo>
                    <a:pt x="2413283" y="1517142"/>
                  </a:lnTo>
                  <a:lnTo>
                    <a:pt x="2375926" y="1517142"/>
                  </a:lnTo>
                  <a:lnTo>
                    <a:pt x="2375926" y="1468945"/>
                  </a:lnTo>
                  <a:lnTo>
                    <a:pt x="2316785" y="1468945"/>
                  </a:lnTo>
                  <a:lnTo>
                    <a:pt x="2316785" y="1406566"/>
                  </a:lnTo>
                  <a:lnTo>
                    <a:pt x="2126913" y="1406566"/>
                  </a:lnTo>
                  <a:lnTo>
                    <a:pt x="2126913" y="1375381"/>
                  </a:lnTo>
                  <a:lnTo>
                    <a:pt x="1943252" y="1375381"/>
                  </a:lnTo>
                  <a:lnTo>
                    <a:pt x="1943252" y="1256300"/>
                  </a:lnTo>
                  <a:lnTo>
                    <a:pt x="1921469" y="1256300"/>
                  </a:lnTo>
                  <a:lnTo>
                    <a:pt x="1921469" y="1193930"/>
                  </a:lnTo>
                  <a:lnTo>
                    <a:pt x="1912134" y="1193930"/>
                  </a:lnTo>
                  <a:lnTo>
                    <a:pt x="1912134" y="1035158"/>
                  </a:lnTo>
                  <a:lnTo>
                    <a:pt x="1893456" y="1035158"/>
                  </a:lnTo>
                  <a:lnTo>
                    <a:pt x="1893456" y="938765"/>
                  </a:lnTo>
                  <a:lnTo>
                    <a:pt x="1828086" y="938765"/>
                  </a:lnTo>
                  <a:lnTo>
                    <a:pt x="1828086" y="774318"/>
                  </a:lnTo>
                  <a:lnTo>
                    <a:pt x="1793843" y="774318"/>
                  </a:lnTo>
                  <a:lnTo>
                    <a:pt x="1793843" y="703438"/>
                  </a:lnTo>
                  <a:lnTo>
                    <a:pt x="1716024" y="703438"/>
                  </a:lnTo>
                  <a:lnTo>
                    <a:pt x="1716024" y="666580"/>
                  </a:lnTo>
                  <a:lnTo>
                    <a:pt x="1647549" y="666580"/>
                  </a:lnTo>
                  <a:lnTo>
                    <a:pt x="1647549" y="592865"/>
                  </a:lnTo>
                  <a:lnTo>
                    <a:pt x="1557280" y="592865"/>
                  </a:lnTo>
                  <a:lnTo>
                    <a:pt x="1557280" y="564513"/>
                  </a:lnTo>
                  <a:lnTo>
                    <a:pt x="1523038" y="564513"/>
                  </a:lnTo>
                  <a:lnTo>
                    <a:pt x="1523038" y="524821"/>
                  </a:lnTo>
                  <a:lnTo>
                    <a:pt x="1482566" y="524821"/>
                  </a:lnTo>
                  <a:lnTo>
                    <a:pt x="1482566" y="479458"/>
                  </a:lnTo>
                  <a:lnTo>
                    <a:pt x="1429655" y="479458"/>
                  </a:lnTo>
                  <a:lnTo>
                    <a:pt x="1429655" y="459611"/>
                  </a:lnTo>
                  <a:lnTo>
                    <a:pt x="1382963" y="459611"/>
                  </a:lnTo>
                  <a:lnTo>
                    <a:pt x="1382963" y="414248"/>
                  </a:lnTo>
                  <a:lnTo>
                    <a:pt x="1326937" y="414248"/>
                  </a:lnTo>
                  <a:lnTo>
                    <a:pt x="1326937" y="385896"/>
                  </a:lnTo>
                  <a:lnTo>
                    <a:pt x="1298915" y="385896"/>
                  </a:lnTo>
                  <a:lnTo>
                    <a:pt x="1298915" y="349038"/>
                  </a:lnTo>
                  <a:lnTo>
                    <a:pt x="1261567" y="349038"/>
                  </a:lnTo>
                  <a:lnTo>
                    <a:pt x="1261567" y="312180"/>
                  </a:lnTo>
                  <a:lnTo>
                    <a:pt x="1171299" y="312180"/>
                  </a:lnTo>
                  <a:lnTo>
                    <a:pt x="1171299" y="286663"/>
                  </a:lnTo>
                  <a:lnTo>
                    <a:pt x="1118378" y="286663"/>
                  </a:lnTo>
                  <a:lnTo>
                    <a:pt x="1118378" y="210113"/>
                  </a:lnTo>
                  <a:lnTo>
                    <a:pt x="611002" y="210113"/>
                  </a:lnTo>
                  <a:lnTo>
                    <a:pt x="611002" y="190266"/>
                  </a:lnTo>
                  <a:lnTo>
                    <a:pt x="592326" y="190266"/>
                  </a:lnTo>
                  <a:lnTo>
                    <a:pt x="592326" y="156244"/>
                  </a:lnTo>
                  <a:lnTo>
                    <a:pt x="520732" y="156244"/>
                  </a:lnTo>
                  <a:lnTo>
                    <a:pt x="520732" y="113716"/>
                  </a:lnTo>
                  <a:lnTo>
                    <a:pt x="495831" y="113716"/>
                  </a:lnTo>
                  <a:lnTo>
                    <a:pt x="495831" y="85364"/>
                  </a:lnTo>
                  <a:lnTo>
                    <a:pt x="427351" y="85364"/>
                  </a:lnTo>
                  <a:lnTo>
                    <a:pt x="427351" y="51342"/>
                  </a:lnTo>
                  <a:lnTo>
                    <a:pt x="144090" y="51342"/>
                  </a:lnTo>
                  <a:lnTo>
                    <a:pt x="144090" y="0"/>
                  </a:lnTo>
                  <a:lnTo>
                    <a:pt x="0" y="0"/>
                  </a:lnTo>
                </a:path>
              </a:pathLst>
            </a:custGeom>
            <a:noFill/>
            <a:ln w="25400" cap="flat">
              <a:solidFill>
                <a:srgbClr val="B60D27"/>
              </a:solidFill>
              <a:prstDash val="solid"/>
              <a:miter/>
            </a:ln>
          </p:spPr>
          <p:txBody>
            <a:bodyPr rtlCol="0" anchor="ctr"/>
            <a:lstStyle/>
            <a:p>
              <a:endParaRPr lang="en-GB"/>
            </a:p>
          </p:txBody>
        </p:sp>
        <p:cxnSp>
          <p:nvCxnSpPr>
            <p:cNvPr id="22" name="Straight Connector 21">
              <a:extLst>
                <a:ext uri="{FF2B5EF4-FFF2-40B4-BE49-F238E27FC236}">
                  <a16:creationId xmlns:a16="http://schemas.microsoft.com/office/drawing/2014/main" id="{328BBB9C-0289-4CB0-88E2-2CA8EA87833A}"/>
                </a:ext>
              </a:extLst>
            </p:cNvPr>
            <p:cNvCxnSpPr/>
            <p:nvPr/>
          </p:nvCxnSpPr>
          <p:spPr>
            <a:xfrm>
              <a:off x="5460975" y="4710846"/>
              <a:ext cx="0" cy="72000"/>
            </a:xfrm>
            <a:prstGeom prst="line">
              <a:avLst/>
            </a:prstGeom>
            <a:noFill/>
            <a:ln w="25400" cap="flat">
              <a:solidFill>
                <a:srgbClr val="B60D27"/>
              </a:solidFill>
              <a:prstDash val="solid"/>
              <a:miter/>
            </a:ln>
          </p:spPr>
        </p:cxnSp>
        <p:cxnSp>
          <p:nvCxnSpPr>
            <p:cNvPr id="23" name="Straight Connector 22">
              <a:extLst>
                <a:ext uri="{FF2B5EF4-FFF2-40B4-BE49-F238E27FC236}">
                  <a16:creationId xmlns:a16="http://schemas.microsoft.com/office/drawing/2014/main" id="{42932B50-1DA6-4C2D-ADA6-DF1C99F50FEA}"/>
                </a:ext>
              </a:extLst>
            </p:cNvPr>
            <p:cNvCxnSpPr/>
            <p:nvPr/>
          </p:nvCxnSpPr>
          <p:spPr>
            <a:xfrm>
              <a:off x="5342442" y="4414509"/>
              <a:ext cx="0" cy="72000"/>
            </a:xfrm>
            <a:prstGeom prst="line">
              <a:avLst/>
            </a:prstGeom>
            <a:noFill/>
            <a:ln w="25400" cap="flat">
              <a:solidFill>
                <a:srgbClr val="B60D27"/>
              </a:solidFill>
              <a:prstDash val="solid"/>
              <a:miter/>
            </a:ln>
          </p:spPr>
        </p:cxnSp>
        <p:cxnSp>
          <p:nvCxnSpPr>
            <p:cNvPr id="24" name="Straight Connector 23">
              <a:extLst>
                <a:ext uri="{FF2B5EF4-FFF2-40B4-BE49-F238E27FC236}">
                  <a16:creationId xmlns:a16="http://schemas.microsoft.com/office/drawing/2014/main" id="{A6A3F67C-6A97-45B1-BB4D-1E1E5DC6A0DE}"/>
                </a:ext>
              </a:extLst>
            </p:cNvPr>
            <p:cNvCxnSpPr/>
            <p:nvPr/>
          </p:nvCxnSpPr>
          <p:spPr>
            <a:xfrm>
              <a:off x="5300107" y="4410268"/>
              <a:ext cx="0" cy="72000"/>
            </a:xfrm>
            <a:prstGeom prst="line">
              <a:avLst/>
            </a:prstGeom>
            <a:noFill/>
            <a:ln w="25400" cap="flat">
              <a:solidFill>
                <a:srgbClr val="B60D27"/>
              </a:solidFill>
              <a:prstDash val="solid"/>
              <a:miter/>
            </a:ln>
          </p:spPr>
        </p:cxnSp>
        <p:cxnSp>
          <p:nvCxnSpPr>
            <p:cNvPr id="25" name="Straight Connector 24">
              <a:extLst>
                <a:ext uri="{FF2B5EF4-FFF2-40B4-BE49-F238E27FC236}">
                  <a16:creationId xmlns:a16="http://schemas.microsoft.com/office/drawing/2014/main" id="{0D223F61-81DF-48B5-98C1-220B7A3AC0FE}"/>
                </a:ext>
              </a:extLst>
            </p:cNvPr>
            <p:cNvCxnSpPr/>
            <p:nvPr/>
          </p:nvCxnSpPr>
          <p:spPr>
            <a:xfrm>
              <a:off x="5037639" y="4410260"/>
              <a:ext cx="0" cy="72000"/>
            </a:xfrm>
            <a:prstGeom prst="line">
              <a:avLst/>
            </a:prstGeom>
            <a:noFill/>
            <a:ln w="25400" cap="flat">
              <a:solidFill>
                <a:srgbClr val="B60D27"/>
              </a:solidFill>
              <a:prstDash val="solid"/>
              <a:miter/>
            </a:ln>
          </p:spPr>
        </p:cxnSp>
        <p:cxnSp>
          <p:nvCxnSpPr>
            <p:cNvPr id="26" name="Straight Connector 25">
              <a:extLst>
                <a:ext uri="{FF2B5EF4-FFF2-40B4-BE49-F238E27FC236}">
                  <a16:creationId xmlns:a16="http://schemas.microsoft.com/office/drawing/2014/main" id="{A724F143-FE5A-41F6-AFC5-8612D10E9014}"/>
                </a:ext>
              </a:extLst>
            </p:cNvPr>
            <p:cNvCxnSpPr/>
            <p:nvPr/>
          </p:nvCxnSpPr>
          <p:spPr>
            <a:xfrm>
              <a:off x="4775171" y="4410252"/>
              <a:ext cx="0" cy="72000"/>
            </a:xfrm>
            <a:prstGeom prst="line">
              <a:avLst/>
            </a:prstGeom>
            <a:noFill/>
            <a:ln w="25400" cap="flat">
              <a:solidFill>
                <a:srgbClr val="B60D27"/>
              </a:solidFill>
              <a:prstDash val="solid"/>
              <a:miter/>
            </a:ln>
          </p:spPr>
        </p:cxnSp>
        <p:cxnSp>
          <p:nvCxnSpPr>
            <p:cNvPr id="27" name="Straight Connector 26">
              <a:extLst>
                <a:ext uri="{FF2B5EF4-FFF2-40B4-BE49-F238E27FC236}">
                  <a16:creationId xmlns:a16="http://schemas.microsoft.com/office/drawing/2014/main" id="{6E5B90A9-C938-42C4-9016-CA8F7BD42683}"/>
                </a:ext>
              </a:extLst>
            </p:cNvPr>
            <p:cNvCxnSpPr/>
            <p:nvPr/>
          </p:nvCxnSpPr>
          <p:spPr>
            <a:xfrm>
              <a:off x="4140169" y="4274782"/>
              <a:ext cx="0" cy="72000"/>
            </a:xfrm>
            <a:prstGeom prst="line">
              <a:avLst/>
            </a:prstGeom>
            <a:noFill/>
            <a:ln w="25400" cap="flat">
              <a:solidFill>
                <a:srgbClr val="B60D27"/>
              </a:solidFill>
              <a:prstDash val="solid"/>
              <a:miter/>
            </a:ln>
          </p:spPr>
        </p:cxnSp>
        <p:cxnSp>
          <p:nvCxnSpPr>
            <p:cNvPr id="28" name="Straight Connector 27">
              <a:extLst>
                <a:ext uri="{FF2B5EF4-FFF2-40B4-BE49-F238E27FC236}">
                  <a16:creationId xmlns:a16="http://schemas.microsoft.com/office/drawing/2014/main" id="{5F54372B-1B74-4356-B78F-DE6E4736D275}"/>
                </a:ext>
              </a:extLst>
            </p:cNvPr>
            <p:cNvCxnSpPr/>
            <p:nvPr/>
          </p:nvCxnSpPr>
          <p:spPr>
            <a:xfrm>
              <a:off x="3539032" y="4096982"/>
              <a:ext cx="0" cy="72000"/>
            </a:xfrm>
            <a:prstGeom prst="line">
              <a:avLst/>
            </a:prstGeom>
            <a:noFill/>
            <a:ln w="25400" cap="flat">
              <a:solidFill>
                <a:srgbClr val="B60D27"/>
              </a:solidFill>
              <a:prstDash val="solid"/>
              <a:miter/>
            </a:ln>
          </p:spPr>
        </p:cxnSp>
        <p:cxnSp>
          <p:nvCxnSpPr>
            <p:cNvPr id="29" name="Straight Connector 28">
              <a:extLst>
                <a:ext uri="{FF2B5EF4-FFF2-40B4-BE49-F238E27FC236}">
                  <a16:creationId xmlns:a16="http://schemas.microsoft.com/office/drawing/2014/main" id="{4433763D-56E4-4DFF-A162-26F72F810DD6}"/>
                </a:ext>
              </a:extLst>
            </p:cNvPr>
            <p:cNvCxnSpPr/>
            <p:nvPr/>
          </p:nvCxnSpPr>
          <p:spPr>
            <a:xfrm>
              <a:off x="3276562" y="4037721"/>
              <a:ext cx="0" cy="72000"/>
            </a:xfrm>
            <a:prstGeom prst="line">
              <a:avLst/>
            </a:prstGeom>
            <a:noFill/>
            <a:ln w="25400" cap="flat">
              <a:solidFill>
                <a:srgbClr val="B60D27"/>
              </a:solidFill>
              <a:prstDash val="solid"/>
              <a:miter/>
            </a:ln>
          </p:spPr>
        </p:cxnSp>
        <p:cxnSp>
          <p:nvCxnSpPr>
            <p:cNvPr id="30" name="Straight Connector 29">
              <a:extLst>
                <a:ext uri="{FF2B5EF4-FFF2-40B4-BE49-F238E27FC236}">
                  <a16:creationId xmlns:a16="http://schemas.microsoft.com/office/drawing/2014/main" id="{E286B42A-1657-42D7-98E7-A9AD07EC6B5D}"/>
                </a:ext>
              </a:extLst>
            </p:cNvPr>
            <p:cNvCxnSpPr/>
            <p:nvPr/>
          </p:nvCxnSpPr>
          <p:spPr>
            <a:xfrm>
              <a:off x="2438359" y="3529743"/>
              <a:ext cx="0" cy="72000"/>
            </a:xfrm>
            <a:prstGeom prst="line">
              <a:avLst/>
            </a:prstGeom>
            <a:noFill/>
            <a:ln w="25400" cap="flat">
              <a:solidFill>
                <a:srgbClr val="B60D27"/>
              </a:solidFill>
              <a:prstDash val="solid"/>
              <a:miter/>
            </a:ln>
          </p:spPr>
        </p:cxnSp>
        <p:cxnSp>
          <p:nvCxnSpPr>
            <p:cNvPr id="31" name="Straight Connector 30">
              <a:extLst>
                <a:ext uri="{FF2B5EF4-FFF2-40B4-BE49-F238E27FC236}">
                  <a16:creationId xmlns:a16="http://schemas.microsoft.com/office/drawing/2014/main" id="{B9AF2229-523F-430E-BD25-2F7855E5DE4F}"/>
                </a:ext>
              </a:extLst>
            </p:cNvPr>
            <p:cNvCxnSpPr/>
            <p:nvPr/>
          </p:nvCxnSpPr>
          <p:spPr>
            <a:xfrm>
              <a:off x="1045599" y="4690527"/>
              <a:ext cx="0" cy="72000"/>
            </a:xfrm>
            <a:prstGeom prst="line">
              <a:avLst/>
            </a:prstGeom>
            <a:noFill/>
            <a:ln w="25400" cap="flat">
              <a:solidFill>
                <a:srgbClr val="B60D27"/>
              </a:solidFill>
              <a:prstDash val="solid"/>
              <a:miter/>
            </a:ln>
          </p:spPr>
        </p:cxnSp>
        <p:sp>
          <p:nvSpPr>
            <p:cNvPr id="32" name="TextBox 31">
              <a:extLst>
                <a:ext uri="{FF2B5EF4-FFF2-40B4-BE49-F238E27FC236}">
                  <a16:creationId xmlns:a16="http://schemas.microsoft.com/office/drawing/2014/main" id="{3660208A-F7A4-473B-99E6-899E9EA24D0B}"/>
                </a:ext>
              </a:extLst>
            </p:cNvPr>
            <p:cNvSpPr txBox="1"/>
            <p:nvPr/>
          </p:nvSpPr>
          <p:spPr>
            <a:xfrm>
              <a:off x="1041400" y="4580466"/>
              <a:ext cx="848309" cy="276999"/>
            </a:xfrm>
            <a:prstGeom prst="rect">
              <a:avLst/>
            </a:prstGeom>
            <a:noFill/>
          </p:spPr>
          <p:txBody>
            <a:bodyPr wrap="none" rtlCol="0">
              <a:spAutoFit/>
            </a:bodyPr>
            <a:lstStyle/>
            <a:p>
              <a:r>
                <a:rPr lang="en-GB" sz="1200" dirty="0"/>
                <a:t>Censored</a:t>
              </a:r>
            </a:p>
          </p:txBody>
        </p:sp>
      </p:grpSp>
      <p:sp>
        <p:nvSpPr>
          <p:cNvPr id="70" name="Freeform 21">
            <a:extLst>
              <a:ext uri="{FF2B5EF4-FFF2-40B4-BE49-F238E27FC236}">
                <a16:creationId xmlns:a16="http://schemas.microsoft.com/office/drawing/2014/main" id="{E4055C58-17CD-4D19-8F87-7F49839AD6F9}"/>
              </a:ext>
            </a:extLst>
          </p:cNvPr>
          <p:cNvSpPr>
            <a:spLocks/>
          </p:cNvSpPr>
          <p:nvPr/>
        </p:nvSpPr>
        <p:spPr bwMode="auto">
          <a:xfrm>
            <a:off x="6814191" y="2340428"/>
            <a:ext cx="4710944" cy="265666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71" name="Group 70">
            <a:extLst>
              <a:ext uri="{FF2B5EF4-FFF2-40B4-BE49-F238E27FC236}">
                <a16:creationId xmlns:a16="http://schemas.microsoft.com/office/drawing/2014/main" id="{C8E17DC6-6371-41DE-96AB-B9DDB90D6337}"/>
              </a:ext>
            </a:extLst>
          </p:cNvPr>
          <p:cNvGrpSpPr/>
          <p:nvPr/>
        </p:nvGrpSpPr>
        <p:grpSpPr>
          <a:xfrm>
            <a:off x="6096000" y="2180286"/>
            <a:ext cx="713737" cy="2988000"/>
            <a:chOff x="1270618" y="1265887"/>
            <a:chExt cx="713737" cy="2858279"/>
          </a:xfrm>
        </p:grpSpPr>
        <p:sp>
          <p:nvSpPr>
            <p:cNvPr id="72" name="Line 6">
              <a:extLst>
                <a:ext uri="{FF2B5EF4-FFF2-40B4-BE49-F238E27FC236}">
                  <a16:creationId xmlns:a16="http://schemas.microsoft.com/office/drawing/2014/main" id="{16DA8D5C-5C27-4AE8-B60A-C87E83D1A433}"/>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3" name="Line 7">
              <a:extLst>
                <a:ext uri="{FF2B5EF4-FFF2-40B4-BE49-F238E27FC236}">
                  <a16:creationId xmlns:a16="http://schemas.microsoft.com/office/drawing/2014/main" id="{C056A178-B554-4564-AA26-8DB1D8EBBD1C}"/>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4" name="Line 8">
              <a:extLst>
                <a:ext uri="{FF2B5EF4-FFF2-40B4-BE49-F238E27FC236}">
                  <a16:creationId xmlns:a16="http://schemas.microsoft.com/office/drawing/2014/main" id="{D05F1914-7E53-482D-91D9-274964BB49D5}"/>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5" name="Line 9">
              <a:extLst>
                <a:ext uri="{FF2B5EF4-FFF2-40B4-BE49-F238E27FC236}">
                  <a16:creationId xmlns:a16="http://schemas.microsoft.com/office/drawing/2014/main" id="{D59035D4-4588-4C85-94A0-AECD96053E4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6" name="Line 10">
              <a:extLst>
                <a:ext uri="{FF2B5EF4-FFF2-40B4-BE49-F238E27FC236}">
                  <a16:creationId xmlns:a16="http://schemas.microsoft.com/office/drawing/2014/main" id="{7F1B6ADC-A778-4131-9F72-162963AF5C09}"/>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7" name="Line 11">
              <a:extLst>
                <a:ext uri="{FF2B5EF4-FFF2-40B4-BE49-F238E27FC236}">
                  <a16:creationId xmlns:a16="http://schemas.microsoft.com/office/drawing/2014/main" id="{CAD5541A-0A47-4373-8F72-F0FEAC244533}"/>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8" name="TextBox 77">
              <a:extLst>
                <a:ext uri="{FF2B5EF4-FFF2-40B4-BE49-F238E27FC236}">
                  <a16:creationId xmlns:a16="http://schemas.microsoft.com/office/drawing/2014/main" id="{6FDCD282-752D-4C6C-8683-D2176BB6290B}"/>
                </a:ext>
              </a:extLst>
            </p:cNvPr>
            <p:cNvSpPr txBox="1"/>
            <p:nvPr/>
          </p:nvSpPr>
          <p:spPr>
            <a:xfrm rot="16200000">
              <a:off x="409481" y="2569414"/>
              <a:ext cx="2030051"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Event-free probability, %</a:t>
              </a:r>
            </a:p>
          </p:txBody>
        </p:sp>
        <p:sp>
          <p:nvSpPr>
            <p:cNvPr id="79" name="TextBox 78">
              <a:extLst>
                <a:ext uri="{FF2B5EF4-FFF2-40B4-BE49-F238E27FC236}">
                  <a16:creationId xmlns:a16="http://schemas.microsoft.com/office/drawing/2014/main" id="{E0AB662C-BC41-45C9-8C57-FC81C4947331}"/>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80" name="TextBox 79">
              <a:extLst>
                <a:ext uri="{FF2B5EF4-FFF2-40B4-BE49-F238E27FC236}">
                  <a16:creationId xmlns:a16="http://schemas.microsoft.com/office/drawing/2014/main" id="{F0FE762B-9026-4DE4-95EB-5696D2520A45}"/>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81" name="TextBox 80">
              <a:extLst>
                <a:ext uri="{FF2B5EF4-FFF2-40B4-BE49-F238E27FC236}">
                  <a16:creationId xmlns:a16="http://schemas.microsoft.com/office/drawing/2014/main" id="{D17C1384-B792-48DE-B194-95B86867DC9D}"/>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82" name="TextBox 81">
              <a:extLst>
                <a:ext uri="{FF2B5EF4-FFF2-40B4-BE49-F238E27FC236}">
                  <a16:creationId xmlns:a16="http://schemas.microsoft.com/office/drawing/2014/main" id="{7C002253-D9F0-4AB1-BA63-E72788DCE9C0}"/>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83" name="TextBox 82">
              <a:extLst>
                <a:ext uri="{FF2B5EF4-FFF2-40B4-BE49-F238E27FC236}">
                  <a16:creationId xmlns:a16="http://schemas.microsoft.com/office/drawing/2014/main" id="{17C1AD89-E419-46A2-9768-826C7EF20F9C}"/>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84" name="TextBox 83">
              <a:extLst>
                <a:ext uri="{FF2B5EF4-FFF2-40B4-BE49-F238E27FC236}">
                  <a16:creationId xmlns:a16="http://schemas.microsoft.com/office/drawing/2014/main" id="{B282D82E-89FD-45F4-A3F3-54D3DBAED198}"/>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85" name="TextBox 84">
            <a:extLst>
              <a:ext uri="{FF2B5EF4-FFF2-40B4-BE49-F238E27FC236}">
                <a16:creationId xmlns:a16="http://schemas.microsoft.com/office/drawing/2014/main" id="{FD4119C6-0BB0-472F-A1F7-6F923DAA9235}"/>
              </a:ext>
            </a:extLst>
          </p:cNvPr>
          <p:cNvSpPr txBox="1"/>
          <p:nvPr/>
        </p:nvSpPr>
        <p:spPr>
          <a:xfrm>
            <a:off x="8558408" y="5302883"/>
            <a:ext cx="1112548"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Tie, months</a:t>
            </a:r>
          </a:p>
        </p:txBody>
      </p:sp>
      <p:sp>
        <p:nvSpPr>
          <p:cNvPr id="86" name="TextBox 85">
            <a:extLst>
              <a:ext uri="{FF2B5EF4-FFF2-40B4-BE49-F238E27FC236}">
                <a16:creationId xmlns:a16="http://schemas.microsoft.com/office/drawing/2014/main" id="{B4CE687D-E359-42FD-B232-B5A0B41AB169}"/>
              </a:ext>
            </a:extLst>
          </p:cNvPr>
          <p:cNvSpPr txBox="1"/>
          <p:nvPr/>
        </p:nvSpPr>
        <p:spPr>
          <a:xfrm>
            <a:off x="5996304" y="5487755"/>
            <a:ext cx="99097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No. at risk</a:t>
            </a:r>
          </a:p>
        </p:txBody>
      </p:sp>
      <p:cxnSp>
        <p:nvCxnSpPr>
          <p:cNvPr id="87" name="Straight Connector 86">
            <a:extLst>
              <a:ext uri="{FF2B5EF4-FFF2-40B4-BE49-F238E27FC236}">
                <a16:creationId xmlns:a16="http://schemas.microsoft.com/office/drawing/2014/main" id="{A9893776-7CC3-4A25-9BAA-B7A7D11845C3}"/>
              </a:ext>
            </a:extLst>
          </p:cNvPr>
          <p:cNvCxnSpPr/>
          <p:nvPr/>
        </p:nvCxnSpPr>
        <p:spPr>
          <a:xfrm>
            <a:off x="6996588" y="4690527"/>
            <a:ext cx="0" cy="72000"/>
          </a:xfrm>
          <a:prstGeom prst="line">
            <a:avLst/>
          </a:prstGeom>
          <a:noFill/>
          <a:ln w="25400" cap="flat">
            <a:solidFill>
              <a:srgbClr val="B60D27"/>
            </a:solidFill>
            <a:prstDash val="solid"/>
            <a:miter/>
          </a:ln>
        </p:spPr>
      </p:cxnSp>
      <p:sp>
        <p:nvSpPr>
          <p:cNvPr id="88" name="TextBox 87">
            <a:extLst>
              <a:ext uri="{FF2B5EF4-FFF2-40B4-BE49-F238E27FC236}">
                <a16:creationId xmlns:a16="http://schemas.microsoft.com/office/drawing/2014/main" id="{3AB71160-6248-4764-B729-FE95350F6F74}"/>
              </a:ext>
            </a:extLst>
          </p:cNvPr>
          <p:cNvSpPr txBox="1"/>
          <p:nvPr/>
        </p:nvSpPr>
        <p:spPr>
          <a:xfrm>
            <a:off x="6992389" y="4580466"/>
            <a:ext cx="848309" cy="276999"/>
          </a:xfrm>
          <a:prstGeom prst="rect">
            <a:avLst/>
          </a:prstGeom>
          <a:noFill/>
        </p:spPr>
        <p:txBody>
          <a:bodyPr wrap="none" rtlCol="0">
            <a:spAutoFit/>
          </a:bodyPr>
          <a:lstStyle/>
          <a:p>
            <a:r>
              <a:rPr lang="en-GB" sz="1200" dirty="0"/>
              <a:t>Censored</a:t>
            </a:r>
          </a:p>
        </p:txBody>
      </p:sp>
      <p:graphicFrame>
        <p:nvGraphicFramePr>
          <p:cNvPr id="89" name="Table 55">
            <a:extLst>
              <a:ext uri="{FF2B5EF4-FFF2-40B4-BE49-F238E27FC236}">
                <a16:creationId xmlns:a16="http://schemas.microsoft.com/office/drawing/2014/main" id="{6428978B-7F32-4BBF-965E-3755EB588F8D}"/>
              </a:ext>
            </a:extLst>
          </p:cNvPr>
          <p:cNvGraphicFramePr>
            <a:graphicFrameLocks noGrp="1"/>
          </p:cNvGraphicFramePr>
          <p:nvPr>
            <p:extLst>
              <p:ext uri="{D42A27DB-BD31-4B8C-83A1-F6EECF244321}">
                <p14:modId xmlns:p14="http://schemas.microsoft.com/office/powerpoint/2010/main" val="2402365661"/>
              </p:ext>
            </p:extLst>
          </p:nvPr>
        </p:nvGraphicFramePr>
        <p:xfrm>
          <a:off x="8917896" y="1830360"/>
          <a:ext cx="2786742" cy="947520"/>
        </p:xfrm>
        <a:graphic>
          <a:graphicData uri="http://schemas.openxmlformats.org/drawingml/2006/table">
            <a:tbl>
              <a:tblPr firstRow="1" bandRow="1">
                <a:tableStyleId>{5C22544A-7EE6-4342-B048-85BDC9FD1C3A}</a:tableStyleId>
              </a:tblPr>
              <a:tblGrid>
                <a:gridCol w="1338580">
                  <a:extLst>
                    <a:ext uri="{9D8B030D-6E8A-4147-A177-3AD203B41FA5}">
                      <a16:colId xmlns:a16="http://schemas.microsoft.com/office/drawing/2014/main" val="877851372"/>
                    </a:ext>
                  </a:extLst>
                </a:gridCol>
                <a:gridCol w="1448162">
                  <a:extLst>
                    <a:ext uri="{9D8B030D-6E8A-4147-A177-3AD203B41FA5}">
                      <a16:colId xmlns:a16="http://schemas.microsoft.com/office/drawing/2014/main" val="2688447927"/>
                    </a:ext>
                  </a:extLst>
                </a:gridCol>
              </a:tblGrid>
              <a:tr h="0">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err="1">
                          <a:solidFill>
                            <a:srgbClr val="4D4D4D"/>
                          </a:solidFill>
                        </a:rPr>
                        <a:t>Enco</a:t>
                      </a:r>
                      <a:r>
                        <a:rPr lang="en-GB" sz="1200" dirty="0">
                          <a:solidFill>
                            <a:srgbClr val="4D4D4D"/>
                          </a:solidFill>
                        </a:rPr>
                        <a:t> + </a:t>
                      </a:r>
                      <a:r>
                        <a:rPr lang="en-GB" sz="1200" dirty="0" err="1">
                          <a:solidFill>
                            <a:srgbClr val="4D4D4D"/>
                          </a:solidFill>
                        </a:rPr>
                        <a:t>bini</a:t>
                      </a:r>
                      <a:r>
                        <a:rPr lang="en-GB" sz="1200" dirty="0">
                          <a:solidFill>
                            <a:srgbClr val="4D4D4D"/>
                          </a:solidFill>
                        </a:rPr>
                        <a:t> + </a:t>
                      </a:r>
                      <a:r>
                        <a:rPr lang="en-GB" sz="1200" dirty="0" err="1">
                          <a:solidFill>
                            <a:srgbClr val="4D4D4D"/>
                          </a:solidFill>
                        </a:rPr>
                        <a:t>cet</a:t>
                      </a:r>
                      <a:r>
                        <a:rPr lang="en-GB" sz="1200" baseline="0" dirty="0">
                          <a:solidFill>
                            <a:srgbClr val="4D4D4D"/>
                          </a:solidFill>
                        </a:rPr>
                        <a:t> (n=95)</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297835"/>
                  </a:ext>
                </a:extLst>
              </a:tr>
              <a:tr h="127440">
                <a:tc>
                  <a:txBody>
                    <a:bodyPr/>
                    <a:lstStyle/>
                    <a:p>
                      <a:r>
                        <a:rPr lang="en-GB" sz="1200" dirty="0">
                          <a:solidFill>
                            <a:srgbClr val="4D4D4D"/>
                          </a:solidFill>
                        </a:rPr>
                        <a:t>Events, 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52 (54.7)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4805983"/>
                  </a:ext>
                </a:extLst>
              </a:tr>
              <a:tr h="127440">
                <a:tc>
                  <a:txBody>
                    <a:bodyPr/>
                    <a:lstStyle/>
                    <a:p>
                      <a:r>
                        <a:rPr lang="en-GB" sz="1200" dirty="0">
                          <a:solidFill>
                            <a:srgbClr val="4D4D4D"/>
                          </a:solidFill>
                        </a:rPr>
                        <a:t>mOS, </a:t>
                      </a:r>
                      <a:r>
                        <a:rPr lang="en-GB" sz="1200" dirty="0" err="1">
                          <a:solidFill>
                            <a:srgbClr val="4D4D4D"/>
                          </a:solidFill>
                        </a:rPr>
                        <a:t>mo</a:t>
                      </a:r>
                      <a:r>
                        <a:rPr lang="en-GB" sz="1200" dirty="0">
                          <a:solidFill>
                            <a:srgbClr val="4D4D4D"/>
                          </a:solidFill>
                        </a:rPr>
                        <a:t> (95%CI)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17.2 (14.1, 21.1)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4613898"/>
                  </a:ext>
                </a:extLst>
              </a:tr>
            </a:tbl>
          </a:graphicData>
        </a:graphic>
      </p:graphicFrame>
      <p:cxnSp>
        <p:nvCxnSpPr>
          <p:cNvPr id="90" name="Straight Connector 89">
            <a:extLst>
              <a:ext uri="{FF2B5EF4-FFF2-40B4-BE49-F238E27FC236}">
                <a16:creationId xmlns:a16="http://schemas.microsoft.com/office/drawing/2014/main" id="{CE31A5FB-4D8F-45AB-B5A3-76BAC8CCC29D}"/>
              </a:ext>
            </a:extLst>
          </p:cNvPr>
          <p:cNvCxnSpPr/>
          <p:nvPr/>
        </p:nvCxnSpPr>
        <p:spPr>
          <a:xfrm>
            <a:off x="6810375" y="3271838"/>
            <a:ext cx="1938338"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2209FB6-419E-45AF-B615-828FBE78137D}"/>
              </a:ext>
            </a:extLst>
          </p:cNvPr>
          <p:cNvCxnSpPr>
            <a:cxnSpLocks/>
          </p:cNvCxnSpPr>
          <p:nvPr/>
        </p:nvCxnSpPr>
        <p:spPr>
          <a:xfrm>
            <a:off x="6815138" y="3681415"/>
            <a:ext cx="2905125"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B323296-846B-4AD7-964E-A2681958944D}"/>
              </a:ext>
            </a:extLst>
          </p:cNvPr>
          <p:cNvCxnSpPr>
            <a:cxnSpLocks/>
          </p:cNvCxnSpPr>
          <p:nvPr/>
        </p:nvCxnSpPr>
        <p:spPr>
          <a:xfrm>
            <a:off x="6829426" y="4214814"/>
            <a:ext cx="3857624"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21B987B-68FA-4270-882F-C375FD299B68}"/>
              </a:ext>
            </a:extLst>
          </p:cNvPr>
          <p:cNvCxnSpPr/>
          <p:nvPr/>
        </p:nvCxnSpPr>
        <p:spPr>
          <a:xfrm flipV="1">
            <a:off x="8750474" y="3271838"/>
            <a:ext cx="0" cy="17145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1FF300C-3D91-403A-82EA-D4C5D02886AA}"/>
              </a:ext>
            </a:extLst>
          </p:cNvPr>
          <p:cNvCxnSpPr>
            <a:cxnSpLocks/>
          </p:cNvCxnSpPr>
          <p:nvPr/>
        </p:nvCxnSpPr>
        <p:spPr>
          <a:xfrm flipV="1">
            <a:off x="9717262" y="3695700"/>
            <a:ext cx="0" cy="1323976"/>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670396E-D1D9-48F3-8CA1-3F8A40B23153}"/>
              </a:ext>
            </a:extLst>
          </p:cNvPr>
          <p:cNvCxnSpPr>
            <a:cxnSpLocks/>
          </p:cNvCxnSpPr>
          <p:nvPr/>
        </p:nvCxnSpPr>
        <p:spPr>
          <a:xfrm flipV="1">
            <a:off x="10690313" y="4214813"/>
            <a:ext cx="0" cy="776287"/>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97EB97A0-753B-4719-B49D-C9890CA27630}"/>
              </a:ext>
            </a:extLst>
          </p:cNvPr>
          <p:cNvSpPr txBox="1"/>
          <p:nvPr/>
        </p:nvSpPr>
        <p:spPr>
          <a:xfrm>
            <a:off x="8643938" y="2995613"/>
            <a:ext cx="1132041" cy="276999"/>
          </a:xfrm>
          <a:prstGeom prst="rect">
            <a:avLst/>
          </a:prstGeom>
          <a:noFill/>
        </p:spPr>
        <p:txBody>
          <a:bodyPr wrap="none" rtlCol="0">
            <a:spAutoFit/>
          </a:bodyPr>
          <a:lstStyle/>
          <a:p>
            <a:r>
              <a:rPr lang="en-GB" sz="1200" dirty="0"/>
              <a:t>65% at 12 mo</a:t>
            </a:r>
          </a:p>
        </p:txBody>
      </p:sp>
      <p:sp>
        <p:nvSpPr>
          <p:cNvPr id="97" name="TextBox 96">
            <a:extLst>
              <a:ext uri="{FF2B5EF4-FFF2-40B4-BE49-F238E27FC236}">
                <a16:creationId xmlns:a16="http://schemas.microsoft.com/office/drawing/2014/main" id="{E95702F6-1B3F-4FCC-9985-60124176D16D}"/>
              </a:ext>
            </a:extLst>
          </p:cNvPr>
          <p:cNvSpPr txBox="1"/>
          <p:nvPr/>
        </p:nvSpPr>
        <p:spPr>
          <a:xfrm>
            <a:off x="9586913" y="3390901"/>
            <a:ext cx="1132041" cy="276999"/>
          </a:xfrm>
          <a:prstGeom prst="rect">
            <a:avLst/>
          </a:prstGeom>
          <a:noFill/>
        </p:spPr>
        <p:txBody>
          <a:bodyPr wrap="none" rtlCol="0">
            <a:spAutoFit/>
          </a:bodyPr>
          <a:lstStyle/>
          <a:p>
            <a:r>
              <a:rPr lang="en-GB" sz="1200" dirty="0"/>
              <a:t>49% at 18 mo</a:t>
            </a:r>
          </a:p>
        </p:txBody>
      </p:sp>
      <p:sp>
        <p:nvSpPr>
          <p:cNvPr id="98" name="TextBox 97">
            <a:extLst>
              <a:ext uri="{FF2B5EF4-FFF2-40B4-BE49-F238E27FC236}">
                <a16:creationId xmlns:a16="http://schemas.microsoft.com/office/drawing/2014/main" id="{65D65514-604D-44D0-940F-E9A877295F83}"/>
              </a:ext>
            </a:extLst>
          </p:cNvPr>
          <p:cNvSpPr txBox="1"/>
          <p:nvPr/>
        </p:nvSpPr>
        <p:spPr>
          <a:xfrm>
            <a:off x="10663238" y="3924302"/>
            <a:ext cx="1132041" cy="276999"/>
          </a:xfrm>
          <a:prstGeom prst="rect">
            <a:avLst/>
          </a:prstGeom>
          <a:noFill/>
        </p:spPr>
        <p:txBody>
          <a:bodyPr wrap="none" rtlCol="0">
            <a:spAutoFit/>
          </a:bodyPr>
          <a:lstStyle/>
          <a:p>
            <a:r>
              <a:rPr lang="en-GB" sz="1200" dirty="0"/>
              <a:t>29% at 24 mo</a:t>
            </a:r>
          </a:p>
        </p:txBody>
      </p:sp>
      <p:grpSp>
        <p:nvGrpSpPr>
          <p:cNvPr id="99" name="Group 98">
            <a:extLst>
              <a:ext uri="{FF2B5EF4-FFF2-40B4-BE49-F238E27FC236}">
                <a16:creationId xmlns:a16="http://schemas.microsoft.com/office/drawing/2014/main" id="{3B1FBFCD-31BD-4F75-844F-D92F912EF2FE}"/>
              </a:ext>
            </a:extLst>
          </p:cNvPr>
          <p:cNvGrpSpPr/>
          <p:nvPr/>
        </p:nvGrpSpPr>
        <p:grpSpPr>
          <a:xfrm>
            <a:off x="6735115" y="5001361"/>
            <a:ext cx="4716000" cy="360147"/>
            <a:chOff x="1522674" y="4771176"/>
            <a:chExt cx="5480700" cy="360147"/>
          </a:xfrm>
        </p:grpSpPr>
        <p:sp>
          <p:nvSpPr>
            <p:cNvPr id="100" name="Line 21">
              <a:extLst>
                <a:ext uri="{FF2B5EF4-FFF2-40B4-BE49-F238E27FC236}">
                  <a16:creationId xmlns:a16="http://schemas.microsoft.com/office/drawing/2014/main" id="{FDF0A3B8-37FB-4525-8B33-B644A7D567CB}"/>
                </a:ext>
              </a:extLst>
            </p:cNvPr>
            <p:cNvSpPr>
              <a:spLocks noChangeShapeType="1"/>
            </p:cNvSpPr>
            <p:nvPr/>
          </p:nvSpPr>
          <p:spPr bwMode="auto">
            <a:xfrm>
              <a:off x="687074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8A75A122-5FED-4774-8B3C-5E3FC43D95F9}"/>
                </a:ext>
              </a:extLst>
            </p:cNvPr>
            <p:cNvSpPr txBox="1"/>
            <p:nvPr/>
          </p:nvSpPr>
          <p:spPr>
            <a:xfrm>
              <a:off x="6731899"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28</a:t>
              </a:r>
            </a:p>
          </p:txBody>
        </p:sp>
        <p:sp>
          <p:nvSpPr>
            <p:cNvPr id="102" name="Line 21">
              <a:extLst>
                <a:ext uri="{FF2B5EF4-FFF2-40B4-BE49-F238E27FC236}">
                  <a16:creationId xmlns:a16="http://schemas.microsoft.com/office/drawing/2014/main" id="{3E30E39F-B569-4824-A697-FB82C8743BD7}"/>
                </a:ext>
              </a:extLst>
            </p:cNvPr>
            <p:cNvSpPr>
              <a:spLocks noChangeShapeType="1"/>
            </p:cNvSpPr>
            <p:nvPr/>
          </p:nvSpPr>
          <p:spPr bwMode="auto">
            <a:xfrm>
              <a:off x="649511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CA8190F4-9413-40EE-B07A-A8936B498BE6}"/>
                </a:ext>
              </a:extLst>
            </p:cNvPr>
            <p:cNvSpPr txBox="1"/>
            <p:nvPr/>
          </p:nvSpPr>
          <p:spPr>
            <a:xfrm>
              <a:off x="6356262"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26</a:t>
              </a:r>
            </a:p>
          </p:txBody>
        </p:sp>
        <p:sp>
          <p:nvSpPr>
            <p:cNvPr id="104" name="Line 21">
              <a:extLst>
                <a:ext uri="{FF2B5EF4-FFF2-40B4-BE49-F238E27FC236}">
                  <a16:creationId xmlns:a16="http://schemas.microsoft.com/office/drawing/2014/main" id="{10F41184-5EBA-4304-A879-362AA6805FB2}"/>
                </a:ext>
              </a:extLst>
            </p:cNvPr>
            <p:cNvSpPr>
              <a:spLocks noChangeShapeType="1"/>
            </p:cNvSpPr>
            <p:nvPr/>
          </p:nvSpPr>
          <p:spPr bwMode="auto">
            <a:xfrm>
              <a:off x="611947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B5524201-1C90-479C-8F5B-5B3C455A4FB0}"/>
                </a:ext>
              </a:extLst>
            </p:cNvPr>
            <p:cNvSpPr txBox="1"/>
            <p:nvPr/>
          </p:nvSpPr>
          <p:spPr>
            <a:xfrm>
              <a:off x="5980625"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06" name="Line 21">
              <a:extLst>
                <a:ext uri="{FF2B5EF4-FFF2-40B4-BE49-F238E27FC236}">
                  <a16:creationId xmlns:a16="http://schemas.microsoft.com/office/drawing/2014/main" id="{68DFCE18-E776-4A29-A2F9-F5FB2A796A72}"/>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008FDD05-3225-4A5D-92A9-49FB71787853}"/>
                </a:ext>
              </a:extLst>
            </p:cNvPr>
            <p:cNvSpPr txBox="1"/>
            <p:nvPr/>
          </p:nvSpPr>
          <p:spPr>
            <a:xfrm>
              <a:off x="5604988"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22</a:t>
              </a:r>
            </a:p>
          </p:txBody>
        </p:sp>
        <p:sp>
          <p:nvSpPr>
            <p:cNvPr id="108" name="Line 21">
              <a:extLst>
                <a:ext uri="{FF2B5EF4-FFF2-40B4-BE49-F238E27FC236}">
                  <a16:creationId xmlns:a16="http://schemas.microsoft.com/office/drawing/2014/main" id="{0C3B803D-61F0-4064-A98D-6A6DD921DD3B}"/>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0BAAE43D-90A5-4B21-BADB-0DEF0657EDD5}"/>
                </a:ext>
              </a:extLst>
            </p:cNvPr>
            <p:cNvSpPr txBox="1"/>
            <p:nvPr/>
          </p:nvSpPr>
          <p:spPr>
            <a:xfrm>
              <a:off x="5229351"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110" name="Line 21">
              <a:extLst>
                <a:ext uri="{FF2B5EF4-FFF2-40B4-BE49-F238E27FC236}">
                  <a16:creationId xmlns:a16="http://schemas.microsoft.com/office/drawing/2014/main" id="{03585F8C-56C4-4916-820F-8B66C34013E6}"/>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E7F97ACD-75B4-4D0E-95ED-3ED871071675}"/>
                </a:ext>
              </a:extLst>
            </p:cNvPr>
            <p:cNvSpPr txBox="1"/>
            <p:nvPr/>
          </p:nvSpPr>
          <p:spPr>
            <a:xfrm>
              <a:off x="4853714"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12" name="Line 21">
              <a:extLst>
                <a:ext uri="{FF2B5EF4-FFF2-40B4-BE49-F238E27FC236}">
                  <a16:creationId xmlns:a16="http://schemas.microsoft.com/office/drawing/2014/main" id="{B7C2E420-1C08-4618-B765-A831A9747EF0}"/>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E033C3B7-D4AE-4541-9225-3BFE96FE588F}"/>
                </a:ext>
              </a:extLst>
            </p:cNvPr>
            <p:cNvSpPr txBox="1"/>
            <p:nvPr/>
          </p:nvSpPr>
          <p:spPr>
            <a:xfrm>
              <a:off x="4478077"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a:t>
              </a:r>
            </a:p>
          </p:txBody>
        </p:sp>
        <p:sp>
          <p:nvSpPr>
            <p:cNvPr id="114" name="Line 21">
              <a:extLst>
                <a:ext uri="{FF2B5EF4-FFF2-40B4-BE49-F238E27FC236}">
                  <a16:creationId xmlns:a16="http://schemas.microsoft.com/office/drawing/2014/main" id="{40E77763-2311-49FE-83FD-14F25865ABE0}"/>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07B5327F-0B7B-42EE-857A-7EED1C0A60FD}"/>
                </a:ext>
              </a:extLst>
            </p:cNvPr>
            <p:cNvSpPr txBox="1"/>
            <p:nvPr/>
          </p:nvSpPr>
          <p:spPr>
            <a:xfrm>
              <a:off x="4102440"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a:t>
              </a:r>
            </a:p>
          </p:txBody>
        </p:sp>
        <p:sp>
          <p:nvSpPr>
            <p:cNvPr id="116" name="Line 21">
              <a:extLst>
                <a:ext uri="{FF2B5EF4-FFF2-40B4-BE49-F238E27FC236}">
                  <a16:creationId xmlns:a16="http://schemas.microsoft.com/office/drawing/2014/main" id="{E1D0669A-1DF6-4C88-A450-0BE1717A2565}"/>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E9AF9CB3-035A-4509-AE1E-B534A24FE89C}"/>
                </a:ext>
              </a:extLst>
            </p:cNvPr>
            <p:cNvSpPr txBox="1"/>
            <p:nvPr/>
          </p:nvSpPr>
          <p:spPr>
            <a:xfrm>
              <a:off x="3726803"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18" name="Line 21">
              <a:extLst>
                <a:ext uri="{FF2B5EF4-FFF2-40B4-BE49-F238E27FC236}">
                  <a16:creationId xmlns:a16="http://schemas.microsoft.com/office/drawing/2014/main" id="{1B03FB9D-1F76-447B-A0C0-401C9734DE6F}"/>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798796C4-9DA4-4CEB-84E9-00445B35EC7B}"/>
                </a:ext>
              </a:extLst>
            </p:cNvPr>
            <p:cNvSpPr txBox="1"/>
            <p:nvPr/>
          </p:nvSpPr>
          <p:spPr>
            <a:xfrm>
              <a:off x="3351166"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120" name="Line 21">
              <a:extLst>
                <a:ext uri="{FF2B5EF4-FFF2-40B4-BE49-F238E27FC236}">
                  <a16:creationId xmlns:a16="http://schemas.microsoft.com/office/drawing/2014/main" id="{EEFFD7CF-CD10-456B-B1E6-FB2E153BE8A7}"/>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861150C8-6CE1-4562-B2EC-E088639B3803}"/>
                </a:ext>
              </a:extLst>
            </p:cNvPr>
            <p:cNvSpPr txBox="1"/>
            <p:nvPr/>
          </p:nvSpPr>
          <p:spPr>
            <a:xfrm>
              <a:off x="3025222"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122" name="Line 21">
              <a:extLst>
                <a:ext uri="{FF2B5EF4-FFF2-40B4-BE49-F238E27FC236}">
                  <a16:creationId xmlns:a16="http://schemas.microsoft.com/office/drawing/2014/main" id="{C43FC3D7-5B1F-4B00-B21A-E4859FE7E22E}"/>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BA2C4291-2766-4251-8979-8993EBC3261B}"/>
                </a:ext>
              </a:extLst>
            </p:cNvPr>
            <p:cNvSpPr txBox="1"/>
            <p:nvPr/>
          </p:nvSpPr>
          <p:spPr>
            <a:xfrm>
              <a:off x="2649585"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24" name="Line 21">
              <a:extLst>
                <a:ext uri="{FF2B5EF4-FFF2-40B4-BE49-F238E27FC236}">
                  <a16:creationId xmlns:a16="http://schemas.microsoft.com/office/drawing/2014/main" id="{83800F53-3D59-4538-83AF-5A7726E96C75}"/>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4DBDB300-6019-46BE-82A7-0CDF103B9442}"/>
                </a:ext>
              </a:extLst>
            </p:cNvPr>
            <p:cNvSpPr txBox="1"/>
            <p:nvPr/>
          </p:nvSpPr>
          <p:spPr>
            <a:xfrm>
              <a:off x="2273948"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126" name="Line 21">
              <a:extLst>
                <a:ext uri="{FF2B5EF4-FFF2-40B4-BE49-F238E27FC236}">
                  <a16:creationId xmlns:a16="http://schemas.microsoft.com/office/drawing/2014/main" id="{80FAFBB4-E6B5-4376-8DD0-73E5E6BDCF08}"/>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94123507-F49F-4425-AC39-5DD98E12FBE5}"/>
                </a:ext>
              </a:extLst>
            </p:cNvPr>
            <p:cNvSpPr txBox="1"/>
            <p:nvPr/>
          </p:nvSpPr>
          <p:spPr>
            <a:xfrm>
              <a:off x="1898311"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128" name="Line 21">
              <a:extLst>
                <a:ext uri="{FF2B5EF4-FFF2-40B4-BE49-F238E27FC236}">
                  <a16:creationId xmlns:a16="http://schemas.microsoft.com/office/drawing/2014/main" id="{5E41C008-286A-4625-B351-864980953407}"/>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8D5FEA85-B5F6-4202-9B9B-69511F21FC51}"/>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130" name="Group 129">
            <a:extLst>
              <a:ext uri="{FF2B5EF4-FFF2-40B4-BE49-F238E27FC236}">
                <a16:creationId xmlns:a16="http://schemas.microsoft.com/office/drawing/2014/main" id="{C2658E5F-CF78-44E8-AB47-F7A08046668C}"/>
              </a:ext>
            </a:extLst>
          </p:cNvPr>
          <p:cNvGrpSpPr/>
          <p:nvPr/>
        </p:nvGrpSpPr>
        <p:grpSpPr>
          <a:xfrm>
            <a:off x="6678179" y="5729869"/>
            <a:ext cx="4697284" cy="288147"/>
            <a:chOff x="6787717" y="5944899"/>
            <a:chExt cx="4697284" cy="288147"/>
          </a:xfrm>
        </p:grpSpPr>
        <p:sp>
          <p:nvSpPr>
            <p:cNvPr id="131" name="TextBox 130">
              <a:extLst>
                <a:ext uri="{FF2B5EF4-FFF2-40B4-BE49-F238E27FC236}">
                  <a16:creationId xmlns:a16="http://schemas.microsoft.com/office/drawing/2014/main" id="{478D14C5-2891-467D-B3BB-71ECA27C39C8}"/>
                </a:ext>
              </a:extLst>
            </p:cNvPr>
            <p:cNvSpPr txBox="1"/>
            <p:nvPr/>
          </p:nvSpPr>
          <p:spPr>
            <a:xfrm>
              <a:off x="11412233" y="5944899"/>
              <a:ext cx="72768" cy="288147"/>
            </a:xfrm>
            <a:prstGeom prst="rect">
              <a:avLst/>
            </a:prstGeom>
            <a:noFill/>
          </p:spPr>
          <p:txBody>
            <a:bodyPr wrap="none" lIns="36000" tIns="36000" rIns="36000" bIns="36000" rtlCol="0" anchor="t" anchorCtr="0">
              <a:spAutoFit/>
            </a:bodyPr>
            <a:lstStyle/>
            <a:p>
              <a:pPr algn="ctr"/>
              <a:endParaRPr lang="en-GB" sz="1400" dirty="0">
                <a:solidFill>
                  <a:srgbClr val="B60D27"/>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25319280-B283-49B6-81FF-519FC864A5ED}"/>
                </a:ext>
              </a:extLst>
            </p:cNvPr>
            <p:cNvSpPr txBox="1"/>
            <p:nvPr/>
          </p:nvSpPr>
          <p:spPr>
            <a:xfrm>
              <a:off x="11039346" y="5944899"/>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p:txBody>
        </p:sp>
        <p:sp>
          <p:nvSpPr>
            <p:cNvPr id="133" name="TextBox 132">
              <a:extLst>
                <a:ext uri="{FF2B5EF4-FFF2-40B4-BE49-F238E27FC236}">
                  <a16:creationId xmlns:a16="http://schemas.microsoft.com/office/drawing/2014/main" id="{107D4EDA-6E72-483B-9086-F6B4DCE3D094}"/>
                </a:ext>
              </a:extLst>
            </p:cNvPr>
            <p:cNvSpPr txBox="1"/>
            <p:nvPr/>
          </p:nvSpPr>
          <p:spPr>
            <a:xfrm>
              <a:off x="10716120" y="5944899"/>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a:t>
              </a:r>
            </a:p>
          </p:txBody>
        </p:sp>
        <p:sp>
          <p:nvSpPr>
            <p:cNvPr id="134" name="TextBox 133">
              <a:extLst>
                <a:ext uri="{FF2B5EF4-FFF2-40B4-BE49-F238E27FC236}">
                  <a16:creationId xmlns:a16="http://schemas.microsoft.com/office/drawing/2014/main" id="{72945F39-753E-4D63-AEF3-1475C8CBB559}"/>
                </a:ext>
              </a:extLst>
            </p:cNvPr>
            <p:cNvSpPr txBox="1"/>
            <p:nvPr/>
          </p:nvSpPr>
          <p:spPr>
            <a:xfrm>
              <a:off x="10392894" y="5944899"/>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a:t>
              </a:r>
            </a:p>
          </p:txBody>
        </p:sp>
        <p:sp>
          <p:nvSpPr>
            <p:cNvPr id="135" name="TextBox 134">
              <a:extLst>
                <a:ext uri="{FF2B5EF4-FFF2-40B4-BE49-F238E27FC236}">
                  <a16:creationId xmlns:a16="http://schemas.microsoft.com/office/drawing/2014/main" id="{07B5EC17-0DD9-4569-A5A4-1B5FEAB55519}"/>
                </a:ext>
              </a:extLst>
            </p:cNvPr>
            <p:cNvSpPr txBox="1"/>
            <p:nvPr/>
          </p:nvSpPr>
          <p:spPr>
            <a:xfrm>
              <a:off x="10019975" y="594489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17</a:t>
              </a:r>
            </a:p>
          </p:txBody>
        </p:sp>
        <p:sp>
          <p:nvSpPr>
            <p:cNvPr id="136" name="TextBox 135">
              <a:extLst>
                <a:ext uri="{FF2B5EF4-FFF2-40B4-BE49-F238E27FC236}">
                  <a16:creationId xmlns:a16="http://schemas.microsoft.com/office/drawing/2014/main" id="{2EE966CB-CDBE-4D73-8B32-5FE3B2BCA106}"/>
                </a:ext>
              </a:extLst>
            </p:cNvPr>
            <p:cNvSpPr txBox="1"/>
            <p:nvPr/>
          </p:nvSpPr>
          <p:spPr>
            <a:xfrm>
              <a:off x="9696749" y="594489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26</a:t>
              </a:r>
            </a:p>
          </p:txBody>
        </p:sp>
        <p:sp>
          <p:nvSpPr>
            <p:cNvPr id="137" name="TextBox 136">
              <a:extLst>
                <a:ext uri="{FF2B5EF4-FFF2-40B4-BE49-F238E27FC236}">
                  <a16:creationId xmlns:a16="http://schemas.microsoft.com/office/drawing/2014/main" id="{BC790E73-C7DC-40CF-BEDD-970BB217F3E1}"/>
                </a:ext>
              </a:extLst>
            </p:cNvPr>
            <p:cNvSpPr txBox="1"/>
            <p:nvPr/>
          </p:nvSpPr>
          <p:spPr>
            <a:xfrm>
              <a:off x="9373524" y="594489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41</a:t>
              </a:r>
            </a:p>
          </p:txBody>
        </p:sp>
        <p:sp>
          <p:nvSpPr>
            <p:cNvPr id="138" name="TextBox 137">
              <a:extLst>
                <a:ext uri="{FF2B5EF4-FFF2-40B4-BE49-F238E27FC236}">
                  <a16:creationId xmlns:a16="http://schemas.microsoft.com/office/drawing/2014/main" id="{65D3C95B-D79A-451E-987C-772CCAFB6E23}"/>
                </a:ext>
              </a:extLst>
            </p:cNvPr>
            <p:cNvSpPr txBox="1"/>
            <p:nvPr/>
          </p:nvSpPr>
          <p:spPr>
            <a:xfrm>
              <a:off x="9050298" y="594489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51</a:t>
              </a:r>
            </a:p>
          </p:txBody>
        </p:sp>
        <p:sp>
          <p:nvSpPr>
            <p:cNvPr id="139" name="TextBox 138">
              <a:extLst>
                <a:ext uri="{FF2B5EF4-FFF2-40B4-BE49-F238E27FC236}">
                  <a16:creationId xmlns:a16="http://schemas.microsoft.com/office/drawing/2014/main" id="{433B3F18-4055-4530-B40A-B5C31EEFF3F0}"/>
                </a:ext>
              </a:extLst>
            </p:cNvPr>
            <p:cNvSpPr txBox="1"/>
            <p:nvPr/>
          </p:nvSpPr>
          <p:spPr>
            <a:xfrm>
              <a:off x="8727072" y="594489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58</a:t>
              </a:r>
            </a:p>
          </p:txBody>
        </p:sp>
        <p:sp>
          <p:nvSpPr>
            <p:cNvPr id="140" name="TextBox 139">
              <a:extLst>
                <a:ext uri="{FF2B5EF4-FFF2-40B4-BE49-F238E27FC236}">
                  <a16:creationId xmlns:a16="http://schemas.microsoft.com/office/drawing/2014/main" id="{65B44277-EED1-46CA-B93D-5CFE3A882987}"/>
                </a:ext>
              </a:extLst>
            </p:cNvPr>
            <p:cNvSpPr txBox="1"/>
            <p:nvPr/>
          </p:nvSpPr>
          <p:spPr>
            <a:xfrm>
              <a:off x="8403846" y="594489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62</a:t>
              </a:r>
            </a:p>
          </p:txBody>
        </p:sp>
        <p:sp>
          <p:nvSpPr>
            <p:cNvPr id="141" name="TextBox 140">
              <a:extLst>
                <a:ext uri="{FF2B5EF4-FFF2-40B4-BE49-F238E27FC236}">
                  <a16:creationId xmlns:a16="http://schemas.microsoft.com/office/drawing/2014/main" id="{D83B5819-709D-49B8-9FE8-3401D416E2DF}"/>
                </a:ext>
              </a:extLst>
            </p:cNvPr>
            <p:cNvSpPr txBox="1"/>
            <p:nvPr/>
          </p:nvSpPr>
          <p:spPr>
            <a:xfrm>
              <a:off x="8080621" y="594489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75</a:t>
              </a:r>
            </a:p>
          </p:txBody>
        </p:sp>
        <p:sp>
          <p:nvSpPr>
            <p:cNvPr id="142" name="TextBox 141">
              <a:extLst>
                <a:ext uri="{FF2B5EF4-FFF2-40B4-BE49-F238E27FC236}">
                  <a16:creationId xmlns:a16="http://schemas.microsoft.com/office/drawing/2014/main" id="{8B7637C9-B137-4743-B54B-266D69F481F7}"/>
                </a:ext>
              </a:extLst>
            </p:cNvPr>
            <p:cNvSpPr txBox="1"/>
            <p:nvPr/>
          </p:nvSpPr>
          <p:spPr>
            <a:xfrm>
              <a:off x="7757395" y="594489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82</a:t>
              </a:r>
            </a:p>
          </p:txBody>
        </p:sp>
        <p:sp>
          <p:nvSpPr>
            <p:cNvPr id="143" name="TextBox 142">
              <a:extLst>
                <a:ext uri="{FF2B5EF4-FFF2-40B4-BE49-F238E27FC236}">
                  <a16:creationId xmlns:a16="http://schemas.microsoft.com/office/drawing/2014/main" id="{65A20F48-7641-4303-B4AC-CDD7BEF6AB37}"/>
                </a:ext>
              </a:extLst>
            </p:cNvPr>
            <p:cNvSpPr txBox="1"/>
            <p:nvPr/>
          </p:nvSpPr>
          <p:spPr>
            <a:xfrm>
              <a:off x="7434169" y="594489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88</a:t>
              </a:r>
            </a:p>
          </p:txBody>
        </p:sp>
        <p:sp>
          <p:nvSpPr>
            <p:cNvPr id="144" name="TextBox 143">
              <a:extLst>
                <a:ext uri="{FF2B5EF4-FFF2-40B4-BE49-F238E27FC236}">
                  <a16:creationId xmlns:a16="http://schemas.microsoft.com/office/drawing/2014/main" id="{D939A399-AD25-4E2A-ABFE-825AC9B0DAF7}"/>
                </a:ext>
              </a:extLst>
            </p:cNvPr>
            <p:cNvSpPr txBox="1"/>
            <p:nvPr/>
          </p:nvSpPr>
          <p:spPr>
            <a:xfrm>
              <a:off x="7110943" y="594489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91</a:t>
              </a:r>
            </a:p>
          </p:txBody>
        </p:sp>
        <p:sp>
          <p:nvSpPr>
            <p:cNvPr id="145" name="TextBox 144">
              <a:extLst>
                <a:ext uri="{FF2B5EF4-FFF2-40B4-BE49-F238E27FC236}">
                  <a16:creationId xmlns:a16="http://schemas.microsoft.com/office/drawing/2014/main" id="{8E62B4C2-F1EF-4DC1-99B5-DC0F73FD8F9E}"/>
                </a:ext>
              </a:extLst>
            </p:cNvPr>
            <p:cNvSpPr txBox="1"/>
            <p:nvPr/>
          </p:nvSpPr>
          <p:spPr>
            <a:xfrm>
              <a:off x="6787717" y="594489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95</a:t>
              </a:r>
            </a:p>
          </p:txBody>
        </p:sp>
      </p:grpSp>
      <p:grpSp>
        <p:nvGrpSpPr>
          <p:cNvPr id="146" name="Group 145">
            <a:extLst>
              <a:ext uri="{FF2B5EF4-FFF2-40B4-BE49-F238E27FC236}">
                <a16:creationId xmlns:a16="http://schemas.microsoft.com/office/drawing/2014/main" id="{A28F4C2F-AEBC-404A-B954-4F31EEFC52DA}"/>
              </a:ext>
            </a:extLst>
          </p:cNvPr>
          <p:cNvGrpSpPr/>
          <p:nvPr/>
        </p:nvGrpSpPr>
        <p:grpSpPr>
          <a:xfrm>
            <a:off x="6827521" y="2339974"/>
            <a:ext cx="4249554" cy="1903163"/>
            <a:chOff x="3429000" y="2238374"/>
            <a:chExt cx="5330971" cy="2388641"/>
          </a:xfrm>
        </p:grpSpPr>
        <p:sp>
          <p:nvSpPr>
            <p:cNvPr id="147" name="Graphic 238">
              <a:extLst>
                <a:ext uri="{FF2B5EF4-FFF2-40B4-BE49-F238E27FC236}">
                  <a16:creationId xmlns:a16="http://schemas.microsoft.com/office/drawing/2014/main" id="{42A7BC46-C8A2-425D-AA95-D2DF0D30648B}"/>
                </a:ext>
              </a:extLst>
            </p:cNvPr>
            <p:cNvSpPr/>
            <p:nvPr/>
          </p:nvSpPr>
          <p:spPr>
            <a:xfrm>
              <a:off x="3429000" y="2238374"/>
              <a:ext cx="5330971" cy="2354722"/>
            </a:xfrm>
            <a:custGeom>
              <a:avLst/>
              <a:gdLst>
                <a:gd name="connsiteX0" fmla="*/ 5330971 w 5330971"/>
                <a:gd name="connsiteY0" fmla="*/ 2354723 h 2354722"/>
                <a:gd name="connsiteX1" fmla="*/ 4724600 w 5330971"/>
                <a:gd name="connsiteY1" fmla="*/ 2354723 h 2354722"/>
                <a:gd name="connsiteX2" fmla="*/ 4724600 w 5330971"/>
                <a:gd name="connsiteY2" fmla="*/ 2185445 h 2354722"/>
                <a:gd name="connsiteX3" fmla="*/ 4393626 w 5330971"/>
                <a:gd name="connsiteY3" fmla="*/ 2185445 h 2354722"/>
                <a:gd name="connsiteX4" fmla="*/ 4393626 w 5330971"/>
                <a:gd name="connsiteY4" fmla="*/ 2086909 h 2354722"/>
                <a:gd name="connsiteX5" fmla="*/ 4279935 w 5330971"/>
                <a:gd name="connsiteY5" fmla="*/ 2086909 h 2354722"/>
                <a:gd name="connsiteX6" fmla="*/ 4279935 w 5330971"/>
                <a:gd name="connsiteY6" fmla="*/ 1983324 h 2354722"/>
                <a:gd name="connsiteX7" fmla="*/ 4014645 w 5330971"/>
                <a:gd name="connsiteY7" fmla="*/ 1983324 h 2354722"/>
                <a:gd name="connsiteX8" fmla="*/ 4014645 w 5330971"/>
                <a:gd name="connsiteY8" fmla="*/ 1915106 h 2354722"/>
                <a:gd name="connsiteX9" fmla="*/ 3969172 w 5330971"/>
                <a:gd name="connsiteY9" fmla="*/ 1915106 h 2354722"/>
                <a:gd name="connsiteX10" fmla="*/ 3969172 w 5330971"/>
                <a:gd name="connsiteY10" fmla="*/ 1819094 h 2354722"/>
                <a:gd name="connsiteX11" fmla="*/ 3948960 w 5330971"/>
                <a:gd name="connsiteY11" fmla="*/ 1819094 h 2354722"/>
                <a:gd name="connsiteX12" fmla="*/ 3948960 w 5330971"/>
                <a:gd name="connsiteY12" fmla="*/ 1750886 h 2354722"/>
                <a:gd name="connsiteX13" fmla="*/ 3933797 w 5330971"/>
                <a:gd name="connsiteY13" fmla="*/ 1750886 h 2354722"/>
                <a:gd name="connsiteX14" fmla="*/ 3933797 w 5330971"/>
                <a:gd name="connsiteY14" fmla="*/ 1702880 h 2354722"/>
                <a:gd name="connsiteX15" fmla="*/ 3501762 w 5330971"/>
                <a:gd name="connsiteY15" fmla="*/ 1702880 h 2354722"/>
                <a:gd name="connsiteX16" fmla="*/ 3501762 w 5330971"/>
                <a:gd name="connsiteY16" fmla="*/ 1644768 h 2354722"/>
                <a:gd name="connsiteX17" fmla="*/ 3375441 w 5330971"/>
                <a:gd name="connsiteY17" fmla="*/ 1644768 h 2354722"/>
                <a:gd name="connsiteX18" fmla="*/ 3375441 w 5330971"/>
                <a:gd name="connsiteY18" fmla="*/ 1594237 h 2354722"/>
                <a:gd name="connsiteX19" fmla="*/ 3193533 w 5330971"/>
                <a:gd name="connsiteY19" fmla="*/ 1594237 h 2354722"/>
                <a:gd name="connsiteX20" fmla="*/ 3193533 w 5330971"/>
                <a:gd name="connsiteY20" fmla="*/ 1546231 h 2354722"/>
                <a:gd name="connsiteX21" fmla="*/ 3175845 w 5330971"/>
                <a:gd name="connsiteY21" fmla="*/ 1546231 h 2354722"/>
                <a:gd name="connsiteX22" fmla="*/ 3175845 w 5330971"/>
                <a:gd name="connsiteY22" fmla="*/ 1500759 h 2354722"/>
                <a:gd name="connsiteX23" fmla="*/ 3135421 w 5330971"/>
                <a:gd name="connsiteY23" fmla="*/ 1500759 h 2354722"/>
                <a:gd name="connsiteX24" fmla="*/ 3135421 w 5330971"/>
                <a:gd name="connsiteY24" fmla="*/ 1470441 h 2354722"/>
                <a:gd name="connsiteX25" fmla="*/ 3064678 w 5330971"/>
                <a:gd name="connsiteY25" fmla="*/ 1470441 h 2354722"/>
                <a:gd name="connsiteX26" fmla="*/ 3064678 w 5330971"/>
                <a:gd name="connsiteY26" fmla="*/ 1382011 h 2354722"/>
                <a:gd name="connsiteX27" fmla="*/ 2933300 w 5330971"/>
                <a:gd name="connsiteY27" fmla="*/ 1382011 h 2354722"/>
                <a:gd name="connsiteX28" fmla="*/ 2933300 w 5330971"/>
                <a:gd name="connsiteY28" fmla="*/ 1331481 h 2354722"/>
                <a:gd name="connsiteX29" fmla="*/ 2852452 w 5330971"/>
                <a:gd name="connsiteY29" fmla="*/ 1331481 h 2354722"/>
                <a:gd name="connsiteX30" fmla="*/ 2852452 w 5330971"/>
                <a:gd name="connsiteY30" fmla="*/ 1296105 h 2354722"/>
                <a:gd name="connsiteX31" fmla="*/ 2827182 w 5330971"/>
                <a:gd name="connsiteY31" fmla="*/ 1296105 h 2354722"/>
                <a:gd name="connsiteX32" fmla="*/ 2827182 w 5330971"/>
                <a:gd name="connsiteY32" fmla="*/ 1250633 h 2354722"/>
                <a:gd name="connsiteX33" fmla="*/ 2599792 w 5330971"/>
                <a:gd name="connsiteY33" fmla="*/ 1250633 h 2354722"/>
                <a:gd name="connsiteX34" fmla="*/ 2599792 w 5330971"/>
                <a:gd name="connsiteY34" fmla="*/ 1212733 h 2354722"/>
                <a:gd name="connsiteX35" fmla="*/ 2529050 w 5330971"/>
                <a:gd name="connsiteY35" fmla="*/ 1212733 h 2354722"/>
                <a:gd name="connsiteX36" fmla="*/ 2529050 w 5330971"/>
                <a:gd name="connsiteY36" fmla="*/ 1172309 h 2354722"/>
                <a:gd name="connsiteX37" fmla="*/ 2299135 w 5330971"/>
                <a:gd name="connsiteY37" fmla="*/ 1172309 h 2354722"/>
                <a:gd name="connsiteX38" fmla="*/ 2299135 w 5330971"/>
                <a:gd name="connsiteY38" fmla="*/ 1144515 h 2354722"/>
                <a:gd name="connsiteX39" fmla="*/ 2150069 w 5330971"/>
                <a:gd name="connsiteY39" fmla="*/ 1144515 h 2354722"/>
                <a:gd name="connsiteX40" fmla="*/ 2150069 w 5330971"/>
                <a:gd name="connsiteY40" fmla="*/ 1104090 h 2354722"/>
                <a:gd name="connsiteX41" fmla="*/ 2059114 w 5330971"/>
                <a:gd name="connsiteY41" fmla="*/ 1104090 h 2354722"/>
                <a:gd name="connsiteX42" fmla="*/ 2059114 w 5330971"/>
                <a:gd name="connsiteY42" fmla="*/ 1066190 h 2354722"/>
                <a:gd name="connsiteX43" fmla="*/ 2016166 w 5330971"/>
                <a:gd name="connsiteY43" fmla="*/ 1066190 h 2354722"/>
                <a:gd name="connsiteX44" fmla="*/ 2016166 w 5330971"/>
                <a:gd name="connsiteY44" fmla="*/ 1030824 h 2354722"/>
                <a:gd name="connsiteX45" fmla="*/ 1955530 w 5330971"/>
                <a:gd name="connsiteY45" fmla="*/ 1030824 h 2354722"/>
                <a:gd name="connsiteX46" fmla="*/ 1955530 w 5330971"/>
                <a:gd name="connsiteY46" fmla="*/ 997982 h 2354722"/>
                <a:gd name="connsiteX47" fmla="*/ 1894894 w 5330971"/>
                <a:gd name="connsiteY47" fmla="*/ 997982 h 2354722"/>
                <a:gd name="connsiteX48" fmla="*/ 1894894 w 5330971"/>
                <a:gd name="connsiteY48" fmla="*/ 889337 h 2354722"/>
                <a:gd name="connsiteX49" fmla="*/ 1819094 w 5330971"/>
                <a:gd name="connsiteY49" fmla="*/ 889337 h 2354722"/>
                <a:gd name="connsiteX50" fmla="*/ 1819094 w 5330971"/>
                <a:gd name="connsiteY50" fmla="*/ 826174 h 2354722"/>
                <a:gd name="connsiteX51" fmla="*/ 1740780 w 5330971"/>
                <a:gd name="connsiteY51" fmla="*/ 826174 h 2354722"/>
                <a:gd name="connsiteX52" fmla="*/ 1740780 w 5330971"/>
                <a:gd name="connsiteY52" fmla="*/ 780697 h 2354722"/>
                <a:gd name="connsiteX53" fmla="*/ 1685192 w 5330971"/>
                <a:gd name="connsiteY53" fmla="*/ 780697 h 2354722"/>
                <a:gd name="connsiteX54" fmla="*/ 1685192 w 5330971"/>
                <a:gd name="connsiteY54" fmla="*/ 672056 h 2354722"/>
                <a:gd name="connsiteX55" fmla="*/ 1639719 w 5330971"/>
                <a:gd name="connsiteY55" fmla="*/ 672056 h 2354722"/>
                <a:gd name="connsiteX56" fmla="*/ 1639719 w 5330971"/>
                <a:gd name="connsiteY56" fmla="*/ 644264 h 2354722"/>
                <a:gd name="connsiteX57" fmla="*/ 1614449 w 5330971"/>
                <a:gd name="connsiteY57" fmla="*/ 644264 h 2354722"/>
                <a:gd name="connsiteX58" fmla="*/ 1614449 w 5330971"/>
                <a:gd name="connsiteY58" fmla="*/ 603839 h 2354722"/>
                <a:gd name="connsiteX59" fmla="*/ 1513389 w 5330971"/>
                <a:gd name="connsiteY59" fmla="*/ 603839 h 2354722"/>
                <a:gd name="connsiteX60" fmla="*/ 1513389 w 5330971"/>
                <a:gd name="connsiteY60" fmla="*/ 563415 h 2354722"/>
                <a:gd name="connsiteX61" fmla="*/ 1493177 w 5330971"/>
                <a:gd name="connsiteY61" fmla="*/ 563415 h 2354722"/>
                <a:gd name="connsiteX62" fmla="*/ 1493177 w 5330971"/>
                <a:gd name="connsiteY62" fmla="*/ 533097 h 2354722"/>
                <a:gd name="connsiteX63" fmla="*/ 1440123 w 5330971"/>
                <a:gd name="connsiteY63" fmla="*/ 533097 h 2354722"/>
                <a:gd name="connsiteX64" fmla="*/ 1440123 w 5330971"/>
                <a:gd name="connsiteY64" fmla="*/ 495199 h 2354722"/>
                <a:gd name="connsiteX65" fmla="*/ 1366847 w 5330971"/>
                <a:gd name="connsiteY65" fmla="*/ 495199 h 2354722"/>
                <a:gd name="connsiteX66" fmla="*/ 1366847 w 5330971"/>
                <a:gd name="connsiteY66" fmla="*/ 459828 h 2354722"/>
                <a:gd name="connsiteX67" fmla="*/ 1331481 w 5330971"/>
                <a:gd name="connsiteY67" fmla="*/ 459828 h 2354722"/>
                <a:gd name="connsiteX68" fmla="*/ 1331481 w 5330971"/>
                <a:gd name="connsiteY68" fmla="*/ 432036 h 2354722"/>
                <a:gd name="connsiteX69" fmla="*/ 1126827 w 5330971"/>
                <a:gd name="connsiteY69" fmla="*/ 432036 h 2354722"/>
                <a:gd name="connsiteX70" fmla="*/ 1126827 w 5330971"/>
                <a:gd name="connsiteY70" fmla="*/ 391612 h 2354722"/>
                <a:gd name="connsiteX71" fmla="*/ 1081354 w 5330971"/>
                <a:gd name="connsiteY71" fmla="*/ 391612 h 2354722"/>
                <a:gd name="connsiteX72" fmla="*/ 1081354 w 5330971"/>
                <a:gd name="connsiteY72" fmla="*/ 356240 h 2354722"/>
                <a:gd name="connsiteX73" fmla="*/ 977770 w 5330971"/>
                <a:gd name="connsiteY73" fmla="*/ 356240 h 2354722"/>
                <a:gd name="connsiteX74" fmla="*/ 977770 w 5330971"/>
                <a:gd name="connsiteY74" fmla="*/ 290551 h 2354722"/>
                <a:gd name="connsiteX75" fmla="*/ 901970 w 5330971"/>
                <a:gd name="connsiteY75" fmla="*/ 290551 h 2354722"/>
                <a:gd name="connsiteX76" fmla="*/ 901970 w 5330971"/>
                <a:gd name="connsiteY76" fmla="*/ 257706 h 2354722"/>
                <a:gd name="connsiteX77" fmla="*/ 841333 w 5330971"/>
                <a:gd name="connsiteY77" fmla="*/ 257706 h 2354722"/>
                <a:gd name="connsiteX78" fmla="*/ 841333 w 5330971"/>
                <a:gd name="connsiteY78" fmla="*/ 222334 h 2354722"/>
                <a:gd name="connsiteX79" fmla="*/ 808488 w 5330971"/>
                <a:gd name="connsiteY79" fmla="*/ 222334 h 2354722"/>
                <a:gd name="connsiteX80" fmla="*/ 808488 w 5330971"/>
                <a:gd name="connsiteY80" fmla="*/ 186963 h 2354722"/>
                <a:gd name="connsiteX81" fmla="*/ 750378 w 5330971"/>
                <a:gd name="connsiteY81" fmla="*/ 186963 h 2354722"/>
                <a:gd name="connsiteX82" fmla="*/ 750378 w 5330971"/>
                <a:gd name="connsiteY82" fmla="*/ 144012 h 2354722"/>
                <a:gd name="connsiteX83" fmla="*/ 558362 w 5330971"/>
                <a:gd name="connsiteY83" fmla="*/ 144012 h 2354722"/>
                <a:gd name="connsiteX84" fmla="*/ 558362 w 5330971"/>
                <a:gd name="connsiteY84" fmla="*/ 118746 h 2354722"/>
                <a:gd name="connsiteX85" fmla="*/ 406771 w 5330971"/>
                <a:gd name="connsiteY85" fmla="*/ 118746 h 2354722"/>
                <a:gd name="connsiteX86" fmla="*/ 406771 w 5330971"/>
                <a:gd name="connsiteY86" fmla="*/ 83375 h 2354722"/>
                <a:gd name="connsiteX87" fmla="*/ 214754 w 5330971"/>
                <a:gd name="connsiteY87" fmla="*/ 83375 h 2354722"/>
                <a:gd name="connsiteX88" fmla="*/ 214754 w 5330971"/>
                <a:gd name="connsiteY88" fmla="*/ 45478 h 2354722"/>
                <a:gd name="connsiteX89" fmla="*/ 68216 w 5330971"/>
                <a:gd name="connsiteY89" fmla="*/ 45478 h 2354722"/>
                <a:gd name="connsiteX90" fmla="*/ 68216 w 5330971"/>
                <a:gd name="connsiteY90" fmla="*/ 0 h 2354722"/>
                <a:gd name="connsiteX91" fmla="*/ 0 w 5330971"/>
                <a:gd name="connsiteY91" fmla="*/ 0 h 235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330971" h="2354722">
                  <a:moveTo>
                    <a:pt x="5330971" y="2354723"/>
                  </a:moveTo>
                  <a:lnTo>
                    <a:pt x="4724600" y="2354723"/>
                  </a:lnTo>
                  <a:lnTo>
                    <a:pt x="4724600" y="2185445"/>
                  </a:lnTo>
                  <a:lnTo>
                    <a:pt x="4393626" y="2185445"/>
                  </a:lnTo>
                  <a:lnTo>
                    <a:pt x="4393626" y="2086909"/>
                  </a:lnTo>
                  <a:lnTo>
                    <a:pt x="4279935" y="2086909"/>
                  </a:lnTo>
                  <a:lnTo>
                    <a:pt x="4279935" y="1983324"/>
                  </a:lnTo>
                  <a:lnTo>
                    <a:pt x="4014645" y="1983324"/>
                  </a:lnTo>
                  <a:lnTo>
                    <a:pt x="4014645" y="1915106"/>
                  </a:lnTo>
                  <a:lnTo>
                    <a:pt x="3969172" y="1915106"/>
                  </a:lnTo>
                  <a:lnTo>
                    <a:pt x="3969172" y="1819094"/>
                  </a:lnTo>
                  <a:lnTo>
                    <a:pt x="3948960" y="1819094"/>
                  </a:lnTo>
                  <a:lnTo>
                    <a:pt x="3948960" y="1750886"/>
                  </a:lnTo>
                  <a:lnTo>
                    <a:pt x="3933797" y="1750886"/>
                  </a:lnTo>
                  <a:lnTo>
                    <a:pt x="3933797" y="1702880"/>
                  </a:lnTo>
                  <a:lnTo>
                    <a:pt x="3501762" y="1702880"/>
                  </a:lnTo>
                  <a:lnTo>
                    <a:pt x="3501762" y="1644768"/>
                  </a:lnTo>
                  <a:lnTo>
                    <a:pt x="3375441" y="1644768"/>
                  </a:lnTo>
                  <a:lnTo>
                    <a:pt x="3375441" y="1594237"/>
                  </a:lnTo>
                  <a:lnTo>
                    <a:pt x="3193533" y="1594237"/>
                  </a:lnTo>
                  <a:lnTo>
                    <a:pt x="3193533" y="1546231"/>
                  </a:lnTo>
                  <a:lnTo>
                    <a:pt x="3175845" y="1546231"/>
                  </a:lnTo>
                  <a:lnTo>
                    <a:pt x="3175845" y="1500759"/>
                  </a:lnTo>
                  <a:lnTo>
                    <a:pt x="3135421" y="1500759"/>
                  </a:lnTo>
                  <a:lnTo>
                    <a:pt x="3135421" y="1470441"/>
                  </a:lnTo>
                  <a:lnTo>
                    <a:pt x="3064678" y="1470441"/>
                  </a:lnTo>
                  <a:lnTo>
                    <a:pt x="3064678" y="1382011"/>
                  </a:lnTo>
                  <a:lnTo>
                    <a:pt x="2933300" y="1382011"/>
                  </a:lnTo>
                  <a:lnTo>
                    <a:pt x="2933300" y="1331481"/>
                  </a:lnTo>
                  <a:lnTo>
                    <a:pt x="2852452" y="1331481"/>
                  </a:lnTo>
                  <a:lnTo>
                    <a:pt x="2852452" y="1296105"/>
                  </a:lnTo>
                  <a:lnTo>
                    <a:pt x="2827182" y="1296105"/>
                  </a:lnTo>
                  <a:lnTo>
                    <a:pt x="2827182" y="1250633"/>
                  </a:lnTo>
                  <a:lnTo>
                    <a:pt x="2599792" y="1250633"/>
                  </a:lnTo>
                  <a:lnTo>
                    <a:pt x="2599792" y="1212733"/>
                  </a:lnTo>
                  <a:lnTo>
                    <a:pt x="2529050" y="1212733"/>
                  </a:lnTo>
                  <a:lnTo>
                    <a:pt x="2529050" y="1172309"/>
                  </a:lnTo>
                  <a:lnTo>
                    <a:pt x="2299135" y="1172309"/>
                  </a:lnTo>
                  <a:lnTo>
                    <a:pt x="2299135" y="1144515"/>
                  </a:lnTo>
                  <a:lnTo>
                    <a:pt x="2150069" y="1144515"/>
                  </a:lnTo>
                  <a:lnTo>
                    <a:pt x="2150069" y="1104090"/>
                  </a:lnTo>
                  <a:lnTo>
                    <a:pt x="2059114" y="1104090"/>
                  </a:lnTo>
                  <a:lnTo>
                    <a:pt x="2059114" y="1066190"/>
                  </a:lnTo>
                  <a:lnTo>
                    <a:pt x="2016166" y="1066190"/>
                  </a:lnTo>
                  <a:lnTo>
                    <a:pt x="2016166" y="1030824"/>
                  </a:lnTo>
                  <a:lnTo>
                    <a:pt x="1955530" y="1030824"/>
                  </a:lnTo>
                  <a:lnTo>
                    <a:pt x="1955530" y="997982"/>
                  </a:lnTo>
                  <a:lnTo>
                    <a:pt x="1894894" y="997982"/>
                  </a:lnTo>
                  <a:lnTo>
                    <a:pt x="1894894" y="889337"/>
                  </a:lnTo>
                  <a:lnTo>
                    <a:pt x="1819094" y="889337"/>
                  </a:lnTo>
                  <a:lnTo>
                    <a:pt x="1819094" y="826174"/>
                  </a:lnTo>
                  <a:lnTo>
                    <a:pt x="1740780" y="826174"/>
                  </a:lnTo>
                  <a:lnTo>
                    <a:pt x="1740780" y="780697"/>
                  </a:lnTo>
                  <a:lnTo>
                    <a:pt x="1685192" y="780697"/>
                  </a:lnTo>
                  <a:lnTo>
                    <a:pt x="1685192" y="672056"/>
                  </a:lnTo>
                  <a:lnTo>
                    <a:pt x="1639719" y="672056"/>
                  </a:lnTo>
                  <a:lnTo>
                    <a:pt x="1639719" y="644264"/>
                  </a:lnTo>
                  <a:lnTo>
                    <a:pt x="1614449" y="644264"/>
                  </a:lnTo>
                  <a:lnTo>
                    <a:pt x="1614449" y="603839"/>
                  </a:lnTo>
                  <a:lnTo>
                    <a:pt x="1513389" y="603839"/>
                  </a:lnTo>
                  <a:lnTo>
                    <a:pt x="1513389" y="563415"/>
                  </a:lnTo>
                  <a:lnTo>
                    <a:pt x="1493177" y="563415"/>
                  </a:lnTo>
                  <a:lnTo>
                    <a:pt x="1493177" y="533097"/>
                  </a:lnTo>
                  <a:lnTo>
                    <a:pt x="1440123" y="533097"/>
                  </a:lnTo>
                  <a:lnTo>
                    <a:pt x="1440123" y="495199"/>
                  </a:lnTo>
                  <a:lnTo>
                    <a:pt x="1366847" y="495199"/>
                  </a:lnTo>
                  <a:lnTo>
                    <a:pt x="1366847" y="459828"/>
                  </a:lnTo>
                  <a:lnTo>
                    <a:pt x="1331481" y="459828"/>
                  </a:lnTo>
                  <a:lnTo>
                    <a:pt x="1331481" y="432036"/>
                  </a:lnTo>
                  <a:lnTo>
                    <a:pt x="1126827" y="432036"/>
                  </a:lnTo>
                  <a:lnTo>
                    <a:pt x="1126827" y="391612"/>
                  </a:lnTo>
                  <a:lnTo>
                    <a:pt x="1081354" y="391612"/>
                  </a:lnTo>
                  <a:lnTo>
                    <a:pt x="1081354" y="356240"/>
                  </a:lnTo>
                  <a:lnTo>
                    <a:pt x="977770" y="356240"/>
                  </a:lnTo>
                  <a:lnTo>
                    <a:pt x="977770" y="290551"/>
                  </a:lnTo>
                  <a:lnTo>
                    <a:pt x="901970" y="290551"/>
                  </a:lnTo>
                  <a:lnTo>
                    <a:pt x="901970" y="257706"/>
                  </a:lnTo>
                  <a:lnTo>
                    <a:pt x="841333" y="257706"/>
                  </a:lnTo>
                  <a:lnTo>
                    <a:pt x="841333" y="222334"/>
                  </a:lnTo>
                  <a:lnTo>
                    <a:pt x="808488" y="222334"/>
                  </a:lnTo>
                  <a:lnTo>
                    <a:pt x="808488" y="186963"/>
                  </a:lnTo>
                  <a:lnTo>
                    <a:pt x="750378" y="186963"/>
                  </a:lnTo>
                  <a:lnTo>
                    <a:pt x="750378" y="144012"/>
                  </a:lnTo>
                  <a:lnTo>
                    <a:pt x="558362" y="144012"/>
                  </a:lnTo>
                  <a:lnTo>
                    <a:pt x="558362" y="118746"/>
                  </a:lnTo>
                  <a:lnTo>
                    <a:pt x="406771" y="118746"/>
                  </a:lnTo>
                  <a:lnTo>
                    <a:pt x="406771" y="83375"/>
                  </a:lnTo>
                  <a:lnTo>
                    <a:pt x="214754" y="83375"/>
                  </a:lnTo>
                  <a:lnTo>
                    <a:pt x="214754" y="45478"/>
                  </a:lnTo>
                  <a:lnTo>
                    <a:pt x="68216" y="45478"/>
                  </a:lnTo>
                  <a:lnTo>
                    <a:pt x="68216"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Graphic 238">
              <a:extLst>
                <a:ext uri="{FF2B5EF4-FFF2-40B4-BE49-F238E27FC236}">
                  <a16:creationId xmlns:a16="http://schemas.microsoft.com/office/drawing/2014/main" id="{42A7BC46-C8A2-425D-AA95-D2DF0D30648B}"/>
                </a:ext>
              </a:extLst>
            </p:cNvPr>
            <p:cNvSpPr/>
            <p:nvPr/>
          </p:nvSpPr>
          <p:spPr>
            <a:xfrm>
              <a:off x="3554366" y="224995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Graphic 238">
              <a:extLst>
                <a:ext uri="{FF2B5EF4-FFF2-40B4-BE49-F238E27FC236}">
                  <a16:creationId xmlns:a16="http://schemas.microsoft.com/office/drawing/2014/main" id="{42A7BC46-C8A2-425D-AA95-D2DF0D30648B}"/>
                </a:ext>
              </a:extLst>
            </p:cNvPr>
            <p:cNvSpPr/>
            <p:nvPr/>
          </p:nvSpPr>
          <p:spPr>
            <a:xfrm>
              <a:off x="4754518" y="263095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Graphic 238">
              <a:extLst>
                <a:ext uri="{FF2B5EF4-FFF2-40B4-BE49-F238E27FC236}">
                  <a16:creationId xmlns:a16="http://schemas.microsoft.com/office/drawing/2014/main" id="{42A7BC46-C8A2-425D-AA95-D2DF0D30648B}"/>
                </a:ext>
              </a:extLst>
            </p:cNvPr>
            <p:cNvSpPr/>
            <p:nvPr/>
          </p:nvSpPr>
          <p:spPr>
            <a:xfrm>
              <a:off x="5383168" y="32024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Graphic 238">
              <a:extLst>
                <a:ext uri="{FF2B5EF4-FFF2-40B4-BE49-F238E27FC236}">
                  <a16:creationId xmlns:a16="http://schemas.microsoft.com/office/drawing/2014/main" id="{42A7BC46-C8A2-425D-AA95-D2DF0D30648B}"/>
                </a:ext>
              </a:extLst>
            </p:cNvPr>
            <p:cNvSpPr/>
            <p:nvPr/>
          </p:nvSpPr>
          <p:spPr>
            <a:xfrm>
              <a:off x="5649868" y="33358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Graphic 238">
              <a:extLst>
                <a:ext uri="{FF2B5EF4-FFF2-40B4-BE49-F238E27FC236}">
                  <a16:creationId xmlns:a16="http://schemas.microsoft.com/office/drawing/2014/main" id="{42A7BC46-C8A2-425D-AA95-D2DF0D30648B}"/>
                </a:ext>
              </a:extLst>
            </p:cNvPr>
            <p:cNvSpPr/>
            <p:nvPr/>
          </p:nvSpPr>
          <p:spPr>
            <a:xfrm>
              <a:off x="6088017" y="34501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Graphic 238">
              <a:extLst>
                <a:ext uri="{FF2B5EF4-FFF2-40B4-BE49-F238E27FC236}">
                  <a16:creationId xmlns:a16="http://schemas.microsoft.com/office/drawing/2014/main" id="{42A7BC46-C8A2-425D-AA95-D2DF0D30648B}"/>
                </a:ext>
              </a:extLst>
            </p:cNvPr>
            <p:cNvSpPr/>
            <p:nvPr/>
          </p:nvSpPr>
          <p:spPr>
            <a:xfrm>
              <a:off x="6183267" y="34501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Graphic 238">
              <a:extLst>
                <a:ext uri="{FF2B5EF4-FFF2-40B4-BE49-F238E27FC236}">
                  <a16:creationId xmlns:a16="http://schemas.microsoft.com/office/drawing/2014/main" id="{42A7BC46-C8A2-425D-AA95-D2DF0D30648B}"/>
                </a:ext>
              </a:extLst>
            </p:cNvPr>
            <p:cNvSpPr/>
            <p:nvPr/>
          </p:nvSpPr>
          <p:spPr>
            <a:xfrm>
              <a:off x="6202317" y="34501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Graphic 238">
              <a:extLst>
                <a:ext uri="{FF2B5EF4-FFF2-40B4-BE49-F238E27FC236}">
                  <a16:creationId xmlns:a16="http://schemas.microsoft.com/office/drawing/2014/main" id="{42A7BC46-C8A2-425D-AA95-D2DF0D30648B}"/>
                </a:ext>
              </a:extLst>
            </p:cNvPr>
            <p:cNvSpPr/>
            <p:nvPr/>
          </p:nvSpPr>
          <p:spPr>
            <a:xfrm>
              <a:off x="6221367" y="34501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Graphic 238">
              <a:extLst>
                <a:ext uri="{FF2B5EF4-FFF2-40B4-BE49-F238E27FC236}">
                  <a16:creationId xmlns:a16="http://schemas.microsoft.com/office/drawing/2014/main" id="{42A7BC46-C8A2-425D-AA95-D2DF0D30648B}"/>
                </a:ext>
              </a:extLst>
            </p:cNvPr>
            <p:cNvSpPr/>
            <p:nvPr/>
          </p:nvSpPr>
          <p:spPr>
            <a:xfrm>
              <a:off x="6316617" y="35263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Graphic 238">
              <a:extLst>
                <a:ext uri="{FF2B5EF4-FFF2-40B4-BE49-F238E27FC236}">
                  <a16:creationId xmlns:a16="http://schemas.microsoft.com/office/drawing/2014/main" id="{42A7BC46-C8A2-425D-AA95-D2DF0D30648B}"/>
                </a:ext>
              </a:extLst>
            </p:cNvPr>
            <p:cNvSpPr/>
            <p:nvPr/>
          </p:nvSpPr>
          <p:spPr>
            <a:xfrm>
              <a:off x="6335667" y="35263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Graphic 238">
              <a:extLst>
                <a:ext uri="{FF2B5EF4-FFF2-40B4-BE49-F238E27FC236}">
                  <a16:creationId xmlns:a16="http://schemas.microsoft.com/office/drawing/2014/main" id="{42A7BC46-C8A2-425D-AA95-D2DF0D30648B}"/>
                </a:ext>
              </a:extLst>
            </p:cNvPr>
            <p:cNvSpPr/>
            <p:nvPr/>
          </p:nvSpPr>
          <p:spPr>
            <a:xfrm>
              <a:off x="6430917" y="35834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Graphic 238">
              <a:extLst>
                <a:ext uri="{FF2B5EF4-FFF2-40B4-BE49-F238E27FC236}">
                  <a16:creationId xmlns:a16="http://schemas.microsoft.com/office/drawing/2014/main" id="{42A7BC46-C8A2-425D-AA95-D2DF0D30648B}"/>
                </a:ext>
              </a:extLst>
            </p:cNvPr>
            <p:cNvSpPr/>
            <p:nvPr/>
          </p:nvSpPr>
          <p:spPr>
            <a:xfrm>
              <a:off x="6678567" y="37930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Graphic 238">
              <a:extLst>
                <a:ext uri="{FF2B5EF4-FFF2-40B4-BE49-F238E27FC236}">
                  <a16:creationId xmlns:a16="http://schemas.microsoft.com/office/drawing/2014/main" id="{42A7BC46-C8A2-425D-AA95-D2DF0D30648B}"/>
                </a:ext>
              </a:extLst>
            </p:cNvPr>
            <p:cNvSpPr/>
            <p:nvPr/>
          </p:nvSpPr>
          <p:spPr>
            <a:xfrm>
              <a:off x="6716667" y="37930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Graphic 238">
              <a:extLst>
                <a:ext uri="{FF2B5EF4-FFF2-40B4-BE49-F238E27FC236}">
                  <a16:creationId xmlns:a16="http://schemas.microsoft.com/office/drawing/2014/main" id="{42A7BC46-C8A2-425D-AA95-D2DF0D30648B}"/>
                </a:ext>
              </a:extLst>
            </p:cNvPr>
            <p:cNvSpPr/>
            <p:nvPr/>
          </p:nvSpPr>
          <p:spPr>
            <a:xfrm>
              <a:off x="6792867" y="37930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Graphic 238">
              <a:extLst>
                <a:ext uri="{FF2B5EF4-FFF2-40B4-BE49-F238E27FC236}">
                  <a16:creationId xmlns:a16="http://schemas.microsoft.com/office/drawing/2014/main" id="{42A7BC46-C8A2-425D-AA95-D2DF0D30648B}"/>
                </a:ext>
              </a:extLst>
            </p:cNvPr>
            <p:cNvSpPr/>
            <p:nvPr/>
          </p:nvSpPr>
          <p:spPr>
            <a:xfrm>
              <a:off x="6830967" y="38501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3" name="Graphic 238">
              <a:extLst>
                <a:ext uri="{FF2B5EF4-FFF2-40B4-BE49-F238E27FC236}">
                  <a16:creationId xmlns:a16="http://schemas.microsoft.com/office/drawing/2014/main" id="{42A7BC46-C8A2-425D-AA95-D2DF0D30648B}"/>
                </a:ext>
              </a:extLst>
            </p:cNvPr>
            <p:cNvSpPr/>
            <p:nvPr/>
          </p:nvSpPr>
          <p:spPr>
            <a:xfrm>
              <a:off x="6869067" y="38501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Graphic 238">
              <a:extLst>
                <a:ext uri="{FF2B5EF4-FFF2-40B4-BE49-F238E27FC236}">
                  <a16:creationId xmlns:a16="http://schemas.microsoft.com/office/drawing/2014/main" id="{42A7BC46-C8A2-425D-AA95-D2DF0D30648B}"/>
                </a:ext>
              </a:extLst>
            </p:cNvPr>
            <p:cNvSpPr/>
            <p:nvPr/>
          </p:nvSpPr>
          <p:spPr>
            <a:xfrm>
              <a:off x="6907167" y="38501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Graphic 238">
              <a:extLst>
                <a:ext uri="{FF2B5EF4-FFF2-40B4-BE49-F238E27FC236}">
                  <a16:creationId xmlns:a16="http://schemas.microsoft.com/office/drawing/2014/main" id="{42A7BC46-C8A2-425D-AA95-D2DF0D30648B}"/>
                </a:ext>
              </a:extLst>
            </p:cNvPr>
            <p:cNvSpPr/>
            <p:nvPr/>
          </p:nvSpPr>
          <p:spPr>
            <a:xfrm>
              <a:off x="6945267" y="39073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Graphic 238">
              <a:extLst>
                <a:ext uri="{FF2B5EF4-FFF2-40B4-BE49-F238E27FC236}">
                  <a16:creationId xmlns:a16="http://schemas.microsoft.com/office/drawing/2014/main" id="{42A7BC46-C8A2-425D-AA95-D2DF0D30648B}"/>
                </a:ext>
              </a:extLst>
            </p:cNvPr>
            <p:cNvSpPr/>
            <p:nvPr/>
          </p:nvSpPr>
          <p:spPr>
            <a:xfrm>
              <a:off x="6983367" y="39073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Graphic 238">
              <a:extLst>
                <a:ext uri="{FF2B5EF4-FFF2-40B4-BE49-F238E27FC236}">
                  <a16:creationId xmlns:a16="http://schemas.microsoft.com/office/drawing/2014/main" id="{42A7BC46-C8A2-425D-AA95-D2DF0D30648B}"/>
                </a:ext>
              </a:extLst>
            </p:cNvPr>
            <p:cNvSpPr/>
            <p:nvPr/>
          </p:nvSpPr>
          <p:spPr>
            <a:xfrm>
              <a:off x="7021467" y="39073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Graphic 238">
              <a:extLst>
                <a:ext uri="{FF2B5EF4-FFF2-40B4-BE49-F238E27FC236}">
                  <a16:creationId xmlns:a16="http://schemas.microsoft.com/office/drawing/2014/main" id="{42A7BC46-C8A2-425D-AA95-D2DF0D30648B}"/>
                </a:ext>
              </a:extLst>
            </p:cNvPr>
            <p:cNvSpPr/>
            <p:nvPr/>
          </p:nvSpPr>
          <p:spPr>
            <a:xfrm>
              <a:off x="7307217" y="39073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Graphic 238">
              <a:extLst>
                <a:ext uri="{FF2B5EF4-FFF2-40B4-BE49-F238E27FC236}">
                  <a16:creationId xmlns:a16="http://schemas.microsoft.com/office/drawing/2014/main" id="{42A7BC46-C8A2-425D-AA95-D2DF0D30648B}"/>
                </a:ext>
              </a:extLst>
            </p:cNvPr>
            <p:cNvSpPr/>
            <p:nvPr/>
          </p:nvSpPr>
          <p:spPr>
            <a:xfrm>
              <a:off x="7345317" y="39073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Graphic 238">
              <a:extLst>
                <a:ext uri="{FF2B5EF4-FFF2-40B4-BE49-F238E27FC236}">
                  <a16:creationId xmlns:a16="http://schemas.microsoft.com/office/drawing/2014/main" id="{42A7BC46-C8A2-425D-AA95-D2DF0D30648B}"/>
                </a:ext>
              </a:extLst>
            </p:cNvPr>
            <p:cNvSpPr/>
            <p:nvPr/>
          </p:nvSpPr>
          <p:spPr>
            <a:xfrm>
              <a:off x="7347423" y="4076661"/>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Graphic 238">
              <a:extLst>
                <a:ext uri="{FF2B5EF4-FFF2-40B4-BE49-F238E27FC236}">
                  <a16:creationId xmlns:a16="http://schemas.microsoft.com/office/drawing/2014/main" id="{42A7BC46-C8A2-425D-AA95-D2DF0D30648B}"/>
                </a:ext>
              </a:extLst>
            </p:cNvPr>
            <p:cNvSpPr/>
            <p:nvPr/>
          </p:nvSpPr>
          <p:spPr>
            <a:xfrm>
              <a:off x="7478667" y="41930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Graphic 238">
              <a:extLst>
                <a:ext uri="{FF2B5EF4-FFF2-40B4-BE49-F238E27FC236}">
                  <a16:creationId xmlns:a16="http://schemas.microsoft.com/office/drawing/2014/main" id="{42A7BC46-C8A2-425D-AA95-D2DF0D30648B}"/>
                </a:ext>
              </a:extLst>
            </p:cNvPr>
            <p:cNvSpPr/>
            <p:nvPr/>
          </p:nvSpPr>
          <p:spPr>
            <a:xfrm>
              <a:off x="7535817" y="41930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Graphic 238">
              <a:extLst>
                <a:ext uri="{FF2B5EF4-FFF2-40B4-BE49-F238E27FC236}">
                  <a16:creationId xmlns:a16="http://schemas.microsoft.com/office/drawing/2014/main" id="{42A7BC46-C8A2-425D-AA95-D2DF0D30648B}"/>
                </a:ext>
              </a:extLst>
            </p:cNvPr>
            <p:cNvSpPr/>
            <p:nvPr/>
          </p:nvSpPr>
          <p:spPr>
            <a:xfrm>
              <a:off x="7554877" y="41930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Graphic 238">
              <a:extLst>
                <a:ext uri="{FF2B5EF4-FFF2-40B4-BE49-F238E27FC236}">
                  <a16:creationId xmlns:a16="http://schemas.microsoft.com/office/drawing/2014/main" id="{42A7BC46-C8A2-425D-AA95-D2DF0D30648B}"/>
                </a:ext>
              </a:extLst>
            </p:cNvPr>
            <p:cNvSpPr/>
            <p:nvPr/>
          </p:nvSpPr>
          <p:spPr>
            <a:xfrm>
              <a:off x="7631077" y="41930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Graphic 238">
              <a:extLst>
                <a:ext uri="{FF2B5EF4-FFF2-40B4-BE49-F238E27FC236}">
                  <a16:creationId xmlns:a16="http://schemas.microsoft.com/office/drawing/2014/main" id="{42A7BC46-C8A2-425D-AA95-D2DF0D30648B}"/>
                </a:ext>
              </a:extLst>
            </p:cNvPr>
            <p:cNvSpPr/>
            <p:nvPr/>
          </p:nvSpPr>
          <p:spPr>
            <a:xfrm>
              <a:off x="7726327" y="42883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Graphic 238">
              <a:extLst>
                <a:ext uri="{FF2B5EF4-FFF2-40B4-BE49-F238E27FC236}">
                  <a16:creationId xmlns:a16="http://schemas.microsoft.com/office/drawing/2014/main" id="{42A7BC46-C8A2-425D-AA95-D2DF0D30648B}"/>
                </a:ext>
              </a:extLst>
            </p:cNvPr>
            <p:cNvSpPr/>
            <p:nvPr/>
          </p:nvSpPr>
          <p:spPr>
            <a:xfrm>
              <a:off x="7802527" y="42883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Graphic 238">
              <a:extLst>
                <a:ext uri="{FF2B5EF4-FFF2-40B4-BE49-F238E27FC236}">
                  <a16:creationId xmlns:a16="http://schemas.microsoft.com/office/drawing/2014/main" id="{42A7BC46-C8A2-425D-AA95-D2DF0D30648B}"/>
                </a:ext>
              </a:extLst>
            </p:cNvPr>
            <p:cNvSpPr/>
            <p:nvPr/>
          </p:nvSpPr>
          <p:spPr>
            <a:xfrm>
              <a:off x="7859677" y="43835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Graphic 238">
              <a:extLst>
                <a:ext uri="{FF2B5EF4-FFF2-40B4-BE49-F238E27FC236}">
                  <a16:creationId xmlns:a16="http://schemas.microsoft.com/office/drawing/2014/main" id="{42A7BC46-C8A2-425D-AA95-D2DF0D30648B}"/>
                </a:ext>
              </a:extLst>
            </p:cNvPr>
            <p:cNvSpPr/>
            <p:nvPr/>
          </p:nvSpPr>
          <p:spPr>
            <a:xfrm>
              <a:off x="8126377" y="43835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Graphic 238">
              <a:extLst>
                <a:ext uri="{FF2B5EF4-FFF2-40B4-BE49-F238E27FC236}">
                  <a16:creationId xmlns:a16="http://schemas.microsoft.com/office/drawing/2014/main" id="{42A7BC46-C8A2-425D-AA95-D2DF0D30648B}"/>
                </a:ext>
              </a:extLst>
            </p:cNvPr>
            <p:cNvSpPr/>
            <p:nvPr/>
          </p:nvSpPr>
          <p:spPr>
            <a:xfrm>
              <a:off x="8240677" y="45550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Graphic 238">
              <a:extLst>
                <a:ext uri="{FF2B5EF4-FFF2-40B4-BE49-F238E27FC236}">
                  <a16:creationId xmlns:a16="http://schemas.microsoft.com/office/drawing/2014/main" id="{42A7BC46-C8A2-425D-AA95-D2DF0D30648B}"/>
                </a:ext>
              </a:extLst>
            </p:cNvPr>
            <p:cNvSpPr/>
            <p:nvPr/>
          </p:nvSpPr>
          <p:spPr>
            <a:xfrm>
              <a:off x="8297827" y="45550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Graphic 238">
              <a:extLst>
                <a:ext uri="{FF2B5EF4-FFF2-40B4-BE49-F238E27FC236}">
                  <a16:creationId xmlns:a16="http://schemas.microsoft.com/office/drawing/2014/main" id="{42A7BC46-C8A2-425D-AA95-D2DF0D30648B}"/>
                </a:ext>
              </a:extLst>
            </p:cNvPr>
            <p:cNvSpPr/>
            <p:nvPr/>
          </p:nvSpPr>
          <p:spPr>
            <a:xfrm>
              <a:off x="8431177" y="45550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Graphic 238">
              <a:extLst>
                <a:ext uri="{FF2B5EF4-FFF2-40B4-BE49-F238E27FC236}">
                  <a16:creationId xmlns:a16="http://schemas.microsoft.com/office/drawing/2014/main" id="{42A7BC46-C8A2-425D-AA95-D2DF0D30648B}"/>
                </a:ext>
              </a:extLst>
            </p:cNvPr>
            <p:cNvSpPr/>
            <p:nvPr/>
          </p:nvSpPr>
          <p:spPr>
            <a:xfrm>
              <a:off x="8716927" y="45550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40909550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O-10: ANCHOR CRC: results from a single-arm, phase 2 study of encorafenib, binimetinib plus cetuximab in previously untreated BRAF V600E–mutant metastatic colorectal cancer – Van Cutsem E, et al</a:t>
            </a:r>
          </a:p>
        </p:txBody>
      </p:sp>
      <p:sp>
        <p:nvSpPr>
          <p:cNvPr id="8" name="Content Placeholder 7"/>
          <p:cNvSpPr>
            <a:spLocks noGrp="1"/>
          </p:cNvSpPr>
          <p:nvPr>
            <p:ph idx="1"/>
          </p:nvPr>
        </p:nvSpPr>
        <p:spPr/>
        <p:txBody>
          <a:bodyPr/>
          <a:lstStyle/>
          <a:p>
            <a:pPr marL="0" indent="0">
              <a:buNone/>
            </a:pPr>
            <a:r>
              <a:rPr lang="en-GB" b="1" dirty="0"/>
              <a:t>Key results (cont.)</a:t>
            </a:r>
          </a:p>
          <a:p>
            <a:pPr marL="0" indent="0">
              <a:spcBef>
                <a:spcPts val="29400"/>
              </a:spcBef>
              <a:buNone/>
            </a:pPr>
            <a:r>
              <a:rPr lang="en-GB" b="1" dirty="0"/>
              <a:t>Conclusions</a:t>
            </a:r>
          </a:p>
          <a:p>
            <a:r>
              <a:rPr lang="en-GB" b="1" dirty="0"/>
              <a:t>In patients with BRAF V600E-mutant mCRC, 1L encorafenib + binimetinib + cetuximab demonstrated encouraging clinical activity and was generally well-tolerated</a:t>
            </a:r>
          </a:p>
        </p:txBody>
      </p:sp>
      <p:sp>
        <p:nvSpPr>
          <p:cNvPr id="5" name="Text Placeholder 4"/>
          <p:cNvSpPr>
            <a:spLocks noGrp="1"/>
          </p:cNvSpPr>
          <p:nvPr>
            <p:ph type="body" sz="quarter" idx="11"/>
          </p:nvPr>
        </p:nvSpPr>
        <p:spPr/>
        <p:txBody>
          <a:bodyPr/>
          <a:lstStyle/>
          <a:p>
            <a:r>
              <a:rPr lang="en-GB" dirty="0"/>
              <a:t>Van Cutsem E, et al. Ann </a:t>
            </a:r>
            <a:r>
              <a:rPr lang="en-GB" dirty="0" err="1"/>
              <a:t>Oncol</a:t>
            </a:r>
            <a:r>
              <a:rPr lang="en-GB" dirty="0"/>
              <a:t> 2021;32(</a:t>
            </a:r>
            <a:r>
              <a:rPr lang="en-GB" dirty="0" err="1"/>
              <a:t>suppl</a:t>
            </a:r>
            <a:r>
              <a:rPr lang="en-GB" dirty="0"/>
              <a:t>):</a:t>
            </a:r>
            <a:r>
              <a:rPr lang="en-GB" dirty="0" err="1"/>
              <a:t>abstr</a:t>
            </a:r>
            <a:r>
              <a:rPr lang="en-GB" dirty="0"/>
              <a:t> O-10</a:t>
            </a:r>
          </a:p>
        </p:txBody>
      </p:sp>
      <p:graphicFrame>
        <p:nvGraphicFramePr>
          <p:cNvPr id="10" name="Group 88"/>
          <p:cNvGraphicFramePr>
            <a:graphicFrameLocks noGrp="1"/>
          </p:cNvGraphicFramePr>
          <p:nvPr>
            <p:extLst>
              <p:ext uri="{D42A27DB-BD31-4B8C-83A1-F6EECF244321}">
                <p14:modId xmlns:p14="http://schemas.microsoft.com/office/powerpoint/2010/main" val="3091703187"/>
              </p:ext>
            </p:extLst>
          </p:nvPr>
        </p:nvGraphicFramePr>
        <p:xfrm>
          <a:off x="396458" y="1607306"/>
          <a:ext cx="5079309" cy="2956560"/>
        </p:xfrm>
        <a:graphic>
          <a:graphicData uri="http://schemas.openxmlformats.org/drawingml/2006/table">
            <a:tbl>
              <a:tblPr firstRow="1" bandRow="1">
                <a:tableStyleId>{5202B0CA-FC54-4496-8BCA-5EF66A818D29}</a:tableStyleId>
              </a:tblPr>
              <a:tblGrid>
                <a:gridCol w="2070295">
                  <a:extLst>
                    <a:ext uri="{9D8B030D-6E8A-4147-A177-3AD203B41FA5}">
                      <a16:colId xmlns:a16="http://schemas.microsoft.com/office/drawing/2014/main" val="20000"/>
                    </a:ext>
                  </a:extLst>
                </a:gridCol>
                <a:gridCol w="3009014">
                  <a:extLst>
                    <a:ext uri="{9D8B030D-6E8A-4147-A177-3AD203B41FA5}">
                      <a16:colId xmlns:a16="http://schemas.microsoft.com/office/drawing/2014/main" val="20001"/>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rPr>
                        <a:t>Encorafenib + binimetinib + cetuximab (n=92)</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ORR, n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44 (47.8) [37.3, 58.5]</a:t>
                      </a:r>
                    </a:p>
                  </a:txBody>
                  <a:tcPr anchor="ctr"/>
                </a:tc>
                <a:extLst>
                  <a:ext uri="{0D108BD9-81ED-4DB2-BD59-A6C34878D82A}">
                    <a16:rowId xmlns:a16="http://schemas.microsoft.com/office/drawing/2014/main"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BOR,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094055339"/>
                  </a:ext>
                </a:extLst>
              </a:tr>
              <a:tr h="143472">
                <a:tc>
                  <a:txBody>
                    <a:bodyPr/>
                    <a:lstStyle/>
                    <a:p>
                      <a:pPr marL="87313" indent="0"/>
                      <a:r>
                        <a:rPr kumimoji="0" lang="it-IT" sz="1400" u="none" strike="noStrike" kern="1200" cap="none" normalizeH="0" baseline="0" dirty="0">
                          <a:ln>
                            <a:noFill/>
                          </a:ln>
                          <a:solidFill>
                            <a:schemeClr val="tx1"/>
                          </a:solidFill>
                          <a:effectLst/>
                        </a:rPr>
                        <a:t>CR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a:ln>
                            <a:noFill/>
                          </a:ln>
                          <a:solidFill>
                            <a:schemeClr val="tx1"/>
                          </a:solidFill>
                          <a:effectLst/>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166301456"/>
                  </a:ext>
                </a:extLst>
              </a:tr>
              <a:tr h="143472">
                <a:tc>
                  <a:txBody>
                    <a:bodyPr/>
                    <a:lstStyle/>
                    <a:p>
                      <a:pPr marL="87313" indent="0"/>
                      <a:r>
                        <a:rPr kumimoji="0" lang="it-IT" sz="1400" u="none" strike="noStrike" kern="1200" cap="none" normalizeH="0" baseline="0" dirty="0">
                          <a:ln>
                            <a:noFill/>
                          </a:ln>
                          <a:solidFill>
                            <a:schemeClr val="tx1"/>
                          </a:solidFill>
                          <a:effectLst/>
                        </a:rPr>
                        <a:t>PR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a:ln>
                            <a:noFill/>
                          </a:ln>
                          <a:solidFill>
                            <a:schemeClr val="tx1"/>
                          </a:solidFill>
                          <a:effectLst/>
                        </a:rPr>
                        <a:t>44 (47.8)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541649123"/>
                  </a:ext>
                </a:extLst>
              </a:tr>
              <a:tr h="143472">
                <a:tc>
                  <a:txBody>
                    <a:bodyPr/>
                    <a:lstStyle/>
                    <a:p>
                      <a:pPr marL="87313" indent="0"/>
                      <a:r>
                        <a:rPr kumimoji="0" lang="it-IT" sz="1400" u="none" strike="noStrike" kern="1200" cap="none" normalizeH="0" baseline="0" dirty="0">
                          <a:ln>
                            <a:noFill/>
                          </a:ln>
                          <a:solidFill>
                            <a:schemeClr val="tx1"/>
                          </a:solidFill>
                          <a:effectLst/>
                        </a:rPr>
                        <a:t>SD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a:ln>
                            <a:noFill/>
                          </a:ln>
                          <a:solidFill>
                            <a:schemeClr val="tx1"/>
                          </a:solidFill>
                          <a:effectLst/>
                        </a:rPr>
                        <a:t>37 (40.2)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7943349"/>
                  </a:ext>
                </a:extLst>
              </a:tr>
              <a:tr h="143472">
                <a:tc>
                  <a:txBody>
                    <a:bodyPr/>
                    <a:lstStyle/>
                    <a:p>
                      <a:pPr marL="87313" indent="0"/>
                      <a:r>
                        <a:rPr kumimoji="0" lang="it-IT" sz="1400" u="none" strike="noStrike" kern="1200" cap="none" normalizeH="0" baseline="0" dirty="0">
                          <a:ln>
                            <a:noFill/>
                          </a:ln>
                          <a:solidFill>
                            <a:schemeClr val="tx1"/>
                          </a:solidFill>
                          <a:effectLst/>
                        </a:rPr>
                        <a:t>PD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5 (5.4)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691182972"/>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NE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rPr>
                        <a:t>6 (6.5)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DCR,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88</a:t>
                      </a:r>
                    </a:p>
                  </a:txBody>
                  <a:tcPr anchor="ctr"/>
                </a:tc>
                <a:extLst>
                  <a:ext uri="{0D108BD9-81ED-4DB2-BD59-A6C34878D82A}">
                    <a16:rowId xmlns:a16="http://schemas.microsoft.com/office/drawing/2014/main" val="3350462332"/>
                  </a:ext>
                </a:extLst>
              </a:tr>
            </a:tbl>
          </a:graphicData>
        </a:graphic>
      </p:graphicFrame>
      <p:graphicFrame>
        <p:nvGraphicFramePr>
          <p:cNvPr id="11" name="Group 88"/>
          <p:cNvGraphicFramePr>
            <a:graphicFrameLocks noGrp="1"/>
          </p:cNvGraphicFramePr>
          <p:nvPr>
            <p:extLst>
              <p:ext uri="{D42A27DB-BD31-4B8C-83A1-F6EECF244321}">
                <p14:modId xmlns:p14="http://schemas.microsoft.com/office/powerpoint/2010/main" val="1595347156"/>
              </p:ext>
            </p:extLst>
          </p:nvPr>
        </p:nvGraphicFramePr>
        <p:xfrm>
          <a:off x="5613991" y="1607306"/>
          <a:ext cx="6018029" cy="3566160"/>
        </p:xfrm>
        <a:graphic>
          <a:graphicData uri="http://schemas.openxmlformats.org/drawingml/2006/table">
            <a:tbl>
              <a:tblPr firstRow="1" bandRow="1">
                <a:tableStyleId>{5202B0CA-FC54-4496-8BCA-5EF66A818D29}</a:tableStyleId>
              </a:tblPr>
              <a:tblGrid>
                <a:gridCol w="3354645">
                  <a:extLst>
                    <a:ext uri="{9D8B030D-6E8A-4147-A177-3AD203B41FA5}">
                      <a16:colId xmlns:a16="http://schemas.microsoft.com/office/drawing/2014/main" val="20000"/>
                    </a:ext>
                  </a:extLst>
                </a:gridCol>
                <a:gridCol w="2663384">
                  <a:extLst>
                    <a:ext uri="{9D8B030D-6E8A-4147-A177-3AD203B41FA5}">
                      <a16:colId xmlns:a16="http://schemas.microsoft.com/office/drawing/2014/main" val="20001"/>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Grade ≥3 AEs occurring in ≥2%,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Encorafenib + binimetinib + cetuximab (n=92)</a:t>
                      </a:r>
                    </a:p>
                  </a:txBody>
                  <a:tcPr anchor="ctr" horzOverflow="overflow"/>
                </a:tc>
                <a:extLst>
                  <a:ext uri="{0D108BD9-81ED-4DB2-BD59-A6C34878D82A}">
                    <a16:rowId xmlns:a16="http://schemas.microsoft.com/office/drawing/2014/main" val="10000"/>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Arial" charset="0"/>
                        </a:rPr>
                        <a:t>Anaemia</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10 (10.5)</a:t>
                      </a:r>
                    </a:p>
                  </a:txBody>
                  <a:tcPr anchor="ctr"/>
                </a:tc>
                <a:extLst>
                  <a:ext uri="{0D108BD9-81ED-4DB2-BD59-A6C34878D82A}">
                    <a16:rowId xmlns:a16="http://schemas.microsoft.com/office/drawing/2014/main" val="3622443945"/>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Arial" charset="0"/>
                        </a:rPr>
                        <a:t>Lipase increased</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10 (10.5)</a:t>
                      </a:r>
                    </a:p>
                  </a:txBody>
                  <a:tcPr anchor="ctr"/>
                </a:tc>
                <a:extLst>
                  <a:ext uri="{0D108BD9-81ED-4DB2-BD59-A6C34878D82A}">
                    <a16:rowId xmlns:a16="http://schemas.microsoft.com/office/drawing/2014/main" val="1064522712"/>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Diarrhoea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latin typeface="+mn-lt"/>
                        </a:rPr>
                        <a:t>9 (9.5)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094055339"/>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mn-cs"/>
                        </a:rPr>
                        <a:t>Nausea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a:ln>
                            <a:noFill/>
                          </a:ln>
                          <a:solidFill>
                            <a:schemeClr val="tx1"/>
                          </a:solidFill>
                          <a:effectLst/>
                          <a:latin typeface="+mn-lt"/>
                        </a:rPr>
                        <a:t>8 (8.4)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166301456"/>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Arial" charset="0"/>
                        </a:rPr>
                        <a:t>Amylase increased</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4 (4.2)</a:t>
                      </a:r>
                    </a:p>
                  </a:txBody>
                  <a:tcPr anchor="ctr"/>
                </a:tc>
                <a:extLst>
                  <a:ext uri="{0D108BD9-81ED-4DB2-BD59-A6C34878D82A}">
                    <a16:rowId xmlns:a16="http://schemas.microsoft.com/office/drawing/2014/main" val="367943349"/>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Arial" charset="0"/>
                        </a:rPr>
                        <a:t>Abdominal pain</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4 (4.2)</a:t>
                      </a:r>
                    </a:p>
                  </a:txBody>
                  <a:tcPr anchor="ctr"/>
                </a:tc>
                <a:extLst>
                  <a:ext uri="{0D108BD9-81ED-4DB2-BD59-A6C34878D82A}">
                    <a16:rowId xmlns:a16="http://schemas.microsoft.com/office/drawing/2014/main" val="197221540"/>
                  </a:ext>
                </a:extLst>
              </a:tr>
              <a:tr h="143472">
                <a:tc>
                  <a:txBody>
                    <a:bodyPr/>
                    <a:lstStyle/>
                    <a:p>
                      <a:pPr marL="0" indent="0"/>
                      <a:r>
                        <a:rPr kumimoji="0" lang="it-IT" sz="1400" u="none" strike="noStrike" kern="1200" cap="none" normalizeH="0" baseline="0" dirty="0">
                          <a:ln>
                            <a:noFill/>
                          </a:ln>
                          <a:solidFill>
                            <a:schemeClr val="tx1"/>
                          </a:solidFill>
                          <a:effectLst/>
                          <a:latin typeface="+mn-lt"/>
                        </a:rPr>
                        <a:t>Dermatits acneiform</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3 (3.2)</a:t>
                      </a:r>
                    </a:p>
                  </a:txBody>
                  <a:tcPr anchor="ctr"/>
                </a:tc>
                <a:extLst>
                  <a:ext uri="{0D108BD9-81ED-4DB2-BD59-A6C34878D82A}">
                    <a16:rowId xmlns:a16="http://schemas.microsoft.com/office/drawing/2014/main" val="189090479"/>
                  </a:ext>
                </a:extLst>
              </a:tr>
              <a:tr h="143472">
                <a:tc>
                  <a:txBody>
                    <a:bodyPr/>
                    <a:lstStyle/>
                    <a:p>
                      <a:pPr marL="0" indent="0"/>
                      <a:r>
                        <a:rPr kumimoji="0" lang="it-IT" sz="1400" u="none" strike="noStrike" kern="1200" cap="none" normalizeH="0" baseline="0" dirty="0">
                          <a:ln>
                            <a:noFill/>
                          </a:ln>
                          <a:solidFill>
                            <a:schemeClr val="tx1"/>
                          </a:solidFill>
                          <a:effectLst/>
                          <a:latin typeface="+mn-lt"/>
                        </a:rPr>
                        <a:t>Vomiting</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3 (3.2)</a:t>
                      </a:r>
                    </a:p>
                  </a:txBody>
                  <a:tcPr anchor="ctr"/>
                </a:tc>
                <a:extLst>
                  <a:ext uri="{0D108BD9-81ED-4DB2-BD59-A6C34878D82A}">
                    <a16:rowId xmlns:a16="http://schemas.microsoft.com/office/drawing/2014/main" val="3726946915"/>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Arial" charset="0"/>
                        </a:rPr>
                        <a:t>Decreased appetite</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3 (3.2)</a:t>
                      </a:r>
                    </a:p>
                  </a:txBody>
                  <a:tcPr anchor="ctr"/>
                </a:tc>
                <a:extLst>
                  <a:ext uri="{0D108BD9-81ED-4DB2-BD59-A6C34878D82A}">
                    <a16:rowId xmlns:a16="http://schemas.microsoft.com/office/drawing/2014/main" val="1682210431"/>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Arial" charset="0"/>
                        </a:rPr>
                        <a:t>Asthenia</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2 (2.1)</a:t>
                      </a:r>
                    </a:p>
                  </a:txBody>
                  <a:tcPr anchor="ctr"/>
                </a:tc>
                <a:extLst>
                  <a:ext uri="{0D108BD9-81ED-4DB2-BD59-A6C34878D82A}">
                    <a16:rowId xmlns:a16="http://schemas.microsoft.com/office/drawing/2014/main" val="3076418454"/>
                  </a:ext>
                </a:extLst>
              </a:tr>
            </a:tbl>
          </a:graphicData>
        </a:graphic>
      </p:graphicFrame>
    </p:spTree>
    <p:extLst>
      <p:ext uri="{BB962C8B-B14F-4D97-AF65-F5344CB8AC3E}">
        <p14:creationId xmlns:p14="http://schemas.microsoft.com/office/powerpoint/2010/main" val="40297211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O-12: Phase II study of preoperative (</a:t>
            </a:r>
            <a:r>
              <a:rPr lang="en-GB" dirty="0" err="1"/>
              <a:t>preop</a:t>
            </a:r>
            <a:r>
              <a:rPr lang="en-GB" dirty="0"/>
              <a:t>) chemoradiotherapy (CTTRT) plus avelumab (AVE) in patients (pts) with locally advanced rectal cancer (LARC): the AVANA study </a:t>
            </a:r>
            <a:br>
              <a:rPr lang="en-GB" dirty="0"/>
            </a:br>
            <a:r>
              <a:rPr lang="en-GB" dirty="0"/>
              <a:t>– Salvatore L, et al</a:t>
            </a:r>
          </a:p>
        </p:txBody>
      </p:sp>
      <p:sp>
        <p:nvSpPr>
          <p:cNvPr id="8" name="Content Placeholder 7"/>
          <p:cNvSpPr>
            <a:spLocks noGrp="1"/>
          </p:cNvSpPr>
          <p:nvPr>
            <p:ph idx="1"/>
          </p:nvPr>
        </p:nvSpPr>
        <p:spPr/>
        <p:txBody>
          <a:bodyPr/>
          <a:lstStyle/>
          <a:p>
            <a:pPr marL="0" indent="0">
              <a:buNone/>
            </a:pPr>
            <a:r>
              <a:rPr lang="en-GB" b="1" dirty="0"/>
              <a:t>Study objective</a:t>
            </a:r>
          </a:p>
          <a:p>
            <a:r>
              <a:rPr lang="en-GB" dirty="0"/>
              <a:t>To evaluate the efficacy and safety of preoperative chemoradiotherapy + avelumab in patients with locally advanced rectal cancer in the phase 2 AVANA study</a:t>
            </a:r>
          </a:p>
        </p:txBody>
      </p:sp>
      <p:sp>
        <p:nvSpPr>
          <p:cNvPr id="5" name="Text Placeholder 4"/>
          <p:cNvSpPr>
            <a:spLocks noGrp="1"/>
          </p:cNvSpPr>
          <p:nvPr>
            <p:ph type="body" sz="quarter" idx="11"/>
          </p:nvPr>
        </p:nvSpPr>
        <p:spPr/>
        <p:txBody>
          <a:bodyPr/>
          <a:lstStyle/>
          <a:p>
            <a:r>
              <a:rPr lang="en-GB" dirty="0"/>
              <a:t>Salvatore L, et al. Ann </a:t>
            </a:r>
            <a:r>
              <a:rPr lang="en-GB" dirty="0" err="1"/>
              <a:t>Oncol</a:t>
            </a:r>
            <a:r>
              <a:rPr lang="en-GB" dirty="0"/>
              <a:t> 2021;32(</a:t>
            </a:r>
            <a:r>
              <a:rPr lang="en-GB" dirty="0" err="1"/>
              <a:t>suppl</a:t>
            </a:r>
            <a:r>
              <a:rPr lang="en-GB" dirty="0"/>
              <a:t>):</a:t>
            </a:r>
            <a:r>
              <a:rPr lang="en-GB" dirty="0" err="1"/>
              <a:t>abstr</a:t>
            </a:r>
            <a:r>
              <a:rPr lang="en-GB" dirty="0"/>
              <a:t> O-12</a:t>
            </a:r>
          </a:p>
        </p:txBody>
      </p:sp>
      <p:sp>
        <p:nvSpPr>
          <p:cNvPr id="15" name="AutoShape 12"/>
          <p:cNvSpPr>
            <a:spLocks noChangeArrowheads="1"/>
          </p:cNvSpPr>
          <p:nvPr/>
        </p:nvSpPr>
        <p:spPr bwMode="auto">
          <a:xfrm>
            <a:off x="4657595" y="2662444"/>
            <a:ext cx="2697933" cy="1475715"/>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dirty="0">
                <a:solidFill>
                  <a:srgbClr val="FFFFFF"/>
                </a:solidFill>
                <a:ea typeface="SimSun" pitchFamily="2" charset="-122"/>
              </a:rPr>
              <a:t>Standard chemoradiotherapy + avelumab 10 mg/kg q2w (6 cycles)</a:t>
            </a:r>
            <a:endPar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6" name="AutoShape 19"/>
          <p:cNvCxnSpPr>
            <a:cxnSpLocks noChangeShapeType="1"/>
            <a:stCxn id="19" idx="3"/>
            <a:endCxn id="15" idx="1"/>
          </p:cNvCxnSpPr>
          <p:nvPr/>
        </p:nvCxnSpPr>
        <p:spPr bwMode="auto">
          <a:xfrm>
            <a:off x="4045854" y="3400301"/>
            <a:ext cx="611741" cy="1"/>
          </a:xfrm>
          <a:prstGeom prst="straightConnector1">
            <a:avLst/>
          </a:prstGeom>
          <a:noFill/>
          <a:ln w="57150">
            <a:solidFill>
              <a:schemeClr val="bg2">
                <a:lumMod val="60000"/>
                <a:lumOff val="40000"/>
              </a:schemeClr>
            </a:solidFill>
            <a:round/>
            <a:headEnd/>
            <a:tailEnd type="triangle" w="med" len="med"/>
          </a:ln>
        </p:spPr>
      </p:cxnSp>
      <p:cxnSp>
        <p:nvCxnSpPr>
          <p:cNvPr id="17" name="AutoShape 21"/>
          <p:cNvCxnSpPr>
            <a:cxnSpLocks noChangeShapeType="1"/>
            <a:stCxn id="15" idx="3"/>
            <a:endCxn id="18" idx="1"/>
          </p:cNvCxnSpPr>
          <p:nvPr/>
        </p:nvCxnSpPr>
        <p:spPr bwMode="auto">
          <a:xfrm flipV="1">
            <a:off x="7355528" y="3400301"/>
            <a:ext cx="611741" cy="1"/>
          </a:xfrm>
          <a:prstGeom prst="straightConnector1">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7967269" y="2415327"/>
            <a:ext cx="554003" cy="1969948"/>
          </a:xfrm>
          <a:prstGeom prst="roundRect">
            <a:avLst>
              <a:gd name="adj" fmla="val 0"/>
            </a:avLst>
          </a:prstGeom>
          <a:solidFill>
            <a:schemeClr val="tx1"/>
          </a:solidFill>
          <a:ln w="9525" algn="ctr">
            <a:noFill/>
            <a:round/>
            <a:headEnd/>
            <a:tailEnd/>
          </a:ln>
        </p:spPr>
        <p:txBody>
          <a:bodyPr vert="wordArtVert"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i="0" u="none" strike="noStrike" kern="1200" cap="none" spc="0" normalizeH="0" baseline="0" noProof="0" dirty="0">
                <a:ln>
                  <a:noFill/>
                </a:ln>
                <a:solidFill>
                  <a:srgbClr val="FFFFFF"/>
                </a:solidFill>
                <a:effectLst/>
                <a:uLnTx/>
                <a:uFillTx/>
                <a:latin typeface="Arial" charset="0"/>
                <a:ea typeface="SimSun" pitchFamily="2" charset="-122"/>
                <a:cs typeface="Arial" charset="0"/>
              </a:rPr>
              <a:t>SURGERY</a:t>
            </a:r>
          </a:p>
        </p:txBody>
      </p:sp>
      <p:sp>
        <p:nvSpPr>
          <p:cNvPr id="19" name="AutoShape 9"/>
          <p:cNvSpPr>
            <a:spLocks noChangeArrowheads="1"/>
          </p:cNvSpPr>
          <p:nvPr/>
        </p:nvSpPr>
        <p:spPr bwMode="auto">
          <a:xfrm>
            <a:off x="441007" y="2752175"/>
            <a:ext cx="3604847"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Locally</a:t>
            </a:r>
            <a:r>
              <a:rPr kumimoji="0" lang="en-GB"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 advanced rectal cancer</a:t>
            </a: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High risk cT3, cT4 or CN+</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(n=101)</a:t>
            </a:r>
          </a:p>
        </p:txBody>
      </p:sp>
      <p:sp>
        <p:nvSpPr>
          <p:cNvPr id="20" name="Rectangle 9"/>
          <p:cNvSpPr txBox="1">
            <a:spLocks noChangeArrowheads="1"/>
          </p:cNvSpPr>
          <p:nvPr/>
        </p:nvSpPr>
        <p:spPr bwMode="auto">
          <a:xfrm>
            <a:off x="1662296" y="4876016"/>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err="1">
                <a:ln>
                  <a:noFill/>
                </a:ln>
                <a:solidFill>
                  <a:srgbClr val="4D4D4D"/>
                </a:solidFill>
                <a:effectLst/>
                <a:uLnTx/>
                <a:uFillTx/>
                <a:latin typeface="Arial"/>
                <a:ea typeface="+mn-ea"/>
                <a:cs typeface="Arial"/>
              </a:rPr>
              <a:t>pCR</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21" name="Content Placeholder 26"/>
          <p:cNvSpPr txBox="1">
            <a:spLocks/>
          </p:cNvSpPr>
          <p:nvPr/>
        </p:nvSpPr>
        <p:spPr>
          <a:xfrm>
            <a:off x="5945372" y="4876016"/>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a:ln>
                  <a:noFill/>
                </a:ln>
                <a:solidFill>
                  <a:srgbClr val="4D4D4D"/>
                </a:solidFill>
                <a:effectLst/>
                <a:uLnTx/>
                <a:uFillTx/>
                <a:latin typeface="Arial"/>
                <a:ea typeface="+mn-ea"/>
                <a:cs typeface="Arial"/>
              </a:rPr>
              <a:t>R0</a:t>
            </a:r>
            <a:r>
              <a:rPr kumimoji="0" lang="en-GB" sz="1600" b="0" i="0" u="none" strike="noStrike" kern="0" cap="none" spc="0" normalizeH="0" noProof="0" dirty="0">
                <a:ln>
                  <a:noFill/>
                </a:ln>
                <a:solidFill>
                  <a:srgbClr val="4D4D4D"/>
                </a:solidFill>
                <a:effectLst/>
                <a:uLnTx/>
                <a:uFillTx/>
                <a:latin typeface="Arial"/>
                <a:ea typeface="+mn-ea"/>
                <a:cs typeface="Arial"/>
              </a:rPr>
              <a:t> resection rate, </a:t>
            </a:r>
            <a:r>
              <a:rPr kumimoji="0" lang="en-GB" sz="1600" b="0" i="0" u="none" strike="noStrike" kern="0" cap="none" spc="0" normalizeH="0" noProof="0" dirty="0" err="1">
                <a:ln>
                  <a:noFill/>
                </a:ln>
                <a:solidFill>
                  <a:srgbClr val="4D4D4D"/>
                </a:solidFill>
                <a:effectLst/>
                <a:uLnTx/>
                <a:uFillTx/>
                <a:latin typeface="Arial"/>
                <a:ea typeface="+mn-ea"/>
                <a:cs typeface="Arial"/>
              </a:rPr>
              <a:t>downstaging</a:t>
            </a:r>
            <a:r>
              <a:rPr kumimoji="0" lang="en-GB" sz="1600" b="0" i="0" u="none" strike="noStrike" kern="0" cap="none" spc="0" normalizeH="0" noProof="0" dirty="0">
                <a:ln>
                  <a:noFill/>
                </a:ln>
                <a:solidFill>
                  <a:srgbClr val="4D4D4D"/>
                </a:solidFill>
                <a:effectLst/>
                <a:uLnTx/>
                <a:uFillTx/>
                <a:latin typeface="Arial"/>
                <a:ea typeface="+mn-ea"/>
                <a:cs typeface="Arial"/>
              </a:rPr>
              <a:t>, local recurrence, sphincter preservation rate, PFS, OS, safety</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25" name="AutoShape 12"/>
          <p:cNvSpPr>
            <a:spLocks noChangeArrowheads="1"/>
          </p:cNvSpPr>
          <p:nvPr/>
        </p:nvSpPr>
        <p:spPr bwMode="auto">
          <a:xfrm>
            <a:off x="9133013" y="2662444"/>
            <a:ext cx="2489394" cy="1475715"/>
          </a:xfrm>
          <a:prstGeom prst="roundRect">
            <a:avLst>
              <a:gd name="adj" fmla="val 0"/>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sz="1600" dirty="0">
                <a:ea typeface="SimSun" pitchFamily="2" charset="-122"/>
              </a:rPr>
              <a:t>Adjuvant chemotherapy according to </a:t>
            </a:r>
            <a:br>
              <a:rPr lang="en-GB" altLang="zh-CN" sz="1600" dirty="0">
                <a:ea typeface="SimSun" pitchFamily="2" charset="-122"/>
              </a:rPr>
            </a:br>
            <a:r>
              <a:rPr lang="en-GB" altLang="zh-CN" sz="1600" dirty="0">
                <a:ea typeface="SimSun" pitchFamily="2" charset="-122"/>
              </a:rPr>
              <a:t>pathological response </a:t>
            </a:r>
            <a:br>
              <a:rPr lang="en-GB" altLang="zh-CN" sz="1600" dirty="0">
                <a:ea typeface="SimSun" pitchFamily="2" charset="-122"/>
              </a:rPr>
            </a:br>
            <a:r>
              <a:rPr lang="en-GB" altLang="zh-CN" sz="1600" dirty="0">
                <a:ea typeface="SimSun" pitchFamily="2" charset="-122"/>
              </a:rPr>
              <a:t>(XELOX or capecitabine 6 cycles)</a:t>
            </a:r>
            <a:endParaRPr kumimoji="0" lang="en-GB" altLang="zh-CN" sz="1600" b="0" i="0" u="none" strike="noStrike" kern="1200" cap="none" spc="0" normalizeH="0" baseline="0" noProof="0" dirty="0">
              <a:ln>
                <a:noFill/>
              </a:ln>
              <a:effectLst/>
              <a:uLnTx/>
              <a:uFillTx/>
              <a:ea typeface="SimSun" pitchFamily="2" charset="-122"/>
            </a:endParaRPr>
          </a:p>
        </p:txBody>
      </p:sp>
      <p:cxnSp>
        <p:nvCxnSpPr>
          <p:cNvPr id="26" name="AutoShape 21"/>
          <p:cNvCxnSpPr>
            <a:cxnSpLocks noChangeShapeType="1"/>
            <a:stCxn id="18" idx="3"/>
            <a:endCxn id="25" idx="1"/>
          </p:cNvCxnSpPr>
          <p:nvPr/>
        </p:nvCxnSpPr>
        <p:spPr bwMode="auto">
          <a:xfrm>
            <a:off x="8521272" y="3400301"/>
            <a:ext cx="611741"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8291882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O-12: Phase II study of preoperative (</a:t>
            </a:r>
            <a:r>
              <a:rPr lang="en-GB" dirty="0" err="1"/>
              <a:t>preop</a:t>
            </a:r>
            <a:r>
              <a:rPr lang="en-GB" dirty="0"/>
              <a:t>) chemoradiotherapy (CTTRT) plus avelumab (AVE) in patients (pts) with locally advanced rectal cancer (LARC): the AVANA study </a:t>
            </a:r>
            <a:br>
              <a:rPr lang="en-GB" dirty="0"/>
            </a:br>
            <a:r>
              <a:rPr lang="en-GB" dirty="0"/>
              <a:t>– Salvatore L, et al</a:t>
            </a:r>
          </a:p>
        </p:txBody>
      </p:sp>
      <p:sp>
        <p:nvSpPr>
          <p:cNvPr id="8" name="Content Placeholder 7"/>
          <p:cNvSpPr>
            <a:spLocks noGrp="1"/>
          </p:cNvSpPr>
          <p:nvPr>
            <p:ph idx="1"/>
          </p:nvPr>
        </p:nvSpPr>
        <p:spPr/>
        <p:txBody>
          <a:bodyPr/>
          <a:lstStyle/>
          <a:p>
            <a:pPr marL="0" indent="0">
              <a:buNone/>
            </a:pPr>
            <a:r>
              <a:rPr lang="en-GB" b="1" dirty="0"/>
              <a:t>Key results</a:t>
            </a:r>
          </a:p>
        </p:txBody>
      </p:sp>
      <p:sp>
        <p:nvSpPr>
          <p:cNvPr id="9" name="Text Placeholder 8"/>
          <p:cNvSpPr>
            <a:spLocks noGrp="1"/>
          </p:cNvSpPr>
          <p:nvPr>
            <p:ph type="body" sz="quarter" idx="10"/>
          </p:nvPr>
        </p:nvSpPr>
        <p:spPr/>
        <p:txBody>
          <a:bodyPr/>
          <a:lstStyle/>
          <a:p>
            <a:r>
              <a:rPr lang="en-GB" dirty="0"/>
              <a:t>*One patient was not evaluable, he refused surgery (</a:t>
            </a:r>
            <a:r>
              <a:rPr lang="en-GB" dirty="0" err="1"/>
              <a:t>bx</a:t>
            </a:r>
            <a:r>
              <a:rPr lang="en-GB" dirty="0"/>
              <a:t>: negative for cancer cells; CT scan; PR rectum, PD right adrenal gland)</a:t>
            </a:r>
          </a:p>
        </p:txBody>
      </p:sp>
      <p:sp>
        <p:nvSpPr>
          <p:cNvPr id="5" name="Text Placeholder 4"/>
          <p:cNvSpPr>
            <a:spLocks noGrp="1"/>
          </p:cNvSpPr>
          <p:nvPr>
            <p:ph type="body" sz="quarter" idx="11"/>
          </p:nvPr>
        </p:nvSpPr>
        <p:spPr/>
        <p:txBody>
          <a:bodyPr/>
          <a:lstStyle/>
          <a:p>
            <a:r>
              <a:rPr lang="en-GB" dirty="0"/>
              <a:t>Salvatore L, et al. Ann </a:t>
            </a:r>
            <a:r>
              <a:rPr lang="en-GB" dirty="0" err="1"/>
              <a:t>Oncol</a:t>
            </a:r>
            <a:r>
              <a:rPr lang="en-GB" dirty="0"/>
              <a:t> 2021;32(</a:t>
            </a:r>
            <a:r>
              <a:rPr lang="en-GB" dirty="0" err="1"/>
              <a:t>suppl</a:t>
            </a:r>
            <a:r>
              <a:rPr lang="en-GB" dirty="0"/>
              <a:t>):</a:t>
            </a:r>
            <a:r>
              <a:rPr lang="en-GB" dirty="0" err="1"/>
              <a:t>abstr</a:t>
            </a:r>
            <a:r>
              <a:rPr lang="en-GB" dirty="0"/>
              <a:t> O-12</a:t>
            </a:r>
          </a:p>
        </p:txBody>
      </p:sp>
      <p:sp>
        <p:nvSpPr>
          <p:cNvPr id="7" name="TextBox 6">
            <a:extLst>
              <a:ext uri="{FF2B5EF4-FFF2-40B4-BE49-F238E27FC236}">
                <a16:creationId xmlns:a16="http://schemas.microsoft.com/office/drawing/2014/main" id="{9E25451F-2B50-4B79-B47F-61BB0A50301D}"/>
              </a:ext>
            </a:extLst>
          </p:cNvPr>
          <p:cNvSpPr txBox="1"/>
          <p:nvPr/>
        </p:nvSpPr>
        <p:spPr>
          <a:xfrm>
            <a:off x="6102986" y="5750170"/>
            <a:ext cx="383438" cy="307777"/>
          </a:xfrm>
          <a:prstGeom prst="rect">
            <a:avLst/>
          </a:prstGeom>
          <a:noFill/>
        </p:spPr>
        <p:txBody>
          <a:bodyPr wrap="none" rtlCol="0">
            <a:spAutoFit/>
          </a:bodyPr>
          <a:lstStyle/>
          <a:p>
            <a:pPr algn="ctr"/>
            <a:r>
              <a:rPr lang="en-GB" sz="1400" dirty="0" err="1"/>
              <a:t>cT</a:t>
            </a:r>
            <a:endParaRPr lang="en-GB" sz="1400" dirty="0"/>
          </a:p>
        </p:txBody>
      </p:sp>
      <p:sp>
        <p:nvSpPr>
          <p:cNvPr id="10" name="TextBox 9">
            <a:extLst>
              <a:ext uri="{FF2B5EF4-FFF2-40B4-BE49-F238E27FC236}">
                <a16:creationId xmlns:a16="http://schemas.microsoft.com/office/drawing/2014/main" id="{40E50B1E-1489-4DA2-BE38-93B54D9493D1}"/>
              </a:ext>
            </a:extLst>
          </p:cNvPr>
          <p:cNvSpPr txBox="1"/>
          <p:nvPr/>
        </p:nvSpPr>
        <p:spPr>
          <a:xfrm>
            <a:off x="7415385" y="5750170"/>
            <a:ext cx="383438" cy="307777"/>
          </a:xfrm>
          <a:prstGeom prst="rect">
            <a:avLst/>
          </a:prstGeom>
          <a:noFill/>
        </p:spPr>
        <p:txBody>
          <a:bodyPr wrap="none" rtlCol="0">
            <a:spAutoFit/>
          </a:bodyPr>
          <a:lstStyle/>
          <a:p>
            <a:pPr algn="ctr"/>
            <a:r>
              <a:rPr lang="en-GB" sz="1400" dirty="0" err="1"/>
              <a:t>yT</a:t>
            </a:r>
            <a:endParaRPr lang="en-GB" sz="1400" dirty="0"/>
          </a:p>
        </p:txBody>
      </p:sp>
      <p:sp>
        <p:nvSpPr>
          <p:cNvPr id="11" name="TextBox 10">
            <a:extLst>
              <a:ext uri="{FF2B5EF4-FFF2-40B4-BE49-F238E27FC236}">
                <a16:creationId xmlns:a16="http://schemas.microsoft.com/office/drawing/2014/main" id="{9BE1D139-6CDA-4170-BB7A-973ACAA9E325}"/>
              </a:ext>
            </a:extLst>
          </p:cNvPr>
          <p:cNvSpPr txBox="1"/>
          <p:nvPr/>
        </p:nvSpPr>
        <p:spPr>
          <a:xfrm>
            <a:off x="9515493" y="5750170"/>
            <a:ext cx="404278" cy="307777"/>
          </a:xfrm>
          <a:prstGeom prst="rect">
            <a:avLst/>
          </a:prstGeom>
          <a:noFill/>
        </p:spPr>
        <p:txBody>
          <a:bodyPr wrap="none" rtlCol="0">
            <a:spAutoFit/>
          </a:bodyPr>
          <a:lstStyle/>
          <a:p>
            <a:pPr algn="ctr"/>
            <a:r>
              <a:rPr lang="en-GB" sz="1400" dirty="0" err="1"/>
              <a:t>cN</a:t>
            </a:r>
            <a:endParaRPr lang="en-GB" sz="1400" dirty="0"/>
          </a:p>
        </p:txBody>
      </p:sp>
      <p:sp>
        <p:nvSpPr>
          <p:cNvPr id="12" name="TextBox 11">
            <a:extLst>
              <a:ext uri="{FF2B5EF4-FFF2-40B4-BE49-F238E27FC236}">
                <a16:creationId xmlns:a16="http://schemas.microsoft.com/office/drawing/2014/main" id="{BFBE287A-FC6D-4D9A-B8AB-56FE26D21B32}"/>
              </a:ext>
            </a:extLst>
          </p:cNvPr>
          <p:cNvSpPr txBox="1"/>
          <p:nvPr/>
        </p:nvSpPr>
        <p:spPr>
          <a:xfrm>
            <a:off x="10746286" y="5750170"/>
            <a:ext cx="404278" cy="307777"/>
          </a:xfrm>
          <a:prstGeom prst="rect">
            <a:avLst/>
          </a:prstGeom>
          <a:noFill/>
        </p:spPr>
        <p:txBody>
          <a:bodyPr wrap="none" rtlCol="0">
            <a:spAutoFit/>
          </a:bodyPr>
          <a:lstStyle/>
          <a:p>
            <a:pPr algn="ctr"/>
            <a:r>
              <a:rPr lang="en-GB" sz="1400" dirty="0" err="1"/>
              <a:t>yN</a:t>
            </a:r>
            <a:endParaRPr lang="en-GB" sz="1400" dirty="0"/>
          </a:p>
        </p:txBody>
      </p:sp>
      <p:sp>
        <p:nvSpPr>
          <p:cNvPr id="13" name="Rectangle 12">
            <a:extLst>
              <a:ext uri="{FF2B5EF4-FFF2-40B4-BE49-F238E27FC236}">
                <a16:creationId xmlns:a16="http://schemas.microsoft.com/office/drawing/2014/main" id="{517458C5-6186-4E72-9F96-691F7578D35C}"/>
              </a:ext>
            </a:extLst>
          </p:cNvPr>
          <p:cNvSpPr/>
          <p:nvPr/>
        </p:nvSpPr>
        <p:spPr>
          <a:xfrm>
            <a:off x="6042659" y="5503985"/>
            <a:ext cx="504092" cy="2344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4B4AB70-54C9-4652-8E88-B82D791F5B8A}"/>
              </a:ext>
            </a:extLst>
          </p:cNvPr>
          <p:cNvSpPr/>
          <p:nvPr/>
        </p:nvSpPr>
        <p:spPr>
          <a:xfrm rot="10800000">
            <a:off x="6042660" y="5322277"/>
            <a:ext cx="504092" cy="2872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18D1AF9-A59D-4546-86CD-3F97F69F8822}"/>
              </a:ext>
            </a:extLst>
          </p:cNvPr>
          <p:cNvSpPr/>
          <p:nvPr/>
        </p:nvSpPr>
        <p:spPr>
          <a:xfrm rot="10800000">
            <a:off x="6042660" y="3259015"/>
            <a:ext cx="504092" cy="21687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B6ABEF1-D6E0-49AF-B75A-86E9D7F33B09}"/>
              </a:ext>
            </a:extLst>
          </p:cNvPr>
          <p:cNvSpPr/>
          <p:nvPr/>
        </p:nvSpPr>
        <p:spPr>
          <a:xfrm rot="10800000">
            <a:off x="6042659" y="2871370"/>
            <a:ext cx="504092"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32498EF-7CB8-4865-BE7D-783E0B59E1EF}"/>
              </a:ext>
            </a:extLst>
          </p:cNvPr>
          <p:cNvSpPr/>
          <p:nvPr/>
        </p:nvSpPr>
        <p:spPr>
          <a:xfrm rot="10800000">
            <a:off x="7355059" y="5041847"/>
            <a:ext cx="504092" cy="684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6A6770C-EE66-41B2-B100-11D186379788}"/>
              </a:ext>
            </a:extLst>
          </p:cNvPr>
          <p:cNvSpPr/>
          <p:nvPr/>
        </p:nvSpPr>
        <p:spPr>
          <a:xfrm rot="10800000">
            <a:off x="7355059" y="3862939"/>
            <a:ext cx="504092" cy="12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3CA3B82-B5FB-4DA3-8424-51E3FA29E41A}"/>
              </a:ext>
            </a:extLst>
          </p:cNvPr>
          <p:cNvSpPr/>
          <p:nvPr/>
        </p:nvSpPr>
        <p:spPr>
          <a:xfrm rot="10800000">
            <a:off x="7355059" y="2961000"/>
            <a:ext cx="504092"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353BCB7-BE62-4774-8A69-72F42D5D5734}"/>
              </a:ext>
            </a:extLst>
          </p:cNvPr>
          <p:cNvSpPr/>
          <p:nvPr/>
        </p:nvSpPr>
        <p:spPr>
          <a:xfrm rot="10800000">
            <a:off x="7355058" y="2867955"/>
            <a:ext cx="504092" cy="132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B52CFEB-E49E-480A-AD2D-1D6137DEAE79}"/>
              </a:ext>
            </a:extLst>
          </p:cNvPr>
          <p:cNvSpPr/>
          <p:nvPr/>
        </p:nvSpPr>
        <p:spPr>
          <a:xfrm rot="10800000">
            <a:off x="9465586" y="5516585"/>
            <a:ext cx="504092"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72F2558-B5C2-45B2-9A8B-5CA7F6674223}"/>
              </a:ext>
            </a:extLst>
          </p:cNvPr>
          <p:cNvSpPr/>
          <p:nvPr/>
        </p:nvSpPr>
        <p:spPr>
          <a:xfrm rot="10800000">
            <a:off x="9465586" y="2874324"/>
            <a:ext cx="504092" cy="270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0F8F560-558C-4FA9-9612-BCF94AE206B6}"/>
              </a:ext>
            </a:extLst>
          </p:cNvPr>
          <p:cNvSpPr/>
          <p:nvPr/>
        </p:nvSpPr>
        <p:spPr>
          <a:xfrm rot="10800000">
            <a:off x="10696379" y="3428585"/>
            <a:ext cx="504092" cy="23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F4D428D-A901-48CC-B653-D90939B9E7FB}"/>
              </a:ext>
            </a:extLst>
          </p:cNvPr>
          <p:cNvSpPr/>
          <p:nvPr/>
        </p:nvSpPr>
        <p:spPr>
          <a:xfrm rot="10800000">
            <a:off x="10696379" y="2875616"/>
            <a:ext cx="504092" cy="61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Table 5">
            <a:extLst>
              <a:ext uri="{FF2B5EF4-FFF2-40B4-BE49-F238E27FC236}">
                <a16:creationId xmlns:a16="http://schemas.microsoft.com/office/drawing/2014/main" id="{2A8F8D24-F972-4C11-9263-30CF122488D7}"/>
              </a:ext>
            </a:extLst>
          </p:cNvPr>
          <p:cNvGraphicFramePr>
            <a:graphicFrameLocks noGrp="1"/>
          </p:cNvGraphicFramePr>
          <p:nvPr>
            <p:extLst>
              <p:ext uri="{D42A27DB-BD31-4B8C-83A1-F6EECF244321}">
                <p14:modId xmlns:p14="http://schemas.microsoft.com/office/powerpoint/2010/main" val="3954860368"/>
              </p:ext>
            </p:extLst>
          </p:nvPr>
        </p:nvGraphicFramePr>
        <p:xfrm>
          <a:off x="502551" y="1901207"/>
          <a:ext cx="4013912" cy="3352800"/>
        </p:xfrm>
        <a:graphic>
          <a:graphicData uri="http://schemas.openxmlformats.org/drawingml/2006/table">
            <a:tbl>
              <a:tblPr firstRow="1" bandRow="1">
                <a:tableStyleId>{5202B0CA-FC54-4496-8BCA-5EF66A818D29}</a:tableStyleId>
              </a:tblPr>
              <a:tblGrid>
                <a:gridCol w="2987545">
                  <a:extLst>
                    <a:ext uri="{9D8B030D-6E8A-4147-A177-3AD203B41FA5}">
                      <a16:colId xmlns:a16="http://schemas.microsoft.com/office/drawing/2014/main" val="2406304481"/>
                    </a:ext>
                  </a:extLst>
                </a:gridCol>
                <a:gridCol w="1026367">
                  <a:extLst>
                    <a:ext uri="{9D8B030D-6E8A-4147-A177-3AD203B41FA5}">
                      <a16:colId xmlns:a16="http://schemas.microsoft.com/office/drawing/2014/main" val="1356060014"/>
                    </a:ext>
                  </a:extLst>
                </a:gridCol>
              </a:tblGrid>
              <a:tr h="182637">
                <a:tc>
                  <a:txBody>
                    <a:bodyPr/>
                    <a:lstStyle/>
                    <a:p>
                      <a:endParaRPr lang="en-GB" sz="1400" dirty="0">
                        <a:solidFill>
                          <a:schemeClr val="tx2"/>
                        </a:solidFill>
                      </a:endParaRPr>
                    </a:p>
                  </a:txBody>
                  <a:tcPr/>
                </a:tc>
                <a:tc>
                  <a:txBody>
                    <a:bodyPr/>
                    <a:lstStyle/>
                    <a:p>
                      <a:pPr algn="ctr"/>
                      <a:r>
                        <a:rPr lang="en-GB" sz="1400" dirty="0">
                          <a:solidFill>
                            <a:schemeClr val="tx2"/>
                          </a:solidFill>
                        </a:rPr>
                        <a:t>n=100*</a:t>
                      </a:r>
                    </a:p>
                  </a:txBody>
                  <a:tcPr/>
                </a:tc>
                <a:extLst>
                  <a:ext uri="{0D108BD9-81ED-4DB2-BD59-A6C34878D82A}">
                    <a16:rowId xmlns:a16="http://schemas.microsoft.com/office/drawing/2014/main" val="1291896049"/>
                  </a:ext>
                </a:extLst>
              </a:tr>
              <a:tr h="370840">
                <a:tc>
                  <a:txBody>
                    <a:bodyPr/>
                    <a:lstStyle/>
                    <a:p>
                      <a:r>
                        <a:rPr lang="en-GB" sz="1400" dirty="0" err="1">
                          <a:solidFill>
                            <a:schemeClr val="tx1"/>
                          </a:solidFill>
                        </a:rPr>
                        <a:t>yT</a:t>
                      </a:r>
                      <a:r>
                        <a:rPr lang="en-GB" sz="1400" dirty="0">
                          <a:solidFill>
                            <a:schemeClr val="tx1"/>
                          </a:solidFill>
                        </a:rPr>
                        <a:t> stage, %</a:t>
                      </a:r>
                    </a:p>
                    <a:p>
                      <a:pPr marL="87313" indent="0"/>
                      <a:r>
                        <a:rPr lang="en-GB" sz="1400" dirty="0">
                          <a:solidFill>
                            <a:schemeClr val="tx1"/>
                          </a:solidFill>
                        </a:rPr>
                        <a:t>yT0</a:t>
                      </a:r>
                    </a:p>
                    <a:p>
                      <a:pPr marL="87313" indent="0"/>
                      <a:r>
                        <a:rPr lang="en-GB" sz="1400" dirty="0">
                          <a:solidFill>
                            <a:schemeClr val="tx1"/>
                          </a:solidFill>
                        </a:rPr>
                        <a:t>yT1</a:t>
                      </a:r>
                    </a:p>
                    <a:p>
                      <a:pPr marL="87313" indent="0"/>
                      <a:r>
                        <a:rPr lang="en-GB" sz="1400" dirty="0">
                          <a:solidFill>
                            <a:schemeClr val="tx1"/>
                          </a:solidFill>
                        </a:rPr>
                        <a:t>yT2</a:t>
                      </a:r>
                    </a:p>
                    <a:p>
                      <a:pPr marL="87313" indent="0"/>
                      <a:r>
                        <a:rPr lang="en-GB" sz="1400" dirty="0">
                          <a:solidFill>
                            <a:schemeClr val="tx1"/>
                          </a:solidFill>
                        </a:rPr>
                        <a:t>yT3</a:t>
                      </a:r>
                    </a:p>
                    <a:p>
                      <a:pPr marL="87313" indent="0"/>
                      <a:r>
                        <a:rPr lang="en-GB" sz="1400" dirty="0">
                          <a:solidFill>
                            <a:schemeClr val="tx1"/>
                          </a:solidFill>
                        </a:rPr>
                        <a:t>yT4</a:t>
                      </a:r>
                    </a:p>
                  </a:txBody>
                  <a:tcPr/>
                </a:tc>
                <a:tc>
                  <a:txBody>
                    <a:bodyPr/>
                    <a:lstStyle/>
                    <a:p>
                      <a:pPr algn="ctr"/>
                      <a:endParaRPr lang="en-GB" sz="1400" dirty="0">
                        <a:solidFill>
                          <a:schemeClr val="tx1"/>
                        </a:solidFill>
                      </a:endParaRPr>
                    </a:p>
                    <a:p>
                      <a:pPr algn="ctr"/>
                      <a:r>
                        <a:rPr lang="en-GB" sz="1400" dirty="0">
                          <a:solidFill>
                            <a:schemeClr val="tx1"/>
                          </a:solidFill>
                        </a:rPr>
                        <a:t>23</a:t>
                      </a:r>
                    </a:p>
                    <a:p>
                      <a:pPr algn="ctr"/>
                      <a:r>
                        <a:rPr lang="en-GB" sz="1400" dirty="0">
                          <a:solidFill>
                            <a:schemeClr val="tx1"/>
                          </a:solidFill>
                        </a:rPr>
                        <a:t>11</a:t>
                      </a:r>
                    </a:p>
                    <a:p>
                      <a:pPr algn="ctr"/>
                      <a:r>
                        <a:rPr lang="en-GB" sz="1400" dirty="0">
                          <a:solidFill>
                            <a:schemeClr val="tx1"/>
                          </a:solidFill>
                        </a:rPr>
                        <a:t>30</a:t>
                      </a:r>
                    </a:p>
                    <a:p>
                      <a:pPr algn="ctr"/>
                      <a:r>
                        <a:rPr lang="en-GB" sz="1400" dirty="0">
                          <a:solidFill>
                            <a:schemeClr val="tx1"/>
                          </a:solidFill>
                        </a:rPr>
                        <a:t>33</a:t>
                      </a:r>
                    </a:p>
                    <a:p>
                      <a:pPr algn="ctr"/>
                      <a:r>
                        <a:rPr lang="en-GB" sz="1400" dirty="0">
                          <a:solidFill>
                            <a:schemeClr val="tx1"/>
                          </a:solidFill>
                        </a:rPr>
                        <a:t>3</a:t>
                      </a:r>
                    </a:p>
                  </a:txBody>
                  <a:tcPr/>
                </a:tc>
                <a:extLst>
                  <a:ext uri="{0D108BD9-81ED-4DB2-BD59-A6C34878D82A}">
                    <a16:rowId xmlns:a16="http://schemas.microsoft.com/office/drawing/2014/main" val="3891450183"/>
                  </a:ext>
                </a:extLst>
              </a:tr>
              <a:tr h="185420">
                <a:tc>
                  <a:txBody>
                    <a:bodyPr/>
                    <a:lstStyle/>
                    <a:p>
                      <a:r>
                        <a:rPr lang="en-GB" sz="1400" dirty="0" err="1">
                          <a:solidFill>
                            <a:schemeClr val="tx1"/>
                          </a:solidFill>
                        </a:rPr>
                        <a:t>yN</a:t>
                      </a:r>
                      <a:r>
                        <a:rPr lang="en-GB" sz="1400" dirty="0">
                          <a:solidFill>
                            <a:schemeClr val="tx1"/>
                          </a:solidFill>
                        </a:rPr>
                        <a:t> stage, %</a:t>
                      </a:r>
                    </a:p>
                    <a:p>
                      <a:pPr marL="87313" indent="0"/>
                      <a:r>
                        <a:rPr lang="en-GB" sz="1400" dirty="0">
                          <a:solidFill>
                            <a:schemeClr val="tx1"/>
                          </a:solidFill>
                        </a:rPr>
                        <a:t>yN0</a:t>
                      </a:r>
                    </a:p>
                    <a:p>
                      <a:pPr marL="87313" indent="0"/>
                      <a:r>
                        <a:rPr lang="en-GB" sz="1400" dirty="0" err="1">
                          <a:solidFill>
                            <a:schemeClr val="tx1"/>
                          </a:solidFill>
                        </a:rPr>
                        <a:t>yN</a:t>
                      </a:r>
                      <a:r>
                        <a:rPr lang="en-GB" sz="1400" dirty="0">
                          <a:solidFill>
                            <a:schemeClr val="tx1"/>
                          </a:solidFill>
                        </a:rPr>
                        <a:t>+</a:t>
                      </a:r>
                    </a:p>
                  </a:txBody>
                  <a:tcPr/>
                </a:tc>
                <a:tc>
                  <a:txBody>
                    <a:bodyPr/>
                    <a:lstStyle/>
                    <a:p>
                      <a:pPr algn="ctr"/>
                      <a:endParaRPr lang="en-GB" sz="1400" dirty="0">
                        <a:solidFill>
                          <a:schemeClr val="tx1"/>
                        </a:solidFill>
                      </a:endParaRPr>
                    </a:p>
                    <a:p>
                      <a:pPr algn="ctr"/>
                      <a:r>
                        <a:rPr lang="en-GB" sz="1400" dirty="0">
                          <a:solidFill>
                            <a:schemeClr val="tx1"/>
                          </a:solidFill>
                        </a:rPr>
                        <a:t>79</a:t>
                      </a:r>
                    </a:p>
                    <a:p>
                      <a:pPr algn="ctr"/>
                      <a:r>
                        <a:rPr lang="en-GB" sz="1400" dirty="0">
                          <a:solidFill>
                            <a:schemeClr val="tx1"/>
                          </a:solidFill>
                        </a:rPr>
                        <a:t>21</a:t>
                      </a:r>
                    </a:p>
                  </a:txBody>
                  <a:tcPr/>
                </a:tc>
                <a:extLst>
                  <a:ext uri="{0D108BD9-81ED-4DB2-BD59-A6C34878D82A}">
                    <a16:rowId xmlns:a16="http://schemas.microsoft.com/office/drawing/2014/main" val="1712347494"/>
                  </a:ext>
                </a:extLst>
              </a:tr>
              <a:tr h="185420">
                <a:tc>
                  <a:txBody>
                    <a:bodyPr/>
                    <a:lstStyle/>
                    <a:p>
                      <a:r>
                        <a:rPr lang="en-GB" sz="1400" dirty="0">
                          <a:solidFill>
                            <a:schemeClr val="tx1"/>
                          </a:solidFill>
                        </a:rPr>
                        <a:t>Pathological response, %</a:t>
                      </a:r>
                    </a:p>
                    <a:p>
                      <a:pPr marL="87313" indent="0"/>
                      <a:r>
                        <a:rPr lang="en-GB" sz="1400" dirty="0">
                          <a:solidFill>
                            <a:schemeClr val="tx1"/>
                          </a:solidFill>
                        </a:rPr>
                        <a:t>Pathological complete response</a:t>
                      </a:r>
                    </a:p>
                    <a:p>
                      <a:pPr marL="87313" indent="0"/>
                      <a:r>
                        <a:rPr lang="en-GB" sz="1400" dirty="0">
                          <a:solidFill>
                            <a:schemeClr val="tx1"/>
                          </a:solidFill>
                        </a:rPr>
                        <a:t>Major pathological response</a:t>
                      </a:r>
                    </a:p>
                    <a:p>
                      <a:pPr marL="87313" indent="0"/>
                      <a:r>
                        <a:rPr lang="en-GB" sz="1400" dirty="0">
                          <a:solidFill>
                            <a:schemeClr val="tx1"/>
                          </a:solidFill>
                        </a:rPr>
                        <a:t>No response</a:t>
                      </a:r>
                    </a:p>
                  </a:txBody>
                  <a:tcPr/>
                </a:tc>
                <a:tc>
                  <a:txBody>
                    <a:bodyPr/>
                    <a:lstStyle/>
                    <a:p>
                      <a:pPr algn="ctr"/>
                      <a:endParaRPr lang="en-GB" sz="1400" dirty="0">
                        <a:solidFill>
                          <a:schemeClr val="tx1"/>
                        </a:solidFill>
                      </a:endParaRPr>
                    </a:p>
                    <a:p>
                      <a:pPr algn="ctr"/>
                      <a:r>
                        <a:rPr lang="en-GB" sz="1400" dirty="0">
                          <a:solidFill>
                            <a:schemeClr val="tx1"/>
                          </a:solidFill>
                        </a:rPr>
                        <a:t>23</a:t>
                      </a:r>
                    </a:p>
                    <a:p>
                      <a:pPr algn="ctr"/>
                      <a:r>
                        <a:rPr lang="en-GB" sz="1400" dirty="0">
                          <a:solidFill>
                            <a:schemeClr val="tx1"/>
                          </a:solidFill>
                        </a:rPr>
                        <a:t>60</a:t>
                      </a:r>
                    </a:p>
                    <a:p>
                      <a:pPr algn="ctr"/>
                      <a:r>
                        <a:rPr lang="en-GB" sz="1400" dirty="0">
                          <a:solidFill>
                            <a:schemeClr val="tx1"/>
                          </a:solidFill>
                        </a:rPr>
                        <a:t>17</a:t>
                      </a:r>
                    </a:p>
                  </a:txBody>
                  <a:tcPr/>
                </a:tc>
                <a:extLst>
                  <a:ext uri="{0D108BD9-81ED-4DB2-BD59-A6C34878D82A}">
                    <a16:rowId xmlns:a16="http://schemas.microsoft.com/office/drawing/2014/main" val="2703019780"/>
                  </a:ext>
                </a:extLst>
              </a:tr>
            </a:tbl>
          </a:graphicData>
        </a:graphic>
      </p:graphicFrame>
      <p:sp>
        <p:nvSpPr>
          <p:cNvPr id="27" name="Freeform 21">
            <a:extLst>
              <a:ext uri="{FF2B5EF4-FFF2-40B4-BE49-F238E27FC236}">
                <a16:creationId xmlns:a16="http://schemas.microsoft.com/office/drawing/2014/main" id="{2EAF2E4E-2D2F-4348-8BB6-E6B80ADF0A28}"/>
              </a:ext>
            </a:extLst>
          </p:cNvPr>
          <p:cNvSpPr>
            <a:spLocks/>
          </p:cNvSpPr>
          <p:nvPr/>
        </p:nvSpPr>
        <p:spPr bwMode="auto">
          <a:xfrm>
            <a:off x="5650986" y="2891458"/>
            <a:ext cx="6021462" cy="28489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21">
            <a:extLst>
              <a:ext uri="{FF2B5EF4-FFF2-40B4-BE49-F238E27FC236}">
                <a16:creationId xmlns:a16="http://schemas.microsoft.com/office/drawing/2014/main" id="{E78358DC-5312-4D07-B831-8BE46EF6D9E8}"/>
              </a:ext>
            </a:extLst>
          </p:cNvPr>
          <p:cNvSpPr>
            <a:spLocks noChangeShapeType="1"/>
          </p:cNvSpPr>
          <p:nvPr/>
        </p:nvSpPr>
        <p:spPr bwMode="auto">
          <a:xfrm>
            <a:off x="5639542" y="56427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FC82D586-0042-4DE3-94D8-8861CE0AFFB1}"/>
              </a:ext>
            </a:extLst>
          </p:cNvPr>
          <p:cNvGrpSpPr/>
          <p:nvPr/>
        </p:nvGrpSpPr>
        <p:grpSpPr>
          <a:xfrm>
            <a:off x="5121349" y="2725950"/>
            <a:ext cx="524416" cy="3166774"/>
            <a:chOff x="1459939" y="1282492"/>
            <a:chExt cx="524416" cy="2825069"/>
          </a:xfrm>
        </p:grpSpPr>
        <p:sp>
          <p:nvSpPr>
            <p:cNvPr id="30" name="Line 6">
              <a:extLst>
                <a:ext uri="{FF2B5EF4-FFF2-40B4-BE49-F238E27FC236}">
                  <a16:creationId xmlns:a16="http://schemas.microsoft.com/office/drawing/2014/main" id="{E924426D-5765-4EAD-9625-AF6094A89927}"/>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 name="Line 7">
              <a:extLst>
                <a:ext uri="{FF2B5EF4-FFF2-40B4-BE49-F238E27FC236}">
                  <a16:creationId xmlns:a16="http://schemas.microsoft.com/office/drawing/2014/main" id="{50653C0F-594F-4F44-9276-30B3C1728C1A}"/>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 name="Line 8">
              <a:extLst>
                <a:ext uri="{FF2B5EF4-FFF2-40B4-BE49-F238E27FC236}">
                  <a16:creationId xmlns:a16="http://schemas.microsoft.com/office/drawing/2014/main" id="{52A8881F-3179-42AF-AA6A-3B67172A0B4F}"/>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3" name="Line 9">
              <a:extLst>
                <a:ext uri="{FF2B5EF4-FFF2-40B4-BE49-F238E27FC236}">
                  <a16:creationId xmlns:a16="http://schemas.microsoft.com/office/drawing/2014/main" id="{46590D3C-9C87-46F1-90F6-BC662EF78DF1}"/>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4" name="Line 10">
              <a:extLst>
                <a:ext uri="{FF2B5EF4-FFF2-40B4-BE49-F238E27FC236}">
                  <a16:creationId xmlns:a16="http://schemas.microsoft.com/office/drawing/2014/main" id="{806DFB14-160A-4BB0-9255-C8D7237B6907}"/>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5" name="Line 11">
              <a:extLst>
                <a:ext uri="{FF2B5EF4-FFF2-40B4-BE49-F238E27FC236}">
                  <a16:creationId xmlns:a16="http://schemas.microsoft.com/office/drawing/2014/main" id="{6EBC0065-3BEF-43B3-918A-7255C342CAD0}"/>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6" name="TextBox 35">
              <a:extLst>
                <a:ext uri="{FF2B5EF4-FFF2-40B4-BE49-F238E27FC236}">
                  <a16:creationId xmlns:a16="http://schemas.microsoft.com/office/drawing/2014/main" id="{517FDC5C-370C-4D68-AD47-A72BE1EF0E6E}"/>
                </a:ext>
              </a:extLst>
            </p:cNvPr>
            <p:cNvSpPr txBox="1"/>
            <p:nvPr/>
          </p:nvSpPr>
          <p:spPr>
            <a:xfrm>
              <a:off x="1459939" y="1282492"/>
              <a:ext cx="482824" cy="27456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37" name="TextBox 36">
              <a:extLst>
                <a:ext uri="{FF2B5EF4-FFF2-40B4-BE49-F238E27FC236}">
                  <a16:creationId xmlns:a16="http://schemas.microsoft.com/office/drawing/2014/main" id="{CF00CCA2-A7B4-41A4-9BE6-7836B1E572A1}"/>
                </a:ext>
              </a:extLst>
            </p:cNvPr>
            <p:cNvSpPr txBox="1"/>
            <p:nvPr/>
          </p:nvSpPr>
          <p:spPr>
            <a:xfrm>
              <a:off x="1559325" y="1806630"/>
              <a:ext cx="383438" cy="27456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38" name="TextBox 37">
              <a:extLst>
                <a:ext uri="{FF2B5EF4-FFF2-40B4-BE49-F238E27FC236}">
                  <a16:creationId xmlns:a16="http://schemas.microsoft.com/office/drawing/2014/main" id="{FC43A49C-709D-4544-839B-88A8CD2015AB}"/>
                </a:ext>
              </a:extLst>
            </p:cNvPr>
            <p:cNvSpPr txBox="1"/>
            <p:nvPr/>
          </p:nvSpPr>
          <p:spPr>
            <a:xfrm>
              <a:off x="1559325" y="2305162"/>
              <a:ext cx="383438" cy="27456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39" name="TextBox 38">
              <a:extLst>
                <a:ext uri="{FF2B5EF4-FFF2-40B4-BE49-F238E27FC236}">
                  <a16:creationId xmlns:a16="http://schemas.microsoft.com/office/drawing/2014/main" id="{8A2158DD-855C-426F-A36B-238BB43A234B}"/>
                </a:ext>
              </a:extLst>
            </p:cNvPr>
            <p:cNvSpPr txBox="1"/>
            <p:nvPr/>
          </p:nvSpPr>
          <p:spPr>
            <a:xfrm>
              <a:off x="1559325" y="2819815"/>
              <a:ext cx="383438" cy="27456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40" name="TextBox 39">
              <a:extLst>
                <a:ext uri="{FF2B5EF4-FFF2-40B4-BE49-F238E27FC236}">
                  <a16:creationId xmlns:a16="http://schemas.microsoft.com/office/drawing/2014/main" id="{4561817F-F3A0-4CCA-BF28-8030ABD7A56D}"/>
                </a:ext>
              </a:extLst>
            </p:cNvPr>
            <p:cNvSpPr txBox="1"/>
            <p:nvPr/>
          </p:nvSpPr>
          <p:spPr>
            <a:xfrm>
              <a:off x="1559325" y="3323718"/>
              <a:ext cx="383438" cy="27456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41" name="TextBox 40">
              <a:extLst>
                <a:ext uri="{FF2B5EF4-FFF2-40B4-BE49-F238E27FC236}">
                  <a16:creationId xmlns:a16="http://schemas.microsoft.com/office/drawing/2014/main" id="{0D1EE998-2E58-4EF7-9DBD-0CA637D34530}"/>
                </a:ext>
              </a:extLst>
            </p:cNvPr>
            <p:cNvSpPr txBox="1"/>
            <p:nvPr/>
          </p:nvSpPr>
          <p:spPr>
            <a:xfrm>
              <a:off x="1658719" y="3832994"/>
              <a:ext cx="284052" cy="27456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43" name="TextBox 42">
            <a:extLst>
              <a:ext uri="{FF2B5EF4-FFF2-40B4-BE49-F238E27FC236}">
                <a16:creationId xmlns:a16="http://schemas.microsoft.com/office/drawing/2014/main" id="{4E8B48D7-42D3-4692-A686-1E5C0953FA74}"/>
              </a:ext>
            </a:extLst>
          </p:cNvPr>
          <p:cNvSpPr txBox="1"/>
          <p:nvPr/>
        </p:nvSpPr>
        <p:spPr>
          <a:xfrm>
            <a:off x="6594350" y="2420815"/>
            <a:ext cx="902811" cy="338554"/>
          </a:xfrm>
          <a:prstGeom prst="rect">
            <a:avLst/>
          </a:prstGeom>
          <a:noFill/>
        </p:spPr>
        <p:txBody>
          <a:bodyPr wrap="none" rtlCol="0">
            <a:spAutoFit/>
          </a:bodyPr>
          <a:lstStyle/>
          <a:p>
            <a:pPr algn="ctr"/>
            <a:r>
              <a:rPr lang="en-GB" sz="1600" b="1" dirty="0">
                <a:solidFill>
                  <a:srgbClr val="4D4D4D"/>
                </a:solidFill>
              </a:rPr>
              <a:t>T stage</a:t>
            </a:r>
          </a:p>
        </p:txBody>
      </p:sp>
      <p:sp>
        <p:nvSpPr>
          <p:cNvPr id="44" name="TextBox 43">
            <a:extLst>
              <a:ext uri="{FF2B5EF4-FFF2-40B4-BE49-F238E27FC236}">
                <a16:creationId xmlns:a16="http://schemas.microsoft.com/office/drawing/2014/main" id="{6CB5EB75-64C7-43CA-BA7B-CDD57B5BC7AC}"/>
              </a:ext>
            </a:extLst>
          </p:cNvPr>
          <p:cNvSpPr txBox="1"/>
          <p:nvPr/>
        </p:nvSpPr>
        <p:spPr>
          <a:xfrm>
            <a:off x="9906622" y="2420815"/>
            <a:ext cx="925253" cy="338554"/>
          </a:xfrm>
          <a:prstGeom prst="rect">
            <a:avLst/>
          </a:prstGeom>
          <a:noFill/>
        </p:spPr>
        <p:txBody>
          <a:bodyPr wrap="none" rtlCol="0">
            <a:spAutoFit/>
          </a:bodyPr>
          <a:lstStyle/>
          <a:p>
            <a:pPr algn="ctr"/>
            <a:r>
              <a:rPr lang="en-GB" sz="1600" b="1" dirty="0">
                <a:solidFill>
                  <a:srgbClr val="4D4D4D"/>
                </a:solidFill>
              </a:rPr>
              <a:t>N stage</a:t>
            </a:r>
          </a:p>
        </p:txBody>
      </p:sp>
      <p:sp>
        <p:nvSpPr>
          <p:cNvPr id="45" name="TextBox 44">
            <a:extLst>
              <a:ext uri="{FF2B5EF4-FFF2-40B4-BE49-F238E27FC236}">
                <a16:creationId xmlns:a16="http://schemas.microsoft.com/office/drawing/2014/main" id="{CC6301D3-8077-4B24-9CD1-C9AF0BBF96E4}"/>
              </a:ext>
            </a:extLst>
          </p:cNvPr>
          <p:cNvSpPr txBox="1"/>
          <p:nvPr/>
        </p:nvSpPr>
        <p:spPr>
          <a:xfrm>
            <a:off x="8230653" y="3352800"/>
            <a:ext cx="393056" cy="1668214"/>
          </a:xfrm>
          <a:prstGeom prst="rect">
            <a:avLst/>
          </a:prstGeom>
          <a:noFill/>
        </p:spPr>
        <p:txBody>
          <a:bodyPr wrap="none" rtlCol="0">
            <a:spAutoFit/>
          </a:bodyPr>
          <a:lstStyle/>
          <a:p>
            <a:pPr algn="ctr">
              <a:lnSpc>
                <a:spcPct val="150000"/>
              </a:lnSpc>
            </a:pPr>
            <a:r>
              <a:rPr lang="en-GB" sz="1400" dirty="0"/>
              <a:t>T0</a:t>
            </a:r>
          </a:p>
          <a:p>
            <a:pPr algn="ctr">
              <a:lnSpc>
                <a:spcPct val="150000"/>
              </a:lnSpc>
            </a:pPr>
            <a:r>
              <a:rPr lang="en-GB" sz="1400" dirty="0"/>
              <a:t>T1</a:t>
            </a:r>
          </a:p>
          <a:p>
            <a:pPr algn="ctr">
              <a:lnSpc>
                <a:spcPct val="150000"/>
              </a:lnSpc>
            </a:pPr>
            <a:r>
              <a:rPr lang="en-GB" sz="1400" dirty="0"/>
              <a:t>T2</a:t>
            </a:r>
          </a:p>
          <a:p>
            <a:pPr algn="ctr">
              <a:lnSpc>
                <a:spcPct val="150000"/>
              </a:lnSpc>
            </a:pPr>
            <a:r>
              <a:rPr lang="en-GB" sz="1400" dirty="0"/>
              <a:t>T3</a:t>
            </a:r>
          </a:p>
          <a:p>
            <a:pPr algn="ctr">
              <a:lnSpc>
                <a:spcPct val="150000"/>
              </a:lnSpc>
            </a:pPr>
            <a:r>
              <a:rPr lang="en-GB" sz="1400" dirty="0"/>
              <a:t>T4</a:t>
            </a:r>
          </a:p>
        </p:txBody>
      </p:sp>
      <p:sp>
        <p:nvSpPr>
          <p:cNvPr id="46" name="Rectangle 45">
            <a:extLst>
              <a:ext uri="{FF2B5EF4-FFF2-40B4-BE49-F238E27FC236}">
                <a16:creationId xmlns:a16="http://schemas.microsoft.com/office/drawing/2014/main" id="{D55CF6CA-423C-4846-89A8-D11D08E30952}"/>
              </a:ext>
            </a:extLst>
          </p:cNvPr>
          <p:cNvSpPr/>
          <p:nvPr/>
        </p:nvSpPr>
        <p:spPr>
          <a:xfrm>
            <a:off x="8065480" y="4753707"/>
            <a:ext cx="180000" cy="180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E524499F-5CF0-4FA4-866A-D6ACB550C59D}"/>
              </a:ext>
            </a:extLst>
          </p:cNvPr>
          <p:cNvSpPr/>
          <p:nvPr/>
        </p:nvSpPr>
        <p:spPr>
          <a:xfrm>
            <a:off x="8065480" y="4437182"/>
            <a:ext cx="180000" cy="1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5D2D3E-FB1B-47BE-BB41-B0AE9317707E}"/>
              </a:ext>
            </a:extLst>
          </p:cNvPr>
          <p:cNvSpPr/>
          <p:nvPr/>
        </p:nvSpPr>
        <p:spPr>
          <a:xfrm>
            <a:off x="8065480" y="4120657"/>
            <a:ext cx="18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D2C31542-E79B-4E75-8F6E-01483D3D4D44}"/>
              </a:ext>
            </a:extLst>
          </p:cNvPr>
          <p:cNvSpPr/>
          <p:nvPr/>
        </p:nvSpPr>
        <p:spPr>
          <a:xfrm>
            <a:off x="8065480" y="3804132"/>
            <a:ext cx="180000" cy="18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EAA40C3B-EAAE-40BE-8941-3197BDE65A03}"/>
              </a:ext>
            </a:extLst>
          </p:cNvPr>
          <p:cNvSpPr/>
          <p:nvPr/>
        </p:nvSpPr>
        <p:spPr>
          <a:xfrm>
            <a:off x="8065480" y="3487607"/>
            <a:ext cx="180000" cy="18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02A0E921-F87E-4F51-AC04-40B3F6F1ED04}"/>
              </a:ext>
            </a:extLst>
          </p:cNvPr>
          <p:cNvSpPr txBox="1"/>
          <p:nvPr/>
        </p:nvSpPr>
        <p:spPr>
          <a:xfrm>
            <a:off x="11558898" y="3399692"/>
            <a:ext cx="418704" cy="698717"/>
          </a:xfrm>
          <a:prstGeom prst="rect">
            <a:avLst/>
          </a:prstGeom>
          <a:noFill/>
        </p:spPr>
        <p:txBody>
          <a:bodyPr wrap="none" rtlCol="0">
            <a:spAutoFit/>
          </a:bodyPr>
          <a:lstStyle/>
          <a:p>
            <a:pPr algn="ctr">
              <a:lnSpc>
                <a:spcPct val="150000"/>
              </a:lnSpc>
            </a:pPr>
            <a:r>
              <a:rPr lang="en-GB" sz="1400" dirty="0"/>
              <a:t>N0</a:t>
            </a:r>
          </a:p>
          <a:p>
            <a:pPr algn="ctr">
              <a:lnSpc>
                <a:spcPct val="150000"/>
              </a:lnSpc>
            </a:pPr>
            <a:r>
              <a:rPr lang="en-GB" sz="1400" dirty="0"/>
              <a:t>N+</a:t>
            </a:r>
          </a:p>
        </p:txBody>
      </p:sp>
      <p:sp>
        <p:nvSpPr>
          <p:cNvPr id="52" name="Rectangle 51">
            <a:extLst>
              <a:ext uri="{FF2B5EF4-FFF2-40B4-BE49-F238E27FC236}">
                <a16:creationId xmlns:a16="http://schemas.microsoft.com/office/drawing/2014/main" id="{E4BA618B-955D-4649-B480-0FEEC4375FD2}"/>
              </a:ext>
            </a:extLst>
          </p:cNvPr>
          <p:cNvSpPr/>
          <p:nvPr/>
        </p:nvSpPr>
        <p:spPr>
          <a:xfrm>
            <a:off x="11432916" y="3540363"/>
            <a:ext cx="180000"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6A36D400-E3E0-43D1-876D-31543521E4AE}"/>
              </a:ext>
            </a:extLst>
          </p:cNvPr>
          <p:cNvSpPr/>
          <p:nvPr/>
        </p:nvSpPr>
        <p:spPr>
          <a:xfrm>
            <a:off x="11432916" y="3856884"/>
            <a:ext cx="180000"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2040B6D6-1D4A-422C-B950-DBDC787CD827}"/>
              </a:ext>
            </a:extLst>
          </p:cNvPr>
          <p:cNvSpPr txBox="1"/>
          <p:nvPr/>
        </p:nvSpPr>
        <p:spPr>
          <a:xfrm>
            <a:off x="6102986" y="2981960"/>
            <a:ext cx="383438" cy="307777"/>
          </a:xfrm>
          <a:prstGeom prst="rect">
            <a:avLst/>
          </a:prstGeom>
          <a:noFill/>
        </p:spPr>
        <p:txBody>
          <a:bodyPr wrap="none" rtlCol="0">
            <a:spAutoFit/>
          </a:bodyPr>
          <a:lstStyle/>
          <a:p>
            <a:pPr algn="ctr"/>
            <a:r>
              <a:rPr lang="en-GB" sz="1400" dirty="0">
                <a:solidFill>
                  <a:srgbClr val="4D4D4D"/>
                </a:solidFill>
              </a:rPr>
              <a:t>16</a:t>
            </a:r>
          </a:p>
        </p:txBody>
      </p:sp>
      <p:sp>
        <p:nvSpPr>
          <p:cNvPr id="55" name="TextBox 54">
            <a:extLst>
              <a:ext uri="{FF2B5EF4-FFF2-40B4-BE49-F238E27FC236}">
                <a16:creationId xmlns:a16="http://schemas.microsoft.com/office/drawing/2014/main" id="{5B8FD513-6327-4F49-9F3C-0415719B982F}"/>
              </a:ext>
            </a:extLst>
          </p:cNvPr>
          <p:cNvSpPr txBox="1"/>
          <p:nvPr/>
        </p:nvSpPr>
        <p:spPr>
          <a:xfrm>
            <a:off x="6102986" y="4043680"/>
            <a:ext cx="383438" cy="307777"/>
          </a:xfrm>
          <a:prstGeom prst="rect">
            <a:avLst/>
          </a:prstGeom>
          <a:noFill/>
        </p:spPr>
        <p:txBody>
          <a:bodyPr wrap="none" rtlCol="0">
            <a:spAutoFit/>
          </a:bodyPr>
          <a:lstStyle/>
          <a:p>
            <a:pPr algn="ctr"/>
            <a:r>
              <a:rPr lang="en-GB" sz="1400" dirty="0"/>
              <a:t>73</a:t>
            </a:r>
          </a:p>
        </p:txBody>
      </p:sp>
      <p:sp>
        <p:nvSpPr>
          <p:cNvPr id="56" name="TextBox 55">
            <a:extLst>
              <a:ext uri="{FF2B5EF4-FFF2-40B4-BE49-F238E27FC236}">
                <a16:creationId xmlns:a16="http://schemas.microsoft.com/office/drawing/2014/main" id="{75A0028F-2165-4171-9012-C62F5DAB2375}"/>
              </a:ext>
            </a:extLst>
          </p:cNvPr>
          <p:cNvSpPr txBox="1"/>
          <p:nvPr/>
        </p:nvSpPr>
        <p:spPr>
          <a:xfrm>
            <a:off x="6152679" y="5344160"/>
            <a:ext cx="284052" cy="307777"/>
          </a:xfrm>
          <a:prstGeom prst="rect">
            <a:avLst/>
          </a:prstGeom>
          <a:noFill/>
        </p:spPr>
        <p:txBody>
          <a:bodyPr wrap="none" rtlCol="0">
            <a:spAutoFit/>
          </a:bodyPr>
          <a:lstStyle/>
          <a:p>
            <a:pPr algn="ctr"/>
            <a:r>
              <a:rPr lang="en-GB" sz="1400" dirty="0"/>
              <a:t>8</a:t>
            </a:r>
          </a:p>
        </p:txBody>
      </p:sp>
      <p:sp>
        <p:nvSpPr>
          <p:cNvPr id="57" name="TextBox 56">
            <a:extLst>
              <a:ext uri="{FF2B5EF4-FFF2-40B4-BE49-F238E27FC236}">
                <a16:creationId xmlns:a16="http://schemas.microsoft.com/office/drawing/2014/main" id="{E5464E26-1F3E-48E7-8A21-B146B2C6F996}"/>
              </a:ext>
            </a:extLst>
          </p:cNvPr>
          <p:cNvSpPr txBox="1"/>
          <p:nvPr/>
        </p:nvSpPr>
        <p:spPr>
          <a:xfrm>
            <a:off x="6152679" y="5506720"/>
            <a:ext cx="284052" cy="307777"/>
          </a:xfrm>
          <a:prstGeom prst="rect">
            <a:avLst/>
          </a:prstGeom>
          <a:noFill/>
        </p:spPr>
        <p:txBody>
          <a:bodyPr wrap="none" rtlCol="0">
            <a:spAutoFit/>
          </a:bodyPr>
          <a:lstStyle/>
          <a:p>
            <a:pPr algn="ctr"/>
            <a:r>
              <a:rPr lang="en-GB" sz="1400" dirty="0"/>
              <a:t>3</a:t>
            </a:r>
          </a:p>
        </p:txBody>
      </p:sp>
      <p:sp>
        <p:nvSpPr>
          <p:cNvPr id="58" name="TextBox 57">
            <a:extLst>
              <a:ext uri="{FF2B5EF4-FFF2-40B4-BE49-F238E27FC236}">
                <a16:creationId xmlns:a16="http://schemas.microsoft.com/office/drawing/2014/main" id="{0ACE8AAF-E37C-48A2-B2E6-81889F970C5C}"/>
              </a:ext>
            </a:extLst>
          </p:cNvPr>
          <p:cNvSpPr txBox="1"/>
          <p:nvPr/>
        </p:nvSpPr>
        <p:spPr>
          <a:xfrm>
            <a:off x="7415385" y="5278120"/>
            <a:ext cx="383438" cy="307777"/>
          </a:xfrm>
          <a:prstGeom prst="rect">
            <a:avLst/>
          </a:prstGeom>
          <a:noFill/>
        </p:spPr>
        <p:txBody>
          <a:bodyPr wrap="none" rtlCol="0">
            <a:spAutoFit/>
          </a:bodyPr>
          <a:lstStyle/>
          <a:p>
            <a:pPr algn="ctr"/>
            <a:r>
              <a:rPr lang="en-GB" sz="1400" dirty="0"/>
              <a:t>23</a:t>
            </a:r>
          </a:p>
        </p:txBody>
      </p:sp>
      <p:sp>
        <p:nvSpPr>
          <p:cNvPr id="59" name="TextBox 58">
            <a:extLst>
              <a:ext uri="{FF2B5EF4-FFF2-40B4-BE49-F238E27FC236}">
                <a16:creationId xmlns:a16="http://schemas.microsoft.com/office/drawing/2014/main" id="{0A4FFF11-E150-4315-9366-47CE6DA96FA3}"/>
              </a:ext>
            </a:extLst>
          </p:cNvPr>
          <p:cNvSpPr txBox="1"/>
          <p:nvPr/>
        </p:nvSpPr>
        <p:spPr>
          <a:xfrm>
            <a:off x="7415385" y="4262120"/>
            <a:ext cx="383438" cy="307777"/>
          </a:xfrm>
          <a:prstGeom prst="rect">
            <a:avLst/>
          </a:prstGeom>
          <a:noFill/>
        </p:spPr>
        <p:txBody>
          <a:bodyPr wrap="none" rtlCol="0">
            <a:spAutoFit/>
          </a:bodyPr>
          <a:lstStyle/>
          <a:p>
            <a:pPr algn="ctr"/>
            <a:r>
              <a:rPr lang="en-GB" sz="1400" dirty="0"/>
              <a:t>30</a:t>
            </a:r>
          </a:p>
        </p:txBody>
      </p:sp>
      <p:sp>
        <p:nvSpPr>
          <p:cNvPr id="60" name="TextBox 59">
            <a:extLst>
              <a:ext uri="{FF2B5EF4-FFF2-40B4-BE49-F238E27FC236}">
                <a16:creationId xmlns:a16="http://schemas.microsoft.com/office/drawing/2014/main" id="{0119F69C-67BD-4835-8815-2B18F5C5D6F2}"/>
              </a:ext>
            </a:extLst>
          </p:cNvPr>
          <p:cNvSpPr txBox="1"/>
          <p:nvPr/>
        </p:nvSpPr>
        <p:spPr>
          <a:xfrm>
            <a:off x="7415385" y="3235960"/>
            <a:ext cx="383438" cy="307777"/>
          </a:xfrm>
          <a:prstGeom prst="rect">
            <a:avLst/>
          </a:prstGeom>
          <a:noFill/>
        </p:spPr>
        <p:txBody>
          <a:bodyPr wrap="none" rtlCol="0">
            <a:spAutoFit/>
          </a:bodyPr>
          <a:lstStyle/>
          <a:p>
            <a:pPr algn="ctr"/>
            <a:r>
              <a:rPr lang="en-GB" sz="1400" dirty="0"/>
              <a:t>33</a:t>
            </a:r>
          </a:p>
        </p:txBody>
      </p:sp>
      <p:sp>
        <p:nvSpPr>
          <p:cNvPr id="61" name="TextBox 60">
            <a:extLst>
              <a:ext uri="{FF2B5EF4-FFF2-40B4-BE49-F238E27FC236}">
                <a16:creationId xmlns:a16="http://schemas.microsoft.com/office/drawing/2014/main" id="{2889018F-FDC2-4625-BBE3-25F782BECC4F}"/>
              </a:ext>
            </a:extLst>
          </p:cNvPr>
          <p:cNvSpPr txBox="1"/>
          <p:nvPr/>
        </p:nvSpPr>
        <p:spPr>
          <a:xfrm>
            <a:off x="9525913" y="4191000"/>
            <a:ext cx="383438" cy="307777"/>
          </a:xfrm>
          <a:prstGeom prst="rect">
            <a:avLst/>
          </a:prstGeom>
          <a:noFill/>
        </p:spPr>
        <p:txBody>
          <a:bodyPr wrap="none" rtlCol="0">
            <a:spAutoFit/>
          </a:bodyPr>
          <a:lstStyle/>
          <a:p>
            <a:pPr algn="ctr"/>
            <a:r>
              <a:rPr lang="en-GB" sz="1400" dirty="0">
                <a:solidFill>
                  <a:schemeClr val="tx2"/>
                </a:solidFill>
              </a:rPr>
              <a:t>94</a:t>
            </a:r>
          </a:p>
        </p:txBody>
      </p:sp>
      <p:sp>
        <p:nvSpPr>
          <p:cNvPr id="62" name="TextBox 61">
            <a:extLst>
              <a:ext uri="{FF2B5EF4-FFF2-40B4-BE49-F238E27FC236}">
                <a16:creationId xmlns:a16="http://schemas.microsoft.com/office/drawing/2014/main" id="{102FD798-C016-41FB-9DBE-38C9C8732742}"/>
              </a:ext>
            </a:extLst>
          </p:cNvPr>
          <p:cNvSpPr txBox="1"/>
          <p:nvPr/>
        </p:nvSpPr>
        <p:spPr>
          <a:xfrm>
            <a:off x="9575606" y="5476240"/>
            <a:ext cx="284052" cy="307777"/>
          </a:xfrm>
          <a:prstGeom prst="rect">
            <a:avLst/>
          </a:prstGeom>
          <a:noFill/>
        </p:spPr>
        <p:txBody>
          <a:bodyPr wrap="none" rtlCol="0">
            <a:spAutoFit/>
          </a:bodyPr>
          <a:lstStyle/>
          <a:p>
            <a:pPr algn="ctr"/>
            <a:r>
              <a:rPr lang="en-GB" sz="1400" dirty="0">
                <a:solidFill>
                  <a:schemeClr val="tx2"/>
                </a:solidFill>
              </a:rPr>
              <a:t>6</a:t>
            </a:r>
          </a:p>
        </p:txBody>
      </p:sp>
      <p:sp>
        <p:nvSpPr>
          <p:cNvPr id="63" name="TextBox 62">
            <a:extLst>
              <a:ext uri="{FF2B5EF4-FFF2-40B4-BE49-F238E27FC236}">
                <a16:creationId xmlns:a16="http://schemas.microsoft.com/office/drawing/2014/main" id="{941D5EC4-EA25-453A-AC91-F219F35CA9F4}"/>
              </a:ext>
            </a:extLst>
          </p:cNvPr>
          <p:cNvSpPr txBox="1"/>
          <p:nvPr/>
        </p:nvSpPr>
        <p:spPr>
          <a:xfrm>
            <a:off x="10756706" y="4673600"/>
            <a:ext cx="383438" cy="307777"/>
          </a:xfrm>
          <a:prstGeom prst="rect">
            <a:avLst/>
          </a:prstGeom>
          <a:noFill/>
        </p:spPr>
        <p:txBody>
          <a:bodyPr wrap="none" rtlCol="0">
            <a:spAutoFit/>
          </a:bodyPr>
          <a:lstStyle/>
          <a:p>
            <a:pPr algn="ctr"/>
            <a:r>
              <a:rPr lang="en-GB" sz="1400" dirty="0">
                <a:solidFill>
                  <a:schemeClr val="tx2"/>
                </a:solidFill>
              </a:rPr>
              <a:t>79</a:t>
            </a:r>
          </a:p>
        </p:txBody>
      </p:sp>
      <p:sp>
        <p:nvSpPr>
          <p:cNvPr id="64" name="TextBox 63">
            <a:extLst>
              <a:ext uri="{FF2B5EF4-FFF2-40B4-BE49-F238E27FC236}">
                <a16:creationId xmlns:a16="http://schemas.microsoft.com/office/drawing/2014/main" id="{A2A58888-4871-4B59-8557-A25AE3CAC956}"/>
              </a:ext>
            </a:extLst>
          </p:cNvPr>
          <p:cNvSpPr txBox="1"/>
          <p:nvPr/>
        </p:nvSpPr>
        <p:spPr>
          <a:xfrm>
            <a:off x="10756706" y="3037840"/>
            <a:ext cx="383438" cy="307777"/>
          </a:xfrm>
          <a:prstGeom prst="rect">
            <a:avLst/>
          </a:prstGeom>
          <a:noFill/>
        </p:spPr>
        <p:txBody>
          <a:bodyPr wrap="none" rtlCol="0">
            <a:spAutoFit/>
          </a:bodyPr>
          <a:lstStyle/>
          <a:p>
            <a:pPr algn="ctr"/>
            <a:r>
              <a:rPr lang="en-GB" sz="1400" dirty="0">
                <a:solidFill>
                  <a:schemeClr val="tx2"/>
                </a:solidFill>
              </a:rPr>
              <a:t>21</a:t>
            </a:r>
          </a:p>
        </p:txBody>
      </p:sp>
      <p:sp>
        <p:nvSpPr>
          <p:cNvPr id="65" name="TextBox 64">
            <a:extLst>
              <a:ext uri="{FF2B5EF4-FFF2-40B4-BE49-F238E27FC236}">
                <a16:creationId xmlns:a16="http://schemas.microsoft.com/office/drawing/2014/main" id="{08267F11-2D61-454B-A035-81DD3764092C}"/>
              </a:ext>
            </a:extLst>
          </p:cNvPr>
          <p:cNvSpPr txBox="1"/>
          <p:nvPr/>
        </p:nvSpPr>
        <p:spPr>
          <a:xfrm>
            <a:off x="7465078" y="2786830"/>
            <a:ext cx="284052" cy="307777"/>
          </a:xfrm>
          <a:prstGeom prst="rect">
            <a:avLst/>
          </a:prstGeom>
          <a:noFill/>
        </p:spPr>
        <p:txBody>
          <a:bodyPr wrap="none" rtlCol="0">
            <a:spAutoFit/>
          </a:bodyPr>
          <a:lstStyle/>
          <a:p>
            <a:pPr algn="ctr"/>
            <a:r>
              <a:rPr lang="en-GB" sz="1400" dirty="0">
                <a:solidFill>
                  <a:srgbClr val="4D4D4D"/>
                </a:solidFill>
              </a:rPr>
              <a:t>3</a:t>
            </a:r>
          </a:p>
        </p:txBody>
      </p:sp>
      <p:sp>
        <p:nvSpPr>
          <p:cNvPr id="66" name="Rectangle 65">
            <a:extLst>
              <a:ext uri="{FF2B5EF4-FFF2-40B4-BE49-F238E27FC236}">
                <a16:creationId xmlns:a16="http://schemas.microsoft.com/office/drawing/2014/main" id="{4A90D4A9-A8A1-41E7-90BC-B0F582496C43}"/>
              </a:ext>
            </a:extLst>
          </p:cNvPr>
          <p:cNvSpPr/>
          <p:nvPr/>
        </p:nvSpPr>
        <p:spPr>
          <a:xfrm rot="10800000">
            <a:off x="7355059" y="4781549"/>
            <a:ext cx="504092" cy="30538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ABD546EF-39B0-4A79-82E1-0131E6890B43}"/>
              </a:ext>
            </a:extLst>
          </p:cNvPr>
          <p:cNvSpPr txBox="1"/>
          <p:nvPr/>
        </p:nvSpPr>
        <p:spPr>
          <a:xfrm>
            <a:off x="7422053" y="4789170"/>
            <a:ext cx="370101" cy="307777"/>
          </a:xfrm>
          <a:prstGeom prst="rect">
            <a:avLst/>
          </a:prstGeom>
          <a:noFill/>
        </p:spPr>
        <p:txBody>
          <a:bodyPr wrap="none" rtlCol="0">
            <a:spAutoFit/>
          </a:bodyPr>
          <a:lstStyle/>
          <a:p>
            <a:pPr algn="ctr"/>
            <a:r>
              <a:rPr lang="en-GB" sz="1400" dirty="0"/>
              <a:t>11</a:t>
            </a:r>
          </a:p>
        </p:txBody>
      </p:sp>
      <p:graphicFrame>
        <p:nvGraphicFramePr>
          <p:cNvPr id="68" name="Table 55">
            <a:extLst>
              <a:ext uri="{FF2B5EF4-FFF2-40B4-BE49-F238E27FC236}">
                <a16:creationId xmlns:a16="http://schemas.microsoft.com/office/drawing/2014/main" id="{2378FA11-CBF6-4FD7-834C-0FE3C0BF7C91}"/>
              </a:ext>
            </a:extLst>
          </p:cNvPr>
          <p:cNvGraphicFramePr>
            <a:graphicFrameLocks noGrp="1"/>
          </p:cNvGraphicFramePr>
          <p:nvPr>
            <p:extLst>
              <p:ext uri="{D42A27DB-BD31-4B8C-83A1-F6EECF244321}">
                <p14:modId xmlns:p14="http://schemas.microsoft.com/office/powerpoint/2010/main" val="3091578418"/>
              </p:ext>
            </p:extLst>
          </p:nvPr>
        </p:nvGraphicFramePr>
        <p:xfrm>
          <a:off x="6254291" y="1397887"/>
          <a:ext cx="4710463" cy="875862"/>
        </p:xfrm>
        <a:graphic>
          <a:graphicData uri="http://schemas.openxmlformats.org/drawingml/2006/table">
            <a:tbl>
              <a:tblPr firstRow="1" bandRow="1">
                <a:tableStyleId>{5C22544A-7EE6-4342-B048-85BDC9FD1C3A}</a:tableStyleId>
              </a:tblPr>
              <a:tblGrid>
                <a:gridCol w="3262301">
                  <a:extLst>
                    <a:ext uri="{9D8B030D-6E8A-4147-A177-3AD203B41FA5}">
                      <a16:colId xmlns:a16="http://schemas.microsoft.com/office/drawing/2014/main" val="877851372"/>
                    </a:ext>
                  </a:extLst>
                </a:gridCol>
                <a:gridCol w="1448162">
                  <a:extLst>
                    <a:ext uri="{9D8B030D-6E8A-4147-A177-3AD203B41FA5}">
                      <a16:colId xmlns:a16="http://schemas.microsoft.com/office/drawing/2014/main" val="2688447927"/>
                    </a:ext>
                  </a:extLst>
                </a:gridCol>
              </a:tblGrid>
              <a:tr h="291954">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n=100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297835"/>
                  </a:ext>
                </a:extLst>
              </a:tr>
              <a:tr h="291954">
                <a:tc>
                  <a:txBody>
                    <a:bodyPr/>
                    <a:lstStyle/>
                    <a:p>
                      <a:r>
                        <a:rPr lang="en-GB" sz="1200" dirty="0">
                          <a:solidFill>
                            <a:srgbClr val="4D4D4D"/>
                          </a:solidFill>
                        </a:rPr>
                        <a:t>Pathological complete response, n (%)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23 (23) [16, 32]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4805983"/>
                  </a:ext>
                </a:extLst>
              </a:tr>
              <a:tr h="291954">
                <a:tc>
                  <a:txBody>
                    <a:bodyPr/>
                    <a:lstStyle/>
                    <a:p>
                      <a:r>
                        <a:rPr lang="en-GB" sz="1200" dirty="0">
                          <a:solidFill>
                            <a:srgbClr val="4D4D4D"/>
                          </a:solidFill>
                        </a:rPr>
                        <a:t>Major pathological</a:t>
                      </a:r>
                      <a:r>
                        <a:rPr lang="en-GB" sz="1200" baseline="0" dirty="0">
                          <a:solidFill>
                            <a:srgbClr val="4D4D4D"/>
                          </a:solidFill>
                        </a:rPr>
                        <a:t> response</a:t>
                      </a:r>
                      <a:r>
                        <a:rPr lang="en-GB" sz="1200" dirty="0">
                          <a:solidFill>
                            <a:srgbClr val="4D4D4D"/>
                          </a:solidFill>
                        </a:rPr>
                        <a:t>, n (%)</a:t>
                      </a:r>
                      <a:r>
                        <a:rPr lang="en-GB" sz="1200" baseline="0" dirty="0">
                          <a:solidFill>
                            <a:srgbClr val="4D4D4D"/>
                          </a:solidFill>
                        </a:rPr>
                        <a:t> [</a:t>
                      </a:r>
                      <a:r>
                        <a:rPr lang="en-GB" sz="1200" dirty="0">
                          <a:solidFill>
                            <a:srgbClr val="4D4D4D"/>
                          </a:solidFill>
                        </a:rPr>
                        <a:t>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60 (6) [50, 69]</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4613898"/>
                  </a:ext>
                </a:extLst>
              </a:tr>
            </a:tbl>
          </a:graphicData>
        </a:graphic>
      </p:graphicFrame>
    </p:spTree>
    <p:extLst>
      <p:ext uri="{BB962C8B-B14F-4D97-AF65-F5344CB8AC3E}">
        <p14:creationId xmlns:p14="http://schemas.microsoft.com/office/powerpoint/2010/main" val="5186272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O-12: Phase II study of preoperative (</a:t>
            </a:r>
            <a:r>
              <a:rPr lang="en-GB" dirty="0" err="1"/>
              <a:t>preop</a:t>
            </a:r>
            <a:r>
              <a:rPr lang="en-GB" dirty="0"/>
              <a:t>) chemoradiotherapy (CTTRT) plus avelumab (AVE) in patients (pts) with locally advanced rectal cancer (LARC): the AVANA study </a:t>
            </a:r>
            <a:br>
              <a:rPr lang="en-GB" dirty="0"/>
            </a:br>
            <a:r>
              <a:rPr lang="en-GB" dirty="0"/>
              <a:t>– Salvatore L, et al</a:t>
            </a:r>
          </a:p>
        </p:txBody>
      </p:sp>
      <p:sp>
        <p:nvSpPr>
          <p:cNvPr id="8" name="Content Placeholder 7"/>
          <p:cNvSpPr>
            <a:spLocks noGrp="1"/>
          </p:cNvSpPr>
          <p:nvPr>
            <p:ph idx="1"/>
          </p:nvPr>
        </p:nvSpPr>
        <p:spPr/>
        <p:txBody>
          <a:bodyPr/>
          <a:lstStyle/>
          <a:p>
            <a:pPr marL="0" indent="0">
              <a:buNone/>
            </a:pPr>
            <a:r>
              <a:rPr lang="en-GB" b="1" dirty="0"/>
              <a:t>Key results (cont.)</a:t>
            </a:r>
          </a:p>
          <a:p>
            <a:pPr marL="0" indent="0">
              <a:spcBef>
                <a:spcPts val="19200"/>
              </a:spcBef>
              <a:buNone/>
            </a:pPr>
            <a:r>
              <a:rPr lang="en-GB" b="1" dirty="0"/>
              <a:t>Conclusions</a:t>
            </a:r>
          </a:p>
          <a:p>
            <a:r>
              <a:rPr lang="en-GB" b="1" dirty="0"/>
              <a:t>In patients with locally advanced rectal cancer, preoperative chemoradiotherapy + avelumab demonstrated encouraging activity and a manageable safety profile</a:t>
            </a:r>
          </a:p>
        </p:txBody>
      </p:sp>
      <p:sp>
        <p:nvSpPr>
          <p:cNvPr id="5" name="Text Placeholder 4"/>
          <p:cNvSpPr>
            <a:spLocks noGrp="1"/>
          </p:cNvSpPr>
          <p:nvPr>
            <p:ph type="body" sz="quarter" idx="11"/>
          </p:nvPr>
        </p:nvSpPr>
        <p:spPr/>
        <p:txBody>
          <a:bodyPr/>
          <a:lstStyle/>
          <a:p>
            <a:r>
              <a:rPr lang="en-GB" dirty="0"/>
              <a:t>Salvatore L, et al. Ann </a:t>
            </a:r>
            <a:r>
              <a:rPr lang="en-GB" dirty="0" err="1"/>
              <a:t>Oncol</a:t>
            </a:r>
            <a:r>
              <a:rPr lang="en-GB" dirty="0"/>
              <a:t> 2021;32(</a:t>
            </a:r>
            <a:r>
              <a:rPr lang="en-GB" dirty="0" err="1"/>
              <a:t>suppl</a:t>
            </a:r>
            <a:r>
              <a:rPr lang="en-GB" dirty="0"/>
              <a:t>):</a:t>
            </a:r>
            <a:r>
              <a:rPr lang="en-GB" dirty="0" err="1"/>
              <a:t>abstr</a:t>
            </a:r>
            <a:r>
              <a:rPr lang="en-GB" dirty="0"/>
              <a:t> O-12</a:t>
            </a:r>
          </a:p>
        </p:txBody>
      </p:sp>
      <p:graphicFrame>
        <p:nvGraphicFramePr>
          <p:cNvPr id="6" name="Group 88"/>
          <p:cNvGraphicFramePr>
            <a:graphicFrameLocks noGrp="1"/>
          </p:cNvGraphicFramePr>
          <p:nvPr>
            <p:extLst>
              <p:ext uri="{D42A27DB-BD31-4B8C-83A1-F6EECF244321}">
                <p14:modId xmlns:p14="http://schemas.microsoft.com/office/powerpoint/2010/main" val="2424207498"/>
              </p:ext>
            </p:extLst>
          </p:nvPr>
        </p:nvGraphicFramePr>
        <p:xfrm>
          <a:off x="1037978" y="1798321"/>
          <a:ext cx="4755309" cy="1828800"/>
        </p:xfrm>
        <a:graphic>
          <a:graphicData uri="http://schemas.openxmlformats.org/drawingml/2006/table">
            <a:tbl>
              <a:tblPr firstRow="1" bandRow="1">
                <a:tableStyleId>{5202B0CA-FC54-4496-8BCA-5EF66A818D29}</a:tableStyleId>
              </a:tblPr>
              <a:tblGrid>
                <a:gridCol w="2726093">
                  <a:extLst>
                    <a:ext uri="{9D8B030D-6E8A-4147-A177-3AD203B41FA5}">
                      <a16:colId xmlns:a16="http://schemas.microsoft.com/office/drawing/2014/main" val="20000"/>
                    </a:ext>
                  </a:extLst>
                </a:gridCol>
                <a:gridCol w="2029216">
                  <a:extLst>
                    <a:ext uri="{9D8B030D-6E8A-4147-A177-3AD203B41FA5}">
                      <a16:colId xmlns:a16="http://schemas.microsoft.com/office/drawing/2014/main" val="20001"/>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Grade ≥3 AEs,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n=101</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Diarrhoea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latin typeface="+mn-lt"/>
                        </a:rPr>
                        <a:t>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094055339"/>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mn-cs"/>
                        </a:rPr>
                        <a:t>Nausea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a:ln>
                            <a:noFill/>
                          </a:ln>
                          <a:solidFill>
                            <a:schemeClr val="tx1"/>
                          </a:solidFill>
                          <a:effectLst/>
                          <a:latin typeface="+mn-lt"/>
                        </a:rPr>
                        <a:t>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166301456"/>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Arial" charset="0"/>
                        </a:rPr>
                        <a:t>Neutropenia</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1</a:t>
                      </a:r>
                    </a:p>
                  </a:txBody>
                  <a:tcPr anchor="ctr"/>
                </a:tc>
                <a:extLst>
                  <a:ext uri="{0D108BD9-81ED-4DB2-BD59-A6C34878D82A}">
                    <a16:rowId xmlns:a16="http://schemas.microsoft.com/office/drawing/2014/main" val="3227490770"/>
                  </a:ext>
                </a:extLst>
              </a:tr>
              <a:tr h="143472">
                <a:tc>
                  <a:txBody>
                    <a:bodyPr/>
                    <a:lstStyle/>
                    <a:p>
                      <a:pPr marL="0" indent="0"/>
                      <a:r>
                        <a:rPr kumimoji="0" lang="it-IT" sz="1400" u="none" strike="noStrike" kern="1200" cap="none" normalizeH="0" baseline="0" dirty="0">
                          <a:ln>
                            <a:noFill/>
                          </a:ln>
                          <a:solidFill>
                            <a:schemeClr val="tx1"/>
                          </a:solidFill>
                          <a:effectLst/>
                          <a:latin typeface="+mn-lt"/>
                        </a:rPr>
                        <a:t>Vomiting</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1</a:t>
                      </a:r>
                    </a:p>
                  </a:txBody>
                  <a:tcPr anchor="ctr"/>
                </a:tc>
                <a:extLst>
                  <a:ext uri="{0D108BD9-81ED-4DB2-BD59-A6C34878D82A}">
                    <a16:rowId xmlns:a16="http://schemas.microsoft.com/office/drawing/2014/main" val="367943349"/>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Arial" charset="0"/>
                        </a:rPr>
                        <a:t>Asthenia</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1</a:t>
                      </a:r>
                    </a:p>
                  </a:txBody>
                  <a:tcPr anchor="ctr"/>
                </a:tc>
                <a:extLst>
                  <a:ext uri="{0D108BD9-81ED-4DB2-BD59-A6C34878D82A}">
                    <a16:rowId xmlns:a16="http://schemas.microsoft.com/office/drawing/2014/main" val="197221540"/>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260266581"/>
              </p:ext>
            </p:extLst>
          </p:nvPr>
        </p:nvGraphicFramePr>
        <p:xfrm>
          <a:off x="6275945" y="1798321"/>
          <a:ext cx="4755309" cy="1524000"/>
        </p:xfrm>
        <a:graphic>
          <a:graphicData uri="http://schemas.openxmlformats.org/drawingml/2006/table">
            <a:tbl>
              <a:tblPr firstRow="1" bandRow="1">
                <a:tableStyleId>{5202B0CA-FC54-4496-8BCA-5EF66A818D29}</a:tableStyleId>
              </a:tblPr>
              <a:tblGrid>
                <a:gridCol w="3016911">
                  <a:extLst>
                    <a:ext uri="{9D8B030D-6E8A-4147-A177-3AD203B41FA5}">
                      <a16:colId xmlns:a16="http://schemas.microsoft.com/office/drawing/2014/main" val="20000"/>
                    </a:ext>
                  </a:extLst>
                </a:gridCol>
                <a:gridCol w="1738398">
                  <a:extLst>
                    <a:ext uri="{9D8B030D-6E8A-4147-A177-3AD203B41FA5}">
                      <a16:colId xmlns:a16="http://schemas.microsoft.com/office/drawing/2014/main" val="20001"/>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Grade ≥3 irAEs,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n=101</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Any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4</a:t>
                      </a:r>
                    </a:p>
                  </a:txBody>
                  <a:tcPr anchor="ctr"/>
                </a:tc>
                <a:extLst>
                  <a:ext uri="{0D108BD9-81ED-4DB2-BD59-A6C34878D82A}">
                    <a16:rowId xmlns:a16="http://schemas.microsoft.com/office/drawing/2014/main" val="121912318"/>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Infusion reaction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latin typeface="+mn-lt"/>
                        </a:rPr>
                        <a:t>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094055339"/>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mn-cs"/>
                        </a:rPr>
                        <a:t>Heart failure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a:ln>
                            <a:noFill/>
                          </a:ln>
                          <a:solidFill>
                            <a:schemeClr val="tx1"/>
                          </a:solidFill>
                          <a:effectLst/>
                          <a:latin typeface="+mn-lt"/>
                        </a:rPr>
                        <a:t>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166301456"/>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Arial" charset="0"/>
                        </a:rPr>
                        <a:t>Alanine aminotransferase increased</a:t>
                      </a: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1</a:t>
                      </a:r>
                    </a:p>
                  </a:txBody>
                  <a:tcPr anchor="ctr"/>
                </a:tc>
                <a:extLst>
                  <a:ext uri="{0D108BD9-81ED-4DB2-BD59-A6C34878D82A}">
                    <a16:rowId xmlns:a16="http://schemas.microsoft.com/office/drawing/2014/main" val="3227490770"/>
                  </a:ext>
                </a:extLst>
              </a:tr>
            </a:tbl>
          </a:graphicData>
        </a:graphic>
      </p:graphicFrame>
    </p:spTree>
    <p:extLst>
      <p:ext uri="{BB962C8B-B14F-4D97-AF65-F5344CB8AC3E}">
        <p14:creationId xmlns:p14="http://schemas.microsoft.com/office/powerpoint/2010/main" val="22666331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382O: Inhibition of WEE1 is effective in TP53 and RAS mutant metastatic colorectal cancer (mCRC): a randomised phase II trial (FOCUS4-C) comparing adavosertib (AZD1775) with active monitoring – </a:t>
            </a:r>
            <a:r>
              <a:rPr lang="en-GB" dirty="0" err="1"/>
              <a:t>Seligmann</a:t>
            </a:r>
            <a:r>
              <a:rPr lang="en-GB" dirty="0"/>
              <a:t> J, et al</a:t>
            </a:r>
          </a:p>
        </p:txBody>
      </p:sp>
      <p:sp>
        <p:nvSpPr>
          <p:cNvPr id="3" name="Content Placeholder 2"/>
          <p:cNvSpPr>
            <a:spLocks noGrp="1"/>
          </p:cNvSpPr>
          <p:nvPr>
            <p:ph idx="1"/>
          </p:nvPr>
        </p:nvSpPr>
        <p:spPr>
          <a:xfrm>
            <a:off x="486833" y="1254035"/>
            <a:ext cx="11120975" cy="4746172"/>
          </a:xfrm>
        </p:spPr>
        <p:txBody>
          <a:bodyPr/>
          <a:lstStyle/>
          <a:p>
            <a:pPr marL="0" indent="0">
              <a:buNone/>
            </a:pPr>
            <a:r>
              <a:rPr lang="en-GB" b="1" dirty="0"/>
              <a:t>Study objective</a:t>
            </a:r>
          </a:p>
          <a:p>
            <a:r>
              <a:rPr lang="en-GB" dirty="0"/>
              <a:t>To evaluate the efficacy and safety of adavosertib in patients with RAS and TP53 mutant mCRC in the FOCUS4-C study</a:t>
            </a:r>
          </a:p>
        </p:txBody>
      </p:sp>
      <p:sp>
        <p:nvSpPr>
          <p:cNvPr id="5" name="Text Placeholder 4"/>
          <p:cNvSpPr>
            <a:spLocks noGrp="1"/>
          </p:cNvSpPr>
          <p:nvPr>
            <p:ph type="body" sz="quarter" idx="11"/>
          </p:nvPr>
        </p:nvSpPr>
        <p:spPr/>
        <p:txBody>
          <a:bodyPr/>
          <a:lstStyle/>
          <a:p>
            <a:r>
              <a:rPr lang="en-GB" dirty="0" err="1"/>
              <a:t>Seligmann</a:t>
            </a:r>
            <a:r>
              <a:rPr lang="en-GB" dirty="0"/>
              <a:t> J, et al. Ann </a:t>
            </a:r>
            <a:r>
              <a:rPr lang="en-GB" dirty="0" err="1"/>
              <a:t>Oncol</a:t>
            </a:r>
            <a:r>
              <a:rPr lang="en-GB" dirty="0"/>
              <a:t> 2021;32(</a:t>
            </a:r>
            <a:r>
              <a:rPr lang="en-GB" dirty="0" err="1"/>
              <a:t>suppl</a:t>
            </a:r>
            <a:r>
              <a:rPr lang="en-GB" dirty="0"/>
              <a:t>):</a:t>
            </a:r>
            <a:r>
              <a:rPr lang="en-GB" dirty="0" err="1"/>
              <a:t>abstr</a:t>
            </a:r>
            <a:r>
              <a:rPr lang="en-GB" dirty="0"/>
              <a:t> 382O</a:t>
            </a:r>
          </a:p>
        </p:txBody>
      </p:sp>
      <p:sp>
        <p:nvSpPr>
          <p:cNvPr id="6"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PRIMARY ENDPOINT</a:t>
            </a:r>
          </a:p>
          <a:p>
            <a:pPr>
              <a:buClr>
                <a:srgbClr val="043882"/>
              </a:buClr>
              <a:defRPr/>
            </a:pPr>
            <a:r>
              <a:rPr lang="en-US" dirty="0"/>
              <a:t>PFS</a:t>
            </a:r>
          </a:p>
        </p:txBody>
      </p:sp>
      <p:sp>
        <p:nvSpPr>
          <p:cNvPr id="7" name="Oval 14"/>
          <p:cNvSpPr>
            <a:spLocks noChangeArrowheads="1"/>
          </p:cNvSpPr>
          <p:nvPr/>
        </p:nvSpPr>
        <p:spPr bwMode="auto">
          <a:xfrm>
            <a:off x="3899885" y="358878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2:1</a:t>
            </a:r>
          </a:p>
        </p:txBody>
      </p:sp>
      <p:cxnSp>
        <p:nvCxnSpPr>
          <p:cNvPr id="8" name="AutoShape 15"/>
          <p:cNvCxnSpPr>
            <a:cxnSpLocks noChangeShapeType="1"/>
            <a:stCxn id="7" idx="0"/>
            <a:endCxn id="13" idx="1"/>
          </p:cNvCxnSpPr>
          <p:nvPr/>
        </p:nvCxnSpPr>
        <p:spPr bwMode="auto">
          <a:xfrm rot="5400000" flipH="1" flipV="1">
            <a:off x="4087773" y="3110911"/>
            <a:ext cx="581786" cy="373967"/>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458784" y="2742682"/>
            <a:ext cx="133911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PD/toxicity</a:t>
            </a:r>
          </a:p>
        </p:txBody>
      </p:sp>
      <p:cxnSp>
        <p:nvCxnSpPr>
          <p:cNvPr id="11" name="AutoShape 19"/>
          <p:cNvCxnSpPr>
            <a:cxnSpLocks noChangeShapeType="1"/>
            <a:stCxn id="14" idx="3"/>
            <a:endCxn id="7" idx="2"/>
          </p:cNvCxnSpPr>
          <p:nvPr/>
        </p:nvCxnSpPr>
        <p:spPr bwMode="auto">
          <a:xfrm flipV="1">
            <a:off x="3726713" y="3880887"/>
            <a:ext cx="173172"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8199996" y="3007001"/>
            <a:ext cx="258788"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565650" y="2535865"/>
            <a:ext cx="3634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Adavosertib </a:t>
            </a:r>
            <a:r>
              <a:rPr lang="en-US" altLang="zh-CN" dirty="0" err="1">
                <a:solidFill>
                  <a:srgbClr val="FFFFFF"/>
                </a:solidFill>
                <a:ea typeface="SimSun" pitchFamily="2" charset="-122"/>
              </a:rPr>
              <a:t>po</a:t>
            </a:r>
            <a:r>
              <a:rPr lang="en-US" altLang="zh-CN" dirty="0">
                <a:solidFill>
                  <a:srgbClr val="FFFFFF"/>
                </a:solidFill>
                <a:ea typeface="SimSun" pitchFamily="2" charset="-122"/>
              </a:rPr>
              <a:t> 250/300 mg </a:t>
            </a:r>
            <a:br>
              <a:rPr lang="en-US" altLang="zh-CN" dirty="0">
                <a:solidFill>
                  <a:srgbClr val="FFFFFF"/>
                </a:solidFill>
                <a:ea typeface="SimSun" pitchFamily="2" charset="-122"/>
              </a:rPr>
            </a:br>
            <a:r>
              <a:rPr lang="en-US" altLang="zh-CN" dirty="0">
                <a:solidFill>
                  <a:srgbClr val="FFFFFF"/>
                </a:solidFill>
                <a:ea typeface="SimSun" pitchFamily="2" charset="-122"/>
              </a:rPr>
              <a:t>D1–5, 8–12 q3w</a:t>
            </a:r>
            <a:br>
              <a:rPr lang="en-US" altLang="zh-CN" dirty="0">
                <a:solidFill>
                  <a:srgbClr val="FFFFFF"/>
                </a:solidFill>
                <a:ea typeface="SimSun" pitchFamily="2" charset="-122"/>
              </a:rPr>
            </a:br>
            <a:r>
              <a:rPr lang="en-US" altLang="zh-CN" dirty="0">
                <a:solidFill>
                  <a:srgbClr val="FFFFFF"/>
                </a:solidFill>
                <a:ea typeface="SimSun" pitchFamily="2" charset="-122"/>
              </a:rPr>
              <a:t>(n=44)</a:t>
            </a:r>
          </a:p>
        </p:txBody>
      </p:sp>
      <p:sp>
        <p:nvSpPr>
          <p:cNvPr id="14" name="AutoShape 9"/>
          <p:cNvSpPr>
            <a:spLocks noChangeArrowheads="1"/>
          </p:cNvSpPr>
          <p:nvPr/>
        </p:nvSpPr>
        <p:spPr bwMode="auto">
          <a:xfrm>
            <a:off x="616689" y="2789563"/>
            <a:ext cx="3110024"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mCRC</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RAS and TP53 mutant</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CR/PR/SD after 16 weeks of induction chemotherapy</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PS 0–1</a:t>
            </a:r>
          </a:p>
          <a:p>
            <a:pPr defTabSz="892175" eaLnBrk="0" hangingPunct="0">
              <a:spcAft>
                <a:spcPct val="30000"/>
              </a:spcAft>
              <a:defRPr/>
            </a:pPr>
            <a:r>
              <a:rPr lang="en-US" altLang="zh-CN" sz="1600" dirty="0">
                <a:solidFill>
                  <a:srgbClr val="FFFFFF"/>
                </a:solidFill>
                <a:ea typeface="SimSun" pitchFamily="2" charset="-122"/>
              </a:rPr>
              <a:t>(n=247)</a:t>
            </a:r>
          </a:p>
        </p:txBody>
      </p:sp>
      <p:cxnSp>
        <p:nvCxnSpPr>
          <p:cNvPr id="15" name="AutoShape 16"/>
          <p:cNvCxnSpPr>
            <a:cxnSpLocks noChangeShapeType="1"/>
            <a:stCxn id="7" idx="4"/>
            <a:endCxn id="18" idx="1"/>
          </p:cNvCxnSpPr>
          <p:nvPr/>
        </p:nvCxnSpPr>
        <p:spPr bwMode="auto">
          <a:xfrm rot="16200000" flipH="1">
            <a:off x="4095490" y="4269179"/>
            <a:ext cx="566353" cy="373967"/>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8458784" y="4475020"/>
            <a:ext cx="133911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a:solidFill>
                  <a:srgbClr val="FFFFFF"/>
                </a:solidFill>
                <a:ea typeface="SimSun" pitchFamily="2" charset="-122"/>
              </a:rPr>
              <a:t>PD/toxicity</a:t>
            </a:r>
          </a:p>
        </p:txBody>
      </p:sp>
      <p:cxnSp>
        <p:nvCxnSpPr>
          <p:cNvPr id="17" name="AutoShape 20"/>
          <p:cNvCxnSpPr>
            <a:cxnSpLocks noChangeShapeType="1"/>
            <a:stCxn id="18" idx="3"/>
            <a:endCxn id="16" idx="1"/>
          </p:cNvCxnSpPr>
          <p:nvPr/>
        </p:nvCxnSpPr>
        <p:spPr bwMode="auto">
          <a:xfrm flipV="1">
            <a:off x="8197853" y="4739339"/>
            <a:ext cx="260931"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565650" y="4268160"/>
            <a:ext cx="3632203"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Active monitoring</a:t>
            </a:r>
            <a:br>
              <a:rPr lang="en-US" altLang="zh-CN" dirty="0">
                <a:solidFill>
                  <a:srgbClr val="4D4D4D"/>
                </a:solidFill>
                <a:ea typeface="SimSun" pitchFamily="2" charset="-122"/>
              </a:rPr>
            </a:br>
            <a:r>
              <a:rPr lang="en-US" altLang="zh-CN" dirty="0">
                <a:solidFill>
                  <a:srgbClr val="4D4D4D"/>
                </a:solidFill>
                <a:ea typeface="SimSun" pitchFamily="2" charset="-122"/>
              </a:rPr>
              <a:t>(n=25)</a:t>
            </a:r>
          </a:p>
        </p:txBody>
      </p:sp>
      <p:sp>
        <p:nvSpPr>
          <p:cNvPr id="19"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a:solidFill>
                  <a:srgbClr val="A0A0A0"/>
                </a:solidFill>
              </a:rPr>
              <a:t>SECONDARY ENDPOINTS</a:t>
            </a:r>
          </a:p>
          <a:p>
            <a:pPr>
              <a:buClr>
                <a:srgbClr val="043882"/>
              </a:buClr>
              <a:defRPr/>
            </a:pPr>
            <a:r>
              <a:rPr lang="en-US" dirty="0"/>
              <a:t>OS, response, safety</a:t>
            </a:r>
          </a:p>
        </p:txBody>
      </p:sp>
      <p:sp>
        <p:nvSpPr>
          <p:cNvPr id="37" name="AutoShape 8"/>
          <p:cNvSpPr>
            <a:spLocks noChangeArrowheads="1"/>
          </p:cNvSpPr>
          <p:nvPr/>
        </p:nvSpPr>
        <p:spPr bwMode="auto">
          <a:xfrm>
            <a:off x="9931640" y="2742681"/>
            <a:ext cx="1676168" cy="2260977"/>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Restart 1L chemotherapy</a:t>
            </a:r>
          </a:p>
        </p:txBody>
      </p:sp>
    </p:spTree>
    <p:extLst>
      <p:ext uri="{BB962C8B-B14F-4D97-AF65-F5344CB8AC3E}">
        <p14:creationId xmlns:p14="http://schemas.microsoft.com/office/powerpoint/2010/main" val="2849981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382O: Inhibition of WEE1 is effective in TP53 and RAS mutant metastatic colorectal cancer (mCRC): a randomised phase II trial (FOCUS4-C) comparing adavosertib (AZD1775) with active monitoring – </a:t>
            </a:r>
            <a:r>
              <a:rPr lang="en-GB" dirty="0" err="1"/>
              <a:t>Seligmann</a:t>
            </a:r>
            <a:r>
              <a:rPr lang="en-GB" dirty="0"/>
              <a:t> J,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err="1"/>
              <a:t>Seligmann</a:t>
            </a:r>
            <a:r>
              <a:rPr lang="en-GB" dirty="0"/>
              <a:t> J, et al. Ann </a:t>
            </a:r>
            <a:r>
              <a:rPr lang="en-GB" dirty="0" err="1"/>
              <a:t>Oncol</a:t>
            </a:r>
            <a:r>
              <a:rPr lang="en-GB" dirty="0"/>
              <a:t> 2021;32(</a:t>
            </a:r>
            <a:r>
              <a:rPr lang="en-GB" dirty="0" err="1"/>
              <a:t>suppl</a:t>
            </a:r>
            <a:r>
              <a:rPr lang="en-GB" dirty="0"/>
              <a:t>):</a:t>
            </a:r>
            <a:r>
              <a:rPr lang="en-GB" dirty="0" err="1"/>
              <a:t>abstr</a:t>
            </a:r>
            <a:r>
              <a:rPr lang="en-GB" dirty="0"/>
              <a:t> 382O</a:t>
            </a:r>
          </a:p>
        </p:txBody>
      </p:sp>
      <p:sp>
        <p:nvSpPr>
          <p:cNvPr id="8" name="TextBox 7"/>
          <p:cNvSpPr txBox="1"/>
          <p:nvPr/>
        </p:nvSpPr>
        <p:spPr>
          <a:xfrm>
            <a:off x="1501459" y="1539187"/>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Progression-free survival</a:t>
            </a:r>
          </a:p>
        </p:txBody>
      </p:sp>
      <p:sp>
        <p:nvSpPr>
          <p:cNvPr id="9" name="TextBox 8"/>
          <p:cNvSpPr txBox="1"/>
          <p:nvPr/>
        </p:nvSpPr>
        <p:spPr>
          <a:xfrm>
            <a:off x="8758159" y="1539187"/>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Overall survival</a:t>
            </a:r>
          </a:p>
        </p:txBody>
      </p:sp>
      <p:grpSp>
        <p:nvGrpSpPr>
          <p:cNvPr id="10" name="Group 9">
            <a:extLst>
              <a:ext uri="{FF2B5EF4-FFF2-40B4-BE49-F238E27FC236}">
                <a16:creationId xmlns:a16="http://schemas.microsoft.com/office/drawing/2014/main" id="{26EB5E47-E5D4-4148-815D-9042EF79406F}"/>
              </a:ext>
            </a:extLst>
          </p:cNvPr>
          <p:cNvGrpSpPr/>
          <p:nvPr/>
        </p:nvGrpSpPr>
        <p:grpSpPr>
          <a:xfrm>
            <a:off x="1065729" y="5956437"/>
            <a:ext cx="4367189" cy="503590"/>
            <a:chOff x="818131" y="5663934"/>
            <a:chExt cx="4367189" cy="503590"/>
          </a:xfrm>
        </p:grpSpPr>
        <p:sp>
          <p:nvSpPr>
            <p:cNvPr id="11" name="TextBox 10">
              <a:extLst>
                <a:ext uri="{FF2B5EF4-FFF2-40B4-BE49-F238E27FC236}">
                  <a16:creationId xmlns:a16="http://schemas.microsoft.com/office/drawing/2014/main" id="{3EE7E526-7AD9-47D7-ADB9-56159BF1D591}"/>
                </a:ext>
              </a:extLst>
            </p:cNvPr>
            <p:cNvSpPr txBox="1"/>
            <p:nvPr/>
          </p:nvSpPr>
          <p:spPr>
            <a:xfrm>
              <a:off x="4894608" y="5663934"/>
              <a:ext cx="290712"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2" name="TextBox 11">
              <a:extLst>
                <a:ext uri="{FF2B5EF4-FFF2-40B4-BE49-F238E27FC236}">
                  <a16:creationId xmlns:a16="http://schemas.microsoft.com/office/drawing/2014/main" id="{A1228E37-6AD7-4590-A011-90944A31C824}"/>
                </a:ext>
              </a:extLst>
            </p:cNvPr>
            <p:cNvSpPr txBox="1"/>
            <p:nvPr/>
          </p:nvSpPr>
          <p:spPr>
            <a:xfrm>
              <a:off x="4385048" y="5663934"/>
              <a:ext cx="290712"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3" name="TextBox 12">
              <a:extLst>
                <a:ext uri="{FF2B5EF4-FFF2-40B4-BE49-F238E27FC236}">
                  <a16:creationId xmlns:a16="http://schemas.microsoft.com/office/drawing/2014/main" id="{583D93BC-A78C-434C-B047-9766597A3F20}"/>
                </a:ext>
              </a:extLst>
            </p:cNvPr>
            <p:cNvSpPr txBox="1"/>
            <p:nvPr/>
          </p:nvSpPr>
          <p:spPr>
            <a:xfrm>
              <a:off x="3875488" y="5663934"/>
              <a:ext cx="290712"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4" name="TextBox 13">
              <a:extLst>
                <a:ext uri="{FF2B5EF4-FFF2-40B4-BE49-F238E27FC236}">
                  <a16:creationId xmlns:a16="http://schemas.microsoft.com/office/drawing/2014/main" id="{13486095-ECE9-45C9-B89F-377D1C8978AF}"/>
                </a:ext>
              </a:extLst>
            </p:cNvPr>
            <p:cNvSpPr txBox="1"/>
            <p:nvPr/>
          </p:nvSpPr>
          <p:spPr>
            <a:xfrm>
              <a:off x="3365928" y="5663934"/>
              <a:ext cx="290712"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5" name="TextBox 14">
              <a:extLst>
                <a:ext uri="{FF2B5EF4-FFF2-40B4-BE49-F238E27FC236}">
                  <a16:creationId xmlns:a16="http://schemas.microsoft.com/office/drawing/2014/main" id="{88D67E51-8CCF-449D-80F5-D198B154C9C8}"/>
                </a:ext>
              </a:extLst>
            </p:cNvPr>
            <p:cNvSpPr txBox="1"/>
            <p:nvPr/>
          </p:nvSpPr>
          <p:spPr>
            <a:xfrm>
              <a:off x="2856369" y="5663934"/>
              <a:ext cx="290712"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6" name="TextBox 15">
              <a:extLst>
                <a:ext uri="{FF2B5EF4-FFF2-40B4-BE49-F238E27FC236}">
                  <a16:creationId xmlns:a16="http://schemas.microsoft.com/office/drawing/2014/main" id="{DA4A0D08-EF66-436F-AB8C-913AAC4E7DA4}"/>
                </a:ext>
              </a:extLst>
            </p:cNvPr>
            <p:cNvSpPr txBox="1"/>
            <p:nvPr/>
          </p:nvSpPr>
          <p:spPr>
            <a:xfrm>
              <a:off x="2346809" y="5663934"/>
              <a:ext cx="290712"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6</a:t>
              </a:r>
            </a:p>
            <a:p>
              <a:pPr algn="ctr"/>
              <a:r>
                <a:rPr lang="en-GB" sz="1400" dirty="0">
                  <a:solidFill>
                    <a:schemeClr val="accent2"/>
                  </a:solidFill>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466AF375-40A4-4F99-9771-2E8A3905CE23}"/>
                </a:ext>
              </a:extLst>
            </p:cNvPr>
            <p:cNvSpPr txBox="1"/>
            <p:nvPr/>
          </p:nvSpPr>
          <p:spPr>
            <a:xfrm>
              <a:off x="1837249" y="5663934"/>
              <a:ext cx="290712"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10</a:t>
              </a:r>
            </a:p>
            <a:p>
              <a:pPr algn="ctr"/>
              <a:r>
                <a:rPr lang="en-GB" sz="1400" dirty="0">
                  <a:solidFill>
                    <a:schemeClr val="accent2"/>
                  </a:solidFill>
                  <a:latin typeface="Arial" panose="020B0604020202020204" pitchFamily="34" charset="0"/>
                  <a:cs typeface="Arial" panose="020B0604020202020204" pitchFamily="34" charset="0"/>
                </a:rPr>
                <a:t>(4)</a:t>
              </a:r>
            </a:p>
          </p:txBody>
        </p:sp>
        <p:sp>
          <p:nvSpPr>
            <p:cNvPr id="18" name="TextBox 17">
              <a:extLst>
                <a:ext uri="{FF2B5EF4-FFF2-40B4-BE49-F238E27FC236}">
                  <a16:creationId xmlns:a16="http://schemas.microsoft.com/office/drawing/2014/main" id="{2DD755D9-A125-4B30-97B7-5C70DB59B96F}"/>
                </a:ext>
              </a:extLst>
            </p:cNvPr>
            <p:cNvSpPr txBox="1"/>
            <p:nvPr/>
          </p:nvSpPr>
          <p:spPr>
            <a:xfrm>
              <a:off x="1277997" y="5663934"/>
              <a:ext cx="390098"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22</a:t>
              </a:r>
            </a:p>
            <a:p>
              <a:pPr algn="ctr"/>
              <a:r>
                <a:rPr lang="en-GB" sz="1400" dirty="0">
                  <a:solidFill>
                    <a:schemeClr val="accent2"/>
                  </a:solidFill>
                  <a:latin typeface="Arial" panose="020B0604020202020204" pitchFamily="34" charset="0"/>
                  <a:cs typeface="Arial" panose="020B0604020202020204" pitchFamily="34" charset="0"/>
                </a:rPr>
                <a:t>(12)</a:t>
              </a:r>
            </a:p>
          </p:txBody>
        </p:sp>
        <p:sp>
          <p:nvSpPr>
            <p:cNvPr id="19" name="TextBox 18">
              <a:extLst>
                <a:ext uri="{FF2B5EF4-FFF2-40B4-BE49-F238E27FC236}">
                  <a16:creationId xmlns:a16="http://schemas.microsoft.com/office/drawing/2014/main" id="{BFE0EEE6-D922-452E-A82C-9DB4CAB96C17}"/>
                </a:ext>
              </a:extLst>
            </p:cNvPr>
            <p:cNvSpPr txBox="1"/>
            <p:nvPr/>
          </p:nvSpPr>
          <p:spPr>
            <a:xfrm>
              <a:off x="818131" y="5663934"/>
              <a:ext cx="290712"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24</a:t>
              </a:r>
            </a:p>
            <a:p>
              <a:pPr algn="ctr"/>
              <a:r>
                <a:rPr lang="en-GB" sz="1400" dirty="0">
                  <a:solidFill>
                    <a:schemeClr val="accent2"/>
                  </a:solidFill>
                  <a:latin typeface="Arial" panose="020B0604020202020204" pitchFamily="34" charset="0"/>
                  <a:cs typeface="Arial" panose="020B0604020202020204" pitchFamily="34" charset="0"/>
                </a:rPr>
                <a:t>(1)</a:t>
              </a:r>
            </a:p>
          </p:txBody>
        </p:sp>
      </p:grpSp>
      <p:grpSp>
        <p:nvGrpSpPr>
          <p:cNvPr id="20" name="Group 19">
            <a:extLst>
              <a:ext uri="{FF2B5EF4-FFF2-40B4-BE49-F238E27FC236}">
                <a16:creationId xmlns:a16="http://schemas.microsoft.com/office/drawing/2014/main" id="{D4C4F11A-FADC-43B9-B9D6-C775AFD06BA3}"/>
              </a:ext>
            </a:extLst>
          </p:cNvPr>
          <p:cNvGrpSpPr/>
          <p:nvPr/>
        </p:nvGrpSpPr>
        <p:grpSpPr>
          <a:xfrm>
            <a:off x="1065728" y="5443151"/>
            <a:ext cx="4367190" cy="503590"/>
            <a:chOff x="818130" y="5663934"/>
            <a:chExt cx="4367190" cy="503590"/>
          </a:xfrm>
        </p:grpSpPr>
        <p:sp>
          <p:nvSpPr>
            <p:cNvPr id="21" name="TextBox 20">
              <a:extLst>
                <a:ext uri="{FF2B5EF4-FFF2-40B4-BE49-F238E27FC236}">
                  <a16:creationId xmlns:a16="http://schemas.microsoft.com/office/drawing/2014/main" id="{59422D1E-5BDD-4049-B228-953ECFE9B5AF}"/>
                </a:ext>
              </a:extLst>
            </p:cNvPr>
            <p:cNvSpPr txBox="1"/>
            <p:nvPr/>
          </p:nvSpPr>
          <p:spPr>
            <a:xfrm>
              <a:off x="4894608" y="5663934"/>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a:t>
              </a:r>
            </a:p>
            <a:p>
              <a:pPr algn="ctr"/>
              <a:r>
                <a:rPr lang="en-GB" sz="1400" dirty="0">
                  <a:solidFill>
                    <a:srgbClr val="B60D27"/>
                  </a:solidFill>
                  <a:latin typeface="Arial" panose="020B0604020202020204" pitchFamily="34" charset="0"/>
                  <a:cs typeface="Arial" panose="020B0604020202020204" pitchFamily="34" charset="0"/>
                </a:rPr>
                <a:t>(0)</a:t>
              </a:r>
            </a:p>
          </p:txBody>
        </p:sp>
        <p:sp>
          <p:nvSpPr>
            <p:cNvPr id="22" name="TextBox 21">
              <a:extLst>
                <a:ext uri="{FF2B5EF4-FFF2-40B4-BE49-F238E27FC236}">
                  <a16:creationId xmlns:a16="http://schemas.microsoft.com/office/drawing/2014/main" id="{DFBE4455-A5D2-4ADD-80E1-F294DFF32B8B}"/>
                </a:ext>
              </a:extLst>
            </p:cNvPr>
            <p:cNvSpPr txBox="1"/>
            <p:nvPr/>
          </p:nvSpPr>
          <p:spPr>
            <a:xfrm>
              <a:off x="4385048" y="5663934"/>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a:t>
              </a:r>
            </a:p>
            <a:p>
              <a:pPr algn="ctr"/>
              <a:r>
                <a:rPr lang="en-GB" sz="1400" dirty="0">
                  <a:solidFill>
                    <a:srgbClr val="B60D27"/>
                  </a:solidFill>
                  <a:latin typeface="Arial" panose="020B0604020202020204" pitchFamily="34" charset="0"/>
                  <a:cs typeface="Arial" panose="020B0604020202020204" pitchFamily="34" charset="0"/>
                </a:rPr>
                <a:t>(2)</a:t>
              </a:r>
            </a:p>
          </p:txBody>
        </p:sp>
        <p:sp>
          <p:nvSpPr>
            <p:cNvPr id="23" name="TextBox 22">
              <a:extLst>
                <a:ext uri="{FF2B5EF4-FFF2-40B4-BE49-F238E27FC236}">
                  <a16:creationId xmlns:a16="http://schemas.microsoft.com/office/drawing/2014/main" id="{05909B30-20BB-4469-83B4-9AE10766CE34}"/>
                </a:ext>
              </a:extLst>
            </p:cNvPr>
            <p:cNvSpPr txBox="1"/>
            <p:nvPr/>
          </p:nvSpPr>
          <p:spPr>
            <a:xfrm>
              <a:off x="3875488" y="5663934"/>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a:t>
              </a:r>
            </a:p>
            <a:p>
              <a:pPr algn="ctr"/>
              <a:r>
                <a:rPr lang="en-GB" sz="1400" dirty="0">
                  <a:solidFill>
                    <a:srgbClr val="B60D27"/>
                  </a:solidFill>
                  <a:latin typeface="Arial" panose="020B0604020202020204" pitchFamily="34" charset="0"/>
                  <a:cs typeface="Arial" panose="020B0604020202020204" pitchFamily="34" charset="0"/>
                </a:rPr>
                <a:t>(2)</a:t>
              </a:r>
            </a:p>
          </p:txBody>
        </p:sp>
        <p:sp>
          <p:nvSpPr>
            <p:cNvPr id="24" name="TextBox 23">
              <a:extLst>
                <a:ext uri="{FF2B5EF4-FFF2-40B4-BE49-F238E27FC236}">
                  <a16:creationId xmlns:a16="http://schemas.microsoft.com/office/drawing/2014/main" id="{F2885634-EAD4-4D34-99F2-662A56675559}"/>
                </a:ext>
              </a:extLst>
            </p:cNvPr>
            <p:cNvSpPr txBox="1"/>
            <p:nvPr/>
          </p:nvSpPr>
          <p:spPr>
            <a:xfrm>
              <a:off x="3365928" y="5663934"/>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10</a:t>
              </a:r>
            </a:p>
            <a:p>
              <a:pPr algn="ctr"/>
              <a:r>
                <a:rPr lang="en-GB" sz="1400" dirty="0">
                  <a:solidFill>
                    <a:srgbClr val="B60D27"/>
                  </a:solidFill>
                  <a:latin typeface="Arial" panose="020B0604020202020204" pitchFamily="34" charset="0"/>
                  <a:cs typeface="Arial" panose="020B0604020202020204" pitchFamily="34" charset="0"/>
                </a:rPr>
                <a:t>(4)</a:t>
              </a:r>
            </a:p>
          </p:txBody>
        </p:sp>
        <p:sp>
          <p:nvSpPr>
            <p:cNvPr id="25" name="TextBox 24">
              <a:extLst>
                <a:ext uri="{FF2B5EF4-FFF2-40B4-BE49-F238E27FC236}">
                  <a16:creationId xmlns:a16="http://schemas.microsoft.com/office/drawing/2014/main" id="{7178798B-6E2E-4E10-9634-FEBC55036B4A}"/>
                </a:ext>
              </a:extLst>
            </p:cNvPr>
            <p:cNvSpPr txBox="1"/>
            <p:nvPr/>
          </p:nvSpPr>
          <p:spPr>
            <a:xfrm>
              <a:off x="2856369" y="5663934"/>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15</a:t>
              </a:r>
            </a:p>
            <a:p>
              <a:pPr algn="ctr"/>
              <a:r>
                <a:rPr lang="en-GB" sz="1400" dirty="0">
                  <a:solidFill>
                    <a:srgbClr val="B60D27"/>
                  </a:solidFill>
                  <a:latin typeface="Arial" panose="020B0604020202020204" pitchFamily="34" charset="0"/>
                  <a:cs typeface="Arial" panose="020B0604020202020204" pitchFamily="34" charset="0"/>
                </a:rPr>
                <a:t>(5)</a:t>
              </a:r>
            </a:p>
          </p:txBody>
        </p:sp>
        <p:sp>
          <p:nvSpPr>
            <p:cNvPr id="26" name="TextBox 25">
              <a:extLst>
                <a:ext uri="{FF2B5EF4-FFF2-40B4-BE49-F238E27FC236}">
                  <a16:creationId xmlns:a16="http://schemas.microsoft.com/office/drawing/2014/main" id="{24B6D00D-40B7-4182-80C8-5F39F43F159D}"/>
                </a:ext>
              </a:extLst>
            </p:cNvPr>
            <p:cNvSpPr txBox="1"/>
            <p:nvPr/>
          </p:nvSpPr>
          <p:spPr>
            <a:xfrm>
              <a:off x="2346809" y="5663934"/>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21</a:t>
              </a:r>
            </a:p>
            <a:p>
              <a:pPr algn="ctr"/>
              <a:r>
                <a:rPr lang="en-GB" sz="1400" dirty="0">
                  <a:solidFill>
                    <a:srgbClr val="B60D27"/>
                  </a:solidFill>
                  <a:latin typeface="Arial" panose="020B0604020202020204" pitchFamily="34" charset="0"/>
                  <a:cs typeface="Arial" panose="020B0604020202020204" pitchFamily="34" charset="0"/>
                </a:rPr>
                <a:t>(6)</a:t>
              </a:r>
            </a:p>
          </p:txBody>
        </p:sp>
        <p:sp>
          <p:nvSpPr>
            <p:cNvPr id="27" name="TextBox 26">
              <a:extLst>
                <a:ext uri="{FF2B5EF4-FFF2-40B4-BE49-F238E27FC236}">
                  <a16:creationId xmlns:a16="http://schemas.microsoft.com/office/drawing/2014/main" id="{6A662D1A-FDC0-4D13-95CC-2D182B02EE87}"/>
                </a:ext>
              </a:extLst>
            </p:cNvPr>
            <p:cNvSpPr txBox="1"/>
            <p:nvPr/>
          </p:nvSpPr>
          <p:spPr>
            <a:xfrm>
              <a:off x="1837249" y="5663934"/>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25</a:t>
              </a:r>
            </a:p>
            <a:p>
              <a:pPr algn="ctr"/>
              <a:r>
                <a:rPr lang="en-GB" sz="1400" dirty="0">
                  <a:solidFill>
                    <a:srgbClr val="B60D27"/>
                  </a:solidFill>
                  <a:latin typeface="Arial" panose="020B0604020202020204" pitchFamily="34" charset="0"/>
                  <a:cs typeface="Arial" panose="020B0604020202020204" pitchFamily="34" charset="0"/>
                </a:rPr>
                <a:t>(4)</a:t>
              </a:r>
            </a:p>
          </p:txBody>
        </p:sp>
        <p:sp>
          <p:nvSpPr>
            <p:cNvPr id="28" name="TextBox 27">
              <a:extLst>
                <a:ext uri="{FF2B5EF4-FFF2-40B4-BE49-F238E27FC236}">
                  <a16:creationId xmlns:a16="http://schemas.microsoft.com/office/drawing/2014/main" id="{69A00382-53B7-4B08-9113-2B1818212F95}"/>
                </a:ext>
              </a:extLst>
            </p:cNvPr>
            <p:cNvSpPr txBox="1"/>
            <p:nvPr/>
          </p:nvSpPr>
          <p:spPr>
            <a:xfrm>
              <a:off x="1277997" y="5663934"/>
              <a:ext cx="390098"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39</a:t>
              </a:r>
            </a:p>
            <a:p>
              <a:pPr algn="ctr"/>
              <a:r>
                <a:rPr lang="en-GB" sz="1400" dirty="0">
                  <a:solidFill>
                    <a:srgbClr val="B60D27"/>
                  </a:solidFill>
                  <a:latin typeface="Arial" panose="020B0604020202020204" pitchFamily="34" charset="0"/>
                  <a:cs typeface="Arial" panose="020B0604020202020204" pitchFamily="34" charset="0"/>
                </a:rPr>
                <a:t>(14)</a:t>
              </a:r>
            </a:p>
          </p:txBody>
        </p:sp>
        <p:sp>
          <p:nvSpPr>
            <p:cNvPr id="29" name="TextBox 28">
              <a:extLst>
                <a:ext uri="{FF2B5EF4-FFF2-40B4-BE49-F238E27FC236}">
                  <a16:creationId xmlns:a16="http://schemas.microsoft.com/office/drawing/2014/main" id="{17F328C9-A18F-47AC-83E3-F8059E42F31A}"/>
                </a:ext>
              </a:extLst>
            </p:cNvPr>
            <p:cNvSpPr txBox="1"/>
            <p:nvPr/>
          </p:nvSpPr>
          <p:spPr>
            <a:xfrm>
              <a:off x="818130" y="5663934"/>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40</a:t>
              </a:r>
            </a:p>
            <a:p>
              <a:pPr algn="ctr"/>
              <a:r>
                <a:rPr lang="en-GB" sz="1400" dirty="0">
                  <a:solidFill>
                    <a:srgbClr val="B60D27"/>
                  </a:solidFill>
                  <a:latin typeface="Arial" panose="020B0604020202020204" pitchFamily="34" charset="0"/>
                  <a:cs typeface="Arial" panose="020B0604020202020204" pitchFamily="34" charset="0"/>
                </a:rPr>
                <a:t>(1)</a:t>
              </a:r>
            </a:p>
          </p:txBody>
        </p:sp>
      </p:grpSp>
      <p:sp>
        <p:nvSpPr>
          <p:cNvPr id="30" name="TextBox 29">
            <a:extLst>
              <a:ext uri="{FF2B5EF4-FFF2-40B4-BE49-F238E27FC236}">
                <a16:creationId xmlns:a16="http://schemas.microsoft.com/office/drawing/2014/main" id="{D26325FE-7BCC-4FD8-91B0-49A4CEB448D1}"/>
              </a:ext>
            </a:extLst>
          </p:cNvPr>
          <p:cNvSpPr txBox="1"/>
          <p:nvPr/>
        </p:nvSpPr>
        <p:spPr>
          <a:xfrm>
            <a:off x="113959" y="5946622"/>
            <a:ext cx="1019830" cy="523220"/>
          </a:xfrm>
          <a:prstGeom prst="rect">
            <a:avLst/>
          </a:prstGeom>
          <a:noFill/>
        </p:spPr>
        <p:txBody>
          <a:bodyPr wrap="none" rtlCol="0">
            <a:spAutoFit/>
          </a:bodyPr>
          <a:lstStyle/>
          <a:p>
            <a:pPr algn="r"/>
            <a:r>
              <a:rPr lang="en-US" sz="1400" dirty="0">
                <a:solidFill>
                  <a:schemeClr val="accent2"/>
                </a:solidFill>
              </a:rPr>
              <a:t>Active</a:t>
            </a:r>
            <a:br>
              <a:rPr lang="en-US" sz="1400" dirty="0">
                <a:solidFill>
                  <a:schemeClr val="accent2"/>
                </a:solidFill>
              </a:rPr>
            </a:br>
            <a:r>
              <a:rPr lang="en-US" sz="1400" dirty="0">
                <a:solidFill>
                  <a:schemeClr val="accent2"/>
                </a:solidFill>
              </a:rPr>
              <a:t>monitoring</a:t>
            </a:r>
            <a:endParaRPr lang="en-GB" sz="1400" dirty="0">
              <a:solidFill>
                <a:schemeClr val="accent2"/>
              </a:solidFill>
            </a:endParaRPr>
          </a:p>
        </p:txBody>
      </p:sp>
      <p:sp>
        <p:nvSpPr>
          <p:cNvPr id="31" name="TextBox 30">
            <a:extLst>
              <a:ext uri="{FF2B5EF4-FFF2-40B4-BE49-F238E27FC236}">
                <a16:creationId xmlns:a16="http://schemas.microsoft.com/office/drawing/2014/main" id="{28AACFAA-CBA6-47A6-9771-B9C089817577}"/>
              </a:ext>
            </a:extLst>
          </p:cNvPr>
          <p:cNvSpPr txBox="1"/>
          <p:nvPr/>
        </p:nvSpPr>
        <p:spPr>
          <a:xfrm>
            <a:off x="3351" y="5541058"/>
            <a:ext cx="1130438" cy="307777"/>
          </a:xfrm>
          <a:prstGeom prst="rect">
            <a:avLst/>
          </a:prstGeom>
          <a:noFill/>
        </p:spPr>
        <p:txBody>
          <a:bodyPr wrap="none" rtlCol="0">
            <a:spAutoFit/>
          </a:bodyPr>
          <a:lstStyle/>
          <a:p>
            <a:pPr algn="r"/>
            <a:r>
              <a:rPr lang="en-US" sz="1400" dirty="0">
                <a:solidFill>
                  <a:srgbClr val="B60D27"/>
                </a:solidFill>
              </a:rPr>
              <a:t>Adavosertib</a:t>
            </a:r>
            <a:endParaRPr lang="en-GB" sz="1400" dirty="0">
              <a:solidFill>
                <a:srgbClr val="B60D27"/>
              </a:solidFill>
            </a:endParaRPr>
          </a:p>
        </p:txBody>
      </p:sp>
      <p:sp>
        <p:nvSpPr>
          <p:cNvPr id="33" name="TextBox 32">
            <a:extLst>
              <a:ext uri="{FF2B5EF4-FFF2-40B4-BE49-F238E27FC236}">
                <a16:creationId xmlns:a16="http://schemas.microsoft.com/office/drawing/2014/main" id="{9ECEBC96-EC2E-409E-A65A-FC4A751ACD04}"/>
              </a:ext>
            </a:extLst>
          </p:cNvPr>
          <p:cNvSpPr txBox="1"/>
          <p:nvPr/>
        </p:nvSpPr>
        <p:spPr>
          <a:xfrm>
            <a:off x="142748" y="5072736"/>
            <a:ext cx="991041" cy="523220"/>
          </a:xfrm>
          <a:prstGeom prst="rect">
            <a:avLst/>
          </a:prstGeom>
          <a:noFill/>
        </p:spPr>
        <p:txBody>
          <a:bodyPr wrap="none" rtlCol="0">
            <a:spAutoFit/>
          </a:bodyPr>
          <a:lstStyle/>
          <a:p>
            <a:pPr algn="r"/>
            <a:r>
              <a:rPr lang="en-US" sz="1400" dirty="0">
                <a:solidFill>
                  <a:srgbClr val="4D4D4D"/>
                </a:solidFill>
              </a:rPr>
              <a:t>No. at risk</a:t>
            </a:r>
            <a:br>
              <a:rPr lang="en-US" sz="1400" dirty="0">
                <a:solidFill>
                  <a:srgbClr val="4D4D4D"/>
                </a:solidFill>
              </a:rPr>
            </a:br>
            <a:r>
              <a:rPr lang="en-US" sz="1400" dirty="0">
                <a:solidFill>
                  <a:srgbClr val="4D4D4D"/>
                </a:solidFill>
              </a:rPr>
              <a:t>(failures)</a:t>
            </a:r>
            <a:endParaRPr lang="en-GB" sz="1400" dirty="0">
              <a:solidFill>
                <a:srgbClr val="4D4D4D"/>
              </a:solidFill>
            </a:endParaRPr>
          </a:p>
        </p:txBody>
      </p:sp>
      <p:graphicFrame>
        <p:nvGraphicFramePr>
          <p:cNvPr id="34" name="Table 78">
            <a:extLst>
              <a:ext uri="{FF2B5EF4-FFF2-40B4-BE49-F238E27FC236}">
                <a16:creationId xmlns:a16="http://schemas.microsoft.com/office/drawing/2014/main" id="{207D84CE-F98E-46BD-B119-BE20FBC3A77F}"/>
              </a:ext>
            </a:extLst>
          </p:cNvPr>
          <p:cNvGraphicFramePr>
            <a:graphicFrameLocks noGrp="1"/>
          </p:cNvGraphicFramePr>
          <p:nvPr>
            <p:extLst>
              <p:ext uri="{D42A27DB-BD31-4B8C-83A1-F6EECF244321}">
                <p14:modId xmlns:p14="http://schemas.microsoft.com/office/powerpoint/2010/main" val="2865929268"/>
              </p:ext>
            </p:extLst>
          </p:nvPr>
        </p:nvGraphicFramePr>
        <p:xfrm>
          <a:off x="2764953" y="1946483"/>
          <a:ext cx="3338135" cy="1127760"/>
        </p:xfrm>
        <a:graphic>
          <a:graphicData uri="http://schemas.openxmlformats.org/drawingml/2006/table">
            <a:tbl>
              <a:tblPr firstRow="1" bandRow="1">
                <a:tableStyleId>{5C22544A-7EE6-4342-B048-85BDC9FD1C3A}</a:tableStyleId>
              </a:tblPr>
              <a:tblGrid>
                <a:gridCol w="1172085">
                  <a:extLst>
                    <a:ext uri="{9D8B030D-6E8A-4147-A177-3AD203B41FA5}">
                      <a16:colId xmlns:a16="http://schemas.microsoft.com/office/drawing/2014/main" val="3195757678"/>
                    </a:ext>
                  </a:extLst>
                </a:gridCol>
                <a:gridCol w="1049632">
                  <a:extLst>
                    <a:ext uri="{9D8B030D-6E8A-4147-A177-3AD203B41FA5}">
                      <a16:colId xmlns:a16="http://schemas.microsoft.com/office/drawing/2014/main" val="3383323660"/>
                    </a:ext>
                  </a:extLst>
                </a:gridCol>
                <a:gridCol w="1116418">
                  <a:extLst>
                    <a:ext uri="{9D8B030D-6E8A-4147-A177-3AD203B41FA5}">
                      <a16:colId xmlns:a16="http://schemas.microsoft.com/office/drawing/2014/main" val="2126501718"/>
                    </a:ext>
                  </a:extLst>
                </a:gridCol>
              </a:tblGrid>
              <a:tr h="281584">
                <a:tc>
                  <a:txBody>
                    <a:bodyPr/>
                    <a:lstStyle/>
                    <a:p>
                      <a:pPr algn="l"/>
                      <a:endParaRPr lang="en-GB" sz="14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4D4D4D"/>
                          </a:solidFill>
                        </a:rPr>
                        <a:t>Events/N</a:t>
                      </a:r>
                      <a:endParaRPr lang="en-GB" sz="14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4D4D4D"/>
                          </a:solidFill>
                        </a:rPr>
                        <a:t>mPFS, </a:t>
                      </a:r>
                      <a:r>
                        <a:rPr lang="en-US" sz="1400" dirty="0" err="1">
                          <a:solidFill>
                            <a:srgbClr val="4D4D4D"/>
                          </a:solidFill>
                        </a:rPr>
                        <a:t>mo</a:t>
                      </a:r>
                      <a:endParaRPr lang="en-GB" sz="14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9292154"/>
                  </a:ext>
                </a:extLst>
              </a:tr>
              <a:tr h="165638">
                <a:tc>
                  <a:txBody>
                    <a:bodyPr/>
                    <a:lstStyle/>
                    <a:p>
                      <a:pPr algn="l"/>
                      <a:r>
                        <a:rPr lang="en-US" sz="1400" dirty="0">
                          <a:solidFill>
                            <a:schemeClr val="tx1"/>
                          </a:solidFill>
                        </a:rPr>
                        <a:t>Adavosertib</a:t>
                      </a:r>
                      <a:endParaRPr lang="en-GB" sz="14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tx1"/>
                          </a:solidFill>
                        </a:rPr>
                        <a:t>40/40</a:t>
                      </a:r>
                      <a:endParaRPr lang="en-GB" sz="14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tx1"/>
                          </a:solidFill>
                        </a:rPr>
                        <a:t>3.61</a:t>
                      </a:r>
                      <a:endParaRPr lang="en-GB" sz="14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7948083"/>
                  </a:ext>
                </a:extLst>
              </a:tr>
              <a:tr h="281584">
                <a:tc>
                  <a:txBody>
                    <a:bodyPr/>
                    <a:lstStyle/>
                    <a:p>
                      <a:pPr algn="l"/>
                      <a:r>
                        <a:rPr lang="en-US" sz="1400" dirty="0">
                          <a:solidFill>
                            <a:schemeClr val="tx1"/>
                          </a:solidFill>
                        </a:rPr>
                        <a:t>Active monitoring</a:t>
                      </a:r>
                      <a:endParaRPr lang="en-GB" sz="14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22/24</a:t>
                      </a:r>
                      <a:endParaRPr lang="en-GB" sz="14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1.87</a:t>
                      </a:r>
                      <a:endParaRPr lang="en-GB" sz="14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5389036"/>
                  </a:ext>
                </a:extLst>
              </a:tr>
            </a:tbl>
          </a:graphicData>
        </a:graphic>
      </p:graphicFrame>
      <p:sp>
        <p:nvSpPr>
          <p:cNvPr id="35" name="Freeform 21">
            <a:extLst>
              <a:ext uri="{FF2B5EF4-FFF2-40B4-BE49-F238E27FC236}">
                <a16:creationId xmlns:a16="http://schemas.microsoft.com/office/drawing/2014/main" id="{1FD8D73F-31F5-494F-B5DE-5B1015D75A42}"/>
              </a:ext>
            </a:extLst>
          </p:cNvPr>
          <p:cNvSpPr>
            <a:spLocks/>
          </p:cNvSpPr>
          <p:nvPr/>
        </p:nvSpPr>
        <p:spPr bwMode="auto">
          <a:xfrm>
            <a:off x="1134702" y="2513349"/>
            <a:ext cx="4241497" cy="23381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36" name="Group 35">
            <a:extLst>
              <a:ext uri="{FF2B5EF4-FFF2-40B4-BE49-F238E27FC236}">
                <a16:creationId xmlns:a16="http://schemas.microsoft.com/office/drawing/2014/main" id="{19FDDA89-4A6B-47DC-B462-2457C53D61BE}"/>
              </a:ext>
            </a:extLst>
          </p:cNvPr>
          <p:cNvGrpSpPr/>
          <p:nvPr/>
        </p:nvGrpSpPr>
        <p:grpSpPr>
          <a:xfrm>
            <a:off x="319304" y="2346195"/>
            <a:ext cx="815398" cy="2558186"/>
            <a:chOff x="2628036" y="1501008"/>
            <a:chExt cx="815398" cy="2319800"/>
          </a:xfrm>
        </p:grpSpPr>
        <p:sp>
          <p:nvSpPr>
            <p:cNvPr id="37" name="Line 7">
              <a:extLst>
                <a:ext uri="{FF2B5EF4-FFF2-40B4-BE49-F238E27FC236}">
                  <a16:creationId xmlns:a16="http://schemas.microsoft.com/office/drawing/2014/main" id="{20FFC374-07F4-48D4-9857-92516D96FD7B}"/>
                </a:ext>
              </a:extLst>
            </p:cNvPr>
            <p:cNvSpPr>
              <a:spLocks noChangeShapeType="1"/>
            </p:cNvSpPr>
            <p:nvPr/>
          </p:nvSpPr>
          <p:spPr bwMode="auto">
            <a:xfrm>
              <a:off x="3357200" y="16557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8" name="Line 8">
              <a:extLst>
                <a:ext uri="{FF2B5EF4-FFF2-40B4-BE49-F238E27FC236}">
                  <a16:creationId xmlns:a16="http://schemas.microsoft.com/office/drawing/2014/main" id="{72D7B84C-46B5-46A6-A734-DCF28811551D}"/>
                </a:ext>
              </a:extLst>
            </p:cNvPr>
            <p:cNvSpPr>
              <a:spLocks noChangeShapeType="1"/>
            </p:cNvSpPr>
            <p:nvPr/>
          </p:nvSpPr>
          <p:spPr bwMode="auto">
            <a:xfrm>
              <a:off x="3357200" y="21544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9" name="Line 9">
              <a:extLst>
                <a:ext uri="{FF2B5EF4-FFF2-40B4-BE49-F238E27FC236}">
                  <a16:creationId xmlns:a16="http://schemas.microsoft.com/office/drawing/2014/main" id="{764FE59F-7C8B-4B03-9647-E311940881AF}"/>
                </a:ext>
              </a:extLst>
            </p:cNvPr>
            <p:cNvSpPr>
              <a:spLocks noChangeShapeType="1"/>
            </p:cNvSpPr>
            <p:nvPr/>
          </p:nvSpPr>
          <p:spPr bwMode="auto">
            <a:xfrm>
              <a:off x="3357200" y="26693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0" name="Line 10">
              <a:extLst>
                <a:ext uri="{FF2B5EF4-FFF2-40B4-BE49-F238E27FC236}">
                  <a16:creationId xmlns:a16="http://schemas.microsoft.com/office/drawing/2014/main" id="{69229504-BB46-49CD-A225-A0CECDC033BB}"/>
                </a:ext>
              </a:extLst>
            </p:cNvPr>
            <p:cNvSpPr>
              <a:spLocks noChangeShapeType="1"/>
            </p:cNvSpPr>
            <p:nvPr/>
          </p:nvSpPr>
          <p:spPr bwMode="auto">
            <a:xfrm>
              <a:off x="3357200" y="31735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1" name="Line 11">
              <a:extLst>
                <a:ext uri="{FF2B5EF4-FFF2-40B4-BE49-F238E27FC236}">
                  <a16:creationId xmlns:a16="http://schemas.microsoft.com/office/drawing/2014/main" id="{A6C94C68-F01B-4199-8376-8B3CFF759837}"/>
                </a:ext>
              </a:extLst>
            </p:cNvPr>
            <p:cNvSpPr>
              <a:spLocks noChangeShapeType="1"/>
            </p:cNvSpPr>
            <p:nvPr/>
          </p:nvSpPr>
          <p:spPr bwMode="auto">
            <a:xfrm>
              <a:off x="3357200" y="36830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2" name="TextBox 41">
              <a:extLst>
                <a:ext uri="{FF2B5EF4-FFF2-40B4-BE49-F238E27FC236}">
                  <a16:creationId xmlns:a16="http://schemas.microsoft.com/office/drawing/2014/main" id="{791784A6-A0AC-4CAC-B0BB-F7B1265B157A}"/>
                </a:ext>
              </a:extLst>
            </p:cNvPr>
            <p:cNvSpPr txBox="1"/>
            <p:nvPr/>
          </p:nvSpPr>
          <p:spPr>
            <a:xfrm rot="16200000">
              <a:off x="2147272" y="2525436"/>
              <a:ext cx="1269306" cy="307777"/>
            </a:xfrm>
            <a:prstGeom prst="rect">
              <a:avLst/>
            </a:prstGeom>
            <a:noFill/>
          </p:spPr>
          <p:txBody>
            <a:bodyPr wrap="none" rtlCol="0">
              <a:spAutoFit/>
            </a:bodyPr>
            <a:lstStyle/>
            <a:p>
              <a:pPr algn="ctr" fontAlgn="base">
                <a:spcBef>
                  <a:spcPct val="0"/>
                </a:spcBef>
                <a:spcAft>
                  <a:spcPct val="0"/>
                </a:spcAft>
              </a:pPr>
              <a:r>
                <a:rPr lang="en-US" sz="1400" dirty="0">
                  <a:solidFill>
                    <a:srgbClr val="4D4D4D"/>
                  </a:solidFill>
                  <a:latin typeface="Arial" panose="020B0604020202020204" pitchFamily="34" charset="0"/>
                  <a:cs typeface="Arial" panose="020B0604020202020204" pitchFamily="34" charset="0"/>
                </a:rPr>
                <a:t>PFS 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4481E2FD-3E31-462F-A217-106AB4BD7B92}"/>
                </a:ext>
              </a:extLst>
            </p:cNvPr>
            <p:cNvSpPr txBox="1"/>
            <p:nvPr/>
          </p:nvSpPr>
          <p:spPr>
            <a:xfrm>
              <a:off x="2857371" y="1501008"/>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44" name="TextBox 43">
              <a:extLst>
                <a:ext uri="{FF2B5EF4-FFF2-40B4-BE49-F238E27FC236}">
                  <a16:creationId xmlns:a16="http://schemas.microsoft.com/office/drawing/2014/main" id="{FBB6C737-ABAD-43B2-A11D-730AC8B76F0B}"/>
                </a:ext>
              </a:extLst>
            </p:cNvPr>
            <p:cNvSpPr txBox="1"/>
            <p:nvPr/>
          </p:nvSpPr>
          <p:spPr>
            <a:xfrm>
              <a:off x="2857371" y="1999539"/>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0.75</a:t>
              </a:r>
            </a:p>
          </p:txBody>
        </p:sp>
        <p:sp>
          <p:nvSpPr>
            <p:cNvPr id="45" name="TextBox 44">
              <a:extLst>
                <a:ext uri="{FF2B5EF4-FFF2-40B4-BE49-F238E27FC236}">
                  <a16:creationId xmlns:a16="http://schemas.microsoft.com/office/drawing/2014/main" id="{BD518168-6A0F-4E80-9C5A-48CAD5DAABA6}"/>
                </a:ext>
              </a:extLst>
            </p:cNvPr>
            <p:cNvSpPr txBox="1"/>
            <p:nvPr/>
          </p:nvSpPr>
          <p:spPr>
            <a:xfrm>
              <a:off x="2857371" y="2514192"/>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0.50</a:t>
              </a:r>
            </a:p>
          </p:txBody>
        </p:sp>
        <p:sp>
          <p:nvSpPr>
            <p:cNvPr id="46" name="TextBox 45">
              <a:extLst>
                <a:ext uri="{FF2B5EF4-FFF2-40B4-BE49-F238E27FC236}">
                  <a16:creationId xmlns:a16="http://schemas.microsoft.com/office/drawing/2014/main" id="{2984BCB7-9E8A-4B3E-A636-05ACB518BDDC}"/>
                </a:ext>
              </a:extLst>
            </p:cNvPr>
            <p:cNvSpPr txBox="1"/>
            <p:nvPr/>
          </p:nvSpPr>
          <p:spPr>
            <a:xfrm>
              <a:off x="2857371" y="3018095"/>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0.25</a:t>
              </a:r>
            </a:p>
          </p:txBody>
        </p:sp>
        <p:sp>
          <p:nvSpPr>
            <p:cNvPr id="47" name="TextBox 46">
              <a:extLst>
                <a:ext uri="{FF2B5EF4-FFF2-40B4-BE49-F238E27FC236}">
                  <a16:creationId xmlns:a16="http://schemas.microsoft.com/office/drawing/2014/main" id="{D8249CD4-FD90-4E13-8290-E0576F8A4F90}"/>
                </a:ext>
              </a:extLst>
            </p:cNvPr>
            <p:cNvSpPr txBox="1"/>
            <p:nvPr/>
          </p:nvSpPr>
          <p:spPr>
            <a:xfrm>
              <a:off x="3105845" y="3541711"/>
              <a:ext cx="284052" cy="27909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48" name="Group 47">
            <a:extLst>
              <a:ext uri="{FF2B5EF4-FFF2-40B4-BE49-F238E27FC236}">
                <a16:creationId xmlns:a16="http://schemas.microsoft.com/office/drawing/2014/main" id="{9F407215-1088-4152-AEF9-B657E44D30F3}"/>
              </a:ext>
            </a:extLst>
          </p:cNvPr>
          <p:cNvGrpSpPr/>
          <p:nvPr/>
        </p:nvGrpSpPr>
        <p:grpSpPr>
          <a:xfrm>
            <a:off x="1094364" y="4863324"/>
            <a:ext cx="4309920" cy="597840"/>
            <a:chOff x="1513339" y="4188565"/>
            <a:chExt cx="3177185" cy="597840"/>
          </a:xfrm>
        </p:grpSpPr>
        <p:sp>
          <p:nvSpPr>
            <p:cNvPr id="49" name="TextBox 48">
              <a:extLst>
                <a:ext uri="{FF2B5EF4-FFF2-40B4-BE49-F238E27FC236}">
                  <a16:creationId xmlns:a16="http://schemas.microsoft.com/office/drawing/2014/main" id="{C6333D69-E19C-4C32-8A76-378D8143F917}"/>
                </a:ext>
              </a:extLst>
            </p:cNvPr>
            <p:cNvSpPr txBox="1"/>
            <p:nvPr/>
          </p:nvSpPr>
          <p:spPr>
            <a:xfrm>
              <a:off x="2447746" y="4478628"/>
              <a:ext cx="1420641"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Analysis time, months</a:t>
              </a:r>
            </a:p>
          </p:txBody>
        </p:sp>
        <p:sp>
          <p:nvSpPr>
            <p:cNvPr id="50" name="Line 21">
              <a:extLst>
                <a:ext uri="{FF2B5EF4-FFF2-40B4-BE49-F238E27FC236}">
                  <a16:creationId xmlns:a16="http://schemas.microsoft.com/office/drawing/2014/main" id="{5C026599-FFD4-4391-AAF9-CAD7B865B1B3}"/>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EBFDA9B-D22C-4E7E-99D6-7CEF674AD57D}"/>
                </a:ext>
              </a:extLst>
            </p:cNvPr>
            <p:cNvSpPr txBox="1"/>
            <p:nvPr/>
          </p:nvSpPr>
          <p:spPr>
            <a:xfrm>
              <a:off x="4518435"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52" name="Line 21">
              <a:extLst>
                <a:ext uri="{FF2B5EF4-FFF2-40B4-BE49-F238E27FC236}">
                  <a16:creationId xmlns:a16="http://schemas.microsoft.com/office/drawing/2014/main" id="{F33854F5-DD57-4021-979F-F37D4732643C}"/>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598037BD-C8DA-4FE0-90ED-24C7A9E64AD2}"/>
                </a:ext>
              </a:extLst>
            </p:cNvPr>
            <p:cNvSpPr txBox="1"/>
            <p:nvPr/>
          </p:nvSpPr>
          <p:spPr>
            <a:xfrm>
              <a:off x="4142798"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a:t>
              </a:r>
            </a:p>
          </p:txBody>
        </p:sp>
        <p:sp>
          <p:nvSpPr>
            <p:cNvPr id="54" name="Line 21">
              <a:extLst>
                <a:ext uri="{FF2B5EF4-FFF2-40B4-BE49-F238E27FC236}">
                  <a16:creationId xmlns:a16="http://schemas.microsoft.com/office/drawing/2014/main" id="{A6396DAA-D1CA-4638-A72E-8BD26B4D62E5}"/>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DF14BA6D-9587-490D-9463-A9B9F7732E78}"/>
                </a:ext>
              </a:extLst>
            </p:cNvPr>
            <p:cNvSpPr txBox="1"/>
            <p:nvPr/>
          </p:nvSpPr>
          <p:spPr>
            <a:xfrm>
              <a:off x="3767161"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56" name="Line 21">
              <a:extLst>
                <a:ext uri="{FF2B5EF4-FFF2-40B4-BE49-F238E27FC236}">
                  <a16:creationId xmlns:a16="http://schemas.microsoft.com/office/drawing/2014/main" id="{DCC5CE26-CBA5-4E45-8990-993AF81F8925}"/>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05720AD0-24B2-43B5-9EBA-DBECB3B1229A}"/>
                </a:ext>
              </a:extLst>
            </p:cNvPr>
            <p:cNvSpPr txBox="1"/>
            <p:nvPr/>
          </p:nvSpPr>
          <p:spPr>
            <a:xfrm>
              <a:off x="3391524"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sp>
          <p:nvSpPr>
            <p:cNvPr id="58" name="Line 21">
              <a:extLst>
                <a:ext uri="{FF2B5EF4-FFF2-40B4-BE49-F238E27FC236}">
                  <a16:creationId xmlns:a16="http://schemas.microsoft.com/office/drawing/2014/main" id="{E1749D41-30B1-40F5-8115-CB1F89CDE575}"/>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FFF7CD64-B2B1-4F21-BC7B-65DBD858FE3A}"/>
                </a:ext>
              </a:extLst>
            </p:cNvPr>
            <p:cNvSpPr txBox="1"/>
            <p:nvPr/>
          </p:nvSpPr>
          <p:spPr>
            <a:xfrm>
              <a:off x="3015887"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60" name="Line 21">
              <a:extLst>
                <a:ext uri="{FF2B5EF4-FFF2-40B4-BE49-F238E27FC236}">
                  <a16:creationId xmlns:a16="http://schemas.microsoft.com/office/drawing/2014/main" id="{0502F558-486E-4F35-95AC-9045345E1CAF}"/>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473A1AC-9C5F-40BA-884A-FAFAA91A74D5}"/>
                </a:ext>
              </a:extLst>
            </p:cNvPr>
            <p:cNvSpPr txBox="1"/>
            <p:nvPr/>
          </p:nvSpPr>
          <p:spPr>
            <a:xfrm>
              <a:off x="2640250"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62" name="Line 21">
              <a:extLst>
                <a:ext uri="{FF2B5EF4-FFF2-40B4-BE49-F238E27FC236}">
                  <a16:creationId xmlns:a16="http://schemas.microsoft.com/office/drawing/2014/main" id="{B6319B63-F543-454F-ABAA-172E9030B642}"/>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8DFD1968-C679-4192-B5AA-03F97FC607EE}"/>
                </a:ext>
              </a:extLst>
            </p:cNvPr>
            <p:cNvSpPr txBox="1"/>
            <p:nvPr/>
          </p:nvSpPr>
          <p:spPr>
            <a:xfrm>
              <a:off x="2264613"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64" name="Line 21">
              <a:extLst>
                <a:ext uri="{FF2B5EF4-FFF2-40B4-BE49-F238E27FC236}">
                  <a16:creationId xmlns:a16="http://schemas.microsoft.com/office/drawing/2014/main" id="{9289B52E-A771-4151-AAD7-28C8852DD0EC}"/>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ECF1BF67-8BC6-4433-912D-6C279D6E7F5D}"/>
                </a:ext>
              </a:extLst>
            </p:cNvPr>
            <p:cNvSpPr txBox="1"/>
            <p:nvPr/>
          </p:nvSpPr>
          <p:spPr>
            <a:xfrm>
              <a:off x="1888976"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a:t>
              </a:r>
            </a:p>
          </p:txBody>
        </p:sp>
        <p:sp>
          <p:nvSpPr>
            <p:cNvPr id="66" name="Line 21">
              <a:extLst>
                <a:ext uri="{FF2B5EF4-FFF2-40B4-BE49-F238E27FC236}">
                  <a16:creationId xmlns:a16="http://schemas.microsoft.com/office/drawing/2014/main" id="{DB5376F1-50CA-4ADA-BCCD-6697985F2804}"/>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7BB4D1C7-32F4-4979-890E-BD4CF8F4B36A}"/>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68" name="TextBox 67">
            <a:extLst>
              <a:ext uri="{FF2B5EF4-FFF2-40B4-BE49-F238E27FC236}">
                <a16:creationId xmlns:a16="http://schemas.microsoft.com/office/drawing/2014/main" id="{2335635C-FDAB-4574-9DBE-3035CA8E8B52}"/>
              </a:ext>
            </a:extLst>
          </p:cNvPr>
          <p:cNvSpPr txBox="1"/>
          <p:nvPr/>
        </p:nvSpPr>
        <p:spPr>
          <a:xfrm>
            <a:off x="3417457" y="3115651"/>
            <a:ext cx="2654894" cy="307777"/>
          </a:xfrm>
          <a:prstGeom prst="rect">
            <a:avLst/>
          </a:prstGeom>
          <a:noFill/>
        </p:spPr>
        <p:txBody>
          <a:bodyPr wrap="none" rtlCol="0">
            <a:spAutoFit/>
          </a:bodyPr>
          <a:lstStyle/>
          <a:p>
            <a:r>
              <a:rPr lang="en-US" sz="1400" dirty="0"/>
              <a:t>HR 0.35 (0.18, 0.68); p=0.0022</a:t>
            </a:r>
            <a:endParaRPr lang="en-GB" sz="1400" dirty="0"/>
          </a:p>
        </p:txBody>
      </p:sp>
      <p:sp>
        <p:nvSpPr>
          <p:cNvPr id="69" name="Graphic 81">
            <a:extLst>
              <a:ext uri="{FF2B5EF4-FFF2-40B4-BE49-F238E27FC236}">
                <a16:creationId xmlns:a16="http://schemas.microsoft.com/office/drawing/2014/main" id="{A137D4A9-D4F9-49EA-9D2A-B26C1ECF7F6E}"/>
              </a:ext>
            </a:extLst>
          </p:cNvPr>
          <p:cNvSpPr/>
          <p:nvPr/>
        </p:nvSpPr>
        <p:spPr>
          <a:xfrm>
            <a:off x="1203787" y="2533045"/>
            <a:ext cx="4087998" cy="2102147"/>
          </a:xfrm>
          <a:custGeom>
            <a:avLst/>
            <a:gdLst>
              <a:gd name="connsiteX0" fmla="*/ 5119688 w 5119687"/>
              <a:gd name="connsiteY0" fmla="*/ 2676706 h 2676706"/>
              <a:gd name="connsiteX1" fmla="*/ 4837462 w 5119687"/>
              <a:gd name="connsiteY1" fmla="*/ 2676706 h 2676706"/>
              <a:gd name="connsiteX2" fmla="*/ 4837462 w 5119687"/>
              <a:gd name="connsiteY2" fmla="*/ 2610555 h 2676706"/>
              <a:gd name="connsiteX3" fmla="*/ 4775731 w 5119687"/>
              <a:gd name="connsiteY3" fmla="*/ 2610555 h 2676706"/>
              <a:gd name="connsiteX4" fmla="*/ 4775731 w 5119687"/>
              <a:gd name="connsiteY4" fmla="*/ 2513543 h 2676706"/>
              <a:gd name="connsiteX5" fmla="*/ 4145137 w 5119687"/>
              <a:gd name="connsiteY5" fmla="*/ 2513543 h 2676706"/>
              <a:gd name="connsiteX6" fmla="*/ 4145137 w 5119687"/>
              <a:gd name="connsiteY6" fmla="*/ 2465032 h 2676706"/>
              <a:gd name="connsiteX7" fmla="*/ 3995204 w 5119687"/>
              <a:gd name="connsiteY7" fmla="*/ 2465032 h 2676706"/>
              <a:gd name="connsiteX8" fmla="*/ 3995204 w 5119687"/>
              <a:gd name="connsiteY8" fmla="*/ 2385660 h 2676706"/>
              <a:gd name="connsiteX9" fmla="*/ 3664477 w 5119687"/>
              <a:gd name="connsiteY9" fmla="*/ 2385660 h 2676706"/>
              <a:gd name="connsiteX10" fmla="*/ 3664477 w 5119687"/>
              <a:gd name="connsiteY10" fmla="*/ 2310698 h 2676706"/>
              <a:gd name="connsiteX11" fmla="*/ 3545415 w 5119687"/>
              <a:gd name="connsiteY11" fmla="*/ 2310698 h 2676706"/>
              <a:gd name="connsiteX12" fmla="*/ 3545415 w 5119687"/>
              <a:gd name="connsiteY12" fmla="*/ 2240137 h 2676706"/>
              <a:gd name="connsiteX13" fmla="*/ 3466043 w 5119687"/>
              <a:gd name="connsiteY13" fmla="*/ 2240137 h 2676706"/>
              <a:gd name="connsiteX14" fmla="*/ 3466043 w 5119687"/>
              <a:gd name="connsiteY14" fmla="*/ 2182816 h 2676706"/>
              <a:gd name="connsiteX15" fmla="*/ 3421942 w 5119687"/>
              <a:gd name="connsiteY15" fmla="*/ 2182816 h 2676706"/>
              <a:gd name="connsiteX16" fmla="*/ 3421942 w 5119687"/>
              <a:gd name="connsiteY16" fmla="*/ 2112255 h 2676706"/>
              <a:gd name="connsiteX17" fmla="*/ 3091215 w 5119687"/>
              <a:gd name="connsiteY17" fmla="*/ 2112255 h 2676706"/>
              <a:gd name="connsiteX18" fmla="*/ 3091215 w 5119687"/>
              <a:gd name="connsiteY18" fmla="*/ 2028473 h 2676706"/>
              <a:gd name="connsiteX19" fmla="*/ 2844270 w 5119687"/>
              <a:gd name="connsiteY19" fmla="*/ 2028473 h 2676706"/>
              <a:gd name="connsiteX20" fmla="*/ 2844270 w 5119687"/>
              <a:gd name="connsiteY20" fmla="*/ 1966732 h 2676706"/>
              <a:gd name="connsiteX21" fmla="*/ 2782538 w 5119687"/>
              <a:gd name="connsiteY21" fmla="*/ 1966732 h 2676706"/>
              <a:gd name="connsiteX22" fmla="*/ 2782538 w 5119687"/>
              <a:gd name="connsiteY22" fmla="*/ 1900590 h 2676706"/>
              <a:gd name="connsiteX23" fmla="*/ 2672296 w 5119687"/>
              <a:gd name="connsiteY23" fmla="*/ 1900590 h 2676706"/>
              <a:gd name="connsiteX24" fmla="*/ 2672296 w 5119687"/>
              <a:gd name="connsiteY24" fmla="*/ 1825628 h 2676706"/>
              <a:gd name="connsiteX25" fmla="*/ 2584094 w 5119687"/>
              <a:gd name="connsiteY25" fmla="*/ 1825628 h 2676706"/>
              <a:gd name="connsiteX26" fmla="*/ 2584094 w 5119687"/>
              <a:gd name="connsiteY26" fmla="*/ 1741837 h 2676706"/>
              <a:gd name="connsiteX27" fmla="*/ 2504723 w 5119687"/>
              <a:gd name="connsiteY27" fmla="*/ 1741837 h 2676706"/>
              <a:gd name="connsiteX28" fmla="*/ 2504723 w 5119687"/>
              <a:gd name="connsiteY28" fmla="*/ 1693336 h 2676706"/>
              <a:gd name="connsiteX29" fmla="*/ 2429761 w 5119687"/>
              <a:gd name="connsiteY29" fmla="*/ 1693336 h 2676706"/>
              <a:gd name="connsiteX30" fmla="*/ 2429761 w 5119687"/>
              <a:gd name="connsiteY30" fmla="*/ 1600733 h 2676706"/>
              <a:gd name="connsiteX31" fmla="*/ 2345970 w 5119687"/>
              <a:gd name="connsiteY31" fmla="*/ 1600733 h 2676706"/>
              <a:gd name="connsiteX32" fmla="*/ 2345970 w 5119687"/>
              <a:gd name="connsiteY32" fmla="*/ 1516942 h 2676706"/>
              <a:gd name="connsiteX33" fmla="*/ 2297468 w 5119687"/>
              <a:gd name="connsiteY33" fmla="*/ 1516942 h 2676706"/>
              <a:gd name="connsiteX34" fmla="*/ 2297468 w 5119687"/>
              <a:gd name="connsiteY34" fmla="*/ 1389059 h 2676706"/>
              <a:gd name="connsiteX35" fmla="*/ 2116665 w 5119687"/>
              <a:gd name="connsiteY35" fmla="*/ 1389059 h 2676706"/>
              <a:gd name="connsiteX36" fmla="*/ 2116665 w 5119687"/>
              <a:gd name="connsiteY36" fmla="*/ 1322918 h 2676706"/>
              <a:gd name="connsiteX37" fmla="*/ 1556633 w 5119687"/>
              <a:gd name="connsiteY37" fmla="*/ 1322918 h 2676706"/>
              <a:gd name="connsiteX38" fmla="*/ 1556633 w 5119687"/>
              <a:gd name="connsiteY38" fmla="*/ 1278817 h 2676706"/>
              <a:gd name="connsiteX39" fmla="*/ 1525762 w 5119687"/>
              <a:gd name="connsiteY39" fmla="*/ 1278817 h 2676706"/>
              <a:gd name="connsiteX40" fmla="*/ 1525762 w 5119687"/>
              <a:gd name="connsiteY40" fmla="*/ 1186215 h 2676706"/>
              <a:gd name="connsiteX41" fmla="*/ 1437570 w 5119687"/>
              <a:gd name="connsiteY41" fmla="*/ 1186215 h 2676706"/>
              <a:gd name="connsiteX42" fmla="*/ 1437570 w 5119687"/>
              <a:gd name="connsiteY42" fmla="*/ 1115663 h 2676706"/>
              <a:gd name="connsiteX43" fmla="*/ 1344968 w 5119687"/>
              <a:gd name="connsiteY43" fmla="*/ 1115663 h 2676706"/>
              <a:gd name="connsiteX44" fmla="*/ 1344968 w 5119687"/>
              <a:gd name="connsiteY44" fmla="*/ 1058332 h 2676706"/>
              <a:gd name="connsiteX45" fmla="*/ 1300867 w 5119687"/>
              <a:gd name="connsiteY45" fmla="*/ 1058332 h 2676706"/>
              <a:gd name="connsiteX46" fmla="*/ 1300867 w 5119687"/>
              <a:gd name="connsiteY46" fmla="*/ 987781 h 2676706"/>
              <a:gd name="connsiteX47" fmla="*/ 1252357 w 5119687"/>
              <a:gd name="connsiteY47" fmla="*/ 987781 h 2676706"/>
              <a:gd name="connsiteX48" fmla="*/ 1252357 w 5119687"/>
              <a:gd name="connsiteY48" fmla="*/ 899584 h 2676706"/>
              <a:gd name="connsiteX49" fmla="*/ 1212675 w 5119687"/>
              <a:gd name="connsiteY49" fmla="*/ 899584 h 2676706"/>
              <a:gd name="connsiteX50" fmla="*/ 1212675 w 5119687"/>
              <a:gd name="connsiteY50" fmla="*/ 780521 h 2676706"/>
              <a:gd name="connsiteX51" fmla="*/ 1208265 w 5119687"/>
              <a:gd name="connsiteY51" fmla="*/ 780521 h 2676706"/>
              <a:gd name="connsiteX52" fmla="*/ 1208265 w 5119687"/>
              <a:gd name="connsiteY52" fmla="*/ 568854 h 2676706"/>
              <a:gd name="connsiteX53" fmla="*/ 1159755 w 5119687"/>
              <a:gd name="connsiteY53" fmla="*/ 568854 h 2676706"/>
              <a:gd name="connsiteX54" fmla="*/ 1159755 w 5119687"/>
              <a:gd name="connsiteY54" fmla="*/ 423333 h 2676706"/>
              <a:gd name="connsiteX55" fmla="*/ 1146524 w 5119687"/>
              <a:gd name="connsiteY55" fmla="*/ 423333 h 2676706"/>
              <a:gd name="connsiteX56" fmla="*/ 1146524 w 5119687"/>
              <a:gd name="connsiteY56" fmla="*/ 352777 h 2676706"/>
              <a:gd name="connsiteX57" fmla="*/ 992191 w 5119687"/>
              <a:gd name="connsiteY57" fmla="*/ 352777 h 2676706"/>
              <a:gd name="connsiteX58" fmla="*/ 992191 w 5119687"/>
              <a:gd name="connsiteY58" fmla="*/ 273403 h 2676706"/>
              <a:gd name="connsiteX59" fmla="*/ 961320 w 5119687"/>
              <a:gd name="connsiteY59" fmla="*/ 273403 h 2676706"/>
              <a:gd name="connsiteX60" fmla="*/ 961320 w 5119687"/>
              <a:gd name="connsiteY60" fmla="*/ 207257 h 2676706"/>
              <a:gd name="connsiteX61" fmla="*/ 890764 w 5119687"/>
              <a:gd name="connsiteY61" fmla="*/ 207257 h 2676706"/>
              <a:gd name="connsiteX62" fmla="*/ 890764 w 5119687"/>
              <a:gd name="connsiteY62" fmla="*/ 136701 h 2676706"/>
              <a:gd name="connsiteX63" fmla="*/ 851077 w 5119687"/>
              <a:gd name="connsiteY63" fmla="*/ 136701 h 2676706"/>
              <a:gd name="connsiteX64" fmla="*/ 851077 w 5119687"/>
              <a:gd name="connsiteY64" fmla="*/ 79375 h 2676706"/>
              <a:gd name="connsiteX65" fmla="*/ 502709 w 5119687"/>
              <a:gd name="connsiteY65" fmla="*/ 79375 h 2676706"/>
              <a:gd name="connsiteX66" fmla="*/ 502709 w 5119687"/>
              <a:gd name="connsiteY66" fmla="*/ 0 h 2676706"/>
              <a:gd name="connsiteX67" fmla="*/ 0 w 5119687"/>
              <a:gd name="connsiteY67" fmla="*/ 0 h 267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119687" h="2676706">
                <a:moveTo>
                  <a:pt x="5119688" y="2676706"/>
                </a:moveTo>
                <a:lnTo>
                  <a:pt x="4837462" y="2676706"/>
                </a:lnTo>
                <a:lnTo>
                  <a:pt x="4837462" y="2610555"/>
                </a:lnTo>
                <a:lnTo>
                  <a:pt x="4775731" y="2610555"/>
                </a:lnTo>
                <a:lnTo>
                  <a:pt x="4775731" y="2513543"/>
                </a:lnTo>
                <a:lnTo>
                  <a:pt x="4145137" y="2513543"/>
                </a:lnTo>
                <a:lnTo>
                  <a:pt x="4145137" y="2465032"/>
                </a:lnTo>
                <a:lnTo>
                  <a:pt x="3995204" y="2465032"/>
                </a:lnTo>
                <a:lnTo>
                  <a:pt x="3995204" y="2385660"/>
                </a:lnTo>
                <a:lnTo>
                  <a:pt x="3664477" y="2385660"/>
                </a:lnTo>
                <a:lnTo>
                  <a:pt x="3664477" y="2310698"/>
                </a:lnTo>
                <a:lnTo>
                  <a:pt x="3545415" y="2310698"/>
                </a:lnTo>
                <a:lnTo>
                  <a:pt x="3545415" y="2240137"/>
                </a:lnTo>
                <a:lnTo>
                  <a:pt x="3466043" y="2240137"/>
                </a:lnTo>
                <a:lnTo>
                  <a:pt x="3466043" y="2182816"/>
                </a:lnTo>
                <a:lnTo>
                  <a:pt x="3421942" y="2182816"/>
                </a:lnTo>
                <a:lnTo>
                  <a:pt x="3421942" y="2112255"/>
                </a:lnTo>
                <a:lnTo>
                  <a:pt x="3091215" y="2112255"/>
                </a:lnTo>
                <a:lnTo>
                  <a:pt x="3091215" y="2028473"/>
                </a:lnTo>
                <a:lnTo>
                  <a:pt x="2844270" y="2028473"/>
                </a:lnTo>
                <a:lnTo>
                  <a:pt x="2844270" y="1966732"/>
                </a:lnTo>
                <a:lnTo>
                  <a:pt x="2782538" y="1966732"/>
                </a:lnTo>
                <a:lnTo>
                  <a:pt x="2782538" y="1900590"/>
                </a:lnTo>
                <a:lnTo>
                  <a:pt x="2672296" y="1900590"/>
                </a:lnTo>
                <a:lnTo>
                  <a:pt x="2672296" y="1825628"/>
                </a:lnTo>
                <a:lnTo>
                  <a:pt x="2584094" y="1825628"/>
                </a:lnTo>
                <a:lnTo>
                  <a:pt x="2584094" y="1741837"/>
                </a:lnTo>
                <a:lnTo>
                  <a:pt x="2504723" y="1741837"/>
                </a:lnTo>
                <a:lnTo>
                  <a:pt x="2504723" y="1693336"/>
                </a:lnTo>
                <a:lnTo>
                  <a:pt x="2429761" y="1693336"/>
                </a:lnTo>
                <a:lnTo>
                  <a:pt x="2429761" y="1600733"/>
                </a:lnTo>
                <a:lnTo>
                  <a:pt x="2345970" y="1600733"/>
                </a:lnTo>
                <a:lnTo>
                  <a:pt x="2345970" y="1516942"/>
                </a:lnTo>
                <a:lnTo>
                  <a:pt x="2297468" y="1516942"/>
                </a:lnTo>
                <a:lnTo>
                  <a:pt x="2297468" y="1389059"/>
                </a:lnTo>
                <a:lnTo>
                  <a:pt x="2116665" y="1389059"/>
                </a:lnTo>
                <a:lnTo>
                  <a:pt x="2116665" y="1322918"/>
                </a:lnTo>
                <a:lnTo>
                  <a:pt x="1556633" y="1322918"/>
                </a:lnTo>
                <a:lnTo>
                  <a:pt x="1556633" y="1278817"/>
                </a:lnTo>
                <a:lnTo>
                  <a:pt x="1525762" y="1278817"/>
                </a:lnTo>
                <a:lnTo>
                  <a:pt x="1525762" y="1186215"/>
                </a:lnTo>
                <a:lnTo>
                  <a:pt x="1437570" y="1186215"/>
                </a:lnTo>
                <a:lnTo>
                  <a:pt x="1437570" y="1115663"/>
                </a:lnTo>
                <a:lnTo>
                  <a:pt x="1344968" y="1115663"/>
                </a:lnTo>
                <a:lnTo>
                  <a:pt x="1344968" y="1058332"/>
                </a:lnTo>
                <a:lnTo>
                  <a:pt x="1300867" y="1058332"/>
                </a:lnTo>
                <a:lnTo>
                  <a:pt x="1300867" y="987781"/>
                </a:lnTo>
                <a:lnTo>
                  <a:pt x="1252357" y="987781"/>
                </a:lnTo>
                <a:lnTo>
                  <a:pt x="1252357" y="899584"/>
                </a:lnTo>
                <a:lnTo>
                  <a:pt x="1212675" y="899584"/>
                </a:lnTo>
                <a:lnTo>
                  <a:pt x="1212675" y="780521"/>
                </a:lnTo>
                <a:lnTo>
                  <a:pt x="1208265" y="780521"/>
                </a:lnTo>
                <a:lnTo>
                  <a:pt x="1208265" y="568854"/>
                </a:lnTo>
                <a:lnTo>
                  <a:pt x="1159755" y="568854"/>
                </a:lnTo>
                <a:lnTo>
                  <a:pt x="1159755" y="423333"/>
                </a:lnTo>
                <a:lnTo>
                  <a:pt x="1146524" y="423333"/>
                </a:lnTo>
                <a:lnTo>
                  <a:pt x="1146524" y="352777"/>
                </a:lnTo>
                <a:lnTo>
                  <a:pt x="992191" y="352777"/>
                </a:lnTo>
                <a:lnTo>
                  <a:pt x="992191" y="273403"/>
                </a:lnTo>
                <a:lnTo>
                  <a:pt x="961320" y="273403"/>
                </a:lnTo>
                <a:lnTo>
                  <a:pt x="961320" y="207257"/>
                </a:lnTo>
                <a:lnTo>
                  <a:pt x="890764" y="207257"/>
                </a:lnTo>
                <a:lnTo>
                  <a:pt x="890764" y="136701"/>
                </a:lnTo>
                <a:lnTo>
                  <a:pt x="851077" y="136701"/>
                </a:lnTo>
                <a:lnTo>
                  <a:pt x="851077" y="79375"/>
                </a:lnTo>
                <a:lnTo>
                  <a:pt x="502709" y="79375"/>
                </a:lnTo>
                <a:lnTo>
                  <a:pt x="502709" y="0"/>
                </a:lnTo>
                <a:lnTo>
                  <a:pt x="0" y="0"/>
                </a:lnTo>
              </a:path>
            </a:pathLst>
          </a:custGeom>
          <a:noFill/>
          <a:ln w="22225" cap="flat">
            <a:solidFill>
              <a:srgbClr val="B60D27"/>
            </a:solidFill>
            <a:prstDash val="solid"/>
            <a:miter/>
          </a:ln>
        </p:spPr>
        <p:txBody>
          <a:bodyPr rtlCol="0" anchor="ctr"/>
          <a:lstStyle/>
          <a:p>
            <a:endParaRPr lang="en-GB"/>
          </a:p>
        </p:txBody>
      </p:sp>
      <p:grpSp>
        <p:nvGrpSpPr>
          <p:cNvPr id="70" name="Group 69">
            <a:extLst>
              <a:ext uri="{FF2B5EF4-FFF2-40B4-BE49-F238E27FC236}">
                <a16:creationId xmlns:a16="http://schemas.microsoft.com/office/drawing/2014/main" id="{2C562075-FCC5-4830-A5CE-DDA203F3AB91}"/>
              </a:ext>
            </a:extLst>
          </p:cNvPr>
          <p:cNvGrpSpPr/>
          <p:nvPr/>
        </p:nvGrpSpPr>
        <p:grpSpPr>
          <a:xfrm>
            <a:off x="1203787" y="2441606"/>
            <a:ext cx="4141535" cy="2193586"/>
            <a:chOff x="3538537" y="2038350"/>
            <a:chExt cx="5110867" cy="2780775"/>
          </a:xfrm>
        </p:grpSpPr>
        <p:sp>
          <p:nvSpPr>
            <p:cNvPr id="71" name="Freeform: Shape 86">
              <a:extLst>
                <a:ext uri="{FF2B5EF4-FFF2-40B4-BE49-F238E27FC236}">
                  <a16:creationId xmlns:a16="http://schemas.microsoft.com/office/drawing/2014/main" id="{3712CEB4-AC7A-4205-A252-63EDEEA3EAE9}"/>
                </a:ext>
              </a:extLst>
            </p:cNvPr>
            <p:cNvSpPr/>
            <p:nvPr/>
          </p:nvSpPr>
          <p:spPr>
            <a:xfrm>
              <a:off x="3538537" y="2133600"/>
              <a:ext cx="5110867" cy="2685525"/>
            </a:xfrm>
            <a:custGeom>
              <a:avLst/>
              <a:gdLst>
                <a:gd name="connsiteX0" fmla="*/ 5110867 w 5110867"/>
                <a:gd name="connsiteY0" fmla="*/ 2685525 h 2685525"/>
                <a:gd name="connsiteX1" fmla="*/ 2218087 w 5110867"/>
                <a:gd name="connsiteY1" fmla="*/ 2685525 h 2685525"/>
                <a:gd name="connsiteX2" fmla="*/ 2218087 w 5110867"/>
                <a:gd name="connsiteY2" fmla="*/ 2434170 h 2685525"/>
                <a:gd name="connsiteX3" fmla="*/ 2178406 w 5110867"/>
                <a:gd name="connsiteY3" fmla="*/ 2434170 h 2685525"/>
                <a:gd name="connsiteX4" fmla="*/ 2178406 w 5110867"/>
                <a:gd name="connsiteY4" fmla="*/ 2191635 h 2685525"/>
                <a:gd name="connsiteX5" fmla="*/ 2054933 w 5110867"/>
                <a:gd name="connsiteY5" fmla="*/ 2191635 h 2685525"/>
                <a:gd name="connsiteX6" fmla="*/ 2054933 w 5110867"/>
                <a:gd name="connsiteY6" fmla="*/ 2072572 h 2685525"/>
                <a:gd name="connsiteX7" fmla="*/ 1402290 w 5110867"/>
                <a:gd name="connsiteY7" fmla="*/ 2072572 h 2685525"/>
                <a:gd name="connsiteX8" fmla="*/ 1402290 w 5110867"/>
                <a:gd name="connsiteY8" fmla="*/ 1962330 h 2685525"/>
                <a:gd name="connsiteX9" fmla="*/ 1362608 w 5110867"/>
                <a:gd name="connsiteY9" fmla="*/ 1962330 h 2685525"/>
                <a:gd name="connsiteX10" fmla="*/ 1362608 w 5110867"/>
                <a:gd name="connsiteY10" fmla="*/ 1825627 h 2685525"/>
                <a:gd name="connsiteX11" fmla="*/ 1318508 w 5110867"/>
                <a:gd name="connsiteY11" fmla="*/ 1825627 h 2685525"/>
                <a:gd name="connsiteX12" fmla="*/ 1318508 w 5110867"/>
                <a:gd name="connsiteY12" fmla="*/ 1697745 h 2685525"/>
                <a:gd name="connsiteX13" fmla="*/ 1300867 w 5110867"/>
                <a:gd name="connsiteY13" fmla="*/ 1697745 h 2685525"/>
                <a:gd name="connsiteX14" fmla="*/ 1300867 w 5110867"/>
                <a:gd name="connsiteY14" fmla="*/ 1583092 h 2685525"/>
                <a:gd name="connsiteX15" fmla="*/ 1261177 w 5110867"/>
                <a:gd name="connsiteY15" fmla="*/ 1583092 h 2685525"/>
                <a:gd name="connsiteX16" fmla="*/ 1261177 w 5110867"/>
                <a:gd name="connsiteY16" fmla="*/ 1459620 h 2685525"/>
                <a:gd name="connsiteX17" fmla="*/ 1190625 w 5110867"/>
                <a:gd name="connsiteY17" fmla="*/ 1459620 h 2685525"/>
                <a:gd name="connsiteX18" fmla="*/ 1190625 w 5110867"/>
                <a:gd name="connsiteY18" fmla="*/ 1208264 h 2685525"/>
                <a:gd name="connsiteX19" fmla="*/ 1168575 w 5110867"/>
                <a:gd name="connsiteY19" fmla="*/ 1208264 h 2685525"/>
                <a:gd name="connsiteX20" fmla="*/ 1168575 w 5110867"/>
                <a:gd name="connsiteY20" fmla="*/ 974549 h 2685525"/>
                <a:gd name="connsiteX21" fmla="*/ 1089203 w 5110867"/>
                <a:gd name="connsiteY21" fmla="*/ 974549 h 2685525"/>
                <a:gd name="connsiteX22" fmla="*/ 1089203 w 5110867"/>
                <a:gd name="connsiteY22" fmla="*/ 864307 h 2685525"/>
                <a:gd name="connsiteX23" fmla="*/ 1058332 w 5110867"/>
                <a:gd name="connsiteY23" fmla="*/ 864307 h 2685525"/>
                <a:gd name="connsiteX24" fmla="*/ 1058332 w 5110867"/>
                <a:gd name="connsiteY24" fmla="*/ 617361 h 2685525"/>
                <a:gd name="connsiteX25" fmla="*/ 1027462 w 5110867"/>
                <a:gd name="connsiteY25" fmla="*/ 617361 h 2685525"/>
                <a:gd name="connsiteX26" fmla="*/ 1027462 w 5110867"/>
                <a:gd name="connsiteY26" fmla="*/ 493888 h 2685525"/>
                <a:gd name="connsiteX27" fmla="*/ 974550 w 5110867"/>
                <a:gd name="connsiteY27" fmla="*/ 493888 h 2685525"/>
                <a:gd name="connsiteX28" fmla="*/ 974550 w 5110867"/>
                <a:gd name="connsiteY28" fmla="*/ 370416 h 2685525"/>
                <a:gd name="connsiteX29" fmla="*/ 881945 w 5110867"/>
                <a:gd name="connsiteY29" fmla="*/ 370416 h 2685525"/>
                <a:gd name="connsiteX30" fmla="*/ 881945 w 5110867"/>
                <a:gd name="connsiteY30" fmla="*/ 246944 h 2685525"/>
                <a:gd name="connsiteX31" fmla="*/ 846667 w 5110867"/>
                <a:gd name="connsiteY31" fmla="*/ 246944 h 2685525"/>
                <a:gd name="connsiteX32" fmla="*/ 846667 w 5110867"/>
                <a:gd name="connsiteY32" fmla="*/ 127882 h 2685525"/>
                <a:gd name="connsiteX33" fmla="*/ 612952 w 5110867"/>
                <a:gd name="connsiteY33" fmla="*/ 127882 h 2685525"/>
                <a:gd name="connsiteX34" fmla="*/ 612952 w 5110867"/>
                <a:gd name="connsiteY34" fmla="*/ 0 h 2685525"/>
                <a:gd name="connsiteX35" fmla="*/ 0 w 5110867"/>
                <a:gd name="connsiteY35" fmla="*/ 0 h 268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10867" h="2685525">
                  <a:moveTo>
                    <a:pt x="5110867" y="2685525"/>
                  </a:moveTo>
                  <a:lnTo>
                    <a:pt x="2218087" y="2685525"/>
                  </a:lnTo>
                  <a:lnTo>
                    <a:pt x="2218087" y="2434170"/>
                  </a:lnTo>
                  <a:lnTo>
                    <a:pt x="2178406" y="2434170"/>
                  </a:lnTo>
                  <a:lnTo>
                    <a:pt x="2178406" y="2191635"/>
                  </a:lnTo>
                  <a:lnTo>
                    <a:pt x="2054933" y="2191635"/>
                  </a:lnTo>
                  <a:lnTo>
                    <a:pt x="2054933" y="2072572"/>
                  </a:lnTo>
                  <a:lnTo>
                    <a:pt x="1402290" y="2072572"/>
                  </a:lnTo>
                  <a:lnTo>
                    <a:pt x="1402290" y="1962330"/>
                  </a:lnTo>
                  <a:lnTo>
                    <a:pt x="1362608" y="1962330"/>
                  </a:lnTo>
                  <a:lnTo>
                    <a:pt x="1362608" y="1825627"/>
                  </a:lnTo>
                  <a:lnTo>
                    <a:pt x="1318508" y="1825627"/>
                  </a:lnTo>
                  <a:lnTo>
                    <a:pt x="1318508" y="1697745"/>
                  </a:lnTo>
                  <a:lnTo>
                    <a:pt x="1300867" y="1697745"/>
                  </a:lnTo>
                  <a:lnTo>
                    <a:pt x="1300867" y="1583092"/>
                  </a:lnTo>
                  <a:lnTo>
                    <a:pt x="1261177" y="1583092"/>
                  </a:lnTo>
                  <a:lnTo>
                    <a:pt x="1261177" y="1459620"/>
                  </a:lnTo>
                  <a:lnTo>
                    <a:pt x="1190625" y="1459620"/>
                  </a:lnTo>
                  <a:lnTo>
                    <a:pt x="1190625" y="1208264"/>
                  </a:lnTo>
                  <a:lnTo>
                    <a:pt x="1168575" y="1208264"/>
                  </a:lnTo>
                  <a:lnTo>
                    <a:pt x="1168575" y="974549"/>
                  </a:lnTo>
                  <a:lnTo>
                    <a:pt x="1089203" y="974549"/>
                  </a:lnTo>
                  <a:lnTo>
                    <a:pt x="1089203" y="864307"/>
                  </a:lnTo>
                  <a:lnTo>
                    <a:pt x="1058332" y="864307"/>
                  </a:lnTo>
                  <a:lnTo>
                    <a:pt x="1058332" y="617361"/>
                  </a:lnTo>
                  <a:lnTo>
                    <a:pt x="1027462" y="617361"/>
                  </a:lnTo>
                  <a:lnTo>
                    <a:pt x="1027462" y="493888"/>
                  </a:lnTo>
                  <a:lnTo>
                    <a:pt x="974550" y="493888"/>
                  </a:lnTo>
                  <a:lnTo>
                    <a:pt x="974550" y="370416"/>
                  </a:lnTo>
                  <a:lnTo>
                    <a:pt x="881945" y="370416"/>
                  </a:lnTo>
                  <a:lnTo>
                    <a:pt x="881945" y="246944"/>
                  </a:lnTo>
                  <a:lnTo>
                    <a:pt x="846667" y="246944"/>
                  </a:lnTo>
                  <a:lnTo>
                    <a:pt x="846667" y="127882"/>
                  </a:lnTo>
                  <a:lnTo>
                    <a:pt x="612952" y="127882"/>
                  </a:lnTo>
                  <a:lnTo>
                    <a:pt x="612952" y="0"/>
                  </a:lnTo>
                  <a:lnTo>
                    <a:pt x="0" y="0"/>
                  </a:lnTo>
                </a:path>
              </a:pathLst>
            </a:custGeom>
            <a:noFill/>
            <a:ln w="22225" cap="flat">
              <a:solidFill>
                <a:schemeClr val="accent2"/>
              </a:solidFill>
              <a:prstDash val="solid"/>
              <a:miter/>
            </a:ln>
          </p:spPr>
          <p:txBody>
            <a:bodyPr rtlCol="0" anchor="ctr"/>
            <a:lstStyle/>
            <a:p>
              <a:endParaRPr lang="en-GB"/>
            </a:p>
          </p:txBody>
        </p:sp>
        <p:sp>
          <p:nvSpPr>
            <p:cNvPr id="72" name="Freeform: Shape 87">
              <a:extLst>
                <a:ext uri="{FF2B5EF4-FFF2-40B4-BE49-F238E27FC236}">
                  <a16:creationId xmlns:a16="http://schemas.microsoft.com/office/drawing/2014/main" id="{A2628B8B-C880-4FFE-A006-37EC3207A42C}"/>
                </a:ext>
              </a:extLst>
            </p:cNvPr>
            <p:cNvSpPr/>
            <p:nvPr/>
          </p:nvSpPr>
          <p:spPr>
            <a:xfrm>
              <a:off x="4151488" y="20383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tlCol="0" anchor="ctr"/>
            <a:lstStyle/>
            <a:p>
              <a:endParaRPr lang="en-GB"/>
            </a:p>
          </p:txBody>
        </p:sp>
      </p:grpSp>
      <p:cxnSp>
        <p:nvCxnSpPr>
          <p:cNvPr id="73" name="Straight Connector 72">
            <a:extLst>
              <a:ext uri="{FF2B5EF4-FFF2-40B4-BE49-F238E27FC236}">
                <a16:creationId xmlns:a16="http://schemas.microsoft.com/office/drawing/2014/main" id="{869EDECC-727F-48E4-8983-AEC1CCE6EA13}"/>
              </a:ext>
            </a:extLst>
          </p:cNvPr>
          <p:cNvCxnSpPr/>
          <p:nvPr/>
        </p:nvCxnSpPr>
        <p:spPr>
          <a:xfrm>
            <a:off x="2374473" y="2441606"/>
            <a:ext cx="360000" cy="0"/>
          </a:xfrm>
          <a:prstGeom prst="line">
            <a:avLst/>
          </a:prstGeom>
          <a:noFill/>
          <a:ln w="22225" cap="flat">
            <a:solidFill>
              <a:srgbClr val="B60D27"/>
            </a:solidFill>
            <a:prstDash val="solid"/>
            <a:miter/>
          </a:ln>
        </p:spPr>
      </p:cxnSp>
      <p:cxnSp>
        <p:nvCxnSpPr>
          <p:cNvPr id="74" name="Straight Connector 73">
            <a:extLst>
              <a:ext uri="{FF2B5EF4-FFF2-40B4-BE49-F238E27FC236}">
                <a16:creationId xmlns:a16="http://schemas.microsoft.com/office/drawing/2014/main" id="{BB284B9A-E23B-442F-956E-D110DECABF2F}"/>
              </a:ext>
            </a:extLst>
          </p:cNvPr>
          <p:cNvCxnSpPr/>
          <p:nvPr/>
        </p:nvCxnSpPr>
        <p:spPr>
          <a:xfrm>
            <a:off x="2374473" y="2729033"/>
            <a:ext cx="360000" cy="0"/>
          </a:xfrm>
          <a:prstGeom prst="line">
            <a:avLst/>
          </a:prstGeom>
          <a:noFill/>
          <a:ln w="22225" cap="flat">
            <a:solidFill>
              <a:schemeClr val="accent2"/>
            </a:solidFill>
            <a:prstDash val="solid"/>
            <a:miter/>
          </a:ln>
        </p:spPr>
      </p:cxnSp>
      <p:grpSp>
        <p:nvGrpSpPr>
          <p:cNvPr id="75" name="Group 74">
            <a:extLst>
              <a:ext uri="{FF2B5EF4-FFF2-40B4-BE49-F238E27FC236}">
                <a16:creationId xmlns:a16="http://schemas.microsoft.com/office/drawing/2014/main" id="{8C5D3D8B-8B40-4DA8-8560-1BC0008C1606}"/>
              </a:ext>
            </a:extLst>
          </p:cNvPr>
          <p:cNvGrpSpPr/>
          <p:nvPr/>
        </p:nvGrpSpPr>
        <p:grpSpPr>
          <a:xfrm>
            <a:off x="6346500" y="2347074"/>
            <a:ext cx="5707628" cy="3114969"/>
            <a:chOff x="574438" y="2038892"/>
            <a:chExt cx="5707628" cy="3114969"/>
          </a:xfrm>
        </p:grpSpPr>
        <p:sp>
          <p:nvSpPr>
            <p:cNvPr id="76" name="Freeform 21">
              <a:extLst>
                <a:ext uri="{FF2B5EF4-FFF2-40B4-BE49-F238E27FC236}">
                  <a16:creationId xmlns:a16="http://schemas.microsoft.com/office/drawing/2014/main" id="{3361B140-BCAF-4B79-9EC5-34AAC681179D}"/>
                </a:ext>
              </a:extLst>
            </p:cNvPr>
            <p:cNvSpPr>
              <a:spLocks/>
            </p:cNvSpPr>
            <p:nvPr/>
          </p:nvSpPr>
          <p:spPr bwMode="auto">
            <a:xfrm>
              <a:off x="1389839" y="2206046"/>
              <a:ext cx="4241497" cy="23381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77" name="Group 76">
              <a:extLst>
                <a:ext uri="{FF2B5EF4-FFF2-40B4-BE49-F238E27FC236}">
                  <a16:creationId xmlns:a16="http://schemas.microsoft.com/office/drawing/2014/main" id="{0CD76F30-6783-4F7F-8172-704FF92DDD4A}"/>
                </a:ext>
              </a:extLst>
            </p:cNvPr>
            <p:cNvGrpSpPr/>
            <p:nvPr/>
          </p:nvGrpSpPr>
          <p:grpSpPr>
            <a:xfrm>
              <a:off x="574438" y="2038892"/>
              <a:ext cx="815401" cy="2558186"/>
              <a:chOff x="2628033" y="1501008"/>
              <a:chExt cx="815401" cy="2319800"/>
            </a:xfrm>
          </p:grpSpPr>
          <p:sp>
            <p:nvSpPr>
              <p:cNvPr id="99" name="Line 7">
                <a:extLst>
                  <a:ext uri="{FF2B5EF4-FFF2-40B4-BE49-F238E27FC236}">
                    <a16:creationId xmlns:a16="http://schemas.microsoft.com/office/drawing/2014/main" id="{AD1C35B3-3AAD-45E6-8601-FA7A81F34B2A}"/>
                  </a:ext>
                </a:extLst>
              </p:cNvPr>
              <p:cNvSpPr>
                <a:spLocks noChangeShapeType="1"/>
              </p:cNvSpPr>
              <p:nvPr/>
            </p:nvSpPr>
            <p:spPr bwMode="auto">
              <a:xfrm>
                <a:off x="3357200" y="16557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0" name="Line 8">
                <a:extLst>
                  <a:ext uri="{FF2B5EF4-FFF2-40B4-BE49-F238E27FC236}">
                    <a16:creationId xmlns:a16="http://schemas.microsoft.com/office/drawing/2014/main" id="{ECC6D0E4-27D0-4EE7-9BA0-901F4E975E89}"/>
                  </a:ext>
                </a:extLst>
              </p:cNvPr>
              <p:cNvSpPr>
                <a:spLocks noChangeShapeType="1"/>
              </p:cNvSpPr>
              <p:nvPr/>
            </p:nvSpPr>
            <p:spPr bwMode="auto">
              <a:xfrm>
                <a:off x="3357200" y="21544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1" name="Line 9">
                <a:extLst>
                  <a:ext uri="{FF2B5EF4-FFF2-40B4-BE49-F238E27FC236}">
                    <a16:creationId xmlns:a16="http://schemas.microsoft.com/office/drawing/2014/main" id="{407914FD-3062-45EA-915B-05FD056654D9}"/>
                  </a:ext>
                </a:extLst>
              </p:cNvPr>
              <p:cNvSpPr>
                <a:spLocks noChangeShapeType="1"/>
              </p:cNvSpPr>
              <p:nvPr/>
            </p:nvSpPr>
            <p:spPr bwMode="auto">
              <a:xfrm>
                <a:off x="3357200" y="26693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2" name="Line 10">
                <a:extLst>
                  <a:ext uri="{FF2B5EF4-FFF2-40B4-BE49-F238E27FC236}">
                    <a16:creationId xmlns:a16="http://schemas.microsoft.com/office/drawing/2014/main" id="{9B13A006-B6DB-4B66-AE85-81205DDAA883}"/>
                  </a:ext>
                </a:extLst>
              </p:cNvPr>
              <p:cNvSpPr>
                <a:spLocks noChangeShapeType="1"/>
              </p:cNvSpPr>
              <p:nvPr/>
            </p:nvSpPr>
            <p:spPr bwMode="auto">
              <a:xfrm>
                <a:off x="3357200" y="31735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3" name="Line 11">
                <a:extLst>
                  <a:ext uri="{FF2B5EF4-FFF2-40B4-BE49-F238E27FC236}">
                    <a16:creationId xmlns:a16="http://schemas.microsoft.com/office/drawing/2014/main" id="{33D9464A-DD26-40EC-9C33-DD7F67BDEBBB}"/>
                  </a:ext>
                </a:extLst>
              </p:cNvPr>
              <p:cNvSpPr>
                <a:spLocks noChangeShapeType="1"/>
              </p:cNvSpPr>
              <p:nvPr/>
            </p:nvSpPr>
            <p:spPr bwMode="auto">
              <a:xfrm>
                <a:off x="3357200" y="36830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4" name="TextBox 103">
                <a:extLst>
                  <a:ext uri="{FF2B5EF4-FFF2-40B4-BE49-F238E27FC236}">
                    <a16:creationId xmlns:a16="http://schemas.microsoft.com/office/drawing/2014/main" id="{DF0174A1-CFAC-4129-B200-53D38865F938}"/>
                  </a:ext>
                </a:extLst>
              </p:cNvPr>
              <p:cNvSpPr txBox="1"/>
              <p:nvPr/>
            </p:nvSpPr>
            <p:spPr>
              <a:xfrm rot="16200000">
                <a:off x="2187970" y="2525436"/>
                <a:ext cx="1187903" cy="307777"/>
              </a:xfrm>
              <a:prstGeom prst="rect">
                <a:avLst/>
              </a:prstGeom>
              <a:noFill/>
            </p:spPr>
            <p:txBody>
              <a:bodyPr wrap="none" rtlCol="0">
                <a:spAutoFit/>
              </a:bodyPr>
              <a:lstStyle/>
              <a:p>
                <a:pPr algn="ctr" fontAlgn="base">
                  <a:spcBef>
                    <a:spcPct val="0"/>
                  </a:spcBef>
                  <a:spcAft>
                    <a:spcPct val="0"/>
                  </a:spcAft>
                </a:pPr>
                <a:r>
                  <a:rPr lang="en-US" sz="1400" dirty="0">
                    <a:solidFill>
                      <a:srgbClr val="4D4D4D"/>
                    </a:solidFill>
                    <a:latin typeface="Arial" panose="020B0604020202020204" pitchFamily="34" charset="0"/>
                    <a:cs typeface="Arial" panose="020B0604020202020204" pitchFamily="34" charset="0"/>
                  </a:rPr>
                  <a:t>OS 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56975C0A-E2F3-4831-AE1D-09180CE3A8AD}"/>
                  </a:ext>
                </a:extLst>
              </p:cNvPr>
              <p:cNvSpPr txBox="1"/>
              <p:nvPr/>
            </p:nvSpPr>
            <p:spPr>
              <a:xfrm>
                <a:off x="2857371" y="1501008"/>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06" name="TextBox 105">
                <a:extLst>
                  <a:ext uri="{FF2B5EF4-FFF2-40B4-BE49-F238E27FC236}">
                    <a16:creationId xmlns:a16="http://schemas.microsoft.com/office/drawing/2014/main" id="{EFA2D33D-D6F3-432B-A32E-CC975C9D91CC}"/>
                  </a:ext>
                </a:extLst>
              </p:cNvPr>
              <p:cNvSpPr txBox="1"/>
              <p:nvPr/>
            </p:nvSpPr>
            <p:spPr>
              <a:xfrm>
                <a:off x="2857371" y="1999539"/>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0.75</a:t>
                </a:r>
              </a:p>
            </p:txBody>
          </p:sp>
          <p:sp>
            <p:nvSpPr>
              <p:cNvPr id="107" name="TextBox 106">
                <a:extLst>
                  <a:ext uri="{FF2B5EF4-FFF2-40B4-BE49-F238E27FC236}">
                    <a16:creationId xmlns:a16="http://schemas.microsoft.com/office/drawing/2014/main" id="{BC997863-3612-4485-9544-9CE14F50240F}"/>
                  </a:ext>
                </a:extLst>
              </p:cNvPr>
              <p:cNvSpPr txBox="1"/>
              <p:nvPr/>
            </p:nvSpPr>
            <p:spPr>
              <a:xfrm>
                <a:off x="2857371" y="2514192"/>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0.50</a:t>
                </a:r>
              </a:p>
            </p:txBody>
          </p:sp>
          <p:sp>
            <p:nvSpPr>
              <p:cNvPr id="108" name="TextBox 107">
                <a:extLst>
                  <a:ext uri="{FF2B5EF4-FFF2-40B4-BE49-F238E27FC236}">
                    <a16:creationId xmlns:a16="http://schemas.microsoft.com/office/drawing/2014/main" id="{F17F8C17-AACF-4A15-A9C6-A0BDB8B476EE}"/>
                  </a:ext>
                </a:extLst>
              </p:cNvPr>
              <p:cNvSpPr txBox="1"/>
              <p:nvPr/>
            </p:nvSpPr>
            <p:spPr>
              <a:xfrm>
                <a:off x="2857371" y="3018095"/>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0.25</a:t>
                </a:r>
              </a:p>
            </p:txBody>
          </p:sp>
          <p:sp>
            <p:nvSpPr>
              <p:cNvPr id="109" name="TextBox 108">
                <a:extLst>
                  <a:ext uri="{FF2B5EF4-FFF2-40B4-BE49-F238E27FC236}">
                    <a16:creationId xmlns:a16="http://schemas.microsoft.com/office/drawing/2014/main" id="{BC45E78E-2E7C-47C7-846E-123DBA924B17}"/>
                  </a:ext>
                </a:extLst>
              </p:cNvPr>
              <p:cNvSpPr txBox="1"/>
              <p:nvPr/>
            </p:nvSpPr>
            <p:spPr>
              <a:xfrm>
                <a:off x="3105845" y="3541711"/>
                <a:ext cx="284052" cy="27909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78" name="Group 77">
              <a:extLst>
                <a:ext uri="{FF2B5EF4-FFF2-40B4-BE49-F238E27FC236}">
                  <a16:creationId xmlns:a16="http://schemas.microsoft.com/office/drawing/2014/main" id="{9F4B2531-8CF8-4A94-AAED-C4DBF79038BB}"/>
                </a:ext>
              </a:extLst>
            </p:cNvPr>
            <p:cNvGrpSpPr/>
            <p:nvPr/>
          </p:nvGrpSpPr>
          <p:grpSpPr>
            <a:xfrm>
              <a:off x="1349501" y="4556021"/>
              <a:ext cx="4328937" cy="597840"/>
              <a:chOff x="1513339" y="4188565"/>
              <a:chExt cx="3191204" cy="597840"/>
            </a:xfrm>
          </p:grpSpPr>
          <p:sp>
            <p:nvSpPr>
              <p:cNvPr id="80" name="TextBox 79">
                <a:extLst>
                  <a:ext uri="{FF2B5EF4-FFF2-40B4-BE49-F238E27FC236}">
                    <a16:creationId xmlns:a16="http://schemas.microsoft.com/office/drawing/2014/main" id="{7EA7F12B-8B6E-4E12-8C63-CBF46A063A6E}"/>
                  </a:ext>
                </a:extLst>
              </p:cNvPr>
              <p:cNvSpPr txBox="1"/>
              <p:nvPr/>
            </p:nvSpPr>
            <p:spPr>
              <a:xfrm>
                <a:off x="2447746" y="4478628"/>
                <a:ext cx="1420641"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Analysis time, months</a:t>
                </a:r>
              </a:p>
            </p:txBody>
          </p:sp>
          <p:sp>
            <p:nvSpPr>
              <p:cNvPr id="81" name="Line 21">
                <a:extLst>
                  <a:ext uri="{FF2B5EF4-FFF2-40B4-BE49-F238E27FC236}">
                    <a16:creationId xmlns:a16="http://schemas.microsoft.com/office/drawing/2014/main" id="{C65FEA93-2862-4B42-B0F1-831CB2C2FEA2}"/>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E56F47DD-AA25-4D16-B67E-B589CCCDA725}"/>
                  </a:ext>
                </a:extLst>
              </p:cNvPr>
              <p:cNvSpPr txBox="1"/>
              <p:nvPr/>
            </p:nvSpPr>
            <p:spPr>
              <a:xfrm>
                <a:off x="4504417" y="4260565"/>
                <a:ext cx="20012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83" name="Line 21">
                <a:extLst>
                  <a:ext uri="{FF2B5EF4-FFF2-40B4-BE49-F238E27FC236}">
                    <a16:creationId xmlns:a16="http://schemas.microsoft.com/office/drawing/2014/main" id="{6429B605-178A-4CF1-A80B-12AA5525F785}"/>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8E10E8D3-D770-4E07-A3B6-8A647334C7D7}"/>
                  </a:ext>
                </a:extLst>
              </p:cNvPr>
              <p:cNvSpPr txBox="1"/>
              <p:nvPr/>
            </p:nvSpPr>
            <p:spPr>
              <a:xfrm>
                <a:off x="4128779" y="4260565"/>
                <a:ext cx="20012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85" name="Line 21">
                <a:extLst>
                  <a:ext uri="{FF2B5EF4-FFF2-40B4-BE49-F238E27FC236}">
                    <a16:creationId xmlns:a16="http://schemas.microsoft.com/office/drawing/2014/main" id="{C6DCCF3B-8EA2-4D2D-85AF-0E939FFC86E0}"/>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FD74432B-44DA-46FA-B88C-638809008529}"/>
                  </a:ext>
                </a:extLst>
              </p:cNvPr>
              <p:cNvSpPr txBox="1"/>
              <p:nvPr/>
            </p:nvSpPr>
            <p:spPr>
              <a:xfrm>
                <a:off x="3753143" y="4260565"/>
                <a:ext cx="20012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87" name="Line 21">
                <a:extLst>
                  <a:ext uri="{FF2B5EF4-FFF2-40B4-BE49-F238E27FC236}">
                    <a16:creationId xmlns:a16="http://schemas.microsoft.com/office/drawing/2014/main" id="{D5F726DA-66BF-4F0B-85D4-58701448B0C0}"/>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71A7312B-7A3D-453A-98A4-3D7D2C764AAA}"/>
                  </a:ext>
                </a:extLst>
              </p:cNvPr>
              <p:cNvSpPr txBox="1"/>
              <p:nvPr/>
            </p:nvSpPr>
            <p:spPr>
              <a:xfrm>
                <a:off x="3377505" y="4260565"/>
                <a:ext cx="20012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89" name="Line 21">
                <a:extLst>
                  <a:ext uri="{FF2B5EF4-FFF2-40B4-BE49-F238E27FC236}">
                    <a16:creationId xmlns:a16="http://schemas.microsoft.com/office/drawing/2014/main" id="{E71384CE-EF1B-4908-813C-832C88D8DBAE}"/>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FB3BE14F-0535-4578-93FE-1FB993716B86}"/>
                  </a:ext>
                </a:extLst>
              </p:cNvPr>
              <p:cNvSpPr txBox="1"/>
              <p:nvPr/>
            </p:nvSpPr>
            <p:spPr>
              <a:xfrm>
                <a:off x="3001868" y="4260565"/>
                <a:ext cx="20012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91" name="Line 21">
                <a:extLst>
                  <a:ext uri="{FF2B5EF4-FFF2-40B4-BE49-F238E27FC236}">
                    <a16:creationId xmlns:a16="http://schemas.microsoft.com/office/drawing/2014/main" id="{512A892D-20D7-4186-ACE1-8CBA53D51BCE}"/>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0F0A1BA3-F409-4BF6-A6BB-E34F7AD4789D}"/>
                  </a:ext>
                </a:extLst>
              </p:cNvPr>
              <p:cNvSpPr txBox="1"/>
              <p:nvPr/>
            </p:nvSpPr>
            <p:spPr>
              <a:xfrm>
                <a:off x="2662864" y="4260565"/>
                <a:ext cx="12686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93" name="Line 21">
                <a:extLst>
                  <a:ext uri="{FF2B5EF4-FFF2-40B4-BE49-F238E27FC236}">
                    <a16:creationId xmlns:a16="http://schemas.microsoft.com/office/drawing/2014/main" id="{1843C87B-C7C8-4F74-B033-6BD9D584496F}"/>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E899C1BF-37E5-4C8D-8982-1E9165AD372D}"/>
                  </a:ext>
                </a:extLst>
              </p:cNvPr>
              <p:cNvSpPr txBox="1"/>
              <p:nvPr/>
            </p:nvSpPr>
            <p:spPr>
              <a:xfrm>
                <a:off x="2287226" y="4260565"/>
                <a:ext cx="12686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95" name="Line 21">
                <a:extLst>
                  <a:ext uri="{FF2B5EF4-FFF2-40B4-BE49-F238E27FC236}">
                    <a16:creationId xmlns:a16="http://schemas.microsoft.com/office/drawing/2014/main" id="{F37CBE21-6271-4736-866A-40B97CD13829}"/>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EADB83D9-BA00-4494-BE90-41B459D992F3}"/>
                  </a:ext>
                </a:extLst>
              </p:cNvPr>
              <p:cNvSpPr txBox="1"/>
              <p:nvPr/>
            </p:nvSpPr>
            <p:spPr>
              <a:xfrm>
                <a:off x="1911590" y="4260565"/>
                <a:ext cx="12686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97" name="Line 21">
                <a:extLst>
                  <a:ext uri="{FF2B5EF4-FFF2-40B4-BE49-F238E27FC236}">
                    <a16:creationId xmlns:a16="http://schemas.microsoft.com/office/drawing/2014/main" id="{74D29839-CCCF-4BC5-A0C0-1BB32040466D}"/>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7248C743-0633-49A7-87C0-6BA13DDCF68F}"/>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79" name="TextBox 78">
              <a:extLst>
                <a:ext uri="{FF2B5EF4-FFF2-40B4-BE49-F238E27FC236}">
                  <a16:creationId xmlns:a16="http://schemas.microsoft.com/office/drawing/2014/main" id="{850A16CE-063A-48F5-A4A0-9C5604429696}"/>
                </a:ext>
              </a:extLst>
            </p:cNvPr>
            <p:cNvSpPr txBox="1"/>
            <p:nvPr/>
          </p:nvSpPr>
          <p:spPr>
            <a:xfrm>
              <a:off x="3825944" y="2807469"/>
              <a:ext cx="2456122" cy="307777"/>
            </a:xfrm>
            <a:prstGeom prst="rect">
              <a:avLst/>
            </a:prstGeom>
            <a:noFill/>
          </p:spPr>
          <p:txBody>
            <a:bodyPr wrap="none" rtlCol="0">
              <a:spAutoFit/>
            </a:bodyPr>
            <a:lstStyle/>
            <a:p>
              <a:r>
                <a:rPr lang="en-US" sz="1400" dirty="0"/>
                <a:t>HR 0.86 (0.46, 1.62); p=0.65</a:t>
              </a:r>
              <a:endParaRPr lang="en-GB" sz="1400" dirty="0"/>
            </a:p>
          </p:txBody>
        </p:sp>
      </p:grpSp>
      <p:graphicFrame>
        <p:nvGraphicFramePr>
          <p:cNvPr id="110" name="Table 78">
            <a:extLst>
              <a:ext uri="{FF2B5EF4-FFF2-40B4-BE49-F238E27FC236}">
                <a16:creationId xmlns:a16="http://schemas.microsoft.com/office/drawing/2014/main" id="{B889E0A8-7BD1-4181-B755-DD4F0B642CB5}"/>
              </a:ext>
            </a:extLst>
          </p:cNvPr>
          <p:cNvGraphicFramePr>
            <a:graphicFrameLocks noGrp="1"/>
          </p:cNvGraphicFramePr>
          <p:nvPr>
            <p:extLst>
              <p:ext uri="{D42A27DB-BD31-4B8C-83A1-F6EECF244321}">
                <p14:modId xmlns:p14="http://schemas.microsoft.com/office/powerpoint/2010/main" val="1811025499"/>
              </p:ext>
            </p:extLst>
          </p:nvPr>
        </p:nvGraphicFramePr>
        <p:xfrm>
          <a:off x="8693546" y="1946483"/>
          <a:ext cx="3278159" cy="1127760"/>
        </p:xfrm>
        <a:graphic>
          <a:graphicData uri="http://schemas.openxmlformats.org/drawingml/2006/table">
            <a:tbl>
              <a:tblPr firstRow="1" bandRow="1">
                <a:tableStyleId>{5C22544A-7EE6-4342-B048-85BDC9FD1C3A}</a:tableStyleId>
              </a:tblPr>
              <a:tblGrid>
                <a:gridCol w="1172085">
                  <a:extLst>
                    <a:ext uri="{9D8B030D-6E8A-4147-A177-3AD203B41FA5}">
                      <a16:colId xmlns:a16="http://schemas.microsoft.com/office/drawing/2014/main" val="3195757678"/>
                    </a:ext>
                  </a:extLst>
                </a:gridCol>
                <a:gridCol w="1064156">
                  <a:extLst>
                    <a:ext uri="{9D8B030D-6E8A-4147-A177-3AD203B41FA5}">
                      <a16:colId xmlns:a16="http://schemas.microsoft.com/office/drawing/2014/main" val="3383323660"/>
                    </a:ext>
                  </a:extLst>
                </a:gridCol>
                <a:gridCol w="1041918">
                  <a:extLst>
                    <a:ext uri="{9D8B030D-6E8A-4147-A177-3AD203B41FA5}">
                      <a16:colId xmlns:a16="http://schemas.microsoft.com/office/drawing/2014/main" val="2126501718"/>
                    </a:ext>
                  </a:extLst>
                </a:gridCol>
              </a:tblGrid>
              <a:tr h="281584">
                <a:tc>
                  <a:txBody>
                    <a:bodyPr/>
                    <a:lstStyle/>
                    <a:p>
                      <a:pPr algn="l"/>
                      <a:endParaRPr lang="en-GB" sz="14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4D4D4D"/>
                          </a:solidFill>
                        </a:rPr>
                        <a:t>Events/N</a:t>
                      </a:r>
                      <a:endParaRPr lang="en-GB" sz="14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4D4D4D"/>
                          </a:solidFill>
                        </a:rPr>
                        <a:t>mOS, </a:t>
                      </a:r>
                      <a:r>
                        <a:rPr lang="en-US" sz="1400" dirty="0" err="1">
                          <a:solidFill>
                            <a:srgbClr val="4D4D4D"/>
                          </a:solidFill>
                        </a:rPr>
                        <a:t>mo</a:t>
                      </a:r>
                      <a:endParaRPr lang="en-GB" sz="14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9292154"/>
                  </a:ext>
                </a:extLst>
              </a:tr>
              <a:tr h="165638">
                <a:tc>
                  <a:txBody>
                    <a:bodyPr/>
                    <a:lstStyle/>
                    <a:p>
                      <a:pPr algn="l"/>
                      <a:r>
                        <a:rPr lang="en-US" sz="1400" dirty="0">
                          <a:solidFill>
                            <a:schemeClr val="tx1"/>
                          </a:solidFill>
                        </a:rPr>
                        <a:t>Adavosertib</a:t>
                      </a:r>
                      <a:endParaRPr lang="en-GB" sz="14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tx1"/>
                          </a:solidFill>
                        </a:rPr>
                        <a:t>27/44</a:t>
                      </a:r>
                      <a:endParaRPr lang="en-GB" sz="14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tx1"/>
                          </a:solidFill>
                        </a:rPr>
                        <a:t>13.1</a:t>
                      </a:r>
                      <a:endParaRPr lang="en-GB" sz="14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7948083"/>
                  </a:ext>
                </a:extLst>
              </a:tr>
              <a:tr h="281584">
                <a:tc>
                  <a:txBody>
                    <a:bodyPr/>
                    <a:lstStyle/>
                    <a:p>
                      <a:pPr algn="l"/>
                      <a:r>
                        <a:rPr lang="en-US" sz="1400" dirty="0">
                          <a:solidFill>
                            <a:schemeClr val="tx1"/>
                          </a:solidFill>
                        </a:rPr>
                        <a:t>Active monitoring</a:t>
                      </a:r>
                      <a:endParaRPr lang="en-GB" sz="14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16/25</a:t>
                      </a:r>
                      <a:endParaRPr lang="en-GB" sz="14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11.3</a:t>
                      </a:r>
                      <a:endParaRPr lang="en-GB" sz="14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5389036"/>
                  </a:ext>
                </a:extLst>
              </a:tr>
            </a:tbl>
          </a:graphicData>
        </a:graphic>
      </p:graphicFrame>
      <p:cxnSp>
        <p:nvCxnSpPr>
          <p:cNvPr id="111" name="Straight Connector 110">
            <a:extLst>
              <a:ext uri="{FF2B5EF4-FFF2-40B4-BE49-F238E27FC236}">
                <a16:creationId xmlns:a16="http://schemas.microsoft.com/office/drawing/2014/main" id="{DE9FBEA7-64A0-40A0-BA32-CE60DC6284C4}"/>
              </a:ext>
            </a:extLst>
          </p:cNvPr>
          <p:cNvCxnSpPr/>
          <p:nvPr/>
        </p:nvCxnSpPr>
        <p:spPr>
          <a:xfrm>
            <a:off x="8257401" y="2432407"/>
            <a:ext cx="360000" cy="0"/>
          </a:xfrm>
          <a:prstGeom prst="line">
            <a:avLst/>
          </a:prstGeom>
          <a:noFill/>
          <a:ln w="22225" cap="flat">
            <a:solidFill>
              <a:srgbClr val="B60D27"/>
            </a:solidFill>
            <a:prstDash val="solid"/>
            <a:miter/>
          </a:ln>
        </p:spPr>
      </p:cxnSp>
      <p:cxnSp>
        <p:nvCxnSpPr>
          <p:cNvPr id="112" name="Straight Connector 111">
            <a:extLst>
              <a:ext uri="{FF2B5EF4-FFF2-40B4-BE49-F238E27FC236}">
                <a16:creationId xmlns:a16="http://schemas.microsoft.com/office/drawing/2014/main" id="{6E0878C2-D496-4EBF-BF8D-A1F31289CDCB}"/>
              </a:ext>
            </a:extLst>
          </p:cNvPr>
          <p:cNvCxnSpPr/>
          <p:nvPr/>
        </p:nvCxnSpPr>
        <p:spPr>
          <a:xfrm>
            <a:off x="8257401" y="2732573"/>
            <a:ext cx="360000" cy="0"/>
          </a:xfrm>
          <a:prstGeom prst="line">
            <a:avLst/>
          </a:prstGeom>
          <a:noFill/>
          <a:ln w="22225" cap="flat">
            <a:solidFill>
              <a:schemeClr val="accent2"/>
            </a:solidFill>
            <a:prstDash val="solid"/>
            <a:miter/>
          </a:ln>
        </p:spPr>
      </p:cxnSp>
      <p:grpSp>
        <p:nvGrpSpPr>
          <p:cNvPr id="113" name="Group 112">
            <a:extLst>
              <a:ext uri="{FF2B5EF4-FFF2-40B4-BE49-F238E27FC236}">
                <a16:creationId xmlns:a16="http://schemas.microsoft.com/office/drawing/2014/main" id="{8CAA1ABC-5B14-4F0F-A758-43E1C2E50A94}"/>
              </a:ext>
            </a:extLst>
          </p:cNvPr>
          <p:cNvGrpSpPr/>
          <p:nvPr/>
        </p:nvGrpSpPr>
        <p:grpSpPr>
          <a:xfrm>
            <a:off x="7261706" y="2484830"/>
            <a:ext cx="4057277" cy="1929345"/>
            <a:chOff x="3552612" y="2214543"/>
            <a:chExt cx="5082204" cy="2419660"/>
          </a:xfrm>
        </p:grpSpPr>
        <p:sp>
          <p:nvSpPr>
            <p:cNvPr id="114" name="Freeform: Shape 147">
              <a:extLst>
                <a:ext uri="{FF2B5EF4-FFF2-40B4-BE49-F238E27FC236}">
                  <a16:creationId xmlns:a16="http://schemas.microsoft.com/office/drawing/2014/main" id="{DB568E6C-F482-4C21-A9DF-2B31F714E870}"/>
                </a:ext>
              </a:extLst>
            </p:cNvPr>
            <p:cNvSpPr/>
            <p:nvPr/>
          </p:nvSpPr>
          <p:spPr>
            <a:xfrm>
              <a:off x="3552612" y="2252674"/>
              <a:ext cx="5082204" cy="2381529"/>
            </a:xfrm>
            <a:custGeom>
              <a:avLst/>
              <a:gdLst>
                <a:gd name="connsiteX0" fmla="*/ 5082512 w 5082511"/>
                <a:gd name="connsiteY0" fmla="*/ 2381517 h 2381516"/>
                <a:gd name="connsiteX1" fmla="*/ 5047660 w 5082511"/>
                <a:gd name="connsiteY1" fmla="*/ 2381517 h 2381516"/>
                <a:gd name="connsiteX2" fmla="*/ 5047660 w 5082511"/>
                <a:gd name="connsiteY2" fmla="*/ 2276970 h 2381516"/>
                <a:gd name="connsiteX3" fmla="*/ 5027334 w 5082511"/>
                <a:gd name="connsiteY3" fmla="*/ 2276970 h 2381516"/>
                <a:gd name="connsiteX4" fmla="*/ 5027334 w 5082511"/>
                <a:gd name="connsiteY4" fmla="*/ 2178225 h 2381516"/>
                <a:gd name="connsiteX5" fmla="*/ 4780464 w 5082511"/>
                <a:gd name="connsiteY5" fmla="*/ 2178225 h 2381516"/>
                <a:gd name="connsiteX6" fmla="*/ 4780464 w 5082511"/>
                <a:gd name="connsiteY6" fmla="*/ 2067859 h 2381516"/>
                <a:gd name="connsiteX7" fmla="*/ 4510364 w 5082511"/>
                <a:gd name="connsiteY7" fmla="*/ 2067859 h 2381516"/>
                <a:gd name="connsiteX8" fmla="*/ 4510364 w 5082511"/>
                <a:gd name="connsiteY8" fmla="*/ 1969113 h 2381516"/>
                <a:gd name="connsiteX9" fmla="*/ 4225748 w 5082511"/>
                <a:gd name="connsiteY9" fmla="*/ 1969113 h 2381516"/>
                <a:gd name="connsiteX10" fmla="*/ 4225748 w 5082511"/>
                <a:gd name="connsiteY10" fmla="*/ 1867462 h 2381516"/>
                <a:gd name="connsiteX11" fmla="*/ 2974000 w 5082511"/>
                <a:gd name="connsiteY11" fmla="*/ 1867462 h 2381516"/>
                <a:gd name="connsiteX12" fmla="*/ 2974000 w 5082511"/>
                <a:gd name="connsiteY12" fmla="*/ 1762906 h 2381516"/>
                <a:gd name="connsiteX13" fmla="*/ 2950759 w 5082511"/>
                <a:gd name="connsiteY13" fmla="*/ 1762906 h 2381516"/>
                <a:gd name="connsiteX14" fmla="*/ 2950759 w 5082511"/>
                <a:gd name="connsiteY14" fmla="*/ 1562510 h 2381516"/>
                <a:gd name="connsiteX15" fmla="*/ 2764889 w 5082511"/>
                <a:gd name="connsiteY15" fmla="*/ 1562510 h 2381516"/>
                <a:gd name="connsiteX16" fmla="*/ 2764889 w 5082511"/>
                <a:gd name="connsiteY16" fmla="*/ 1449238 h 2381516"/>
                <a:gd name="connsiteX17" fmla="*/ 2430894 w 5082511"/>
                <a:gd name="connsiteY17" fmla="*/ 1449238 h 2381516"/>
                <a:gd name="connsiteX18" fmla="*/ 2430894 w 5082511"/>
                <a:gd name="connsiteY18" fmla="*/ 1341787 h 2381516"/>
                <a:gd name="connsiteX19" fmla="*/ 2111426 w 5082511"/>
                <a:gd name="connsiteY19" fmla="*/ 1341787 h 2381516"/>
                <a:gd name="connsiteX20" fmla="*/ 2111426 w 5082511"/>
                <a:gd name="connsiteY20" fmla="*/ 1234326 h 2381516"/>
                <a:gd name="connsiteX21" fmla="*/ 1791948 w 5082511"/>
                <a:gd name="connsiteY21" fmla="*/ 1234326 h 2381516"/>
                <a:gd name="connsiteX22" fmla="*/ 1791948 w 5082511"/>
                <a:gd name="connsiteY22" fmla="*/ 1135580 h 2381516"/>
                <a:gd name="connsiteX23" fmla="*/ 1466669 w 5082511"/>
                <a:gd name="connsiteY23" fmla="*/ 1135580 h 2381516"/>
                <a:gd name="connsiteX24" fmla="*/ 1466669 w 5082511"/>
                <a:gd name="connsiteY24" fmla="*/ 1028119 h 2381516"/>
                <a:gd name="connsiteX25" fmla="*/ 1440532 w 5082511"/>
                <a:gd name="connsiteY25" fmla="*/ 1028119 h 2381516"/>
                <a:gd name="connsiteX26" fmla="*/ 1440532 w 5082511"/>
                <a:gd name="connsiteY26" fmla="*/ 929373 h 2381516"/>
                <a:gd name="connsiteX27" fmla="*/ 1382440 w 5082511"/>
                <a:gd name="connsiteY27" fmla="*/ 929373 h 2381516"/>
                <a:gd name="connsiteX28" fmla="*/ 1382440 w 5082511"/>
                <a:gd name="connsiteY28" fmla="*/ 833532 h 2381516"/>
                <a:gd name="connsiteX29" fmla="*/ 1356303 w 5082511"/>
                <a:gd name="connsiteY29" fmla="*/ 833532 h 2381516"/>
                <a:gd name="connsiteX30" fmla="*/ 1356303 w 5082511"/>
                <a:gd name="connsiteY30" fmla="*/ 726074 h 2381516"/>
                <a:gd name="connsiteX31" fmla="*/ 1289504 w 5082511"/>
                <a:gd name="connsiteY31" fmla="*/ 726074 h 2381516"/>
                <a:gd name="connsiteX32" fmla="*/ 1289504 w 5082511"/>
                <a:gd name="connsiteY32" fmla="*/ 615710 h 2381516"/>
                <a:gd name="connsiteX33" fmla="*/ 1161717 w 5082511"/>
                <a:gd name="connsiteY33" fmla="*/ 615710 h 2381516"/>
                <a:gd name="connsiteX34" fmla="*/ 1161717 w 5082511"/>
                <a:gd name="connsiteY34" fmla="*/ 525677 h 2381516"/>
                <a:gd name="connsiteX35" fmla="*/ 1077497 w 5082511"/>
                <a:gd name="connsiteY35" fmla="*/ 525677 h 2381516"/>
                <a:gd name="connsiteX36" fmla="*/ 1077497 w 5082511"/>
                <a:gd name="connsiteY36" fmla="*/ 418218 h 2381516"/>
                <a:gd name="connsiteX37" fmla="*/ 880001 w 5082511"/>
                <a:gd name="connsiteY37" fmla="*/ 418218 h 2381516"/>
                <a:gd name="connsiteX38" fmla="*/ 880001 w 5082511"/>
                <a:gd name="connsiteY38" fmla="*/ 209109 h 2381516"/>
                <a:gd name="connsiteX39" fmla="*/ 676701 w 5082511"/>
                <a:gd name="connsiteY39" fmla="*/ 209109 h 2381516"/>
                <a:gd name="connsiteX40" fmla="*/ 676701 w 5082511"/>
                <a:gd name="connsiteY40" fmla="*/ 104554 h 2381516"/>
                <a:gd name="connsiteX41" fmla="*/ 560529 w 5082511"/>
                <a:gd name="connsiteY41" fmla="*/ 104554 h 2381516"/>
                <a:gd name="connsiteX42" fmla="*/ 560529 w 5082511"/>
                <a:gd name="connsiteY42" fmla="*/ 0 h 2381516"/>
                <a:gd name="connsiteX43" fmla="*/ 0 w 5082511"/>
                <a:gd name="connsiteY43" fmla="*/ 0 h 238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82511" h="2381516">
                  <a:moveTo>
                    <a:pt x="5082512" y="2381517"/>
                  </a:moveTo>
                  <a:lnTo>
                    <a:pt x="5047660" y="2381517"/>
                  </a:lnTo>
                  <a:lnTo>
                    <a:pt x="5047660" y="2276970"/>
                  </a:lnTo>
                  <a:lnTo>
                    <a:pt x="5027334" y="2276970"/>
                  </a:lnTo>
                  <a:lnTo>
                    <a:pt x="5027334" y="2178225"/>
                  </a:lnTo>
                  <a:lnTo>
                    <a:pt x="4780464" y="2178225"/>
                  </a:lnTo>
                  <a:lnTo>
                    <a:pt x="4780464" y="2067859"/>
                  </a:lnTo>
                  <a:lnTo>
                    <a:pt x="4510364" y="2067859"/>
                  </a:lnTo>
                  <a:lnTo>
                    <a:pt x="4510364" y="1969113"/>
                  </a:lnTo>
                  <a:lnTo>
                    <a:pt x="4225748" y="1969113"/>
                  </a:lnTo>
                  <a:lnTo>
                    <a:pt x="4225748" y="1867462"/>
                  </a:lnTo>
                  <a:lnTo>
                    <a:pt x="2974000" y="1867462"/>
                  </a:lnTo>
                  <a:lnTo>
                    <a:pt x="2974000" y="1762906"/>
                  </a:lnTo>
                  <a:lnTo>
                    <a:pt x="2950759" y="1762906"/>
                  </a:lnTo>
                  <a:lnTo>
                    <a:pt x="2950759" y="1562510"/>
                  </a:lnTo>
                  <a:lnTo>
                    <a:pt x="2764889" y="1562510"/>
                  </a:lnTo>
                  <a:lnTo>
                    <a:pt x="2764889" y="1449238"/>
                  </a:lnTo>
                  <a:lnTo>
                    <a:pt x="2430894" y="1449238"/>
                  </a:lnTo>
                  <a:lnTo>
                    <a:pt x="2430894" y="1341787"/>
                  </a:lnTo>
                  <a:lnTo>
                    <a:pt x="2111426" y="1341787"/>
                  </a:lnTo>
                  <a:lnTo>
                    <a:pt x="2111426" y="1234326"/>
                  </a:lnTo>
                  <a:lnTo>
                    <a:pt x="1791948" y="1234326"/>
                  </a:lnTo>
                  <a:lnTo>
                    <a:pt x="1791948" y="1135580"/>
                  </a:lnTo>
                  <a:lnTo>
                    <a:pt x="1466669" y="1135580"/>
                  </a:lnTo>
                  <a:lnTo>
                    <a:pt x="1466669" y="1028119"/>
                  </a:lnTo>
                  <a:lnTo>
                    <a:pt x="1440532" y="1028119"/>
                  </a:lnTo>
                  <a:lnTo>
                    <a:pt x="1440532" y="929373"/>
                  </a:lnTo>
                  <a:lnTo>
                    <a:pt x="1382440" y="929373"/>
                  </a:lnTo>
                  <a:lnTo>
                    <a:pt x="1382440" y="833532"/>
                  </a:lnTo>
                  <a:lnTo>
                    <a:pt x="1356303" y="833532"/>
                  </a:lnTo>
                  <a:lnTo>
                    <a:pt x="1356303" y="726074"/>
                  </a:lnTo>
                  <a:lnTo>
                    <a:pt x="1289504" y="726074"/>
                  </a:lnTo>
                  <a:lnTo>
                    <a:pt x="1289504" y="615710"/>
                  </a:lnTo>
                  <a:lnTo>
                    <a:pt x="1161717" y="615710"/>
                  </a:lnTo>
                  <a:lnTo>
                    <a:pt x="1161717" y="525677"/>
                  </a:lnTo>
                  <a:lnTo>
                    <a:pt x="1077497" y="525677"/>
                  </a:lnTo>
                  <a:lnTo>
                    <a:pt x="1077497" y="418218"/>
                  </a:lnTo>
                  <a:lnTo>
                    <a:pt x="880001" y="418218"/>
                  </a:lnTo>
                  <a:lnTo>
                    <a:pt x="880001" y="209109"/>
                  </a:lnTo>
                  <a:lnTo>
                    <a:pt x="676701" y="209109"/>
                  </a:lnTo>
                  <a:lnTo>
                    <a:pt x="676701" y="104554"/>
                  </a:lnTo>
                  <a:lnTo>
                    <a:pt x="560529" y="104554"/>
                  </a:lnTo>
                  <a:lnTo>
                    <a:pt x="560529" y="0"/>
                  </a:lnTo>
                  <a:lnTo>
                    <a:pt x="0" y="0"/>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149">
              <a:extLst>
                <a:ext uri="{FF2B5EF4-FFF2-40B4-BE49-F238E27FC236}">
                  <a16:creationId xmlns:a16="http://schemas.microsoft.com/office/drawing/2014/main" id="{7CF55878-22D9-4242-8D5A-B2D9FC817A40}"/>
                </a:ext>
              </a:extLst>
            </p:cNvPr>
            <p:cNvSpPr/>
            <p:nvPr/>
          </p:nvSpPr>
          <p:spPr>
            <a:xfrm>
              <a:off x="3560688" y="2214554"/>
              <a:ext cx="9525" cy="72000"/>
            </a:xfrm>
            <a:custGeom>
              <a:avLst/>
              <a:gdLst>
                <a:gd name="connsiteX0" fmla="*/ -30 w 9525"/>
                <a:gd name="connsiteY0" fmla="*/ -339 h 72000"/>
                <a:gd name="connsiteX1" fmla="*/ -30 w 9525"/>
                <a:gd name="connsiteY1" fmla="*/ 71661 h 72000"/>
              </a:gdLst>
              <a:ahLst/>
              <a:cxnLst>
                <a:cxn ang="0">
                  <a:pos x="connsiteX0" y="connsiteY0"/>
                </a:cxn>
                <a:cxn ang="0">
                  <a:pos x="connsiteX1" y="connsiteY1"/>
                </a:cxn>
              </a:cxnLst>
              <a:rect l="l" t="t" r="r" b="b"/>
              <a:pathLst>
                <a:path w="9525" h="72000">
                  <a:moveTo>
                    <a:pt x="-30" y="-339"/>
                  </a:moveTo>
                  <a:lnTo>
                    <a:pt x="-30"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Freeform: Shape 150">
              <a:extLst>
                <a:ext uri="{FF2B5EF4-FFF2-40B4-BE49-F238E27FC236}">
                  <a16:creationId xmlns:a16="http://schemas.microsoft.com/office/drawing/2014/main" id="{876BB391-88B8-4541-9DB6-7202B9DFAC2D}"/>
                </a:ext>
              </a:extLst>
            </p:cNvPr>
            <p:cNvSpPr/>
            <p:nvPr/>
          </p:nvSpPr>
          <p:spPr>
            <a:xfrm>
              <a:off x="3579739" y="2214554"/>
              <a:ext cx="9525" cy="72000"/>
            </a:xfrm>
            <a:custGeom>
              <a:avLst/>
              <a:gdLst>
                <a:gd name="connsiteX0" fmla="*/ -28 w 9525"/>
                <a:gd name="connsiteY0" fmla="*/ -339 h 72000"/>
                <a:gd name="connsiteX1" fmla="*/ -28 w 9525"/>
                <a:gd name="connsiteY1" fmla="*/ 71661 h 72000"/>
              </a:gdLst>
              <a:ahLst/>
              <a:cxnLst>
                <a:cxn ang="0">
                  <a:pos x="connsiteX0" y="connsiteY0"/>
                </a:cxn>
                <a:cxn ang="0">
                  <a:pos x="connsiteX1" y="connsiteY1"/>
                </a:cxn>
              </a:cxnLst>
              <a:rect l="l" t="t" r="r" b="b"/>
              <a:pathLst>
                <a:path w="9525" h="72000">
                  <a:moveTo>
                    <a:pt x="-28" y="-339"/>
                  </a:moveTo>
                  <a:lnTo>
                    <a:pt x="-28"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Freeform: Shape 151">
              <a:extLst>
                <a:ext uri="{FF2B5EF4-FFF2-40B4-BE49-F238E27FC236}">
                  <a16:creationId xmlns:a16="http://schemas.microsoft.com/office/drawing/2014/main" id="{9132D7E7-A255-4023-A82F-17C08E20EDC4}"/>
                </a:ext>
              </a:extLst>
            </p:cNvPr>
            <p:cNvSpPr/>
            <p:nvPr/>
          </p:nvSpPr>
          <p:spPr>
            <a:xfrm>
              <a:off x="3598781" y="2214554"/>
              <a:ext cx="9525" cy="72000"/>
            </a:xfrm>
            <a:custGeom>
              <a:avLst/>
              <a:gdLst>
                <a:gd name="connsiteX0" fmla="*/ -27 w 9525"/>
                <a:gd name="connsiteY0" fmla="*/ -339 h 72000"/>
                <a:gd name="connsiteX1" fmla="*/ -27 w 9525"/>
                <a:gd name="connsiteY1" fmla="*/ 71661 h 72000"/>
              </a:gdLst>
              <a:ahLst/>
              <a:cxnLst>
                <a:cxn ang="0">
                  <a:pos x="connsiteX0" y="connsiteY0"/>
                </a:cxn>
                <a:cxn ang="0">
                  <a:pos x="connsiteX1" y="connsiteY1"/>
                </a:cxn>
              </a:cxnLst>
              <a:rect l="l" t="t" r="r" b="b"/>
              <a:pathLst>
                <a:path w="9525" h="72000">
                  <a:moveTo>
                    <a:pt x="-27" y="-339"/>
                  </a:moveTo>
                  <a:lnTo>
                    <a:pt x="-27"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Freeform: Shape 152">
              <a:extLst>
                <a:ext uri="{FF2B5EF4-FFF2-40B4-BE49-F238E27FC236}">
                  <a16:creationId xmlns:a16="http://schemas.microsoft.com/office/drawing/2014/main" id="{92E3D640-AD4A-4395-8452-4B981C28A5FA}"/>
                </a:ext>
              </a:extLst>
            </p:cNvPr>
            <p:cNvSpPr/>
            <p:nvPr/>
          </p:nvSpPr>
          <p:spPr>
            <a:xfrm>
              <a:off x="3617835" y="2214554"/>
              <a:ext cx="9525" cy="72000"/>
            </a:xfrm>
            <a:custGeom>
              <a:avLst/>
              <a:gdLst>
                <a:gd name="connsiteX0" fmla="*/ -25 w 9525"/>
                <a:gd name="connsiteY0" fmla="*/ -339 h 72000"/>
                <a:gd name="connsiteX1" fmla="*/ -25 w 9525"/>
                <a:gd name="connsiteY1" fmla="*/ 71661 h 72000"/>
              </a:gdLst>
              <a:ahLst/>
              <a:cxnLst>
                <a:cxn ang="0">
                  <a:pos x="connsiteX0" y="connsiteY0"/>
                </a:cxn>
                <a:cxn ang="0">
                  <a:pos x="connsiteX1" y="connsiteY1"/>
                </a:cxn>
              </a:cxnLst>
              <a:rect l="l" t="t" r="r" b="b"/>
              <a:pathLst>
                <a:path w="9525" h="72000">
                  <a:moveTo>
                    <a:pt x="-25" y="-339"/>
                  </a:moveTo>
                  <a:lnTo>
                    <a:pt x="-25"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Freeform: Shape 153">
              <a:extLst>
                <a:ext uri="{FF2B5EF4-FFF2-40B4-BE49-F238E27FC236}">
                  <a16:creationId xmlns:a16="http://schemas.microsoft.com/office/drawing/2014/main" id="{1533B687-B94C-4D74-9BB6-80E42C36CB37}"/>
                </a:ext>
              </a:extLst>
            </p:cNvPr>
            <p:cNvSpPr/>
            <p:nvPr/>
          </p:nvSpPr>
          <p:spPr>
            <a:xfrm>
              <a:off x="3636877" y="2214554"/>
              <a:ext cx="9525" cy="72000"/>
            </a:xfrm>
            <a:custGeom>
              <a:avLst/>
              <a:gdLst>
                <a:gd name="connsiteX0" fmla="*/ -24 w 9525"/>
                <a:gd name="connsiteY0" fmla="*/ -339 h 72000"/>
                <a:gd name="connsiteX1" fmla="*/ -24 w 9525"/>
                <a:gd name="connsiteY1" fmla="*/ 71661 h 72000"/>
              </a:gdLst>
              <a:ahLst/>
              <a:cxnLst>
                <a:cxn ang="0">
                  <a:pos x="connsiteX0" y="connsiteY0"/>
                </a:cxn>
                <a:cxn ang="0">
                  <a:pos x="connsiteX1" y="connsiteY1"/>
                </a:cxn>
              </a:cxnLst>
              <a:rect l="l" t="t" r="r" b="b"/>
              <a:pathLst>
                <a:path w="9525" h="72000">
                  <a:moveTo>
                    <a:pt x="-24" y="-339"/>
                  </a:moveTo>
                  <a:lnTo>
                    <a:pt x="-24"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154">
              <a:extLst>
                <a:ext uri="{FF2B5EF4-FFF2-40B4-BE49-F238E27FC236}">
                  <a16:creationId xmlns:a16="http://schemas.microsoft.com/office/drawing/2014/main" id="{93B0B702-5D49-42D0-869D-F9A7534E11D5}"/>
                </a:ext>
              </a:extLst>
            </p:cNvPr>
            <p:cNvSpPr/>
            <p:nvPr/>
          </p:nvSpPr>
          <p:spPr>
            <a:xfrm>
              <a:off x="3655932" y="2214554"/>
              <a:ext cx="9525" cy="72000"/>
            </a:xfrm>
            <a:custGeom>
              <a:avLst/>
              <a:gdLst>
                <a:gd name="connsiteX0" fmla="*/ -22 w 9525"/>
                <a:gd name="connsiteY0" fmla="*/ -339 h 72000"/>
                <a:gd name="connsiteX1" fmla="*/ -22 w 9525"/>
                <a:gd name="connsiteY1" fmla="*/ 71661 h 72000"/>
              </a:gdLst>
              <a:ahLst/>
              <a:cxnLst>
                <a:cxn ang="0">
                  <a:pos x="connsiteX0" y="connsiteY0"/>
                </a:cxn>
                <a:cxn ang="0">
                  <a:pos x="connsiteX1" y="connsiteY1"/>
                </a:cxn>
              </a:cxnLst>
              <a:rect l="l" t="t" r="r" b="b"/>
              <a:pathLst>
                <a:path w="9525" h="72000">
                  <a:moveTo>
                    <a:pt x="-22" y="-339"/>
                  </a:moveTo>
                  <a:lnTo>
                    <a:pt x="-22"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155">
              <a:extLst>
                <a:ext uri="{FF2B5EF4-FFF2-40B4-BE49-F238E27FC236}">
                  <a16:creationId xmlns:a16="http://schemas.microsoft.com/office/drawing/2014/main" id="{FC9DB09A-126D-46DD-81BA-4468790C7675}"/>
                </a:ext>
              </a:extLst>
            </p:cNvPr>
            <p:cNvSpPr/>
            <p:nvPr/>
          </p:nvSpPr>
          <p:spPr>
            <a:xfrm>
              <a:off x="3674989" y="2214554"/>
              <a:ext cx="9525" cy="72000"/>
            </a:xfrm>
            <a:custGeom>
              <a:avLst/>
              <a:gdLst>
                <a:gd name="connsiteX0" fmla="*/ -21 w 9525"/>
                <a:gd name="connsiteY0" fmla="*/ -339 h 72000"/>
                <a:gd name="connsiteX1" fmla="*/ -21 w 9525"/>
                <a:gd name="connsiteY1" fmla="*/ 71661 h 72000"/>
              </a:gdLst>
              <a:ahLst/>
              <a:cxnLst>
                <a:cxn ang="0">
                  <a:pos x="connsiteX0" y="connsiteY0"/>
                </a:cxn>
                <a:cxn ang="0">
                  <a:pos x="connsiteX1" y="connsiteY1"/>
                </a:cxn>
              </a:cxnLst>
              <a:rect l="l" t="t" r="r" b="b"/>
              <a:pathLst>
                <a:path w="9525" h="72000">
                  <a:moveTo>
                    <a:pt x="-21" y="-339"/>
                  </a:moveTo>
                  <a:lnTo>
                    <a:pt x="-21"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156">
              <a:extLst>
                <a:ext uri="{FF2B5EF4-FFF2-40B4-BE49-F238E27FC236}">
                  <a16:creationId xmlns:a16="http://schemas.microsoft.com/office/drawing/2014/main" id="{DD14D763-3B20-4DEF-A415-BDCAF34433E3}"/>
                </a:ext>
              </a:extLst>
            </p:cNvPr>
            <p:cNvSpPr/>
            <p:nvPr/>
          </p:nvSpPr>
          <p:spPr>
            <a:xfrm>
              <a:off x="3694036" y="2214554"/>
              <a:ext cx="9525" cy="72000"/>
            </a:xfrm>
            <a:custGeom>
              <a:avLst/>
              <a:gdLst>
                <a:gd name="connsiteX0" fmla="*/ -19 w 9525"/>
                <a:gd name="connsiteY0" fmla="*/ -339 h 72000"/>
                <a:gd name="connsiteX1" fmla="*/ -19 w 9525"/>
                <a:gd name="connsiteY1" fmla="*/ 71661 h 72000"/>
              </a:gdLst>
              <a:ahLst/>
              <a:cxnLst>
                <a:cxn ang="0">
                  <a:pos x="connsiteX0" y="connsiteY0"/>
                </a:cxn>
                <a:cxn ang="0">
                  <a:pos x="connsiteX1" y="connsiteY1"/>
                </a:cxn>
              </a:cxnLst>
              <a:rect l="l" t="t" r="r" b="b"/>
              <a:pathLst>
                <a:path w="9525" h="72000">
                  <a:moveTo>
                    <a:pt x="-19" y="-339"/>
                  </a:moveTo>
                  <a:lnTo>
                    <a:pt x="-19"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157">
              <a:extLst>
                <a:ext uri="{FF2B5EF4-FFF2-40B4-BE49-F238E27FC236}">
                  <a16:creationId xmlns:a16="http://schemas.microsoft.com/office/drawing/2014/main" id="{B3F7E26A-EF3D-4D64-81F0-E64A7AA4534C}"/>
                </a:ext>
              </a:extLst>
            </p:cNvPr>
            <p:cNvSpPr/>
            <p:nvPr/>
          </p:nvSpPr>
          <p:spPr>
            <a:xfrm>
              <a:off x="3713087" y="2214554"/>
              <a:ext cx="9525" cy="72000"/>
            </a:xfrm>
            <a:custGeom>
              <a:avLst/>
              <a:gdLst>
                <a:gd name="connsiteX0" fmla="*/ -18 w 9525"/>
                <a:gd name="connsiteY0" fmla="*/ -339 h 72000"/>
                <a:gd name="connsiteX1" fmla="*/ -18 w 9525"/>
                <a:gd name="connsiteY1" fmla="*/ 71661 h 72000"/>
              </a:gdLst>
              <a:ahLst/>
              <a:cxnLst>
                <a:cxn ang="0">
                  <a:pos x="connsiteX0" y="connsiteY0"/>
                </a:cxn>
                <a:cxn ang="0">
                  <a:pos x="connsiteX1" y="connsiteY1"/>
                </a:cxn>
              </a:cxnLst>
              <a:rect l="l" t="t" r="r" b="b"/>
              <a:pathLst>
                <a:path w="9525" h="72000">
                  <a:moveTo>
                    <a:pt x="-18" y="-339"/>
                  </a:moveTo>
                  <a:lnTo>
                    <a:pt x="-18"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158">
              <a:extLst>
                <a:ext uri="{FF2B5EF4-FFF2-40B4-BE49-F238E27FC236}">
                  <a16:creationId xmlns:a16="http://schemas.microsoft.com/office/drawing/2014/main" id="{F7B4B20C-E3D9-4FB7-8D26-BDA97FF061FD}"/>
                </a:ext>
              </a:extLst>
            </p:cNvPr>
            <p:cNvSpPr/>
            <p:nvPr/>
          </p:nvSpPr>
          <p:spPr>
            <a:xfrm>
              <a:off x="3732138" y="2214554"/>
              <a:ext cx="9525" cy="72000"/>
            </a:xfrm>
            <a:custGeom>
              <a:avLst/>
              <a:gdLst>
                <a:gd name="connsiteX0" fmla="*/ -16 w 9525"/>
                <a:gd name="connsiteY0" fmla="*/ -339 h 72000"/>
                <a:gd name="connsiteX1" fmla="*/ -16 w 9525"/>
                <a:gd name="connsiteY1" fmla="*/ 71661 h 72000"/>
              </a:gdLst>
              <a:ahLst/>
              <a:cxnLst>
                <a:cxn ang="0">
                  <a:pos x="connsiteX0" y="connsiteY0"/>
                </a:cxn>
                <a:cxn ang="0">
                  <a:pos x="connsiteX1" y="connsiteY1"/>
                </a:cxn>
              </a:cxnLst>
              <a:rect l="l" t="t" r="r" b="b"/>
              <a:pathLst>
                <a:path w="9525" h="72000">
                  <a:moveTo>
                    <a:pt x="-16" y="-339"/>
                  </a:moveTo>
                  <a:lnTo>
                    <a:pt x="-16"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159">
              <a:extLst>
                <a:ext uri="{FF2B5EF4-FFF2-40B4-BE49-F238E27FC236}">
                  <a16:creationId xmlns:a16="http://schemas.microsoft.com/office/drawing/2014/main" id="{6EB15E87-440B-43F0-8851-A36C71CC89F7}"/>
                </a:ext>
              </a:extLst>
            </p:cNvPr>
            <p:cNvSpPr/>
            <p:nvPr/>
          </p:nvSpPr>
          <p:spPr>
            <a:xfrm>
              <a:off x="3751179" y="2214554"/>
              <a:ext cx="9525" cy="72000"/>
            </a:xfrm>
            <a:custGeom>
              <a:avLst/>
              <a:gdLst>
                <a:gd name="connsiteX0" fmla="*/ -15 w 9525"/>
                <a:gd name="connsiteY0" fmla="*/ -339 h 72000"/>
                <a:gd name="connsiteX1" fmla="*/ -15 w 9525"/>
                <a:gd name="connsiteY1" fmla="*/ 71661 h 72000"/>
              </a:gdLst>
              <a:ahLst/>
              <a:cxnLst>
                <a:cxn ang="0">
                  <a:pos x="connsiteX0" y="connsiteY0"/>
                </a:cxn>
                <a:cxn ang="0">
                  <a:pos x="connsiteX1" y="connsiteY1"/>
                </a:cxn>
              </a:cxnLst>
              <a:rect l="l" t="t" r="r" b="b"/>
              <a:pathLst>
                <a:path w="9525" h="72000">
                  <a:moveTo>
                    <a:pt x="-15" y="-339"/>
                  </a:moveTo>
                  <a:lnTo>
                    <a:pt x="-15"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160">
              <a:extLst>
                <a:ext uri="{FF2B5EF4-FFF2-40B4-BE49-F238E27FC236}">
                  <a16:creationId xmlns:a16="http://schemas.microsoft.com/office/drawing/2014/main" id="{B5298D0F-9173-414B-B179-D758C1A11F5F}"/>
                </a:ext>
              </a:extLst>
            </p:cNvPr>
            <p:cNvSpPr/>
            <p:nvPr/>
          </p:nvSpPr>
          <p:spPr>
            <a:xfrm>
              <a:off x="3770249" y="2214563"/>
              <a:ext cx="9525" cy="72000"/>
            </a:xfrm>
            <a:custGeom>
              <a:avLst/>
              <a:gdLst>
                <a:gd name="connsiteX0" fmla="*/ -13 w 9525"/>
                <a:gd name="connsiteY0" fmla="*/ -339 h 72000"/>
                <a:gd name="connsiteX1" fmla="*/ -13 w 9525"/>
                <a:gd name="connsiteY1" fmla="*/ 71661 h 72000"/>
              </a:gdLst>
              <a:ahLst/>
              <a:cxnLst>
                <a:cxn ang="0">
                  <a:pos x="connsiteX0" y="connsiteY0"/>
                </a:cxn>
                <a:cxn ang="0">
                  <a:pos x="connsiteX1" y="connsiteY1"/>
                </a:cxn>
              </a:cxnLst>
              <a:rect l="l" t="t" r="r" b="b"/>
              <a:pathLst>
                <a:path w="9525" h="72000">
                  <a:moveTo>
                    <a:pt x="-13" y="-339"/>
                  </a:moveTo>
                  <a:lnTo>
                    <a:pt x="-13"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Freeform: Shape 161">
              <a:extLst>
                <a:ext uri="{FF2B5EF4-FFF2-40B4-BE49-F238E27FC236}">
                  <a16:creationId xmlns:a16="http://schemas.microsoft.com/office/drawing/2014/main" id="{F1987C53-356B-40ED-825F-DE03B077F800}"/>
                </a:ext>
              </a:extLst>
            </p:cNvPr>
            <p:cNvSpPr/>
            <p:nvPr/>
          </p:nvSpPr>
          <p:spPr>
            <a:xfrm>
              <a:off x="3789321" y="2214557"/>
              <a:ext cx="9525" cy="72000"/>
            </a:xfrm>
            <a:custGeom>
              <a:avLst/>
              <a:gdLst>
                <a:gd name="connsiteX0" fmla="*/ -12 w 9525"/>
                <a:gd name="connsiteY0" fmla="*/ -339 h 72000"/>
                <a:gd name="connsiteX1" fmla="*/ -12 w 9525"/>
                <a:gd name="connsiteY1" fmla="*/ 71661 h 72000"/>
              </a:gdLst>
              <a:ahLst/>
              <a:cxnLst>
                <a:cxn ang="0">
                  <a:pos x="connsiteX0" y="connsiteY0"/>
                </a:cxn>
                <a:cxn ang="0">
                  <a:pos x="connsiteX1" y="connsiteY1"/>
                </a:cxn>
              </a:cxnLst>
              <a:rect l="l" t="t" r="r" b="b"/>
              <a:pathLst>
                <a:path w="9525" h="72000">
                  <a:moveTo>
                    <a:pt x="-12" y="-339"/>
                  </a:moveTo>
                  <a:lnTo>
                    <a:pt x="-12"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162">
              <a:extLst>
                <a:ext uri="{FF2B5EF4-FFF2-40B4-BE49-F238E27FC236}">
                  <a16:creationId xmlns:a16="http://schemas.microsoft.com/office/drawing/2014/main" id="{A17D6D3D-FF54-4483-B576-C6E2B4DEE8ED}"/>
                </a:ext>
              </a:extLst>
            </p:cNvPr>
            <p:cNvSpPr/>
            <p:nvPr/>
          </p:nvSpPr>
          <p:spPr>
            <a:xfrm>
              <a:off x="3846651" y="2214543"/>
              <a:ext cx="9525" cy="72000"/>
            </a:xfrm>
            <a:custGeom>
              <a:avLst/>
              <a:gdLst>
                <a:gd name="connsiteX0" fmla="*/ -7 w 9525"/>
                <a:gd name="connsiteY0" fmla="*/ -339 h 72000"/>
                <a:gd name="connsiteX1" fmla="*/ -7 w 9525"/>
                <a:gd name="connsiteY1" fmla="*/ 71661 h 72000"/>
              </a:gdLst>
              <a:ahLst/>
              <a:cxnLst>
                <a:cxn ang="0">
                  <a:pos x="connsiteX0" y="connsiteY0"/>
                </a:cxn>
                <a:cxn ang="0">
                  <a:pos x="connsiteX1" y="connsiteY1"/>
                </a:cxn>
              </a:cxnLst>
              <a:rect l="l" t="t" r="r" b="b"/>
              <a:pathLst>
                <a:path w="9525" h="72000">
                  <a:moveTo>
                    <a:pt x="-7" y="-339"/>
                  </a:moveTo>
                  <a:lnTo>
                    <a:pt x="-7"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29" name="Graphic 165">
            <a:extLst>
              <a:ext uri="{FF2B5EF4-FFF2-40B4-BE49-F238E27FC236}">
                <a16:creationId xmlns:a16="http://schemas.microsoft.com/office/drawing/2014/main" id="{17A4141C-36E1-4466-B0BC-6842ED6602C1}"/>
              </a:ext>
            </a:extLst>
          </p:cNvPr>
          <p:cNvSpPr/>
          <p:nvPr/>
        </p:nvSpPr>
        <p:spPr>
          <a:xfrm>
            <a:off x="7260402" y="2532053"/>
            <a:ext cx="4057277" cy="1954122"/>
          </a:xfrm>
          <a:custGeom>
            <a:avLst/>
            <a:gdLst>
              <a:gd name="connsiteX0" fmla="*/ 5066319 w 5066318"/>
              <a:gd name="connsiteY0" fmla="*/ 2451049 h 2451049"/>
              <a:gd name="connsiteX1" fmla="*/ 4635227 w 5066318"/>
              <a:gd name="connsiteY1" fmla="*/ 2451049 h 2451049"/>
              <a:gd name="connsiteX2" fmla="*/ 4635227 w 5066318"/>
              <a:gd name="connsiteY2" fmla="*/ 2290925 h 2451049"/>
              <a:gd name="connsiteX3" fmla="*/ 3272161 w 5066318"/>
              <a:gd name="connsiteY3" fmla="*/ 2290925 h 2451049"/>
              <a:gd name="connsiteX4" fmla="*/ 3272161 w 5066318"/>
              <a:gd name="connsiteY4" fmla="*/ 2102072 h 2451049"/>
              <a:gd name="connsiteX5" fmla="*/ 3112046 w 5066318"/>
              <a:gd name="connsiteY5" fmla="*/ 2102072 h 2451049"/>
              <a:gd name="connsiteX6" fmla="*/ 3112046 w 5066318"/>
              <a:gd name="connsiteY6" fmla="*/ 1921421 h 2451049"/>
              <a:gd name="connsiteX7" fmla="*/ 2832868 w 5066318"/>
              <a:gd name="connsiteY7" fmla="*/ 1921421 h 2451049"/>
              <a:gd name="connsiteX8" fmla="*/ 2832868 w 5066318"/>
              <a:gd name="connsiteY8" fmla="*/ 1765411 h 2451049"/>
              <a:gd name="connsiteX9" fmla="*/ 2705595 w 5066318"/>
              <a:gd name="connsiteY9" fmla="*/ 1765411 h 2451049"/>
              <a:gd name="connsiteX10" fmla="*/ 2705595 w 5066318"/>
              <a:gd name="connsiteY10" fmla="*/ 1588865 h 2451049"/>
              <a:gd name="connsiteX11" fmla="*/ 2393566 w 5066318"/>
              <a:gd name="connsiteY11" fmla="*/ 1588865 h 2451049"/>
              <a:gd name="connsiteX12" fmla="*/ 2393566 w 5066318"/>
              <a:gd name="connsiteY12" fmla="*/ 1404118 h 2451049"/>
              <a:gd name="connsiteX13" fmla="*/ 1991220 w 5066318"/>
              <a:gd name="connsiteY13" fmla="*/ 1404118 h 2451049"/>
              <a:gd name="connsiteX14" fmla="*/ 1991220 w 5066318"/>
              <a:gd name="connsiteY14" fmla="*/ 1223467 h 2451049"/>
              <a:gd name="connsiteX15" fmla="*/ 1900895 w 5066318"/>
              <a:gd name="connsiteY15" fmla="*/ 1223467 h 2451049"/>
              <a:gd name="connsiteX16" fmla="*/ 1900895 w 5066318"/>
              <a:gd name="connsiteY16" fmla="*/ 1046931 h 2451049"/>
              <a:gd name="connsiteX17" fmla="*/ 1753095 w 5066318"/>
              <a:gd name="connsiteY17" fmla="*/ 1046931 h 2451049"/>
              <a:gd name="connsiteX18" fmla="*/ 1753095 w 5066318"/>
              <a:gd name="connsiteY18" fmla="*/ 870388 h 2451049"/>
              <a:gd name="connsiteX19" fmla="*/ 1527286 w 5066318"/>
              <a:gd name="connsiteY19" fmla="*/ 870388 h 2451049"/>
              <a:gd name="connsiteX20" fmla="*/ 1527286 w 5066318"/>
              <a:gd name="connsiteY20" fmla="*/ 697952 h 2451049"/>
              <a:gd name="connsiteX21" fmla="*/ 1223467 w 5066318"/>
              <a:gd name="connsiteY21" fmla="*/ 697952 h 2451049"/>
              <a:gd name="connsiteX22" fmla="*/ 1223467 w 5066318"/>
              <a:gd name="connsiteY22" fmla="*/ 533729 h 2451049"/>
              <a:gd name="connsiteX23" fmla="*/ 1001763 w 5066318"/>
              <a:gd name="connsiteY23" fmla="*/ 533729 h 2451049"/>
              <a:gd name="connsiteX24" fmla="*/ 1001763 w 5066318"/>
              <a:gd name="connsiteY24" fmla="*/ 365399 h 2451049"/>
              <a:gd name="connsiteX25" fmla="*/ 767747 w 5066318"/>
              <a:gd name="connsiteY25" fmla="*/ 365399 h 2451049"/>
              <a:gd name="connsiteX26" fmla="*/ 767747 w 5066318"/>
              <a:gd name="connsiteY26" fmla="*/ 184752 h 2451049"/>
              <a:gd name="connsiteX27" fmla="*/ 418771 w 5066318"/>
              <a:gd name="connsiteY27" fmla="*/ 184752 h 2451049"/>
              <a:gd name="connsiteX28" fmla="*/ 418771 w 5066318"/>
              <a:gd name="connsiteY28" fmla="*/ 0 h 2451049"/>
              <a:gd name="connsiteX29" fmla="*/ 0 w 5066318"/>
              <a:gd name="connsiteY29" fmla="*/ 0 h 245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66318" h="2451049">
                <a:moveTo>
                  <a:pt x="5066319" y="2451049"/>
                </a:moveTo>
                <a:lnTo>
                  <a:pt x="4635227" y="2451049"/>
                </a:lnTo>
                <a:lnTo>
                  <a:pt x="4635227" y="2290925"/>
                </a:lnTo>
                <a:lnTo>
                  <a:pt x="3272161" y="2290925"/>
                </a:lnTo>
                <a:lnTo>
                  <a:pt x="3272161" y="2102072"/>
                </a:lnTo>
                <a:lnTo>
                  <a:pt x="3112046" y="2102072"/>
                </a:lnTo>
                <a:lnTo>
                  <a:pt x="3112046" y="1921421"/>
                </a:lnTo>
                <a:lnTo>
                  <a:pt x="2832868" y="1921421"/>
                </a:lnTo>
                <a:lnTo>
                  <a:pt x="2832868" y="1765411"/>
                </a:lnTo>
                <a:lnTo>
                  <a:pt x="2705595" y="1765411"/>
                </a:lnTo>
                <a:lnTo>
                  <a:pt x="2705595" y="1588865"/>
                </a:lnTo>
                <a:lnTo>
                  <a:pt x="2393566" y="1588865"/>
                </a:lnTo>
                <a:lnTo>
                  <a:pt x="2393566" y="1404118"/>
                </a:lnTo>
                <a:lnTo>
                  <a:pt x="1991220" y="1404118"/>
                </a:lnTo>
                <a:lnTo>
                  <a:pt x="1991220" y="1223467"/>
                </a:lnTo>
                <a:lnTo>
                  <a:pt x="1900895" y="1223467"/>
                </a:lnTo>
                <a:lnTo>
                  <a:pt x="1900895" y="1046931"/>
                </a:lnTo>
                <a:lnTo>
                  <a:pt x="1753095" y="1046931"/>
                </a:lnTo>
                <a:lnTo>
                  <a:pt x="1753095" y="870388"/>
                </a:lnTo>
                <a:lnTo>
                  <a:pt x="1527286" y="870388"/>
                </a:lnTo>
                <a:lnTo>
                  <a:pt x="1527286" y="697952"/>
                </a:lnTo>
                <a:lnTo>
                  <a:pt x="1223467" y="697952"/>
                </a:lnTo>
                <a:lnTo>
                  <a:pt x="1223467" y="533729"/>
                </a:lnTo>
                <a:lnTo>
                  <a:pt x="1001763" y="533729"/>
                </a:lnTo>
                <a:lnTo>
                  <a:pt x="1001763" y="365399"/>
                </a:lnTo>
                <a:lnTo>
                  <a:pt x="767747" y="365399"/>
                </a:lnTo>
                <a:lnTo>
                  <a:pt x="767747" y="184752"/>
                </a:lnTo>
                <a:lnTo>
                  <a:pt x="418771" y="184752"/>
                </a:lnTo>
                <a:lnTo>
                  <a:pt x="418771" y="0"/>
                </a:ln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1264603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382O: Inhibition of WEE1 is effective in TP53 and RAS mutant metastatic colorectal cancer (mCRC): a randomised phase II trial (FOCUS4-C) comparing adavosertib (AZD1775) with active monitoring – </a:t>
            </a:r>
            <a:r>
              <a:rPr lang="en-GB" dirty="0" err="1"/>
              <a:t>Seligmann</a:t>
            </a:r>
            <a:r>
              <a:rPr lang="en-GB" dirty="0"/>
              <a:t> J,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7000"/>
              </a:spcBef>
              <a:buNone/>
            </a:pPr>
            <a:r>
              <a:rPr lang="en-GB" b="1" dirty="0"/>
              <a:t>Conclusions</a:t>
            </a:r>
          </a:p>
          <a:p>
            <a:r>
              <a:rPr lang="en-GB" b="1" dirty="0"/>
              <a:t>In patients with TP53 and RAS mutant mCRC after induction chemotherapy, adavosertib demonstrated a significant improvement in PFS and was generally well-tolerated </a:t>
            </a:r>
          </a:p>
        </p:txBody>
      </p:sp>
      <p:sp>
        <p:nvSpPr>
          <p:cNvPr id="5" name="Text Placeholder 4"/>
          <p:cNvSpPr>
            <a:spLocks noGrp="1"/>
          </p:cNvSpPr>
          <p:nvPr>
            <p:ph type="body" sz="quarter" idx="11"/>
          </p:nvPr>
        </p:nvSpPr>
        <p:spPr/>
        <p:txBody>
          <a:bodyPr/>
          <a:lstStyle/>
          <a:p>
            <a:r>
              <a:rPr lang="en-GB" dirty="0" err="1"/>
              <a:t>Seligmann</a:t>
            </a:r>
            <a:r>
              <a:rPr lang="en-GB" dirty="0"/>
              <a:t> J, et al. Ann </a:t>
            </a:r>
            <a:r>
              <a:rPr lang="en-GB" dirty="0" err="1"/>
              <a:t>Oncol</a:t>
            </a:r>
            <a:r>
              <a:rPr lang="en-GB" dirty="0"/>
              <a:t> 2021;32(</a:t>
            </a:r>
            <a:r>
              <a:rPr lang="en-GB" dirty="0" err="1"/>
              <a:t>suppl</a:t>
            </a:r>
            <a:r>
              <a:rPr lang="en-GB" dirty="0"/>
              <a:t>):</a:t>
            </a:r>
            <a:r>
              <a:rPr lang="en-GB" dirty="0" err="1"/>
              <a:t>abstr</a:t>
            </a:r>
            <a:r>
              <a:rPr lang="en-GB" dirty="0"/>
              <a:t> 382O</a:t>
            </a:r>
          </a:p>
        </p:txBody>
      </p:sp>
      <p:graphicFrame>
        <p:nvGraphicFramePr>
          <p:cNvPr id="6" name="Group 88"/>
          <p:cNvGraphicFramePr>
            <a:graphicFrameLocks noGrp="1"/>
          </p:cNvGraphicFramePr>
          <p:nvPr>
            <p:extLst>
              <p:ext uri="{D42A27DB-BD31-4B8C-83A1-F6EECF244321}">
                <p14:modId xmlns:p14="http://schemas.microsoft.com/office/powerpoint/2010/main" val="626741047"/>
              </p:ext>
            </p:extLst>
          </p:nvPr>
        </p:nvGraphicFramePr>
        <p:xfrm>
          <a:off x="421290" y="1654782"/>
          <a:ext cx="6080520" cy="822960"/>
        </p:xfrm>
        <a:graphic>
          <a:graphicData uri="http://schemas.openxmlformats.org/drawingml/2006/table">
            <a:tbl>
              <a:tblPr firstRow="1" bandRow="1">
                <a:tableStyleId>{5202B0CA-FC54-4496-8BCA-5EF66A818D29}</a:tableStyleId>
              </a:tblPr>
              <a:tblGrid>
                <a:gridCol w="1604212">
                  <a:extLst>
                    <a:ext uri="{9D8B030D-6E8A-4147-A177-3AD203B41FA5}">
                      <a16:colId xmlns:a16="http://schemas.microsoft.com/office/drawing/2014/main" val="20000"/>
                    </a:ext>
                  </a:extLst>
                </a:gridCol>
                <a:gridCol w="1531089">
                  <a:extLst>
                    <a:ext uri="{9D8B030D-6E8A-4147-A177-3AD203B41FA5}">
                      <a16:colId xmlns:a16="http://schemas.microsoft.com/office/drawing/2014/main" val="20001"/>
                    </a:ext>
                  </a:extLst>
                </a:gridCol>
                <a:gridCol w="1515139">
                  <a:extLst>
                    <a:ext uri="{9D8B030D-6E8A-4147-A177-3AD203B41FA5}">
                      <a16:colId xmlns:a16="http://schemas.microsoft.com/office/drawing/2014/main" val="3784705081"/>
                    </a:ext>
                  </a:extLst>
                </a:gridCol>
                <a:gridCol w="1430080">
                  <a:extLst>
                    <a:ext uri="{9D8B030D-6E8A-4147-A177-3AD203B41FA5}">
                      <a16:colId xmlns:a16="http://schemas.microsoft.com/office/drawing/2014/main" val="1318446063"/>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Left-sided</a:t>
                      </a:r>
                      <a:br>
                        <a:rPr kumimoji="0" lang="en-GB" sz="1400" u="none" strike="noStrike" cap="none" normalizeH="0" baseline="0" dirty="0">
                          <a:ln>
                            <a:noFill/>
                          </a:ln>
                          <a:solidFill>
                            <a:schemeClr val="tx2"/>
                          </a:solidFill>
                          <a:effectLst/>
                          <a:latin typeface="+mn-lt"/>
                        </a:rPr>
                      </a:br>
                      <a:r>
                        <a:rPr kumimoji="0" lang="en-GB" sz="1400" u="none" strike="noStrike" cap="none" normalizeH="0" baseline="0" dirty="0">
                          <a:ln>
                            <a:noFill/>
                          </a:ln>
                          <a:solidFill>
                            <a:schemeClr val="tx2"/>
                          </a:solidFill>
                          <a:effectLst/>
                          <a:latin typeface="+mn-lt"/>
                        </a:rPr>
                        <a:t>(n=47)</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Right-sided</a:t>
                      </a:r>
                      <a:br>
                        <a:rPr kumimoji="0" lang="en-GB" sz="1400" u="none" strike="noStrike" cap="none" normalizeH="0" baseline="0" dirty="0">
                          <a:ln>
                            <a:noFill/>
                          </a:ln>
                          <a:solidFill>
                            <a:schemeClr val="tx2"/>
                          </a:solidFill>
                          <a:effectLst/>
                          <a:latin typeface="+mn-lt"/>
                        </a:rPr>
                      </a:br>
                      <a:r>
                        <a:rPr kumimoji="0" lang="en-GB" sz="1400" u="none" strike="noStrike" cap="none" normalizeH="0" baseline="0" dirty="0">
                          <a:ln>
                            <a:noFill/>
                          </a:ln>
                          <a:solidFill>
                            <a:schemeClr val="tx2"/>
                          </a:solidFill>
                          <a:effectLst/>
                          <a:latin typeface="+mn-lt"/>
                        </a:rPr>
                        <a:t>(n=22)</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Interaction </a:t>
                      </a:r>
                      <a:br>
                        <a:rPr kumimoji="0" lang="en-GB" sz="1400" u="none" strike="noStrike" cap="none" normalizeH="0" baseline="0" dirty="0">
                          <a:ln>
                            <a:noFill/>
                          </a:ln>
                          <a:solidFill>
                            <a:schemeClr val="tx2"/>
                          </a:solidFill>
                          <a:effectLst/>
                          <a:latin typeface="+mn-lt"/>
                        </a:rPr>
                      </a:br>
                      <a:r>
                        <a:rPr kumimoji="0" lang="en-GB" sz="1400" u="none" strike="noStrike" cap="none" normalizeH="0" baseline="0" dirty="0">
                          <a:ln>
                            <a:noFill/>
                          </a:ln>
                          <a:solidFill>
                            <a:schemeClr val="tx2"/>
                          </a:solidFill>
                          <a:effectLst/>
                          <a:latin typeface="+mn-lt"/>
                        </a:rPr>
                        <a:t>p-value</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PFS, HR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latin typeface="+mn-lt"/>
                        </a:rPr>
                        <a:t>0.24 (0.11, 0.51)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1.02 (0.41, 2.56)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0.043</a:t>
                      </a:r>
                    </a:p>
                  </a:txBody>
                  <a:tcPr anchor="ctr"/>
                </a:tc>
                <a:extLst>
                  <a:ext uri="{0D108BD9-81ED-4DB2-BD59-A6C34878D82A}">
                    <a16:rowId xmlns:a16="http://schemas.microsoft.com/office/drawing/2014/main" val="4094055339"/>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96437764"/>
              </p:ext>
            </p:extLst>
          </p:nvPr>
        </p:nvGraphicFramePr>
        <p:xfrm>
          <a:off x="6953693" y="1654782"/>
          <a:ext cx="4752754" cy="1432560"/>
        </p:xfrm>
        <a:graphic>
          <a:graphicData uri="http://schemas.openxmlformats.org/drawingml/2006/table">
            <a:tbl>
              <a:tblPr firstRow="1" bandRow="1">
                <a:tableStyleId>{5202B0CA-FC54-4496-8BCA-5EF66A818D29}</a:tableStyleId>
              </a:tblPr>
              <a:tblGrid>
                <a:gridCol w="2211572">
                  <a:extLst>
                    <a:ext uri="{9D8B030D-6E8A-4147-A177-3AD203B41FA5}">
                      <a16:colId xmlns:a16="http://schemas.microsoft.com/office/drawing/2014/main" val="20000"/>
                    </a:ext>
                  </a:extLst>
                </a:gridCol>
                <a:gridCol w="1270591">
                  <a:extLst>
                    <a:ext uri="{9D8B030D-6E8A-4147-A177-3AD203B41FA5}">
                      <a16:colId xmlns:a16="http://schemas.microsoft.com/office/drawing/2014/main" val="20001"/>
                    </a:ext>
                  </a:extLst>
                </a:gridCol>
                <a:gridCol w="1270591">
                  <a:extLst>
                    <a:ext uri="{9D8B030D-6E8A-4147-A177-3AD203B41FA5}">
                      <a16:colId xmlns:a16="http://schemas.microsoft.com/office/drawing/2014/main" val="2341035987"/>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Most common grade ≥3 AEs for adavosertib,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Adavosertib 250 mg</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cap="none" normalizeH="0" baseline="0" dirty="0">
                          <a:ln>
                            <a:noFill/>
                          </a:ln>
                          <a:solidFill>
                            <a:schemeClr val="tx2"/>
                          </a:solidFill>
                          <a:effectLst/>
                          <a:latin typeface="+mn-lt"/>
                        </a:rPr>
                        <a:t>Adavosertib 300 mg</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Fatigue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14</a:t>
                      </a:r>
                    </a:p>
                  </a:txBody>
                  <a:tcPr anchor="ctr"/>
                </a:tc>
                <a:extLst>
                  <a:ext uri="{0D108BD9-81ED-4DB2-BD59-A6C34878D82A}">
                    <a16:rowId xmlns:a16="http://schemas.microsoft.com/office/drawing/2014/main" val="121912318"/>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Diarrhoea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14</a:t>
                      </a:r>
                    </a:p>
                  </a:txBody>
                  <a:tcPr anchor="ctr"/>
                </a:tc>
                <a:extLst>
                  <a:ext uri="{0D108BD9-81ED-4DB2-BD59-A6C34878D82A}">
                    <a16:rowId xmlns:a16="http://schemas.microsoft.com/office/drawing/2014/main" val="4094055339"/>
                  </a:ext>
                </a:extLst>
              </a:tr>
              <a:tr h="143472">
                <a:tc>
                  <a:txBody>
                    <a:bodyPr/>
                    <a:lstStyle/>
                    <a:p>
                      <a:pPr marL="0" indent="0"/>
                      <a:r>
                        <a:rPr kumimoji="0" lang="it-IT" sz="1400" b="0" i="0" u="none" strike="noStrike" kern="1200" cap="none" normalizeH="0" baseline="0" dirty="0">
                          <a:ln>
                            <a:noFill/>
                          </a:ln>
                          <a:solidFill>
                            <a:schemeClr val="tx1"/>
                          </a:solidFill>
                          <a:effectLst/>
                          <a:latin typeface="+mn-lt"/>
                          <a:ea typeface="+mn-ea"/>
                          <a:cs typeface="+mn-cs"/>
                        </a:rPr>
                        <a:t>Nausea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a:ln>
                            <a:noFill/>
                          </a:ln>
                          <a:solidFill>
                            <a:schemeClr val="tx1"/>
                          </a:solidFill>
                          <a:effectLst/>
                          <a:latin typeface="+mn-lt"/>
                          <a:ea typeface="+mn-ea"/>
                          <a:cs typeface="Arial" charset="0"/>
                        </a:rPr>
                        <a:t>5</a:t>
                      </a:r>
                    </a:p>
                  </a:txBody>
                  <a:tcPr anchor="ctr"/>
                </a:tc>
                <a:extLst>
                  <a:ext uri="{0D108BD9-81ED-4DB2-BD59-A6C34878D82A}">
                    <a16:rowId xmlns:a16="http://schemas.microsoft.com/office/drawing/2014/main" val="2166301456"/>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613381293"/>
              </p:ext>
            </p:extLst>
          </p:nvPr>
        </p:nvGraphicFramePr>
        <p:xfrm>
          <a:off x="421290" y="2675862"/>
          <a:ext cx="6080520" cy="2133600"/>
        </p:xfrm>
        <a:graphic>
          <a:graphicData uri="http://schemas.openxmlformats.org/drawingml/2006/table">
            <a:tbl>
              <a:tblPr firstRow="1" bandRow="1">
                <a:tableStyleId>{5202B0CA-FC54-4496-8BCA-5EF66A818D29}</a:tableStyleId>
              </a:tblPr>
              <a:tblGrid>
                <a:gridCol w="2210268">
                  <a:extLst>
                    <a:ext uri="{9D8B030D-6E8A-4147-A177-3AD203B41FA5}">
                      <a16:colId xmlns:a16="http://schemas.microsoft.com/office/drawing/2014/main" val="20000"/>
                    </a:ext>
                  </a:extLst>
                </a:gridCol>
                <a:gridCol w="579475">
                  <a:extLst>
                    <a:ext uri="{9D8B030D-6E8A-4147-A177-3AD203B41FA5}">
                      <a16:colId xmlns:a16="http://schemas.microsoft.com/office/drawing/2014/main" val="20001"/>
                    </a:ext>
                  </a:extLst>
                </a:gridCol>
                <a:gridCol w="1111102">
                  <a:extLst>
                    <a:ext uri="{9D8B030D-6E8A-4147-A177-3AD203B41FA5}">
                      <a16:colId xmlns:a16="http://schemas.microsoft.com/office/drawing/2014/main" val="3784705081"/>
                    </a:ext>
                  </a:extLst>
                </a:gridCol>
                <a:gridCol w="2179675">
                  <a:extLst>
                    <a:ext uri="{9D8B030D-6E8A-4147-A177-3AD203B41FA5}">
                      <a16:colId xmlns:a16="http://schemas.microsoft.com/office/drawing/2014/main" val="1318446063"/>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n</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mOS, </a:t>
                      </a:r>
                      <a:r>
                        <a:rPr kumimoji="0" lang="en-GB" sz="1400" u="none" strike="noStrike" cap="none" normalizeH="0" baseline="0" dirty="0" err="1">
                          <a:ln>
                            <a:noFill/>
                          </a:ln>
                          <a:solidFill>
                            <a:schemeClr val="tx2"/>
                          </a:solidFill>
                          <a:effectLst/>
                          <a:latin typeface="+mn-lt"/>
                        </a:rPr>
                        <a:t>mo</a:t>
                      </a:r>
                      <a:endParaRPr kumimoji="0" lang="en-GB" sz="1400" u="none" strike="noStrike" cap="none" normalizeH="0" baseline="0" dirty="0">
                        <a:ln>
                          <a:noFill/>
                        </a:ln>
                        <a:solidFill>
                          <a:schemeClr val="tx2"/>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HR (95%CI); p-value</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mn-cs"/>
                        </a:rPr>
                        <a:t>RAS WT/TP53 WT (REF)</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a:ln>
                            <a:noFill/>
                          </a:ln>
                          <a:solidFill>
                            <a:schemeClr val="tx1"/>
                          </a:solidFill>
                          <a:effectLst/>
                          <a:latin typeface="+mn-lt"/>
                        </a:rPr>
                        <a:t>17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21.63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09405533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MSI-H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7.82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9.05 (4.17, 19.60)</a:t>
                      </a:r>
                    </a:p>
                  </a:txBody>
                  <a:tcPr anchor="ctr"/>
                </a:tc>
                <a:extLst>
                  <a:ext uri="{0D108BD9-81ED-4DB2-BD59-A6C34878D82A}">
                    <a16:rowId xmlns:a16="http://schemas.microsoft.com/office/drawing/2014/main" val="4133853617"/>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BRAF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60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10.85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2.72 (1.39, 5.32); &lt;0.001</a:t>
                      </a:r>
                    </a:p>
                  </a:txBody>
                  <a:tcPr anchor="ctr"/>
                </a:tc>
                <a:extLst>
                  <a:ext uri="{0D108BD9-81ED-4DB2-BD59-A6C34878D82A}">
                    <a16:rowId xmlns:a16="http://schemas.microsoft.com/office/drawing/2014/main" val="389113711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RAS WT/TP53 Mut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20.88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1.21 (0.63, 2.33); 0.004</a:t>
                      </a:r>
                    </a:p>
                  </a:txBody>
                  <a:tcPr anchor="ctr"/>
                </a:tc>
                <a:extLst>
                  <a:ext uri="{0D108BD9-81ED-4DB2-BD59-A6C34878D82A}">
                    <a16:rowId xmlns:a16="http://schemas.microsoft.com/office/drawing/2014/main" val="1116976864"/>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RAS Mut/TP53 WT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79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16.44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1.52 (0.78, 2.96); 0.2</a:t>
                      </a:r>
                    </a:p>
                  </a:txBody>
                  <a:tcPr anchor="ctr"/>
                </a:tc>
                <a:extLst>
                  <a:ext uri="{0D108BD9-81ED-4DB2-BD59-A6C34878D82A}">
                    <a16:rowId xmlns:a16="http://schemas.microsoft.com/office/drawing/2014/main" val="2574629215"/>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RAS Mut/TP53 Mut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144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14.86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a:ln>
                            <a:noFill/>
                          </a:ln>
                          <a:solidFill>
                            <a:schemeClr val="tx1"/>
                          </a:solidFill>
                          <a:effectLst/>
                          <a:latin typeface="+mn-lt"/>
                          <a:ea typeface="+mn-ea"/>
                          <a:cs typeface="Arial" charset="0"/>
                        </a:rPr>
                        <a:t>2.06 (1.08, 3.93); 0.028</a:t>
                      </a:r>
                    </a:p>
                  </a:txBody>
                  <a:tcPr anchor="ctr"/>
                </a:tc>
                <a:extLst>
                  <a:ext uri="{0D108BD9-81ED-4DB2-BD59-A6C34878D82A}">
                    <a16:rowId xmlns:a16="http://schemas.microsoft.com/office/drawing/2014/main" val="2288410105"/>
                  </a:ext>
                </a:extLst>
              </a:tr>
            </a:tbl>
          </a:graphicData>
        </a:graphic>
      </p:graphicFrame>
    </p:spTree>
    <p:extLst>
      <p:ext uri="{BB962C8B-B14F-4D97-AF65-F5344CB8AC3E}">
        <p14:creationId xmlns:p14="http://schemas.microsoft.com/office/powerpoint/2010/main" val="41461382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6f8a854e-e60c-4468-8325-9b093964fe77"/>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22618</Words>
  <Application>Microsoft Office PowerPoint</Application>
  <PresentationFormat>Breitbild</PresentationFormat>
  <Paragraphs>5155</Paragraphs>
  <Slides>104</Slides>
  <Notes>0</Notes>
  <HiddenSlides>0</HiddenSlides>
  <MMClips>0</MMClips>
  <ScaleCrop>false</ScaleCrop>
  <HeadingPairs>
    <vt:vector size="6" baseType="variant">
      <vt:variant>
        <vt:lpstr>Verwendete Schriftarten</vt:lpstr>
      </vt:variant>
      <vt:variant>
        <vt:i4>2</vt:i4>
      </vt:variant>
      <vt:variant>
        <vt:lpstr>Design</vt:lpstr>
      </vt:variant>
      <vt:variant>
        <vt:i4>2</vt:i4>
      </vt:variant>
      <vt:variant>
        <vt:lpstr>Folientitel</vt:lpstr>
      </vt:variant>
      <vt:variant>
        <vt:i4>104</vt:i4>
      </vt:variant>
    </vt:vector>
  </HeadingPairs>
  <TitlesOfParts>
    <vt:vector size="108" baseType="lpstr">
      <vt:lpstr>Arial</vt:lpstr>
      <vt:lpstr>Calibri</vt:lpstr>
      <vt:lpstr>3_Default Design</vt:lpstr>
      <vt:lpstr>1_Default Design</vt:lpstr>
      <vt:lpstr>GI SLIDE DECK 2021 Selected abstracts from:</vt:lpstr>
      <vt:lpstr>Letter from ESDO</vt:lpstr>
      <vt:lpstr>ESDO Medical Oncology Slide Deck  Editors 2021</vt:lpstr>
      <vt:lpstr>Glossary</vt:lpstr>
      <vt:lpstr>Contents</vt:lpstr>
      <vt:lpstr>Cancers of the Oesophagus and stomach</vt:lpstr>
      <vt:lpstr>LBA-4: Initial data from the phase 3 KEYNOTE-811 study of trastuzumab and chemotherapy with or without pembrolizumab for HER2-positive metastatic gastric or gastroesophageal junction (G/GEJ) cancer – Janjigian YY, et al</vt:lpstr>
      <vt:lpstr>LBA-4: Initial data from the phase 3 KEYNOTE-811 study of trastuzumab and chemotherapy with or without pembrolizumab for HER2-positive metastatic gastric or gastroesophageal junction (G/GEJ) cancer – Janjigian YY, et al</vt:lpstr>
      <vt:lpstr>LBA-4: Initial data from the phase 3 KEYNOTE-811 study of trastuzumab and chemotherapy with or without pembrolizumab for HER2-positive metastatic gastric or gastroesophageal junction (G/GEJ) cancer – Janjigian YY, et al</vt:lpstr>
      <vt:lpstr>LBA7: Nivolumab (NIVO) plus chemotherapy (chemo) or ipilimumab (IPI) vs chemo as first-line (1L) treatment for advanced gastric cancer/gastroesophageal junction cancer/ esophageal adenocarcinoma (GC/GEJC/EAC): CheckMate 649 study – Janjigian YY, et al</vt:lpstr>
      <vt:lpstr>LBA7: Nivolumab (NIVO) plus chemotherapy (chemo) or ipilimumab (IPI) vs chemo as first-line (1L) treatment for advanced gastric cancer/gastroesophageal junction cancer/ esophageal adenocarcinoma (GC/GEJC/EAC): CheckMate 649 study – Janjigian YY, et al</vt:lpstr>
      <vt:lpstr>LBA7: Nivolumab (NIVO) plus chemotherapy (chemo) or ipilimumab (IPI) vs chemo as first-line (1L) treatment for advanced gastric cancer/gastroesophageal junction cancer/ esophageal adenocarcinoma (GC/GEJC/EAC): CheckMate 649 study – Janjigian YY, et al</vt:lpstr>
      <vt:lpstr>LBA52: Sintilimab plus chemotherapy versus chemotherapy as first-line therapy in patients with advanced or metastatic esophageal squamous cell cancer: first results of the phase 3 ORIENT-15 study – Shen L, et al</vt:lpstr>
      <vt:lpstr>LBA52: Sintilimab plus chemotherapy versus chemotherapy as first-line therapy in patients with advanced or metastatic esophageal squamous cell cancer: first results of the phase 3 ORIENT-15 study – Shen L, et al</vt:lpstr>
      <vt:lpstr>LBA52: Sintilimab plus chemotherapy versus chemotherapy as first-line therapy in patients with advanced or metastatic esophageal squamous cell cancer: first results of the phase 3 ORIENT-15 study – Shen L, et al</vt:lpstr>
      <vt:lpstr>LBA53: Sintilimab plus chemotherapy (chemo) versus chemo as first-line treatment for advanced gastric or gastroesophageal junction (G/GEJ) adenocarcinoma (ORIENT-16): first results of a randomized, double-blind, phase 3 study – Xu J, et al</vt:lpstr>
      <vt:lpstr>LBA53: Sintilimab plus chemotherapy (chemo) versus chemo as first-line treatment for advanced gastric or gastroesophageal junction (G/GEJ) adenocarcinoma (ORIENT-16): first results of a randomized, double-blind, phase 3 study – Xu J, et al</vt:lpstr>
      <vt:lpstr>LBA53: Sintilimab plus chemotherapy (chemo) versus chemo as first-line treatment for advanced gastric or gastroesophageal junction (G/GEJ) adenocarcinoma (ORIENT-16): first results of a randomized, double-blind, phase 3 study – Xu J, et al</vt:lpstr>
      <vt:lpstr>LBA54: Ipilimumab or FOLFOX in combination with nivolumab and trastuzumab in previously untreated HER2 positive locally advanced or metastatic esophagogastric adenocarcinoma (EGA) – results of the randomized phase 2 INTEGA trial (AIO STO 0217)  – Stein A, et al</vt:lpstr>
      <vt:lpstr>LBA54: Ipilimumab or FOLFOX in combination with nivolumab and trastuzumab in previously untreated HER2 positive locally advanced or metastatic esophagogastric adenocarcinoma (EGA) – results of the randomized phase 2 INTEGA trial (AIO STO 0217)  – Stein A, et al</vt:lpstr>
      <vt:lpstr>LBA54: Ipilimumab or FOLFOX in combination with nivolumab and trastuzumab in previously untreated HER2 positive locally advanced or metastatic esophagogastric adenocarcinoma (EGA) – results of the randomized phase 2 INTEGA trial (AIO STO 0217)  – Stein A, et al</vt:lpstr>
      <vt:lpstr>LBA55: Primary analysis of a phase 2 single-arm trial of trastuzumab deruxtecan (T-DXd) in Western patients (pts) with HER2-positive (HER2+) unresectable or metastatic gastric or gastroesophageal junction (GEJ) cancer who progressed on or after a trastuzumab-containing regimen – Van Cutsem E, et al</vt:lpstr>
      <vt:lpstr>LBA55: Primary analysis of a phase 2 single-arm trial of trastuzumab deruxtecan (T-DXd) in Western patients (pts) with HER2-positive (HER2+) unresectable or metastatic gastric or gastroesophageal junction (GEJ) cancer who progressed on or after a trastuzumab-containing regimen – Van Cutsem E, et al</vt:lpstr>
      <vt:lpstr>O-15: Randomized, phase 3 study of second-line tislelizumab vs chemotherapy in advanced or metastatic esophageal squamous cell carcinoma (RATIONALE 302) in the overall population and Europe/North America subgroup – Ajani J, et al</vt:lpstr>
      <vt:lpstr>O-15: Randomized, phase 3 study of second-line tislelizumab vs chemotherapy in advanced or metastatic esophageal squamous cell carcinoma (RATIONALE 302) in the overall population and Europe/North America subgroup – Ajani J, et al</vt:lpstr>
      <vt:lpstr>O-15: Randomized, phase 3 study of second-line tislelizumab vs chemotherapy in advanced or metastatic esophageal squamous cell carcinoma (RATIONALE 302) in the overall population and Europe/North America subgroup – Ajani J, et al</vt:lpstr>
      <vt:lpstr>1376O: The effect of hyperthermic intraperitoneal chemotherapy (HIPEC) upon cytoreductive surgery (CRS) in gastric cancer (GC) with synchronous peritoneal metastasis (PM): a randomized multicentre phase III trial (GASTRIPEC-I-trial) – Rau B, et al</vt:lpstr>
      <vt:lpstr>1376O: The effect of hyperthermic intraperitoneal chemotherapy (HIPEC) upon cytoreductive surgery (CRS) in gastric cancer (GC) with synchronous peritoneal metastasis (PM): a randomized multicentre phase III trial (GASTRIPEC-I-trial) – Rau B, et al</vt:lpstr>
      <vt:lpstr>1376O: The effect of hyperthermic intraperitoneal chemotherapy (HIPEC) upon cytoreductive surgery (CRS) in gastric cancer (GC) with synchronous peritoneal metastasis (PM): a randomized multicentre phase III trial (GASTRIPEC-I-trial) – Rau B, et al</vt:lpstr>
      <vt:lpstr>1373MO: JUPITER-06: a randomized, double-blind, phase 3 study of toripalimab versus placebo in combination with first-line chemotherapy for treatment naive advanced or metastatic esophageal squamous cell carcinoma (ESCC) – Xu RH, et al</vt:lpstr>
      <vt:lpstr>1373MO: JUPITER-06: a randomized, double-blind, phase 3 study of toripalimab versus placebo in combination with first-line chemotherapy for treatment naive advanced or metastatic esophageal squamous cell carcinoma (ESCC) – Xu RH, et al</vt:lpstr>
      <vt:lpstr>1373MO: JUPITER-06: a randomized, double-blind, phase 3 study of toripalimab versus placebo in combination with first-line chemotherapy for treatment naive advanced or metastatic esophageal squamous cell carcinoma (ESCC) – Xu RH, et al</vt:lpstr>
      <vt:lpstr>1372O: CLDN 18.2-targeted CAR-T cell therapy in patients with cancers of the digestive system – Qi C, et al</vt:lpstr>
      <vt:lpstr>1372O: CLDN 18.2-targeted CAR-T cell therapy in patients with cancers of the digestive system – Qi C, et al</vt:lpstr>
      <vt:lpstr>1372O: CLDN 18.2-targeted CAR-T cell therapy in patients with cancers of the digestive system – Qi C, et al</vt:lpstr>
      <vt:lpstr>Cancers of the pancreas, small bowel and hepatobiliary tract</vt:lpstr>
      <vt:lpstr>Pancreatic cancer</vt:lpstr>
      <vt:lpstr>LBA-1: Phase 3 APACT trial of adjuvant nab-paclitaxel plus gemcitabine (nab-P + Gem) vs gemcitabine (Gem) alone in patients with resected pancreatic cancer (PC): updated 5-year overall survival – Tempero MA, et al</vt:lpstr>
      <vt:lpstr>LBA-1: Phase 3 APACT trial of adjuvant nab-paclitaxel plus gemcitabine (nab-P + Gem) vs gemcitabine (Gem) alone in patients with resected pancreatic cancer (PC): updated 5-year overall survival – Tempero MA, et al</vt:lpstr>
      <vt:lpstr>LBA-1: Phase 3 APACT trial of adjuvant nab-paclitaxel plus gemcitabine (nab-P + Gem) vs gemcitabine (Gem) alone in patients with resected pancreatic cancer (PC): updated 5-year overall survival – Tempero MA, et al</vt:lpstr>
      <vt:lpstr>LBA-1: Phase 3 APACT trial of adjuvant nab-paclitaxel plus gemcitabine (nab-P + Gem) vs gemcitabine (Gem) alone in patients with resected pancreatic cancer (PC): updated 5-year overall survival – Tempero MA, et al</vt:lpstr>
      <vt:lpstr>LBA56: Perioperative or only adjuvant nab-paclitaxel plus gemcitabine for resectable pancreatic cancer - results of the NEONAX trial, a randomized phase II AIO study  – Seufferlein T, et al</vt:lpstr>
      <vt:lpstr>LBA56: Perioperative or only adjuvant nab-paclitaxel plus gemcitabine for resectable pancreatic cancer - results of the NEONAX trial, a randomized phase II AIO study  – Seufferlein T, et al</vt:lpstr>
      <vt:lpstr>LBA56: Perioperative or only adjuvant nab-paclitaxel plus gemcitabine for resectable pancreatic cancer - results of the NEONAX trial, a randomized phase II AIO study  – Seufferlein T, et al</vt:lpstr>
      <vt:lpstr>SO-3: Treatment sequences and prognostic factors in metastatic pancreatic ductal adenocarcinoma: univariate and multivariate analyses of a real-world study in Europe  – Taieb J, et al</vt:lpstr>
      <vt:lpstr>SO-3: Treatment sequences and prognostic factors in metastatic pancreatic ductal adenocarcinoma: univariate and multivariate analyses of a real-world study in Europe  – Taieb J, et al</vt:lpstr>
      <vt:lpstr>SO-3: Treatment sequences and prognostic factors in metastatic pancreatic ductal adenocarcinoma: univariate and multivariate analyses of a real-world study in Europe  – Taieb J, et al</vt:lpstr>
      <vt:lpstr>Hepatocellular carcinoma</vt:lpstr>
      <vt:lpstr>LBA37: IMMUTACE: A biomarker-orientated, multi center phase II AIO study of transarterial chemoembolization (TACE) in combination with nivolumab performed for intermediate stage hepatocellular carcinoma (HCC) – Vogel A, et al</vt:lpstr>
      <vt:lpstr>LBA37: IMMUTACE: A biomarker-orientated, multi center phase II AIO study of transarterial chemoembolization (TACE) in combination with nivolumab performed for intermediate stage hepatocellular carcinoma (HCC) – Vogel A, et al</vt:lpstr>
      <vt:lpstr>LBA37: IMMUTACE: A biomarker-orientated, multi center phase II AIO study of transarterial chemoembolization (TACE) in combination with nivolumab performed for intermediate stage hepatocellular carcinoma (HCC) – Vogel A, et al</vt:lpstr>
      <vt:lpstr>O-16: HEPANOVA: final efficacy and safety results from a phase 2 study of Tumor Treating Fields (TTFields, 150 kHz) concomitant with sorafenib in advanced hepatocellular carcinoma (HCC) – Grosu AL, et al</vt:lpstr>
      <vt:lpstr>O-16: HEPANOVA: final efficacy and safety results from a phase 2 study of Tumor Treating Fields (TTFields, 150 kHz) concomitant with sorafenib in advanced hepatocellular carcinoma (HCC) – Grosu AL, et al</vt:lpstr>
      <vt:lpstr>O-16: HEPANOVA: final efficacy and safety results from a phase 2 study of Tumor Treating Fields (TTFields, 150 kHz) concomitant with sorafenib in advanced hepatocellular carcinoma (HCC) – Grosu AL, et al</vt:lpstr>
      <vt:lpstr>Neuroendocrine tumour</vt:lpstr>
      <vt:lpstr>LBA41: Nivolumab (nivo) ± ipilimumab (ipi) in pre-treated patients with advanced, refractory pulmonary or gastroenteropancreatic poorly differentiated neuroendocrine tumors (NECs) (GCO-001 NIPINEC) – Girard N, et al</vt:lpstr>
      <vt:lpstr>LBA41: Nivolumab (nivo) ± ipilimumab (ipi) in pre-treated patients with advanced, refractory pulmonary or gastroenteropancreatic poorly differentiated neuroendocrine tumors (NECs) (GCO-001 NIPINEC) – Girard N, et al</vt:lpstr>
      <vt:lpstr>LBA41: Nivolumab (nivo) ± ipilimumab (ipi) in pre-treated patients with advanced, refractory pulmonary or gastroenteropancreatic poorly differentiated neuroendocrine tumors (NECs) (GCO-001 NIPINEC) – Girard N, et al</vt:lpstr>
      <vt:lpstr>O-2: Final overall survival in the phase 3 NETTER-1 study of lutetium-177-DOTATATE in patients with midgut neuroendocrine tumors – Strosberg JR, et al</vt:lpstr>
      <vt:lpstr>O-2: Final overall survival in the phase 3 NETTER-1 study of lutetium-177-DOTATATE in patients with midgut neuroendocrine tumors – Strosberg JR, et al</vt:lpstr>
      <vt:lpstr>O-2: Final overall survival in the phase 3 NETTER-1 study of lutetium-177-DOTATATE in patients with midgut neuroendocrine tumors – Strosberg JR, et al</vt:lpstr>
      <vt:lpstr>BILIARY TRACT CANCER</vt:lpstr>
      <vt:lpstr>LBA10: Nal-IRI with 5-fluorouracil (5-FU) and leucovorin or gemcitabine plus cisplatin in advanced biliary tract cancer – final results of the NIFE-trial (AIO-YMO HEP-0315) - a randomized phase II study of the AIO biliary tract cancer group – Perkhofer L, et al</vt:lpstr>
      <vt:lpstr>LBA10: Nal-IRI with 5-fluorouracil (5-FU) and leucovorin or gemcitabine plus cisplatin in advanced biliary tract cancer – final results of the NIFE-trial (AIO-YMO HEP-0315) - a randomized phase II study of the AIO biliary tract cancer group – Perkhofer L, et al</vt:lpstr>
      <vt:lpstr>LBA10: Nal-IRI with 5-fluorouracil (5-FU) and leucovorin or gemcitabine plus cisplatin in advanced biliary tract cancer – final results of the NIFE-trial (AIO-YMO HEP-0315) - a randomized phase II study of the AIO biliary tract cancer group – Perkhofer L, et al</vt:lpstr>
      <vt:lpstr>Cancers of the colon, rectum  and anus</vt:lpstr>
      <vt:lpstr>LBA-3: Integrated analysis of cell free DNA (cfDNA) BRAF mutant allele fraction (MAF) and whole exome sequencing in BRAFV600E metastatic colorectal cancer (mCRC) treated with BRAF-antiEFGR +/- MEK inhibitors – Elez E, et al</vt:lpstr>
      <vt:lpstr>LBA-3: Integrated analysis of cell free DNA (cfDNA) BRAF mutant allele fraction (MAF) and whole exome sequencing in BRAFV600E metastatic colorectal cancer (mCRC) treated with BRAF-antiEFGR +/- MEK inhibitors – Elez E, et al</vt:lpstr>
      <vt:lpstr>LBA-3: Integrated analysis of cell free DNA (cfDNA) BRAF mutant allele fraction (MAF) and whole exome sequencing in BRAFV600E metastatic colorectal cancer (mCRC) treated with BRAF-antiEFGR +/- MEK inhibitors – Elez E, et al</vt:lpstr>
      <vt:lpstr>LBA6: KRYSTAL-1: adagrasib (MRTX849) as monotherapy or combined with cetuximab (Cetux) in patients (pts) with colorectal cancer (CRC) harboring a KRASG12C mutation  – Weiss J, et al</vt:lpstr>
      <vt:lpstr>LBA6: KRYSTAL-1: adagrasib (MRTX849) as monotherapy or combined with cetuximab (Cetux) in patients (pts) with colorectal cancer (CRC) harboring a KRASG12C mutation  – Weiss J, et al</vt:lpstr>
      <vt:lpstr>LBA6: KRYSTAL-1: adagrasib (MRTX849) as monotherapy or combined with cetuximab (Cetux) in patients (pts) with colorectal cancer (CRC) harboring a KRASG12C mutation  – Weiss J, et al</vt:lpstr>
      <vt:lpstr>LBA20: FOLFOXIRI plus bevacizumab (bev) plus atezolizumab (atezo) versus FOLFOXIRI plus bev as first-line treatment of unresectable metastatic colorectal cancer (mCRC) patients: results of the phase II randomized AtezoTRIBE study by GONO – Cremolini C, et al</vt:lpstr>
      <vt:lpstr>LBA20: FOLFOXIRI plus bevacizumab (bev) plus atezolizumab (atezo) versus FOLFOXIRI plus bev as first-line treatment of unresectable metastatic colorectal cancer (mCRC) patients: results of the phase II randomized AtezoTRIBE study by GONO – Cremolini C, et al</vt:lpstr>
      <vt:lpstr>LBA20: FOLFOXIRI plus bevacizumab (bev) plus atezolizumab (atezo) versus FOLFOXIRI plus bev as first-line treatment of unresectable metastatic colorectal cancer (mCRC) patients: results of the phase II randomized AtezoTRIBE study by GONO – Cremolini C, et al</vt:lpstr>
      <vt:lpstr>LBA21: Radioembolization with chemotherapy for colorectal liver metastases: a randomized, open-label, international, multicenter, phase 3 trial (EPOCH study) – Mulcahy MF, et al</vt:lpstr>
      <vt:lpstr>LBA21: Radioembolization with chemotherapy for colorectal liver metastases: a randomized, open-label, international, multicenter, phase 3 trial (EPOCH study) – Mulcahy MF, et al</vt:lpstr>
      <vt:lpstr>LBA21: Radioembolization with chemotherapy for colorectal liver metastases: a randomized, open-label, international, multicenter, phase 3 trial (EPOCH study) – Mulcahy MF, et al</vt:lpstr>
      <vt:lpstr>LBA22: Neoadjuvant chemotherapy with oxaliplatin and capecitabine versus chemoradiation with capecitabine for locally advanced rectal cancer with uninvolved mesorectal fascia (CONVERT): initial results of a multicenter randomised, open-label, phase III trial  – Ding PR, et al</vt:lpstr>
      <vt:lpstr>LBA22: Neoadjuvant chemotherapy with oxaliplatin and capecitabine versus chemoradiation with capecitabine for locally advanced rectal cancer with uninvolved mesorectal fascia (CONVERT): initial results of a multicenter randomised, open-label, phase III trial  – Ding PR, et al</vt:lpstr>
      <vt:lpstr>LBA22: Neoadjuvant chemotherapy with oxaliplatin and capecitabine versus chemoradiation with capecitabine for locally advanced rectal cancer with uninvolved mesorectal fascia (CONVERT): initial results of a multicenter randomised, open-label, phase III trial  – Ding PR, et al</vt:lpstr>
      <vt:lpstr>O-3: Characterization of KRAS mutation variants and prevalence of KRAS-G12C in gastrointestinal malignancies – Salem M, et al</vt:lpstr>
      <vt:lpstr>O-3: Characterization of KRAS mutation variants and prevalence of KRAS-G12C in gastrointestinal malignancies – Salem M, et al</vt:lpstr>
      <vt:lpstr>O-3: Characterization of KRAS mutation variants and prevalence of KRAS-G12C in gastrointestinal malignancies – Salem M, et al</vt:lpstr>
      <vt:lpstr>O-7: FOLFIRI ± napabucasin in patients with previously treated metastatic colorectal cancer (mCRC): overall survival results from the phase 3 CanStem303C study – Shah M, et al</vt:lpstr>
      <vt:lpstr>O-7: FOLFIRI ± napabucasin in patients with previously treated metastatic colorectal cancer (mCRC): overall survival results from the phase 3 CanStem303C study – Shah M, et al</vt:lpstr>
      <vt:lpstr>O-7: FOLFIRI ± napabucasin in patients with previously treated metastatic colorectal cancer (mCRC): overall survival results from the phase 3 CanStem303C study – Shah M, et al</vt:lpstr>
      <vt:lpstr>O-9: 5-FU/LV + cetuximab + vemurafenib as maintenance therapy for BRAF-mutant (BRAFmut) metastatic colorectal cancer (mCRC): Efficacy, safety, and exploratory biomarker findings from Cohort 1 of the MODUL trial – Ducreux MP, et al</vt:lpstr>
      <vt:lpstr>O-9: 5-FU/LV + cetuximab + vemurafenib as maintenance therapy for BRAF-mutant (BRAFmut) metastatic colorectal cancer (mCRC): Efficacy, safety, and exploratory biomarker findings from Cohort 1 of the MODUL trial – Ducreux MP, et al</vt:lpstr>
      <vt:lpstr>O-9: 5-FU/LV + cetuximab + vemurafenib as maintenance therapy for BRAF-mutant (BRAFmut) metastatic colorectal cancer (mCRC): Efficacy, safety, and exploratory biomarker findings from Cohort 1 of the MODUL trial – Ducreux MP, et al</vt:lpstr>
      <vt:lpstr>O-10: ANCHOR CRC: results from a single-arm, phase 2 study of encorafenib, binimetinib plus cetuximab in previously untreated BRAF V600E–mutant metastatic colorectal cancer – Van Cutsem E, et al</vt:lpstr>
      <vt:lpstr>O-10: ANCHOR CRC: results from a single-arm, phase 2 study of encorafenib, binimetinib plus cetuximab in previously untreated BRAF V600E–mutant metastatic colorectal cancer – Van Cutsem E, et al</vt:lpstr>
      <vt:lpstr>O-10: ANCHOR CRC: results from a single-arm, phase 2 study of encorafenib, binimetinib plus cetuximab in previously untreated BRAF V600E–mutant metastatic colorectal cancer – Van Cutsem E, et al</vt:lpstr>
      <vt:lpstr>O-12: Phase II study of preoperative (preop) chemoradiotherapy (CTTRT) plus avelumab (AVE) in patients (pts) with locally advanced rectal cancer (LARC): the AVANA study  – Salvatore L, et al</vt:lpstr>
      <vt:lpstr>O-12: Phase II study of preoperative (preop) chemoradiotherapy (CTTRT) plus avelumab (AVE) in patients (pts) with locally advanced rectal cancer (LARC): the AVANA study  – Salvatore L, et al</vt:lpstr>
      <vt:lpstr>O-12: Phase II study of preoperative (preop) chemoradiotherapy (CTTRT) plus avelumab (AVE) in patients (pts) with locally advanced rectal cancer (LARC): the AVANA study  – Salvatore L, et al</vt:lpstr>
      <vt:lpstr>382O: Inhibition of WEE1 is effective in TP53 and RAS mutant metastatic colorectal cancer (mCRC): a randomised phase II trial (FOCUS4-C) comparing adavosertib (AZD1775) with active monitoring – Seligmann J, et al</vt:lpstr>
      <vt:lpstr>382O: Inhibition of WEE1 is effective in TP53 and RAS mutant metastatic colorectal cancer (mCRC): a randomised phase II trial (FOCUS4-C) comparing adavosertib (AZD1775) with active monitoring – Seligmann J, et al</vt:lpstr>
      <vt:lpstr>382O: Inhibition of WEE1 is effective in TP53 and RAS mutant metastatic colorectal cancer (mCRC): a randomised phase II trial (FOCUS4-C) comparing adavosertib (AZD1775) with active monitoring – Seligmann J, et al</vt:lpstr>
      <vt:lpstr>SO-27: Nivolumab plus low-dose ipilimumab in previously treated patients with microsatellite instability-high/mismatch repair-deficient (MSI-H/dMMR) metastatic colorectal cancer (mCRC): 4-year follow-up from CheckMate 142 – André T, et al</vt:lpstr>
      <vt:lpstr>SO-27: Nivolumab plus low-dose ipilimumab in previously treated patients with microsatellite instability-high/mismatch repair-deficient (MSI-H/dMMR) metastatic colorectal cancer (mCRC): 4-year follow-up from CheckMate 142 – André T, et al</vt:lpstr>
      <vt:lpstr>SO-27: Nivolumab plus low-dose ipilimumab in previously treated patients with microsatellite instability-high/mismatch repair-deficient (MSI-H/dMMR) metastatic colorectal cancer (mCRC): 4-year follow-up from CheckMate 142 – André T, et al</vt:lpstr>
      <vt:lpstr>SO-30: Efficacy and safety of neoadjuvant short-course radiation followed by mFOLFOX-6 plus avelumab for locally-advanced rectal adenocarcinoma: Averectal study  – Shamseddine AI, et al</vt:lpstr>
      <vt:lpstr>SO-30: Efficacy and safety of neoadjuvant short-course radiation followed by mFOLFOX-6 plus avelumab for locally-advanced rectal adenocarcinoma: Averectal study  – Shamseddine AI,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wmal32</cp:lastModifiedBy>
  <cp:revision>975</cp:revision>
  <dcterms:created xsi:type="dcterms:W3CDTF">2011-02-23T10:20:57Z</dcterms:created>
  <dcterms:modified xsi:type="dcterms:W3CDTF">2021-10-19T12:15:36Z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1134773</vt:lpwstr>
  </property>
  <property fmtid="{D5CDD505-2E9C-101B-9397-08002B2CF9AE}" pid="3" name="NXPowerLiteSettings">
    <vt:lpwstr>F7000400038000</vt:lpwstr>
  </property>
  <property fmtid="{D5CDD505-2E9C-101B-9397-08002B2CF9AE}" pid="4" name="NXPowerLiteVersion">
    <vt:lpwstr>S9.1.2</vt:lpwstr>
  </property>
</Properties>
</file>