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691" r:id="rId3"/>
    <p:sldMasterId id="2147483701" r:id="rId4"/>
  </p:sldMasterIdLst>
  <p:notesMasterIdLst>
    <p:notesMasterId r:id="rId80"/>
  </p:notesMasterIdLst>
  <p:handoutMasterIdLst>
    <p:handoutMasterId r:id="rId81"/>
  </p:handoutMasterIdLst>
  <p:sldIdLst>
    <p:sldId id="558" r:id="rId5"/>
    <p:sldId id="423" r:id="rId6"/>
    <p:sldId id="424" r:id="rId7"/>
    <p:sldId id="674" r:id="rId8"/>
    <p:sldId id="468" r:id="rId9"/>
    <p:sldId id="675" r:id="rId10"/>
    <p:sldId id="620" r:id="rId11"/>
    <p:sldId id="621" r:id="rId12"/>
    <p:sldId id="622" r:id="rId13"/>
    <p:sldId id="623" r:id="rId14"/>
    <p:sldId id="670" r:id="rId15"/>
    <p:sldId id="671" r:id="rId16"/>
    <p:sldId id="672" r:id="rId17"/>
    <p:sldId id="673" r:id="rId18"/>
    <p:sldId id="494" r:id="rId19"/>
    <p:sldId id="525" r:id="rId20"/>
    <p:sldId id="527" r:id="rId21"/>
    <p:sldId id="597" r:id="rId22"/>
    <p:sldId id="589" r:id="rId23"/>
    <p:sldId id="598" r:id="rId24"/>
    <p:sldId id="590" r:id="rId25"/>
    <p:sldId id="595" r:id="rId26"/>
    <p:sldId id="592" r:id="rId27"/>
    <p:sldId id="596" r:id="rId28"/>
    <p:sldId id="593" r:id="rId29"/>
    <p:sldId id="642" r:id="rId30"/>
    <p:sldId id="643" r:id="rId31"/>
    <p:sldId id="644" r:id="rId32"/>
    <p:sldId id="645" r:id="rId33"/>
    <p:sldId id="676" r:id="rId34"/>
    <p:sldId id="679" r:id="rId35"/>
    <p:sldId id="680" r:id="rId36"/>
    <p:sldId id="681" r:id="rId37"/>
    <p:sldId id="682" r:id="rId38"/>
    <p:sldId id="683" r:id="rId39"/>
    <p:sldId id="684" r:id="rId40"/>
    <p:sldId id="685" r:id="rId41"/>
    <p:sldId id="686" r:id="rId42"/>
    <p:sldId id="687" r:id="rId43"/>
    <p:sldId id="688" r:id="rId44"/>
    <p:sldId id="689" r:id="rId45"/>
    <p:sldId id="661" r:id="rId46"/>
    <p:sldId id="662" r:id="rId47"/>
    <p:sldId id="663" r:id="rId48"/>
    <p:sldId id="664" r:id="rId49"/>
    <p:sldId id="665" r:id="rId50"/>
    <p:sldId id="666" r:id="rId51"/>
    <p:sldId id="667" r:id="rId52"/>
    <p:sldId id="668" r:id="rId53"/>
    <p:sldId id="669" r:id="rId54"/>
    <p:sldId id="694" r:id="rId55"/>
    <p:sldId id="695" r:id="rId56"/>
    <p:sldId id="696" r:id="rId57"/>
    <p:sldId id="697" r:id="rId58"/>
    <p:sldId id="693" r:id="rId59"/>
    <p:sldId id="690" r:id="rId60"/>
    <p:sldId id="691" r:id="rId61"/>
    <p:sldId id="692" r:id="rId62"/>
    <p:sldId id="677" r:id="rId63"/>
    <p:sldId id="650" r:id="rId64"/>
    <p:sldId id="651" r:id="rId65"/>
    <p:sldId id="652" r:id="rId66"/>
    <p:sldId id="653" r:id="rId67"/>
    <p:sldId id="654" r:id="rId68"/>
    <p:sldId id="655" r:id="rId69"/>
    <p:sldId id="656" r:id="rId70"/>
    <p:sldId id="657" r:id="rId71"/>
    <p:sldId id="658" r:id="rId72"/>
    <p:sldId id="659" r:id="rId73"/>
    <p:sldId id="660" r:id="rId74"/>
    <p:sldId id="678" r:id="rId75"/>
    <p:sldId id="646" r:id="rId76"/>
    <p:sldId id="647" r:id="rId77"/>
    <p:sldId id="648" r:id="rId78"/>
    <p:sldId id="649" r:id="rId79"/>
  </p:sldIdLst>
  <p:sldSz cx="9144000" cy="6858000" type="screen4x3"/>
  <p:notesSz cx="6858000" cy="9144000"/>
  <p:custDataLst>
    <p:tags r:id="rId8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11F0616-2740-4103-A4CE-445C5E9B1C52}">
          <p14:sldIdLst>
            <p14:sldId id="558"/>
            <p14:sldId id="423"/>
            <p14:sldId id="424"/>
            <p14:sldId id="674"/>
            <p14:sldId id="468"/>
            <p14:sldId id="675"/>
            <p14:sldId id="620"/>
            <p14:sldId id="621"/>
            <p14:sldId id="622"/>
            <p14:sldId id="623"/>
            <p14:sldId id="670"/>
            <p14:sldId id="671"/>
            <p14:sldId id="672"/>
            <p14:sldId id="673"/>
            <p14:sldId id="494"/>
            <p14:sldId id="525"/>
            <p14:sldId id="527"/>
            <p14:sldId id="597"/>
            <p14:sldId id="589"/>
            <p14:sldId id="598"/>
            <p14:sldId id="590"/>
            <p14:sldId id="595"/>
            <p14:sldId id="592"/>
            <p14:sldId id="596"/>
            <p14:sldId id="593"/>
            <p14:sldId id="642"/>
            <p14:sldId id="643"/>
            <p14:sldId id="644"/>
            <p14:sldId id="645"/>
            <p14:sldId id="676"/>
            <p14:sldId id="679"/>
            <p14:sldId id="680"/>
            <p14:sldId id="681"/>
            <p14:sldId id="682"/>
            <p14:sldId id="683"/>
            <p14:sldId id="684"/>
            <p14:sldId id="685"/>
            <p14:sldId id="686"/>
            <p14:sldId id="687"/>
            <p14:sldId id="688"/>
            <p14:sldId id="689"/>
            <p14:sldId id="661"/>
            <p14:sldId id="662"/>
            <p14:sldId id="663"/>
            <p14:sldId id="664"/>
            <p14:sldId id="665"/>
            <p14:sldId id="666"/>
            <p14:sldId id="667"/>
            <p14:sldId id="668"/>
            <p14:sldId id="669"/>
            <p14:sldId id="694"/>
            <p14:sldId id="695"/>
            <p14:sldId id="696"/>
            <p14:sldId id="697"/>
            <p14:sldId id="693"/>
            <p14:sldId id="690"/>
            <p14:sldId id="691"/>
            <p14:sldId id="692"/>
            <p14:sldId id="677"/>
            <p14:sldId id="650"/>
            <p14:sldId id="651"/>
            <p14:sldId id="652"/>
            <p14:sldId id="653"/>
            <p14:sldId id="654"/>
            <p14:sldId id="655"/>
            <p14:sldId id="656"/>
            <p14:sldId id="657"/>
            <p14:sldId id="658"/>
            <p14:sldId id="659"/>
            <p14:sldId id="660"/>
            <p14:sldId id="678"/>
            <p14:sldId id="646"/>
            <p14:sldId id="647"/>
            <p14:sldId id="648"/>
            <p14:sldId id="649"/>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4D4D4D"/>
    <a:srgbClr val="000000"/>
    <a:srgbClr val="A0A0A0"/>
    <a:srgbClr val="66FF66"/>
    <a:srgbClr val="032455"/>
    <a:srgbClr val="032B65"/>
    <a:srgbClr val="040404"/>
    <a:srgbClr val="0438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0360" autoAdjust="0"/>
  </p:normalViewPr>
  <p:slideViewPr>
    <p:cSldViewPr snapToGrid="0" showGuides="1">
      <p:cViewPr varScale="1">
        <p:scale>
          <a:sx n="130" d="100"/>
          <a:sy n="130" d="100"/>
        </p:scale>
        <p:origin x="-1320" y="-8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200" d="100"/>
        <a:sy n="200" d="100"/>
      </p:scale>
      <p:origin x="0" y="40728"/>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gs" Target="tags/tag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33333333333302E-2"/>
          <c:y val="6.8750000000000006E-2"/>
          <c:w val="0.95416666666666705"/>
          <c:h val="0.93125000000000002"/>
        </c:manualLayout>
      </c:layout>
      <c:barChart>
        <c:barDir val="col"/>
        <c:grouping val="clustered"/>
        <c:varyColors val="0"/>
        <c:ser>
          <c:idx val="0"/>
          <c:order val="0"/>
          <c:tx>
            <c:strRef>
              <c:f>Sheet1!$B$1</c:f>
              <c:strCache>
                <c:ptCount val="1"/>
                <c:pt idx="0">
                  <c:v>Best Change in SLD</c:v>
                </c:pt>
              </c:strCache>
            </c:strRef>
          </c:tx>
          <c:spPr>
            <a:solidFill>
              <a:schemeClr val="accent1"/>
            </a:solidFill>
            <a:ln>
              <a:noFill/>
            </a:ln>
            <a:effectLst/>
          </c:spPr>
          <c:invertIfNegative val="0"/>
          <c:dPt>
            <c:idx val="0"/>
            <c:invertIfNegative val="0"/>
            <c:bubble3D val="0"/>
            <c:spPr>
              <a:solidFill>
                <a:srgbClr val="B60D27"/>
              </a:solidFill>
              <a:ln>
                <a:noFill/>
              </a:ln>
              <a:effectLst/>
            </c:spPr>
          </c:dPt>
          <c:dPt>
            <c:idx val="1"/>
            <c:invertIfNegative val="0"/>
            <c:bubble3D val="0"/>
            <c:spPr>
              <a:solidFill>
                <a:srgbClr val="FFC000"/>
              </a:solidFill>
              <a:ln>
                <a:noFill/>
              </a:ln>
              <a:effectLst/>
            </c:spPr>
          </c:dPt>
          <c:dPt>
            <c:idx val="2"/>
            <c:invertIfNegative val="0"/>
            <c:bubble3D val="0"/>
            <c:spPr>
              <a:solidFill>
                <a:srgbClr val="B2C0D8"/>
              </a:solidFill>
              <a:ln>
                <a:noFill/>
              </a:ln>
              <a:effectLst/>
            </c:spPr>
          </c:dPt>
          <c:dPt>
            <c:idx val="3"/>
            <c:invertIfNegative val="0"/>
            <c:bubble3D val="0"/>
            <c:spPr>
              <a:solidFill>
                <a:srgbClr val="043882"/>
              </a:solidFill>
              <a:ln>
                <a:noFill/>
              </a:ln>
              <a:effectLst/>
            </c:spPr>
          </c:dPt>
          <c:dPt>
            <c:idx val="4"/>
            <c:invertIfNegative val="0"/>
            <c:bubble3D val="0"/>
            <c:spPr>
              <a:solidFill>
                <a:srgbClr val="B2C0D8"/>
              </a:solidFill>
              <a:ln>
                <a:noFill/>
              </a:ln>
              <a:effectLst/>
            </c:spPr>
          </c:dPt>
          <c:dPt>
            <c:idx val="5"/>
            <c:invertIfNegative val="0"/>
            <c:bubble3D val="0"/>
            <c:spPr>
              <a:solidFill>
                <a:srgbClr val="B60D27"/>
              </a:solidFill>
              <a:ln>
                <a:noFill/>
              </a:ln>
              <a:effectLst/>
            </c:spPr>
          </c:dPt>
          <c:dPt>
            <c:idx val="6"/>
            <c:invertIfNegative val="0"/>
            <c:bubble3D val="0"/>
            <c:spPr>
              <a:solidFill>
                <a:srgbClr val="B2C0D8"/>
              </a:solidFill>
              <a:ln>
                <a:noFill/>
              </a:ln>
              <a:effectLst/>
            </c:spPr>
          </c:dPt>
          <c:dPt>
            <c:idx val="7"/>
            <c:invertIfNegative val="0"/>
            <c:bubble3D val="0"/>
            <c:spPr>
              <a:solidFill>
                <a:srgbClr val="B60D27"/>
              </a:solidFill>
              <a:ln>
                <a:noFill/>
              </a:ln>
              <a:effectLst/>
            </c:spPr>
          </c:dPt>
          <c:dPt>
            <c:idx val="8"/>
            <c:invertIfNegative val="0"/>
            <c:bubble3D val="0"/>
            <c:spPr>
              <a:solidFill>
                <a:srgbClr val="B2C0D8"/>
              </a:solidFill>
              <a:ln>
                <a:noFill/>
              </a:ln>
              <a:effectLst/>
            </c:spPr>
          </c:dPt>
          <c:dPt>
            <c:idx val="9"/>
            <c:invertIfNegative val="0"/>
            <c:bubble3D val="0"/>
            <c:spPr>
              <a:solidFill>
                <a:srgbClr val="043882"/>
              </a:solidFill>
              <a:ln>
                <a:noFill/>
              </a:ln>
              <a:effectLst/>
            </c:spPr>
          </c:dPt>
          <c:dPt>
            <c:idx val="10"/>
            <c:invertIfNegative val="0"/>
            <c:bubble3D val="0"/>
            <c:spPr>
              <a:solidFill>
                <a:srgbClr val="B60D27"/>
              </a:solidFill>
              <a:ln>
                <a:noFill/>
              </a:ln>
              <a:effectLst/>
            </c:spPr>
          </c:dPt>
          <c:dPt>
            <c:idx val="11"/>
            <c:invertIfNegative val="0"/>
            <c:bubble3D val="0"/>
            <c:spPr>
              <a:solidFill>
                <a:srgbClr val="B60D27"/>
              </a:solidFill>
              <a:ln>
                <a:noFill/>
              </a:ln>
              <a:effectLst/>
            </c:spPr>
          </c:dPt>
          <c:dPt>
            <c:idx val="12"/>
            <c:invertIfNegative val="0"/>
            <c:bubble3D val="0"/>
            <c:spPr>
              <a:gradFill flip="none" rotWithShape="1">
                <a:gsLst>
                  <a:gs pos="0">
                    <a:srgbClr val="0808FF">
                      <a:shade val="30000"/>
                      <a:satMod val="115000"/>
                    </a:srgbClr>
                  </a:gs>
                  <a:gs pos="50000">
                    <a:srgbClr val="0808FF">
                      <a:shade val="67500"/>
                      <a:satMod val="115000"/>
                    </a:srgbClr>
                  </a:gs>
                  <a:gs pos="100000">
                    <a:srgbClr val="0808FF">
                      <a:shade val="100000"/>
                      <a:satMod val="115000"/>
                    </a:srgbClr>
                  </a:gs>
                </a:gsLst>
                <a:lin ang="2700000" scaled="1"/>
                <a:tileRect/>
              </a:gradFill>
              <a:ln>
                <a:noFill/>
              </a:ln>
              <a:effectLst/>
            </c:spPr>
          </c:dPt>
          <c:dPt>
            <c:idx val="13"/>
            <c:invertIfNegative val="0"/>
            <c:bubble3D val="0"/>
            <c:spPr>
              <a:solidFill>
                <a:srgbClr val="B60D27"/>
              </a:solidFill>
              <a:ln>
                <a:noFill/>
              </a:ln>
              <a:effectLst/>
            </c:spPr>
          </c:dPt>
          <c:dPt>
            <c:idx val="14"/>
            <c:invertIfNegative val="0"/>
            <c:bubble3D val="0"/>
            <c:spPr>
              <a:solidFill>
                <a:srgbClr val="043882"/>
              </a:solidFill>
              <a:ln>
                <a:noFill/>
              </a:ln>
              <a:effectLst/>
            </c:spPr>
          </c:dPt>
          <c:dPt>
            <c:idx val="15"/>
            <c:invertIfNegative val="0"/>
            <c:bubble3D val="0"/>
            <c:spPr>
              <a:solidFill>
                <a:srgbClr val="B2C0D8"/>
              </a:solidFill>
              <a:ln>
                <a:noFill/>
              </a:ln>
              <a:effectLst/>
            </c:spPr>
          </c:dPt>
          <c:dPt>
            <c:idx val="16"/>
            <c:invertIfNegative val="0"/>
            <c:bubble3D val="0"/>
            <c:spPr>
              <a:solidFill>
                <a:srgbClr val="B60D27"/>
              </a:solidFill>
              <a:ln>
                <a:noFill/>
              </a:ln>
              <a:effectLst/>
            </c:spPr>
          </c:dPt>
          <c:dPt>
            <c:idx val="17"/>
            <c:invertIfNegative val="0"/>
            <c:bubble3D val="0"/>
            <c:spPr>
              <a:solidFill>
                <a:srgbClr val="B60D27"/>
              </a:solidFill>
              <a:ln>
                <a:noFill/>
              </a:ln>
              <a:effectLst/>
            </c:spPr>
          </c:dPt>
          <c:dPt>
            <c:idx val="18"/>
            <c:invertIfNegative val="0"/>
            <c:bubble3D val="0"/>
            <c:spPr>
              <a:solidFill>
                <a:srgbClr val="B2C0D8"/>
              </a:solidFill>
              <a:ln>
                <a:noFill/>
              </a:ln>
              <a:effectLst/>
            </c:spPr>
          </c:dPt>
          <c:dPt>
            <c:idx val="19"/>
            <c:invertIfNegative val="0"/>
            <c:bubble3D val="0"/>
            <c:spPr>
              <a:solidFill>
                <a:srgbClr val="FFC000"/>
              </a:solidFill>
              <a:ln>
                <a:noFill/>
              </a:ln>
              <a:effectLst/>
            </c:spPr>
          </c:dPt>
          <c:dPt>
            <c:idx val="20"/>
            <c:invertIfNegative val="0"/>
            <c:bubble3D val="0"/>
            <c:spPr>
              <a:solidFill>
                <a:srgbClr val="B2C0D8"/>
              </a:solidFill>
              <a:ln>
                <a:noFill/>
              </a:ln>
              <a:effectLst/>
            </c:spPr>
          </c:dPt>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Sheet1!$B$2:$B$22</c:f>
              <c:numCache>
                <c:formatCode>General</c:formatCode>
                <c:ptCount val="21"/>
                <c:pt idx="0">
                  <c:v>49</c:v>
                </c:pt>
                <c:pt idx="1">
                  <c:v>46</c:v>
                </c:pt>
                <c:pt idx="2">
                  <c:v>42</c:v>
                </c:pt>
                <c:pt idx="3">
                  <c:v>40</c:v>
                </c:pt>
                <c:pt idx="4">
                  <c:v>34</c:v>
                </c:pt>
                <c:pt idx="5">
                  <c:v>33</c:v>
                </c:pt>
                <c:pt idx="6">
                  <c:v>29</c:v>
                </c:pt>
                <c:pt idx="7">
                  <c:v>24</c:v>
                </c:pt>
                <c:pt idx="8">
                  <c:v>19</c:v>
                </c:pt>
                <c:pt idx="9">
                  <c:v>9</c:v>
                </c:pt>
                <c:pt idx="10">
                  <c:v>7</c:v>
                </c:pt>
                <c:pt idx="11">
                  <c:v>7</c:v>
                </c:pt>
                <c:pt idx="12">
                  <c:v>0</c:v>
                </c:pt>
                <c:pt idx="13">
                  <c:v>-12</c:v>
                </c:pt>
                <c:pt idx="14">
                  <c:v>-15</c:v>
                </c:pt>
                <c:pt idx="15">
                  <c:v>-15</c:v>
                </c:pt>
                <c:pt idx="16">
                  <c:v>-29</c:v>
                </c:pt>
                <c:pt idx="17">
                  <c:v>-55</c:v>
                </c:pt>
                <c:pt idx="18">
                  <c:v>-61</c:v>
                </c:pt>
                <c:pt idx="19">
                  <c:v>-65</c:v>
                </c:pt>
                <c:pt idx="20">
                  <c:v>-65</c:v>
                </c:pt>
              </c:numCache>
            </c:numRef>
          </c:val>
        </c:ser>
        <c:dLbls>
          <c:showLegendKey val="0"/>
          <c:showVal val="0"/>
          <c:showCatName val="0"/>
          <c:showSerName val="0"/>
          <c:showPercent val="0"/>
          <c:showBubbleSize val="0"/>
        </c:dLbls>
        <c:gapWidth val="40"/>
        <c:axId val="46252800"/>
        <c:axId val="46254336"/>
      </c:barChart>
      <c:catAx>
        <c:axId val="46252800"/>
        <c:scaling>
          <c:orientation val="minMax"/>
        </c:scaling>
        <c:delete val="1"/>
        <c:axPos val="b"/>
        <c:numFmt formatCode="General" sourceLinked="1"/>
        <c:majorTickMark val="out"/>
        <c:minorTickMark val="none"/>
        <c:tickLblPos val="none"/>
        <c:crossAx val="46254336"/>
        <c:crosses val="autoZero"/>
        <c:auto val="1"/>
        <c:lblAlgn val="ctr"/>
        <c:lblOffset val="100"/>
        <c:noMultiLvlLbl val="0"/>
      </c:catAx>
      <c:valAx>
        <c:axId val="46254336"/>
        <c:scaling>
          <c:orientation val="minMax"/>
          <c:max val="50"/>
          <c:min val="-100"/>
        </c:scaling>
        <c:delete val="1"/>
        <c:axPos val="l"/>
        <c:numFmt formatCode="General" sourceLinked="1"/>
        <c:majorTickMark val="none"/>
        <c:minorTickMark val="none"/>
        <c:tickLblPos val="none"/>
        <c:crossAx val="4625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8061023622047"/>
          <c:y val="0.16840649606299213"/>
          <c:w val="0.67888369422572181"/>
          <c:h val="0.73011417322834649"/>
        </c:manualLayout>
      </c:layout>
      <c:barChart>
        <c:barDir val="col"/>
        <c:grouping val="clustered"/>
        <c:varyColors val="0"/>
        <c:ser>
          <c:idx val="0"/>
          <c:order val="0"/>
          <c:tx>
            <c:strRef>
              <c:f>Sheet1!$B$1</c:f>
              <c:strCache>
                <c:ptCount val="1"/>
                <c:pt idx="0">
                  <c:v>Series 1</c:v>
                </c:pt>
              </c:strCache>
            </c:strRef>
          </c:tx>
          <c:spPr>
            <a:solidFill>
              <a:schemeClr val="bg2"/>
            </a:solidFill>
          </c:spPr>
          <c:invertIfNegative val="0"/>
          <c:dLbls>
            <c:dLbl>
              <c:idx val="0"/>
              <c:layout>
                <c:manualLayout>
                  <c:x val="3.55778403712163E-2"/>
                  <c:y val="0"/>
                </c:manualLayout>
              </c:layout>
              <c:showLegendKey val="0"/>
              <c:showVal val="1"/>
              <c:showCatName val="0"/>
              <c:showSerName val="0"/>
              <c:showPercent val="0"/>
              <c:showBubbleSize val="0"/>
            </c:dLbl>
            <c:dLbl>
              <c:idx val="1"/>
              <c:layout>
                <c:manualLayout>
                  <c:x val="3.8314597322848323E-2"/>
                  <c:y val="0"/>
                </c:manualLayout>
              </c:layout>
              <c:showLegendKey val="0"/>
              <c:showVal val="1"/>
              <c:showCatName val="0"/>
              <c:showSerName val="0"/>
              <c:showPercent val="0"/>
              <c:showBubbleSize val="0"/>
            </c:dLbl>
            <c:dLbl>
              <c:idx val="2"/>
              <c:layout>
                <c:manualLayout>
                  <c:x val="3.8314597322848323E-2"/>
                  <c:y val="0"/>
                </c:manualLayout>
              </c:layout>
              <c:showLegendKey val="0"/>
              <c:showVal val="1"/>
              <c:showCatName val="0"/>
              <c:showSerName val="0"/>
              <c:showPercent val="0"/>
              <c:showBubbleSize val="0"/>
            </c:dLbl>
            <c:dLbl>
              <c:idx val="3"/>
              <c:layout>
                <c:manualLayout>
                  <c:x val="3.8314597322848323E-2"/>
                  <c:y val="-7.7510508929729402E-3"/>
                </c:manualLayout>
              </c:layout>
              <c:showLegendKey val="0"/>
              <c:showVal val="1"/>
              <c:showCatName val="0"/>
              <c:showSerName val="0"/>
              <c:showPercent val="0"/>
              <c:showBubbleSize val="0"/>
            </c:dLbl>
            <c:txPr>
              <a:bodyPr/>
              <a:lstStyle/>
              <a:p>
                <a:pPr>
                  <a:defRPr sz="1100"/>
                </a:pPr>
                <a:endParaRPr lang="en-US"/>
              </a:p>
            </c:txPr>
            <c:showLegendKey val="0"/>
            <c:showVal val="1"/>
            <c:showCatName val="0"/>
            <c:showSerName val="0"/>
            <c:showPercent val="0"/>
            <c:showBubbleSize val="0"/>
            <c:showLeaderLines val="0"/>
          </c:dLbls>
          <c:cat>
            <c:numRef>
              <c:f>Sheet1!$A$2:$A$5</c:f>
              <c:numCache>
                <c:formatCode>General</c:formatCode>
                <c:ptCount val="4"/>
                <c:pt idx="0">
                  <c:v>0.5</c:v>
                </c:pt>
                <c:pt idx="1">
                  <c:v>1</c:v>
                </c:pt>
                <c:pt idx="2">
                  <c:v>1.5</c:v>
                </c:pt>
                <c:pt idx="3">
                  <c:v>2</c:v>
                </c:pt>
              </c:numCache>
            </c:numRef>
          </c:cat>
          <c:val>
            <c:numRef>
              <c:f>Sheet1!$B$2:$B$5</c:f>
              <c:numCache>
                <c:formatCode>General</c:formatCode>
                <c:ptCount val="4"/>
                <c:pt idx="0">
                  <c:v>0.35</c:v>
                </c:pt>
                <c:pt idx="1">
                  <c:v>0.62</c:v>
                </c:pt>
                <c:pt idx="2">
                  <c:v>0.93</c:v>
                </c:pt>
                <c:pt idx="3">
                  <c:v>0.82</c:v>
                </c:pt>
              </c:numCache>
            </c:numRef>
          </c:val>
        </c:ser>
        <c:dLbls>
          <c:showLegendKey val="0"/>
          <c:showVal val="0"/>
          <c:showCatName val="0"/>
          <c:showSerName val="0"/>
          <c:showPercent val="0"/>
          <c:showBubbleSize val="0"/>
        </c:dLbls>
        <c:gapWidth val="51"/>
        <c:overlap val="-51"/>
        <c:axId val="48435584"/>
        <c:axId val="48437120"/>
      </c:barChart>
      <c:catAx>
        <c:axId val="48435584"/>
        <c:scaling>
          <c:orientation val="minMax"/>
        </c:scaling>
        <c:delete val="0"/>
        <c:axPos val="b"/>
        <c:numFmt formatCode="General" sourceLinked="1"/>
        <c:majorTickMark val="out"/>
        <c:minorTickMark val="none"/>
        <c:tickLblPos val="nextTo"/>
        <c:spPr>
          <a:ln w="22225">
            <a:solidFill>
              <a:schemeClr val="tx1">
                <a:lumMod val="50000"/>
              </a:schemeClr>
            </a:solidFill>
          </a:ln>
        </c:spPr>
        <c:txPr>
          <a:bodyPr/>
          <a:lstStyle/>
          <a:p>
            <a:pPr>
              <a:defRPr sz="1100"/>
            </a:pPr>
            <a:endParaRPr lang="en-US"/>
          </a:p>
        </c:txPr>
        <c:crossAx val="48437120"/>
        <c:crosses val="autoZero"/>
        <c:auto val="1"/>
        <c:lblAlgn val="ctr"/>
        <c:lblOffset val="100"/>
        <c:noMultiLvlLbl val="0"/>
      </c:catAx>
      <c:valAx>
        <c:axId val="48437120"/>
        <c:scaling>
          <c:orientation val="minMax"/>
          <c:max val="1.4"/>
        </c:scaling>
        <c:delete val="0"/>
        <c:axPos val="l"/>
        <c:numFmt formatCode="#,##0.0" sourceLinked="0"/>
        <c:majorTickMark val="out"/>
        <c:minorTickMark val="none"/>
        <c:tickLblPos val="nextTo"/>
        <c:spPr>
          <a:ln w="22225">
            <a:solidFill>
              <a:schemeClr val="tx1">
                <a:lumMod val="50000"/>
              </a:schemeClr>
            </a:solidFill>
          </a:ln>
        </c:spPr>
        <c:txPr>
          <a:bodyPr/>
          <a:lstStyle/>
          <a:p>
            <a:pPr>
              <a:defRPr sz="1100"/>
            </a:pPr>
            <a:endParaRPr lang="en-US"/>
          </a:p>
        </c:txPr>
        <c:crossAx val="4843558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18/07/2016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Demographics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Mean age 63.5-yr (31-86)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Men 47% (n = 41)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Synchronous metastases 41% (n = 36)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BRAF mutation in-20%)</a:t>
            </a:r>
          </a:p>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33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Demographics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Mean age 63.5-yr (31-86)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Men 47% (n = 41)</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Synchronous metastases 41% (n = 36)</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BRAF mutation in-20%)</a:t>
            </a:r>
          </a:p>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7533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7533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23</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23</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23</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25</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39</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39</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228358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45</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45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45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a:t>
            </a:r>
            <a:r>
              <a:rPr lang="en-GB" sz="2000" b="1" kern="0" baseline="0" dirty="0" smtClean="0">
                <a:solidFill>
                  <a:srgbClr val="FFFFFF"/>
                </a:solidFill>
                <a:effectLst>
                  <a:outerShdw blurRad="127000" sx="101000" sy="101000" algn="ctr" rotWithShape="0">
                    <a:prstClr val="black">
                      <a:alpha val="71000"/>
                    </a:prstClr>
                  </a:outerShdw>
                </a:effectLst>
                <a:latin typeface="Arial"/>
                <a:cs typeface="Arial"/>
              </a:rPr>
              <a:t> Cancer</a:t>
            </a:r>
            <a:endParaRPr lang="en-GB" sz="2000" b="1" kern="0" dirty="0" smtClean="0">
              <a:solidFill>
                <a:srgbClr val="FFFFFF"/>
              </a:solidFill>
              <a:effectLst>
                <a:outerShdw blurRad="127000" sx="101000" sy="101000" algn="ctr" rotWithShape="0">
                  <a:prstClr val="black">
                    <a:alpha val="71000"/>
                  </a:prstClr>
                </a:outerShdw>
              </a:effectLst>
              <a:latin typeface="Arial"/>
              <a:cs typeface="Arial"/>
            </a:endParaRP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a:t>
            </a:r>
            <a:r>
              <a:rPr lang="en-US" baseline="0" dirty="0" smtClean="0">
                <a:solidFill>
                  <a:srgbClr val="FFFFFF"/>
                </a:solidFill>
                <a:effectLst>
                  <a:outerShdw blurRad="127000" sx="101000" sy="101000" algn="ctr" rotWithShape="0">
                    <a:prstClr val="black">
                      <a:alpha val="71000"/>
                    </a:prstClr>
                  </a:outerShdw>
                </a:effectLst>
                <a:latin typeface="Arial"/>
                <a:cs typeface="Arial"/>
              </a:rPr>
              <a:t> June</a:t>
            </a:r>
            <a:r>
              <a:rPr lang="en-US" dirty="0" smtClean="0">
                <a:solidFill>
                  <a:srgbClr val="FFFFFF"/>
                </a:solidFill>
                <a:effectLst>
                  <a:outerShdw blurRad="127000" sx="101000" sy="101000" algn="ctr" rotWithShape="0">
                    <a:prstClr val="black">
                      <a:alpha val="71000"/>
                    </a:prstClr>
                  </a:outerShdw>
                </a:effectLst>
                <a:latin typeface="Arial"/>
                <a:cs typeface="Arial"/>
              </a:rPr>
              <a:t>–2 July 2016 </a:t>
            </a: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a:t>
            </a:r>
            <a:r>
              <a:rPr lang="en-US" baseline="0" dirty="0" smtClean="0">
                <a:solidFill>
                  <a:srgbClr val="FFFFFF"/>
                </a:solidFill>
                <a:effectLst>
                  <a:outerShdw blurRad="127000" sx="101000" sy="101000" algn="ctr" rotWithShape="0">
                    <a:prstClr val="black">
                      <a:alpha val="71000"/>
                    </a:prstClr>
                  </a:outerShdw>
                </a:effectLst>
                <a:latin typeface="Arial"/>
                <a:cs typeface="Arial"/>
              </a:rPr>
              <a:t> Spain</a:t>
            </a:r>
            <a:endParaRPr lang="en-US" dirty="0" smtClean="0">
              <a:solidFill>
                <a:srgbClr val="FFFFFF"/>
              </a:solidFill>
              <a:effectLst>
                <a:outerShdw blurRad="127000" sx="101000" sy="101000" algn="ctr" rotWithShape="0">
                  <a:prstClr val="black">
                    <a:alpha val="71000"/>
                  </a:prstClr>
                </a:outerShdw>
              </a:effectLst>
              <a:latin typeface="Arial"/>
              <a:cs typeface="Arial"/>
            </a:endParaRPr>
          </a:p>
        </p:txBody>
      </p:sp>
    </p:spTree>
    <p:extLst>
      <p:ext uri="{BB962C8B-B14F-4D97-AF65-F5344CB8AC3E}">
        <p14:creationId xmlns:p14="http://schemas.microsoft.com/office/powerpoint/2010/main"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val="38585493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1429151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224370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209675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766105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018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3829309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41716819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290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a14="http://schemas.microsoft.com/office/drawing/2010/main"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 June–2 July 2016 </a:t>
            </a:r>
            <a:r>
              <a:rPr lang="en-US" dirty="0" smtClean="0">
                <a:solidFill>
                  <a:srgbClr val="FFFFFF"/>
                </a:solidFill>
                <a:effectLst>
                  <a:outerShdw blurRad="50800" dist="38100" dir="2700000" algn="tl" rotWithShape="0">
                    <a:prstClr val="black">
                      <a:alpha val="40000"/>
                    </a:prstClr>
                  </a:outerShdw>
                </a:effectLst>
                <a:latin typeface="Arial"/>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val="669286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1755027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430516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784315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8277205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51460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8688404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3779319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0674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40487730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78060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8753446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3400956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9934294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0707476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6723686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1233998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186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94144163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195392166"/>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214041475"/>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71.xml"/><Relationship Id="rId5" Type="http://schemas.openxmlformats.org/officeDocument/2006/relationships/slide" Target="slide59.xml"/><Relationship Id="rId4" Type="http://schemas.openxmlformats.org/officeDocument/2006/relationships/slide" Target="slide5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2016</a:t>
            </a:r>
            <a:br>
              <a:rPr lang="en-US" dirty="0" smtClean="0"/>
            </a:br>
            <a:r>
              <a:rPr lang="en-US" sz="2800" b="0" dirty="0" smtClean="0"/>
              <a:t>Selected </a:t>
            </a:r>
            <a:r>
              <a:rPr lang="en-US" sz="2800" b="0" dirty="0" smtClean="0"/>
              <a:t>abstracts on </a:t>
            </a:r>
            <a:r>
              <a:rPr lang="en-US" sz="2800" dirty="0" smtClean="0"/>
              <a:t>Colorectal Cancer</a:t>
            </a:r>
            <a:r>
              <a:rPr lang="en-US" sz="2800" b="0" dirty="0" smtClean="0"/>
              <a:t> </a:t>
            </a:r>
            <a:r>
              <a:rPr lang="en-US" sz="2800" b="0" dirty="0" smtClean="0"/>
              <a:t>from:</a:t>
            </a:r>
            <a:endParaRPr lang="en-GB" sz="2800" b="0" dirty="0"/>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9" name="Picture 8"/>
          <p:cNvPicPr preferRelativeResize="0">
            <a:picLocks/>
          </p:cNvPicPr>
          <p:nvPr/>
        </p:nvPicPr>
        <p:blipFill rotWithShape="1">
          <a:blip r:embed="rId2" cstate="print">
            <a:extLst>
              <a:ext uri="{28A0092B-C50C-407E-A947-70E740481C1C}">
                <a14:useLocalDpi xmlns:a14="http://schemas.microsoft.com/office/drawing/2010/main" val="0"/>
              </a:ext>
            </a:extLst>
          </a:blip>
          <a:srcRect t="10392" b="33726"/>
          <a:stretch/>
        </p:blipFill>
        <p:spPr>
          <a:xfrm>
            <a:off x="-20172" y="1532964"/>
            <a:ext cx="9180000" cy="4437541"/>
          </a:xfrm>
          <a:prstGeom prst="rect">
            <a:avLst/>
          </a:prstGeom>
        </p:spPr>
      </p:pic>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36822" y="5108997"/>
            <a:ext cx="7253416" cy="769441"/>
          </a:xfrm>
          <a:prstGeom prst="rect">
            <a:avLst/>
          </a:prstGeom>
        </p:spPr>
        <p:txBody>
          <a:bodyPr wrap="square">
            <a:spAutoFit/>
          </a:bodyPr>
          <a:lstStyle/>
          <a:p>
            <a:pPr algn="ctr"/>
            <a:r>
              <a:rPr lang="en-GB" sz="24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4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4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smtClean="0">
                <a:solidFill>
                  <a:srgbClr val="FFFFFF"/>
                </a:solidFill>
                <a:effectLst>
                  <a:outerShdw blurRad="127000" sx="101000" sy="101000" algn="ctr" rotWithShape="0">
                    <a:prstClr val="black">
                      <a:alpha val="71000"/>
                    </a:prstClr>
                  </a:outerShdw>
                </a:effectLst>
                <a:latin typeface="Arial"/>
                <a:cs typeface="Arial"/>
              </a:rPr>
              <a:t>29 June–2 July 2016 </a:t>
            </a:r>
            <a:r>
              <a:rPr lang="en-US" sz="2000" dirty="0" smtClean="0">
                <a:solidFill>
                  <a:srgbClr val="FFFFFF"/>
                </a:solidFill>
                <a:effectLst>
                  <a:outerShdw blurRad="50800" dist="38100" dir="2700000" algn="tl" rotWithShape="0">
                    <a:prstClr val="black">
                      <a:alpha val="40000"/>
                    </a:prstClr>
                  </a:outerShdw>
                </a:effectLst>
                <a:latin typeface="Arial"/>
                <a:cs typeface="Arial"/>
              </a:rPr>
              <a:t>| </a:t>
            </a:r>
            <a:r>
              <a:rPr lang="en-US" sz="2000" dirty="0" smtClean="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val="364194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LBA-01: Safety and efficacy of </a:t>
            </a:r>
            <a:r>
              <a:rPr lang="en-GB" dirty="0" err="1"/>
              <a:t>cobimetinib</a:t>
            </a:r>
            <a:r>
              <a:rPr lang="en-GB" dirty="0"/>
              <a:t> (</a:t>
            </a:r>
            <a:r>
              <a:rPr lang="en-GB" dirty="0" err="1"/>
              <a:t>cobi</a:t>
            </a:r>
            <a:r>
              <a:rPr lang="en-GB" dirty="0"/>
              <a:t>) and </a:t>
            </a:r>
            <a:r>
              <a:rPr lang="en-GB" dirty="0" err="1"/>
              <a:t>atezolizumab</a:t>
            </a:r>
            <a:r>
              <a:rPr lang="en-GB" dirty="0"/>
              <a:t> (</a:t>
            </a:r>
            <a:r>
              <a:rPr lang="en-GB" dirty="0" err="1"/>
              <a:t>atezo</a:t>
            </a:r>
            <a:r>
              <a:rPr lang="en-GB" dirty="0"/>
              <a:t>) in a Phase 1b study of metastatic colorectal cancer </a:t>
            </a:r>
            <a:br>
              <a:rPr lang="en-GB" dirty="0"/>
            </a:br>
            <a:r>
              <a:rPr lang="en-GB" dirty="0"/>
              <a:t>(</a:t>
            </a:r>
            <a:r>
              <a:rPr lang="en-GB" dirty="0" err="1"/>
              <a:t>mCRC</a:t>
            </a:r>
            <a:r>
              <a:rPr lang="en-GB" dirty="0"/>
              <a:t>) – </a:t>
            </a:r>
            <a:r>
              <a:rPr lang="en-GB" dirty="0" err="1"/>
              <a:t>Bendell</a:t>
            </a:r>
            <a:r>
              <a:rPr lang="en-GB" dirty="0"/>
              <a:t>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en-GB" dirty="0" err="1"/>
              <a:t>Bendell</a:t>
            </a:r>
            <a:r>
              <a:rPr lang="en-GB" dirty="0"/>
              <a:t> J, et al. Ann </a:t>
            </a:r>
            <a:r>
              <a:rPr lang="en-GB" dirty="0" err="1"/>
              <a:t>Oncol</a:t>
            </a:r>
            <a:r>
              <a:rPr lang="en-GB" dirty="0"/>
              <a:t> 2016; 27 (</a:t>
            </a:r>
            <a:r>
              <a:rPr lang="en-GB" dirty="0" err="1"/>
              <a:t>suppl</a:t>
            </a:r>
            <a:r>
              <a:rPr lang="en-GB" dirty="0"/>
              <a:t> 2): </a:t>
            </a:r>
            <a:r>
              <a:rPr lang="en-GB" dirty="0" err="1"/>
              <a:t>abstr</a:t>
            </a:r>
            <a:r>
              <a:rPr lang="en-GB" dirty="0"/>
              <a:t> LBA-01</a:t>
            </a:r>
          </a:p>
        </p:txBody>
      </p:sp>
      <p:sp>
        <p:nvSpPr>
          <p:cNvPr id="7" name="Rectangle 3"/>
          <p:cNvSpPr txBox="1">
            <a:spLocks noChangeArrowheads="1"/>
          </p:cNvSpPr>
          <p:nvPr/>
        </p:nvSpPr>
        <p:spPr bwMode="auto">
          <a:xfrm>
            <a:off x="369888" y="1257300"/>
            <a:ext cx="8413751" cy="48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Conclusions</a:t>
            </a:r>
            <a:endParaRPr lang="en-GB" b="1" dirty="0"/>
          </a:p>
          <a:p>
            <a:pPr>
              <a:buClr>
                <a:srgbClr val="043882"/>
              </a:buClr>
            </a:pPr>
            <a:r>
              <a:rPr lang="en-GB" b="1" dirty="0"/>
              <a:t>Cobimetinib + </a:t>
            </a:r>
            <a:r>
              <a:rPr lang="en-GB" b="1" dirty="0" smtClean="0"/>
              <a:t>atezolizumab was well </a:t>
            </a:r>
            <a:r>
              <a:rPr lang="en-GB" b="1" dirty="0"/>
              <a:t>tolerated at </a:t>
            </a:r>
            <a:r>
              <a:rPr lang="en-GB" b="1" dirty="0" smtClean="0"/>
              <a:t>a maximum </a:t>
            </a:r>
            <a:r>
              <a:rPr lang="en-GB" b="1" dirty="0"/>
              <a:t>administered doses in patients with </a:t>
            </a:r>
            <a:r>
              <a:rPr lang="en-GB" b="1" dirty="0" err="1" smtClean="0"/>
              <a:t>chemorefractory</a:t>
            </a:r>
            <a:r>
              <a:rPr lang="en-GB" b="1" dirty="0" smtClean="0"/>
              <a:t> </a:t>
            </a:r>
            <a:r>
              <a:rPr lang="en-GB" b="1" dirty="0"/>
              <a:t>KRAS mutant </a:t>
            </a:r>
            <a:r>
              <a:rPr lang="en-GB" b="1" dirty="0" err="1"/>
              <a:t>mCRC</a:t>
            </a:r>
            <a:endParaRPr lang="en-GB" b="1" dirty="0"/>
          </a:p>
          <a:p>
            <a:pPr>
              <a:buClr>
                <a:srgbClr val="043882"/>
              </a:buClr>
            </a:pPr>
            <a:r>
              <a:rPr lang="en-GB" b="1" dirty="0" smtClean="0"/>
              <a:t>A </a:t>
            </a:r>
            <a:r>
              <a:rPr lang="en-GB" b="1" dirty="0"/>
              <a:t>higher clinical response rate in MSS patients </a:t>
            </a:r>
            <a:r>
              <a:rPr lang="en-GB" b="1" dirty="0" smtClean="0"/>
              <a:t>was observed </a:t>
            </a:r>
            <a:r>
              <a:rPr lang="en-GB" b="1" dirty="0"/>
              <a:t>with </a:t>
            </a:r>
            <a:r>
              <a:rPr lang="en-GB" b="1" dirty="0" smtClean="0"/>
              <a:t>the combination of </a:t>
            </a:r>
            <a:r>
              <a:rPr lang="en-GB" b="1" dirty="0"/>
              <a:t>c</a:t>
            </a:r>
            <a:r>
              <a:rPr lang="en-GB" b="1" dirty="0" smtClean="0"/>
              <a:t>obimetinib </a:t>
            </a:r>
            <a:r>
              <a:rPr lang="en-GB" b="1" dirty="0"/>
              <a:t>+ </a:t>
            </a:r>
            <a:r>
              <a:rPr lang="en-GB" b="1" dirty="0" smtClean="0"/>
              <a:t>atezolizumab than would be expected </a:t>
            </a:r>
            <a:r>
              <a:rPr lang="en-GB" b="1" dirty="0"/>
              <a:t>from either c</a:t>
            </a:r>
            <a:r>
              <a:rPr lang="en-GB" b="1" dirty="0" smtClean="0"/>
              <a:t>obimetinib </a:t>
            </a:r>
            <a:r>
              <a:rPr lang="en-GB" b="1" dirty="0"/>
              <a:t>or a</a:t>
            </a:r>
            <a:r>
              <a:rPr lang="en-GB" b="1" dirty="0" smtClean="0"/>
              <a:t>tezolizumab </a:t>
            </a:r>
            <a:r>
              <a:rPr lang="en-GB" b="1" dirty="0"/>
              <a:t>alone</a:t>
            </a:r>
          </a:p>
          <a:p>
            <a:pPr>
              <a:buClr>
                <a:srgbClr val="043882"/>
              </a:buClr>
            </a:pPr>
            <a:r>
              <a:rPr lang="en-GB" b="1" dirty="0" smtClean="0"/>
              <a:t>These </a:t>
            </a:r>
            <a:r>
              <a:rPr lang="en-GB" b="1" dirty="0"/>
              <a:t>results suggest that c</a:t>
            </a:r>
            <a:r>
              <a:rPr lang="en-GB" b="1" dirty="0" smtClean="0"/>
              <a:t>obimetinib </a:t>
            </a:r>
            <a:r>
              <a:rPr lang="en-GB" b="1" dirty="0"/>
              <a:t>can </a:t>
            </a:r>
            <a:r>
              <a:rPr lang="en-GB" b="1" dirty="0" smtClean="0"/>
              <a:t>sensitise tumours </a:t>
            </a:r>
            <a:r>
              <a:rPr lang="en-GB" b="1" dirty="0"/>
              <a:t>to a</a:t>
            </a:r>
            <a:r>
              <a:rPr lang="en-GB" b="1" dirty="0" smtClean="0"/>
              <a:t>tezolizumab </a:t>
            </a:r>
            <a:r>
              <a:rPr lang="en-GB" b="1" dirty="0"/>
              <a:t>by increasing MHC I expression on </a:t>
            </a:r>
            <a:r>
              <a:rPr lang="en-GB" b="1" dirty="0" smtClean="0"/>
              <a:t>tumour </a:t>
            </a:r>
            <a:r>
              <a:rPr lang="en-GB" b="1" dirty="0"/>
              <a:t>cells and promoting </a:t>
            </a:r>
            <a:r>
              <a:rPr lang="en-GB" b="1" dirty="0" err="1"/>
              <a:t>intratumoral</a:t>
            </a:r>
            <a:r>
              <a:rPr lang="en-GB" b="1" dirty="0"/>
              <a:t> CD8 T cell accumulation</a:t>
            </a:r>
          </a:p>
          <a:p>
            <a:pPr>
              <a:buClr>
                <a:srgbClr val="043882"/>
              </a:buClr>
            </a:pPr>
            <a:r>
              <a:rPr lang="en-GB" b="1" dirty="0" smtClean="0"/>
              <a:t>Further analysis and a phase </a:t>
            </a:r>
            <a:r>
              <a:rPr lang="en-GB" b="1" dirty="0"/>
              <a:t>3 </a:t>
            </a:r>
            <a:r>
              <a:rPr lang="en-GB" b="1" dirty="0" smtClean="0"/>
              <a:t>study are </a:t>
            </a:r>
            <a:r>
              <a:rPr lang="en-GB" b="1" dirty="0" err="1" smtClean="0"/>
              <a:t>ongoing</a:t>
            </a: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marL="0" indent="0">
              <a:buClr>
                <a:srgbClr val="043882"/>
              </a:buClr>
              <a:buFontTx/>
              <a:buNone/>
            </a:pPr>
            <a:endParaRPr lang="en-GB" dirty="0"/>
          </a:p>
        </p:txBody>
      </p:sp>
    </p:spTree>
    <p:custDataLst>
      <p:tags r:id="rId1"/>
    </p:custDataLst>
    <p:extLst>
      <p:ext uri="{BB962C8B-B14F-4D97-AF65-F5344CB8AC3E}">
        <p14:creationId xmlns:p14="http://schemas.microsoft.com/office/powerpoint/2010/main" val="151043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LBA-05: </a:t>
            </a:r>
            <a:r>
              <a:rPr lang="en-GB" dirty="0"/>
              <a:t>First-line FOLFOX-4 ± </a:t>
            </a:r>
            <a:r>
              <a:rPr lang="en-GB" dirty="0" err="1"/>
              <a:t>cetuximab</a:t>
            </a:r>
            <a:r>
              <a:rPr lang="en-GB" dirty="0"/>
              <a:t> in Chinese patients with RAS-wild-type (</a:t>
            </a:r>
            <a:r>
              <a:rPr lang="en-GB" dirty="0" err="1"/>
              <a:t>wt</a:t>
            </a:r>
            <a:r>
              <a:rPr lang="en-GB" dirty="0"/>
              <a:t>) metastatic colorectal cancer (mCRC): The open-label, randomized phase 3 TAILOR </a:t>
            </a:r>
            <a:r>
              <a:rPr lang="en-GB" dirty="0" smtClean="0"/>
              <a:t>trial – Liu 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Study objective</a:t>
            </a:r>
          </a:p>
          <a:p>
            <a:r>
              <a:rPr lang="en-GB" dirty="0" smtClean="0"/>
              <a:t>To assess the efficacy and safety of </a:t>
            </a:r>
            <a:r>
              <a:rPr lang="en-GB" dirty="0" smtClean="0"/>
              <a:t>1L </a:t>
            </a:r>
            <a:r>
              <a:rPr lang="en-GB" dirty="0" smtClean="0"/>
              <a:t>cetuximab + FOLFOX-4 vs FOLFOX-4 alone in patients with RAS WT </a:t>
            </a:r>
            <a:r>
              <a:rPr lang="en-GB" dirty="0" err="1" smtClean="0"/>
              <a:t>mCRC</a:t>
            </a:r>
            <a:endParaRPr lang="en-GB" dirty="0"/>
          </a:p>
        </p:txBody>
      </p:sp>
      <p:sp>
        <p:nvSpPr>
          <p:cNvPr id="14" name="Text Placeholder 13"/>
          <p:cNvSpPr>
            <a:spLocks noGrp="1"/>
          </p:cNvSpPr>
          <p:nvPr>
            <p:ph type="body" sz="quarter" idx="10"/>
          </p:nvPr>
        </p:nvSpPr>
        <p:spPr>
          <a:xfrm>
            <a:off x="365125" y="6096000"/>
            <a:ext cx="4500185" cy="487363"/>
          </a:xfrm>
        </p:spPr>
        <p:txBody>
          <a:bodyPr/>
          <a:lstStyle/>
          <a:p>
            <a:r>
              <a:rPr lang="en-GB" dirty="0" smtClean="0"/>
              <a:t>*Cetuximab 400 mg/m</a:t>
            </a:r>
            <a:r>
              <a:rPr lang="en-GB" baseline="30000" dirty="0" smtClean="0"/>
              <a:t>2 </a:t>
            </a:r>
            <a:r>
              <a:rPr lang="en-GB" dirty="0" smtClean="0"/>
              <a:t>D1 then 250 mg/m</a:t>
            </a:r>
            <a:r>
              <a:rPr lang="en-GB" baseline="30000" dirty="0" smtClean="0"/>
              <a:t>2</a:t>
            </a:r>
            <a:r>
              <a:rPr lang="en-GB" dirty="0" smtClean="0"/>
              <a:t>/week; </a:t>
            </a:r>
            <a:r>
              <a:rPr lang="en-GB" baseline="30000" dirty="0" smtClean="0"/>
              <a:t>†</a:t>
            </a:r>
            <a:r>
              <a:rPr lang="en-GB" dirty="0"/>
              <a:t>o</a:t>
            </a:r>
            <a:r>
              <a:rPr lang="en-GB" dirty="0" smtClean="0"/>
              <a:t>xaliplatin </a:t>
            </a:r>
            <a:br>
              <a:rPr lang="en-GB" dirty="0" smtClean="0"/>
            </a:br>
            <a:r>
              <a:rPr lang="en-GB" dirty="0" smtClean="0"/>
              <a:t>85 mg/m</a:t>
            </a:r>
            <a:r>
              <a:rPr lang="en-GB" baseline="30000" dirty="0" smtClean="0"/>
              <a:t>2</a:t>
            </a:r>
            <a:r>
              <a:rPr lang="en-GB" dirty="0" smtClean="0"/>
              <a:t> D1 q2w, 5FU 400 mg/m</a:t>
            </a:r>
            <a:r>
              <a:rPr lang="en-GB" baseline="30000" dirty="0" smtClean="0"/>
              <a:t>2</a:t>
            </a:r>
            <a:r>
              <a:rPr lang="en-GB" dirty="0" smtClean="0"/>
              <a:t> bolus then 600 mg/m</a:t>
            </a:r>
            <a:r>
              <a:rPr lang="en-GB" baseline="30000" dirty="0" smtClean="0"/>
              <a:t>2</a:t>
            </a:r>
            <a:r>
              <a:rPr lang="en-GB" dirty="0" smtClean="0"/>
              <a:t>/day continuous infusion D1,2 q2w, leucovorin 200 mg/m</a:t>
            </a:r>
            <a:r>
              <a:rPr lang="en-GB" baseline="30000" dirty="0" smtClean="0"/>
              <a:t>2 </a:t>
            </a:r>
            <a:r>
              <a:rPr lang="en-GB" dirty="0"/>
              <a:t>D</a:t>
            </a:r>
            <a:r>
              <a:rPr lang="en-GB" dirty="0" smtClean="0"/>
              <a:t>1,2 q2w.</a:t>
            </a:r>
            <a:endParaRPr lang="en-GB" dirty="0"/>
          </a:p>
        </p:txBody>
      </p:sp>
      <p:sp>
        <p:nvSpPr>
          <p:cNvPr id="15" name="Text Placeholder 14"/>
          <p:cNvSpPr>
            <a:spLocks noGrp="1"/>
          </p:cNvSpPr>
          <p:nvPr>
            <p:ph type="body" sz="quarter" idx="11"/>
          </p:nvPr>
        </p:nvSpPr>
        <p:spPr/>
        <p:txBody>
          <a:bodyPr/>
          <a:lstStyle/>
          <a:p>
            <a:r>
              <a:rPr lang="en-GB" dirty="0" smtClean="0"/>
              <a:t>Liu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LBA-05 </a:t>
            </a:r>
            <a:endParaRPr lang="en-GB" dirty="0"/>
          </a:p>
        </p:txBody>
      </p:sp>
      <p:sp>
        <p:nvSpPr>
          <p:cNvPr id="6" name="Oval 14"/>
          <p:cNvSpPr>
            <a:spLocks noChangeArrowheads="1"/>
          </p:cNvSpPr>
          <p:nvPr/>
        </p:nvSpPr>
        <p:spPr bwMode="auto">
          <a:xfrm>
            <a:off x="3941537" y="34688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526" y="2821056"/>
            <a:ext cx="663592"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014024" y="2540928"/>
            <a:ext cx="1027566"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toxicity</a:t>
            </a:r>
            <a:endParaRPr lang="en-GB" altLang="zh-CN" b="1" dirty="0">
              <a:solidFill>
                <a:srgbClr val="FFFFFF"/>
              </a:solidFill>
              <a:ea typeface="SimSun" pitchFamily="2" charset="-122"/>
            </a:endParaRPr>
          </a:p>
        </p:txBody>
      </p:sp>
      <p:cxnSp>
        <p:nvCxnSpPr>
          <p:cNvPr id="10" name="AutoShape 19"/>
          <p:cNvCxnSpPr>
            <a:cxnSpLocks noChangeShapeType="1"/>
            <a:stCxn id="13" idx="3"/>
          </p:cNvCxnSpPr>
          <p:nvPr/>
        </p:nvCxnSpPr>
        <p:spPr bwMode="auto">
          <a:xfrm>
            <a:off x="3684814" y="3760939"/>
            <a:ext cx="256723" cy="313"/>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8" idx="1"/>
          </p:cNvCxnSpPr>
          <p:nvPr/>
        </p:nvCxnSpPr>
        <p:spPr bwMode="auto">
          <a:xfrm>
            <a:off x="7677298" y="2805247"/>
            <a:ext cx="336726"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94878"/>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a:t>
            </a:r>
            <a:r>
              <a:rPr lang="en-GB" altLang="zh-CN" dirty="0" smtClean="0">
                <a:solidFill>
                  <a:srgbClr val="FFFFFF"/>
                </a:solidFill>
                <a:ea typeface="SimSun" pitchFamily="2" charset="-122"/>
              </a:rPr>
              <a:t>etuximab </a:t>
            </a:r>
            <a:r>
              <a:rPr lang="en-GB" altLang="zh-CN" dirty="0">
                <a:solidFill>
                  <a:srgbClr val="FFFFFF"/>
                </a:solidFill>
                <a:ea typeface="SimSun" pitchFamily="2" charset="-122"/>
              </a:rPr>
              <a:t>+ </a:t>
            </a:r>
            <a:r>
              <a:rPr lang="en-GB" altLang="zh-CN" dirty="0" smtClean="0">
                <a:solidFill>
                  <a:srgbClr val="FFFFFF"/>
                </a:solidFill>
                <a:ea typeface="SimSun" pitchFamily="2" charset="-122"/>
              </a:rPr>
              <a:t>FOLFOX-4* </a:t>
            </a:r>
            <a:r>
              <a:rPr lang="en-GB" altLang="zh-CN" dirty="0">
                <a:solidFill>
                  <a:srgbClr val="FFFFFF"/>
                </a:solidFill>
                <a:ea typeface="SimSun" pitchFamily="2" charset="-122"/>
              </a:rPr>
              <a:t>(n=193)</a:t>
            </a:r>
          </a:p>
        </p:txBody>
      </p:sp>
      <p:sp>
        <p:nvSpPr>
          <p:cNvPr id="13" name="AutoShape 9"/>
          <p:cNvSpPr>
            <a:spLocks noChangeArrowheads="1"/>
          </p:cNvSpPr>
          <p:nvPr/>
        </p:nvSpPr>
        <p:spPr bwMode="auto">
          <a:xfrm>
            <a:off x="365124" y="2400310"/>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Histologically confirmed RAS WT </a:t>
            </a:r>
            <a:r>
              <a:rPr lang="en-US" altLang="zh-CN" dirty="0" err="1" smtClean="0">
                <a:solidFill>
                  <a:srgbClr val="FFFFFF"/>
                </a:solidFill>
                <a:ea typeface="SimSun" pitchFamily="2" charset="-122"/>
              </a:rPr>
              <a:t>mCRC</a:t>
            </a:r>
            <a:endParaRPr lang="en-US"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≥1 measurable lesion by CT or MRI (RECIST 1.0)</a:t>
            </a: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ECOG PS ≤1</a:t>
            </a: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Chinese citizenship</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(n=393)</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365124" y="5287302"/>
            <a:ext cx="4130676" cy="61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a:t>PFS (RECIST </a:t>
            </a:r>
            <a:r>
              <a:rPr lang="en-GB" kern="0" dirty="0" smtClean="0"/>
              <a:t>1.0)</a:t>
            </a:r>
          </a:p>
        </p:txBody>
      </p:sp>
      <p:sp>
        <p:nvSpPr>
          <p:cNvPr id="17" name="Content Placeholder 26"/>
          <p:cNvSpPr txBox="1">
            <a:spLocks/>
          </p:cNvSpPr>
          <p:nvPr/>
        </p:nvSpPr>
        <p:spPr>
          <a:xfrm>
            <a:off x="4648200" y="5287302"/>
            <a:ext cx="4130675" cy="7617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a:t>
            </a:r>
            <a:r>
              <a:rPr lang="en-GB" kern="0" dirty="0"/>
              <a:t>ORR</a:t>
            </a:r>
            <a:endParaRPr lang="en-GB" kern="0" dirty="0" smtClean="0"/>
          </a:p>
          <a:p>
            <a:r>
              <a:rPr lang="en-GB" kern="0" dirty="0" smtClean="0"/>
              <a:t>Safety</a:t>
            </a:r>
          </a:p>
        </p:txBody>
      </p:sp>
      <p:cxnSp>
        <p:nvCxnSpPr>
          <p:cNvPr id="18" name="AutoShape 16"/>
          <p:cNvCxnSpPr>
            <a:cxnSpLocks noChangeShapeType="1"/>
            <a:stCxn id="6" idx="4"/>
            <a:endCxn id="21" idx="1"/>
          </p:cNvCxnSpPr>
          <p:nvPr/>
        </p:nvCxnSpPr>
        <p:spPr bwMode="auto">
          <a:xfrm rot="16200000" flipH="1">
            <a:off x="4215163" y="4071211"/>
            <a:ext cx="668319" cy="63197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014024" y="4457039"/>
            <a:ext cx="102756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br>
              <a:rPr lang="en-GB" altLang="zh-CN" b="1" dirty="0">
                <a:solidFill>
                  <a:srgbClr val="FFFFFF"/>
                </a:solidFill>
                <a:ea typeface="SimSun" pitchFamily="2" charset="-122"/>
              </a:rPr>
            </a:br>
            <a:r>
              <a:rPr lang="en-GB" altLang="zh-CN" b="1" dirty="0">
                <a:solidFill>
                  <a:srgbClr val="FFFFFF"/>
                </a:solidFill>
                <a:ea typeface="SimSun" pitchFamily="2" charset="-122"/>
              </a:rPr>
              <a:t>toxicity</a:t>
            </a:r>
          </a:p>
        </p:txBody>
      </p:sp>
      <p:cxnSp>
        <p:nvCxnSpPr>
          <p:cNvPr id="20" name="AutoShape 20"/>
          <p:cNvCxnSpPr>
            <a:cxnSpLocks noChangeShapeType="1"/>
            <a:stCxn id="21" idx="3"/>
            <a:endCxn id="19" idx="1"/>
          </p:cNvCxnSpPr>
          <p:nvPr/>
        </p:nvCxnSpPr>
        <p:spPr bwMode="auto">
          <a:xfrm>
            <a:off x="7675638" y="4721358"/>
            <a:ext cx="338386"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310990"/>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FOLFOX-4* alone</a:t>
            </a:r>
          </a:p>
          <a:p>
            <a:pPr algn="ctr" defTabSz="892175" eaLnBrk="0" hangingPunct="0"/>
            <a:r>
              <a:rPr lang="en-GB" altLang="zh-CN" dirty="0" smtClean="0">
                <a:solidFill>
                  <a:srgbClr val="4D4D4D"/>
                </a:solidFill>
                <a:ea typeface="SimSun" pitchFamily="2" charset="-122"/>
              </a:rPr>
              <a:t>(n=200)</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378970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LBA-05: </a:t>
            </a:r>
            <a:r>
              <a:rPr lang="en-GB" dirty="0"/>
              <a:t>First-line FOLFOX-4 ± </a:t>
            </a:r>
            <a:r>
              <a:rPr lang="en-GB" dirty="0" err="1"/>
              <a:t>cetuximab</a:t>
            </a:r>
            <a:r>
              <a:rPr lang="en-GB" dirty="0"/>
              <a:t> in Chinese patients with RAS-wild-type (</a:t>
            </a:r>
            <a:r>
              <a:rPr lang="en-GB" dirty="0" err="1"/>
              <a:t>wt</a:t>
            </a:r>
            <a:r>
              <a:rPr lang="en-GB" dirty="0"/>
              <a:t>) metastatic colorectal cancer (mCRC): The open-label, randomized phase 3 TAILOR </a:t>
            </a:r>
            <a:r>
              <a:rPr lang="en-GB" dirty="0" smtClean="0"/>
              <a:t>trial – Liu 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smtClean="0"/>
              <a:t>Liu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LBA-05 </a:t>
            </a:r>
            <a:endParaRPr lang="en-GB" dirty="0"/>
          </a:p>
        </p:txBody>
      </p:sp>
      <p:sp>
        <p:nvSpPr>
          <p:cNvPr id="11" name="Text Placeholder 13"/>
          <p:cNvSpPr>
            <a:spLocks noGrp="1"/>
          </p:cNvSpPr>
          <p:nvPr>
            <p:ph type="body" sz="quarter" idx="10"/>
          </p:nvPr>
        </p:nvSpPr>
        <p:spPr>
          <a:xfrm>
            <a:off x="365125" y="6313714"/>
            <a:ext cx="4500185" cy="269649"/>
          </a:xfrm>
        </p:spPr>
        <p:txBody>
          <a:bodyPr/>
          <a:lstStyle/>
          <a:p>
            <a:r>
              <a:rPr lang="en-GB" dirty="0" smtClean="0"/>
              <a:t>*Log-rank test.</a:t>
            </a:r>
            <a:endParaRPr lang="en-GB" dirty="0"/>
          </a:p>
        </p:txBody>
      </p:sp>
      <p:sp>
        <p:nvSpPr>
          <p:cNvPr id="12" name="TextBox 11"/>
          <p:cNvSpPr txBox="1"/>
          <p:nvPr/>
        </p:nvSpPr>
        <p:spPr>
          <a:xfrm>
            <a:off x="4255247" y="1426027"/>
            <a:ext cx="633507"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PFS</a:t>
            </a:r>
          </a:p>
        </p:txBody>
      </p:sp>
      <p:sp>
        <p:nvSpPr>
          <p:cNvPr id="13" name="TextBox 12"/>
          <p:cNvSpPr txBox="1"/>
          <p:nvPr/>
        </p:nvSpPr>
        <p:spPr>
          <a:xfrm>
            <a:off x="4247304" y="595616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Time, months</a:t>
            </a:r>
            <a:endParaRPr lang="en-GB" sz="1400" dirty="0">
              <a:solidFill>
                <a:srgbClr val="363636"/>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209029788"/>
              </p:ext>
            </p:extLst>
          </p:nvPr>
        </p:nvGraphicFramePr>
        <p:xfrm>
          <a:off x="4863223" y="1607399"/>
          <a:ext cx="4006624" cy="1645920"/>
        </p:xfrm>
        <a:graphic>
          <a:graphicData uri="http://schemas.openxmlformats.org/drawingml/2006/table">
            <a:tbl>
              <a:tblPr firstRow="1" bandRow="1">
                <a:tableStyleId>{5C22544A-7EE6-4342-B048-85BDC9FD1C3A}</a:tableStyleId>
              </a:tblPr>
              <a:tblGrid>
                <a:gridCol w="1597537"/>
                <a:gridCol w="1292676"/>
                <a:gridCol w="1116411"/>
              </a:tblGrid>
              <a:tr h="354843">
                <a:tc>
                  <a:txBody>
                    <a:bodyPr/>
                    <a:lstStyle/>
                    <a:p>
                      <a:pPr algn="ct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Cetuximab </a:t>
                      </a:r>
                      <a:br>
                        <a:rPr lang="en-GB" sz="1400" dirty="0" smtClean="0">
                          <a:solidFill>
                            <a:schemeClr val="tx1"/>
                          </a:solidFill>
                          <a:latin typeface="+mn-lt"/>
                        </a:rPr>
                      </a:br>
                      <a:r>
                        <a:rPr lang="en-GB" sz="1400" dirty="0" smtClean="0">
                          <a:solidFill>
                            <a:schemeClr val="tx1"/>
                          </a:solidFill>
                          <a:latin typeface="+mn-lt"/>
                        </a:rPr>
                        <a:t>+ FOLFOX-4 (n=193)</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FOLFOX-4 (n=200)</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9235">
                <a:tc>
                  <a:txBody>
                    <a:bodyPr/>
                    <a:lstStyle/>
                    <a:p>
                      <a:r>
                        <a:rPr lang="en-GB" sz="1400" dirty="0" smtClean="0">
                          <a:solidFill>
                            <a:schemeClr val="tx1"/>
                          </a:solidFill>
                          <a:latin typeface="+mn-lt"/>
                        </a:rPr>
                        <a:t># Events</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135</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119</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400" dirty="0" err="1" smtClean="0">
                          <a:solidFill>
                            <a:schemeClr val="tx1"/>
                          </a:solidFill>
                          <a:latin typeface="+mn-lt"/>
                        </a:rPr>
                        <a:t>mPFS</a:t>
                      </a:r>
                      <a:r>
                        <a:rPr lang="en-GB" sz="1400" dirty="0" smtClean="0">
                          <a:solidFill>
                            <a:schemeClr val="tx1"/>
                          </a:solidFill>
                          <a:latin typeface="+mn-lt"/>
                        </a:rPr>
                        <a:t>, months</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9.2</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7.4</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400" dirty="0" smtClean="0">
                          <a:solidFill>
                            <a:schemeClr val="tx1"/>
                          </a:solidFill>
                          <a:latin typeface="+mn-lt"/>
                        </a:rPr>
                        <a:t>95% CI</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7.7,</a:t>
                      </a:r>
                      <a:r>
                        <a:rPr lang="en-GB" sz="1400" baseline="0" dirty="0" smtClean="0">
                          <a:solidFill>
                            <a:schemeClr val="tx1"/>
                          </a:solidFill>
                          <a:latin typeface="+mn-lt"/>
                        </a:rPr>
                        <a:t> </a:t>
                      </a:r>
                      <a:r>
                        <a:rPr lang="en-GB" sz="1400" dirty="0" smtClean="0">
                          <a:solidFill>
                            <a:schemeClr val="tx1"/>
                          </a:solidFill>
                          <a:latin typeface="+mn-lt"/>
                        </a:rPr>
                        <a:t>9.4</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5.6,</a:t>
                      </a:r>
                      <a:r>
                        <a:rPr lang="en-GB" sz="1400" baseline="0" dirty="0" smtClean="0">
                          <a:solidFill>
                            <a:schemeClr val="tx1"/>
                          </a:solidFill>
                          <a:latin typeface="+mn-lt"/>
                        </a:rPr>
                        <a:t> </a:t>
                      </a:r>
                      <a:r>
                        <a:rPr lang="en-GB" sz="1400" dirty="0" smtClean="0">
                          <a:solidFill>
                            <a:schemeClr val="tx1"/>
                          </a:solidFill>
                          <a:latin typeface="+mn-lt"/>
                        </a:rPr>
                        <a:t>7.9</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4868900" y="3356950"/>
            <a:ext cx="3360673" cy="523220"/>
          </a:xfrm>
          <a:prstGeom prst="rect">
            <a:avLst/>
          </a:prstGeom>
          <a:noFill/>
        </p:spPr>
        <p:txBody>
          <a:bodyPr wrap="square" rtlCol="0">
            <a:spAutoFit/>
          </a:bodyPr>
          <a:lstStyle/>
          <a:p>
            <a:r>
              <a:rPr lang="en-GB" sz="1400" dirty="0" smtClean="0"/>
              <a:t>HR 0.69 </a:t>
            </a:r>
            <a:r>
              <a:rPr lang="en-GB" sz="1400" dirty="0"/>
              <a:t>(95% </a:t>
            </a:r>
            <a:r>
              <a:rPr lang="en-GB" sz="1400" dirty="0" smtClean="0"/>
              <a:t>CI </a:t>
            </a:r>
            <a:r>
              <a:rPr lang="en-GB" sz="1400" dirty="0"/>
              <a:t>0.54</a:t>
            </a:r>
            <a:r>
              <a:rPr lang="en-GB" sz="1400" dirty="0" smtClean="0"/>
              <a:t>, 0.89)</a:t>
            </a:r>
            <a:br>
              <a:rPr lang="en-GB" sz="1400" dirty="0" smtClean="0"/>
            </a:br>
            <a:r>
              <a:rPr lang="en-GB" sz="1400" dirty="0" smtClean="0"/>
              <a:t>*p=0.004</a:t>
            </a:r>
            <a:endParaRPr lang="en-GB" sz="1400" dirty="0"/>
          </a:p>
        </p:txBody>
      </p:sp>
      <p:sp>
        <p:nvSpPr>
          <p:cNvPr id="17" name="Freeform 16"/>
          <p:cNvSpPr>
            <a:spLocks/>
          </p:cNvSpPr>
          <p:nvPr/>
        </p:nvSpPr>
        <p:spPr bwMode="auto">
          <a:xfrm>
            <a:off x="2107730" y="1862823"/>
            <a:ext cx="5173192" cy="37321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6"/>
          <p:cNvSpPr>
            <a:spLocks noChangeShapeType="1"/>
          </p:cNvSpPr>
          <p:nvPr/>
        </p:nvSpPr>
        <p:spPr bwMode="auto">
          <a:xfrm>
            <a:off x="1987109" y="1862821"/>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7"/>
          <p:cNvSpPr>
            <a:spLocks noChangeShapeType="1"/>
          </p:cNvSpPr>
          <p:nvPr/>
        </p:nvSpPr>
        <p:spPr bwMode="auto">
          <a:xfrm>
            <a:off x="1987109" y="260938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8"/>
          <p:cNvSpPr>
            <a:spLocks noChangeShapeType="1"/>
          </p:cNvSpPr>
          <p:nvPr/>
        </p:nvSpPr>
        <p:spPr bwMode="auto">
          <a:xfrm>
            <a:off x="1987109" y="335594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9"/>
          <p:cNvSpPr>
            <a:spLocks noChangeShapeType="1"/>
          </p:cNvSpPr>
          <p:nvPr/>
        </p:nvSpPr>
        <p:spPr bwMode="auto">
          <a:xfrm>
            <a:off x="1987109" y="4051699"/>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Line 10"/>
          <p:cNvSpPr>
            <a:spLocks noChangeShapeType="1"/>
          </p:cNvSpPr>
          <p:nvPr/>
        </p:nvSpPr>
        <p:spPr bwMode="auto">
          <a:xfrm>
            <a:off x="1987109" y="4785559"/>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3" name="Line 11"/>
          <p:cNvSpPr>
            <a:spLocks noChangeShapeType="1"/>
          </p:cNvSpPr>
          <p:nvPr/>
        </p:nvSpPr>
        <p:spPr bwMode="auto">
          <a:xfrm>
            <a:off x="1987109" y="5525768"/>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4" name="Line 12"/>
          <p:cNvSpPr>
            <a:spLocks noChangeShapeType="1"/>
          </p:cNvSpPr>
          <p:nvPr/>
        </p:nvSpPr>
        <p:spPr bwMode="auto">
          <a:xfrm>
            <a:off x="4432945"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5" name="Line 13"/>
          <p:cNvSpPr>
            <a:spLocks noChangeShapeType="1"/>
          </p:cNvSpPr>
          <p:nvPr/>
        </p:nvSpPr>
        <p:spPr bwMode="auto">
          <a:xfrm>
            <a:off x="3985660"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6" name="Line 14"/>
          <p:cNvSpPr>
            <a:spLocks noChangeShapeType="1"/>
          </p:cNvSpPr>
          <p:nvPr/>
        </p:nvSpPr>
        <p:spPr bwMode="auto">
          <a:xfrm>
            <a:off x="5291459"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7" name="Line 15"/>
          <p:cNvSpPr>
            <a:spLocks noChangeShapeType="1"/>
          </p:cNvSpPr>
          <p:nvPr/>
        </p:nvSpPr>
        <p:spPr bwMode="auto">
          <a:xfrm>
            <a:off x="4863223"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 name="Line 17"/>
          <p:cNvSpPr>
            <a:spLocks noChangeShapeType="1"/>
          </p:cNvSpPr>
          <p:nvPr/>
        </p:nvSpPr>
        <p:spPr bwMode="auto">
          <a:xfrm>
            <a:off x="7287785"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9" name="Line 18"/>
          <p:cNvSpPr>
            <a:spLocks noChangeShapeType="1"/>
          </p:cNvSpPr>
          <p:nvPr/>
        </p:nvSpPr>
        <p:spPr bwMode="auto">
          <a:xfrm>
            <a:off x="3544724"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0" name="Line 19"/>
          <p:cNvSpPr>
            <a:spLocks noChangeShapeType="1"/>
          </p:cNvSpPr>
          <p:nvPr/>
        </p:nvSpPr>
        <p:spPr bwMode="auto">
          <a:xfrm>
            <a:off x="3091200"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1" name="Line 20"/>
          <p:cNvSpPr>
            <a:spLocks noChangeShapeType="1"/>
          </p:cNvSpPr>
          <p:nvPr/>
        </p:nvSpPr>
        <p:spPr bwMode="auto">
          <a:xfrm>
            <a:off x="2631214"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2" name="Line 21"/>
          <p:cNvSpPr>
            <a:spLocks noChangeShapeType="1"/>
          </p:cNvSpPr>
          <p:nvPr/>
        </p:nvSpPr>
        <p:spPr bwMode="auto">
          <a:xfrm>
            <a:off x="2164879" y="5595618"/>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3" name="TextBox 32"/>
          <p:cNvSpPr txBox="1"/>
          <p:nvPr/>
        </p:nvSpPr>
        <p:spPr>
          <a:xfrm rot="16200000">
            <a:off x="582225" y="3586073"/>
            <a:ext cx="1633031"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Probability of PFS</a:t>
            </a:r>
          </a:p>
        </p:txBody>
      </p:sp>
      <p:sp>
        <p:nvSpPr>
          <p:cNvPr id="34" name="TextBox 33"/>
          <p:cNvSpPr txBox="1"/>
          <p:nvPr/>
        </p:nvSpPr>
        <p:spPr>
          <a:xfrm>
            <a:off x="1647394" y="1719887"/>
            <a:ext cx="433131" cy="310377"/>
          </a:xfrm>
          <a:prstGeom prst="rect">
            <a:avLst/>
          </a:prstGeom>
          <a:noFill/>
        </p:spPr>
        <p:txBody>
          <a:bodyPr wrap="none" rtlCol="0" anchor="ctr" anchorCtr="0">
            <a:spAutoFit/>
          </a:bodyPr>
          <a:lstStyle/>
          <a:p>
            <a:pPr algn="r"/>
            <a:r>
              <a:rPr lang="en-GB" sz="1400" dirty="0" smtClean="0"/>
              <a:t>1.0</a:t>
            </a:r>
            <a:endParaRPr lang="en-GB" sz="1400" dirty="0"/>
          </a:p>
        </p:txBody>
      </p:sp>
      <p:sp>
        <p:nvSpPr>
          <p:cNvPr id="35" name="TextBox 34"/>
          <p:cNvSpPr txBox="1"/>
          <p:nvPr/>
        </p:nvSpPr>
        <p:spPr>
          <a:xfrm>
            <a:off x="1647394" y="2452984"/>
            <a:ext cx="433131" cy="310377"/>
          </a:xfrm>
          <a:prstGeom prst="rect">
            <a:avLst/>
          </a:prstGeom>
          <a:noFill/>
        </p:spPr>
        <p:txBody>
          <a:bodyPr wrap="none" rtlCol="0" anchor="ctr" anchorCtr="0">
            <a:spAutoFit/>
          </a:bodyPr>
          <a:lstStyle/>
          <a:p>
            <a:pPr algn="r"/>
            <a:r>
              <a:rPr lang="en-GB" sz="1400" dirty="0" smtClean="0"/>
              <a:t>0.8</a:t>
            </a:r>
            <a:endParaRPr lang="en-GB" sz="1400" dirty="0"/>
          </a:p>
        </p:txBody>
      </p:sp>
      <p:sp>
        <p:nvSpPr>
          <p:cNvPr id="36" name="TextBox 35"/>
          <p:cNvSpPr txBox="1"/>
          <p:nvPr/>
        </p:nvSpPr>
        <p:spPr>
          <a:xfrm>
            <a:off x="1647394" y="3180164"/>
            <a:ext cx="433131" cy="310377"/>
          </a:xfrm>
          <a:prstGeom prst="rect">
            <a:avLst/>
          </a:prstGeom>
          <a:noFill/>
        </p:spPr>
        <p:txBody>
          <a:bodyPr wrap="none" rtlCol="0" anchor="ctr" anchorCtr="0">
            <a:spAutoFit/>
          </a:bodyPr>
          <a:lstStyle/>
          <a:p>
            <a:pPr algn="r"/>
            <a:r>
              <a:rPr lang="en-GB" sz="1400" dirty="0" smtClean="0"/>
              <a:t>0.6</a:t>
            </a:r>
            <a:endParaRPr lang="en-GB" sz="1400" dirty="0"/>
          </a:p>
        </p:txBody>
      </p:sp>
      <p:sp>
        <p:nvSpPr>
          <p:cNvPr id="37" name="TextBox 36"/>
          <p:cNvSpPr txBox="1"/>
          <p:nvPr/>
        </p:nvSpPr>
        <p:spPr>
          <a:xfrm>
            <a:off x="1647394" y="3888289"/>
            <a:ext cx="433131" cy="310377"/>
          </a:xfrm>
          <a:prstGeom prst="rect">
            <a:avLst/>
          </a:prstGeom>
          <a:noFill/>
        </p:spPr>
        <p:txBody>
          <a:bodyPr wrap="none" rtlCol="0" anchor="ctr" anchorCtr="0">
            <a:spAutoFit/>
          </a:bodyPr>
          <a:lstStyle/>
          <a:p>
            <a:pPr algn="r"/>
            <a:r>
              <a:rPr lang="en-GB" sz="1400" dirty="0" smtClean="0"/>
              <a:t>0.4</a:t>
            </a:r>
            <a:endParaRPr lang="en-GB" sz="1400" dirty="0"/>
          </a:p>
        </p:txBody>
      </p:sp>
      <p:sp>
        <p:nvSpPr>
          <p:cNvPr id="38" name="TextBox 37"/>
          <p:cNvSpPr txBox="1"/>
          <p:nvPr/>
        </p:nvSpPr>
        <p:spPr>
          <a:xfrm>
            <a:off x="1647394" y="4628166"/>
            <a:ext cx="433131" cy="310377"/>
          </a:xfrm>
          <a:prstGeom prst="rect">
            <a:avLst/>
          </a:prstGeom>
          <a:noFill/>
        </p:spPr>
        <p:txBody>
          <a:bodyPr wrap="none" rtlCol="0" anchor="ctr" anchorCtr="0">
            <a:spAutoFit/>
          </a:bodyPr>
          <a:lstStyle/>
          <a:p>
            <a:pPr algn="r"/>
            <a:r>
              <a:rPr lang="en-GB" sz="1400" dirty="0" smtClean="0"/>
              <a:t>0.2</a:t>
            </a:r>
            <a:endParaRPr lang="en-GB" sz="1400" dirty="0"/>
          </a:p>
        </p:txBody>
      </p:sp>
      <p:sp>
        <p:nvSpPr>
          <p:cNvPr id="39" name="TextBox 38"/>
          <p:cNvSpPr txBox="1"/>
          <p:nvPr/>
        </p:nvSpPr>
        <p:spPr>
          <a:xfrm>
            <a:off x="1796473" y="5368044"/>
            <a:ext cx="284052" cy="310377"/>
          </a:xfrm>
          <a:prstGeom prst="rect">
            <a:avLst/>
          </a:prstGeom>
          <a:noFill/>
        </p:spPr>
        <p:txBody>
          <a:bodyPr wrap="none" rtlCol="0" anchor="ctr" anchorCtr="0">
            <a:spAutoFit/>
          </a:bodyPr>
          <a:lstStyle/>
          <a:p>
            <a:pPr algn="r"/>
            <a:r>
              <a:rPr lang="en-GB" sz="1400" dirty="0" smtClean="0"/>
              <a:t>0</a:t>
            </a:r>
            <a:endParaRPr lang="en-GB" sz="1400" dirty="0"/>
          </a:p>
        </p:txBody>
      </p:sp>
      <p:sp>
        <p:nvSpPr>
          <p:cNvPr id="40" name="TextBox 39"/>
          <p:cNvSpPr txBox="1"/>
          <p:nvPr/>
        </p:nvSpPr>
        <p:spPr>
          <a:xfrm>
            <a:off x="2029437" y="5679367"/>
            <a:ext cx="284052" cy="310377"/>
          </a:xfrm>
          <a:prstGeom prst="rect">
            <a:avLst/>
          </a:prstGeom>
          <a:noFill/>
        </p:spPr>
        <p:txBody>
          <a:bodyPr wrap="none" rtlCol="0" anchor="t" anchorCtr="0">
            <a:spAutoFit/>
          </a:bodyPr>
          <a:lstStyle/>
          <a:p>
            <a:pPr algn="ctr"/>
            <a:r>
              <a:rPr lang="en-GB" sz="1400" dirty="0" smtClean="0"/>
              <a:t>0</a:t>
            </a:r>
            <a:endParaRPr lang="en-GB" sz="1400" dirty="0"/>
          </a:p>
        </p:txBody>
      </p:sp>
      <p:sp>
        <p:nvSpPr>
          <p:cNvPr id="41" name="TextBox 40"/>
          <p:cNvSpPr txBox="1"/>
          <p:nvPr/>
        </p:nvSpPr>
        <p:spPr>
          <a:xfrm>
            <a:off x="2488764" y="5679367"/>
            <a:ext cx="284052" cy="310377"/>
          </a:xfrm>
          <a:prstGeom prst="rect">
            <a:avLst/>
          </a:prstGeom>
          <a:noFill/>
        </p:spPr>
        <p:txBody>
          <a:bodyPr wrap="none" rtlCol="0" anchor="t" anchorCtr="0">
            <a:spAutoFit/>
          </a:bodyPr>
          <a:lstStyle/>
          <a:p>
            <a:pPr algn="ctr"/>
            <a:r>
              <a:rPr lang="en-GB" sz="1400" dirty="0" smtClean="0"/>
              <a:t>3</a:t>
            </a:r>
            <a:endParaRPr lang="en-GB" sz="1400" dirty="0"/>
          </a:p>
        </p:txBody>
      </p:sp>
      <p:sp>
        <p:nvSpPr>
          <p:cNvPr id="42" name="TextBox 41"/>
          <p:cNvSpPr txBox="1"/>
          <p:nvPr/>
        </p:nvSpPr>
        <p:spPr>
          <a:xfrm>
            <a:off x="2951668" y="5679367"/>
            <a:ext cx="284052" cy="310377"/>
          </a:xfrm>
          <a:prstGeom prst="rect">
            <a:avLst/>
          </a:prstGeom>
          <a:noFill/>
        </p:spPr>
        <p:txBody>
          <a:bodyPr wrap="none" rtlCol="0" anchor="t" anchorCtr="0">
            <a:spAutoFit/>
          </a:bodyPr>
          <a:lstStyle/>
          <a:p>
            <a:pPr algn="ctr"/>
            <a:r>
              <a:rPr lang="en-GB" sz="1400" dirty="0" smtClean="0"/>
              <a:t>6</a:t>
            </a:r>
            <a:endParaRPr lang="en-GB" sz="1400" dirty="0"/>
          </a:p>
        </p:txBody>
      </p:sp>
      <p:sp>
        <p:nvSpPr>
          <p:cNvPr id="43" name="TextBox 42"/>
          <p:cNvSpPr txBox="1"/>
          <p:nvPr/>
        </p:nvSpPr>
        <p:spPr>
          <a:xfrm>
            <a:off x="3414570" y="5679367"/>
            <a:ext cx="284052" cy="310377"/>
          </a:xfrm>
          <a:prstGeom prst="rect">
            <a:avLst/>
          </a:prstGeom>
          <a:noFill/>
        </p:spPr>
        <p:txBody>
          <a:bodyPr wrap="none" rtlCol="0" anchor="t" anchorCtr="0">
            <a:spAutoFit/>
          </a:bodyPr>
          <a:lstStyle/>
          <a:p>
            <a:pPr algn="ctr"/>
            <a:r>
              <a:rPr lang="en-GB" sz="1400" dirty="0" smtClean="0"/>
              <a:t>9</a:t>
            </a:r>
            <a:endParaRPr lang="en-GB" sz="1400" dirty="0"/>
          </a:p>
        </p:txBody>
      </p:sp>
      <p:sp>
        <p:nvSpPr>
          <p:cNvPr id="44" name="TextBox 43"/>
          <p:cNvSpPr txBox="1"/>
          <p:nvPr/>
        </p:nvSpPr>
        <p:spPr>
          <a:xfrm>
            <a:off x="3788879" y="5679367"/>
            <a:ext cx="383438" cy="307777"/>
          </a:xfrm>
          <a:prstGeom prst="rect">
            <a:avLst/>
          </a:prstGeom>
          <a:noFill/>
        </p:spPr>
        <p:txBody>
          <a:bodyPr wrap="none" rtlCol="0" anchor="t" anchorCtr="0">
            <a:spAutoFit/>
          </a:bodyPr>
          <a:lstStyle/>
          <a:p>
            <a:pPr algn="ctr"/>
            <a:r>
              <a:rPr lang="en-GB" sz="1400" dirty="0" smtClean="0"/>
              <a:t>12</a:t>
            </a:r>
            <a:endParaRPr lang="en-GB" sz="1400" dirty="0"/>
          </a:p>
        </p:txBody>
      </p:sp>
      <p:sp>
        <p:nvSpPr>
          <p:cNvPr id="45" name="TextBox 44"/>
          <p:cNvSpPr txBox="1"/>
          <p:nvPr/>
        </p:nvSpPr>
        <p:spPr>
          <a:xfrm>
            <a:off x="4249008" y="5679367"/>
            <a:ext cx="383438" cy="307777"/>
          </a:xfrm>
          <a:prstGeom prst="rect">
            <a:avLst/>
          </a:prstGeom>
          <a:noFill/>
        </p:spPr>
        <p:txBody>
          <a:bodyPr wrap="none" rtlCol="0" anchor="t" anchorCtr="0">
            <a:spAutoFit/>
          </a:bodyPr>
          <a:lstStyle/>
          <a:p>
            <a:pPr algn="ctr"/>
            <a:r>
              <a:rPr lang="en-GB" sz="1400" dirty="0" smtClean="0"/>
              <a:t>15</a:t>
            </a:r>
            <a:endParaRPr lang="en-GB" sz="1400" dirty="0"/>
          </a:p>
        </p:txBody>
      </p:sp>
      <p:sp>
        <p:nvSpPr>
          <p:cNvPr id="46" name="TextBox 45"/>
          <p:cNvSpPr txBox="1"/>
          <p:nvPr/>
        </p:nvSpPr>
        <p:spPr>
          <a:xfrm>
            <a:off x="4676585" y="5679367"/>
            <a:ext cx="383438" cy="307777"/>
          </a:xfrm>
          <a:prstGeom prst="rect">
            <a:avLst/>
          </a:prstGeom>
          <a:noFill/>
        </p:spPr>
        <p:txBody>
          <a:bodyPr wrap="none" rtlCol="0" anchor="t" anchorCtr="0">
            <a:spAutoFit/>
          </a:bodyPr>
          <a:lstStyle/>
          <a:p>
            <a:pPr algn="ctr"/>
            <a:r>
              <a:rPr lang="en-GB" sz="1400" dirty="0" smtClean="0"/>
              <a:t>18</a:t>
            </a:r>
            <a:endParaRPr lang="en-GB" sz="1400" dirty="0"/>
          </a:p>
        </p:txBody>
      </p:sp>
      <p:sp>
        <p:nvSpPr>
          <p:cNvPr id="47" name="TextBox 46"/>
          <p:cNvSpPr txBox="1"/>
          <p:nvPr/>
        </p:nvSpPr>
        <p:spPr>
          <a:xfrm>
            <a:off x="5097812" y="5679367"/>
            <a:ext cx="383438" cy="307777"/>
          </a:xfrm>
          <a:prstGeom prst="rect">
            <a:avLst/>
          </a:prstGeom>
          <a:noFill/>
        </p:spPr>
        <p:txBody>
          <a:bodyPr wrap="none" rtlCol="0" anchor="t" anchorCtr="0">
            <a:spAutoFit/>
          </a:bodyPr>
          <a:lstStyle/>
          <a:p>
            <a:pPr algn="ctr"/>
            <a:r>
              <a:rPr lang="en-GB" sz="1400" dirty="0" smtClean="0"/>
              <a:t>21</a:t>
            </a:r>
            <a:endParaRPr lang="en-GB" sz="1400" dirty="0"/>
          </a:p>
        </p:txBody>
      </p:sp>
      <p:sp>
        <p:nvSpPr>
          <p:cNvPr id="48" name="TextBox 47"/>
          <p:cNvSpPr txBox="1"/>
          <p:nvPr/>
        </p:nvSpPr>
        <p:spPr>
          <a:xfrm>
            <a:off x="7100191" y="5679367"/>
            <a:ext cx="383438" cy="307777"/>
          </a:xfrm>
          <a:prstGeom prst="rect">
            <a:avLst/>
          </a:prstGeom>
          <a:noFill/>
        </p:spPr>
        <p:txBody>
          <a:bodyPr wrap="none" rtlCol="0" anchor="t" anchorCtr="0">
            <a:spAutoFit/>
          </a:bodyPr>
          <a:lstStyle/>
          <a:p>
            <a:pPr algn="ctr"/>
            <a:r>
              <a:rPr lang="en-GB" sz="1400" dirty="0" smtClean="0"/>
              <a:t>36</a:t>
            </a:r>
            <a:endParaRPr lang="en-GB" sz="1400" dirty="0"/>
          </a:p>
        </p:txBody>
      </p:sp>
      <p:sp>
        <p:nvSpPr>
          <p:cNvPr id="49" name="Line 12"/>
          <p:cNvSpPr>
            <a:spLocks noChangeShapeType="1"/>
          </p:cNvSpPr>
          <p:nvPr/>
        </p:nvSpPr>
        <p:spPr bwMode="auto">
          <a:xfrm>
            <a:off x="6123487"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0" name="Line 13"/>
          <p:cNvSpPr>
            <a:spLocks noChangeShapeType="1"/>
          </p:cNvSpPr>
          <p:nvPr/>
        </p:nvSpPr>
        <p:spPr bwMode="auto">
          <a:xfrm>
            <a:off x="5701602"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1" name="Line 14"/>
          <p:cNvSpPr>
            <a:spLocks noChangeShapeType="1"/>
          </p:cNvSpPr>
          <p:nvPr/>
        </p:nvSpPr>
        <p:spPr bwMode="auto">
          <a:xfrm>
            <a:off x="6918501"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2" name="Line 15"/>
          <p:cNvSpPr>
            <a:spLocks noChangeShapeType="1"/>
          </p:cNvSpPr>
          <p:nvPr/>
        </p:nvSpPr>
        <p:spPr bwMode="auto">
          <a:xfrm>
            <a:off x="6528365" y="5595737"/>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3" name="TextBox 52"/>
          <p:cNvSpPr txBox="1"/>
          <p:nvPr/>
        </p:nvSpPr>
        <p:spPr>
          <a:xfrm>
            <a:off x="5504821" y="5679486"/>
            <a:ext cx="383438" cy="307777"/>
          </a:xfrm>
          <a:prstGeom prst="rect">
            <a:avLst/>
          </a:prstGeom>
          <a:noFill/>
        </p:spPr>
        <p:txBody>
          <a:bodyPr wrap="none" rtlCol="0" anchor="t" anchorCtr="0">
            <a:spAutoFit/>
          </a:bodyPr>
          <a:lstStyle/>
          <a:p>
            <a:pPr algn="ctr"/>
            <a:r>
              <a:rPr lang="en-GB" sz="1400" dirty="0" smtClean="0"/>
              <a:t>24</a:t>
            </a:r>
            <a:endParaRPr lang="en-GB" sz="1400" dirty="0"/>
          </a:p>
        </p:txBody>
      </p:sp>
      <p:sp>
        <p:nvSpPr>
          <p:cNvPr id="54" name="TextBox 53"/>
          <p:cNvSpPr txBox="1"/>
          <p:nvPr/>
        </p:nvSpPr>
        <p:spPr>
          <a:xfrm>
            <a:off x="5939550" y="5679486"/>
            <a:ext cx="383438" cy="307777"/>
          </a:xfrm>
          <a:prstGeom prst="rect">
            <a:avLst/>
          </a:prstGeom>
          <a:noFill/>
        </p:spPr>
        <p:txBody>
          <a:bodyPr wrap="none" rtlCol="0" anchor="t" anchorCtr="0">
            <a:spAutoFit/>
          </a:bodyPr>
          <a:lstStyle/>
          <a:p>
            <a:pPr algn="ctr"/>
            <a:r>
              <a:rPr lang="en-GB" sz="1400" dirty="0" smtClean="0"/>
              <a:t>27</a:t>
            </a:r>
            <a:endParaRPr lang="en-GB" sz="1400" dirty="0"/>
          </a:p>
        </p:txBody>
      </p:sp>
      <p:sp>
        <p:nvSpPr>
          <p:cNvPr id="55" name="TextBox 54"/>
          <p:cNvSpPr txBox="1"/>
          <p:nvPr/>
        </p:nvSpPr>
        <p:spPr>
          <a:xfrm>
            <a:off x="6341727" y="5679486"/>
            <a:ext cx="383438" cy="307777"/>
          </a:xfrm>
          <a:prstGeom prst="rect">
            <a:avLst/>
          </a:prstGeom>
          <a:noFill/>
        </p:spPr>
        <p:txBody>
          <a:bodyPr wrap="none" rtlCol="0" anchor="t" anchorCtr="0">
            <a:spAutoFit/>
          </a:bodyPr>
          <a:lstStyle/>
          <a:p>
            <a:pPr algn="ctr"/>
            <a:r>
              <a:rPr lang="en-GB" sz="1400" dirty="0" smtClean="0"/>
              <a:t>30</a:t>
            </a:r>
            <a:endParaRPr lang="en-GB" sz="1400" dirty="0"/>
          </a:p>
        </p:txBody>
      </p:sp>
      <p:sp>
        <p:nvSpPr>
          <p:cNvPr id="56" name="TextBox 55"/>
          <p:cNvSpPr txBox="1"/>
          <p:nvPr/>
        </p:nvSpPr>
        <p:spPr>
          <a:xfrm>
            <a:off x="6724854" y="5679486"/>
            <a:ext cx="383438" cy="307777"/>
          </a:xfrm>
          <a:prstGeom prst="rect">
            <a:avLst/>
          </a:prstGeom>
          <a:noFill/>
        </p:spPr>
        <p:txBody>
          <a:bodyPr wrap="none" rtlCol="0" anchor="t" anchorCtr="0">
            <a:spAutoFit/>
          </a:bodyPr>
          <a:lstStyle/>
          <a:p>
            <a:pPr algn="ctr"/>
            <a:r>
              <a:rPr lang="en-GB" sz="1400" dirty="0" smtClean="0"/>
              <a:t>33</a:t>
            </a:r>
            <a:endParaRPr lang="en-GB" sz="1400" dirty="0"/>
          </a:p>
        </p:txBody>
      </p:sp>
      <p:grpSp>
        <p:nvGrpSpPr>
          <p:cNvPr id="57" name="Group 2"/>
          <p:cNvGrpSpPr>
            <a:grpSpLocks/>
          </p:cNvGrpSpPr>
          <p:nvPr/>
        </p:nvGrpSpPr>
        <p:grpSpPr bwMode="auto">
          <a:xfrm>
            <a:off x="2171936" y="1882100"/>
            <a:ext cx="5147085" cy="3579810"/>
            <a:chOff x="1655" y="1341"/>
            <a:chExt cx="2448" cy="1632"/>
          </a:xfrm>
        </p:grpSpPr>
        <p:sp>
          <p:nvSpPr>
            <p:cNvPr id="58" name="Line 3"/>
            <p:cNvSpPr>
              <a:spLocks noChangeShapeType="1"/>
            </p:cNvSpPr>
            <p:nvPr/>
          </p:nvSpPr>
          <p:spPr bwMode="auto">
            <a:xfrm>
              <a:off x="2525" y="2745"/>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4"/>
            <p:cNvSpPr>
              <a:spLocks noChangeShapeType="1"/>
            </p:cNvSpPr>
            <p:nvPr/>
          </p:nvSpPr>
          <p:spPr bwMode="auto">
            <a:xfrm>
              <a:off x="3101"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5"/>
            <p:cNvSpPr>
              <a:spLocks noChangeShapeType="1"/>
            </p:cNvSpPr>
            <p:nvPr/>
          </p:nvSpPr>
          <p:spPr bwMode="auto">
            <a:xfrm>
              <a:off x="2951"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6"/>
            <p:cNvSpPr>
              <a:spLocks noChangeShapeType="1"/>
            </p:cNvSpPr>
            <p:nvPr/>
          </p:nvSpPr>
          <p:spPr bwMode="auto">
            <a:xfrm>
              <a:off x="2963" y="2859"/>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7"/>
            <p:cNvSpPr>
              <a:spLocks noChangeShapeType="1"/>
            </p:cNvSpPr>
            <p:nvPr/>
          </p:nvSpPr>
          <p:spPr bwMode="auto">
            <a:xfrm>
              <a:off x="3677" y="29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8"/>
            <p:cNvSpPr>
              <a:spLocks noChangeShapeType="1"/>
            </p:cNvSpPr>
            <p:nvPr/>
          </p:nvSpPr>
          <p:spPr bwMode="auto">
            <a:xfrm>
              <a:off x="4091" y="294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9"/>
            <p:cNvSpPr>
              <a:spLocks noChangeShapeType="1"/>
            </p:cNvSpPr>
            <p:nvPr/>
          </p:nvSpPr>
          <p:spPr bwMode="auto">
            <a:xfrm>
              <a:off x="3617" y="29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0"/>
            <p:cNvSpPr>
              <a:spLocks noChangeShapeType="1"/>
            </p:cNvSpPr>
            <p:nvPr/>
          </p:nvSpPr>
          <p:spPr bwMode="auto">
            <a:xfrm>
              <a:off x="2609" y="279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Freeform 11"/>
            <p:cNvSpPr>
              <a:spLocks/>
            </p:cNvSpPr>
            <p:nvPr/>
          </p:nvSpPr>
          <p:spPr bwMode="auto">
            <a:xfrm>
              <a:off x="1655" y="1341"/>
              <a:ext cx="2448" cy="1614"/>
            </a:xfrm>
            <a:custGeom>
              <a:avLst/>
              <a:gdLst>
                <a:gd name="T0" fmla="*/ 343 w 408"/>
                <a:gd name="T1" fmla="*/ 269 h 269"/>
                <a:gd name="T2" fmla="*/ 269 w 408"/>
                <a:gd name="T3" fmla="*/ 262 h 269"/>
                <a:gd name="T4" fmla="*/ 179 w 408"/>
                <a:gd name="T5" fmla="*/ 257 h 269"/>
                <a:gd name="T6" fmla="*/ 162 w 408"/>
                <a:gd name="T7" fmla="*/ 251 h 269"/>
                <a:gd name="T8" fmla="*/ 157 w 408"/>
                <a:gd name="T9" fmla="*/ 245 h 269"/>
                <a:gd name="T10" fmla="*/ 148 w 408"/>
                <a:gd name="T11" fmla="*/ 241 h 269"/>
                <a:gd name="T12" fmla="*/ 139 w 408"/>
                <a:gd name="T13" fmla="*/ 237 h 269"/>
                <a:gd name="T14" fmla="*/ 136 w 408"/>
                <a:gd name="T15" fmla="*/ 233 h 269"/>
                <a:gd name="T16" fmla="*/ 130 w 408"/>
                <a:gd name="T17" fmla="*/ 226 h 269"/>
                <a:gd name="T18" fmla="*/ 128 w 408"/>
                <a:gd name="T19" fmla="*/ 222 h 269"/>
                <a:gd name="T20" fmla="*/ 121 w 408"/>
                <a:gd name="T21" fmla="*/ 220 h 269"/>
                <a:gd name="T22" fmla="*/ 118 w 408"/>
                <a:gd name="T23" fmla="*/ 213 h 269"/>
                <a:gd name="T24" fmla="*/ 116 w 408"/>
                <a:gd name="T25" fmla="*/ 209 h 269"/>
                <a:gd name="T26" fmla="*/ 114 w 408"/>
                <a:gd name="T27" fmla="*/ 198 h 269"/>
                <a:gd name="T28" fmla="*/ 111 w 408"/>
                <a:gd name="T29" fmla="*/ 187 h 269"/>
                <a:gd name="T30" fmla="*/ 108 w 408"/>
                <a:gd name="T31" fmla="*/ 184 h 269"/>
                <a:gd name="T32" fmla="*/ 107 w 408"/>
                <a:gd name="T33" fmla="*/ 178 h 269"/>
                <a:gd name="T34" fmla="*/ 104 w 408"/>
                <a:gd name="T35" fmla="*/ 172 h 269"/>
                <a:gd name="T36" fmla="*/ 99 w 408"/>
                <a:gd name="T37" fmla="*/ 169 h 269"/>
                <a:gd name="T38" fmla="*/ 96 w 408"/>
                <a:gd name="T39" fmla="*/ 166 h 269"/>
                <a:gd name="T40" fmla="*/ 94 w 408"/>
                <a:gd name="T41" fmla="*/ 164 h 269"/>
                <a:gd name="T42" fmla="*/ 92 w 408"/>
                <a:gd name="T43" fmla="*/ 156 h 269"/>
                <a:gd name="T44" fmla="*/ 89 w 408"/>
                <a:gd name="T45" fmla="*/ 141 h 269"/>
                <a:gd name="T46" fmla="*/ 74 w 408"/>
                <a:gd name="T47" fmla="*/ 136 h 269"/>
                <a:gd name="T48" fmla="*/ 72 w 408"/>
                <a:gd name="T49" fmla="*/ 133 h 269"/>
                <a:gd name="T50" fmla="*/ 70 w 408"/>
                <a:gd name="T51" fmla="*/ 126 h 269"/>
                <a:gd name="T52" fmla="*/ 68 w 408"/>
                <a:gd name="T53" fmla="*/ 119 h 269"/>
                <a:gd name="T54" fmla="*/ 67 w 408"/>
                <a:gd name="T55" fmla="*/ 98 h 269"/>
                <a:gd name="T56" fmla="*/ 64 w 408"/>
                <a:gd name="T57" fmla="*/ 93 h 269"/>
                <a:gd name="T58" fmla="*/ 58 w 408"/>
                <a:gd name="T59" fmla="*/ 91 h 269"/>
                <a:gd name="T60" fmla="*/ 56 w 408"/>
                <a:gd name="T61" fmla="*/ 86 h 269"/>
                <a:gd name="T62" fmla="*/ 54 w 408"/>
                <a:gd name="T63" fmla="*/ 83 h 269"/>
                <a:gd name="T64" fmla="*/ 51 w 408"/>
                <a:gd name="T65" fmla="*/ 80 h 269"/>
                <a:gd name="T66" fmla="*/ 48 w 408"/>
                <a:gd name="T67" fmla="*/ 75 h 269"/>
                <a:gd name="T68" fmla="*/ 47 w 408"/>
                <a:gd name="T69" fmla="*/ 71 h 269"/>
                <a:gd name="T70" fmla="*/ 46 w 408"/>
                <a:gd name="T71" fmla="*/ 62 h 269"/>
                <a:gd name="T72" fmla="*/ 38 w 408"/>
                <a:gd name="T73" fmla="*/ 47 h 269"/>
                <a:gd name="T74" fmla="*/ 35 w 408"/>
                <a:gd name="T75" fmla="*/ 43 h 269"/>
                <a:gd name="T76" fmla="*/ 33 w 408"/>
                <a:gd name="T77" fmla="*/ 41 h 269"/>
                <a:gd name="T78" fmla="*/ 29 w 408"/>
                <a:gd name="T79" fmla="*/ 39 h 269"/>
                <a:gd name="T80" fmla="*/ 26 w 408"/>
                <a:gd name="T81" fmla="*/ 36 h 269"/>
                <a:gd name="T82" fmla="*/ 25 w 408"/>
                <a:gd name="T83" fmla="*/ 32 h 269"/>
                <a:gd name="T84" fmla="*/ 23 w 408"/>
                <a:gd name="T85" fmla="*/ 26 h 269"/>
                <a:gd name="T86" fmla="*/ 21 w 408"/>
                <a:gd name="T87" fmla="*/ 11 h 269"/>
                <a:gd name="T88" fmla="*/ 20 w 408"/>
                <a:gd name="T89" fmla="*/ 6 h 269"/>
                <a:gd name="T90" fmla="*/ 14 w 408"/>
                <a:gd name="T91" fmla="*/ 4 h 269"/>
                <a:gd name="T92" fmla="*/ 10 w 408"/>
                <a:gd name="T93" fmla="*/ 2 h 269"/>
                <a:gd name="T94" fmla="*/ 6 w 408"/>
                <a:gd name="T95" fmla="*/ 1 h 269"/>
                <a:gd name="T96" fmla="*/ 0 w 408"/>
                <a:gd name="T9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269">
                  <a:moveTo>
                    <a:pt x="408" y="269"/>
                  </a:moveTo>
                  <a:lnTo>
                    <a:pt x="343" y="269"/>
                  </a:lnTo>
                  <a:lnTo>
                    <a:pt x="343" y="262"/>
                  </a:lnTo>
                  <a:lnTo>
                    <a:pt x="269" y="262"/>
                  </a:lnTo>
                  <a:lnTo>
                    <a:pt x="269" y="257"/>
                  </a:lnTo>
                  <a:lnTo>
                    <a:pt x="179" y="257"/>
                  </a:lnTo>
                  <a:lnTo>
                    <a:pt x="179" y="251"/>
                  </a:lnTo>
                  <a:lnTo>
                    <a:pt x="162" y="251"/>
                  </a:lnTo>
                  <a:lnTo>
                    <a:pt x="162" y="245"/>
                  </a:lnTo>
                  <a:lnTo>
                    <a:pt x="157" y="245"/>
                  </a:lnTo>
                  <a:lnTo>
                    <a:pt x="157" y="241"/>
                  </a:lnTo>
                  <a:lnTo>
                    <a:pt x="148" y="241"/>
                  </a:lnTo>
                  <a:lnTo>
                    <a:pt x="148" y="237"/>
                  </a:lnTo>
                  <a:lnTo>
                    <a:pt x="139" y="237"/>
                  </a:lnTo>
                  <a:lnTo>
                    <a:pt x="139" y="233"/>
                  </a:lnTo>
                  <a:lnTo>
                    <a:pt x="136" y="233"/>
                  </a:lnTo>
                  <a:lnTo>
                    <a:pt x="136" y="226"/>
                  </a:lnTo>
                  <a:lnTo>
                    <a:pt x="130" y="226"/>
                  </a:lnTo>
                  <a:lnTo>
                    <a:pt x="130" y="222"/>
                  </a:lnTo>
                  <a:lnTo>
                    <a:pt x="128" y="222"/>
                  </a:lnTo>
                  <a:lnTo>
                    <a:pt x="128" y="220"/>
                  </a:lnTo>
                  <a:lnTo>
                    <a:pt x="121" y="220"/>
                  </a:lnTo>
                  <a:lnTo>
                    <a:pt x="121" y="213"/>
                  </a:lnTo>
                  <a:lnTo>
                    <a:pt x="118" y="213"/>
                  </a:lnTo>
                  <a:lnTo>
                    <a:pt x="118" y="209"/>
                  </a:lnTo>
                  <a:lnTo>
                    <a:pt x="116" y="209"/>
                  </a:lnTo>
                  <a:lnTo>
                    <a:pt x="116" y="198"/>
                  </a:lnTo>
                  <a:lnTo>
                    <a:pt x="114" y="198"/>
                  </a:lnTo>
                  <a:lnTo>
                    <a:pt x="114" y="187"/>
                  </a:lnTo>
                  <a:lnTo>
                    <a:pt x="111" y="187"/>
                  </a:lnTo>
                  <a:lnTo>
                    <a:pt x="111" y="184"/>
                  </a:lnTo>
                  <a:lnTo>
                    <a:pt x="108" y="184"/>
                  </a:lnTo>
                  <a:lnTo>
                    <a:pt x="108" y="178"/>
                  </a:lnTo>
                  <a:lnTo>
                    <a:pt x="107" y="178"/>
                  </a:lnTo>
                  <a:lnTo>
                    <a:pt x="107" y="172"/>
                  </a:lnTo>
                  <a:lnTo>
                    <a:pt x="104" y="172"/>
                  </a:lnTo>
                  <a:lnTo>
                    <a:pt x="104" y="169"/>
                  </a:lnTo>
                  <a:lnTo>
                    <a:pt x="99" y="169"/>
                  </a:lnTo>
                  <a:lnTo>
                    <a:pt x="99" y="166"/>
                  </a:lnTo>
                  <a:lnTo>
                    <a:pt x="96" y="166"/>
                  </a:lnTo>
                  <a:lnTo>
                    <a:pt x="96" y="164"/>
                  </a:lnTo>
                  <a:lnTo>
                    <a:pt x="94" y="164"/>
                  </a:lnTo>
                  <a:lnTo>
                    <a:pt x="94" y="156"/>
                  </a:lnTo>
                  <a:lnTo>
                    <a:pt x="92" y="156"/>
                  </a:lnTo>
                  <a:lnTo>
                    <a:pt x="92" y="141"/>
                  </a:lnTo>
                  <a:lnTo>
                    <a:pt x="89" y="141"/>
                  </a:lnTo>
                  <a:lnTo>
                    <a:pt x="89" y="136"/>
                  </a:lnTo>
                  <a:lnTo>
                    <a:pt x="74" y="136"/>
                  </a:lnTo>
                  <a:lnTo>
                    <a:pt x="74" y="133"/>
                  </a:lnTo>
                  <a:lnTo>
                    <a:pt x="72" y="133"/>
                  </a:lnTo>
                  <a:lnTo>
                    <a:pt x="72" y="126"/>
                  </a:lnTo>
                  <a:lnTo>
                    <a:pt x="70" y="126"/>
                  </a:lnTo>
                  <a:lnTo>
                    <a:pt x="70" y="119"/>
                  </a:lnTo>
                  <a:lnTo>
                    <a:pt x="68" y="119"/>
                  </a:lnTo>
                  <a:lnTo>
                    <a:pt x="68" y="98"/>
                  </a:lnTo>
                  <a:lnTo>
                    <a:pt x="67" y="98"/>
                  </a:lnTo>
                  <a:lnTo>
                    <a:pt x="67" y="93"/>
                  </a:lnTo>
                  <a:lnTo>
                    <a:pt x="64" y="93"/>
                  </a:lnTo>
                  <a:lnTo>
                    <a:pt x="64" y="91"/>
                  </a:lnTo>
                  <a:lnTo>
                    <a:pt x="58" y="91"/>
                  </a:lnTo>
                  <a:lnTo>
                    <a:pt x="58" y="86"/>
                  </a:lnTo>
                  <a:lnTo>
                    <a:pt x="56" y="86"/>
                  </a:lnTo>
                  <a:lnTo>
                    <a:pt x="56" y="83"/>
                  </a:lnTo>
                  <a:lnTo>
                    <a:pt x="54" y="83"/>
                  </a:lnTo>
                  <a:lnTo>
                    <a:pt x="54" y="80"/>
                  </a:lnTo>
                  <a:lnTo>
                    <a:pt x="51" y="80"/>
                  </a:lnTo>
                  <a:lnTo>
                    <a:pt x="51" y="75"/>
                  </a:lnTo>
                  <a:lnTo>
                    <a:pt x="48" y="75"/>
                  </a:lnTo>
                  <a:lnTo>
                    <a:pt x="48" y="71"/>
                  </a:lnTo>
                  <a:lnTo>
                    <a:pt x="47" y="71"/>
                  </a:lnTo>
                  <a:lnTo>
                    <a:pt x="47" y="62"/>
                  </a:lnTo>
                  <a:lnTo>
                    <a:pt x="46" y="62"/>
                  </a:lnTo>
                  <a:lnTo>
                    <a:pt x="46" y="47"/>
                  </a:lnTo>
                  <a:lnTo>
                    <a:pt x="38" y="47"/>
                  </a:lnTo>
                  <a:lnTo>
                    <a:pt x="38" y="43"/>
                  </a:lnTo>
                  <a:lnTo>
                    <a:pt x="35" y="43"/>
                  </a:lnTo>
                  <a:lnTo>
                    <a:pt x="35" y="41"/>
                  </a:lnTo>
                  <a:lnTo>
                    <a:pt x="33" y="41"/>
                  </a:lnTo>
                  <a:lnTo>
                    <a:pt x="33" y="39"/>
                  </a:lnTo>
                  <a:lnTo>
                    <a:pt x="29" y="39"/>
                  </a:lnTo>
                  <a:lnTo>
                    <a:pt x="29" y="36"/>
                  </a:lnTo>
                  <a:lnTo>
                    <a:pt x="26" y="36"/>
                  </a:lnTo>
                  <a:lnTo>
                    <a:pt x="26" y="32"/>
                  </a:lnTo>
                  <a:lnTo>
                    <a:pt x="25" y="32"/>
                  </a:lnTo>
                  <a:lnTo>
                    <a:pt x="25" y="26"/>
                  </a:lnTo>
                  <a:lnTo>
                    <a:pt x="23" y="26"/>
                  </a:lnTo>
                  <a:lnTo>
                    <a:pt x="23" y="11"/>
                  </a:lnTo>
                  <a:lnTo>
                    <a:pt x="21" y="11"/>
                  </a:lnTo>
                  <a:lnTo>
                    <a:pt x="21" y="6"/>
                  </a:lnTo>
                  <a:lnTo>
                    <a:pt x="20" y="6"/>
                  </a:lnTo>
                  <a:lnTo>
                    <a:pt x="20" y="4"/>
                  </a:lnTo>
                  <a:lnTo>
                    <a:pt x="14" y="4"/>
                  </a:lnTo>
                  <a:lnTo>
                    <a:pt x="14" y="2"/>
                  </a:lnTo>
                  <a:lnTo>
                    <a:pt x="10" y="2"/>
                  </a:lnTo>
                  <a:lnTo>
                    <a:pt x="10" y="1"/>
                  </a:lnTo>
                  <a:lnTo>
                    <a:pt x="6" y="1"/>
                  </a:lnTo>
                  <a:lnTo>
                    <a:pt x="6"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7" name="Group 12"/>
          <p:cNvGrpSpPr>
            <a:grpSpLocks/>
          </p:cNvGrpSpPr>
          <p:nvPr/>
        </p:nvGrpSpPr>
        <p:grpSpPr bwMode="auto">
          <a:xfrm>
            <a:off x="2165586" y="1882100"/>
            <a:ext cx="5112000" cy="3456000"/>
            <a:chOff x="1655" y="1361"/>
            <a:chExt cx="2448" cy="1596"/>
          </a:xfrm>
        </p:grpSpPr>
        <p:sp>
          <p:nvSpPr>
            <p:cNvPr id="68" name="Line 13"/>
            <p:cNvSpPr>
              <a:spLocks noChangeShapeType="1"/>
            </p:cNvSpPr>
            <p:nvPr/>
          </p:nvSpPr>
          <p:spPr bwMode="auto">
            <a:xfrm>
              <a:off x="3023" y="27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4"/>
            <p:cNvSpPr>
              <a:spLocks noChangeShapeType="1"/>
            </p:cNvSpPr>
            <p:nvPr/>
          </p:nvSpPr>
          <p:spPr bwMode="auto">
            <a:xfrm>
              <a:off x="3035" y="27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5"/>
            <p:cNvSpPr>
              <a:spLocks noChangeShapeType="1"/>
            </p:cNvSpPr>
            <p:nvPr/>
          </p:nvSpPr>
          <p:spPr bwMode="auto">
            <a:xfrm>
              <a:off x="2105" y="190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6"/>
            <p:cNvSpPr>
              <a:spLocks noChangeShapeType="1"/>
            </p:cNvSpPr>
            <p:nvPr/>
          </p:nvSpPr>
          <p:spPr bwMode="auto">
            <a:xfrm>
              <a:off x="2117" y="190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7"/>
            <p:cNvSpPr>
              <a:spLocks noChangeShapeType="1"/>
            </p:cNvSpPr>
            <p:nvPr/>
          </p:nvSpPr>
          <p:spPr bwMode="auto">
            <a:xfrm>
              <a:off x="2507" y="248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8"/>
            <p:cNvSpPr>
              <a:spLocks noChangeShapeType="1"/>
            </p:cNvSpPr>
            <p:nvPr/>
          </p:nvSpPr>
          <p:spPr bwMode="auto">
            <a:xfrm>
              <a:off x="2519" y="248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9"/>
            <p:cNvSpPr>
              <a:spLocks noChangeShapeType="1"/>
            </p:cNvSpPr>
            <p:nvPr/>
          </p:nvSpPr>
          <p:spPr bwMode="auto">
            <a:xfrm>
              <a:off x="2687" y="258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0"/>
            <p:cNvSpPr>
              <a:spLocks noChangeShapeType="1"/>
            </p:cNvSpPr>
            <p:nvPr/>
          </p:nvSpPr>
          <p:spPr bwMode="auto">
            <a:xfrm>
              <a:off x="2699" y="258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1"/>
            <p:cNvSpPr>
              <a:spLocks noChangeShapeType="1"/>
            </p:cNvSpPr>
            <p:nvPr/>
          </p:nvSpPr>
          <p:spPr bwMode="auto">
            <a:xfrm>
              <a:off x="2573"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22"/>
            <p:cNvSpPr>
              <a:spLocks noChangeShapeType="1"/>
            </p:cNvSpPr>
            <p:nvPr/>
          </p:nvSpPr>
          <p:spPr bwMode="auto">
            <a:xfrm>
              <a:off x="2849"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23"/>
            <p:cNvSpPr>
              <a:spLocks noChangeShapeType="1"/>
            </p:cNvSpPr>
            <p:nvPr/>
          </p:nvSpPr>
          <p:spPr bwMode="auto">
            <a:xfrm>
              <a:off x="2735" y="262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4"/>
            <p:cNvSpPr>
              <a:spLocks noChangeShapeType="1"/>
            </p:cNvSpPr>
            <p:nvPr/>
          </p:nvSpPr>
          <p:spPr bwMode="auto">
            <a:xfrm>
              <a:off x="2273" y="209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5"/>
            <p:cNvSpPr>
              <a:spLocks noChangeShapeType="1"/>
            </p:cNvSpPr>
            <p:nvPr/>
          </p:nvSpPr>
          <p:spPr bwMode="auto">
            <a:xfrm>
              <a:off x="2045" y="177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Freeform 26"/>
            <p:cNvSpPr>
              <a:spLocks/>
            </p:cNvSpPr>
            <p:nvPr/>
          </p:nvSpPr>
          <p:spPr bwMode="auto">
            <a:xfrm>
              <a:off x="1655" y="1361"/>
              <a:ext cx="2448" cy="1596"/>
            </a:xfrm>
            <a:custGeom>
              <a:avLst/>
              <a:gdLst>
                <a:gd name="T0" fmla="*/ 322 w 408"/>
                <a:gd name="T1" fmla="*/ 266 h 266"/>
                <a:gd name="T2" fmla="*/ 305 w 408"/>
                <a:gd name="T3" fmla="*/ 260 h 266"/>
                <a:gd name="T4" fmla="*/ 303 w 408"/>
                <a:gd name="T5" fmla="*/ 256 h 266"/>
                <a:gd name="T6" fmla="*/ 301 w 408"/>
                <a:gd name="T7" fmla="*/ 252 h 266"/>
                <a:gd name="T8" fmla="*/ 260 w 408"/>
                <a:gd name="T9" fmla="*/ 250 h 266"/>
                <a:gd name="T10" fmla="*/ 241 w 408"/>
                <a:gd name="T11" fmla="*/ 242 h 266"/>
                <a:gd name="T12" fmla="*/ 226 w 408"/>
                <a:gd name="T13" fmla="*/ 239 h 266"/>
                <a:gd name="T14" fmla="*/ 219 w 408"/>
                <a:gd name="T15" fmla="*/ 234 h 266"/>
                <a:gd name="T16" fmla="*/ 204 w 408"/>
                <a:gd name="T17" fmla="*/ 225 h 266"/>
                <a:gd name="T18" fmla="*/ 198 w 408"/>
                <a:gd name="T19" fmla="*/ 222 h 266"/>
                <a:gd name="T20" fmla="*/ 182 w 408"/>
                <a:gd name="T21" fmla="*/ 215 h 266"/>
                <a:gd name="T22" fmla="*/ 178 w 408"/>
                <a:gd name="T23" fmla="*/ 212 h 266"/>
                <a:gd name="T24" fmla="*/ 176 w 408"/>
                <a:gd name="T25" fmla="*/ 210 h 266"/>
                <a:gd name="T26" fmla="*/ 163 w 408"/>
                <a:gd name="T27" fmla="*/ 206 h 266"/>
                <a:gd name="T28" fmla="*/ 155 w 408"/>
                <a:gd name="T29" fmla="*/ 204 h 266"/>
                <a:gd name="T30" fmla="*/ 136 w 408"/>
                <a:gd name="T31" fmla="*/ 190 h 266"/>
                <a:gd name="T32" fmla="*/ 134 w 408"/>
                <a:gd name="T33" fmla="*/ 183 h 266"/>
                <a:gd name="T34" fmla="*/ 133 w 408"/>
                <a:gd name="T35" fmla="*/ 177 h 266"/>
                <a:gd name="T36" fmla="*/ 129 w 408"/>
                <a:gd name="T37" fmla="*/ 172 h 266"/>
                <a:gd name="T38" fmla="*/ 128 w 408"/>
                <a:gd name="T39" fmla="*/ 169 h 266"/>
                <a:gd name="T40" fmla="*/ 122 w 408"/>
                <a:gd name="T41" fmla="*/ 167 h 266"/>
                <a:gd name="T42" fmla="*/ 112 w 408"/>
                <a:gd name="T43" fmla="*/ 166 h 266"/>
                <a:gd name="T44" fmla="*/ 110 w 408"/>
                <a:gd name="T45" fmla="*/ 142 h 266"/>
                <a:gd name="T46" fmla="*/ 105 w 408"/>
                <a:gd name="T47" fmla="*/ 128 h 266"/>
                <a:gd name="T48" fmla="*/ 94 w 408"/>
                <a:gd name="T49" fmla="*/ 125 h 266"/>
                <a:gd name="T50" fmla="*/ 92 w 408"/>
                <a:gd name="T51" fmla="*/ 122 h 266"/>
                <a:gd name="T52" fmla="*/ 90 w 408"/>
                <a:gd name="T53" fmla="*/ 120 h 266"/>
                <a:gd name="T54" fmla="*/ 89 w 408"/>
                <a:gd name="T55" fmla="*/ 118 h 266"/>
                <a:gd name="T56" fmla="*/ 85 w 408"/>
                <a:gd name="T57" fmla="*/ 101 h 266"/>
                <a:gd name="T58" fmla="*/ 82 w 408"/>
                <a:gd name="T59" fmla="*/ 98 h 266"/>
                <a:gd name="T60" fmla="*/ 73 w 408"/>
                <a:gd name="T61" fmla="*/ 93 h 266"/>
                <a:gd name="T62" fmla="*/ 71 w 408"/>
                <a:gd name="T63" fmla="*/ 90 h 266"/>
                <a:gd name="T64" fmla="*/ 68 w 408"/>
                <a:gd name="T65" fmla="*/ 88 h 266"/>
                <a:gd name="T66" fmla="*/ 66 w 408"/>
                <a:gd name="T67" fmla="*/ 84 h 266"/>
                <a:gd name="T68" fmla="*/ 58 w 408"/>
                <a:gd name="T69" fmla="*/ 72 h 266"/>
                <a:gd name="T70" fmla="*/ 54 w 408"/>
                <a:gd name="T71" fmla="*/ 70 h 266"/>
                <a:gd name="T72" fmla="*/ 52 w 408"/>
                <a:gd name="T73" fmla="*/ 66 h 266"/>
                <a:gd name="T74" fmla="*/ 49 w 408"/>
                <a:gd name="T75" fmla="*/ 63 h 266"/>
                <a:gd name="T76" fmla="*/ 46 w 408"/>
                <a:gd name="T77" fmla="*/ 61 h 266"/>
                <a:gd name="T78" fmla="*/ 44 w 408"/>
                <a:gd name="T79" fmla="*/ 54 h 266"/>
                <a:gd name="T80" fmla="*/ 39 w 408"/>
                <a:gd name="T81" fmla="*/ 43 h 266"/>
                <a:gd name="T82" fmla="*/ 33 w 408"/>
                <a:gd name="T83" fmla="*/ 41 h 266"/>
                <a:gd name="T84" fmla="*/ 28 w 408"/>
                <a:gd name="T85" fmla="*/ 37 h 266"/>
                <a:gd name="T86" fmla="*/ 25 w 408"/>
                <a:gd name="T87" fmla="*/ 35 h 266"/>
                <a:gd name="T88" fmla="*/ 23 w 408"/>
                <a:gd name="T89" fmla="*/ 33 h 266"/>
                <a:gd name="T90" fmla="*/ 18 w 408"/>
                <a:gd name="T91" fmla="*/ 12 h 266"/>
                <a:gd name="T92" fmla="*/ 15 w 408"/>
                <a:gd name="T93" fmla="*/ 9 h 266"/>
                <a:gd name="T94" fmla="*/ 12 w 408"/>
                <a:gd name="T95" fmla="*/ 6 h 266"/>
                <a:gd name="T96" fmla="*/ 10 w 408"/>
                <a:gd name="T97" fmla="*/ 4 h 266"/>
                <a:gd name="T98" fmla="*/ 8 w 408"/>
                <a:gd name="T99" fmla="*/ 3 h 266"/>
                <a:gd name="T100" fmla="*/ 0 w 408"/>
                <a:gd name="T10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8" h="266">
                  <a:moveTo>
                    <a:pt x="408" y="266"/>
                  </a:moveTo>
                  <a:lnTo>
                    <a:pt x="322" y="266"/>
                  </a:lnTo>
                  <a:lnTo>
                    <a:pt x="322" y="260"/>
                  </a:lnTo>
                  <a:lnTo>
                    <a:pt x="305" y="260"/>
                  </a:lnTo>
                  <a:lnTo>
                    <a:pt x="305" y="256"/>
                  </a:lnTo>
                  <a:lnTo>
                    <a:pt x="303" y="256"/>
                  </a:lnTo>
                  <a:lnTo>
                    <a:pt x="303" y="252"/>
                  </a:lnTo>
                  <a:lnTo>
                    <a:pt x="301" y="252"/>
                  </a:lnTo>
                  <a:lnTo>
                    <a:pt x="301" y="250"/>
                  </a:lnTo>
                  <a:lnTo>
                    <a:pt x="260" y="250"/>
                  </a:lnTo>
                  <a:lnTo>
                    <a:pt x="260" y="242"/>
                  </a:lnTo>
                  <a:lnTo>
                    <a:pt x="241" y="242"/>
                  </a:lnTo>
                  <a:lnTo>
                    <a:pt x="241" y="239"/>
                  </a:lnTo>
                  <a:lnTo>
                    <a:pt x="226" y="239"/>
                  </a:lnTo>
                  <a:lnTo>
                    <a:pt x="226" y="234"/>
                  </a:lnTo>
                  <a:lnTo>
                    <a:pt x="219" y="234"/>
                  </a:lnTo>
                  <a:lnTo>
                    <a:pt x="219" y="225"/>
                  </a:lnTo>
                  <a:lnTo>
                    <a:pt x="204" y="225"/>
                  </a:lnTo>
                  <a:lnTo>
                    <a:pt x="204" y="222"/>
                  </a:lnTo>
                  <a:lnTo>
                    <a:pt x="198" y="222"/>
                  </a:lnTo>
                  <a:lnTo>
                    <a:pt x="198" y="215"/>
                  </a:lnTo>
                  <a:lnTo>
                    <a:pt x="182" y="215"/>
                  </a:lnTo>
                  <a:lnTo>
                    <a:pt x="182" y="212"/>
                  </a:lnTo>
                  <a:lnTo>
                    <a:pt x="178" y="212"/>
                  </a:lnTo>
                  <a:lnTo>
                    <a:pt x="178" y="210"/>
                  </a:lnTo>
                  <a:lnTo>
                    <a:pt x="176" y="210"/>
                  </a:lnTo>
                  <a:lnTo>
                    <a:pt x="176" y="206"/>
                  </a:lnTo>
                  <a:lnTo>
                    <a:pt x="163" y="206"/>
                  </a:lnTo>
                  <a:lnTo>
                    <a:pt x="163" y="204"/>
                  </a:lnTo>
                  <a:lnTo>
                    <a:pt x="155" y="204"/>
                  </a:lnTo>
                  <a:lnTo>
                    <a:pt x="155" y="190"/>
                  </a:lnTo>
                  <a:lnTo>
                    <a:pt x="136" y="190"/>
                  </a:lnTo>
                  <a:lnTo>
                    <a:pt x="136" y="183"/>
                  </a:lnTo>
                  <a:lnTo>
                    <a:pt x="134" y="183"/>
                  </a:lnTo>
                  <a:lnTo>
                    <a:pt x="134" y="177"/>
                  </a:lnTo>
                  <a:lnTo>
                    <a:pt x="133" y="177"/>
                  </a:lnTo>
                  <a:lnTo>
                    <a:pt x="133" y="172"/>
                  </a:lnTo>
                  <a:lnTo>
                    <a:pt x="129" y="172"/>
                  </a:lnTo>
                  <a:lnTo>
                    <a:pt x="129" y="169"/>
                  </a:lnTo>
                  <a:lnTo>
                    <a:pt x="128" y="169"/>
                  </a:lnTo>
                  <a:lnTo>
                    <a:pt x="128" y="167"/>
                  </a:lnTo>
                  <a:lnTo>
                    <a:pt x="122" y="167"/>
                  </a:lnTo>
                  <a:lnTo>
                    <a:pt x="122" y="166"/>
                  </a:lnTo>
                  <a:lnTo>
                    <a:pt x="112" y="166"/>
                  </a:lnTo>
                  <a:lnTo>
                    <a:pt x="112" y="142"/>
                  </a:lnTo>
                  <a:lnTo>
                    <a:pt x="110" y="142"/>
                  </a:lnTo>
                  <a:lnTo>
                    <a:pt x="110" y="128"/>
                  </a:lnTo>
                  <a:lnTo>
                    <a:pt x="105" y="128"/>
                  </a:lnTo>
                  <a:lnTo>
                    <a:pt x="105" y="125"/>
                  </a:lnTo>
                  <a:lnTo>
                    <a:pt x="94" y="125"/>
                  </a:lnTo>
                  <a:lnTo>
                    <a:pt x="94" y="122"/>
                  </a:lnTo>
                  <a:lnTo>
                    <a:pt x="92" y="122"/>
                  </a:lnTo>
                  <a:lnTo>
                    <a:pt x="92" y="120"/>
                  </a:lnTo>
                  <a:lnTo>
                    <a:pt x="90" y="120"/>
                  </a:lnTo>
                  <a:lnTo>
                    <a:pt x="90" y="118"/>
                  </a:lnTo>
                  <a:lnTo>
                    <a:pt x="89" y="118"/>
                  </a:lnTo>
                  <a:lnTo>
                    <a:pt x="89" y="101"/>
                  </a:lnTo>
                  <a:lnTo>
                    <a:pt x="85" y="101"/>
                  </a:lnTo>
                  <a:lnTo>
                    <a:pt x="85" y="98"/>
                  </a:lnTo>
                  <a:lnTo>
                    <a:pt x="82" y="98"/>
                  </a:lnTo>
                  <a:lnTo>
                    <a:pt x="82" y="93"/>
                  </a:lnTo>
                  <a:lnTo>
                    <a:pt x="73" y="93"/>
                  </a:lnTo>
                  <a:lnTo>
                    <a:pt x="73" y="90"/>
                  </a:lnTo>
                  <a:lnTo>
                    <a:pt x="71" y="90"/>
                  </a:lnTo>
                  <a:lnTo>
                    <a:pt x="71" y="88"/>
                  </a:lnTo>
                  <a:lnTo>
                    <a:pt x="68" y="88"/>
                  </a:lnTo>
                  <a:lnTo>
                    <a:pt x="68" y="84"/>
                  </a:lnTo>
                  <a:lnTo>
                    <a:pt x="66" y="84"/>
                  </a:lnTo>
                  <a:lnTo>
                    <a:pt x="66" y="72"/>
                  </a:lnTo>
                  <a:lnTo>
                    <a:pt x="58" y="72"/>
                  </a:lnTo>
                  <a:lnTo>
                    <a:pt x="58" y="70"/>
                  </a:lnTo>
                  <a:lnTo>
                    <a:pt x="54" y="70"/>
                  </a:lnTo>
                  <a:lnTo>
                    <a:pt x="54" y="66"/>
                  </a:lnTo>
                  <a:lnTo>
                    <a:pt x="52" y="66"/>
                  </a:lnTo>
                  <a:lnTo>
                    <a:pt x="52" y="63"/>
                  </a:lnTo>
                  <a:lnTo>
                    <a:pt x="49" y="63"/>
                  </a:lnTo>
                  <a:lnTo>
                    <a:pt x="49" y="61"/>
                  </a:lnTo>
                  <a:lnTo>
                    <a:pt x="46" y="61"/>
                  </a:lnTo>
                  <a:lnTo>
                    <a:pt x="46" y="54"/>
                  </a:lnTo>
                  <a:lnTo>
                    <a:pt x="44" y="54"/>
                  </a:lnTo>
                  <a:lnTo>
                    <a:pt x="44" y="43"/>
                  </a:lnTo>
                  <a:lnTo>
                    <a:pt x="39" y="43"/>
                  </a:lnTo>
                  <a:lnTo>
                    <a:pt x="39" y="41"/>
                  </a:lnTo>
                  <a:lnTo>
                    <a:pt x="33" y="41"/>
                  </a:lnTo>
                  <a:lnTo>
                    <a:pt x="33" y="37"/>
                  </a:lnTo>
                  <a:lnTo>
                    <a:pt x="28" y="37"/>
                  </a:lnTo>
                  <a:lnTo>
                    <a:pt x="28" y="35"/>
                  </a:lnTo>
                  <a:lnTo>
                    <a:pt x="25" y="35"/>
                  </a:lnTo>
                  <a:lnTo>
                    <a:pt x="25" y="33"/>
                  </a:lnTo>
                  <a:lnTo>
                    <a:pt x="23" y="33"/>
                  </a:lnTo>
                  <a:lnTo>
                    <a:pt x="23" y="12"/>
                  </a:lnTo>
                  <a:lnTo>
                    <a:pt x="18" y="12"/>
                  </a:lnTo>
                  <a:lnTo>
                    <a:pt x="18" y="9"/>
                  </a:lnTo>
                  <a:lnTo>
                    <a:pt x="15" y="9"/>
                  </a:lnTo>
                  <a:lnTo>
                    <a:pt x="15" y="6"/>
                  </a:lnTo>
                  <a:lnTo>
                    <a:pt x="12" y="6"/>
                  </a:lnTo>
                  <a:lnTo>
                    <a:pt x="12" y="4"/>
                  </a:lnTo>
                  <a:lnTo>
                    <a:pt x="10" y="4"/>
                  </a:lnTo>
                  <a:lnTo>
                    <a:pt x="10" y="3"/>
                  </a:lnTo>
                  <a:lnTo>
                    <a:pt x="8" y="3"/>
                  </a:lnTo>
                  <a:lnTo>
                    <a:pt x="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cxnSp>
        <p:nvCxnSpPr>
          <p:cNvPr id="82" name="Straight Connector 81"/>
          <p:cNvCxnSpPr>
            <a:stCxn id="81" idx="22"/>
          </p:cNvCxnSpPr>
          <p:nvPr/>
        </p:nvCxnSpPr>
        <p:spPr>
          <a:xfrm flipH="1">
            <a:off x="2139479" y="3727032"/>
            <a:ext cx="1404342" cy="1882"/>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314663" y="3737810"/>
            <a:ext cx="0" cy="1857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55057" y="3737810"/>
            <a:ext cx="0" cy="1857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282709" y="4218970"/>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82709" y="4430100"/>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593368" y="4058420"/>
            <a:ext cx="2169184" cy="523220"/>
          </a:xfrm>
          <a:prstGeom prst="rect">
            <a:avLst/>
          </a:prstGeom>
        </p:spPr>
        <p:txBody>
          <a:bodyPr wrap="none">
            <a:spAutoFit/>
          </a:bodyPr>
          <a:lstStyle/>
          <a:p>
            <a:r>
              <a:rPr lang="en-GB" sz="1400" dirty="0"/>
              <a:t>Cetuximab + FOLFOX-4 </a:t>
            </a:r>
            <a:endParaRPr lang="en-GB" sz="1400" dirty="0" smtClean="0"/>
          </a:p>
          <a:p>
            <a:r>
              <a:rPr lang="en-GB" sz="1400" dirty="0"/>
              <a:t>FOLFOX-4 </a:t>
            </a:r>
          </a:p>
        </p:txBody>
      </p:sp>
    </p:spTree>
    <p:custDataLst>
      <p:tags r:id="rId1"/>
    </p:custDataLst>
    <p:extLst>
      <p:ext uri="{BB962C8B-B14F-4D97-AF65-F5344CB8AC3E}">
        <p14:creationId xmlns:p14="http://schemas.microsoft.com/office/powerpoint/2010/main" val="418080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LBA-05: </a:t>
            </a:r>
            <a:r>
              <a:rPr lang="en-GB" dirty="0"/>
              <a:t>First-line FOLFOX-4 ± </a:t>
            </a:r>
            <a:r>
              <a:rPr lang="en-GB" dirty="0" err="1"/>
              <a:t>cetuximab</a:t>
            </a:r>
            <a:r>
              <a:rPr lang="en-GB" dirty="0"/>
              <a:t> in Chinese patients with RAS-wild-type (</a:t>
            </a:r>
            <a:r>
              <a:rPr lang="en-GB" dirty="0" err="1"/>
              <a:t>wt</a:t>
            </a:r>
            <a:r>
              <a:rPr lang="en-GB" dirty="0"/>
              <a:t>) metastatic colorectal cancer (mCRC): The open-label, randomized phase 3 TAILOR </a:t>
            </a:r>
            <a:r>
              <a:rPr lang="en-GB" dirty="0" smtClean="0"/>
              <a:t>trial – Liu 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p>
          <a:p>
            <a:endParaRPr lang="en-GB" dirty="0"/>
          </a:p>
        </p:txBody>
      </p:sp>
      <p:sp>
        <p:nvSpPr>
          <p:cNvPr id="14" name="Text Placeholder 13"/>
          <p:cNvSpPr>
            <a:spLocks noGrp="1"/>
          </p:cNvSpPr>
          <p:nvPr>
            <p:ph type="body" sz="quarter" idx="10"/>
          </p:nvPr>
        </p:nvSpPr>
        <p:spPr>
          <a:xfrm>
            <a:off x="365125" y="6313714"/>
            <a:ext cx="4500185" cy="269649"/>
          </a:xfrm>
        </p:spPr>
        <p:txBody>
          <a:bodyPr/>
          <a:lstStyle/>
          <a:p>
            <a:r>
              <a:rPr lang="en-GB" dirty="0"/>
              <a:t>*</a:t>
            </a:r>
            <a:r>
              <a:rPr lang="en-GB" dirty="0" smtClean="0"/>
              <a:t>Log-rank test; </a:t>
            </a:r>
            <a:r>
              <a:rPr lang="en-GB" b="1" baseline="30000" dirty="0" smtClean="0">
                <a:solidFill>
                  <a:schemeClr val="tx1"/>
                </a:solidFill>
                <a:latin typeface="Arial" charset="0"/>
                <a:cs typeface="Arial" charset="0"/>
              </a:rPr>
              <a:t>†</a:t>
            </a:r>
            <a:r>
              <a:rPr lang="en-GB" dirty="0" smtClean="0"/>
              <a:t>Fisher exact test.</a:t>
            </a:r>
            <a:endParaRPr lang="en-GB" dirty="0"/>
          </a:p>
        </p:txBody>
      </p:sp>
      <p:sp>
        <p:nvSpPr>
          <p:cNvPr id="15" name="Text Placeholder 14"/>
          <p:cNvSpPr>
            <a:spLocks noGrp="1"/>
          </p:cNvSpPr>
          <p:nvPr>
            <p:ph type="body" sz="quarter" idx="11"/>
          </p:nvPr>
        </p:nvSpPr>
        <p:spPr/>
        <p:txBody>
          <a:bodyPr/>
          <a:lstStyle/>
          <a:p>
            <a:r>
              <a:rPr lang="en-GB" dirty="0" smtClean="0"/>
              <a:t>Liu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LBA-05 </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1068360910"/>
              </p:ext>
            </p:extLst>
          </p:nvPr>
        </p:nvGraphicFramePr>
        <p:xfrm>
          <a:off x="349118" y="5683680"/>
          <a:ext cx="8408987" cy="609600"/>
        </p:xfrm>
        <a:graphic>
          <a:graphicData uri="http://schemas.openxmlformats.org/drawingml/2006/table">
            <a:tbl>
              <a:tblPr firstRow="1" bandRow="1">
                <a:tableStyleId>{69012ECD-51FC-41F1-AA8D-1B2483CD663E}</a:tableStyleId>
              </a:tblPr>
              <a:tblGrid>
                <a:gridCol w="1087796"/>
                <a:gridCol w="2227943"/>
                <a:gridCol w="2227943"/>
                <a:gridCol w="2865305"/>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FOLFOX-4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FOLFOX-4 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(95% CI); p-value</a:t>
                      </a:r>
                      <a:r>
                        <a:rPr kumimoji="0" lang="en-GB" sz="1400" b="1" i="0" u="none" strike="noStrike" cap="none" normalizeH="0" baseline="3000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ORR, %</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2.41 (1.61, 3.61);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16" name="Freeform 115"/>
          <p:cNvSpPr>
            <a:spLocks/>
          </p:cNvSpPr>
          <p:nvPr/>
        </p:nvSpPr>
        <p:spPr bwMode="auto">
          <a:xfrm>
            <a:off x="2107731" y="1714521"/>
            <a:ext cx="5113376" cy="32708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Line 6"/>
          <p:cNvSpPr>
            <a:spLocks noChangeShapeType="1"/>
          </p:cNvSpPr>
          <p:nvPr/>
        </p:nvSpPr>
        <p:spPr bwMode="auto">
          <a:xfrm>
            <a:off x="1987109" y="171452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8" name="Line 7"/>
          <p:cNvSpPr>
            <a:spLocks noChangeShapeType="1"/>
          </p:cNvSpPr>
          <p:nvPr/>
        </p:nvSpPr>
        <p:spPr bwMode="auto">
          <a:xfrm>
            <a:off x="1987109" y="2368790"/>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9" name="Line 8"/>
          <p:cNvSpPr>
            <a:spLocks noChangeShapeType="1"/>
          </p:cNvSpPr>
          <p:nvPr/>
        </p:nvSpPr>
        <p:spPr bwMode="auto">
          <a:xfrm>
            <a:off x="1987109" y="3023061"/>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0" name="Line 9"/>
          <p:cNvSpPr>
            <a:spLocks noChangeShapeType="1"/>
          </p:cNvSpPr>
          <p:nvPr/>
        </p:nvSpPr>
        <p:spPr bwMode="auto">
          <a:xfrm>
            <a:off x="1987109" y="3632812"/>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1" name="Line 10"/>
          <p:cNvSpPr>
            <a:spLocks noChangeShapeType="1"/>
          </p:cNvSpPr>
          <p:nvPr/>
        </p:nvSpPr>
        <p:spPr bwMode="auto">
          <a:xfrm>
            <a:off x="1987109" y="4275953"/>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2" name="Line 11"/>
          <p:cNvSpPr>
            <a:spLocks noChangeShapeType="1"/>
          </p:cNvSpPr>
          <p:nvPr/>
        </p:nvSpPr>
        <p:spPr bwMode="auto">
          <a:xfrm>
            <a:off x="1987109" y="4924658"/>
            <a:ext cx="12062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3" name="Line 13"/>
          <p:cNvSpPr>
            <a:spLocks noChangeShapeType="1"/>
          </p:cNvSpPr>
          <p:nvPr/>
        </p:nvSpPr>
        <p:spPr bwMode="auto">
          <a:xfrm>
            <a:off x="324562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4" name="Line 18"/>
          <p:cNvSpPr>
            <a:spLocks noChangeShapeType="1"/>
          </p:cNvSpPr>
          <p:nvPr/>
        </p:nvSpPr>
        <p:spPr bwMode="auto">
          <a:xfrm>
            <a:off x="297383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5" name="Line 19"/>
          <p:cNvSpPr>
            <a:spLocks noChangeShapeType="1"/>
          </p:cNvSpPr>
          <p:nvPr/>
        </p:nvSpPr>
        <p:spPr bwMode="auto">
          <a:xfrm>
            <a:off x="2710608"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6" name="Line 20"/>
          <p:cNvSpPr>
            <a:spLocks noChangeShapeType="1"/>
          </p:cNvSpPr>
          <p:nvPr/>
        </p:nvSpPr>
        <p:spPr bwMode="auto">
          <a:xfrm>
            <a:off x="2435632"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7" name="Line 21"/>
          <p:cNvSpPr>
            <a:spLocks noChangeShapeType="1"/>
          </p:cNvSpPr>
          <p:nvPr/>
        </p:nvSpPr>
        <p:spPr bwMode="auto">
          <a:xfrm>
            <a:off x="2164879"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8" name="TextBox 127"/>
          <p:cNvSpPr txBox="1"/>
          <p:nvPr/>
        </p:nvSpPr>
        <p:spPr>
          <a:xfrm rot="16200000">
            <a:off x="633948" y="3205722"/>
            <a:ext cx="152958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rPr>
              <a:t>Probability of </a:t>
            </a:r>
            <a:r>
              <a:rPr lang="en-GB" sz="1400" dirty="0" smtClean="0">
                <a:solidFill>
                  <a:srgbClr val="363636"/>
                </a:solidFill>
              </a:rPr>
              <a:t>OS</a:t>
            </a:r>
            <a:endParaRPr lang="en-GB" sz="1400" dirty="0">
              <a:solidFill>
                <a:srgbClr val="363636"/>
              </a:solidFill>
            </a:endParaRPr>
          </a:p>
        </p:txBody>
      </p:sp>
      <p:sp>
        <p:nvSpPr>
          <p:cNvPr id="129" name="TextBox 128"/>
          <p:cNvSpPr txBox="1"/>
          <p:nvPr/>
        </p:nvSpPr>
        <p:spPr>
          <a:xfrm>
            <a:off x="1647394" y="1589255"/>
            <a:ext cx="433131" cy="272009"/>
          </a:xfrm>
          <a:prstGeom prst="rect">
            <a:avLst/>
          </a:prstGeom>
          <a:noFill/>
        </p:spPr>
        <p:txBody>
          <a:bodyPr wrap="none" rtlCol="0" anchor="ctr" anchorCtr="0">
            <a:spAutoFit/>
          </a:bodyPr>
          <a:lstStyle/>
          <a:p>
            <a:pPr algn="r"/>
            <a:r>
              <a:rPr lang="en-GB" sz="1400" dirty="0" smtClean="0"/>
              <a:t>1.0</a:t>
            </a:r>
            <a:endParaRPr lang="en-GB" sz="1400" dirty="0"/>
          </a:p>
        </p:txBody>
      </p:sp>
      <p:sp>
        <p:nvSpPr>
          <p:cNvPr id="130" name="TextBox 129"/>
          <p:cNvSpPr txBox="1"/>
          <p:nvPr/>
        </p:nvSpPr>
        <p:spPr>
          <a:xfrm>
            <a:off x="1647394" y="2231728"/>
            <a:ext cx="433131" cy="272009"/>
          </a:xfrm>
          <a:prstGeom prst="rect">
            <a:avLst/>
          </a:prstGeom>
          <a:noFill/>
        </p:spPr>
        <p:txBody>
          <a:bodyPr wrap="none" rtlCol="0" anchor="ctr" anchorCtr="0">
            <a:spAutoFit/>
          </a:bodyPr>
          <a:lstStyle/>
          <a:p>
            <a:pPr algn="r"/>
            <a:r>
              <a:rPr lang="en-GB" sz="1400" dirty="0" smtClean="0"/>
              <a:t>0.8</a:t>
            </a:r>
            <a:endParaRPr lang="en-GB" sz="1400" dirty="0"/>
          </a:p>
        </p:txBody>
      </p:sp>
      <p:sp>
        <p:nvSpPr>
          <p:cNvPr id="131" name="TextBox 130"/>
          <p:cNvSpPr txBox="1"/>
          <p:nvPr/>
        </p:nvSpPr>
        <p:spPr>
          <a:xfrm>
            <a:off x="1647394" y="2869015"/>
            <a:ext cx="433131" cy="272009"/>
          </a:xfrm>
          <a:prstGeom prst="rect">
            <a:avLst/>
          </a:prstGeom>
          <a:noFill/>
        </p:spPr>
        <p:txBody>
          <a:bodyPr wrap="none" rtlCol="0" anchor="ctr" anchorCtr="0">
            <a:spAutoFit/>
          </a:bodyPr>
          <a:lstStyle/>
          <a:p>
            <a:pPr algn="r"/>
            <a:r>
              <a:rPr lang="en-GB" sz="1400" dirty="0" smtClean="0"/>
              <a:t>0.6</a:t>
            </a:r>
            <a:endParaRPr lang="en-GB" sz="1400" dirty="0"/>
          </a:p>
        </p:txBody>
      </p:sp>
      <p:sp>
        <p:nvSpPr>
          <p:cNvPr id="132" name="TextBox 131"/>
          <p:cNvSpPr txBox="1"/>
          <p:nvPr/>
        </p:nvSpPr>
        <p:spPr>
          <a:xfrm>
            <a:off x="1647394" y="3489602"/>
            <a:ext cx="433131" cy="272009"/>
          </a:xfrm>
          <a:prstGeom prst="rect">
            <a:avLst/>
          </a:prstGeom>
          <a:noFill/>
        </p:spPr>
        <p:txBody>
          <a:bodyPr wrap="none" rtlCol="0" anchor="ctr" anchorCtr="0">
            <a:spAutoFit/>
          </a:bodyPr>
          <a:lstStyle/>
          <a:p>
            <a:pPr algn="r"/>
            <a:r>
              <a:rPr lang="en-GB" sz="1400" dirty="0" smtClean="0"/>
              <a:t>0.4</a:t>
            </a:r>
            <a:endParaRPr lang="en-GB" sz="1400" dirty="0"/>
          </a:p>
        </p:txBody>
      </p:sp>
      <p:sp>
        <p:nvSpPr>
          <p:cNvPr id="133" name="TextBox 132"/>
          <p:cNvSpPr txBox="1"/>
          <p:nvPr/>
        </p:nvSpPr>
        <p:spPr>
          <a:xfrm>
            <a:off x="1647394" y="4138016"/>
            <a:ext cx="433131" cy="272009"/>
          </a:xfrm>
          <a:prstGeom prst="rect">
            <a:avLst/>
          </a:prstGeom>
          <a:noFill/>
        </p:spPr>
        <p:txBody>
          <a:bodyPr wrap="none" rtlCol="0" anchor="ctr" anchorCtr="0">
            <a:spAutoFit/>
          </a:bodyPr>
          <a:lstStyle/>
          <a:p>
            <a:pPr algn="r"/>
            <a:r>
              <a:rPr lang="en-GB" sz="1400" dirty="0" smtClean="0"/>
              <a:t>0.2</a:t>
            </a:r>
            <a:endParaRPr lang="en-GB" sz="1400" dirty="0"/>
          </a:p>
        </p:txBody>
      </p:sp>
      <p:sp>
        <p:nvSpPr>
          <p:cNvPr id="134" name="TextBox 133"/>
          <p:cNvSpPr txBox="1"/>
          <p:nvPr/>
        </p:nvSpPr>
        <p:spPr>
          <a:xfrm>
            <a:off x="1796473" y="4786432"/>
            <a:ext cx="284052" cy="272009"/>
          </a:xfrm>
          <a:prstGeom prst="rect">
            <a:avLst/>
          </a:prstGeom>
          <a:noFill/>
        </p:spPr>
        <p:txBody>
          <a:bodyPr wrap="none" rtlCol="0" anchor="ctr" anchorCtr="0">
            <a:spAutoFit/>
          </a:bodyPr>
          <a:lstStyle/>
          <a:p>
            <a:pPr algn="r"/>
            <a:r>
              <a:rPr lang="en-GB" sz="1400" dirty="0" smtClean="0"/>
              <a:t>0</a:t>
            </a:r>
            <a:endParaRPr lang="en-GB" sz="1400" dirty="0"/>
          </a:p>
        </p:txBody>
      </p:sp>
      <p:sp>
        <p:nvSpPr>
          <p:cNvPr id="135" name="TextBox 134"/>
          <p:cNvSpPr txBox="1"/>
          <p:nvPr/>
        </p:nvSpPr>
        <p:spPr>
          <a:xfrm>
            <a:off x="2029437" y="5059269"/>
            <a:ext cx="284052" cy="272009"/>
          </a:xfrm>
          <a:prstGeom prst="rect">
            <a:avLst/>
          </a:prstGeom>
          <a:noFill/>
        </p:spPr>
        <p:txBody>
          <a:bodyPr wrap="none" rtlCol="0" anchor="t" anchorCtr="0">
            <a:spAutoFit/>
          </a:bodyPr>
          <a:lstStyle/>
          <a:p>
            <a:pPr algn="ctr"/>
            <a:r>
              <a:rPr lang="en-GB" sz="1400" dirty="0" smtClean="0"/>
              <a:t>0</a:t>
            </a:r>
            <a:endParaRPr lang="en-GB" sz="1400" dirty="0"/>
          </a:p>
        </p:txBody>
      </p:sp>
      <p:sp>
        <p:nvSpPr>
          <p:cNvPr id="137" name="TextBox 136"/>
          <p:cNvSpPr txBox="1"/>
          <p:nvPr/>
        </p:nvSpPr>
        <p:spPr>
          <a:xfrm>
            <a:off x="2571076" y="5059269"/>
            <a:ext cx="284052" cy="272009"/>
          </a:xfrm>
          <a:prstGeom prst="rect">
            <a:avLst/>
          </a:prstGeom>
          <a:noFill/>
        </p:spPr>
        <p:txBody>
          <a:bodyPr wrap="none" rtlCol="0" anchor="t" anchorCtr="0">
            <a:spAutoFit/>
          </a:bodyPr>
          <a:lstStyle/>
          <a:p>
            <a:pPr algn="ctr"/>
            <a:r>
              <a:rPr lang="en-GB" sz="1400" dirty="0" smtClean="0"/>
              <a:t>6</a:t>
            </a:r>
            <a:endParaRPr lang="en-GB" sz="1400" dirty="0"/>
          </a:p>
        </p:txBody>
      </p:sp>
      <p:sp>
        <p:nvSpPr>
          <p:cNvPr id="139" name="TextBox 138"/>
          <p:cNvSpPr txBox="1"/>
          <p:nvPr/>
        </p:nvSpPr>
        <p:spPr>
          <a:xfrm>
            <a:off x="3048839" y="5059269"/>
            <a:ext cx="383438" cy="269730"/>
          </a:xfrm>
          <a:prstGeom prst="rect">
            <a:avLst/>
          </a:prstGeom>
          <a:noFill/>
        </p:spPr>
        <p:txBody>
          <a:bodyPr wrap="none" rtlCol="0" anchor="t" anchorCtr="0">
            <a:spAutoFit/>
          </a:bodyPr>
          <a:lstStyle/>
          <a:p>
            <a:pPr algn="ctr"/>
            <a:r>
              <a:rPr lang="en-GB" sz="1400" dirty="0" smtClean="0"/>
              <a:t>12</a:t>
            </a:r>
            <a:endParaRPr lang="en-GB" sz="1400" dirty="0"/>
          </a:p>
        </p:txBody>
      </p:sp>
      <p:grpSp>
        <p:nvGrpSpPr>
          <p:cNvPr id="141" name="Group 140"/>
          <p:cNvGrpSpPr/>
          <p:nvPr/>
        </p:nvGrpSpPr>
        <p:grpSpPr>
          <a:xfrm>
            <a:off x="3482495" y="4985873"/>
            <a:ext cx="1977626" cy="343231"/>
            <a:chOff x="3507895" y="5116505"/>
            <a:chExt cx="1977626" cy="343231"/>
          </a:xfrm>
        </p:grpSpPr>
        <p:sp>
          <p:nvSpPr>
            <p:cNvPr id="142" name="Line 12"/>
            <p:cNvSpPr>
              <a:spLocks noChangeShapeType="1"/>
            </p:cNvSpPr>
            <p:nvPr/>
          </p:nvSpPr>
          <p:spPr bwMode="auto">
            <a:xfrm>
              <a:off x="3507895"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4"/>
            <p:cNvSpPr>
              <a:spLocks noChangeShapeType="1"/>
            </p:cNvSpPr>
            <p:nvPr/>
          </p:nvSpPr>
          <p:spPr bwMode="auto">
            <a:xfrm>
              <a:off x="4028105"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5"/>
            <p:cNvSpPr>
              <a:spLocks noChangeShapeType="1"/>
            </p:cNvSpPr>
            <p:nvPr/>
          </p:nvSpPr>
          <p:spPr bwMode="auto">
            <a:xfrm>
              <a:off x="3769021"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Line 17"/>
            <p:cNvSpPr>
              <a:spLocks noChangeShapeType="1"/>
            </p:cNvSpPr>
            <p:nvPr/>
          </p:nvSpPr>
          <p:spPr bwMode="auto">
            <a:xfrm>
              <a:off x="5289677" y="5116505"/>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6" name="TextBox 145"/>
            <p:cNvSpPr txBox="1"/>
            <p:nvPr/>
          </p:nvSpPr>
          <p:spPr>
            <a:xfrm>
              <a:off x="3582383" y="5189901"/>
              <a:ext cx="383438" cy="269730"/>
            </a:xfrm>
            <a:prstGeom prst="rect">
              <a:avLst/>
            </a:prstGeom>
            <a:noFill/>
          </p:spPr>
          <p:txBody>
            <a:bodyPr wrap="none" rtlCol="0" anchor="t" anchorCtr="0">
              <a:spAutoFit/>
            </a:bodyPr>
            <a:lstStyle/>
            <a:p>
              <a:pPr algn="ctr"/>
              <a:r>
                <a:rPr lang="en-GB" sz="1400" dirty="0" smtClean="0"/>
                <a:t>18</a:t>
              </a:r>
              <a:endParaRPr lang="en-GB" sz="1400" dirty="0"/>
            </a:p>
          </p:txBody>
        </p:sp>
        <p:sp>
          <p:nvSpPr>
            <p:cNvPr id="148" name="TextBox 147"/>
            <p:cNvSpPr txBox="1"/>
            <p:nvPr/>
          </p:nvSpPr>
          <p:spPr>
            <a:xfrm>
              <a:off x="5102083" y="5189901"/>
              <a:ext cx="383438" cy="269730"/>
            </a:xfrm>
            <a:prstGeom prst="rect">
              <a:avLst/>
            </a:prstGeom>
            <a:noFill/>
          </p:spPr>
          <p:txBody>
            <a:bodyPr wrap="none" rtlCol="0" anchor="t" anchorCtr="0">
              <a:spAutoFit/>
            </a:bodyPr>
            <a:lstStyle/>
            <a:p>
              <a:pPr algn="ctr"/>
              <a:r>
                <a:rPr lang="en-GB" sz="1400" dirty="0" smtClean="0"/>
                <a:t>36</a:t>
              </a:r>
              <a:endParaRPr lang="en-GB" sz="1400" dirty="0"/>
            </a:p>
          </p:txBody>
        </p:sp>
        <p:sp>
          <p:nvSpPr>
            <p:cNvPr id="149" name="Line 12"/>
            <p:cNvSpPr>
              <a:spLocks noChangeShapeType="1"/>
            </p:cNvSpPr>
            <p:nvPr/>
          </p:nvSpPr>
          <p:spPr bwMode="auto">
            <a:xfrm>
              <a:off x="453768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0" name="Line 13"/>
            <p:cNvSpPr>
              <a:spLocks noChangeShapeType="1"/>
            </p:cNvSpPr>
            <p:nvPr/>
          </p:nvSpPr>
          <p:spPr bwMode="auto">
            <a:xfrm>
              <a:off x="4290240"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1" name="Line 14"/>
            <p:cNvSpPr>
              <a:spLocks noChangeShapeType="1"/>
            </p:cNvSpPr>
            <p:nvPr/>
          </p:nvSpPr>
          <p:spPr bwMode="auto">
            <a:xfrm>
              <a:off x="504725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2" name="Line 15"/>
            <p:cNvSpPr>
              <a:spLocks noChangeShapeType="1"/>
            </p:cNvSpPr>
            <p:nvPr/>
          </p:nvSpPr>
          <p:spPr bwMode="auto">
            <a:xfrm>
              <a:off x="4794557" y="5116610"/>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3" name="TextBox 152"/>
            <p:cNvSpPr txBox="1"/>
            <p:nvPr/>
          </p:nvSpPr>
          <p:spPr>
            <a:xfrm>
              <a:off x="4093459" y="5190006"/>
              <a:ext cx="383438" cy="269730"/>
            </a:xfrm>
            <a:prstGeom prst="rect">
              <a:avLst/>
            </a:prstGeom>
            <a:noFill/>
          </p:spPr>
          <p:txBody>
            <a:bodyPr wrap="none" rtlCol="0" anchor="t" anchorCtr="0">
              <a:spAutoFit/>
            </a:bodyPr>
            <a:lstStyle/>
            <a:p>
              <a:pPr algn="ctr"/>
              <a:r>
                <a:rPr lang="en-GB" sz="1400" dirty="0" smtClean="0"/>
                <a:t>24</a:t>
              </a:r>
              <a:endParaRPr lang="en-GB" sz="1400" dirty="0"/>
            </a:p>
          </p:txBody>
        </p:sp>
        <p:sp>
          <p:nvSpPr>
            <p:cNvPr id="155" name="TextBox 154"/>
            <p:cNvSpPr txBox="1"/>
            <p:nvPr/>
          </p:nvSpPr>
          <p:spPr>
            <a:xfrm>
              <a:off x="4607919" y="5190006"/>
              <a:ext cx="383438" cy="269730"/>
            </a:xfrm>
            <a:prstGeom prst="rect">
              <a:avLst/>
            </a:prstGeom>
            <a:noFill/>
          </p:spPr>
          <p:txBody>
            <a:bodyPr wrap="none" rtlCol="0" anchor="t" anchorCtr="0">
              <a:spAutoFit/>
            </a:bodyPr>
            <a:lstStyle/>
            <a:p>
              <a:pPr algn="ctr"/>
              <a:r>
                <a:rPr lang="en-GB" sz="1400" dirty="0" smtClean="0"/>
                <a:t>30</a:t>
              </a:r>
              <a:endParaRPr lang="en-GB" sz="1400" dirty="0"/>
            </a:p>
          </p:txBody>
        </p:sp>
      </p:grpSp>
      <p:graphicFrame>
        <p:nvGraphicFramePr>
          <p:cNvPr id="158" name="Table 157"/>
          <p:cNvGraphicFramePr>
            <a:graphicFrameLocks noGrp="1"/>
          </p:cNvGraphicFramePr>
          <p:nvPr>
            <p:extLst>
              <p:ext uri="{D42A27DB-BD31-4B8C-83A1-F6EECF244321}">
                <p14:modId xmlns:p14="http://schemas.microsoft.com/office/powerpoint/2010/main" val="1853028909"/>
              </p:ext>
            </p:extLst>
          </p:nvPr>
        </p:nvGraphicFramePr>
        <p:xfrm>
          <a:off x="4863223" y="1476767"/>
          <a:ext cx="4006624" cy="1645920"/>
        </p:xfrm>
        <a:graphic>
          <a:graphicData uri="http://schemas.openxmlformats.org/drawingml/2006/table">
            <a:tbl>
              <a:tblPr firstRow="1" bandRow="1">
                <a:tableStyleId>{5C22544A-7EE6-4342-B048-85BDC9FD1C3A}</a:tableStyleId>
              </a:tblPr>
              <a:tblGrid>
                <a:gridCol w="1597537"/>
                <a:gridCol w="1292676"/>
                <a:gridCol w="1116411"/>
              </a:tblGrid>
              <a:tr h="354843">
                <a:tc>
                  <a:txBody>
                    <a:bodyPr/>
                    <a:lstStyle/>
                    <a:p>
                      <a:pPr algn="ct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Cetuximab </a:t>
                      </a:r>
                      <a:br>
                        <a:rPr lang="en-GB" sz="1400" dirty="0" smtClean="0">
                          <a:solidFill>
                            <a:schemeClr val="tx1"/>
                          </a:solidFill>
                          <a:latin typeface="+mn-lt"/>
                        </a:rPr>
                      </a:br>
                      <a:r>
                        <a:rPr lang="en-GB" sz="1400" dirty="0" smtClean="0">
                          <a:solidFill>
                            <a:schemeClr val="tx1"/>
                          </a:solidFill>
                          <a:latin typeface="+mn-lt"/>
                        </a:rPr>
                        <a:t>+ FOLFOX-4 (n=193)</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FOLFOX-4 (n=200)</a:t>
                      </a:r>
                      <a:endParaRPr lang="en-GB" sz="14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9235">
                <a:tc>
                  <a:txBody>
                    <a:bodyPr/>
                    <a:lstStyle/>
                    <a:p>
                      <a:r>
                        <a:rPr lang="en-GB" sz="1400" dirty="0" smtClean="0">
                          <a:solidFill>
                            <a:schemeClr val="tx1"/>
                          </a:solidFill>
                          <a:latin typeface="+mn-lt"/>
                        </a:rPr>
                        <a:t># Events</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139</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161</a:t>
                      </a:r>
                      <a:endParaRPr lang="en-GB" sz="14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400" dirty="0" err="1" smtClean="0">
                          <a:solidFill>
                            <a:schemeClr val="tx1"/>
                          </a:solidFill>
                          <a:latin typeface="+mn-lt"/>
                        </a:rPr>
                        <a:t>mOS</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20.7</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17.8</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400" dirty="0" smtClean="0">
                          <a:solidFill>
                            <a:schemeClr val="tx1"/>
                          </a:solidFill>
                          <a:latin typeface="+mn-lt"/>
                        </a:rPr>
                        <a:t>95% CI</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15.9,</a:t>
                      </a:r>
                      <a:r>
                        <a:rPr lang="en-GB" sz="1400" baseline="0" dirty="0" smtClean="0">
                          <a:solidFill>
                            <a:schemeClr val="tx1"/>
                          </a:solidFill>
                          <a:latin typeface="+mn-lt"/>
                        </a:rPr>
                        <a:t> </a:t>
                      </a:r>
                      <a:r>
                        <a:rPr lang="en-GB" sz="1400" dirty="0" smtClean="0">
                          <a:solidFill>
                            <a:schemeClr val="tx1"/>
                          </a:solidFill>
                          <a:latin typeface="+mn-lt"/>
                        </a:rPr>
                        <a:t>22.1</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tx1"/>
                          </a:solidFill>
                          <a:latin typeface="+mn-lt"/>
                        </a:rPr>
                        <a:t>14.9,</a:t>
                      </a:r>
                      <a:r>
                        <a:rPr lang="en-GB" sz="1400" baseline="0" dirty="0" smtClean="0">
                          <a:solidFill>
                            <a:schemeClr val="tx1"/>
                          </a:solidFill>
                          <a:latin typeface="+mn-lt"/>
                        </a:rPr>
                        <a:t> </a:t>
                      </a:r>
                      <a:r>
                        <a:rPr lang="en-GB" sz="1400" dirty="0" smtClean="0">
                          <a:solidFill>
                            <a:schemeClr val="tx1"/>
                          </a:solidFill>
                          <a:latin typeface="+mn-lt"/>
                        </a:rPr>
                        <a:t>19.6</a:t>
                      </a:r>
                      <a:endParaRPr lang="en-GB" sz="14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9" name="TextBox 158"/>
          <p:cNvSpPr txBox="1"/>
          <p:nvPr/>
        </p:nvSpPr>
        <p:spPr>
          <a:xfrm>
            <a:off x="4868900" y="3235110"/>
            <a:ext cx="3360673" cy="523220"/>
          </a:xfrm>
          <a:prstGeom prst="rect">
            <a:avLst/>
          </a:prstGeom>
          <a:noFill/>
        </p:spPr>
        <p:txBody>
          <a:bodyPr wrap="square" rtlCol="0">
            <a:spAutoFit/>
          </a:bodyPr>
          <a:lstStyle/>
          <a:p>
            <a:r>
              <a:rPr lang="en-GB" sz="1400" dirty="0" smtClean="0"/>
              <a:t>HR 0.76 </a:t>
            </a:r>
            <a:r>
              <a:rPr lang="en-GB" sz="1400" dirty="0"/>
              <a:t>(95% </a:t>
            </a:r>
            <a:r>
              <a:rPr lang="en-GB" sz="1400" dirty="0" smtClean="0"/>
              <a:t>CI 0.61, 0.96)</a:t>
            </a:r>
            <a:br>
              <a:rPr lang="en-GB" sz="1400" dirty="0" smtClean="0"/>
            </a:br>
            <a:r>
              <a:rPr lang="en-GB" sz="1400" dirty="0" smtClean="0"/>
              <a:t>*p=0.02</a:t>
            </a:r>
            <a:endParaRPr lang="en-GB" sz="1400" dirty="0"/>
          </a:p>
        </p:txBody>
      </p:sp>
      <p:grpSp>
        <p:nvGrpSpPr>
          <p:cNvPr id="160" name="Group 159"/>
          <p:cNvGrpSpPr>
            <a:grpSpLocks/>
          </p:cNvGrpSpPr>
          <p:nvPr/>
        </p:nvGrpSpPr>
        <p:grpSpPr bwMode="auto">
          <a:xfrm>
            <a:off x="2182120" y="1729033"/>
            <a:ext cx="5043111" cy="2997593"/>
            <a:chOff x="1751" y="1418"/>
            <a:chExt cx="2352" cy="1482"/>
          </a:xfrm>
        </p:grpSpPr>
        <p:sp>
          <p:nvSpPr>
            <p:cNvPr id="161" name="Line 3"/>
            <p:cNvSpPr>
              <a:spLocks noChangeShapeType="1"/>
            </p:cNvSpPr>
            <p:nvPr/>
          </p:nvSpPr>
          <p:spPr bwMode="auto">
            <a:xfrm>
              <a:off x="3484" y="283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4"/>
            <p:cNvSpPr>
              <a:spLocks noChangeShapeType="1"/>
            </p:cNvSpPr>
            <p:nvPr/>
          </p:nvSpPr>
          <p:spPr bwMode="auto">
            <a:xfrm>
              <a:off x="3964"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5"/>
            <p:cNvSpPr>
              <a:spLocks noChangeShapeType="1"/>
            </p:cNvSpPr>
            <p:nvPr/>
          </p:nvSpPr>
          <p:spPr bwMode="auto">
            <a:xfrm>
              <a:off x="3814"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6"/>
            <p:cNvSpPr>
              <a:spLocks noChangeShapeType="1"/>
            </p:cNvSpPr>
            <p:nvPr/>
          </p:nvSpPr>
          <p:spPr bwMode="auto">
            <a:xfrm>
              <a:off x="3832"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7"/>
            <p:cNvSpPr>
              <a:spLocks noChangeShapeType="1"/>
            </p:cNvSpPr>
            <p:nvPr/>
          </p:nvSpPr>
          <p:spPr bwMode="auto">
            <a:xfrm>
              <a:off x="3850"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8"/>
            <p:cNvSpPr>
              <a:spLocks noChangeShapeType="1"/>
            </p:cNvSpPr>
            <p:nvPr/>
          </p:nvSpPr>
          <p:spPr bwMode="auto">
            <a:xfrm>
              <a:off x="3862" y="287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9"/>
            <p:cNvSpPr>
              <a:spLocks noChangeShapeType="1"/>
            </p:cNvSpPr>
            <p:nvPr/>
          </p:nvSpPr>
          <p:spPr bwMode="auto">
            <a:xfrm>
              <a:off x="356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10"/>
            <p:cNvSpPr>
              <a:spLocks noChangeShapeType="1"/>
            </p:cNvSpPr>
            <p:nvPr/>
          </p:nvSpPr>
          <p:spPr bwMode="auto">
            <a:xfrm>
              <a:off x="359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11"/>
            <p:cNvSpPr>
              <a:spLocks noChangeShapeType="1"/>
            </p:cNvSpPr>
            <p:nvPr/>
          </p:nvSpPr>
          <p:spPr bwMode="auto">
            <a:xfrm>
              <a:off x="3622"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12"/>
            <p:cNvSpPr>
              <a:spLocks noChangeShapeType="1"/>
            </p:cNvSpPr>
            <p:nvPr/>
          </p:nvSpPr>
          <p:spPr bwMode="auto">
            <a:xfrm>
              <a:off x="3652"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13"/>
            <p:cNvSpPr>
              <a:spLocks noChangeShapeType="1"/>
            </p:cNvSpPr>
            <p:nvPr/>
          </p:nvSpPr>
          <p:spPr bwMode="auto">
            <a:xfrm>
              <a:off x="4018" y="286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14"/>
            <p:cNvSpPr>
              <a:spLocks noChangeShapeType="1"/>
            </p:cNvSpPr>
            <p:nvPr/>
          </p:nvSpPr>
          <p:spPr bwMode="auto">
            <a:xfrm>
              <a:off x="2878" y="263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15"/>
            <p:cNvSpPr>
              <a:spLocks noChangeShapeType="1"/>
            </p:cNvSpPr>
            <p:nvPr/>
          </p:nvSpPr>
          <p:spPr bwMode="auto">
            <a:xfrm>
              <a:off x="3406" y="282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Freeform 16"/>
            <p:cNvSpPr>
              <a:spLocks/>
            </p:cNvSpPr>
            <p:nvPr/>
          </p:nvSpPr>
          <p:spPr bwMode="auto">
            <a:xfrm>
              <a:off x="1751" y="1418"/>
              <a:ext cx="2352" cy="1464"/>
            </a:xfrm>
            <a:custGeom>
              <a:avLst/>
              <a:gdLst>
                <a:gd name="T0" fmla="*/ 300 w 392"/>
                <a:gd name="T1" fmla="*/ 240 h 244"/>
                <a:gd name="T2" fmla="*/ 279 w 392"/>
                <a:gd name="T3" fmla="*/ 237 h 244"/>
                <a:gd name="T4" fmla="*/ 272 w 392"/>
                <a:gd name="T5" fmla="*/ 231 h 244"/>
                <a:gd name="T6" fmla="*/ 262 w 392"/>
                <a:gd name="T7" fmla="*/ 229 h 244"/>
                <a:gd name="T8" fmla="*/ 243 w 392"/>
                <a:gd name="T9" fmla="*/ 224 h 244"/>
                <a:gd name="T10" fmla="*/ 234 w 392"/>
                <a:gd name="T11" fmla="*/ 222 h 244"/>
                <a:gd name="T12" fmla="*/ 215 w 392"/>
                <a:gd name="T13" fmla="*/ 217 h 244"/>
                <a:gd name="T14" fmla="*/ 208 w 392"/>
                <a:gd name="T15" fmla="*/ 215 h 244"/>
                <a:gd name="T16" fmla="*/ 204 w 392"/>
                <a:gd name="T17" fmla="*/ 211 h 244"/>
                <a:gd name="T18" fmla="*/ 197 w 392"/>
                <a:gd name="T19" fmla="*/ 209 h 244"/>
                <a:gd name="T20" fmla="*/ 191 w 392"/>
                <a:gd name="T21" fmla="*/ 205 h 244"/>
                <a:gd name="T22" fmla="*/ 181 w 392"/>
                <a:gd name="T23" fmla="*/ 203 h 244"/>
                <a:gd name="T24" fmla="*/ 179 w 392"/>
                <a:gd name="T25" fmla="*/ 198 h 244"/>
                <a:gd name="T26" fmla="*/ 169 w 392"/>
                <a:gd name="T27" fmla="*/ 194 h 244"/>
                <a:gd name="T28" fmla="*/ 166 w 392"/>
                <a:gd name="T29" fmla="*/ 186 h 244"/>
                <a:gd name="T30" fmla="*/ 161 w 392"/>
                <a:gd name="T31" fmla="*/ 184 h 244"/>
                <a:gd name="T32" fmla="*/ 155 w 392"/>
                <a:gd name="T33" fmla="*/ 176 h 244"/>
                <a:gd name="T34" fmla="*/ 148 w 392"/>
                <a:gd name="T35" fmla="*/ 172 h 244"/>
                <a:gd name="T36" fmla="*/ 145 w 392"/>
                <a:gd name="T37" fmla="*/ 165 h 244"/>
                <a:gd name="T38" fmla="*/ 139 w 392"/>
                <a:gd name="T39" fmla="*/ 161 h 244"/>
                <a:gd name="T40" fmla="*/ 134 w 392"/>
                <a:gd name="T41" fmla="*/ 151 h 244"/>
                <a:gd name="T42" fmla="*/ 130 w 392"/>
                <a:gd name="T43" fmla="*/ 147 h 244"/>
                <a:gd name="T44" fmla="*/ 127 w 392"/>
                <a:gd name="T45" fmla="*/ 139 h 244"/>
                <a:gd name="T46" fmla="*/ 122 w 392"/>
                <a:gd name="T47" fmla="*/ 136 h 244"/>
                <a:gd name="T48" fmla="*/ 114 w 392"/>
                <a:gd name="T49" fmla="*/ 130 h 244"/>
                <a:gd name="T50" fmla="*/ 111 w 392"/>
                <a:gd name="T51" fmla="*/ 121 h 244"/>
                <a:gd name="T52" fmla="*/ 104 w 392"/>
                <a:gd name="T53" fmla="*/ 118 h 244"/>
                <a:gd name="T54" fmla="*/ 101 w 392"/>
                <a:gd name="T55" fmla="*/ 110 h 244"/>
                <a:gd name="T56" fmla="*/ 93 w 392"/>
                <a:gd name="T57" fmla="*/ 103 h 244"/>
                <a:gd name="T58" fmla="*/ 90 w 392"/>
                <a:gd name="T59" fmla="*/ 94 h 244"/>
                <a:gd name="T60" fmla="*/ 83 w 392"/>
                <a:gd name="T61" fmla="*/ 91 h 244"/>
                <a:gd name="T62" fmla="*/ 79 w 392"/>
                <a:gd name="T63" fmla="*/ 83 h 244"/>
                <a:gd name="T64" fmla="*/ 73 w 392"/>
                <a:gd name="T65" fmla="*/ 80 h 244"/>
                <a:gd name="T66" fmla="*/ 70 w 392"/>
                <a:gd name="T67" fmla="*/ 71 h 244"/>
                <a:gd name="T68" fmla="*/ 62 w 392"/>
                <a:gd name="T69" fmla="*/ 66 h 244"/>
                <a:gd name="T70" fmla="*/ 60 w 392"/>
                <a:gd name="T71" fmla="*/ 59 h 244"/>
                <a:gd name="T72" fmla="*/ 55 w 392"/>
                <a:gd name="T73" fmla="*/ 55 h 244"/>
                <a:gd name="T74" fmla="*/ 53 w 392"/>
                <a:gd name="T75" fmla="*/ 50 h 244"/>
                <a:gd name="T76" fmla="*/ 47 w 392"/>
                <a:gd name="T77" fmla="*/ 44 h 244"/>
                <a:gd name="T78" fmla="*/ 44 w 392"/>
                <a:gd name="T79" fmla="*/ 38 h 244"/>
                <a:gd name="T80" fmla="*/ 39 w 392"/>
                <a:gd name="T81" fmla="*/ 36 h 244"/>
                <a:gd name="T82" fmla="*/ 37 w 392"/>
                <a:gd name="T83" fmla="*/ 30 h 244"/>
                <a:gd name="T84" fmla="*/ 35 w 392"/>
                <a:gd name="T85" fmla="*/ 24 h 244"/>
                <a:gd name="T86" fmla="*/ 30 w 392"/>
                <a:gd name="T87" fmla="*/ 22 h 244"/>
                <a:gd name="T88" fmla="*/ 28 w 392"/>
                <a:gd name="T89" fmla="*/ 15 h 244"/>
                <a:gd name="T90" fmla="*/ 23 w 392"/>
                <a:gd name="T91" fmla="*/ 13 h 244"/>
                <a:gd name="T92" fmla="*/ 22 w 392"/>
                <a:gd name="T93" fmla="*/ 7 h 244"/>
                <a:gd name="T94" fmla="*/ 17 w 392"/>
                <a:gd name="T95" fmla="*/ 5 h 244"/>
                <a:gd name="T96" fmla="*/ 14 w 392"/>
                <a:gd name="T97"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2" h="244">
                  <a:moveTo>
                    <a:pt x="392" y="244"/>
                  </a:moveTo>
                  <a:lnTo>
                    <a:pt x="300" y="244"/>
                  </a:lnTo>
                  <a:lnTo>
                    <a:pt x="300" y="240"/>
                  </a:lnTo>
                  <a:lnTo>
                    <a:pt x="293" y="240"/>
                  </a:lnTo>
                  <a:lnTo>
                    <a:pt x="293" y="237"/>
                  </a:lnTo>
                  <a:lnTo>
                    <a:pt x="279" y="237"/>
                  </a:lnTo>
                  <a:lnTo>
                    <a:pt x="279" y="234"/>
                  </a:lnTo>
                  <a:lnTo>
                    <a:pt x="272" y="234"/>
                  </a:lnTo>
                  <a:lnTo>
                    <a:pt x="272" y="231"/>
                  </a:lnTo>
                  <a:lnTo>
                    <a:pt x="266" y="231"/>
                  </a:lnTo>
                  <a:lnTo>
                    <a:pt x="266" y="229"/>
                  </a:lnTo>
                  <a:lnTo>
                    <a:pt x="262" y="229"/>
                  </a:lnTo>
                  <a:lnTo>
                    <a:pt x="262" y="226"/>
                  </a:lnTo>
                  <a:lnTo>
                    <a:pt x="243" y="226"/>
                  </a:lnTo>
                  <a:lnTo>
                    <a:pt x="243" y="224"/>
                  </a:lnTo>
                  <a:lnTo>
                    <a:pt x="238" y="224"/>
                  </a:lnTo>
                  <a:lnTo>
                    <a:pt x="238" y="222"/>
                  </a:lnTo>
                  <a:lnTo>
                    <a:pt x="234" y="222"/>
                  </a:lnTo>
                  <a:lnTo>
                    <a:pt x="234" y="221"/>
                  </a:lnTo>
                  <a:lnTo>
                    <a:pt x="215" y="221"/>
                  </a:lnTo>
                  <a:lnTo>
                    <a:pt x="215" y="217"/>
                  </a:lnTo>
                  <a:lnTo>
                    <a:pt x="211" y="217"/>
                  </a:lnTo>
                  <a:lnTo>
                    <a:pt x="211" y="215"/>
                  </a:lnTo>
                  <a:lnTo>
                    <a:pt x="208" y="215"/>
                  </a:lnTo>
                  <a:lnTo>
                    <a:pt x="208" y="214"/>
                  </a:lnTo>
                  <a:lnTo>
                    <a:pt x="204" y="214"/>
                  </a:lnTo>
                  <a:lnTo>
                    <a:pt x="204" y="211"/>
                  </a:lnTo>
                  <a:lnTo>
                    <a:pt x="201" y="211"/>
                  </a:lnTo>
                  <a:lnTo>
                    <a:pt x="201" y="209"/>
                  </a:lnTo>
                  <a:lnTo>
                    <a:pt x="197" y="209"/>
                  </a:lnTo>
                  <a:lnTo>
                    <a:pt x="197" y="207"/>
                  </a:lnTo>
                  <a:lnTo>
                    <a:pt x="191" y="207"/>
                  </a:lnTo>
                  <a:lnTo>
                    <a:pt x="191" y="205"/>
                  </a:lnTo>
                  <a:lnTo>
                    <a:pt x="183" y="205"/>
                  </a:lnTo>
                  <a:lnTo>
                    <a:pt x="183" y="203"/>
                  </a:lnTo>
                  <a:lnTo>
                    <a:pt x="181" y="203"/>
                  </a:lnTo>
                  <a:lnTo>
                    <a:pt x="181" y="201"/>
                  </a:lnTo>
                  <a:lnTo>
                    <a:pt x="179" y="201"/>
                  </a:lnTo>
                  <a:lnTo>
                    <a:pt x="179" y="198"/>
                  </a:lnTo>
                  <a:lnTo>
                    <a:pt x="177" y="198"/>
                  </a:lnTo>
                  <a:lnTo>
                    <a:pt x="177" y="194"/>
                  </a:lnTo>
                  <a:lnTo>
                    <a:pt x="169" y="194"/>
                  </a:lnTo>
                  <a:lnTo>
                    <a:pt x="169" y="191"/>
                  </a:lnTo>
                  <a:lnTo>
                    <a:pt x="166" y="191"/>
                  </a:lnTo>
                  <a:lnTo>
                    <a:pt x="166" y="186"/>
                  </a:lnTo>
                  <a:lnTo>
                    <a:pt x="164" y="186"/>
                  </a:lnTo>
                  <a:lnTo>
                    <a:pt x="164" y="184"/>
                  </a:lnTo>
                  <a:lnTo>
                    <a:pt x="161" y="184"/>
                  </a:lnTo>
                  <a:lnTo>
                    <a:pt x="161" y="179"/>
                  </a:lnTo>
                  <a:lnTo>
                    <a:pt x="155" y="179"/>
                  </a:lnTo>
                  <a:lnTo>
                    <a:pt x="155" y="176"/>
                  </a:lnTo>
                  <a:lnTo>
                    <a:pt x="151" y="176"/>
                  </a:lnTo>
                  <a:lnTo>
                    <a:pt x="151" y="172"/>
                  </a:lnTo>
                  <a:lnTo>
                    <a:pt x="148" y="172"/>
                  </a:lnTo>
                  <a:lnTo>
                    <a:pt x="148" y="168"/>
                  </a:lnTo>
                  <a:lnTo>
                    <a:pt x="145" y="168"/>
                  </a:lnTo>
                  <a:lnTo>
                    <a:pt x="145" y="165"/>
                  </a:lnTo>
                  <a:lnTo>
                    <a:pt x="142" y="165"/>
                  </a:lnTo>
                  <a:lnTo>
                    <a:pt x="142" y="161"/>
                  </a:lnTo>
                  <a:lnTo>
                    <a:pt x="139" y="161"/>
                  </a:lnTo>
                  <a:lnTo>
                    <a:pt x="139" y="156"/>
                  </a:lnTo>
                  <a:lnTo>
                    <a:pt x="134" y="156"/>
                  </a:lnTo>
                  <a:lnTo>
                    <a:pt x="134" y="151"/>
                  </a:lnTo>
                  <a:lnTo>
                    <a:pt x="132" y="151"/>
                  </a:lnTo>
                  <a:lnTo>
                    <a:pt x="132" y="147"/>
                  </a:lnTo>
                  <a:lnTo>
                    <a:pt x="130" y="147"/>
                  </a:lnTo>
                  <a:lnTo>
                    <a:pt x="130" y="142"/>
                  </a:lnTo>
                  <a:lnTo>
                    <a:pt x="127" y="142"/>
                  </a:lnTo>
                  <a:lnTo>
                    <a:pt x="127" y="139"/>
                  </a:lnTo>
                  <a:lnTo>
                    <a:pt x="125" y="139"/>
                  </a:lnTo>
                  <a:lnTo>
                    <a:pt x="125" y="136"/>
                  </a:lnTo>
                  <a:lnTo>
                    <a:pt x="122" y="136"/>
                  </a:lnTo>
                  <a:lnTo>
                    <a:pt x="120" y="136"/>
                  </a:lnTo>
                  <a:lnTo>
                    <a:pt x="120" y="130"/>
                  </a:lnTo>
                  <a:lnTo>
                    <a:pt x="114" y="130"/>
                  </a:lnTo>
                  <a:lnTo>
                    <a:pt x="114" y="128"/>
                  </a:lnTo>
                  <a:lnTo>
                    <a:pt x="111" y="128"/>
                  </a:lnTo>
                  <a:lnTo>
                    <a:pt x="111" y="121"/>
                  </a:lnTo>
                  <a:lnTo>
                    <a:pt x="108" y="121"/>
                  </a:lnTo>
                  <a:lnTo>
                    <a:pt x="108" y="118"/>
                  </a:lnTo>
                  <a:lnTo>
                    <a:pt x="104" y="118"/>
                  </a:lnTo>
                  <a:lnTo>
                    <a:pt x="104" y="115"/>
                  </a:lnTo>
                  <a:lnTo>
                    <a:pt x="101" y="115"/>
                  </a:lnTo>
                  <a:lnTo>
                    <a:pt x="101" y="110"/>
                  </a:lnTo>
                  <a:lnTo>
                    <a:pt x="96" y="110"/>
                  </a:lnTo>
                  <a:lnTo>
                    <a:pt x="96" y="103"/>
                  </a:lnTo>
                  <a:lnTo>
                    <a:pt x="93" y="103"/>
                  </a:lnTo>
                  <a:lnTo>
                    <a:pt x="93" y="100"/>
                  </a:lnTo>
                  <a:lnTo>
                    <a:pt x="90" y="100"/>
                  </a:lnTo>
                  <a:lnTo>
                    <a:pt x="90" y="94"/>
                  </a:lnTo>
                  <a:lnTo>
                    <a:pt x="87" y="94"/>
                  </a:lnTo>
                  <a:lnTo>
                    <a:pt x="87" y="91"/>
                  </a:lnTo>
                  <a:lnTo>
                    <a:pt x="83" y="91"/>
                  </a:lnTo>
                  <a:lnTo>
                    <a:pt x="83" y="86"/>
                  </a:lnTo>
                  <a:lnTo>
                    <a:pt x="79" y="86"/>
                  </a:lnTo>
                  <a:lnTo>
                    <a:pt x="79" y="83"/>
                  </a:lnTo>
                  <a:lnTo>
                    <a:pt x="76" y="83"/>
                  </a:lnTo>
                  <a:lnTo>
                    <a:pt x="76" y="80"/>
                  </a:lnTo>
                  <a:lnTo>
                    <a:pt x="73" y="80"/>
                  </a:lnTo>
                  <a:lnTo>
                    <a:pt x="73" y="75"/>
                  </a:lnTo>
                  <a:lnTo>
                    <a:pt x="70" y="75"/>
                  </a:lnTo>
                  <a:lnTo>
                    <a:pt x="70" y="71"/>
                  </a:lnTo>
                  <a:lnTo>
                    <a:pt x="65" y="71"/>
                  </a:lnTo>
                  <a:lnTo>
                    <a:pt x="65" y="66"/>
                  </a:lnTo>
                  <a:lnTo>
                    <a:pt x="62" y="66"/>
                  </a:lnTo>
                  <a:lnTo>
                    <a:pt x="62" y="64"/>
                  </a:lnTo>
                  <a:lnTo>
                    <a:pt x="60" y="64"/>
                  </a:lnTo>
                  <a:lnTo>
                    <a:pt x="60" y="59"/>
                  </a:lnTo>
                  <a:lnTo>
                    <a:pt x="57" y="59"/>
                  </a:lnTo>
                  <a:lnTo>
                    <a:pt x="57" y="55"/>
                  </a:lnTo>
                  <a:lnTo>
                    <a:pt x="55" y="55"/>
                  </a:lnTo>
                  <a:lnTo>
                    <a:pt x="55" y="52"/>
                  </a:lnTo>
                  <a:lnTo>
                    <a:pt x="53" y="52"/>
                  </a:lnTo>
                  <a:lnTo>
                    <a:pt x="53" y="50"/>
                  </a:lnTo>
                  <a:lnTo>
                    <a:pt x="51" y="50"/>
                  </a:lnTo>
                  <a:lnTo>
                    <a:pt x="51" y="44"/>
                  </a:lnTo>
                  <a:lnTo>
                    <a:pt x="47" y="44"/>
                  </a:lnTo>
                  <a:lnTo>
                    <a:pt x="47" y="40"/>
                  </a:lnTo>
                  <a:lnTo>
                    <a:pt x="44" y="40"/>
                  </a:lnTo>
                  <a:lnTo>
                    <a:pt x="44" y="38"/>
                  </a:lnTo>
                  <a:lnTo>
                    <a:pt x="41" y="38"/>
                  </a:lnTo>
                  <a:lnTo>
                    <a:pt x="41" y="36"/>
                  </a:lnTo>
                  <a:lnTo>
                    <a:pt x="39" y="36"/>
                  </a:lnTo>
                  <a:lnTo>
                    <a:pt x="39" y="34"/>
                  </a:lnTo>
                  <a:lnTo>
                    <a:pt x="37" y="34"/>
                  </a:lnTo>
                  <a:lnTo>
                    <a:pt x="37" y="30"/>
                  </a:lnTo>
                  <a:lnTo>
                    <a:pt x="35" y="30"/>
                  </a:lnTo>
                  <a:lnTo>
                    <a:pt x="35" y="27"/>
                  </a:lnTo>
                  <a:lnTo>
                    <a:pt x="35" y="24"/>
                  </a:lnTo>
                  <a:lnTo>
                    <a:pt x="33" y="24"/>
                  </a:lnTo>
                  <a:lnTo>
                    <a:pt x="33" y="22"/>
                  </a:lnTo>
                  <a:lnTo>
                    <a:pt x="30" y="22"/>
                  </a:lnTo>
                  <a:lnTo>
                    <a:pt x="30" y="17"/>
                  </a:lnTo>
                  <a:lnTo>
                    <a:pt x="28" y="17"/>
                  </a:lnTo>
                  <a:lnTo>
                    <a:pt x="28" y="15"/>
                  </a:lnTo>
                  <a:lnTo>
                    <a:pt x="24" y="15"/>
                  </a:lnTo>
                  <a:lnTo>
                    <a:pt x="24" y="13"/>
                  </a:lnTo>
                  <a:lnTo>
                    <a:pt x="23" y="13"/>
                  </a:lnTo>
                  <a:lnTo>
                    <a:pt x="23" y="11"/>
                  </a:lnTo>
                  <a:lnTo>
                    <a:pt x="22" y="11"/>
                  </a:lnTo>
                  <a:lnTo>
                    <a:pt x="22" y="7"/>
                  </a:lnTo>
                  <a:lnTo>
                    <a:pt x="19" y="7"/>
                  </a:lnTo>
                  <a:cubicBezTo>
                    <a:pt x="19" y="7"/>
                    <a:pt x="20" y="5"/>
                    <a:pt x="19" y="5"/>
                  </a:cubicBezTo>
                  <a:cubicBezTo>
                    <a:pt x="18" y="5"/>
                    <a:pt x="17" y="5"/>
                    <a:pt x="17" y="5"/>
                  </a:cubicBezTo>
                  <a:lnTo>
                    <a:pt x="17" y="3"/>
                  </a:lnTo>
                  <a:lnTo>
                    <a:pt x="14" y="3"/>
                  </a:lnTo>
                  <a:lnTo>
                    <a:pt x="14" y="1"/>
                  </a:lnTo>
                  <a:lnTo>
                    <a:pt x="14"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75" name="Group 17"/>
          <p:cNvGrpSpPr>
            <a:grpSpLocks/>
          </p:cNvGrpSpPr>
          <p:nvPr/>
        </p:nvGrpSpPr>
        <p:grpSpPr bwMode="auto">
          <a:xfrm>
            <a:off x="2182120" y="1729033"/>
            <a:ext cx="5043111" cy="2913599"/>
            <a:chOff x="1702" y="1441"/>
            <a:chExt cx="2352" cy="1434"/>
          </a:xfrm>
        </p:grpSpPr>
        <p:sp>
          <p:nvSpPr>
            <p:cNvPr id="176" name="Line 18"/>
            <p:cNvSpPr>
              <a:spLocks noChangeShapeType="1"/>
            </p:cNvSpPr>
            <p:nvPr/>
          </p:nvSpPr>
          <p:spPr bwMode="auto">
            <a:xfrm>
              <a:off x="3460" y="26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19"/>
            <p:cNvSpPr>
              <a:spLocks noChangeShapeType="1"/>
            </p:cNvSpPr>
            <p:nvPr/>
          </p:nvSpPr>
          <p:spPr bwMode="auto">
            <a:xfrm>
              <a:off x="3472" y="267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20"/>
            <p:cNvSpPr>
              <a:spLocks noChangeShapeType="1"/>
            </p:cNvSpPr>
            <p:nvPr/>
          </p:nvSpPr>
          <p:spPr bwMode="auto">
            <a:xfrm>
              <a:off x="3298" y="261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21"/>
            <p:cNvSpPr>
              <a:spLocks noChangeShapeType="1"/>
            </p:cNvSpPr>
            <p:nvPr/>
          </p:nvSpPr>
          <p:spPr bwMode="auto">
            <a:xfrm>
              <a:off x="3694" y="280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22"/>
            <p:cNvSpPr>
              <a:spLocks noChangeShapeType="1"/>
            </p:cNvSpPr>
            <p:nvPr/>
          </p:nvSpPr>
          <p:spPr bwMode="auto">
            <a:xfrm>
              <a:off x="3736"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23"/>
            <p:cNvSpPr>
              <a:spLocks noChangeShapeType="1"/>
            </p:cNvSpPr>
            <p:nvPr/>
          </p:nvSpPr>
          <p:spPr bwMode="auto">
            <a:xfrm>
              <a:off x="3346" y="264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24"/>
            <p:cNvSpPr>
              <a:spLocks noChangeShapeType="1"/>
            </p:cNvSpPr>
            <p:nvPr/>
          </p:nvSpPr>
          <p:spPr bwMode="auto">
            <a:xfrm>
              <a:off x="3148" y="25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Line 25"/>
            <p:cNvSpPr>
              <a:spLocks noChangeShapeType="1"/>
            </p:cNvSpPr>
            <p:nvPr/>
          </p:nvSpPr>
          <p:spPr bwMode="auto">
            <a:xfrm>
              <a:off x="3868"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 name="Line 26"/>
            <p:cNvSpPr>
              <a:spLocks noChangeShapeType="1"/>
            </p:cNvSpPr>
            <p:nvPr/>
          </p:nvSpPr>
          <p:spPr bwMode="auto">
            <a:xfrm>
              <a:off x="3892"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27"/>
            <p:cNvSpPr>
              <a:spLocks noChangeShapeType="1"/>
            </p:cNvSpPr>
            <p:nvPr/>
          </p:nvSpPr>
          <p:spPr bwMode="auto">
            <a:xfrm>
              <a:off x="3922"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28"/>
            <p:cNvSpPr>
              <a:spLocks noChangeShapeType="1"/>
            </p:cNvSpPr>
            <p:nvPr/>
          </p:nvSpPr>
          <p:spPr bwMode="auto">
            <a:xfrm>
              <a:off x="3946" y="28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Line 29"/>
            <p:cNvSpPr>
              <a:spLocks noChangeShapeType="1"/>
            </p:cNvSpPr>
            <p:nvPr/>
          </p:nvSpPr>
          <p:spPr bwMode="auto">
            <a:xfrm>
              <a:off x="3172" y="25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 name="Line 30"/>
            <p:cNvSpPr>
              <a:spLocks noChangeShapeType="1"/>
            </p:cNvSpPr>
            <p:nvPr/>
          </p:nvSpPr>
          <p:spPr bwMode="auto">
            <a:xfrm>
              <a:off x="3778" y="280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 name="Line 31"/>
            <p:cNvSpPr>
              <a:spLocks noChangeShapeType="1"/>
            </p:cNvSpPr>
            <p:nvPr/>
          </p:nvSpPr>
          <p:spPr bwMode="auto">
            <a:xfrm>
              <a:off x="3268" y="261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 name="Line 32"/>
            <p:cNvSpPr>
              <a:spLocks noChangeShapeType="1"/>
            </p:cNvSpPr>
            <p:nvPr/>
          </p:nvSpPr>
          <p:spPr bwMode="auto">
            <a:xfrm>
              <a:off x="3070" y="253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 name="Line 33"/>
            <p:cNvSpPr>
              <a:spLocks noChangeShapeType="1"/>
            </p:cNvSpPr>
            <p:nvPr/>
          </p:nvSpPr>
          <p:spPr bwMode="auto">
            <a:xfrm>
              <a:off x="3610" y="276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 name="Freeform 34"/>
            <p:cNvSpPr>
              <a:spLocks/>
            </p:cNvSpPr>
            <p:nvPr/>
          </p:nvSpPr>
          <p:spPr bwMode="auto">
            <a:xfrm>
              <a:off x="1702" y="1441"/>
              <a:ext cx="2352" cy="1434"/>
            </a:xfrm>
            <a:custGeom>
              <a:avLst/>
              <a:gdLst>
                <a:gd name="T0" fmla="*/ 387 w 392"/>
                <a:gd name="T1" fmla="*/ 230 h 239"/>
                <a:gd name="T2" fmla="*/ 325 w 392"/>
                <a:gd name="T3" fmla="*/ 226 h 239"/>
                <a:gd name="T4" fmla="*/ 310 w 392"/>
                <a:gd name="T5" fmla="*/ 220 h 239"/>
                <a:gd name="T6" fmla="*/ 304 w 392"/>
                <a:gd name="T7" fmla="*/ 217 h 239"/>
                <a:gd name="T8" fmla="*/ 302 w 392"/>
                <a:gd name="T9" fmla="*/ 211 h 239"/>
                <a:gd name="T10" fmla="*/ 281 w 392"/>
                <a:gd name="T11" fmla="*/ 208 h 239"/>
                <a:gd name="T12" fmla="*/ 278 w 392"/>
                <a:gd name="T13" fmla="*/ 203 h 239"/>
                <a:gd name="T14" fmla="*/ 262 w 392"/>
                <a:gd name="T15" fmla="*/ 199 h 239"/>
                <a:gd name="T16" fmla="*/ 250 w 392"/>
                <a:gd name="T17" fmla="*/ 196 h 239"/>
                <a:gd name="T18" fmla="*/ 238 w 392"/>
                <a:gd name="T19" fmla="*/ 192 h 239"/>
                <a:gd name="T20" fmla="*/ 236 w 392"/>
                <a:gd name="T21" fmla="*/ 185 h 239"/>
                <a:gd name="T22" fmla="*/ 223 w 392"/>
                <a:gd name="T23" fmla="*/ 183 h 239"/>
                <a:gd name="T24" fmla="*/ 210 w 392"/>
                <a:gd name="T25" fmla="*/ 182 h 239"/>
                <a:gd name="T26" fmla="*/ 206 w 392"/>
                <a:gd name="T27" fmla="*/ 178 h 239"/>
                <a:gd name="T28" fmla="*/ 200 w 392"/>
                <a:gd name="T29" fmla="*/ 177 h 239"/>
                <a:gd name="T30" fmla="*/ 185 w 392"/>
                <a:gd name="T31" fmla="*/ 173 h 239"/>
                <a:gd name="T32" fmla="*/ 177 w 392"/>
                <a:gd name="T33" fmla="*/ 170 h 239"/>
                <a:gd name="T34" fmla="*/ 172 w 392"/>
                <a:gd name="T35" fmla="*/ 165 h 239"/>
                <a:gd name="T36" fmla="*/ 162 w 392"/>
                <a:gd name="T37" fmla="*/ 163 h 239"/>
                <a:gd name="T38" fmla="*/ 160 w 392"/>
                <a:gd name="T39" fmla="*/ 157 h 239"/>
                <a:gd name="T40" fmla="*/ 151 w 392"/>
                <a:gd name="T41" fmla="*/ 154 h 239"/>
                <a:gd name="T42" fmla="*/ 149 w 392"/>
                <a:gd name="T43" fmla="*/ 144 h 239"/>
                <a:gd name="T44" fmla="*/ 146 w 392"/>
                <a:gd name="T45" fmla="*/ 143 h 239"/>
                <a:gd name="T46" fmla="*/ 141 w 392"/>
                <a:gd name="T47" fmla="*/ 134 h 239"/>
                <a:gd name="T48" fmla="*/ 133 w 392"/>
                <a:gd name="T49" fmla="*/ 131 h 239"/>
                <a:gd name="T50" fmla="*/ 127 w 392"/>
                <a:gd name="T51" fmla="*/ 124 h 239"/>
                <a:gd name="T52" fmla="*/ 122 w 392"/>
                <a:gd name="T53" fmla="*/ 121 h 239"/>
                <a:gd name="T54" fmla="*/ 116 w 392"/>
                <a:gd name="T55" fmla="*/ 117 h 239"/>
                <a:gd name="T56" fmla="*/ 108 w 392"/>
                <a:gd name="T57" fmla="*/ 113 h 239"/>
                <a:gd name="T58" fmla="*/ 106 w 392"/>
                <a:gd name="T59" fmla="*/ 105 h 239"/>
                <a:gd name="T60" fmla="*/ 98 w 392"/>
                <a:gd name="T61" fmla="*/ 102 h 239"/>
                <a:gd name="T62" fmla="*/ 96 w 392"/>
                <a:gd name="T63" fmla="*/ 91 h 239"/>
                <a:gd name="T64" fmla="*/ 88 w 392"/>
                <a:gd name="T65" fmla="*/ 86 h 239"/>
                <a:gd name="T66" fmla="*/ 81 w 392"/>
                <a:gd name="T67" fmla="*/ 80 h 239"/>
                <a:gd name="T68" fmla="*/ 76 w 392"/>
                <a:gd name="T69" fmla="*/ 74 h 239"/>
                <a:gd name="T70" fmla="*/ 73 w 392"/>
                <a:gd name="T71" fmla="*/ 60 h 239"/>
                <a:gd name="T72" fmla="*/ 65 w 392"/>
                <a:gd name="T73" fmla="*/ 55 h 239"/>
                <a:gd name="T74" fmla="*/ 60 w 392"/>
                <a:gd name="T75" fmla="*/ 47 h 239"/>
                <a:gd name="T76" fmla="*/ 49 w 392"/>
                <a:gd name="T77" fmla="*/ 45 h 239"/>
                <a:gd name="T78" fmla="*/ 44 w 392"/>
                <a:gd name="T79" fmla="*/ 39 h 239"/>
                <a:gd name="T80" fmla="*/ 38 w 392"/>
                <a:gd name="T81" fmla="*/ 36 h 239"/>
                <a:gd name="T82" fmla="*/ 33 w 392"/>
                <a:gd name="T83" fmla="*/ 26 h 239"/>
                <a:gd name="T84" fmla="*/ 26 w 392"/>
                <a:gd name="T85" fmla="*/ 23 h 239"/>
                <a:gd name="T86" fmla="*/ 23 w 392"/>
                <a:gd name="T87" fmla="*/ 14 h 239"/>
                <a:gd name="T88" fmla="*/ 15 w 392"/>
                <a:gd name="T89" fmla="*/ 11 h 239"/>
                <a:gd name="T90" fmla="*/ 12 w 392"/>
                <a:gd name="T9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239">
                  <a:moveTo>
                    <a:pt x="392" y="239"/>
                  </a:moveTo>
                  <a:lnTo>
                    <a:pt x="387" y="239"/>
                  </a:lnTo>
                  <a:lnTo>
                    <a:pt x="387" y="230"/>
                  </a:lnTo>
                  <a:lnTo>
                    <a:pt x="327" y="230"/>
                  </a:lnTo>
                  <a:lnTo>
                    <a:pt x="327" y="226"/>
                  </a:lnTo>
                  <a:lnTo>
                    <a:pt x="325" y="226"/>
                  </a:lnTo>
                  <a:lnTo>
                    <a:pt x="325" y="223"/>
                  </a:lnTo>
                  <a:lnTo>
                    <a:pt x="310" y="223"/>
                  </a:lnTo>
                  <a:lnTo>
                    <a:pt x="310" y="220"/>
                  </a:lnTo>
                  <a:lnTo>
                    <a:pt x="308" y="220"/>
                  </a:lnTo>
                  <a:lnTo>
                    <a:pt x="308" y="217"/>
                  </a:lnTo>
                  <a:lnTo>
                    <a:pt x="304" y="217"/>
                  </a:lnTo>
                  <a:lnTo>
                    <a:pt x="304" y="214"/>
                  </a:lnTo>
                  <a:lnTo>
                    <a:pt x="302" y="214"/>
                  </a:lnTo>
                  <a:lnTo>
                    <a:pt x="302" y="211"/>
                  </a:lnTo>
                  <a:lnTo>
                    <a:pt x="298" y="211"/>
                  </a:lnTo>
                  <a:lnTo>
                    <a:pt x="298" y="208"/>
                  </a:lnTo>
                  <a:lnTo>
                    <a:pt x="281" y="208"/>
                  </a:lnTo>
                  <a:lnTo>
                    <a:pt x="281" y="205"/>
                  </a:lnTo>
                  <a:lnTo>
                    <a:pt x="278" y="205"/>
                  </a:lnTo>
                  <a:lnTo>
                    <a:pt x="278" y="203"/>
                  </a:lnTo>
                  <a:lnTo>
                    <a:pt x="270" y="203"/>
                  </a:lnTo>
                  <a:lnTo>
                    <a:pt x="270" y="199"/>
                  </a:lnTo>
                  <a:lnTo>
                    <a:pt x="262" y="199"/>
                  </a:lnTo>
                  <a:lnTo>
                    <a:pt x="262" y="198"/>
                  </a:lnTo>
                  <a:lnTo>
                    <a:pt x="250" y="198"/>
                  </a:lnTo>
                  <a:lnTo>
                    <a:pt x="250" y="196"/>
                  </a:lnTo>
                  <a:lnTo>
                    <a:pt x="248" y="196"/>
                  </a:lnTo>
                  <a:lnTo>
                    <a:pt x="248" y="192"/>
                  </a:lnTo>
                  <a:lnTo>
                    <a:pt x="238" y="192"/>
                  </a:lnTo>
                  <a:lnTo>
                    <a:pt x="238" y="188"/>
                  </a:lnTo>
                  <a:lnTo>
                    <a:pt x="236" y="188"/>
                  </a:lnTo>
                  <a:lnTo>
                    <a:pt x="236" y="185"/>
                  </a:lnTo>
                  <a:lnTo>
                    <a:pt x="230" y="185"/>
                  </a:lnTo>
                  <a:lnTo>
                    <a:pt x="223" y="185"/>
                  </a:lnTo>
                  <a:lnTo>
                    <a:pt x="223" y="183"/>
                  </a:lnTo>
                  <a:lnTo>
                    <a:pt x="219" y="183"/>
                  </a:lnTo>
                  <a:lnTo>
                    <a:pt x="219" y="182"/>
                  </a:lnTo>
                  <a:lnTo>
                    <a:pt x="210" y="182"/>
                  </a:lnTo>
                  <a:lnTo>
                    <a:pt x="210" y="180"/>
                  </a:lnTo>
                  <a:lnTo>
                    <a:pt x="206" y="180"/>
                  </a:lnTo>
                  <a:lnTo>
                    <a:pt x="206" y="178"/>
                  </a:lnTo>
                  <a:lnTo>
                    <a:pt x="204" y="178"/>
                  </a:lnTo>
                  <a:lnTo>
                    <a:pt x="204" y="177"/>
                  </a:lnTo>
                  <a:lnTo>
                    <a:pt x="200" y="177"/>
                  </a:lnTo>
                  <a:lnTo>
                    <a:pt x="200" y="174"/>
                  </a:lnTo>
                  <a:lnTo>
                    <a:pt x="185" y="174"/>
                  </a:lnTo>
                  <a:lnTo>
                    <a:pt x="185" y="173"/>
                  </a:lnTo>
                  <a:lnTo>
                    <a:pt x="181" y="173"/>
                  </a:lnTo>
                  <a:lnTo>
                    <a:pt x="181" y="170"/>
                  </a:lnTo>
                  <a:lnTo>
                    <a:pt x="177" y="170"/>
                  </a:lnTo>
                  <a:lnTo>
                    <a:pt x="177" y="168"/>
                  </a:lnTo>
                  <a:lnTo>
                    <a:pt x="172" y="168"/>
                  </a:lnTo>
                  <a:lnTo>
                    <a:pt x="172" y="165"/>
                  </a:lnTo>
                  <a:lnTo>
                    <a:pt x="164" y="165"/>
                  </a:lnTo>
                  <a:lnTo>
                    <a:pt x="164" y="163"/>
                  </a:lnTo>
                  <a:lnTo>
                    <a:pt x="162" y="163"/>
                  </a:lnTo>
                  <a:lnTo>
                    <a:pt x="162" y="160"/>
                  </a:lnTo>
                  <a:lnTo>
                    <a:pt x="160" y="160"/>
                  </a:lnTo>
                  <a:lnTo>
                    <a:pt x="160" y="157"/>
                  </a:lnTo>
                  <a:lnTo>
                    <a:pt x="157" y="157"/>
                  </a:lnTo>
                  <a:lnTo>
                    <a:pt x="157" y="154"/>
                  </a:lnTo>
                  <a:lnTo>
                    <a:pt x="151" y="154"/>
                  </a:lnTo>
                  <a:lnTo>
                    <a:pt x="151" y="150"/>
                  </a:lnTo>
                  <a:lnTo>
                    <a:pt x="149" y="150"/>
                  </a:lnTo>
                  <a:lnTo>
                    <a:pt x="149" y="144"/>
                  </a:lnTo>
                  <a:lnTo>
                    <a:pt x="147" y="144"/>
                  </a:lnTo>
                  <a:lnTo>
                    <a:pt x="147" y="143"/>
                  </a:lnTo>
                  <a:lnTo>
                    <a:pt x="146" y="143"/>
                  </a:lnTo>
                  <a:lnTo>
                    <a:pt x="146" y="140"/>
                  </a:lnTo>
                  <a:lnTo>
                    <a:pt x="141" y="140"/>
                  </a:lnTo>
                  <a:lnTo>
                    <a:pt x="141" y="134"/>
                  </a:lnTo>
                  <a:lnTo>
                    <a:pt x="139" y="134"/>
                  </a:lnTo>
                  <a:lnTo>
                    <a:pt x="139" y="131"/>
                  </a:lnTo>
                  <a:lnTo>
                    <a:pt x="133" y="131"/>
                  </a:lnTo>
                  <a:lnTo>
                    <a:pt x="133" y="127"/>
                  </a:lnTo>
                  <a:lnTo>
                    <a:pt x="127" y="127"/>
                  </a:lnTo>
                  <a:lnTo>
                    <a:pt x="127" y="124"/>
                  </a:lnTo>
                  <a:lnTo>
                    <a:pt x="125" y="124"/>
                  </a:lnTo>
                  <a:lnTo>
                    <a:pt x="125" y="121"/>
                  </a:lnTo>
                  <a:lnTo>
                    <a:pt x="122" y="121"/>
                  </a:lnTo>
                  <a:lnTo>
                    <a:pt x="122" y="120"/>
                  </a:lnTo>
                  <a:lnTo>
                    <a:pt x="116" y="120"/>
                  </a:lnTo>
                  <a:lnTo>
                    <a:pt x="116" y="117"/>
                  </a:lnTo>
                  <a:lnTo>
                    <a:pt x="111" y="117"/>
                  </a:lnTo>
                  <a:lnTo>
                    <a:pt x="111" y="113"/>
                  </a:lnTo>
                  <a:lnTo>
                    <a:pt x="108" y="113"/>
                  </a:lnTo>
                  <a:lnTo>
                    <a:pt x="108" y="109"/>
                  </a:lnTo>
                  <a:lnTo>
                    <a:pt x="106" y="109"/>
                  </a:lnTo>
                  <a:lnTo>
                    <a:pt x="106" y="105"/>
                  </a:lnTo>
                  <a:lnTo>
                    <a:pt x="101" y="105"/>
                  </a:lnTo>
                  <a:lnTo>
                    <a:pt x="101" y="102"/>
                  </a:lnTo>
                  <a:lnTo>
                    <a:pt x="98" y="102"/>
                  </a:lnTo>
                  <a:lnTo>
                    <a:pt x="98" y="97"/>
                  </a:lnTo>
                  <a:lnTo>
                    <a:pt x="96" y="97"/>
                  </a:lnTo>
                  <a:lnTo>
                    <a:pt x="96" y="91"/>
                  </a:lnTo>
                  <a:lnTo>
                    <a:pt x="91" y="91"/>
                  </a:lnTo>
                  <a:lnTo>
                    <a:pt x="91" y="86"/>
                  </a:lnTo>
                  <a:lnTo>
                    <a:pt x="88" y="86"/>
                  </a:lnTo>
                  <a:lnTo>
                    <a:pt x="88" y="84"/>
                  </a:lnTo>
                  <a:lnTo>
                    <a:pt x="81" y="84"/>
                  </a:lnTo>
                  <a:lnTo>
                    <a:pt x="81" y="80"/>
                  </a:lnTo>
                  <a:lnTo>
                    <a:pt x="77" y="80"/>
                  </a:lnTo>
                  <a:lnTo>
                    <a:pt x="77" y="74"/>
                  </a:lnTo>
                  <a:lnTo>
                    <a:pt x="76" y="74"/>
                  </a:lnTo>
                  <a:lnTo>
                    <a:pt x="76" y="63"/>
                  </a:lnTo>
                  <a:lnTo>
                    <a:pt x="73" y="63"/>
                  </a:lnTo>
                  <a:lnTo>
                    <a:pt x="73" y="60"/>
                  </a:lnTo>
                  <a:lnTo>
                    <a:pt x="70" y="60"/>
                  </a:lnTo>
                  <a:lnTo>
                    <a:pt x="70" y="55"/>
                  </a:lnTo>
                  <a:lnTo>
                    <a:pt x="65" y="55"/>
                  </a:lnTo>
                  <a:lnTo>
                    <a:pt x="65" y="51"/>
                  </a:lnTo>
                  <a:lnTo>
                    <a:pt x="60" y="51"/>
                  </a:lnTo>
                  <a:lnTo>
                    <a:pt x="60" y="47"/>
                  </a:lnTo>
                  <a:lnTo>
                    <a:pt x="54" y="47"/>
                  </a:lnTo>
                  <a:lnTo>
                    <a:pt x="54" y="45"/>
                  </a:lnTo>
                  <a:lnTo>
                    <a:pt x="49" y="45"/>
                  </a:lnTo>
                  <a:lnTo>
                    <a:pt x="49" y="42"/>
                  </a:lnTo>
                  <a:lnTo>
                    <a:pt x="44" y="42"/>
                  </a:lnTo>
                  <a:lnTo>
                    <a:pt x="44" y="39"/>
                  </a:lnTo>
                  <a:lnTo>
                    <a:pt x="42" y="39"/>
                  </a:lnTo>
                  <a:lnTo>
                    <a:pt x="42" y="36"/>
                  </a:lnTo>
                  <a:lnTo>
                    <a:pt x="38" y="36"/>
                  </a:lnTo>
                  <a:lnTo>
                    <a:pt x="38" y="30"/>
                  </a:lnTo>
                  <a:lnTo>
                    <a:pt x="33" y="30"/>
                  </a:lnTo>
                  <a:lnTo>
                    <a:pt x="33" y="26"/>
                  </a:lnTo>
                  <a:lnTo>
                    <a:pt x="30" y="26"/>
                  </a:lnTo>
                  <a:lnTo>
                    <a:pt x="30" y="23"/>
                  </a:lnTo>
                  <a:lnTo>
                    <a:pt x="26" y="23"/>
                  </a:lnTo>
                  <a:lnTo>
                    <a:pt x="26" y="18"/>
                  </a:lnTo>
                  <a:lnTo>
                    <a:pt x="23" y="18"/>
                  </a:lnTo>
                  <a:lnTo>
                    <a:pt x="23" y="14"/>
                  </a:lnTo>
                  <a:lnTo>
                    <a:pt x="19" y="14"/>
                  </a:lnTo>
                  <a:lnTo>
                    <a:pt x="19" y="11"/>
                  </a:lnTo>
                  <a:lnTo>
                    <a:pt x="15" y="11"/>
                  </a:lnTo>
                  <a:lnTo>
                    <a:pt x="15" y="7"/>
                  </a:lnTo>
                  <a:lnTo>
                    <a:pt x="12" y="7"/>
                  </a:lnTo>
                  <a:lnTo>
                    <a:pt x="1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93" name="Line 12"/>
          <p:cNvSpPr>
            <a:spLocks noChangeShapeType="1"/>
          </p:cNvSpPr>
          <p:nvPr/>
        </p:nvSpPr>
        <p:spPr bwMode="auto">
          <a:xfrm>
            <a:off x="550275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4" name="Line 14"/>
          <p:cNvSpPr>
            <a:spLocks noChangeShapeType="1"/>
          </p:cNvSpPr>
          <p:nvPr/>
        </p:nvSpPr>
        <p:spPr bwMode="auto">
          <a:xfrm>
            <a:off x="601768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5" name="Line 15"/>
          <p:cNvSpPr>
            <a:spLocks noChangeShapeType="1"/>
          </p:cNvSpPr>
          <p:nvPr/>
        </p:nvSpPr>
        <p:spPr bwMode="auto">
          <a:xfrm>
            <a:off x="5753310"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6" name="Line 17"/>
          <p:cNvSpPr>
            <a:spLocks noChangeShapeType="1"/>
          </p:cNvSpPr>
          <p:nvPr/>
        </p:nvSpPr>
        <p:spPr bwMode="auto">
          <a:xfrm>
            <a:off x="7221106" y="4985873"/>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7" name="TextBox 196"/>
          <p:cNvSpPr txBox="1"/>
          <p:nvPr/>
        </p:nvSpPr>
        <p:spPr>
          <a:xfrm>
            <a:off x="5566672" y="5059269"/>
            <a:ext cx="383438" cy="307777"/>
          </a:xfrm>
          <a:prstGeom prst="rect">
            <a:avLst/>
          </a:prstGeom>
          <a:noFill/>
        </p:spPr>
        <p:txBody>
          <a:bodyPr wrap="none" rtlCol="0" anchor="t" anchorCtr="0">
            <a:spAutoFit/>
          </a:bodyPr>
          <a:lstStyle/>
          <a:p>
            <a:pPr algn="ctr"/>
            <a:r>
              <a:rPr lang="en-GB" sz="1400" dirty="0" smtClean="0"/>
              <a:t>42</a:t>
            </a:r>
            <a:endParaRPr lang="en-GB" sz="1400" dirty="0"/>
          </a:p>
        </p:txBody>
      </p:sp>
      <p:sp>
        <p:nvSpPr>
          <p:cNvPr id="199" name="TextBox 198"/>
          <p:cNvSpPr txBox="1"/>
          <p:nvPr/>
        </p:nvSpPr>
        <p:spPr>
          <a:xfrm>
            <a:off x="7033512" y="5059269"/>
            <a:ext cx="383438" cy="307777"/>
          </a:xfrm>
          <a:prstGeom prst="rect">
            <a:avLst/>
          </a:prstGeom>
          <a:noFill/>
        </p:spPr>
        <p:txBody>
          <a:bodyPr wrap="none" rtlCol="0" anchor="t" anchorCtr="0">
            <a:spAutoFit/>
          </a:bodyPr>
          <a:lstStyle/>
          <a:p>
            <a:pPr algn="ctr"/>
            <a:r>
              <a:rPr lang="en-GB" sz="1400" dirty="0" smtClean="0"/>
              <a:t>60</a:t>
            </a:r>
            <a:endParaRPr lang="en-GB" sz="1400" dirty="0"/>
          </a:p>
        </p:txBody>
      </p:sp>
      <p:sp>
        <p:nvSpPr>
          <p:cNvPr id="200" name="Line 12"/>
          <p:cNvSpPr>
            <a:spLocks noChangeShapeType="1"/>
          </p:cNvSpPr>
          <p:nvPr/>
        </p:nvSpPr>
        <p:spPr bwMode="auto">
          <a:xfrm>
            <a:off x="6479688"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1" name="Line 13"/>
          <p:cNvSpPr>
            <a:spLocks noChangeShapeType="1"/>
          </p:cNvSpPr>
          <p:nvPr/>
        </p:nvSpPr>
        <p:spPr bwMode="auto">
          <a:xfrm>
            <a:off x="6253385"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2" name="Line 14"/>
          <p:cNvSpPr>
            <a:spLocks noChangeShapeType="1"/>
          </p:cNvSpPr>
          <p:nvPr/>
        </p:nvSpPr>
        <p:spPr bwMode="auto">
          <a:xfrm>
            <a:off x="6978686"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3" name="Line 15"/>
          <p:cNvSpPr>
            <a:spLocks noChangeShapeType="1"/>
          </p:cNvSpPr>
          <p:nvPr/>
        </p:nvSpPr>
        <p:spPr bwMode="auto">
          <a:xfrm>
            <a:off x="6725986" y="4985978"/>
            <a:ext cx="0" cy="9464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4" name="TextBox 203"/>
          <p:cNvSpPr txBox="1"/>
          <p:nvPr/>
        </p:nvSpPr>
        <p:spPr>
          <a:xfrm>
            <a:off x="6056604" y="5059374"/>
            <a:ext cx="383438" cy="307777"/>
          </a:xfrm>
          <a:prstGeom prst="rect">
            <a:avLst/>
          </a:prstGeom>
          <a:noFill/>
        </p:spPr>
        <p:txBody>
          <a:bodyPr wrap="none" rtlCol="0" anchor="t" anchorCtr="0">
            <a:spAutoFit/>
          </a:bodyPr>
          <a:lstStyle/>
          <a:p>
            <a:pPr algn="ctr"/>
            <a:r>
              <a:rPr lang="en-GB" sz="1400" dirty="0" smtClean="0"/>
              <a:t>48</a:t>
            </a:r>
            <a:endParaRPr lang="en-GB" sz="1400" dirty="0"/>
          </a:p>
        </p:txBody>
      </p:sp>
      <p:sp>
        <p:nvSpPr>
          <p:cNvPr id="206" name="TextBox 205"/>
          <p:cNvSpPr txBox="1"/>
          <p:nvPr/>
        </p:nvSpPr>
        <p:spPr>
          <a:xfrm>
            <a:off x="6539348" y="5059374"/>
            <a:ext cx="383438" cy="307777"/>
          </a:xfrm>
          <a:prstGeom prst="rect">
            <a:avLst/>
          </a:prstGeom>
          <a:noFill/>
        </p:spPr>
        <p:txBody>
          <a:bodyPr wrap="none" rtlCol="0" anchor="t" anchorCtr="0">
            <a:spAutoFit/>
          </a:bodyPr>
          <a:lstStyle/>
          <a:p>
            <a:pPr algn="ctr"/>
            <a:r>
              <a:rPr lang="en-GB" sz="1400" dirty="0" smtClean="0"/>
              <a:t>54</a:t>
            </a:r>
            <a:endParaRPr lang="en-GB" sz="1400" dirty="0"/>
          </a:p>
        </p:txBody>
      </p:sp>
      <p:cxnSp>
        <p:nvCxnSpPr>
          <p:cNvPr id="208" name="Straight Connector 207"/>
          <p:cNvCxnSpPr/>
          <p:nvPr/>
        </p:nvCxnSpPr>
        <p:spPr>
          <a:xfrm flipH="1">
            <a:off x="2101380" y="3331524"/>
            <a:ext cx="1883454" cy="0"/>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984834" y="3355990"/>
            <a:ext cx="11262" cy="16207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247304" y="528588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Time, months</a:t>
            </a:r>
            <a:endParaRPr lang="en-GB" sz="1400" dirty="0">
              <a:solidFill>
                <a:srgbClr val="363636"/>
              </a:solidFill>
            </a:endParaRPr>
          </a:p>
        </p:txBody>
      </p:sp>
      <p:sp>
        <p:nvSpPr>
          <p:cNvPr id="211" name="TextBox 210"/>
          <p:cNvSpPr txBox="1"/>
          <p:nvPr/>
        </p:nvSpPr>
        <p:spPr>
          <a:xfrm>
            <a:off x="4255247" y="1295395"/>
            <a:ext cx="518091" cy="369332"/>
          </a:xfrm>
          <a:prstGeom prst="rect">
            <a:avLst/>
          </a:prstGeom>
          <a:noFill/>
        </p:spPr>
        <p:txBody>
          <a:bodyPr wrap="none" rtlCol="0">
            <a:spAutoFit/>
          </a:bodyPr>
          <a:lstStyle/>
          <a:p>
            <a:pPr fontAlgn="base">
              <a:spcBef>
                <a:spcPct val="0"/>
              </a:spcBef>
              <a:spcAft>
                <a:spcPct val="0"/>
              </a:spcAft>
            </a:pPr>
            <a:r>
              <a:rPr lang="en-GB" b="1" dirty="0" smtClean="0">
                <a:solidFill>
                  <a:srgbClr val="4D4D4D"/>
                </a:solidFill>
              </a:rPr>
              <a:t>OS</a:t>
            </a:r>
            <a:endParaRPr lang="en-GB" b="1" dirty="0">
              <a:solidFill>
                <a:srgbClr val="4D4D4D"/>
              </a:solidFill>
            </a:endParaRPr>
          </a:p>
        </p:txBody>
      </p:sp>
      <p:cxnSp>
        <p:nvCxnSpPr>
          <p:cNvPr id="212" name="Straight Connector 211"/>
          <p:cNvCxnSpPr/>
          <p:nvPr/>
        </p:nvCxnSpPr>
        <p:spPr>
          <a:xfrm flipH="1">
            <a:off x="3720336" y="3355990"/>
            <a:ext cx="11262" cy="16207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6434461" y="4009210"/>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6434461" y="4220340"/>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6745120" y="3848660"/>
            <a:ext cx="2169184" cy="523220"/>
          </a:xfrm>
          <a:prstGeom prst="rect">
            <a:avLst/>
          </a:prstGeom>
        </p:spPr>
        <p:txBody>
          <a:bodyPr wrap="none">
            <a:spAutoFit/>
          </a:bodyPr>
          <a:lstStyle/>
          <a:p>
            <a:r>
              <a:rPr lang="en-GB" sz="1400" dirty="0"/>
              <a:t>Cetuximab + FOLFOX-4 </a:t>
            </a:r>
            <a:endParaRPr lang="en-GB" sz="1400" dirty="0" smtClean="0"/>
          </a:p>
          <a:p>
            <a:r>
              <a:rPr lang="en-GB" sz="1400" dirty="0"/>
              <a:t>FOLFOX-4 </a:t>
            </a:r>
          </a:p>
        </p:txBody>
      </p:sp>
    </p:spTree>
    <p:custDataLst>
      <p:tags r:id="rId1"/>
    </p:custDataLst>
    <p:extLst>
      <p:ext uri="{BB962C8B-B14F-4D97-AF65-F5344CB8AC3E}">
        <p14:creationId xmlns:p14="http://schemas.microsoft.com/office/powerpoint/2010/main" val="358465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LBA-05: </a:t>
            </a:r>
            <a:r>
              <a:rPr lang="en-GB" dirty="0"/>
              <a:t>First-line FOLFOX-4 ± </a:t>
            </a:r>
            <a:r>
              <a:rPr lang="en-GB" dirty="0" err="1"/>
              <a:t>cetuximab</a:t>
            </a:r>
            <a:r>
              <a:rPr lang="en-GB" dirty="0"/>
              <a:t> in Chinese patients with RAS-wild-type (</a:t>
            </a:r>
            <a:r>
              <a:rPr lang="en-GB" dirty="0" err="1"/>
              <a:t>wt</a:t>
            </a:r>
            <a:r>
              <a:rPr lang="en-GB" dirty="0"/>
              <a:t>) metastatic colorectal cancer (mCRC): The open-label, randomized phase 3 TAILOR </a:t>
            </a:r>
            <a:r>
              <a:rPr lang="en-GB" dirty="0" smtClean="0"/>
              <a:t>trial – Liu 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a:p>
          <a:p>
            <a:pPr marL="0" indent="0">
              <a:buNone/>
            </a:pPr>
            <a:r>
              <a:rPr lang="en-GB" b="1" dirty="0" smtClean="0"/>
              <a:t>Conclusions</a:t>
            </a:r>
          </a:p>
          <a:p>
            <a:r>
              <a:rPr lang="en-GB" b="1" dirty="0" smtClean="0"/>
              <a:t>This study confirms cetuximab </a:t>
            </a:r>
            <a:r>
              <a:rPr lang="en-GB" b="1" dirty="0"/>
              <a:t>+ FOLFOX-4 </a:t>
            </a:r>
            <a:r>
              <a:rPr lang="en-GB" b="1" dirty="0" smtClean="0"/>
              <a:t>as a </a:t>
            </a:r>
            <a:r>
              <a:rPr lang="en-GB" b="1" dirty="0" err="1" smtClean="0"/>
              <a:t>SoC</a:t>
            </a:r>
            <a:r>
              <a:rPr lang="en-GB" b="1" dirty="0" smtClean="0"/>
              <a:t> </a:t>
            </a:r>
            <a:r>
              <a:rPr lang="en-GB" b="1" dirty="0"/>
              <a:t>1L treatment </a:t>
            </a:r>
            <a:r>
              <a:rPr lang="en-GB" b="1" dirty="0" smtClean="0"/>
              <a:t>for patients </a:t>
            </a:r>
            <a:r>
              <a:rPr lang="en-GB" b="1" dirty="0"/>
              <a:t>with RAS WT </a:t>
            </a:r>
            <a:r>
              <a:rPr lang="en-GB" b="1" dirty="0" err="1" smtClean="0"/>
              <a:t>mCRC</a:t>
            </a:r>
            <a:endParaRPr lang="en-GB" b="1" dirty="0" smtClean="0"/>
          </a:p>
          <a:p>
            <a:r>
              <a:rPr lang="en-GB" b="1" dirty="0" smtClean="0"/>
              <a:t>Cetuximab </a:t>
            </a:r>
            <a:r>
              <a:rPr lang="en-GB" b="1" dirty="0"/>
              <a:t>+ </a:t>
            </a:r>
            <a:r>
              <a:rPr lang="en-GB" b="1" dirty="0" smtClean="0"/>
              <a:t>FOLFOX-4 significantly improved PFS, OS + ORR vs FOLFOX-4 alone</a:t>
            </a:r>
          </a:p>
          <a:p>
            <a:r>
              <a:rPr lang="en-GB" b="1" dirty="0" smtClean="0"/>
              <a:t>There were no new or unexpected safety findings</a:t>
            </a:r>
          </a:p>
          <a:p>
            <a:r>
              <a:rPr lang="en-GB" b="1" dirty="0" smtClean="0"/>
              <a:t>Subgroup analyses are currently ongoing</a:t>
            </a:r>
            <a:endParaRPr lang="en-GB" b="1" dirty="0"/>
          </a:p>
        </p:txBody>
      </p:sp>
      <p:sp>
        <p:nvSpPr>
          <p:cNvPr id="15" name="Text Placeholder 14"/>
          <p:cNvSpPr>
            <a:spLocks noGrp="1"/>
          </p:cNvSpPr>
          <p:nvPr>
            <p:ph type="body" sz="quarter" idx="11"/>
          </p:nvPr>
        </p:nvSpPr>
        <p:spPr/>
        <p:txBody>
          <a:bodyPr/>
          <a:lstStyle/>
          <a:p>
            <a:r>
              <a:rPr lang="en-GB" dirty="0" smtClean="0"/>
              <a:t>Liu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LBA-05 </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591865526"/>
              </p:ext>
            </p:extLst>
          </p:nvPr>
        </p:nvGraphicFramePr>
        <p:xfrm>
          <a:off x="369888" y="1665553"/>
          <a:ext cx="8382227" cy="2785464"/>
        </p:xfrm>
        <a:graphic>
          <a:graphicData uri="http://schemas.openxmlformats.org/drawingml/2006/table">
            <a:tbl>
              <a:tblPr firstRow="1" bandRow="1">
                <a:tableStyleId>{69012ECD-51FC-41F1-AA8D-1B2483CD663E}</a:tableStyleId>
              </a:tblPr>
              <a:tblGrid>
                <a:gridCol w="3551059"/>
                <a:gridCol w="2312939"/>
                <a:gridCol w="2518229"/>
              </a:tblGrid>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 AEs in ≥10%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FOLFOX-4 (n=194)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FOLFOX-4 alone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120 (61.9)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86 (43.2)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Leukopenia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52 (26.8)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42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27 (13.9)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25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19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Hypokalaemia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20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8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Thrombocytopenia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20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417220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O-011</a:t>
            </a:r>
            <a:r>
              <a:rPr lang="en-GB" dirty="0"/>
              <a:t>: Modified FOLFOXIRI (</a:t>
            </a:r>
            <a:r>
              <a:rPr lang="en-GB" dirty="0" err="1"/>
              <a:t>mFOLFOXIRI</a:t>
            </a:r>
            <a:r>
              <a:rPr lang="en-GB" dirty="0"/>
              <a:t>) plus </a:t>
            </a:r>
            <a:r>
              <a:rPr lang="en-GB" dirty="0" err="1"/>
              <a:t>cetuximab</a:t>
            </a:r>
            <a:r>
              <a:rPr lang="en-GB" dirty="0"/>
              <a:t> (</a:t>
            </a:r>
            <a:r>
              <a:rPr lang="en-GB" dirty="0" err="1"/>
              <a:t>cet</a:t>
            </a:r>
            <a:r>
              <a:rPr lang="en-GB" dirty="0"/>
              <a:t>), followed by </a:t>
            </a:r>
            <a:r>
              <a:rPr lang="en-GB" dirty="0" err="1"/>
              <a:t>cet</a:t>
            </a:r>
            <a:r>
              <a:rPr lang="en-GB" dirty="0"/>
              <a:t> or </a:t>
            </a:r>
            <a:r>
              <a:rPr lang="en-GB" dirty="0" err="1"/>
              <a:t>bevacizumab</a:t>
            </a:r>
            <a:r>
              <a:rPr lang="en-GB" dirty="0"/>
              <a:t> (</a:t>
            </a:r>
            <a:r>
              <a:rPr lang="en-GB" dirty="0" err="1"/>
              <a:t>bev</a:t>
            </a:r>
            <a:r>
              <a:rPr lang="en-GB" dirty="0"/>
              <a:t>) maintenance, in RAS/BRAF </a:t>
            </a:r>
            <a:r>
              <a:rPr lang="en-GB" dirty="0" err="1"/>
              <a:t>wt</a:t>
            </a:r>
            <a:r>
              <a:rPr lang="en-GB" dirty="0"/>
              <a:t> metastatic colorectal cancer (mCRC): Results of the phase II randomized MACBETH trial by </a:t>
            </a:r>
            <a:r>
              <a:rPr lang="en-GB" dirty="0" smtClean="0"/>
              <a:t>GONO – </a:t>
            </a:r>
            <a:r>
              <a:rPr lang="en-GB" dirty="0" err="1" smtClean="0"/>
              <a:t>Antoniotti</a:t>
            </a:r>
            <a:r>
              <a:rPr lang="en-GB" dirty="0" smtClean="0"/>
              <a:t> C,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*Cetuximab</a:t>
            </a:r>
            <a:r>
              <a:rPr lang="fr-FR" dirty="0" smtClean="0"/>
              <a:t> </a:t>
            </a:r>
            <a:r>
              <a:rPr lang="fr-FR" dirty="0"/>
              <a:t>500 </a:t>
            </a:r>
            <a:r>
              <a:rPr lang="fr-FR" dirty="0" smtClean="0"/>
              <a:t>mg/m</a:t>
            </a:r>
            <a:r>
              <a:rPr lang="en-GB" baseline="30000" dirty="0"/>
              <a:t>2</a:t>
            </a:r>
            <a:r>
              <a:rPr lang="fr-FR" dirty="0" smtClean="0"/>
              <a:t> + irinotecan 130 </a:t>
            </a:r>
            <a:r>
              <a:rPr lang="en-GB" dirty="0" smtClean="0"/>
              <a:t>mg/m</a:t>
            </a:r>
            <a:r>
              <a:rPr lang="en-GB" baseline="30000" dirty="0" smtClean="0"/>
              <a:t>2</a:t>
            </a:r>
            <a:r>
              <a:rPr lang="en-GB" dirty="0" smtClean="0"/>
              <a:t> + </a:t>
            </a:r>
            <a:br>
              <a:rPr lang="en-GB" dirty="0" smtClean="0"/>
            </a:br>
            <a:r>
              <a:rPr lang="en-GB" dirty="0"/>
              <a:t>o</a:t>
            </a:r>
            <a:r>
              <a:rPr lang="en-GB" dirty="0" smtClean="0"/>
              <a:t>xaliplatin </a:t>
            </a:r>
            <a:r>
              <a:rPr lang="en-GB" dirty="0"/>
              <a:t>85 </a:t>
            </a:r>
            <a:r>
              <a:rPr lang="en-GB" dirty="0" smtClean="0"/>
              <a:t>mg/m</a:t>
            </a:r>
            <a:r>
              <a:rPr lang="en-GB" baseline="30000" dirty="0"/>
              <a:t>2</a:t>
            </a:r>
            <a:r>
              <a:rPr lang="en-GB" dirty="0" smtClean="0"/>
              <a:t> + leucovorin 200 mg/m</a:t>
            </a:r>
            <a:r>
              <a:rPr lang="en-GB" baseline="30000" dirty="0"/>
              <a:t>2</a:t>
            </a:r>
            <a:r>
              <a:rPr lang="en-GB" dirty="0" smtClean="0"/>
              <a:t> + </a:t>
            </a:r>
            <a:br>
              <a:rPr lang="en-GB" dirty="0" smtClean="0"/>
            </a:br>
            <a:r>
              <a:rPr lang="en-GB" dirty="0" smtClean="0"/>
              <a:t>5FU </a:t>
            </a:r>
            <a:r>
              <a:rPr lang="en-GB" dirty="0"/>
              <a:t>2400 </a:t>
            </a:r>
            <a:r>
              <a:rPr lang="en-GB" dirty="0" smtClean="0"/>
              <a:t>mg/m</a:t>
            </a:r>
            <a:r>
              <a:rPr lang="en-GB" baseline="30000" dirty="0" smtClean="0"/>
              <a:t>2</a:t>
            </a:r>
            <a:r>
              <a:rPr lang="en-GB" dirty="0" smtClean="0"/>
              <a:t>over </a:t>
            </a:r>
            <a:r>
              <a:rPr lang="en-GB" dirty="0"/>
              <a:t>48h </a:t>
            </a:r>
            <a:r>
              <a:rPr lang="en-GB" dirty="0" smtClean="0"/>
              <a:t>q2w</a:t>
            </a:r>
            <a:endParaRPr lang="en-GB" dirty="0"/>
          </a:p>
        </p:txBody>
      </p:sp>
      <p:sp>
        <p:nvSpPr>
          <p:cNvPr id="15" name="Text Placeholder 14"/>
          <p:cNvSpPr>
            <a:spLocks noGrp="1"/>
          </p:cNvSpPr>
          <p:nvPr>
            <p:ph type="body" sz="quarter" idx="11"/>
          </p:nvPr>
        </p:nvSpPr>
        <p:spPr/>
        <p:txBody>
          <a:bodyPr/>
          <a:lstStyle/>
          <a:p>
            <a:r>
              <a:rPr lang="en-GB" dirty="0" err="1"/>
              <a:t>Antoniotti</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O-011 </a:t>
            </a:r>
            <a:endParaRPr lang="en-GB" dirty="0"/>
          </a:p>
        </p:txBody>
      </p:sp>
      <p:sp>
        <p:nvSpPr>
          <p:cNvPr id="6" name="Rectangle 3"/>
          <p:cNvSpPr txBox="1">
            <a:spLocks noChangeArrowheads="1"/>
          </p:cNvSpPr>
          <p:nvPr/>
        </p:nvSpPr>
        <p:spPr bwMode="auto">
          <a:xfrm>
            <a:off x="365124" y="1254035"/>
            <a:ext cx="8522844"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r>
              <a:rPr lang="en-GB" dirty="0" smtClean="0"/>
              <a:t>To evaluate </a:t>
            </a:r>
            <a:r>
              <a:rPr lang="en-GB" dirty="0"/>
              <a:t>the activity and safety of </a:t>
            </a:r>
            <a:r>
              <a:rPr lang="en-GB" dirty="0" smtClean="0"/>
              <a:t>1L </a:t>
            </a:r>
            <a:r>
              <a:rPr lang="en-GB" dirty="0" err="1" smtClean="0"/>
              <a:t>mFOLFOXIRI</a:t>
            </a:r>
            <a:r>
              <a:rPr lang="en-GB" dirty="0" smtClean="0"/>
              <a:t> </a:t>
            </a:r>
            <a:r>
              <a:rPr lang="en-GB" dirty="0" smtClean="0"/>
              <a:t>+ cetuximab </a:t>
            </a:r>
            <a:r>
              <a:rPr lang="en-GB" dirty="0"/>
              <a:t>and </a:t>
            </a:r>
            <a:r>
              <a:rPr lang="en-GB" dirty="0" smtClean="0"/>
              <a:t>the </a:t>
            </a:r>
            <a:r>
              <a:rPr lang="en-GB" dirty="0"/>
              <a:t>role of maintenance using </a:t>
            </a:r>
            <a:r>
              <a:rPr lang="en-GB" dirty="0" smtClean="0"/>
              <a:t>cetuximab or </a:t>
            </a:r>
            <a:r>
              <a:rPr lang="en-GB" dirty="0"/>
              <a:t>b</a:t>
            </a:r>
            <a:r>
              <a:rPr lang="en-GB" dirty="0" smtClean="0"/>
              <a:t>evacizumab </a:t>
            </a:r>
            <a:r>
              <a:rPr lang="en-GB" dirty="0"/>
              <a:t>in patients with unresectable mCRC (initially </a:t>
            </a:r>
            <a:r>
              <a:rPr lang="en-GB" i="1" dirty="0"/>
              <a:t>KRAS</a:t>
            </a:r>
            <a:r>
              <a:rPr lang="en-GB" dirty="0"/>
              <a:t> </a:t>
            </a:r>
            <a:r>
              <a:rPr lang="en-GB" dirty="0" smtClean="0"/>
              <a:t>WT patients</a:t>
            </a:r>
            <a:r>
              <a:rPr lang="en-GB" dirty="0" smtClean="0"/>
              <a:t>, but after </a:t>
            </a:r>
            <a:r>
              <a:rPr lang="en-GB" dirty="0"/>
              <a:t>an amendment in </a:t>
            </a:r>
            <a:r>
              <a:rPr lang="en-GB" dirty="0" smtClean="0"/>
              <a:t>October </a:t>
            </a:r>
            <a:r>
              <a:rPr lang="en-GB" dirty="0"/>
              <a:t>2013, only </a:t>
            </a:r>
            <a:r>
              <a:rPr lang="en-GB" i="1" dirty="0"/>
              <a:t>RAS/BRAF</a:t>
            </a:r>
            <a:r>
              <a:rPr lang="en-GB" dirty="0"/>
              <a:t> </a:t>
            </a:r>
            <a:r>
              <a:rPr lang="en-GB" dirty="0" smtClean="0"/>
              <a:t>WT) </a:t>
            </a:r>
            <a:endParaRPr lang="en-GB" dirty="0"/>
          </a:p>
          <a:p>
            <a:pPr marL="0" indent="0">
              <a:buFontTx/>
              <a:buNone/>
            </a:pPr>
            <a:endParaRPr lang="en-GB" dirty="0"/>
          </a:p>
        </p:txBody>
      </p:sp>
      <p:sp>
        <p:nvSpPr>
          <p:cNvPr id="7" name="Oval 14"/>
          <p:cNvSpPr>
            <a:spLocks noChangeArrowheads="1"/>
          </p:cNvSpPr>
          <p:nvPr/>
        </p:nvSpPr>
        <p:spPr bwMode="auto">
          <a:xfrm>
            <a:off x="3783877" y="36222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p>
          <a:p>
            <a:pPr algn="ct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048321" y="3167665"/>
            <a:ext cx="481962" cy="42725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131839" y="2808609"/>
            <a:ext cx="1822974" cy="66340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Cetuximab until PD </a:t>
            </a:r>
            <a:endParaRPr lang="en-GB" altLang="zh-CN" b="1" dirty="0">
              <a:solidFill>
                <a:schemeClr val="tx2"/>
              </a:solidFill>
              <a:ea typeface="SimSun" pitchFamily="2" charset="-122"/>
            </a:endParaRPr>
          </a:p>
        </p:txBody>
      </p:sp>
      <p:cxnSp>
        <p:nvCxnSpPr>
          <p:cNvPr id="10" name="AutoShape 19"/>
          <p:cNvCxnSpPr>
            <a:cxnSpLocks noChangeShapeType="1"/>
          </p:cNvCxnSpPr>
          <p:nvPr/>
        </p:nvCxnSpPr>
        <p:spPr bwMode="auto">
          <a:xfrm>
            <a:off x="3527154" y="3914373"/>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6591218" y="3140311"/>
            <a:ext cx="540621"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502930" y="2569779"/>
            <a:ext cx="2088288" cy="114106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chemeClr val="tx2"/>
                </a:solidFill>
                <a:ea typeface="SimSun" pitchFamily="2" charset="-122"/>
              </a:rPr>
              <a:t>mFOLFOXIRI</a:t>
            </a:r>
            <a:r>
              <a:rPr lang="en-GB" altLang="zh-CN" dirty="0" smtClean="0">
                <a:solidFill>
                  <a:schemeClr val="tx2"/>
                </a:solidFill>
                <a:ea typeface="SimSun" pitchFamily="2" charset="-122"/>
              </a:rPr>
              <a:t> + Cetuximab* </a:t>
            </a:r>
          </a:p>
          <a:p>
            <a:pPr algn="ctr" defTabSz="892175" eaLnBrk="0" hangingPunct="0"/>
            <a:r>
              <a:rPr lang="en-GB" altLang="zh-CN" dirty="0">
                <a:solidFill>
                  <a:schemeClr val="tx2"/>
                </a:solidFill>
                <a:ea typeface="SimSun" pitchFamily="2" charset="-122"/>
              </a:rPr>
              <a:t>u</a:t>
            </a:r>
            <a:r>
              <a:rPr lang="en-GB" altLang="zh-CN" dirty="0" smtClean="0">
                <a:solidFill>
                  <a:schemeClr val="tx2"/>
                </a:solidFill>
                <a:ea typeface="SimSun" pitchFamily="2" charset="-122"/>
              </a:rPr>
              <a:t>p to 8 cycles </a:t>
            </a:r>
          </a:p>
          <a:p>
            <a:pPr algn="ctr" defTabSz="892175" eaLnBrk="0" hangingPunct="0"/>
            <a:r>
              <a:rPr lang="en-GB" altLang="zh-CN" dirty="0" smtClean="0">
                <a:solidFill>
                  <a:schemeClr val="tx2"/>
                </a:solidFill>
                <a:ea typeface="SimSun" pitchFamily="2" charset="-122"/>
              </a:rPr>
              <a:t>(n=59)</a:t>
            </a:r>
            <a:endParaRPr lang="en-GB" altLang="zh-CN" dirty="0">
              <a:solidFill>
                <a:schemeClr val="tx2"/>
              </a:solidFill>
              <a:ea typeface="SimSun" pitchFamily="2" charset="-122"/>
            </a:endParaRPr>
          </a:p>
        </p:txBody>
      </p:sp>
      <p:sp>
        <p:nvSpPr>
          <p:cNvPr id="13" name="AutoShape 9"/>
          <p:cNvSpPr>
            <a:spLocks noChangeArrowheads="1"/>
          </p:cNvSpPr>
          <p:nvPr/>
        </p:nvSpPr>
        <p:spPr bwMode="auto">
          <a:xfrm>
            <a:off x="207464" y="2595294"/>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Measurable, unresectable </a:t>
            </a:r>
            <a:r>
              <a:rPr lang="en-GB" altLang="zh-CN" i="1" dirty="0" smtClean="0">
                <a:solidFill>
                  <a:schemeClr val="tx2"/>
                </a:solidFill>
                <a:ea typeface="SimSun" pitchFamily="2" charset="-122"/>
              </a:rPr>
              <a:t>RAS/BRAF</a:t>
            </a:r>
            <a:r>
              <a:rPr lang="en-GB" altLang="zh-CN" dirty="0" smtClean="0">
                <a:solidFill>
                  <a:schemeClr val="tx2"/>
                </a:solidFill>
                <a:ea typeface="SimSun" pitchFamily="2" charset="-122"/>
              </a:rPr>
              <a:t> </a:t>
            </a:r>
            <a:r>
              <a:rPr lang="en-GB" altLang="zh-CN" dirty="0" smtClean="0">
                <a:solidFill>
                  <a:schemeClr val="tx2"/>
                </a:solidFill>
                <a:ea typeface="SimSun" pitchFamily="2" charset="-122"/>
              </a:rPr>
              <a:t>WT (centrally </a:t>
            </a:r>
            <a:r>
              <a:rPr lang="en-GB" altLang="zh-CN" dirty="0" smtClean="0">
                <a:solidFill>
                  <a:schemeClr val="tx2"/>
                </a:solidFill>
                <a:ea typeface="SimSun" pitchFamily="2" charset="-122"/>
              </a:rPr>
              <a:t>screened</a:t>
            </a:r>
            <a:r>
              <a:rPr lang="en-GB" altLang="zh-CN" dirty="0">
                <a:solidFill>
                  <a:schemeClr val="tx2"/>
                </a:solidFill>
                <a:ea typeface="SimSun" pitchFamily="2" charset="-122"/>
              </a:rPr>
              <a:t>) </a:t>
            </a:r>
            <a:r>
              <a:rPr lang="en-GB" altLang="zh-CN" dirty="0" err="1">
                <a:solidFill>
                  <a:schemeClr val="tx2"/>
                </a:solidFill>
                <a:ea typeface="SimSun" pitchFamily="2" charset="-122"/>
              </a:rPr>
              <a:t>mCRC</a:t>
            </a:r>
            <a:r>
              <a:rPr lang="en-GB" altLang="zh-CN" dirty="0">
                <a:solidFill>
                  <a:schemeClr val="tx2"/>
                </a:solidFill>
                <a:ea typeface="SimSun" pitchFamily="2" charset="-122"/>
              </a:rPr>
              <a:t> </a:t>
            </a:r>
            <a:endParaRPr lang="en-GB" altLang="zh-CN" dirty="0" smtClean="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No prior therapy for advanced disease</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ECOG PS ≤2</a:t>
            </a:r>
            <a:endParaRPr lang="en-GB" altLang="zh-CN" dirty="0">
              <a:solidFill>
                <a:schemeClr val="tx2"/>
              </a:solidFill>
              <a:ea typeface="SimSun" pitchFamily="2" charset="-122"/>
            </a:endParaRPr>
          </a:p>
          <a:p>
            <a:pPr marL="292100" indent="-292100" defTabSz="892175" eaLnBrk="0" hangingPunct="0">
              <a:spcAft>
                <a:spcPct val="30000"/>
              </a:spcAft>
            </a:pPr>
            <a:r>
              <a:rPr lang="en-GB" altLang="zh-CN" dirty="0" smtClean="0">
                <a:solidFill>
                  <a:schemeClr val="tx2"/>
                </a:solidFill>
                <a:ea typeface="SimSun" pitchFamily="2" charset="-122"/>
              </a:rPr>
              <a:t>(n=143)</a:t>
            </a:r>
            <a:endParaRPr lang="en-GB" altLang="zh-CN" dirty="0">
              <a:solidFill>
                <a:schemeClr val="tx2"/>
              </a:solidFill>
              <a:ea typeface="SimSun" pitchFamily="2" charset="-122"/>
            </a:endParaRPr>
          </a:p>
        </p:txBody>
      </p:sp>
      <p:sp>
        <p:nvSpPr>
          <p:cNvPr id="16" name="Rectangle 9"/>
          <p:cNvSpPr txBox="1">
            <a:spLocks noChangeArrowheads="1"/>
          </p:cNvSpPr>
          <p:nvPr/>
        </p:nvSpPr>
        <p:spPr bwMode="auto">
          <a:xfrm>
            <a:off x="365124" y="5378690"/>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10-month progression-free rate (PFR) </a:t>
            </a:r>
          </a:p>
          <a:p>
            <a:endParaRPr lang="en-GB" kern="0" dirty="0" smtClean="0"/>
          </a:p>
        </p:txBody>
      </p:sp>
      <p:sp>
        <p:nvSpPr>
          <p:cNvPr id="17" name="Content Placeholder 26"/>
          <p:cNvSpPr txBox="1">
            <a:spLocks/>
          </p:cNvSpPr>
          <p:nvPr/>
        </p:nvSpPr>
        <p:spPr>
          <a:xfrm>
            <a:off x="4648200" y="5378690"/>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Response, safety</a:t>
            </a:r>
          </a:p>
        </p:txBody>
      </p:sp>
      <p:cxnSp>
        <p:nvCxnSpPr>
          <p:cNvPr id="18" name="AutoShape 16"/>
          <p:cNvCxnSpPr>
            <a:cxnSpLocks noChangeShapeType="1"/>
            <a:stCxn id="7" idx="4"/>
            <a:endCxn id="21" idx="1"/>
          </p:cNvCxnSpPr>
          <p:nvPr/>
        </p:nvCxnSpPr>
        <p:spPr bwMode="auto">
          <a:xfrm rot="16200000" flipH="1">
            <a:off x="4093209" y="4188939"/>
            <a:ext cx="392189" cy="42725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131837" y="4278792"/>
            <a:ext cx="1822977" cy="6397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Bevacizumab until PD</a:t>
            </a:r>
            <a:endParaRPr lang="en-GB" altLang="zh-CN" b="1" dirty="0">
              <a:solidFill>
                <a:srgbClr val="4D4D4D"/>
              </a:solidFill>
              <a:ea typeface="SimSun" pitchFamily="2" charset="-122"/>
            </a:endParaRPr>
          </a:p>
        </p:txBody>
      </p:sp>
      <p:cxnSp>
        <p:nvCxnSpPr>
          <p:cNvPr id="20" name="AutoShape 20"/>
          <p:cNvCxnSpPr>
            <a:cxnSpLocks noChangeShapeType="1"/>
            <a:stCxn id="21" idx="3"/>
            <a:endCxn id="19" idx="1"/>
          </p:cNvCxnSpPr>
          <p:nvPr/>
        </p:nvCxnSpPr>
        <p:spPr bwMode="auto">
          <a:xfrm flipV="1">
            <a:off x="6589987" y="4598661"/>
            <a:ext cx="541850"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02931" y="4008969"/>
            <a:ext cx="2087056" cy="117938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a:solidFill>
                  <a:srgbClr val="4D4D4D"/>
                </a:solidFill>
                <a:ea typeface="SimSun" pitchFamily="2" charset="-122"/>
              </a:rPr>
              <a:t>mFOLFOXIRI</a:t>
            </a:r>
            <a:r>
              <a:rPr lang="en-GB" altLang="zh-CN" dirty="0">
                <a:solidFill>
                  <a:srgbClr val="4D4D4D"/>
                </a:solidFill>
                <a:ea typeface="SimSun" pitchFamily="2" charset="-122"/>
              </a:rPr>
              <a:t> + Cetuximab* </a:t>
            </a:r>
          </a:p>
          <a:p>
            <a:pPr algn="ctr" defTabSz="892175" eaLnBrk="0" hangingPunct="0"/>
            <a:r>
              <a:rPr lang="en-GB" altLang="zh-CN" dirty="0">
                <a:solidFill>
                  <a:srgbClr val="4D4D4D"/>
                </a:solidFill>
                <a:ea typeface="SimSun" pitchFamily="2" charset="-122"/>
              </a:rPr>
              <a:t>up to 8 cycles </a:t>
            </a:r>
          </a:p>
          <a:p>
            <a:pPr algn="ctr" defTabSz="892175" eaLnBrk="0" hangingPunct="0"/>
            <a:r>
              <a:rPr lang="en-GB" altLang="zh-CN" dirty="0" smtClean="0">
                <a:solidFill>
                  <a:srgbClr val="4D4D4D"/>
                </a:solidFill>
                <a:ea typeface="SimSun" pitchFamily="2" charset="-122"/>
              </a:rPr>
              <a:t>(n=57)</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95709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O-011</a:t>
            </a:r>
            <a:r>
              <a:rPr lang="en-GB" dirty="0"/>
              <a:t>: Modified FOLFOXIRI (</a:t>
            </a:r>
            <a:r>
              <a:rPr lang="en-GB" dirty="0" err="1"/>
              <a:t>mFOLFOXIRI</a:t>
            </a:r>
            <a:r>
              <a:rPr lang="en-GB" dirty="0"/>
              <a:t>) plus </a:t>
            </a:r>
            <a:r>
              <a:rPr lang="en-GB" dirty="0" err="1"/>
              <a:t>cetuximab</a:t>
            </a:r>
            <a:r>
              <a:rPr lang="en-GB" dirty="0"/>
              <a:t> (</a:t>
            </a:r>
            <a:r>
              <a:rPr lang="en-GB" dirty="0" err="1"/>
              <a:t>cet</a:t>
            </a:r>
            <a:r>
              <a:rPr lang="en-GB" dirty="0"/>
              <a:t>), followed by </a:t>
            </a:r>
            <a:r>
              <a:rPr lang="en-GB" dirty="0" err="1"/>
              <a:t>cet</a:t>
            </a:r>
            <a:r>
              <a:rPr lang="en-GB" dirty="0"/>
              <a:t> or </a:t>
            </a:r>
            <a:r>
              <a:rPr lang="en-GB" dirty="0" err="1"/>
              <a:t>bevacizumab</a:t>
            </a:r>
            <a:r>
              <a:rPr lang="en-GB" dirty="0"/>
              <a:t> (</a:t>
            </a:r>
            <a:r>
              <a:rPr lang="en-GB" dirty="0" err="1"/>
              <a:t>bev</a:t>
            </a:r>
            <a:r>
              <a:rPr lang="en-GB" dirty="0"/>
              <a:t>) maintenance, in RAS/BRAF </a:t>
            </a:r>
            <a:r>
              <a:rPr lang="en-GB" dirty="0" err="1"/>
              <a:t>wt</a:t>
            </a:r>
            <a:r>
              <a:rPr lang="en-GB" dirty="0"/>
              <a:t> metastatic colorectal cancer (mCRC): Results of the phase II randomized MACBETH trial by </a:t>
            </a:r>
            <a:r>
              <a:rPr lang="en-GB" dirty="0" smtClean="0"/>
              <a:t>GONO – </a:t>
            </a:r>
            <a:r>
              <a:rPr lang="en-GB" dirty="0" err="1" smtClean="0"/>
              <a:t>Antoniotti</a:t>
            </a:r>
            <a:r>
              <a:rPr lang="en-GB" dirty="0" smtClean="0"/>
              <a:t> C,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Antoniotti</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O-011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790212784"/>
              </p:ext>
            </p:extLst>
          </p:nvPr>
        </p:nvGraphicFramePr>
        <p:xfrm>
          <a:off x="365123" y="1802130"/>
          <a:ext cx="8413751" cy="3779520"/>
        </p:xfrm>
        <a:graphic>
          <a:graphicData uri="http://schemas.openxmlformats.org/drawingml/2006/table">
            <a:tbl>
              <a:tblPr firstRow="1" bandRow="1">
                <a:tableStyleId>{69012ECD-51FC-41F1-AA8D-1B2483CD663E}</a:tableStyleId>
              </a:tblPr>
              <a:tblGrid>
                <a:gridCol w="3890781"/>
                <a:gridCol w="2261485"/>
                <a:gridCol w="2261485"/>
              </a:tblGrid>
              <a:tr h="283844">
                <a:tc>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Cetuximab</a:t>
                      </a:r>
                      <a:br>
                        <a:rPr lang="en-GB" sz="1600" b="1" dirty="0" smtClean="0">
                          <a:solidFill>
                            <a:schemeClr val="tx2"/>
                          </a:solidFill>
                          <a:effectLst/>
                          <a:latin typeface="+mn-lt"/>
                        </a:rPr>
                      </a:br>
                      <a:r>
                        <a:rPr lang="en-GB" sz="1600" b="1" dirty="0" smtClean="0">
                          <a:solidFill>
                            <a:schemeClr val="tx2"/>
                          </a:solidFill>
                          <a:effectLst/>
                          <a:latin typeface="+mn-lt"/>
                        </a:rPr>
                        <a:t>(n=59)</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Bevacizumab</a:t>
                      </a:r>
                      <a:br>
                        <a:rPr lang="en-GB" sz="1600" b="1" dirty="0" smtClean="0">
                          <a:solidFill>
                            <a:schemeClr val="tx2"/>
                          </a:solidFill>
                          <a:effectLst/>
                          <a:latin typeface="+mn-lt"/>
                        </a:rPr>
                      </a:br>
                      <a:r>
                        <a:rPr lang="en-GB" sz="1600" b="1" dirty="0" smtClean="0">
                          <a:solidFill>
                            <a:schemeClr val="tx2"/>
                          </a:solidFill>
                          <a:effectLst/>
                          <a:latin typeface="+mn-lt"/>
                        </a:rPr>
                        <a:t>(n=57)</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en-GB" sz="1600" b="0" baseline="0" dirty="0" smtClean="0">
                          <a:effectLst/>
                          <a:latin typeface="+mn-lt"/>
                        </a:rPr>
                        <a:t>10-month progression free, n</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Secondary</a:t>
                      </a:r>
                      <a:r>
                        <a:rPr lang="en-GB" sz="1600" b="0" baseline="0" dirty="0" smtClean="0">
                          <a:latin typeface="+mn-lt"/>
                        </a:rPr>
                        <a:t> resection rate, %</a:t>
                      </a:r>
                    </a:p>
                    <a:p>
                      <a:pPr marL="0" indent="182563"/>
                      <a:r>
                        <a:rPr lang="en-GB" sz="1600" b="0" baseline="0" dirty="0" smtClean="0">
                          <a:latin typeface="+mn-lt"/>
                        </a:rPr>
                        <a:t>R0/R1/R2</a:t>
                      </a:r>
                    </a:p>
                    <a:p>
                      <a:pPr marL="0" indent="182563"/>
                      <a:r>
                        <a:rPr lang="en-GB" sz="1600" b="0" baseline="0" dirty="0" smtClean="0">
                          <a:latin typeface="+mn-lt"/>
                        </a:rPr>
                        <a:t>R0</a:t>
                      </a:r>
                      <a:endParaRPr lang="en-GB" sz="1600" b="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dirty="0" smtClean="0"/>
                    </a:p>
                    <a:p>
                      <a:pPr algn="ctr"/>
                      <a:r>
                        <a:rPr lang="en-GB" sz="1600" dirty="0" smtClean="0"/>
                        <a:t>45.8</a:t>
                      </a:r>
                    </a:p>
                    <a:p>
                      <a:pPr algn="ctr"/>
                      <a:r>
                        <a:rPr lang="en-GB" sz="1600" dirty="0" smtClean="0"/>
                        <a:t>32.2</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dirty="0" smtClean="0"/>
                    </a:p>
                    <a:p>
                      <a:pPr algn="ctr"/>
                      <a:r>
                        <a:rPr lang="en-GB" sz="1600" dirty="0" smtClean="0"/>
                        <a:t>29.8</a:t>
                      </a:r>
                    </a:p>
                    <a:p>
                      <a:pPr algn="ctr"/>
                      <a:r>
                        <a:rPr lang="en-GB" sz="1600" dirty="0" smtClean="0"/>
                        <a:t>22.8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b="0" dirty="0" smtClean="0">
                          <a:latin typeface="+mn-lt"/>
                        </a:rPr>
                        <a:t>Best response, %</a:t>
                      </a:r>
                    </a:p>
                    <a:p>
                      <a:pPr marL="0" indent="182563"/>
                      <a:r>
                        <a:rPr lang="en-GB" sz="1600" b="0" dirty="0" smtClean="0">
                          <a:latin typeface="+mn-lt"/>
                        </a:rPr>
                        <a:t>CR</a:t>
                      </a:r>
                    </a:p>
                    <a:p>
                      <a:pPr marL="0" indent="182563"/>
                      <a:r>
                        <a:rPr lang="en-GB" sz="1600" b="0" dirty="0" smtClean="0">
                          <a:latin typeface="+mn-lt"/>
                        </a:rPr>
                        <a:t>PR</a:t>
                      </a:r>
                    </a:p>
                    <a:p>
                      <a:pPr marL="0" indent="182563"/>
                      <a:r>
                        <a:rPr lang="en-GB" sz="1600" b="0" dirty="0" smtClean="0">
                          <a:latin typeface="+mn-lt"/>
                        </a:rPr>
                        <a:t>SD</a:t>
                      </a:r>
                    </a:p>
                    <a:p>
                      <a:pPr marL="0" indent="182563"/>
                      <a:r>
                        <a:rPr lang="en-GB" sz="1600" b="0" dirty="0" smtClean="0">
                          <a:latin typeface="+mn-lt"/>
                        </a:rPr>
                        <a:t>PD</a:t>
                      </a:r>
                    </a:p>
                    <a:p>
                      <a:pPr marL="0" marR="0" indent="182563" algn="l" defTabSz="914400" rtl="0" eaLnBrk="1" fontAlgn="auto" latinLnBrk="0" hangingPunct="1">
                        <a:lnSpc>
                          <a:spcPct val="100000"/>
                        </a:lnSpc>
                        <a:spcBef>
                          <a:spcPts val="0"/>
                        </a:spcBef>
                        <a:spcAft>
                          <a:spcPts val="0"/>
                        </a:spcAft>
                        <a:buClrTx/>
                        <a:buSzTx/>
                        <a:buFontTx/>
                        <a:buNone/>
                        <a:tabLst/>
                        <a:defRPr/>
                      </a:pPr>
                      <a:r>
                        <a:rPr lang="en-GB" sz="1600" b="0" dirty="0" smtClean="0">
                          <a:latin typeface="+mn-lt"/>
                        </a:rPr>
                        <a:t>Not</a:t>
                      </a:r>
                      <a:r>
                        <a:rPr lang="en-GB" sz="1600" b="0" baseline="0" dirty="0" smtClean="0">
                          <a:latin typeface="+mn-lt"/>
                        </a:rPr>
                        <a:t> assessed</a:t>
                      </a:r>
                      <a:endParaRPr lang="en-GB" sz="1600" b="0" dirty="0" smtClean="0">
                        <a:latin typeface="+mn-lt"/>
                      </a:endParaRPr>
                    </a:p>
                    <a:p>
                      <a:pPr marL="0" indent="182563"/>
                      <a:r>
                        <a:rPr lang="en-GB" sz="1600" b="0" dirty="0" smtClean="0">
                          <a:latin typeface="+mn-lt"/>
                        </a:rPr>
                        <a:t>ORR</a:t>
                      </a:r>
                    </a:p>
                    <a:p>
                      <a:pPr marL="0" indent="182563"/>
                      <a:r>
                        <a:rPr lang="en-GB" sz="1600" b="0" dirty="0" smtClean="0">
                          <a:latin typeface="+mn-lt"/>
                        </a:rPr>
                        <a:t>DCR</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p>
                    <a:p>
                      <a:pPr algn="ctr"/>
                      <a:r>
                        <a:rPr lang="en-GB" sz="1600" dirty="0" smtClean="0"/>
                        <a:t>5</a:t>
                      </a:r>
                    </a:p>
                    <a:p>
                      <a:pPr algn="ctr"/>
                      <a:r>
                        <a:rPr lang="en-GB" sz="1600" dirty="0" smtClean="0"/>
                        <a:t>63</a:t>
                      </a:r>
                    </a:p>
                    <a:p>
                      <a:pPr algn="ctr"/>
                      <a:r>
                        <a:rPr lang="en-GB" sz="1600" dirty="0" smtClean="0"/>
                        <a:t>24</a:t>
                      </a:r>
                    </a:p>
                    <a:p>
                      <a:pPr algn="ctr"/>
                      <a:r>
                        <a:rPr lang="en-GB" sz="1600" dirty="0" smtClean="0"/>
                        <a:t>3</a:t>
                      </a:r>
                    </a:p>
                    <a:p>
                      <a:pPr algn="ctr"/>
                      <a:r>
                        <a:rPr lang="en-GB" sz="1600" dirty="0" smtClean="0"/>
                        <a:t>5</a:t>
                      </a:r>
                    </a:p>
                    <a:p>
                      <a:pPr algn="ctr"/>
                      <a:r>
                        <a:rPr lang="en-GB" sz="1600" dirty="0" smtClean="0"/>
                        <a:t>67.8</a:t>
                      </a:r>
                    </a:p>
                    <a:p>
                      <a:pPr algn="ctr"/>
                      <a:r>
                        <a:rPr lang="en-GB" sz="1600" dirty="0" smtClean="0"/>
                        <a:t>92</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p>
                    <a:p>
                      <a:pPr algn="ctr"/>
                      <a:r>
                        <a:rPr lang="en-GB" sz="1600" dirty="0" smtClean="0"/>
                        <a:t>4</a:t>
                      </a:r>
                    </a:p>
                    <a:p>
                      <a:pPr algn="ctr"/>
                      <a:r>
                        <a:rPr lang="en-GB" sz="1600" dirty="0" smtClean="0"/>
                        <a:t>72</a:t>
                      </a:r>
                    </a:p>
                    <a:p>
                      <a:pPr algn="ctr"/>
                      <a:r>
                        <a:rPr lang="en-GB" sz="1600" dirty="0" smtClean="0"/>
                        <a:t>14</a:t>
                      </a:r>
                    </a:p>
                    <a:p>
                      <a:pPr algn="ctr"/>
                      <a:r>
                        <a:rPr lang="en-GB" sz="1600" dirty="0" smtClean="0"/>
                        <a:t>4</a:t>
                      </a:r>
                    </a:p>
                    <a:p>
                      <a:pPr algn="ctr"/>
                      <a:r>
                        <a:rPr lang="en-GB" sz="1600" dirty="0" smtClean="0"/>
                        <a:t>6</a:t>
                      </a:r>
                    </a:p>
                    <a:p>
                      <a:pPr algn="ctr"/>
                      <a:r>
                        <a:rPr lang="en-GB" sz="1600" dirty="0" smtClean="0"/>
                        <a:t>75.4</a:t>
                      </a:r>
                    </a:p>
                    <a:p>
                      <a:pPr algn="ctr"/>
                      <a:r>
                        <a:rPr lang="en-GB" sz="1600" dirty="0" smtClean="0"/>
                        <a:t>89</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838644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O-011</a:t>
            </a:r>
            <a:r>
              <a:rPr lang="en-GB" dirty="0"/>
              <a:t>: Modified FOLFOXIRI (</a:t>
            </a:r>
            <a:r>
              <a:rPr lang="en-GB" dirty="0" err="1"/>
              <a:t>mFOLFOXIRI</a:t>
            </a:r>
            <a:r>
              <a:rPr lang="en-GB" dirty="0"/>
              <a:t>) plus </a:t>
            </a:r>
            <a:r>
              <a:rPr lang="en-GB" dirty="0" err="1"/>
              <a:t>cetuximab</a:t>
            </a:r>
            <a:r>
              <a:rPr lang="en-GB" dirty="0"/>
              <a:t> (</a:t>
            </a:r>
            <a:r>
              <a:rPr lang="en-GB" dirty="0" err="1"/>
              <a:t>cet</a:t>
            </a:r>
            <a:r>
              <a:rPr lang="en-GB" dirty="0"/>
              <a:t>), followed by </a:t>
            </a:r>
            <a:r>
              <a:rPr lang="en-GB" dirty="0" err="1"/>
              <a:t>cet</a:t>
            </a:r>
            <a:r>
              <a:rPr lang="en-GB" dirty="0"/>
              <a:t> or </a:t>
            </a:r>
            <a:r>
              <a:rPr lang="en-GB" dirty="0" err="1"/>
              <a:t>bevacizumab</a:t>
            </a:r>
            <a:r>
              <a:rPr lang="en-GB" dirty="0"/>
              <a:t> (</a:t>
            </a:r>
            <a:r>
              <a:rPr lang="en-GB" dirty="0" err="1"/>
              <a:t>bev</a:t>
            </a:r>
            <a:r>
              <a:rPr lang="en-GB" dirty="0"/>
              <a:t>) maintenance, in RAS/BRAF </a:t>
            </a:r>
            <a:r>
              <a:rPr lang="en-GB" dirty="0" err="1"/>
              <a:t>wt</a:t>
            </a:r>
            <a:r>
              <a:rPr lang="en-GB" dirty="0"/>
              <a:t> metastatic colorectal cancer (mCRC): Results of the phase II randomized MACBETH trial by </a:t>
            </a:r>
            <a:r>
              <a:rPr lang="en-GB" dirty="0" smtClean="0"/>
              <a:t>GONO – </a:t>
            </a:r>
            <a:r>
              <a:rPr lang="en-GB" dirty="0" err="1" smtClean="0"/>
              <a:t>Antoniotti</a:t>
            </a:r>
            <a:r>
              <a:rPr lang="en-GB" dirty="0" smtClean="0"/>
              <a:t> C,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Antoniotti</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O-011 </a:t>
            </a:r>
            <a:endParaRPr lang="en-GB"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 (cont.)</a:t>
            </a:r>
            <a:endParaRPr lang="en-GB" dirty="0" smtClean="0"/>
          </a:p>
          <a:p>
            <a:endParaRPr lang="en-GB" dirty="0"/>
          </a:p>
          <a:p>
            <a:endParaRPr lang="en-GB" dirty="0" smtClean="0"/>
          </a:p>
          <a:p>
            <a:endParaRPr lang="en-GB" dirty="0"/>
          </a:p>
          <a:p>
            <a:endParaRPr lang="en-GB" dirty="0" smtClean="0"/>
          </a:p>
          <a:p>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marL="0" indent="0">
              <a:buNone/>
            </a:pPr>
            <a:r>
              <a:rPr lang="en-GB" b="1" dirty="0" smtClean="0"/>
              <a:t>Conclusions</a:t>
            </a:r>
            <a:endParaRPr lang="en-GB" dirty="0" smtClean="0"/>
          </a:p>
          <a:p>
            <a:r>
              <a:rPr lang="en-GB" b="1" dirty="0" smtClean="0"/>
              <a:t>The </a:t>
            </a:r>
            <a:r>
              <a:rPr lang="en-GB" b="1" dirty="0"/>
              <a:t>primary </a:t>
            </a:r>
            <a:r>
              <a:rPr lang="en-GB" b="1" dirty="0" smtClean="0"/>
              <a:t>endpoint was not met in either of the two arms</a:t>
            </a:r>
          </a:p>
          <a:p>
            <a:r>
              <a:rPr lang="en-GB" b="1" dirty="0" smtClean="0"/>
              <a:t>It is, however, feasible to use a 4-month induction with </a:t>
            </a:r>
            <a:r>
              <a:rPr lang="en-GB" b="1" dirty="0" err="1" smtClean="0"/>
              <a:t>mFOLFOXIRI</a:t>
            </a:r>
            <a:r>
              <a:rPr lang="en-GB" b="1" dirty="0" smtClean="0"/>
              <a:t> + cetuximab, with relevant activity, leading to high conversion rate which may positively affect OS results</a:t>
            </a:r>
            <a:endParaRPr lang="en-GB" b="1" dirty="0"/>
          </a:p>
        </p:txBody>
      </p:sp>
      <p:graphicFrame>
        <p:nvGraphicFramePr>
          <p:cNvPr id="6" name="Group 88"/>
          <p:cNvGraphicFramePr>
            <a:graphicFrameLocks noGrp="1"/>
          </p:cNvGraphicFramePr>
          <p:nvPr>
            <p:extLst>
              <p:ext uri="{D42A27DB-BD31-4B8C-83A1-F6EECF244321}">
                <p14:modId xmlns:p14="http://schemas.microsoft.com/office/powerpoint/2010/main" val="693474199"/>
              </p:ext>
            </p:extLst>
          </p:nvPr>
        </p:nvGraphicFramePr>
        <p:xfrm>
          <a:off x="365123" y="1664970"/>
          <a:ext cx="8413751" cy="2962275"/>
        </p:xfrm>
        <a:graphic>
          <a:graphicData uri="http://schemas.openxmlformats.org/drawingml/2006/table">
            <a:tbl>
              <a:tblPr firstRow="1" bandRow="1">
                <a:tableStyleId>{69012ECD-51FC-41F1-AA8D-1B2483CD663E}</a:tableStyleId>
              </a:tblPr>
              <a:tblGrid>
                <a:gridCol w="4740277"/>
                <a:gridCol w="1836737"/>
                <a:gridCol w="1836737"/>
              </a:tblGrid>
              <a:tr h="283844">
                <a:tc>
                  <a:txBody>
                    <a:bodyPr/>
                    <a:lstStyle/>
                    <a:p>
                      <a:pPr algn="l" fontAlgn="base"/>
                      <a:r>
                        <a:rPr lang="en-GB" sz="1600" b="1" dirty="0" smtClean="0">
                          <a:solidFill>
                            <a:schemeClr val="tx2"/>
                          </a:solidFill>
                          <a:effectLst/>
                          <a:latin typeface="+mn-lt"/>
                        </a:rPr>
                        <a:t>Grade 3/4 AEs occurring in &gt;5% of patients, %</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Cetuximab</a:t>
                      </a:r>
                      <a:br>
                        <a:rPr lang="en-GB" sz="1600" b="1" dirty="0" smtClean="0">
                          <a:solidFill>
                            <a:schemeClr val="tx2"/>
                          </a:solidFill>
                          <a:effectLst/>
                          <a:latin typeface="+mn-lt"/>
                        </a:rPr>
                      </a:br>
                      <a:r>
                        <a:rPr lang="en-GB" sz="1600" b="1" dirty="0" smtClean="0">
                          <a:solidFill>
                            <a:schemeClr val="tx2"/>
                          </a:solidFill>
                          <a:effectLst/>
                          <a:latin typeface="+mn-lt"/>
                        </a:rPr>
                        <a:t>(n=59)</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Bevacizumab</a:t>
                      </a:r>
                      <a:br>
                        <a:rPr lang="en-GB" sz="1600" b="1" dirty="0" smtClean="0">
                          <a:solidFill>
                            <a:schemeClr val="tx2"/>
                          </a:solidFill>
                          <a:effectLst/>
                          <a:latin typeface="+mn-lt"/>
                        </a:rPr>
                      </a:br>
                      <a:r>
                        <a:rPr lang="en-GB" sz="1600" b="1" dirty="0" smtClean="0">
                          <a:solidFill>
                            <a:schemeClr val="tx2"/>
                          </a:solidFill>
                          <a:effectLst/>
                          <a:latin typeface="+mn-lt"/>
                        </a:rPr>
                        <a:t>(n=57)</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en-GB" sz="1600" b="0" baseline="0" dirty="0" smtClean="0">
                          <a:effectLst/>
                          <a:latin typeface="+mn-lt"/>
                        </a:rPr>
                        <a:t>Neutropenia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28.8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33.3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pPr algn="l" fontAlgn="base"/>
                      <a:r>
                        <a:rPr lang="en-GB" sz="1600" b="0" baseline="0" dirty="0" smtClean="0">
                          <a:effectLst/>
                          <a:latin typeface="+mn-lt"/>
                        </a:rPr>
                        <a:t>Diarrhoea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20.3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15.8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b="0" dirty="0" smtClean="0">
                          <a:latin typeface="+mn-lt"/>
                        </a:rPr>
                        <a:t>Skin rash</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18.6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12.3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Asthenia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10.1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8.8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en-GB" sz="1600" b="0" dirty="0" smtClean="0">
                          <a:latin typeface="+mn-lt"/>
                        </a:rPr>
                        <a:t>Stomatitis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Neurotoxicity</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6.7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0</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spTree>
    <p:custDataLst>
      <p:tags r:id="rId1"/>
    </p:custDataLst>
    <p:extLst>
      <p:ext uri="{BB962C8B-B14F-4D97-AF65-F5344CB8AC3E}">
        <p14:creationId xmlns:p14="http://schemas.microsoft.com/office/powerpoint/2010/main" val="1247945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O-023: Observational data outcomes of chemotherapy backbone for MSI-high metastatic colorectal cancer in molecular epidemiology of colorectal cancer study in </a:t>
            </a:r>
            <a:r>
              <a:rPr lang="en-GB" dirty="0" smtClean="0"/>
              <a:t>Israel </a:t>
            </a:r>
            <a:r>
              <a:rPr lang="en-GB" dirty="0"/>
              <a:t>– Shulman K, et al </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a:t>
            </a:r>
            <a:r>
              <a:rPr lang="en-GB" dirty="0"/>
              <a:t> evaluate the effectiveness of </a:t>
            </a:r>
            <a:r>
              <a:rPr lang="en-GB" dirty="0" smtClean="0"/>
              <a:t>modern CT </a:t>
            </a:r>
            <a:r>
              <a:rPr lang="en-GB" dirty="0"/>
              <a:t>backbones and bevacizumab in the treatment of </a:t>
            </a:r>
            <a:r>
              <a:rPr lang="en-GB" dirty="0" smtClean="0"/>
              <a:t>MSI </a:t>
            </a:r>
            <a:r>
              <a:rPr lang="en-GB" dirty="0" err="1" smtClean="0"/>
              <a:t>mCRC</a:t>
            </a:r>
            <a:endParaRPr lang="en-GB" dirty="0" smtClean="0"/>
          </a:p>
          <a:p>
            <a:endParaRPr lang="en-GB" dirty="0"/>
          </a:p>
          <a:p>
            <a:pPr marL="0" indent="0">
              <a:buNone/>
            </a:pPr>
            <a:r>
              <a:rPr lang="en-GB" b="1" dirty="0" smtClean="0"/>
              <a:t>Study design</a:t>
            </a:r>
          </a:p>
          <a:p>
            <a:r>
              <a:rPr lang="en-GB" dirty="0"/>
              <a:t>Data on </a:t>
            </a:r>
            <a:r>
              <a:rPr lang="en-GB" dirty="0" smtClean="0"/>
              <a:t>patients with MSI-high </a:t>
            </a:r>
            <a:r>
              <a:rPr lang="en-GB" dirty="0" err="1" smtClean="0"/>
              <a:t>mCRC</a:t>
            </a:r>
            <a:r>
              <a:rPr lang="en-GB" dirty="0" smtClean="0"/>
              <a:t> who </a:t>
            </a:r>
            <a:r>
              <a:rPr lang="en-GB" dirty="0"/>
              <a:t>were treated with a </a:t>
            </a:r>
            <a:r>
              <a:rPr lang="en-GB" dirty="0" smtClean="0"/>
              <a:t>1L CT with </a:t>
            </a:r>
            <a:r>
              <a:rPr lang="en-GB" dirty="0"/>
              <a:t>or without bevacizumab were extracted from the </a:t>
            </a:r>
            <a:r>
              <a:rPr lang="en-GB" dirty="0" smtClean="0"/>
              <a:t>database </a:t>
            </a:r>
            <a:r>
              <a:rPr lang="en-GB" dirty="0"/>
              <a:t>of Israeli population-based </a:t>
            </a:r>
            <a:r>
              <a:rPr lang="en-GB" dirty="0" smtClean="0"/>
              <a:t>CRC study*</a:t>
            </a:r>
            <a:endParaRPr lang="en-GB" dirty="0"/>
          </a:p>
          <a:p>
            <a:r>
              <a:rPr lang="en-GB" dirty="0"/>
              <a:t>Patients were </a:t>
            </a:r>
            <a:r>
              <a:rPr lang="en-GB" dirty="0" smtClean="0"/>
              <a:t>diagnosed in 1998–2010 </a:t>
            </a:r>
            <a:r>
              <a:rPr lang="en-GB" dirty="0"/>
              <a:t>and were followed up until December 2013</a:t>
            </a:r>
          </a:p>
          <a:p>
            <a:r>
              <a:rPr lang="en-GB" dirty="0"/>
              <a:t>MSI status was determined by comparing 10 molecular markers </a:t>
            </a:r>
            <a:r>
              <a:rPr lang="en-GB" dirty="0" smtClean="0"/>
              <a:t>in tumour </a:t>
            </a:r>
            <a:r>
              <a:rPr lang="en-GB" dirty="0"/>
              <a:t>and normal tissue</a:t>
            </a:r>
          </a:p>
          <a:p>
            <a:r>
              <a:rPr lang="en-GB" dirty="0"/>
              <a:t>Date of </a:t>
            </a:r>
            <a:r>
              <a:rPr lang="en-GB" dirty="0" smtClean="0"/>
              <a:t>metastases, </a:t>
            </a:r>
            <a:r>
              <a:rPr lang="en-GB" dirty="0"/>
              <a:t>death and treatment details were extracted from the oncological follow-up records supported by </a:t>
            </a:r>
            <a:r>
              <a:rPr lang="en-GB" dirty="0" smtClean="0"/>
              <a:t>computerised </a:t>
            </a:r>
            <a:r>
              <a:rPr lang="en-GB" dirty="0"/>
              <a:t>pharmacy records </a:t>
            </a:r>
          </a:p>
          <a:p>
            <a:endParaRPr lang="en-GB" dirty="0" smtClean="0"/>
          </a:p>
          <a:p>
            <a:pPr marL="0" indent="0">
              <a:buNone/>
            </a:pPr>
            <a:r>
              <a:rPr lang="en-GB" b="1" dirty="0">
                <a:solidFill>
                  <a:schemeClr val="bg2"/>
                </a:solidFill>
              </a:rPr>
              <a:t> </a:t>
            </a:r>
            <a:r>
              <a:rPr lang="en-GB" b="1" dirty="0" smtClean="0">
                <a:solidFill>
                  <a:schemeClr val="bg2"/>
                </a:solidFill>
              </a:rPr>
              <a:t>ENDPOINTS</a:t>
            </a:r>
            <a:endParaRPr lang="en-GB" b="1" dirty="0">
              <a:solidFill>
                <a:schemeClr val="bg2"/>
              </a:solidFill>
            </a:endParaRPr>
          </a:p>
          <a:p>
            <a:r>
              <a:rPr lang="en-GB" dirty="0"/>
              <a:t>5-year </a:t>
            </a:r>
            <a:r>
              <a:rPr lang="en-GB" dirty="0" smtClean="0"/>
              <a:t>OS</a:t>
            </a:r>
          </a:p>
          <a:p>
            <a:r>
              <a:rPr lang="en-GB" dirty="0" smtClean="0"/>
              <a:t>Disease-specific survival</a:t>
            </a:r>
            <a:endParaRPr lang="en-GB" dirty="0"/>
          </a:p>
        </p:txBody>
      </p:sp>
      <p:sp>
        <p:nvSpPr>
          <p:cNvPr id="4" name="Text Placeholder 3"/>
          <p:cNvSpPr>
            <a:spLocks noGrp="1"/>
          </p:cNvSpPr>
          <p:nvPr>
            <p:ph type="body" sz="quarter" idx="10"/>
          </p:nvPr>
        </p:nvSpPr>
        <p:spPr>
          <a:xfrm>
            <a:off x="365125" y="6096000"/>
            <a:ext cx="4221505" cy="487363"/>
          </a:xfrm>
        </p:spPr>
        <p:txBody>
          <a:bodyPr/>
          <a:lstStyle/>
          <a:p>
            <a:r>
              <a:rPr lang="en-GB" dirty="0" smtClean="0"/>
              <a:t>*Molecular </a:t>
            </a:r>
            <a:r>
              <a:rPr lang="en-GB" dirty="0"/>
              <a:t>Epidemiology of Colorectal Cancer (MECC) </a:t>
            </a:r>
            <a:r>
              <a:rPr lang="en-GB" dirty="0" smtClean="0"/>
              <a:t>study.</a:t>
            </a:r>
            <a:endParaRPr lang="en-GB" dirty="0"/>
          </a:p>
        </p:txBody>
      </p:sp>
      <p:sp>
        <p:nvSpPr>
          <p:cNvPr id="5" name="Text Placeholder 4"/>
          <p:cNvSpPr>
            <a:spLocks noGrp="1"/>
          </p:cNvSpPr>
          <p:nvPr>
            <p:ph type="body" sz="quarter" idx="11"/>
          </p:nvPr>
        </p:nvSpPr>
        <p:spPr/>
        <p:txBody>
          <a:bodyPr/>
          <a:lstStyle/>
          <a:p>
            <a:r>
              <a:rPr lang="en-GB" dirty="0"/>
              <a:t>Shulman et al. </a:t>
            </a:r>
            <a:r>
              <a:rPr lang="it-IT" dirty="0"/>
              <a:t>Ann </a:t>
            </a:r>
            <a:r>
              <a:rPr lang="it-IT" dirty="0" err="1" smtClean="0"/>
              <a:t>Oncol</a:t>
            </a:r>
            <a:r>
              <a:rPr lang="en-GB" dirty="0" smtClean="0"/>
              <a:t> </a:t>
            </a:r>
            <a:r>
              <a:rPr lang="fr-FR" dirty="0"/>
              <a:t>2016; 27 (</a:t>
            </a:r>
            <a:r>
              <a:rPr lang="fr-FR" dirty="0" err="1"/>
              <a:t>suppl</a:t>
            </a:r>
            <a:r>
              <a:rPr lang="fr-FR" dirty="0"/>
              <a:t> 2): </a:t>
            </a:r>
            <a:r>
              <a:rPr lang="fr-FR" dirty="0" err="1"/>
              <a:t>abstr</a:t>
            </a:r>
            <a:r>
              <a:rPr lang="en-GB" dirty="0"/>
              <a:t> </a:t>
            </a:r>
            <a:r>
              <a:rPr lang="en-GB" dirty="0" smtClean="0"/>
              <a:t>O-023</a:t>
            </a:r>
            <a:endParaRPr lang="en-GB" dirty="0"/>
          </a:p>
        </p:txBody>
      </p:sp>
    </p:spTree>
    <p:extLst>
      <p:ext uri="{BB962C8B-B14F-4D97-AF65-F5344CB8AC3E}">
        <p14:creationId xmlns:p14="http://schemas.microsoft.com/office/powerpoint/2010/main" val="3397974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 </a:t>
            </a:r>
            <a:r>
              <a:rPr lang="en-GB" dirty="0"/>
              <a:t>Observational data outcomes of chemotherapy backbone for MSI-high metastatic colorectal cancer in molecular epidemiology of colorectal cancer study in </a:t>
            </a:r>
            <a:r>
              <a:rPr lang="en-GB" dirty="0" smtClean="0"/>
              <a:t>Israel </a:t>
            </a:r>
            <a:r>
              <a:rPr lang="en-GB" dirty="0" smtClean="0"/>
              <a:t>– Shulman K,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3937000" y="6096000"/>
            <a:ext cx="4841875" cy="487363"/>
          </a:xfrm>
        </p:spPr>
        <p:txBody>
          <a:bodyPr/>
          <a:lstStyle/>
          <a:p>
            <a:r>
              <a:rPr lang="en-GB" dirty="0"/>
              <a:t>Shulman et al. </a:t>
            </a:r>
            <a:r>
              <a:rPr lang="it-IT" dirty="0"/>
              <a:t>Ann </a:t>
            </a:r>
            <a:r>
              <a:rPr lang="it-IT" dirty="0" err="1"/>
              <a:t>Oncol</a:t>
            </a:r>
            <a:r>
              <a:rPr lang="en-GB" dirty="0"/>
              <a:t> </a:t>
            </a:r>
            <a:r>
              <a:rPr lang="fr-FR" dirty="0"/>
              <a:t>2016; 27 (</a:t>
            </a:r>
            <a:r>
              <a:rPr lang="fr-FR" dirty="0" err="1"/>
              <a:t>suppl</a:t>
            </a:r>
            <a:r>
              <a:rPr lang="fr-FR" dirty="0"/>
              <a:t> 2): </a:t>
            </a:r>
            <a:r>
              <a:rPr lang="fr-FR" dirty="0" err="1"/>
              <a:t>abstr</a:t>
            </a:r>
            <a:r>
              <a:rPr lang="en-GB" dirty="0"/>
              <a:t> O-023</a:t>
            </a:r>
          </a:p>
        </p:txBody>
      </p:sp>
      <p:graphicFrame>
        <p:nvGraphicFramePr>
          <p:cNvPr id="6" name="Group 88"/>
          <p:cNvGraphicFramePr>
            <a:graphicFrameLocks noGrp="1"/>
          </p:cNvGraphicFramePr>
          <p:nvPr>
            <p:extLst>
              <p:ext uri="{D42A27DB-BD31-4B8C-83A1-F6EECF244321}">
                <p14:modId xmlns:p14="http://schemas.microsoft.com/office/powerpoint/2010/main" val="1575149823"/>
              </p:ext>
            </p:extLst>
          </p:nvPr>
        </p:nvGraphicFramePr>
        <p:xfrm>
          <a:off x="402544" y="1626959"/>
          <a:ext cx="8295139" cy="2868840"/>
        </p:xfrm>
        <a:graphic>
          <a:graphicData uri="http://schemas.openxmlformats.org/drawingml/2006/table">
            <a:tbl>
              <a:tblPr firstRow="1" bandRow="1">
                <a:tableStyleId>{69012ECD-51FC-41F1-AA8D-1B2483CD663E}</a:tableStyleId>
              </a:tblPr>
              <a:tblGrid>
                <a:gridCol w="2841399"/>
                <a:gridCol w="1363435"/>
                <a:gridCol w="1363435"/>
                <a:gridCol w="1363435"/>
                <a:gridCol w="1363435"/>
              </a:tblGrid>
              <a:tr h="42818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by treatment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All (n=87)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BRAF-WT (n=69)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2791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mOS</a:t>
                      </a:r>
                      <a:r>
                        <a:rPr kumimoji="0" lang="en-GB" sz="1400" b="1" i="0" u="none" strike="noStrike" cap="none" normalizeH="0" baseline="0" dirty="0" smtClean="0">
                          <a:ln>
                            <a:noFill/>
                          </a:ln>
                          <a:solidFill>
                            <a:schemeClr val="tx2"/>
                          </a:solidFill>
                          <a:effectLst/>
                          <a:latin typeface="Arial" charset="0"/>
                          <a:cs typeface="Arial" charset="0"/>
                        </a:rPr>
                        <a:t>, </a:t>
                      </a:r>
                      <a:br>
                        <a:rPr kumimoji="0" lang="en-GB" sz="1400" b="1" i="0" u="none" strike="noStrike" cap="none" normalizeH="0" baseline="0" dirty="0" smtClean="0">
                          <a:ln>
                            <a:noFill/>
                          </a:ln>
                          <a:solidFill>
                            <a:schemeClr val="tx2"/>
                          </a:solidFill>
                          <a:effectLst/>
                          <a:latin typeface="Arial" charset="0"/>
                          <a:cs typeface="Arial" charset="0"/>
                        </a:rPr>
                      </a:br>
                      <a:r>
                        <a:rPr kumimoji="0" lang="en-US" sz="1400" b="1" i="0" u="none" strike="noStrike" cap="none" normalizeH="0" baseline="0" dirty="0" smtClean="0">
                          <a:ln>
                            <a:noFill/>
                          </a:ln>
                          <a:solidFill>
                            <a:schemeClr val="tx2"/>
                          </a:solidFill>
                          <a:effectLst/>
                          <a:latin typeface="Arial" charset="0"/>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60-month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mOS</a:t>
                      </a:r>
                      <a:r>
                        <a:rPr kumimoji="0" lang="en-GB" sz="1400" b="1" i="0" u="none" strike="noStrike" cap="none" normalizeH="0" baseline="0" dirty="0" smtClean="0">
                          <a:ln>
                            <a:noFill/>
                          </a:ln>
                          <a:solidFill>
                            <a:schemeClr val="tx2"/>
                          </a:solidFill>
                          <a:effectLst/>
                          <a:latin typeface="Arial" charset="0"/>
                          <a:cs typeface="Arial" charset="0"/>
                        </a:rPr>
                        <a:t>, </a:t>
                      </a:r>
                      <a:br>
                        <a:rPr kumimoji="0" lang="en-GB" sz="1400" b="1" i="0" u="none" strike="noStrike" cap="none" normalizeH="0" baseline="0" dirty="0" smtClean="0">
                          <a:ln>
                            <a:noFill/>
                          </a:ln>
                          <a:solidFill>
                            <a:schemeClr val="tx2"/>
                          </a:solidFill>
                          <a:effectLst/>
                          <a:latin typeface="Arial" charset="0"/>
                          <a:cs typeface="Arial" charset="0"/>
                        </a:rPr>
                      </a:br>
                      <a:r>
                        <a:rPr kumimoji="0" lang="en-US" sz="1400" b="1" i="0" u="none" strike="noStrike" cap="none" normalizeH="0" baseline="0" dirty="0" smtClean="0">
                          <a:ln>
                            <a:noFill/>
                          </a:ln>
                          <a:solidFill>
                            <a:schemeClr val="tx2"/>
                          </a:solidFill>
                          <a:effectLst/>
                          <a:latin typeface="Arial" charset="0"/>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60-month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5FU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Irinotecan + 5FU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Irinotecan + 5FU + 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281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Oxaliplatin + 5FU + 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357726426"/>
              </p:ext>
            </p:extLst>
          </p:nvPr>
        </p:nvGraphicFramePr>
        <p:xfrm>
          <a:off x="369888" y="4735317"/>
          <a:ext cx="8408986" cy="1415120"/>
        </p:xfrm>
        <a:graphic>
          <a:graphicData uri="http://schemas.openxmlformats.org/drawingml/2006/table">
            <a:tbl>
              <a:tblPr firstRow="1" bandRow="1">
                <a:tableStyleId>{69012ECD-51FC-41F1-AA8D-1B2483CD663E}</a:tableStyleId>
              </a:tblPr>
              <a:tblGrid>
                <a:gridCol w="1949030"/>
                <a:gridCol w="1112306"/>
                <a:gridCol w="1782550"/>
                <a:gridCol w="1782550"/>
                <a:gridCol w="1782550"/>
              </a:tblGrid>
              <a:tr h="650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by BRAF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2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1.9 (1.1,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2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77902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3" y="1371600"/>
            <a:ext cx="8310703"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2016. This slide set specifically focuses on the </a:t>
            </a:r>
            <a:r>
              <a:rPr lang="en-US" sz="1400" b="1" dirty="0" smtClean="0"/>
              <a:t>18</a:t>
            </a:r>
            <a:r>
              <a:rPr lang="en-US" sz="1400" b="1" baseline="30000" dirty="0" smtClean="0"/>
              <a:t>th</a:t>
            </a:r>
            <a:r>
              <a:rPr lang="en-US" sz="1400" b="1" dirty="0" smtClean="0"/>
              <a:t> World Congress on Gastrointestinal Cancer 2016 </a:t>
            </a:r>
            <a:r>
              <a:rPr lang="en-US" sz="1400" dirty="0" smtClean="0"/>
              <a:t>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 </a:t>
            </a:r>
            <a:r>
              <a:rPr lang="en-GB" dirty="0"/>
              <a:t>Observational data outcomes of chemotherapy backbone for MSI-high metastatic colorectal cancer in molecular epidemiology of colorectal cancer study in </a:t>
            </a:r>
            <a:r>
              <a:rPr lang="en-GB" dirty="0" smtClean="0"/>
              <a:t>Israel </a:t>
            </a:r>
            <a:r>
              <a:rPr lang="en-GB" dirty="0" smtClean="0"/>
              <a:t>– Shulman K,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a:xfrm>
            <a:off x="3937000" y="6096000"/>
            <a:ext cx="4841875" cy="487363"/>
          </a:xfrm>
        </p:spPr>
        <p:txBody>
          <a:bodyPr/>
          <a:lstStyle/>
          <a:p>
            <a:r>
              <a:rPr lang="en-GB" dirty="0"/>
              <a:t>Shulman et al. </a:t>
            </a:r>
            <a:r>
              <a:rPr lang="it-IT" dirty="0"/>
              <a:t>Ann </a:t>
            </a:r>
            <a:r>
              <a:rPr lang="it-IT" dirty="0" err="1"/>
              <a:t>Oncol</a:t>
            </a:r>
            <a:r>
              <a:rPr lang="en-GB" dirty="0"/>
              <a:t> </a:t>
            </a:r>
            <a:r>
              <a:rPr lang="fr-FR" dirty="0"/>
              <a:t>2016; 27 (</a:t>
            </a:r>
            <a:r>
              <a:rPr lang="fr-FR" dirty="0" err="1"/>
              <a:t>suppl</a:t>
            </a:r>
            <a:r>
              <a:rPr lang="fr-FR" dirty="0"/>
              <a:t> 2): </a:t>
            </a:r>
            <a:r>
              <a:rPr lang="fr-FR" dirty="0" err="1"/>
              <a:t>abstr</a:t>
            </a:r>
            <a:r>
              <a:rPr lang="en-GB" dirty="0"/>
              <a:t> O-023</a:t>
            </a:r>
          </a:p>
        </p:txBody>
      </p:sp>
      <p:sp>
        <p:nvSpPr>
          <p:cNvPr id="11" name="TextBox 10"/>
          <p:cNvSpPr txBox="1"/>
          <p:nvPr/>
        </p:nvSpPr>
        <p:spPr>
          <a:xfrm>
            <a:off x="1738532" y="1621969"/>
            <a:ext cx="5666936" cy="369332"/>
          </a:xfrm>
          <a:prstGeom prst="rect">
            <a:avLst/>
          </a:prstGeom>
          <a:noFill/>
        </p:spPr>
        <p:txBody>
          <a:bodyPr wrap="none" rtlCol="0">
            <a:spAutoFit/>
          </a:bodyPr>
          <a:lstStyle/>
          <a:p>
            <a:pPr fontAlgn="base">
              <a:spcBef>
                <a:spcPct val="0"/>
              </a:spcBef>
              <a:spcAft>
                <a:spcPct val="0"/>
              </a:spcAft>
            </a:pPr>
            <a:r>
              <a:rPr lang="en-GB" b="1" dirty="0">
                <a:solidFill>
                  <a:srgbClr val="4D4D4D"/>
                </a:solidFill>
              </a:rPr>
              <a:t>OS by MSI status + treatment (BRAF-WT tumours)</a:t>
            </a:r>
          </a:p>
        </p:txBody>
      </p:sp>
      <p:sp>
        <p:nvSpPr>
          <p:cNvPr id="12" name="TextBox 11"/>
          <p:cNvSpPr txBox="1"/>
          <p:nvPr/>
        </p:nvSpPr>
        <p:spPr>
          <a:xfrm>
            <a:off x="3326306" y="5861992"/>
            <a:ext cx="2491388" cy="523220"/>
          </a:xfrm>
          <a:prstGeom prst="rect">
            <a:avLst/>
          </a:prstGeom>
          <a:noFill/>
        </p:spPr>
        <p:txBody>
          <a:bodyPr wrap="none" rtlCol="0">
            <a:spAutoFit/>
          </a:bodyPr>
          <a:lstStyle/>
          <a:p>
            <a:pPr algn="ctr" fontAlgn="base">
              <a:spcBef>
                <a:spcPct val="0"/>
              </a:spcBef>
              <a:spcAft>
                <a:spcPct val="0"/>
              </a:spcAft>
            </a:pPr>
            <a:r>
              <a:rPr lang="en-GB" sz="1400" b="1" dirty="0" smtClean="0">
                <a:solidFill>
                  <a:srgbClr val="4D4D4D"/>
                </a:solidFill>
              </a:rPr>
              <a:t>p=0.095 </a:t>
            </a:r>
            <a:br>
              <a:rPr lang="en-GB" sz="1400" b="1" dirty="0" smtClean="0">
                <a:solidFill>
                  <a:srgbClr val="4D4D4D"/>
                </a:solidFill>
              </a:rPr>
            </a:br>
            <a:r>
              <a:rPr lang="en-GB" sz="1400" b="1" dirty="0" smtClean="0">
                <a:solidFill>
                  <a:srgbClr val="4D4D4D"/>
                </a:solidFill>
              </a:rPr>
              <a:t>for treatment by MSI status</a:t>
            </a:r>
            <a:endParaRPr lang="en-GB" sz="1400" b="1" dirty="0">
              <a:solidFill>
                <a:srgbClr val="4D4D4D"/>
              </a:solidFill>
            </a:endParaRPr>
          </a:p>
        </p:txBody>
      </p:sp>
      <p:grpSp>
        <p:nvGrpSpPr>
          <p:cNvPr id="13" name="Group 12"/>
          <p:cNvGrpSpPr/>
          <p:nvPr/>
        </p:nvGrpSpPr>
        <p:grpSpPr>
          <a:xfrm>
            <a:off x="106074" y="2091365"/>
            <a:ext cx="4273612" cy="4097966"/>
            <a:chOff x="442249" y="2091365"/>
            <a:chExt cx="4273612" cy="4097966"/>
          </a:xfrm>
        </p:grpSpPr>
        <p:sp>
          <p:nvSpPr>
            <p:cNvPr id="16" name="Freeform 15"/>
            <p:cNvSpPr>
              <a:spLocks/>
            </p:cNvSpPr>
            <p:nvPr/>
          </p:nvSpPr>
          <p:spPr bwMode="auto">
            <a:xfrm>
              <a:off x="1128128" y="2476601"/>
              <a:ext cx="3300139" cy="30337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6"/>
            <p:cNvSpPr>
              <a:spLocks noChangeShapeType="1"/>
            </p:cNvSpPr>
            <p:nvPr/>
          </p:nvSpPr>
          <p:spPr bwMode="auto">
            <a:xfrm>
              <a:off x="1051180" y="2476600"/>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7"/>
            <p:cNvSpPr>
              <a:spLocks noChangeShapeType="1"/>
            </p:cNvSpPr>
            <p:nvPr/>
          </p:nvSpPr>
          <p:spPr bwMode="auto">
            <a:xfrm>
              <a:off x="1051180" y="3043698"/>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8"/>
            <p:cNvSpPr>
              <a:spLocks noChangeShapeType="1"/>
            </p:cNvSpPr>
            <p:nvPr/>
          </p:nvSpPr>
          <p:spPr bwMode="auto">
            <a:xfrm>
              <a:off x="1051180" y="3610795"/>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9"/>
            <p:cNvSpPr>
              <a:spLocks noChangeShapeType="1"/>
            </p:cNvSpPr>
            <p:nvPr/>
          </p:nvSpPr>
          <p:spPr bwMode="auto">
            <a:xfrm>
              <a:off x="1051180" y="4177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0"/>
            <p:cNvSpPr>
              <a:spLocks noChangeShapeType="1"/>
            </p:cNvSpPr>
            <p:nvPr/>
          </p:nvSpPr>
          <p:spPr bwMode="auto">
            <a:xfrm>
              <a:off x="1051180" y="4744991"/>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1"/>
            <p:cNvSpPr>
              <a:spLocks noChangeShapeType="1"/>
            </p:cNvSpPr>
            <p:nvPr/>
          </p:nvSpPr>
          <p:spPr bwMode="auto">
            <a:xfrm>
              <a:off x="1051180" y="5343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2"/>
            <p:cNvSpPr>
              <a:spLocks noChangeShapeType="1"/>
            </p:cNvSpPr>
            <p:nvPr/>
          </p:nvSpPr>
          <p:spPr bwMode="auto">
            <a:xfrm>
              <a:off x="3302193"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3"/>
            <p:cNvSpPr>
              <a:spLocks noChangeShapeType="1"/>
            </p:cNvSpPr>
            <p:nvPr/>
          </p:nvSpPr>
          <p:spPr bwMode="auto">
            <a:xfrm>
              <a:off x="282362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4"/>
            <p:cNvSpPr>
              <a:spLocks noChangeShapeType="1"/>
            </p:cNvSpPr>
            <p:nvPr/>
          </p:nvSpPr>
          <p:spPr bwMode="auto">
            <a:xfrm>
              <a:off x="4232737"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a:off x="3770066"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a:off x="2321194"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1830841"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1"/>
            <p:cNvSpPr>
              <a:spLocks noChangeShapeType="1"/>
            </p:cNvSpPr>
            <p:nvPr/>
          </p:nvSpPr>
          <p:spPr bwMode="auto">
            <a:xfrm>
              <a:off x="131100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TextBox 29"/>
            <p:cNvSpPr txBox="1"/>
            <p:nvPr/>
          </p:nvSpPr>
          <p:spPr>
            <a:xfrm rot="16200000">
              <a:off x="-176030" y="3761554"/>
              <a:ext cx="151355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Cumulative survival</a:t>
              </a:r>
              <a:endParaRPr lang="en-GB" sz="1200" dirty="0">
                <a:solidFill>
                  <a:srgbClr val="363636"/>
                </a:solidFill>
              </a:endParaRPr>
            </a:p>
          </p:txBody>
        </p:sp>
        <p:sp>
          <p:nvSpPr>
            <p:cNvPr id="31" name="TextBox 30"/>
            <p:cNvSpPr txBox="1"/>
            <p:nvPr/>
          </p:nvSpPr>
          <p:spPr>
            <a:xfrm>
              <a:off x="1877108" y="5912332"/>
              <a:ext cx="173156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Months from treatment</a:t>
              </a:r>
              <a:endParaRPr lang="en-GB" sz="1200" dirty="0">
                <a:solidFill>
                  <a:srgbClr val="363636"/>
                </a:solidFill>
              </a:endParaRPr>
            </a:p>
          </p:txBody>
        </p:sp>
        <p:sp>
          <p:nvSpPr>
            <p:cNvPr id="32" name="TextBox 31"/>
            <p:cNvSpPr txBox="1"/>
            <p:nvPr/>
          </p:nvSpPr>
          <p:spPr>
            <a:xfrm>
              <a:off x="712907" y="2348062"/>
              <a:ext cx="397866"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33" name="TextBox 32"/>
            <p:cNvSpPr txBox="1"/>
            <p:nvPr/>
          </p:nvSpPr>
          <p:spPr>
            <a:xfrm>
              <a:off x="712907" y="2912168"/>
              <a:ext cx="397866"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34" name="TextBox 33"/>
            <p:cNvSpPr txBox="1"/>
            <p:nvPr/>
          </p:nvSpPr>
          <p:spPr>
            <a:xfrm>
              <a:off x="712907" y="3471045"/>
              <a:ext cx="397866"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35" name="TextBox 34"/>
            <p:cNvSpPr txBox="1"/>
            <p:nvPr/>
          </p:nvSpPr>
          <p:spPr>
            <a:xfrm>
              <a:off x="712907" y="4037873"/>
              <a:ext cx="397866"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36" name="TextBox 35"/>
            <p:cNvSpPr txBox="1"/>
            <p:nvPr/>
          </p:nvSpPr>
          <p:spPr>
            <a:xfrm>
              <a:off x="712907" y="4604700"/>
              <a:ext cx="397866"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37" name="TextBox 36"/>
            <p:cNvSpPr txBox="1"/>
            <p:nvPr/>
          </p:nvSpPr>
          <p:spPr>
            <a:xfrm>
              <a:off x="841147" y="520333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38" name="TextBox 37"/>
            <p:cNvSpPr txBox="1"/>
            <p:nvPr/>
          </p:nvSpPr>
          <p:spPr>
            <a:xfrm>
              <a:off x="1180388" y="5578940"/>
              <a:ext cx="269626"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39" name="TextBox 38"/>
            <p:cNvSpPr txBox="1"/>
            <p:nvPr/>
          </p:nvSpPr>
          <p:spPr>
            <a:xfrm>
              <a:off x="1655139" y="5578940"/>
              <a:ext cx="354585" cy="276999"/>
            </a:xfrm>
            <a:prstGeom prst="rect">
              <a:avLst/>
            </a:prstGeom>
            <a:noFill/>
          </p:spPr>
          <p:txBody>
            <a:bodyPr wrap="none" rtlCol="0" anchor="t" anchorCtr="0">
              <a:spAutoFit/>
            </a:bodyPr>
            <a:lstStyle/>
            <a:p>
              <a:pPr algn="ctr"/>
              <a:r>
                <a:rPr lang="en-GB" sz="1200" dirty="0" smtClean="0"/>
                <a:t>10</a:t>
              </a:r>
              <a:endParaRPr lang="en-GB" sz="1200" dirty="0"/>
            </a:p>
          </p:txBody>
        </p:sp>
        <p:sp>
          <p:nvSpPr>
            <p:cNvPr id="40" name="TextBox 39"/>
            <p:cNvSpPr txBox="1"/>
            <p:nvPr/>
          </p:nvSpPr>
          <p:spPr>
            <a:xfrm>
              <a:off x="2151475" y="5578940"/>
              <a:ext cx="354585" cy="276999"/>
            </a:xfrm>
            <a:prstGeom prst="rect">
              <a:avLst/>
            </a:prstGeom>
            <a:noFill/>
          </p:spPr>
          <p:txBody>
            <a:bodyPr wrap="none" rtlCol="0" anchor="t" anchorCtr="0">
              <a:spAutoFit/>
            </a:bodyPr>
            <a:lstStyle/>
            <a:p>
              <a:pPr algn="ctr"/>
              <a:r>
                <a:rPr lang="en-GB" sz="1200" dirty="0" smtClean="0"/>
                <a:t>20</a:t>
              </a:r>
              <a:endParaRPr lang="en-GB" sz="1200" dirty="0"/>
            </a:p>
          </p:txBody>
        </p:sp>
        <p:sp>
          <p:nvSpPr>
            <p:cNvPr id="41" name="TextBox 40"/>
            <p:cNvSpPr txBox="1"/>
            <p:nvPr/>
          </p:nvSpPr>
          <p:spPr>
            <a:xfrm>
              <a:off x="2643099" y="5578940"/>
              <a:ext cx="354585" cy="276999"/>
            </a:xfrm>
            <a:prstGeom prst="rect">
              <a:avLst/>
            </a:prstGeom>
            <a:noFill/>
          </p:spPr>
          <p:txBody>
            <a:bodyPr wrap="none" rtlCol="0" anchor="t" anchorCtr="0">
              <a:spAutoFit/>
            </a:bodyPr>
            <a:lstStyle/>
            <a:p>
              <a:pPr algn="ctr"/>
              <a:r>
                <a:rPr lang="en-GB" sz="1200" dirty="0" smtClean="0"/>
                <a:t>30</a:t>
              </a:r>
              <a:endParaRPr lang="en-GB" sz="1200" dirty="0"/>
            </a:p>
          </p:txBody>
        </p:sp>
        <p:sp>
          <p:nvSpPr>
            <p:cNvPr id="42" name="TextBox 41"/>
            <p:cNvSpPr txBox="1"/>
            <p:nvPr/>
          </p:nvSpPr>
          <p:spPr>
            <a:xfrm>
              <a:off x="3129864" y="5578940"/>
              <a:ext cx="354585" cy="276999"/>
            </a:xfrm>
            <a:prstGeom prst="rect">
              <a:avLst/>
            </a:prstGeom>
            <a:noFill/>
          </p:spPr>
          <p:txBody>
            <a:bodyPr wrap="none" rtlCol="0" anchor="t" anchorCtr="0">
              <a:spAutoFit/>
            </a:bodyPr>
            <a:lstStyle/>
            <a:p>
              <a:pPr algn="ctr"/>
              <a:r>
                <a:rPr lang="en-GB" sz="1200" dirty="0" smtClean="0"/>
                <a:t>40</a:t>
              </a:r>
              <a:endParaRPr lang="en-GB" sz="1200" dirty="0"/>
            </a:p>
          </p:txBody>
        </p:sp>
        <p:sp>
          <p:nvSpPr>
            <p:cNvPr id="43" name="TextBox 42"/>
            <p:cNvSpPr txBox="1"/>
            <p:nvPr/>
          </p:nvSpPr>
          <p:spPr>
            <a:xfrm>
              <a:off x="3596015" y="5578940"/>
              <a:ext cx="354585" cy="276999"/>
            </a:xfrm>
            <a:prstGeom prst="rect">
              <a:avLst/>
            </a:prstGeom>
            <a:noFill/>
          </p:spPr>
          <p:txBody>
            <a:bodyPr wrap="none" rtlCol="0" anchor="t" anchorCtr="0">
              <a:spAutoFit/>
            </a:bodyPr>
            <a:lstStyle/>
            <a:p>
              <a:pPr algn="ctr"/>
              <a:r>
                <a:rPr lang="en-GB" sz="1200" dirty="0" smtClean="0"/>
                <a:t>50</a:t>
              </a:r>
              <a:endParaRPr lang="en-GB" sz="1200" dirty="0"/>
            </a:p>
          </p:txBody>
        </p:sp>
        <p:sp>
          <p:nvSpPr>
            <p:cNvPr id="44" name="TextBox 43"/>
            <p:cNvSpPr txBox="1"/>
            <p:nvPr/>
          </p:nvSpPr>
          <p:spPr>
            <a:xfrm>
              <a:off x="4054216" y="5578940"/>
              <a:ext cx="354585" cy="276999"/>
            </a:xfrm>
            <a:prstGeom prst="rect">
              <a:avLst/>
            </a:prstGeom>
            <a:noFill/>
          </p:spPr>
          <p:txBody>
            <a:bodyPr wrap="none" rtlCol="0" anchor="t" anchorCtr="0">
              <a:spAutoFit/>
            </a:bodyPr>
            <a:lstStyle/>
            <a:p>
              <a:pPr algn="ctr"/>
              <a:r>
                <a:rPr lang="en-GB" sz="1200" dirty="0" smtClean="0"/>
                <a:t>60</a:t>
              </a:r>
              <a:endParaRPr lang="en-GB" sz="1200" dirty="0"/>
            </a:p>
          </p:txBody>
        </p:sp>
        <p:sp>
          <p:nvSpPr>
            <p:cNvPr id="45" name="TextBox 44"/>
            <p:cNvSpPr txBox="1"/>
            <p:nvPr/>
          </p:nvSpPr>
          <p:spPr>
            <a:xfrm>
              <a:off x="1114592" y="2091365"/>
              <a:ext cx="3141855" cy="307777"/>
            </a:xfrm>
            <a:prstGeom prst="rect">
              <a:avLst/>
            </a:prstGeom>
            <a:noFill/>
          </p:spPr>
          <p:txBody>
            <a:bodyPr wrap="square" rtlCol="0">
              <a:spAutoFit/>
            </a:bodyPr>
            <a:lstStyle/>
            <a:p>
              <a:pPr algn="ctr"/>
              <a:r>
                <a:rPr lang="en-GB" sz="1400" b="1" dirty="0" smtClean="0"/>
                <a:t>MSI-H (n=69)</a:t>
              </a:r>
              <a:endParaRPr lang="en-GB" sz="1400" b="1" dirty="0"/>
            </a:p>
          </p:txBody>
        </p:sp>
        <p:sp>
          <p:nvSpPr>
            <p:cNvPr id="46" name="TextBox 45"/>
            <p:cNvSpPr txBox="1"/>
            <p:nvPr/>
          </p:nvSpPr>
          <p:spPr>
            <a:xfrm>
              <a:off x="2766786" y="2535532"/>
              <a:ext cx="1736373" cy="738664"/>
            </a:xfrm>
            <a:prstGeom prst="rect">
              <a:avLst/>
            </a:prstGeom>
            <a:noFill/>
          </p:spPr>
          <p:txBody>
            <a:bodyPr wrap="none" rtlCol="0">
              <a:spAutoFit/>
            </a:bodyPr>
            <a:lstStyle/>
            <a:p>
              <a:r>
                <a:rPr lang="en-GB" sz="1400" dirty="0" smtClean="0"/>
                <a:t>HR 0.93</a:t>
              </a:r>
            </a:p>
            <a:p>
              <a:r>
                <a:rPr lang="en-GB" sz="1400" dirty="0" smtClean="0"/>
                <a:t>(95% CI 0.51, 1.71)</a:t>
              </a:r>
              <a:br>
                <a:rPr lang="en-GB" sz="1400" dirty="0" smtClean="0"/>
              </a:br>
              <a:r>
                <a:rPr lang="en-GB" sz="1400" dirty="0" smtClean="0"/>
                <a:t>p=0.83</a:t>
              </a:r>
              <a:endParaRPr lang="en-GB" sz="1400" dirty="0"/>
            </a:p>
          </p:txBody>
        </p:sp>
        <p:sp>
          <p:nvSpPr>
            <p:cNvPr id="47" name="TextBox 46"/>
            <p:cNvSpPr txBox="1"/>
            <p:nvPr/>
          </p:nvSpPr>
          <p:spPr>
            <a:xfrm>
              <a:off x="3048866" y="3550012"/>
              <a:ext cx="1666995" cy="461665"/>
            </a:xfrm>
            <a:prstGeom prst="rect">
              <a:avLst/>
            </a:prstGeom>
            <a:noFill/>
          </p:spPr>
          <p:txBody>
            <a:bodyPr wrap="none" rtlCol="0">
              <a:spAutoFit/>
            </a:bodyPr>
            <a:lstStyle/>
            <a:p>
              <a:r>
                <a:rPr lang="en-GB" sz="1200" dirty="0" smtClean="0"/>
                <a:t>‘Modern’ CT regimen*</a:t>
              </a:r>
            </a:p>
            <a:p>
              <a:r>
                <a:rPr lang="en-GB" sz="1200" dirty="0" smtClean="0"/>
                <a:t>5FU</a:t>
              </a:r>
              <a:endParaRPr lang="en-GB" sz="1200" dirty="0"/>
            </a:p>
          </p:txBody>
        </p:sp>
        <p:cxnSp>
          <p:nvCxnSpPr>
            <p:cNvPr id="48" name="Straight Connector 47"/>
            <p:cNvCxnSpPr/>
            <p:nvPr/>
          </p:nvCxnSpPr>
          <p:spPr>
            <a:xfrm>
              <a:off x="2739981" y="3713259"/>
              <a:ext cx="30450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39981" y="3882887"/>
              <a:ext cx="30450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Freeform 2"/>
            <p:cNvSpPr>
              <a:spLocks/>
            </p:cNvSpPr>
            <p:nvPr/>
          </p:nvSpPr>
          <p:spPr bwMode="auto">
            <a:xfrm>
              <a:off x="1282700" y="2514598"/>
              <a:ext cx="2916000" cy="2471455"/>
            </a:xfrm>
            <a:custGeom>
              <a:avLst/>
              <a:gdLst>
                <a:gd name="T0" fmla="*/ 230 w 230"/>
                <a:gd name="T1" fmla="*/ 197 h 197"/>
                <a:gd name="T2" fmla="*/ 192 w 230"/>
                <a:gd name="T3" fmla="*/ 197 h 197"/>
                <a:gd name="T4" fmla="*/ 192 w 230"/>
                <a:gd name="T5" fmla="*/ 182 h 197"/>
                <a:gd name="T6" fmla="*/ 173 w 230"/>
                <a:gd name="T7" fmla="*/ 182 h 197"/>
                <a:gd name="T8" fmla="*/ 173 w 230"/>
                <a:gd name="T9" fmla="*/ 167 h 197"/>
                <a:gd name="T10" fmla="*/ 162 w 230"/>
                <a:gd name="T11" fmla="*/ 167 h 197"/>
                <a:gd name="T12" fmla="*/ 162 w 230"/>
                <a:gd name="T13" fmla="*/ 151 h 197"/>
                <a:gd name="T14" fmla="*/ 121 w 230"/>
                <a:gd name="T15" fmla="*/ 151 h 197"/>
                <a:gd name="T16" fmla="*/ 121 w 230"/>
                <a:gd name="T17" fmla="*/ 136 h 197"/>
                <a:gd name="T18" fmla="*/ 112 w 230"/>
                <a:gd name="T19" fmla="*/ 136 h 197"/>
                <a:gd name="T20" fmla="*/ 112 w 230"/>
                <a:gd name="T21" fmla="*/ 121 h 197"/>
                <a:gd name="T22" fmla="*/ 97 w 230"/>
                <a:gd name="T23" fmla="*/ 121 h 197"/>
                <a:gd name="T24" fmla="*/ 97 w 230"/>
                <a:gd name="T25" fmla="*/ 105 h 197"/>
                <a:gd name="T26" fmla="*/ 88 w 230"/>
                <a:gd name="T27" fmla="*/ 105 h 197"/>
                <a:gd name="T28" fmla="*/ 88 w 230"/>
                <a:gd name="T29" fmla="*/ 91 h 197"/>
                <a:gd name="T30" fmla="*/ 47 w 230"/>
                <a:gd name="T31" fmla="*/ 91 h 197"/>
                <a:gd name="T32" fmla="*/ 47 w 230"/>
                <a:gd name="T33" fmla="*/ 60 h 197"/>
                <a:gd name="T34" fmla="*/ 23 w 230"/>
                <a:gd name="T35" fmla="*/ 60 h 197"/>
                <a:gd name="T36" fmla="*/ 23 w 230"/>
                <a:gd name="T37" fmla="*/ 46 h 197"/>
                <a:gd name="T38" fmla="*/ 20 w 230"/>
                <a:gd name="T39" fmla="*/ 46 h 197"/>
                <a:gd name="T40" fmla="*/ 20 w 230"/>
                <a:gd name="T41" fmla="*/ 25 h 197"/>
                <a:gd name="T42" fmla="*/ 20 w 230"/>
                <a:gd name="T43" fmla="*/ 15 h 197"/>
                <a:gd name="T44" fmla="*/ 14 w 230"/>
                <a:gd name="T45" fmla="*/ 15 h 197"/>
                <a:gd name="T46" fmla="*/ 14 w 230"/>
                <a:gd name="T47" fmla="*/ 0 h 197"/>
                <a:gd name="T48" fmla="*/ 0 w 230"/>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197">
                  <a:moveTo>
                    <a:pt x="230" y="197"/>
                  </a:moveTo>
                  <a:lnTo>
                    <a:pt x="192" y="197"/>
                  </a:lnTo>
                  <a:lnTo>
                    <a:pt x="192" y="182"/>
                  </a:lnTo>
                  <a:lnTo>
                    <a:pt x="173" y="182"/>
                  </a:lnTo>
                  <a:lnTo>
                    <a:pt x="173" y="167"/>
                  </a:lnTo>
                  <a:lnTo>
                    <a:pt x="162" y="167"/>
                  </a:lnTo>
                  <a:lnTo>
                    <a:pt x="162" y="151"/>
                  </a:lnTo>
                  <a:lnTo>
                    <a:pt x="121" y="151"/>
                  </a:lnTo>
                  <a:lnTo>
                    <a:pt x="121" y="136"/>
                  </a:lnTo>
                  <a:lnTo>
                    <a:pt x="112" y="136"/>
                  </a:lnTo>
                  <a:lnTo>
                    <a:pt x="112" y="121"/>
                  </a:lnTo>
                  <a:lnTo>
                    <a:pt x="97" y="121"/>
                  </a:lnTo>
                  <a:lnTo>
                    <a:pt x="97" y="105"/>
                  </a:lnTo>
                  <a:lnTo>
                    <a:pt x="88" y="105"/>
                  </a:lnTo>
                  <a:lnTo>
                    <a:pt x="88" y="91"/>
                  </a:lnTo>
                  <a:lnTo>
                    <a:pt x="47" y="91"/>
                  </a:lnTo>
                  <a:lnTo>
                    <a:pt x="47" y="60"/>
                  </a:lnTo>
                  <a:lnTo>
                    <a:pt x="23" y="60"/>
                  </a:lnTo>
                  <a:lnTo>
                    <a:pt x="23" y="46"/>
                  </a:lnTo>
                  <a:lnTo>
                    <a:pt x="20" y="46"/>
                  </a:lnTo>
                  <a:lnTo>
                    <a:pt x="20" y="25"/>
                  </a:lnTo>
                  <a:lnTo>
                    <a:pt x="20" y="15"/>
                  </a:lnTo>
                  <a:lnTo>
                    <a:pt x="14" y="15"/>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Freeform 3"/>
            <p:cNvSpPr>
              <a:spLocks/>
            </p:cNvSpPr>
            <p:nvPr/>
          </p:nvSpPr>
          <p:spPr bwMode="auto">
            <a:xfrm>
              <a:off x="1282700" y="2514598"/>
              <a:ext cx="2903322" cy="2408727"/>
            </a:xfrm>
            <a:custGeom>
              <a:avLst/>
              <a:gdLst>
                <a:gd name="T0" fmla="*/ 229 w 229"/>
                <a:gd name="T1" fmla="*/ 192 h 192"/>
                <a:gd name="T2" fmla="*/ 219 w 229"/>
                <a:gd name="T3" fmla="*/ 192 h 192"/>
                <a:gd name="T4" fmla="*/ 219 w 229"/>
                <a:gd name="T5" fmla="*/ 186 h 192"/>
                <a:gd name="T6" fmla="*/ 210 w 229"/>
                <a:gd name="T7" fmla="*/ 186 h 192"/>
                <a:gd name="T8" fmla="*/ 210 w 229"/>
                <a:gd name="T9" fmla="*/ 179 h 192"/>
                <a:gd name="T10" fmla="*/ 187 w 229"/>
                <a:gd name="T11" fmla="*/ 179 h 192"/>
                <a:gd name="T12" fmla="*/ 187 w 229"/>
                <a:gd name="T13" fmla="*/ 173 h 192"/>
                <a:gd name="T14" fmla="*/ 169 w 229"/>
                <a:gd name="T15" fmla="*/ 173 h 192"/>
                <a:gd name="T16" fmla="*/ 169 w 229"/>
                <a:gd name="T17" fmla="*/ 168 h 192"/>
                <a:gd name="T18" fmla="*/ 157 w 229"/>
                <a:gd name="T19" fmla="*/ 168 h 192"/>
                <a:gd name="T20" fmla="*/ 157 w 229"/>
                <a:gd name="T21" fmla="*/ 163 h 192"/>
                <a:gd name="T22" fmla="*/ 147 w 229"/>
                <a:gd name="T23" fmla="*/ 163 h 192"/>
                <a:gd name="T24" fmla="*/ 147 w 229"/>
                <a:gd name="T25" fmla="*/ 153 h 192"/>
                <a:gd name="T26" fmla="*/ 132 w 229"/>
                <a:gd name="T27" fmla="*/ 153 h 192"/>
                <a:gd name="T28" fmla="*/ 132 w 229"/>
                <a:gd name="T29" fmla="*/ 141 h 192"/>
                <a:gd name="T30" fmla="*/ 111 w 229"/>
                <a:gd name="T31" fmla="*/ 141 h 192"/>
                <a:gd name="T32" fmla="*/ 111 w 229"/>
                <a:gd name="T33" fmla="*/ 136 h 192"/>
                <a:gd name="T34" fmla="*/ 105 w 229"/>
                <a:gd name="T35" fmla="*/ 136 h 192"/>
                <a:gd name="T36" fmla="*/ 101 w 229"/>
                <a:gd name="T37" fmla="*/ 136 h 192"/>
                <a:gd name="T38" fmla="*/ 101 w 229"/>
                <a:gd name="T39" fmla="*/ 131 h 192"/>
                <a:gd name="T40" fmla="*/ 95 w 229"/>
                <a:gd name="T41" fmla="*/ 131 h 192"/>
                <a:gd name="T42" fmla="*/ 95 w 229"/>
                <a:gd name="T43" fmla="*/ 128 h 192"/>
                <a:gd name="T44" fmla="*/ 91 w 229"/>
                <a:gd name="T45" fmla="*/ 128 h 192"/>
                <a:gd name="T46" fmla="*/ 91 w 229"/>
                <a:gd name="T47" fmla="*/ 123 h 192"/>
                <a:gd name="T48" fmla="*/ 88 w 229"/>
                <a:gd name="T49" fmla="*/ 123 h 192"/>
                <a:gd name="T50" fmla="*/ 88 w 229"/>
                <a:gd name="T51" fmla="*/ 119 h 192"/>
                <a:gd name="T52" fmla="*/ 81 w 229"/>
                <a:gd name="T53" fmla="*/ 119 h 192"/>
                <a:gd name="T54" fmla="*/ 81 w 229"/>
                <a:gd name="T55" fmla="*/ 111 h 192"/>
                <a:gd name="T56" fmla="*/ 78 w 229"/>
                <a:gd name="T57" fmla="*/ 111 h 192"/>
                <a:gd name="T58" fmla="*/ 78 w 229"/>
                <a:gd name="T59" fmla="*/ 101 h 192"/>
                <a:gd name="T60" fmla="*/ 69 w 229"/>
                <a:gd name="T61" fmla="*/ 101 h 192"/>
                <a:gd name="T62" fmla="*/ 69 w 229"/>
                <a:gd name="T63" fmla="*/ 96 h 192"/>
                <a:gd name="T64" fmla="*/ 65 w 229"/>
                <a:gd name="T65" fmla="*/ 96 h 192"/>
                <a:gd name="T66" fmla="*/ 65 w 229"/>
                <a:gd name="T67" fmla="*/ 90 h 192"/>
                <a:gd name="T68" fmla="*/ 62 w 229"/>
                <a:gd name="T69" fmla="*/ 90 h 192"/>
                <a:gd name="T70" fmla="*/ 62 w 229"/>
                <a:gd name="T71" fmla="*/ 84 h 192"/>
                <a:gd name="T72" fmla="*/ 57 w 229"/>
                <a:gd name="T73" fmla="*/ 84 h 192"/>
                <a:gd name="T74" fmla="*/ 57 w 229"/>
                <a:gd name="T75" fmla="*/ 80 h 192"/>
                <a:gd name="T76" fmla="*/ 52 w 229"/>
                <a:gd name="T77" fmla="*/ 80 h 192"/>
                <a:gd name="T78" fmla="*/ 52 w 229"/>
                <a:gd name="T79" fmla="*/ 72 h 192"/>
                <a:gd name="T80" fmla="*/ 49 w 229"/>
                <a:gd name="T81" fmla="*/ 72 h 192"/>
                <a:gd name="T82" fmla="*/ 49 w 229"/>
                <a:gd name="T83" fmla="*/ 69 h 192"/>
                <a:gd name="T84" fmla="*/ 44 w 229"/>
                <a:gd name="T85" fmla="*/ 69 h 192"/>
                <a:gd name="T86" fmla="*/ 44 w 229"/>
                <a:gd name="T87" fmla="*/ 59 h 192"/>
                <a:gd name="T88" fmla="*/ 34 w 229"/>
                <a:gd name="T89" fmla="*/ 59 h 192"/>
                <a:gd name="T90" fmla="*/ 34 w 229"/>
                <a:gd name="T91" fmla="*/ 50 h 192"/>
                <a:gd name="T92" fmla="*/ 30 w 229"/>
                <a:gd name="T93" fmla="*/ 50 h 192"/>
                <a:gd name="T94" fmla="*/ 30 w 229"/>
                <a:gd name="T95" fmla="*/ 45 h 192"/>
                <a:gd name="T96" fmla="*/ 26 w 229"/>
                <a:gd name="T97" fmla="*/ 45 h 192"/>
                <a:gd name="T98" fmla="*/ 26 w 229"/>
                <a:gd name="T99" fmla="*/ 39 h 192"/>
                <a:gd name="T100" fmla="*/ 20 w 229"/>
                <a:gd name="T101" fmla="*/ 39 h 192"/>
                <a:gd name="T102" fmla="*/ 20 w 229"/>
                <a:gd name="T103" fmla="*/ 26 h 192"/>
                <a:gd name="T104" fmla="*/ 13 w 229"/>
                <a:gd name="T105" fmla="*/ 26 h 192"/>
                <a:gd name="T106" fmla="*/ 13 w 229"/>
                <a:gd name="T107" fmla="*/ 20 h 192"/>
                <a:gd name="T108" fmla="*/ 9 w 229"/>
                <a:gd name="T109" fmla="*/ 20 h 192"/>
                <a:gd name="T110" fmla="*/ 9 w 229"/>
                <a:gd name="T111" fmla="*/ 7 h 192"/>
                <a:gd name="T112" fmla="*/ 5 w 229"/>
                <a:gd name="T113" fmla="*/ 7 h 192"/>
                <a:gd name="T114" fmla="*/ 5 w 229"/>
                <a:gd name="T115" fmla="*/ 0 h 192"/>
                <a:gd name="T116" fmla="*/ 0 w 229"/>
                <a:gd name="T1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 h="192">
                  <a:moveTo>
                    <a:pt x="229" y="192"/>
                  </a:moveTo>
                  <a:lnTo>
                    <a:pt x="219" y="192"/>
                  </a:lnTo>
                  <a:lnTo>
                    <a:pt x="219" y="186"/>
                  </a:lnTo>
                  <a:lnTo>
                    <a:pt x="210" y="186"/>
                  </a:lnTo>
                  <a:lnTo>
                    <a:pt x="210" y="179"/>
                  </a:lnTo>
                  <a:lnTo>
                    <a:pt x="187" y="179"/>
                  </a:lnTo>
                  <a:lnTo>
                    <a:pt x="187" y="173"/>
                  </a:lnTo>
                  <a:lnTo>
                    <a:pt x="169" y="173"/>
                  </a:lnTo>
                  <a:lnTo>
                    <a:pt x="169" y="168"/>
                  </a:lnTo>
                  <a:lnTo>
                    <a:pt x="157" y="168"/>
                  </a:lnTo>
                  <a:lnTo>
                    <a:pt x="157" y="163"/>
                  </a:lnTo>
                  <a:lnTo>
                    <a:pt x="147" y="163"/>
                  </a:lnTo>
                  <a:lnTo>
                    <a:pt x="147" y="153"/>
                  </a:lnTo>
                  <a:lnTo>
                    <a:pt x="132" y="153"/>
                  </a:lnTo>
                  <a:lnTo>
                    <a:pt x="132" y="141"/>
                  </a:lnTo>
                  <a:lnTo>
                    <a:pt x="111" y="141"/>
                  </a:lnTo>
                  <a:lnTo>
                    <a:pt x="111" y="136"/>
                  </a:lnTo>
                  <a:lnTo>
                    <a:pt x="105" y="136"/>
                  </a:lnTo>
                  <a:lnTo>
                    <a:pt x="101" y="136"/>
                  </a:lnTo>
                  <a:lnTo>
                    <a:pt x="101" y="131"/>
                  </a:lnTo>
                  <a:lnTo>
                    <a:pt x="95" y="131"/>
                  </a:lnTo>
                  <a:lnTo>
                    <a:pt x="95" y="128"/>
                  </a:lnTo>
                  <a:lnTo>
                    <a:pt x="91" y="128"/>
                  </a:lnTo>
                  <a:lnTo>
                    <a:pt x="91" y="123"/>
                  </a:lnTo>
                  <a:lnTo>
                    <a:pt x="88" y="123"/>
                  </a:lnTo>
                  <a:lnTo>
                    <a:pt x="88" y="119"/>
                  </a:lnTo>
                  <a:lnTo>
                    <a:pt x="81" y="119"/>
                  </a:lnTo>
                  <a:lnTo>
                    <a:pt x="81" y="111"/>
                  </a:lnTo>
                  <a:lnTo>
                    <a:pt x="78" y="111"/>
                  </a:lnTo>
                  <a:lnTo>
                    <a:pt x="78" y="101"/>
                  </a:lnTo>
                  <a:lnTo>
                    <a:pt x="69" y="101"/>
                  </a:lnTo>
                  <a:lnTo>
                    <a:pt x="69" y="96"/>
                  </a:lnTo>
                  <a:lnTo>
                    <a:pt x="65" y="96"/>
                  </a:lnTo>
                  <a:lnTo>
                    <a:pt x="65" y="90"/>
                  </a:lnTo>
                  <a:lnTo>
                    <a:pt x="62" y="90"/>
                  </a:lnTo>
                  <a:lnTo>
                    <a:pt x="62" y="84"/>
                  </a:lnTo>
                  <a:lnTo>
                    <a:pt x="57" y="84"/>
                  </a:lnTo>
                  <a:lnTo>
                    <a:pt x="57" y="80"/>
                  </a:lnTo>
                  <a:lnTo>
                    <a:pt x="52" y="80"/>
                  </a:lnTo>
                  <a:lnTo>
                    <a:pt x="52" y="72"/>
                  </a:lnTo>
                  <a:lnTo>
                    <a:pt x="49" y="72"/>
                  </a:lnTo>
                  <a:lnTo>
                    <a:pt x="49" y="69"/>
                  </a:lnTo>
                  <a:lnTo>
                    <a:pt x="44" y="69"/>
                  </a:lnTo>
                  <a:lnTo>
                    <a:pt x="44" y="59"/>
                  </a:lnTo>
                  <a:lnTo>
                    <a:pt x="34" y="59"/>
                  </a:lnTo>
                  <a:lnTo>
                    <a:pt x="34" y="50"/>
                  </a:lnTo>
                  <a:lnTo>
                    <a:pt x="30" y="50"/>
                  </a:lnTo>
                  <a:lnTo>
                    <a:pt x="30" y="45"/>
                  </a:lnTo>
                  <a:lnTo>
                    <a:pt x="26" y="45"/>
                  </a:lnTo>
                  <a:lnTo>
                    <a:pt x="26" y="39"/>
                  </a:lnTo>
                  <a:lnTo>
                    <a:pt x="20" y="39"/>
                  </a:lnTo>
                  <a:lnTo>
                    <a:pt x="20" y="26"/>
                  </a:lnTo>
                  <a:lnTo>
                    <a:pt x="13" y="26"/>
                  </a:lnTo>
                  <a:lnTo>
                    <a:pt x="13" y="20"/>
                  </a:lnTo>
                  <a:lnTo>
                    <a:pt x="9" y="20"/>
                  </a:lnTo>
                  <a:lnTo>
                    <a:pt x="9" y="7"/>
                  </a:lnTo>
                  <a:lnTo>
                    <a:pt x="5" y="7"/>
                  </a:lnTo>
                  <a:lnTo>
                    <a:pt x="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p:nvGrpSpPr>
        <p:grpSpPr>
          <a:xfrm>
            <a:off x="4571244" y="2091365"/>
            <a:ext cx="4125233" cy="4097966"/>
            <a:chOff x="427619" y="2091365"/>
            <a:chExt cx="4125233" cy="4097966"/>
          </a:xfrm>
        </p:grpSpPr>
        <p:sp>
          <p:nvSpPr>
            <p:cNvPr id="53" name="Freeform 52"/>
            <p:cNvSpPr>
              <a:spLocks/>
            </p:cNvSpPr>
            <p:nvPr/>
          </p:nvSpPr>
          <p:spPr bwMode="auto">
            <a:xfrm>
              <a:off x="1128128" y="2476601"/>
              <a:ext cx="3300139" cy="30337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4" name="Line 6"/>
            <p:cNvSpPr>
              <a:spLocks noChangeShapeType="1"/>
            </p:cNvSpPr>
            <p:nvPr/>
          </p:nvSpPr>
          <p:spPr bwMode="auto">
            <a:xfrm>
              <a:off x="1051180" y="2476600"/>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Line 7"/>
            <p:cNvSpPr>
              <a:spLocks noChangeShapeType="1"/>
            </p:cNvSpPr>
            <p:nvPr/>
          </p:nvSpPr>
          <p:spPr bwMode="auto">
            <a:xfrm>
              <a:off x="1051180" y="3043698"/>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 name="Line 8"/>
            <p:cNvSpPr>
              <a:spLocks noChangeShapeType="1"/>
            </p:cNvSpPr>
            <p:nvPr/>
          </p:nvSpPr>
          <p:spPr bwMode="auto">
            <a:xfrm>
              <a:off x="1051180" y="3610795"/>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 name="Line 9"/>
            <p:cNvSpPr>
              <a:spLocks noChangeShapeType="1"/>
            </p:cNvSpPr>
            <p:nvPr/>
          </p:nvSpPr>
          <p:spPr bwMode="auto">
            <a:xfrm>
              <a:off x="1051180" y="4177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 name="Line 10"/>
            <p:cNvSpPr>
              <a:spLocks noChangeShapeType="1"/>
            </p:cNvSpPr>
            <p:nvPr/>
          </p:nvSpPr>
          <p:spPr bwMode="auto">
            <a:xfrm>
              <a:off x="1051180" y="4744991"/>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9" name="Line 11"/>
            <p:cNvSpPr>
              <a:spLocks noChangeShapeType="1"/>
            </p:cNvSpPr>
            <p:nvPr/>
          </p:nvSpPr>
          <p:spPr bwMode="auto">
            <a:xfrm>
              <a:off x="1051180" y="5343893"/>
              <a:ext cx="769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0" name="Line 12"/>
            <p:cNvSpPr>
              <a:spLocks noChangeShapeType="1"/>
            </p:cNvSpPr>
            <p:nvPr/>
          </p:nvSpPr>
          <p:spPr bwMode="auto">
            <a:xfrm>
              <a:off x="3302193"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Line 13"/>
            <p:cNvSpPr>
              <a:spLocks noChangeShapeType="1"/>
            </p:cNvSpPr>
            <p:nvPr/>
          </p:nvSpPr>
          <p:spPr bwMode="auto">
            <a:xfrm>
              <a:off x="282362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2" name="Line 14"/>
            <p:cNvSpPr>
              <a:spLocks noChangeShapeType="1"/>
            </p:cNvSpPr>
            <p:nvPr/>
          </p:nvSpPr>
          <p:spPr bwMode="auto">
            <a:xfrm>
              <a:off x="4232737"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3" name="Line 15"/>
            <p:cNvSpPr>
              <a:spLocks noChangeShapeType="1"/>
            </p:cNvSpPr>
            <p:nvPr/>
          </p:nvSpPr>
          <p:spPr bwMode="auto">
            <a:xfrm>
              <a:off x="3770066"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18"/>
            <p:cNvSpPr>
              <a:spLocks noChangeShapeType="1"/>
            </p:cNvSpPr>
            <p:nvPr/>
          </p:nvSpPr>
          <p:spPr bwMode="auto">
            <a:xfrm>
              <a:off x="2321194"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19"/>
            <p:cNvSpPr>
              <a:spLocks noChangeShapeType="1"/>
            </p:cNvSpPr>
            <p:nvPr/>
          </p:nvSpPr>
          <p:spPr bwMode="auto">
            <a:xfrm>
              <a:off x="1830841"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6" name="Line 21"/>
            <p:cNvSpPr>
              <a:spLocks noChangeShapeType="1"/>
            </p:cNvSpPr>
            <p:nvPr/>
          </p:nvSpPr>
          <p:spPr bwMode="auto">
            <a:xfrm>
              <a:off x="1311000" y="5510864"/>
              <a:ext cx="0" cy="108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TextBox 66"/>
            <p:cNvSpPr txBox="1"/>
            <p:nvPr/>
          </p:nvSpPr>
          <p:spPr>
            <a:xfrm rot="16200000">
              <a:off x="-190660" y="3761554"/>
              <a:ext cx="151355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Cumulative survival</a:t>
              </a:r>
              <a:endParaRPr lang="en-GB" sz="1200" dirty="0">
                <a:solidFill>
                  <a:srgbClr val="363636"/>
                </a:solidFill>
              </a:endParaRPr>
            </a:p>
          </p:txBody>
        </p:sp>
        <p:sp>
          <p:nvSpPr>
            <p:cNvPr id="68" name="TextBox 67"/>
            <p:cNvSpPr txBox="1"/>
            <p:nvPr/>
          </p:nvSpPr>
          <p:spPr>
            <a:xfrm>
              <a:off x="1877108" y="5912332"/>
              <a:ext cx="173156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Months from treatment</a:t>
              </a:r>
              <a:endParaRPr lang="en-GB" sz="1200" dirty="0">
                <a:solidFill>
                  <a:srgbClr val="363636"/>
                </a:solidFill>
              </a:endParaRPr>
            </a:p>
          </p:txBody>
        </p:sp>
        <p:sp>
          <p:nvSpPr>
            <p:cNvPr id="69" name="TextBox 68"/>
            <p:cNvSpPr txBox="1"/>
            <p:nvPr/>
          </p:nvSpPr>
          <p:spPr>
            <a:xfrm>
              <a:off x="712907" y="2348062"/>
              <a:ext cx="397866"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70" name="TextBox 69"/>
            <p:cNvSpPr txBox="1"/>
            <p:nvPr/>
          </p:nvSpPr>
          <p:spPr>
            <a:xfrm>
              <a:off x="712907" y="2912168"/>
              <a:ext cx="397866"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71" name="TextBox 70"/>
            <p:cNvSpPr txBox="1"/>
            <p:nvPr/>
          </p:nvSpPr>
          <p:spPr>
            <a:xfrm>
              <a:off x="712907" y="3471045"/>
              <a:ext cx="397866"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72" name="TextBox 71"/>
            <p:cNvSpPr txBox="1"/>
            <p:nvPr/>
          </p:nvSpPr>
          <p:spPr>
            <a:xfrm>
              <a:off x="712907" y="4037873"/>
              <a:ext cx="397866"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73" name="TextBox 72"/>
            <p:cNvSpPr txBox="1"/>
            <p:nvPr/>
          </p:nvSpPr>
          <p:spPr>
            <a:xfrm>
              <a:off x="712907" y="4604700"/>
              <a:ext cx="397866"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74" name="TextBox 73"/>
            <p:cNvSpPr txBox="1"/>
            <p:nvPr/>
          </p:nvSpPr>
          <p:spPr>
            <a:xfrm>
              <a:off x="841147" y="520333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75" name="TextBox 74"/>
            <p:cNvSpPr txBox="1"/>
            <p:nvPr/>
          </p:nvSpPr>
          <p:spPr>
            <a:xfrm>
              <a:off x="1180388" y="5578940"/>
              <a:ext cx="269626"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76" name="TextBox 75"/>
            <p:cNvSpPr txBox="1"/>
            <p:nvPr/>
          </p:nvSpPr>
          <p:spPr>
            <a:xfrm>
              <a:off x="1655139" y="5578940"/>
              <a:ext cx="354585" cy="276999"/>
            </a:xfrm>
            <a:prstGeom prst="rect">
              <a:avLst/>
            </a:prstGeom>
            <a:noFill/>
          </p:spPr>
          <p:txBody>
            <a:bodyPr wrap="none" rtlCol="0" anchor="t" anchorCtr="0">
              <a:spAutoFit/>
            </a:bodyPr>
            <a:lstStyle/>
            <a:p>
              <a:pPr algn="ctr"/>
              <a:r>
                <a:rPr lang="en-GB" sz="1200" dirty="0" smtClean="0"/>
                <a:t>10</a:t>
              </a:r>
              <a:endParaRPr lang="en-GB" sz="1200" dirty="0"/>
            </a:p>
          </p:txBody>
        </p:sp>
        <p:sp>
          <p:nvSpPr>
            <p:cNvPr id="77" name="TextBox 76"/>
            <p:cNvSpPr txBox="1"/>
            <p:nvPr/>
          </p:nvSpPr>
          <p:spPr>
            <a:xfrm>
              <a:off x="2151475" y="5578940"/>
              <a:ext cx="354585" cy="276999"/>
            </a:xfrm>
            <a:prstGeom prst="rect">
              <a:avLst/>
            </a:prstGeom>
            <a:noFill/>
          </p:spPr>
          <p:txBody>
            <a:bodyPr wrap="none" rtlCol="0" anchor="t" anchorCtr="0">
              <a:spAutoFit/>
            </a:bodyPr>
            <a:lstStyle/>
            <a:p>
              <a:pPr algn="ctr"/>
              <a:r>
                <a:rPr lang="en-GB" sz="1200" dirty="0" smtClean="0"/>
                <a:t>20</a:t>
              </a:r>
              <a:endParaRPr lang="en-GB" sz="1200" dirty="0"/>
            </a:p>
          </p:txBody>
        </p:sp>
        <p:sp>
          <p:nvSpPr>
            <p:cNvPr id="78" name="TextBox 77"/>
            <p:cNvSpPr txBox="1"/>
            <p:nvPr/>
          </p:nvSpPr>
          <p:spPr>
            <a:xfrm>
              <a:off x="2643099" y="5578940"/>
              <a:ext cx="354585" cy="276999"/>
            </a:xfrm>
            <a:prstGeom prst="rect">
              <a:avLst/>
            </a:prstGeom>
            <a:noFill/>
          </p:spPr>
          <p:txBody>
            <a:bodyPr wrap="none" rtlCol="0" anchor="t" anchorCtr="0">
              <a:spAutoFit/>
            </a:bodyPr>
            <a:lstStyle/>
            <a:p>
              <a:pPr algn="ctr"/>
              <a:r>
                <a:rPr lang="en-GB" sz="1200" dirty="0" smtClean="0"/>
                <a:t>30</a:t>
              </a:r>
              <a:endParaRPr lang="en-GB" sz="1200" dirty="0"/>
            </a:p>
          </p:txBody>
        </p:sp>
        <p:sp>
          <p:nvSpPr>
            <p:cNvPr id="79" name="TextBox 78"/>
            <p:cNvSpPr txBox="1"/>
            <p:nvPr/>
          </p:nvSpPr>
          <p:spPr>
            <a:xfrm>
              <a:off x="3129864" y="5578940"/>
              <a:ext cx="354585" cy="276999"/>
            </a:xfrm>
            <a:prstGeom prst="rect">
              <a:avLst/>
            </a:prstGeom>
            <a:noFill/>
          </p:spPr>
          <p:txBody>
            <a:bodyPr wrap="none" rtlCol="0" anchor="t" anchorCtr="0">
              <a:spAutoFit/>
            </a:bodyPr>
            <a:lstStyle/>
            <a:p>
              <a:pPr algn="ctr"/>
              <a:r>
                <a:rPr lang="en-GB" sz="1200" dirty="0" smtClean="0"/>
                <a:t>40</a:t>
              </a:r>
              <a:endParaRPr lang="en-GB" sz="1200" dirty="0"/>
            </a:p>
          </p:txBody>
        </p:sp>
        <p:sp>
          <p:nvSpPr>
            <p:cNvPr id="80" name="TextBox 79"/>
            <p:cNvSpPr txBox="1"/>
            <p:nvPr/>
          </p:nvSpPr>
          <p:spPr>
            <a:xfrm>
              <a:off x="3596015" y="5578940"/>
              <a:ext cx="354585" cy="276999"/>
            </a:xfrm>
            <a:prstGeom prst="rect">
              <a:avLst/>
            </a:prstGeom>
            <a:noFill/>
          </p:spPr>
          <p:txBody>
            <a:bodyPr wrap="none" rtlCol="0" anchor="t" anchorCtr="0">
              <a:spAutoFit/>
            </a:bodyPr>
            <a:lstStyle/>
            <a:p>
              <a:pPr algn="ctr"/>
              <a:r>
                <a:rPr lang="en-GB" sz="1200" dirty="0" smtClean="0"/>
                <a:t>50</a:t>
              </a:r>
              <a:endParaRPr lang="en-GB" sz="1200" dirty="0"/>
            </a:p>
          </p:txBody>
        </p:sp>
        <p:sp>
          <p:nvSpPr>
            <p:cNvPr id="81" name="TextBox 80"/>
            <p:cNvSpPr txBox="1"/>
            <p:nvPr/>
          </p:nvSpPr>
          <p:spPr>
            <a:xfrm>
              <a:off x="4054216" y="5578940"/>
              <a:ext cx="354585" cy="276999"/>
            </a:xfrm>
            <a:prstGeom prst="rect">
              <a:avLst/>
            </a:prstGeom>
            <a:noFill/>
          </p:spPr>
          <p:txBody>
            <a:bodyPr wrap="none" rtlCol="0" anchor="t" anchorCtr="0">
              <a:spAutoFit/>
            </a:bodyPr>
            <a:lstStyle/>
            <a:p>
              <a:pPr algn="ctr"/>
              <a:r>
                <a:rPr lang="en-GB" sz="1200" dirty="0" smtClean="0"/>
                <a:t>60</a:t>
              </a:r>
              <a:endParaRPr lang="en-GB" sz="1200" dirty="0"/>
            </a:p>
          </p:txBody>
        </p:sp>
        <p:sp>
          <p:nvSpPr>
            <p:cNvPr id="82" name="TextBox 81"/>
            <p:cNvSpPr txBox="1"/>
            <p:nvPr/>
          </p:nvSpPr>
          <p:spPr>
            <a:xfrm>
              <a:off x="1110773" y="2091365"/>
              <a:ext cx="3121964" cy="307777"/>
            </a:xfrm>
            <a:prstGeom prst="rect">
              <a:avLst/>
            </a:prstGeom>
            <a:noFill/>
          </p:spPr>
          <p:txBody>
            <a:bodyPr wrap="square" rtlCol="0">
              <a:spAutoFit/>
            </a:bodyPr>
            <a:lstStyle/>
            <a:p>
              <a:pPr algn="ctr"/>
              <a:r>
                <a:rPr lang="en-GB" sz="1400" b="1" dirty="0" smtClean="0"/>
                <a:t>MSS (n=410)</a:t>
              </a:r>
              <a:endParaRPr lang="en-GB" sz="1400" b="1" dirty="0"/>
            </a:p>
          </p:txBody>
        </p:sp>
        <p:sp>
          <p:nvSpPr>
            <p:cNvPr id="83" name="TextBox 82"/>
            <p:cNvSpPr txBox="1"/>
            <p:nvPr/>
          </p:nvSpPr>
          <p:spPr>
            <a:xfrm>
              <a:off x="2766786" y="2535532"/>
              <a:ext cx="1786066" cy="738664"/>
            </a:xfrm>
            <a:prstGeom prst="rect">
              <a:avLst/>
            </a:prstGeom>
            <a:noFill/>
          </p:spPr>
          <p:txBody>
            <a:bodyPr wrap="none" rtlCol="0">
              <a:spAutoFit/>
            </a:bodyPr>
            <a:lstStyle/>
            <a:p>
              <a:r>
                <a:rPr lang="en-GB" sz="1400" dirty="0" smtClean="0"/>
                <a:t>HR 0.54</a:t>
              </a:r>
            </a:p>
            <a:p>
              <a:r>
                <a:rPr lang="en-GB" sz="1400" dirty="0" smtClean="0"/>
                <a:t>(95% CI 0.44, 0.56)</a:t>
              </a:r>
              <a:br>
                <a:rPr lang="en-GB" sz="1400" dirty="0" smtClean="0"/>
              </a:br>
              <a:r>
                <a:rPr lang="en-GB" sz="1400" dirty="0" smtClean="0"/>
                <a:t>p&lt;0.001</a:t>
              </a:r>
              <a:endParaRPr lang="en-GB" sz="1400" dirty="0"/>
            </a:p>
          </p:txBody>
        </p:sp>
        <p:sp>
          <p:nvSpPr>
            <p:cNvPr id="84" name="TextBox 83"/>
            <p:cNvSpPr txBox="1"/>
            <p:nvPr/>
          </p:nvSpPr>
          <p:spPr>
            <a:xfrm>
              <a:off x="2816102" y="3550012"/>
              <a:ext cx="1666995" cy="461665"/>
            </a:xfrm>
            <a:prstGeom prst="rect">
              <a:avLst/>
            </a:prstGeom>
            <a:noFill/>
          </p:spPr>
          <p:txBody>
            <a:bodyPr wrap="none" rtlCol="0">
              <a:spAutoFit/>
            </a:bodyPr>
            <a:lstStyle/>
            <a:p>
              <a:r>
                <a:rPr lang="en-GB" sz="1200" dirty="0"/>
                <a:t>‘Modern’ </a:t>
              </a:r>
              <a:r>
                <a:rPr lang="en-GB" sz="1200" dirty="0" smtClean="0"/>
                <a:t>CT regimen*</a:t>
              </a:r>
            </a:p>
            <a:p>
              <a:r>
                <a:rPr lang="en-GB" sz="1200" dirty="0" smtClean="0"/>
                <a:t>5FU</a:t>
              </a:r>
              <a:endParaRPr lang="en-GB" sz="1200" dirty="0"/>
            </a:p>
          </p:txBody>
        </p:sp>
        <p:cxnSp>
          <p:nvCxnSpPr>
            <p:cNvPr id="85" name="Straight Connector 84"/>
            <p:cNvCxnSpPr/>
            <p:nvPr/>
          </p:nvCxnSpPr>
          <p:spPr>
            <a:xfrm>
              <a:off x="2507217" y="3713259"/>
              <a:ext cx="30450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507217" y="3882887"/>
              <a:ext cx="30450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341486" y="2476599"/>
            <a:ext cx="3034876" cy="2880000"/>
            <a:chOff x="3521075" y="2279650"/>
            <a:chExt cx="2095500" cy="2267185"/>
          </a:xfrm>
        </p:grpSpPr>
        <p:sp>
          <p:nvSpPr>
            <p:cNvPr id="88" name="Freeform 4"/>
            <p:cNvSpPr>
              <a:spLocks/>
            </p:cNvSpPr>
            <p:nvPr/>
          </p:nvSpPr>
          <p:spPr bwMode="auto">
            <a:xfrm>
              <a:off x="3521075" y="2279650"/>
              <a:ext cx="2095500" cy="2267185"/>
            </a:xfrm>
            <a:custGeom>
              <a:avLst/>
              <a:gdLst>
                <a:gd name="T0" fmla="*/ 202 w 220"/>
                <a:gd name="T1" fmla="*/ 241 h 241"/>
                <a:gd name="T2" fmla="*/ 168 w 220"/>
                <a:gd name="T3" fmla="*/ 237 h 241"/>
                <a:gd name="T4" fmla="*/ 160 w 220"/>
                <a:gd name="T5" fmla="*/ 234 h 241"/>
                <a:gd name="T6" fmla="*/ 154 w 220"/>
                <a:gd name="T7" fmla="*/ 230 h 241"/>
                <a:gd name="T8" fmla="*/ 143 w 220"/>
                <a:gd name="T9" fmla="*/ 226 h 241"/>
                <a:gd name="T10" fmla="*/ 139 w 220"/>
                <a:gd name="T11" fmla="*/ 224 h 241"/>
                <a:gd name="T12" fmla="*/ 130 w 220"/>
                <a:gd name="T13" fmla="*/ 222 h 241"/>
                <a:gd name="T14" fmla="*/ 124 w 220"/>
                <a:gd name="T15" fmla="*/ 219 h 241"/>
                <a:gd name="T16" fmla="*/ 120 w 220"/>
                <a:gd name="T17" fmla="*/ 215 h 241"/>
                <a:gd name="T18" fmla="*/ 118 w 220"/>
                <a:gd name="T19" fmla="*/ 212 h 241"/>
                <a:gd name="T20" fmla="*/ 116 w 220"/>
                <a:gd name="T21" fmla="*/ 209 h 241"/>
                <a:gd name="T22" fmla="*/ 114 w 220"/>
                <a:gd name="T23" fmla="*/ 206 h 241"/>
                <a:gd name="T24" fmla="*/ 107 w 220"/>
                <a:gd name="T25" fmla="*/ 202 h 241"/>
                <a:gd name="T26" fmla="*/ 104 w 220"/>
                <a:gd name="T27" fmla="*/ 199 h 241"/>
                <a:gd name="T28" fmla="*/ 101 w 220"/>
                <a:gd name="T29" fmla="*/ 196 h 241"/>
                <a:gd name="T30" fmla="*/ 96 w 220"/>
                <a:gd name="T31" fmla="*/ 191 h 241"/>
                <a:gd name="T32" fmla="*/ 93 w 220"/>
                <a:gd name="T33" fmla="*/ 186 h 241"/>
                <a:gd name="T34" fmla="*/ 91 w 220"/>
                <a:gd name="T35" fmla="*/ 182 h 241"/>
                <a:gd name="T36" fmla="*/ 89 w 220"/>
                <a:gd name="T37" fmla="*/ 179 h 241"/>
                <a:gd name="T38" fmla="*/ 82 w 220"/>
                <a:gd name="T39" fmla="*/ 177 h 241"/>
                <a:gd name="T40" fmla="*/ 80 w 220"/>
                <a:gd name="T41" fmla="*/ 175 h 241"/>
                <a:gd name="T42" fmla="*/ 77 w 220"/>
                <a:gd name="T43" fmla="*/ 170 h 241"/>
                <a:gd name="T44" fmla="*/ 75 w 220"/>
                <a:gd name="T45" fmla="*/ 166 h 241"/>
                <a:gd name="T46" fmla="*/ 73 w 220"/>
                <a:gd name="T47" fmla="*/ 158 h 241"/>
                <a:gd name="T48" fmla="*/ 71 w 220"/>
                <a:gd name="T49" fmla="*/ 154 h 241"/>
                <a:gd name="T50" fmla="*/ 68 w 220"/>
                <a:gd name="T51" fmla="*/ 150 h 241"/>
                <a:gd name="T52" fmla="*/ 66 w 220"/>
                <a:gd name="T53" fmla="*/ 145 h 241"/>
                <a:gd name="T54" fmla="*/ 63 w 220"/>
                <a:gd name="T55" fmla="*/ 142 h 241"/>
                <a:gd name="T56" fmla="*/ 58 w 220"/>
                <a:gd name="T57" fmla="*/ 137 h 241"/>
                <a:gd name="T58" fmla="*/ 56 w 220"/>
                <a:gd name="T59" fmla="*/ 134 h 241"/>
                <a:gd name="T60" fmla="*/ 54 w 220"/>
                <a:gd name="T61" fmla="*/ 129 h 241"/>
                <a:gd name="T62" fmla="*/ 54 w 220"/>
                <a:gd name="T63" fmla="*/ 119 h 241"/>
                <a:gd name="T64" fmla="*/ 51 w 220"/>
                <a:gd name="T65" fmla="*/ 115 h 241"/>
                <a:gd name="T66" fmla="*/ 48 w 220"/>
                <a:gd name="T67" fmla="*/ 109 h 241"/>
                <a:gd name="T68" fmla="*/ 45 w 220"/>
                <a:gd name="T69" fmla="*/ 104 h 241"/>
                <a:gd name="T70" fmla="*/ 43 w 220"/>
                <a:gd name="T71" fmla="*/ 102 h 241"/>
                <a:gd name="T72" fmla="*/ 40 w 220"/>
                <a:gd name="T73" fmla="*/ 98 h 241"/>
                <a:gd name="T74" fmla="*/ 38 w 220"/>
                <a:gd name="T75" fmla="*/ 93 h 241"/>
                <a:gd name="T76" fmla="*/ 36 w 220"/>
                <a:gd name="T77" fmla="*/ 88 h 241"/>
                <a:gd name="T78" fmla="*/ 34 w 220"/>
                <a:gd name="T79" fmla="*/ 84 h 241"/>
                <a:gd name="T80" fmla="*/ 33 w 220"/>
                <a:gd name="T81" fmla="*/ 77 h 241"/>
                <a:gd name="T82" fmla="*/ 30 w 220"/>
                <a:gd name="T83" fmla="*/ 74 h 241"/>
                <a:gd name="T84" fmla="*/ 27 w 220"/>
                <a:gd name="T85" fmla="*/ 70 h 241"/>
                <a:gd name="T86" fmla="*/ 25 w 220"/>
                <a:gd name="T87" fmla="*/ 66 h 241"/>
                <a:gd name="T88" fmla="*/ 22 w 220"/>
                <a:gd name="T89" fmla="*/ 57 h 241"/>
                <a:gd name="T90" fmla="*/ 21 w 220"/>
                <a:gd name="T91" fmla="*/ 46 h 241"/>
                <a:gd name="T92" fmla="*/ 19 w 220"/>
                <a:gd name="T93" fmla="*/ 41 h 241"/>
                <a:gd name="T94" fmla="*/ 17 w 220"/>
                <a:gd name="T95" fmla="*/ 36 h 241"/>
                <a:gd name="T96" fmla="*/ 16 w 220"/>
                <a:gd name="T97" fmla="*/ 31 h 241"/>
                <a:gd name="T98" fmla="*/ 14 w 220"/>
                <a:gd name="T99" fmla="*/ 27 h 241"/>
                <a:gd name="T100" fmla="*/ 12 w 220"/>
                <a:gd name="T101" fmla="*/ 25 h 241"/>
                <a:gd name="T102" fmla="*/ 10 w 220"/>
                <a:gd name="T103" fmla="*/ 15 h 241"/>
                <a:gd name="T104" fmla="*/ 7 w 220"/>
                <a:gd name="T105" fmla="*/ 8 h 241"/>
                <a:gd name="T106" fmla="*/ 4 w 220"/>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41">
                  <a:moveTo>
                    <a:pt x="220" y="241"/>
                  </a:moveTo>
                  <a:lnTo>
                    <a:pt x="202" y="241"/>
                  </a:lnTo>
                  <a:lnTo>
                    <a:pt x="202" y="237"/>
                  </a:lnTo>
                  <a:lnTo>
                    <a:pt x="168" y="237"/>
                  </a:lnTo>
                  <a:lnTo>
                    <a:pt x="168" y="234"/>
                  </a:lnTo>
                  <a:lnTo>
                    <a:pt x="160" y="234"/>
                  </a:lnTo>
                  <a:lnTo>
                    <a:pt x="160" y="230"/>
                  </a:lnTo>
                  <a:lnTo>
                    <a:pt x="154" y="230"/>
                  </a:lnTo>
                  <a:lnTo>
                    <a:pt x="154" y="226"/>
                  </a:lnTo>
                  <a:lnTo>
                    <a:pt x="143" y="226"/>
                  </a:lnTo>
                  <a:lnTo>
                    <a:pt x="143" y="224"/>
                  </a:lnTo>
                  <a:lnTo>
                    <a:pt x="139" y="224"/>
                  </a:lnTo>
                  <a:lnTo>
                    <a:pt x="139" y="222"/>
                  </a:lnTo>
                  <a:lnTo>
                    <a:pt x="130" y="222"/>
                  </a:lnTo>
                  <a:lnTo>
                    <a:pt x="130" y="219"/>
                  </a:lnTo>
                  <a:lnTo>
                    <a:pt x="124" y="219"/>
                  </a:lnTo>
                  <a:lnTo>
                    <a:pt x="124" y="215"/>
                  </a:lnTo>
                  <a:lnTo>
                    <a:pt x="120" y="215"/>
                  </a:lnTo>
                  <a:lnTo>
                    <a:pt x="120" y="212"/>
                  </a:lnTo>
                  <a:lnTo>
                    <a:pt x="118" y="212"/>
                  </a:lnTo>
                  <a:lnTo>
                    <a:pt x="118" y="209"/>
                  </a:lnTo>
                  <a:lnTo>
                    <a:pt x="116" y="209"/>
                  </a:lnTo>
                  <a:lnTo>
                    <a:pt x="116" y="206"/>
                  </a:lnTo>
                  <a:lnTo>
                    <a:pt x="114" y="206"/>
                  </a:lnTo>
                  <a:lnTo>
                    <a:pt x="114" y="202"/>
                  </a:lnTo>
                  <a:lnTo>
                    <a:pt x="107" y="202"/>
                  </a:lnTo>
                  <a:lnTo>
                    <a:pt x="107" y="199"/>
                  </a:lnTo>
                  <a:lnTo>
                    <a:pt x="104" y="199"/>
                  </a:lnTo>
                  <a:lnTo>
                    <a:pt x="104" y="196"/>
                  </a:lnTo>
                  <a:lnTo>
                    <a:pt x="101" y="196"/>
                  </a:lnTo>
                  <a:lnTo>
                    <a:pt x="101" y="191"/>
                  </a:lnTo>
                  <a:lnTo>
                    <a:pt x="96" y="191"/>
                  </a:lnTo>
                  <a:lnTo>
                    <a:pt x="96" y="186"/>
                  </a:lnTo>
                  <a:lnTo>
                    <a:pt x="93" y="186"/>
                  </a:lnTo>
                  <a:lnTo>
                    <a:pt x="93" y="182"/>
                  </a:lnTo>
                  <a:lnTo>
                    <a:pt x="91" y="182"/>
                  </a:lnTo>
                  <a:lnTo>
                    <a:pt x="91" y="179"/>
                  </a:lnTo>
                  <a:lnTo>
                    <a:pt x="89" y="179"/>
                  </a:lnTo>
                  <a:lnTo>
                    <a:pt x="89" y="177"/>
                  </a:lnTo>
                  <a:lnTo>
                    <a:pt x="82" y="177"/>
                  </a:lnTo>
                  <a:lnTo>
                    <a:pt x="82" y="175"/>
                  </a:lnTo>
                  <a:lnTo>
                    <a:pt x="80" y="175"/>
                  </a:lnTo>
                  <a:lnTo>
                    <a:pt x="80" y="170"/>
                  </a:lnTo>
                  <a:lnTo>
                    <a:pt x="77" y="170"/>
                  </a:lnTo>
                  <a:lnTo>
                    <a:pt x="77" y="166"/>
                  </a:lnTo>
                  <a:lnTo>
                    <a:pt x="75" y="166"/>
                  </a:lnTo>
                  <a:lnTo>
                    <a:pt x="75" y="158"/>
                  </a:lnTo>
                  <a:lnTo>
                    <a:pt x="73" y="158"/>
                  </a:lnTo>
                  <a:lnTo>
                    <a:pt x="73" y="154"/>
                  </a:lnTo>
                  <a:lnTo>
                    <a:pt x="71" y="154"/>
                  </a:lnTo>
                  <a:lnTo>
                    <a:pt x="71" y="150"/>
                  </a:lnTo>
                  <a:lnTo>
                    <a:pt x="68" y="150"/>
                  </a:lnTo>
                  <a:lnTo>
                    <a:pt x="68" y="145"/>
                  </a:lnTo>
                  <a:lnTo>
                    <a:pt x="66" y="145"/>
                  </a:lnTo>
                  <a:lnTo>
                    <a:pt x="66" y="142"/>
                  </a:lnTo>
                  <a:lnTo>
                    <a:pt x="63" y="142"/>
                  </a:lnTo>
                  <a:lnTo>
                    <a:pt x="63" y="137"/>
                  </a:lnTo>
                  <a:lnTo>
                    <a:pt x="58" y="137"/>
                  </a:lnTo>
                  <a:lnTo>
                    <a:pt x="58" y="134"/>
                  </a:lnTo>
                  <a:lnTo>
                    <a:pt x="56" y="134"/>
                  </a:lnTo>
                  <a:lnTo>
                    <a:pt x="56" y="129"/>
                  </a:lnTo>
                  <a:lnTo>
                    <a:pt x="54" y="129"/>
                  </a:lnTo>
                  <a:lnTo>
                    <a:pt x="54" y="125"/>
                  </a:lnTo>
                  <a:lnTo>
                    <a:pt x="54" y="119"/>
                  </a:lnTo>
                  <a:lnTo>
                    <a:pt x="51" y="119"/>
                  </a:lnTo>
                  <a:lnTo>
                    <a:pt x="51" y="115"/>
                  </a:lnTo>
                  <a:lnTo>
                    <a:pt x="48" y="115"/>
                  </a:lnTo>
                  <a:lnTo>
                    <a:pt x="48" y="109"/>
                  </a:lnTo>
                  <a:lnTo>
                    <a:pt x="45" y="109"/>
                  </a:lnTo>
                  <a:lnTo>
                    <a:pt x="45" y="104"/>
                  </a:lnTo>
                  <a:lnTo>
                    <a:pt x="43" y="104"/>
                  </a:lnTo>
                  <a:lnTo>
                    <a:pt x="43" y="102"/>
                  </a:lnTo>
                  <a:lnTo>
                    <a:pt x="40" y="102"/>
                  </a:lnTo>
                  <a:lnTo>
                    <a:pt x="40" y="98"/>
                  </a:lnTo>
                  <a:lnTo>
                    <a:pt x="38" y="98"/>
                  </a:lnTo>
                  <a:lnTo>
                    <a:pt x="38" y="93"/>
                  </a:lnTo>
                  <a:lnTo>
                    <a:pt x="36" y="93"/>
                  </a:lnTo>
                  <a:lnTo>
                    <a:pt x="36" y="88"/>
                  </a:lnTo>
                  <a:lnTo>
                    <a:pt x="34" y="88"/>
                  </a:lnTo>
                  <a:lnTo>
                    <a:pt x="34" y="84"/>
                  </a:lnTo>
                  <a:lnTo>
                    <a:pt x="33" y="84"/>
                  </a:lnTo>
                  <a:lnTo>
                    <a:pt x="33" y="77"/>
                  </a:lnTo>
                  <a:lnTo>
                    <a:pt x="30" y="77"/>
                  </a:lnTo>
                  <a:lnTo>
                    <a:pt x="30" y="74"/>
                  </a:lnTo>
                  <a:lnTo>
                    <a:pt x="27" y="74"/>
                  </a:lnTo>
                  <a:lnTo>
                    <a:pt x="27" y="70"/>
                  </a:lnTo>
                  <a:lnTo>
                    <a:pt x="25" y="70"/>
                  </a:lnTo>
                  <a:lnTo>
                    <a:pt x="25" y="66"/>
                  </a:lnTo>
                  <a:lnTo>
                    <a:pt x="22" y="66"/>
                  </a:lnTo>
                  <a:lnTo>
                    <a:pt x="22" y="57"/>
                  </a:lnTo>
                  <a:lnTo>
                    <a:pt x="21" y="57"/>
                  </a:lnTo>
                  <a:lnTo>
                    <a:pt x="21" y="46"/>
                  </a:lnTo>
                  <a:lnTo>
                    <a:pt x="19" y="46"/>
                  </a:lnTo>
                  <a:lnTo>
                    <a:pt x="19" y="41"/>
                  </a:lnTo>
                  <a:lnTo>
                    <a:pt x="17" y="41"/>
                  </a:lnTo>
                  <a:lnTo>
                    <a:pt x="17" y="36"/>
                  </a:lnTo>
                  <a:lnTo>
                    <a:pt x="16" y="36"/>
                  </a:lnTo>
                  <a:lnTo>
                    <a:pt x="16" y="31"/>
                  </a:lnTo>
                  <a:lnTo>
                    <a:pt x="14" y="31"/>
                  </a:lnTo>
                  <a:lnTo>
                    <a:pt x="14" y="27"/>
                  </a:lnTo>
                  <a:lnTo>
                    <a:pt x="12" y="27"/>
                  </a:lnTo>
                  <a:lnTo>
                    <a:pt x="12" y="25"/>
                  </a:lnTo>
                  <a:lnTo>
                    <a:pt x="10" y="25"/>
                  </a:lnTo>
                  <a:lnTo>
                    <a:pt x="10" y="15"/>
                  </a:lnTo>
                  <a:lnTo>
                    <a:pt x="7" y="15"/>
                  </a:lnTo>
                  <a:lnTo>
                    <a:pt x="7" y="8"/>
                  </a:lnTo>
                  <a:lnTo>
                    <a:pt x="4" y="8"/>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Freeform 5"/>
            <p:cNvSpPr>
              <a:spLocks/>
            </p:cNvSpPr>
            <p:nvPr/>
          </p:nvSpPr>
          <p:spPr bwMode="auto">
            <a:xfrm>
              <a:off x="3521075" y="2279650"/>
              <a:ext cx="2057400" cy="2068806"/>
            </a:xfrm>
            <a:custGeom>
              <a:avLst/>
              <a:gdLst>
                <a:gd name="T0" fmla="*/ 205 w 216"/>
                <a:gd name="T1" fmla="*/ 219 h 219"/>
                <a:gd name="T2" fmla="*/ 198 w 216"/>
                <a:gd name="T3" fmla="*/ 216 h 219"/>
                <a:gd name="T4" fmla="*/ 185 w 216"/>
                <a:gd name="T5" fmla="*/ 214 h 219"/>
                <a:gd name="T6" fmla="*/ 174 w 216"/>
                <a:gd name="T7" fmla="*/ 212 h 219"/>
                <a:gd name="T8" fmla="*/ 170 w 216"/>
                <a:gd name="T9" fmla="*/ 208 h 219"/>
                <a:gd name="T10" fmla="*/ 168 w 216"/>
                <a:gd name="T11" fmla="*/ 205 h 219"/>
                <a:gd name="T12" fmla="*/ 157 w 216"/>
                <a:gd name="T13" fmla="*/ 201 h 219"/>
                <a:gd name="T14" fmla="*/ 151 w 216"/>
                <a:gd name="T15" fmla="*/ 197 h 219"/>
                <a:gd name="T16" fmla="*/ 147 w 216"/>
                <a:gd name="T17" fmla="*/ 193 h 219"/>
                <a:gd name="T18" fmla="*/ 143 w 216"/>
                <a:gd name="T19" fmla="*/ 191 h 219"/>
                <a:gd name="T20" fmla="*/ 139 w 216"/>
                <a:gd name="T21" fmla="*/ 186 h 219"/>
                <a:gd name="T22" fmla="*/ 133 w 216"/>
                <a:gd name="T23" fmla="*/ 183 h 219"/>
                <a:gd name="T24" fmla="*/ 125 w 216"/>
                <a:gd name="T25" fmla="*/ 181 h 219"/>
                <a:gd name="T26" fmla="*/ 123 w 216"/>
                <a:gd name="T27" fmla="*/ 177 h 219"/>
                <a:gd name="T28" fmla="*/ 119 w 216"/>
                <a:gd name="T29" fmla="*/ 174 h 219"/>
                <a:gd name="T30" fmla="*/ 117 w 216"/>
                <a:gd name="T31" fmla="*/ 168 h 219"/>
                <a:gd name="T32" fmla="*/ 114 w 216"/>
                <a:gd name="T33" fmla="*/ 165 h 219"/>
                <a:gd name="T34" fmla="*/ 111 w 216"/>
                <a:gd name="T35" fmla="*/ 161 h 219"/>
                <a:gd name="T36" fmla="*/ 108 w 216"/>
                <a:gd name="T37" fmla="*/ 158 h 219"/>
                <a:gd name="T38" fmla="*/ 105 w 216"/>
                <a:gd name="T39" fmla="*/ 154 h 219"/>
                <a:gd name="T40" fmla="*/ 100 w 216"/>
                <a:gd name="T41" fmla="*/ 149 h 219"/>
                <a:gd name="T42" fmla="*/ 96 w 216"/>
                <a:gd name="T43" fmla="*/ 144 h 219"/>
                <a:gd name="T44" fmla="*/ 92 w 216"/>
                <a:gd name="T45" fmla="*/ 139 h 219"/>
                <a:gd name="T46" fmla="*/ 88 w 216"/>
                <a:gd name="T47" fmla="*/ 134 h 219"/>
                <a:gd name="T48" fmla="*/ 84 w 216"/>
                <a:gd name="T49" fmla="*/ 131 h 219"/>
                <a:gd name="T50" fmla="*/ 80 w 216"/>
                <a:gd name="T51" fmla="*/ 127 h 219"/>
                <a:gd name="T52" fmla="*/ 77 w 216"/>
                <a:gd name="T53" fmla="*/ 123 h 219"/>
                <a:gd name="T54" fmla="*/ 73 w 216"/>
                <a:gd name="T55" fmla="*/ 120 h 219"/>
                <a:gd name="T56" fmla="*/ 70 w 216"/>
                <a:gd name="T57" fmla="*/ 110 h 219"/>
                <a:gd name="T58" fmla="*/ 66 w 216"/>
                <a:gd name="T59" fmla="*/ 106 h 219"/>
                <a:gd name="T60" fmla="*/ 63 w 216"/>
                <a:gd name="T61" fmla="*/ 101 h 219"/>
                <a:gd name="T62" fmla="*/ 60 w 216"/>
                <a:gd name="T63" fmla="*/ 92 h 219"/>
                <a:gd name="T64" fmla="*/ 58 w 216"/>
                <a:gd name="T65" fmla="*/ 84 h 219"/>
                <a:gd name="T66" fmla="*/ 55 w 216"/>
                <a:gd name="T67" fmla="*/ 81 h 219"/>
                <a:gd name="T68" fmla="*/ 53 w 216"/>
                <a:gd name="T69" fmla="*/ 77 h 219"/>
                <a:gd name="T70" fmla="*/ 51 w 216"/>
                <a:gd name="T71" fmla="*/ 74 h 219"/>
                <a:gd name="T72" fmla="*/ 46 w 216"/>
                <a:gd name="T73" fmla="*/ 70 h 219"/>
                <a:gd name="T74" fmla="*/ 44 w 216"/>
                <a:gd name="T75" fmla="*/ 65 h 219"/>
                <a:gd name="T76" fmla="*/ 41 w 216"/>
                <a:gd name="T77" fmla="*/ 61 h 219"/>
                <a:gd name="T78" fmla="*/ 39 w 216"/>
                <a:gd name="T79" fmla="*/ 54 h 219"/>
                <a:gd name="T80" fmla="*/ 36 w 216"/>
                <a:gd name="T81" fmla="*/ 49 h 219"/>
                <a:gd name="T82" fmla="*/ 33 w 216"/>
                <a:gd name="T83" fmla="*/ 42 h 219"/>
                <a:gd name="T84" fmla="*/ 30 w 216"/>
                <a:gd name="T85" fmla="*/ 38 h 219"/>
                <a:gd name="T86" fmla="*/ 27 w 216"/>
                <a:gd name="T87" fmla="*/ 35 h 219"/>
                <a:gd name="T88" fmla="*/ 25 w 216"/>
                <a:gd name="T89" fmla="*/ 30 h 219"/>
                <a:gd name="T90" fmla="*/ 23 w 216"/>
                <a:gd name="T91" fmla="*/ 26 h 219"/>
                <a:gd name="T92" fmla="*/ 20 w 216"/>
                <a:gd name="T93" fmla="*/ 21 h 219"/>
                <a:gd name="T94" fmla="*/ 17 w 216"/>
                <a:gd name="T95" fmla="*/ 16 h 219"/>
                <a:gd name="T96" fmla="*/ 12 w 216"/>
                <a:gd name="T97" fmla="*/ 13 h 219"/>
                <a:gd name="T98" fmla="*/ 9 w 216"/>
                <a:gd name="T99" fmla="*/ 11 h 219"/>
                <a:gd name="T100" fmla="*/ 5 w 216"/>
                <a:gd name="T101" fmla="*/ 8 h 219"/>
                <a:gd name="T102" fmla="*/ 2 w 216"/>
                <a:gd name="T103" fmla="*/ 4 h 219"/>
                <a:gd name="T104" fmla="*/ 0 w 216"/>
                <a:gd name="T10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9">
                  <a:moveTo>
                    <a:pt x="216" y="219"/>
                  </a:moveTo>
                  <a:lnTo>
                    <a:pt x="205" y="219"/>
                  </a:lnTo>
                  <a:lnTo>
                    <a:pt x="205" y="216"/>
                  </a:lnTo>
                  <a:lnTo>
                    <a:pt x="198" y="216"/>
                  </a:lnTo>
                  <a:lnTo>
                    <a:pt x="198" y="214"/>
                  </a:lnTo>
                  <a:lnTo>
                    <a:pt x="185" y="214"/>
                  </a:lnTo>
                  <a:lnTo>
                    <a:pt x="185" y="212"/>
                  </a:lnTo>
                  <a:lnTo>
                    <a:pt x="174" y="212"/>
                  </a:lnTo>
                  <a:lnTo>
                    <a:pt x="174" y="208"/>
                  </a:lnTo>
                  <a:lnTo>
                    <a:pt x="170" y="208"/>
                  </a:lnTo>
                  <a:lnTo>
                    <a:pt x="170" y="205"/>
                  </a:lnTo>
                  <a:lnTo>
                    <a:pt x="168" y="205"/>
                  </a:lnTo>
                  <a:lnTo>
                    <a:pt x="168" y="201"/>
                  </a:lnTo>
                  <a:lnTo>
                    <a:pt x="157" y="201"/>
                  </a:lnTo>
                  <a:lnTo>
                    <a:pt x="157" y="197"/>
                  </a:lnTo>
                  <a:lnTo>
                    <a:pt x="151" y="197"/>
                  </a:lnTo>
                  <a:lnTo>
                    <a:pt x="151" y="193"/>
                  </a:lnTo>
                  <a:lnTo>
                    <a:pt x="147" y="193"/>
                  </a:lnTo>
                  <a:lnTo>
                    <a:pt x="147" y="191"/>
                  </a:lnTo>
                  <a:lnTo>
                    <a:pt x="143" y="191"/>
                  </a:lnTo>
                  <a:lnTo>
                    <a:pt x="143" y="186"/>
                  </a:lnTo>
                  <a:lnTo>
                    <a:pt x="139" y="186"/>
                  </a:lnTo>
                  <a:lnTo>
                    <a:pt x="139" y="183"/>
                  </a:lnTo>
                  <a:lnTo>
                    <a:pt x="133" y="183"/>
                  </a:lnTo>
                  <a:lnTo>
                    <a:pt x="133" y="181"/>
                  </a:lnTo>
                  <a:lnTo>
                    <a:pt x="125" y="181"/>
                  </a:lnTo>
                  <a:lnTo>
                    <a:pt x="125" y="177"/>
                  </a:lnTo>
                  <a:lnTo>
                    <a:pt x="123" y="177"/>
                  </a:lnTo>
                  <a:lnTo>
                    <a:pt x="123" y="174"/>
                  </a:lnTo>
                  <a:lnTo>
                    <a:pt x="119" y="174"/>
                  </a:lnTo>
                  <a:lnTo>
                    <a:pt x="119" y="168"/>
                  </a:lnTo>
                  <a:lnTo>
                    <a:pt x="117" y="168"/>
                  </a:lnTo>
                  <a:lnTo>
                    <a:pt x="117" y="165"/>
                  </a:lnTo>
                  <a:lnTo>
                    <a:pt x="114" y="165"/>
                  </a:lnTo>
                  <a:lnTo>
                    <a:pt x="114" y="161"/>
                  </a:lnTo>
                  <a:lnTo>
                    <a:pt x="111" y="161"/>
                  </a:lnTo>
                  <a:lnTo>
                    <a:pt x="111" y="158"/>
                  </a:lnTo>
                  <a:lnTo>
                    <a:pt x="108" y="158"/>
                  </a:lnTo>
                  <a:lnTo>
                    <a:pt x="108" y="154"/>
                  </a:lnTo>
                  <a:lnTo>
                    <a:pt x="105" y="154"/>
                  </a:lnTo>
                  <a:lnTo>
                    <a:pt x="105" y="149"/>
                  </a:lnTo>
                  <a:lnTo>
                    <a:pt x="100" y="149"/>
                  </a:lnTo>
                  <a:lnTo>
                    <a:pt x="100" y="144"/>
                  </a:lnTo>
                  <a:lnTo>
                    <a:pt x="96" y="144"/>
                  </a:lnTo>
                  <a:lnTo>
                    <a:pt x="96" y="139"/>
                  </a:lnTo>
                  <a:lnTo>
                    <a:pt x="92" y="139"/>
                  </a:lnTo>
                  <a:lnTo>
                    <a:pt x="92" y="134"/>
                  </a:lnTo>
                  <a:lnTo>
                    <a:pt x="88" y="134"/>
                  </a:lnTo>
                  <a:lnTo>
                    <a:pt x="88" y="131"/>
                  </a:lnTo>
                  <a:lnTo>
                    <a:pt x="84" y="131"/>
                  </a:lnTo>
                  <a:lnTo>
                    <a:pt x="84" y="127"/>
                  </a:lnTo>
                  <a:lnTo>
                    <a:pt x="80" y="127"/>
                  </a:lnTo>
                  <a:lnTo>
                    <a:pt x="80" y="123"/>
                  </a:lnTo>
                  <a:lnTo>
                    <a:pt x="77" y="123"/>
                  </a:lnTo>
                  <a:lnTo>
                    <a:pt x="77" y="120"/>
                  </a:lnTo>
                  <a:lnTo>
                    <a:pt x="73" y="120"/>
                  </a:lnTo>
                  <a:lnTo>
                    <a:pt x="73" y="110"/>
                  </a:lnTo>
                  <a:lnTo>
                    <a:pt x="70" y="110"/>
                  </a:lnTo>
                  <a:lnTo>
                    <a:pt x="70" y="106"/>
                  </a:lnTo>
                  <a:lnTo>
                    <a:pt x="66" y="106"/>
                  </a:lnTo>
                  <a:lnTo>
                    <a:pt x="66" y="101"/>
                  </a:lnTo>
                  <a:lnTo>
                    <a:pt x="63" y="101"/>
                  </a:lnTo>
                  <a:lnTo>
                    <a:pt x="63" y="92"/>
                  </a:lnTo>
                  <a:lnTo>
                    <a:pt x="60" y="92"/>
                  </a:lnTo>
                  <a:lnTo>
                    <a:pt x="60" y="84"/>
                  </a:lnTo>
                  <a:lnTo>
                    <a:pt x="58" y="84"/>
                  </a:lnTo>
                  <a:lnTo>
                    <a:pt x="58" y="81"/>
                  </a:lnTo>
                  <a:lnTo>
                    <a:pt x="55" y="81"/>
                  </a:lnTo>
                  <a:lnTo>
                    <a:pt x="55" y="77"/>
                  </a:lnTo>
                  <a:lnTo>
                    <a:pt x="53" y="77"/>
                  </a:lnTo>
                  <a:lnTo>
                    <a:pt x="53" y="74"/>
                  </a:lnTo>
                  <a:lnTo>
                    <a:pt x="51" y="74"/>
                  </a:lnTo>
                  <a:lnTo>
                    <a:pt x="51" y="70"/>
                  </a:lnTo>
                  <a:lnTo>
                    <a:pt x="46" y="70"/>
                  </a:lnTo>
                  <a:lnTo>
                    <a:pt x="46" y="65"/>
                  </a:lnTo>
                  <a:lnTo>
                    <a:pt x="44" y="65"/>
                  </a:lnTo>
                  <a:lnTo>
                    <a:pt x="44" y="61"/>
                  </a:lnTo>
                  <a:lnTo>
                    <a:pt x="41" y="61"/>
                  </a:lnTo>
                  <a:lnTo>
                    <a:pt x="41" y="54"/>
                  </a:lnTo>
                  <a:lnTo>
                    <a:pt x="39" y="54"/>
                  </a:lnTo>
                  <a:lnTo>
                    <a:pt x="39" y="49"/>
                  </a:lnTo>
                  <a:lnTo>
                    <a:pt x="36" y="49"/>
                  </a:lnTo>
                  <a:lnTo>
                    <a:pt x="36" y="42"/>
                  </a:lnTo>
                  <a:lnTo>
                    <a:pt x="33" y="42"/>
                  </a:lnTo>
                  <a:lnTo>
                    <a:pt x="33" y="38"/>
                  </a:lnTo>
                  <a:lnTo>
                    <a:pt x="30" y="38"/>
                  </a:lnTo>
                  <a:lnTo>
                    <a:pt x="30" y="35"/>
                  </a:lnTo>
                  <a:lnTo>
                    <a:pt x="27" y="35"/>
                  </a:lnTo>
                  <a:lnTo>
                    <a:pt x="27" y="30"/>
                  </a:lnTo>
                  <a:lnTo>
                    <a:pt x="25" y="30"/>
                  </a:lnTo>
                  <a:lnTo>
                    <a:pt x="25" y="26"/>
                  </a:lnTo>
                  <a:lnTo>
                    <a:pt x="23" y="26"/>
                  </a:lnTo>
                  <a:lnTo>
                    <a:pt x="23" y="21"/>
                  </a:lnTo>
                  <a:lnTo>
                    <a:pt x="20" y="21"/>
                  </a:lnTo>
                  <a:lnTo>
                    <a:pt x="20" y="16"/>
                  </a:lnTo>
                  <a:lnTo>
                    <a:pt x="17" y="16"/>
                  </a:lnTo>
                  <a:lnTo>
                    <a:pt x="17" y="13"/>
                  </a:lnTo>
                  <a:lnTo>
                    <a:pt x="12" y="13"/>
                  </a:lnTo>
                  <a:lnTo>
                    <a:pt x="12" y="11"/>
                  </a:lnTo>
                  <a:lnTo>
                    <a:pt x="9" y="11"/>
                  </a:lnTo>
                  <a:lnTo>
                    <a:pt x="9" y="8"/>
                  </a:lnTo>
                  <a:lnTo>
                    <a:pt x="5" y="8"/>
                  </a:lnTo>
                  <a:lnTo>
                    <a:pt x="5" y="4"/>
                  </a:lnTo>
                  <a:lnTo>
                    <a:pt x="2" y="4"/>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90" name="Text Placeholder 3"/>
          <p:cNvSpPr>
            <a:spLocks noGrp="1"/>
          </p:cNvSpPr>
          <p:nvPr>
            <p:ph type="body" sz="quarter" idx="10"/>
          </p:nvPr>
        </p:nvSpPr>
        <p:spPr>
          <a:xfrm>
            <a:off x="365125" y="6096000"/>
            <a:ext cx="4221505" cy="487363"/>
          </a:xfrm>
        </p:spPr>
        <p:txBody>
          <a:bodyPr/>
          <a:lstStyle/>
          <a:p>
            <a:r>
              <a:rPr lang="en-GB" dirty="0" smtClean="0"/>
              <a:t>*All combinations </a:t>
            </a:r>
            <a:r>
              <a:rPr lang="en-GB" dirty="0" err="1" smtClean="0"/>
              <a:t>vs</a:t>
            </a:r>
            <a:r>
              <a:rPr lang="en-GB" dirty="0" smtClean="0"/>
              <a:t> 5FU only.</a:t>
            </a:r>
            <a:endParaRPr lang="en-GB" dirty="0"/>
          </a:p>
        </p:txBody>
      </p:sp>
    </p:spTree>
    <p:custDataLst>
      <p:tags r:id="rId1"/>
    </p:custDataLst>
    <p:extLst>
      <p:ext uri="{BB962C8B-B14F-4D97-AF65-F5344CB8AC3E}">
        <p14:creationId xmlns:p14="http://schemas.microsoft.com/office/powerpoint/2010/main" val="138173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O-023: </a:t>
            </a:r>
            <a:r>
              <a:rPr lang="en-GB" dirty="0"/>
              <a:t>Observational data outcomes of chemotherapy backbone for MSI-high metastatic colorectal cancer in molecular epidemiology of colorectal cancer study in </a:t>
            </a:r>
            <a:r>
              <a:rPr lang="en-GB" dirty="0" smtClean="0"/>
              <a:t>Israel </a:t>
            </a:r>
            <a:r>
              <a:rPr lang="en-GB" dirty="0" smtClean="0"/>
              <a:t>– Shulman K,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Key results (</a:t>
            </a:r>
            <a:r>
              <a:rPr lang="en-GB" b="1" dirty="0" smtClean="0"/>
              <a:t>cont.)</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smtClean="0"/>
          </a:p>
          <a:p>
            <a:pPr marL="0" indent="0">
              <a:buNone/>
            </a:pPr>
            <a:r>
              <a:rPr lang="en-GB" b="1" dirty="0" smtClean="0"/>
              <a:t>Conclusions</a:t>
            </a:r>
          </a:p>
          <a:p>
            <a:r>
              <a:rPr lang="en-GB" b="1" dirty="0" smtClean="0"/>
              <a:t>Patients with MSI-H </a:t>
            </a:r>
            <a:r>
              <a:rPr lang="en-GB" b="1" dirty="0" err="1"/>
              <a:t>mCRC</a:t>
            </a:r>
            <a:r>
              <a:rPr lang="en-GB" b="1" dirty="0"/>
              <a:t> </a:t>
            </a:r>
            <a:r>
              <a:rPr lang="en-GB" b="1" dirty="0" smtClean="0"/>
              <a:t>represent </a:t>
            </a:r>
            <a:r>
              <a:rPr lang="en-GB" b="1" dirty="0"/>
              <a:t>a substantial and biologically distinct </a:t>
            </a:r>
            <a:r>
              <a:rPr lang="en-GB" b="1" dirty="0" smtClean="0"/>
              <a:t>subset</a:t>
            </a:r>
          </a:p>
          <a:p>
            <a:r>
              <a:rPr lang="en-GB" b="1" dirty="0" smtClean="0"/>
              <a:t>Patients with MSI-H tumours respond differently to 1L CT than patients with MSS tumours</a:t>
            </a:r>
          </a:p>
          <a:p>
            <a:r>
              <a:rPr lang="en-GB" b="1" dirty="0" smtClean="0"/>
              <a:t>The treatment effect of modern CT protocols in MSI-H tumours is not statistically different from a simple 5FU effect</a:t>
            </a:r>
          </a:p>
          <a:p>
            <a:r>
              <a:rPr lang="en-GB" b="1" dirty="0" smtClean="0"/>
              <a:t>It is possible that combination treatment with FOLFOX + bevacizumab has a more pronounced effect than other treatment regimens in MSI-H tumours</a:t>
            </a:r>
          </a:p>
          <a:p>
            <a:r>
              <a:rPr lang="en-GB" b="1" dirty="0" smtClean="0"/>
              <a:t>MSS/BRAF-negative tumours have significant treatment benefit from ‘modern’ CT regimens compared with 5FU alone</a:t>
            </a:r>
          </a:p>
          <a:p>
            <a:endParaRPr lang="en-GB" b="1" dirty="0" smtClean="0"/>
          </a:p>
          <a:p>
            <a:endParaRPr lang="en-GB" b="1" dirty="0"/>
          </a:p>
        </p:txBody>
      </p:sp>
      <p:sp>
        <p:nvSpPr>
          <p:cNvPr id="14" name="Text Placeholder 13"/>
          <p:cNvSpPr>
            <a:spLocks noGrp="1"/>
          </p:cNvSpPr>
          <p:nvPr>
            <p:ph type="body" sz="quarter" idx="10"/>
          </p:nvPr>
        </p:nvSpPr>
        <p:spPr/>
        <p:txBody>
          <a:bodyPr/>
          <a:lstStyle/>
          <a:p>
            <a:r>
              <a:rPr lang="en-GB" dirty="0" smtClean="0"/>
              <a:t>*Age adjusted.</a:t>
            </a:r>
            <a:endParaRPr lang="en-GB" dirty="0"/>
          </a:p>
        </p:txBody>
      </p:sp>
      <p:sp>
        <p:nvSpPr>
          <p:cNvPr id="15" name="Text Placeholder 14"/>
          <p:cNvSpPr>
            <a:spLocks noGrp="1"/>
          </p:cNvSpPr>
          <p:nvPr>
            <p:ph type="body" sz="quarter" idx="11"/>
          </p:nvPr>
        </p:nvSpPr>
        <p:spPr>
          <a:xfrm>
            <a:off x="3937000" y="6096000"/>
            <a:ext cx="4841875" cy="487363"/>
          </a:xfrm>
        </p:spPr>
        <p:txBody>
          <a:bodyPr/>
          <a:lstStyle/>
          <a:p>
            <a:r>
              <a:rPr lang="en-GB" dirty="0"/>
              <a:t>Shulman et al. </a:t>
            </a:r>
            <a:r>
              <a:rPr lang="it-IT" dirty="0"/>
              <a:t>Ann </a:t>
            </a:r>
            <a:r>
              <a:rPr lang="it-IT" dirty="0" err="1"/>
              <a:t>Oncol</a:t>
            </a:r>
            <a:r>
              <a:rPr lang="en-GB" dirty="0"/>
              <a:t> </a:t>
            </a:r>
            <a:r>
              <a:rPr lang="fr-FR" dirty="0"/>
              <a:t>2016; 27 (</a:t>
            </a:r>
            <a:r>
              <a:rPr lang="fr-FR" dirty="0" err="1"/>
              <a:t>suppl</a:t>
            </a:r>
            <a:r>
              <a:rPr lang="fr-FR" dirty="0"/>
              <a:t> 2): </a:t>
            </a:r>
            <a:r>
              <a:rPr lang="fr-FR" dirty="0" err="1"/>
              <a:t>abstr</a:t>
            </a:r>
            <a:r>
              <a:rPr lang="en-GB" dirty="0"/>
              <a:t> O-023</a:t>
            </a:r>
          </a:p>
        </p:txBody>
      </p:sp>
      <p:graphicFrame>
        <p:nvGraphicFramePr>
          <p:cNvPr id="6" name="Group 88"/>
          <p:cNvGraphicFramePr>
            <a:graphicFrameLocks noGrp="1"/>
          </p:cNvGraphicFramePr>
          <p:nvPr>
            <p:extLst>
              <p:ext uri="{D42A27DB-BD31-4B8C-83A1-F6EECF244321}">
                <p14:modId xmlns:p14="http://schemas.microsoft.com/office/powerpoint/2010/main" val="3931485632"/>
              </p:ext>
            </p:extLst>
          </p:nvPr>
        </p:nvGraphicFramePr>
        <p:xfrm>
          <a:off x="369886" y="1670490"/>
          <a:ext cx="8295143" cy="1276842"/>
        </p:xfrm>
        <a:graphic>
          <a:graphicData uri="http://schemas.openxmlformats.org/drawingml/2006/table">
            <a:tbl>
              <a:tblPr firstRow="1" bandRow="1">
                <a:tableStyleId>{69012ECD-51FC-41F1-AA8D-1B2483CD663E}</a:tableStyleId>
              </a:tblPr>
              <a:tblGrid>
                <a:gridCol w="2629346"/>
                <a:gridCol w="1493486"/>
                <a:gridCol w="2024160"/>
                <a:gridCol w="2148151"/>
              </a:tblGrid>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by MSI status (BRAF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Patients,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MSI-H </a:t>
                      </a:r>
                      <a:r>
                        <a:rPr kumimoji="0" lang="en-GB" sz="1400" b="1" i="0" u="none" strike="noStrike" cap="none" normalizeH="0" baseline="0" dirty="0" err="1" smtClean="0">
                          <a:ln>
                            <a:noFill/>
                          </a:ln>
                          <a:solidFill>
                            <a:schemeClr val="tx2"/>
                          </a:solidFill>
                          <a:effectLst/>
                          <a:latin typeface="Arial" charset="0"/>
                          <a:cs typeface="Arial" charset="0"/>
                        </a:rPr>
                        <a:t>vs</a:t>
                      </a:r>
                      <a:r>
                        <a:rPr kumimoji="0" lang="en-GB" sz="1400" b="1" i="0" u="none" strike="noStrike" cap="none" normalizeH="0" baseline="0" dirty="0" smtClean="0">
                          <a:ln>
                            <a:noFill/>
                          </a:ln>
                          <a:solidFill>
                            <a:schemeClr val="tx2"/>
                          </a:solidFill>
                          <a:effectLst/>
                          <a:latin typeface="Arial" charset="0"/>
                          <a:cs typeface="Arial" charset="0"/>
                        </a:rPr>
                        <a:t> MSS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5FU treatment only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0.53 (0.30, 0.92)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93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Pooled treatments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0.77 (0.59,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76635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O-026: Combination of </a:t>
            </a:r>
            <a:r>
              <a:rPr lang="en-GB" dirty="0" err="1"/>
              <a:t>encorafenib</a:t>
            </a:r>
            <a:r>
              <a:rPr lang="en-GB" dirty="0"/>
              <a:t> and cetuximab with or without alpelisib in patients with advanced BRAF-mutant colorectal cancer (</a:t>
            </a:r>
            <a:r>
              <a:rPr lang="en-GB" dirty="0" err="1"/>
              <a:t>BRAFm</a:t>
            </a:r>
            <a:r>
              <a:rPr lang="en-GB" dirty="0"/>
              <a:t> CRC): Phase 2 results – </a:t>
            </a:r>
            <a:r>
              <a:rPr lang="en-GB" dirty="0" err="1"/>
              <a:t>Tabernero</a:t>
            </a:r>
            <a:r>
              <a:rPr lang="en-GB" dirty="0"/>
              <a:t> J, et al </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encorafenib </a:t>
            </a:r>
            <a:r>
              <a:rPr lang="en-GB" dirty="0" smtClean="0"/>
              <a:t>+ </a:t>
            </a:r>
            <a:r>
              <a:rPr lang="en-GB" dirty="0"/>
              <a:t>cetuximab ± alpelisib (a PI3K </a:t>
            </a:r>
            <a:r>
              <a:rPr lang="en-GB" dirty="0" smtClean="0"/>
              <a:t>inhibitor), </a:t>
            </a:r>
            <a:r>
              <a:rPr lang="en-GB" dirty="0"/>
              <a:t>in patients with advanced </a:t>
            </a:r>
            <a:r>
              <a:rPr lang="en-GB" dirty="0" smtClean="0"/>
              <a:t>BRAF-mutant </a:t>
            </a:r>
            <a:r>
              <a:rPr lang="en-GB" dirty="0"/>
              <a:t>CRC</a:t>
            </a:r>
          </a:p>
        </p:txBody>
      </p:sp>
      <p:sp>
        <p:nvSpPr>
          <p:cNvPr id="4" name="Text Placeholder 3"/>
          <p:cNvSpPr>
            <a:spLocks noGrp="1"/>
          </p:cNvSpPr>
          <p:nvPr>
            <p:ph type="body" sz="quarter" idx="10"/>
          </p:nvPr>
        </p:nvSpPr>
        <p:spPr/>
        <p:txBody>
          <a:bodyPr/>
          <a:lstStyle/>
          <a:p>
            <a:r>
              <a:rPr lang="en-GB" dirty="0" smtClean="0"/>
              <a:t>*200 mg/day PO; </a:t>
            </a:r>
            <a:br>
              <a:rPr lang="en-GB" dirty="0" smtClean="0"/>
            </a:br>
            <a:r>
              <a:rPr lang="en-US" altLang="zh-CN" b="1" baseline="30000" dirty="0" smtClean="0">
                <a:latin typeface="Arial" panose="020B0604020202020204" pitchFamily="34" charset="0"/>
                <a:ea typeface="SimSun" pitchFamily="2" charset="-122"/>
                <a:cs typeface="Arial" panose="020B0604020202020204" pitchFamily="34" charset="0"/>
              </a:rPr>
              <a:t>†</a:t>
            </a:r>
            <a:r>
              <a:rPr lang="en-GB" dirty="0" smtClean="0">
                <a:latin typeface="Arial" panose="020B0604020202020204" pitchFamily="34" charset="0"/>
                <a:cs typeface="Arial" panose="020B0604020202020204" pitchFamily="34" charset="0"/>
              </a:rPr>
              <a:t>400 </a:t>
            </a:r>
            <a:r>
              <a:rPr lang="en-GB" dirty="0">
                <a:latin typeface="Arial" panose="020B0604020202020204" pitchFamily="34" charset="0"/>
                <a:cs typeface="Arial" panose="020B0604020202020204" pitchFamily="34" charset="0"/>
              </a:rPr>
              <a:t>mg/m</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IV for </a:t>
            </a:r>
            <a:r>
              <a:rPr lang="en-GB" dirty="0">
                <a:latin typeface="Arial" panose="020B0604020202020204" pitchFamily="34" charset="0"/>
                <a:cs typeface="Arial" panose="020B0604020202020204" pitchFamily="34" charset="0"/>
              </a:rPr>
              <a:t>first dose followed by 250 mg/m</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weekly.</a:t>
            </a:r>
            <a:endParaRPr lang="en-GB"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et al. </a:t>
            </a:r>
            <a:r>
              <a:rPr lang="en-GB" dirty="0"/>
              <a:t>Ann </a:t>
            </a:r>
            <a:r>
              <a:rPr lang="en-GB" dirty="0" err="1"/>
              <a:t>Oncol</a:t>
            </a:r>
            <a:r>
              <a:rPr lang="en-GB" dirty="0"/>
              <a:t> </a:t>
            </a:r>
            <a:r>
              <a:rPr lang="fr-FR" dirty="0"/>
              <a:t>2016; 27 (</a:t>
            </a:r>
            <a:r>
              <a:rPr lang="fr-FR" dirty="0" err="1"/>
              <a:t>suppl</a:t>
            </a:r>
            <a:r>
              <a:rPr lang="fr-FR" dirty="0"/>
              <a:t> 2): </a:t>
            </a:r>
            <a:r>
              <a:rPr lang="fr-FR" dirty="0" err="1" smtClean="0"/>
              <a:t>abstr</a:t>
            </a:r>
            <a:r>
              <a:rPr lang="fr-FR" dirty="0" smtClean="0"/>
              <a:t> O-026</a:t>
            </a:r>
            <a:endParaRPr lang="en-GB" dirty="0"/>
          </a:p>
        </p:txBody>
      </p:sp>
      <p:sp>
        <p:nvSpPr>
          <p:cNvPr id="6" name="Oval 14"/>
          <p:cNvSpPr>
            <a:spLocks noChangeArrowheads="1"/>
          </p:cNvSpPr>
          <p:nvPr/>
        </p:nvSpPr>
        <p:spPr bwMode="auto">
          <a:xfrm>
            <a:off x="3658501" y="33357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a:endCxn id="11" idx="1"/>
          </p:cNvCxnSpPr>
          <p:nvPr/>
        </p:nvCxnSpPr>
        <p:spPr bwMode="auto">
          <a:xfrm rot="5400000" flipH="1" flipV="1">
            <a:off x="4087924" y="2841411"/>
            <a:ext cx="356724"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27321" y="272323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9" name="AutoShape 19"/>
          <p:cNvCxnSpPr>
            <a:cxnSpLocks noChangeShapeType="1"/>
          </p:cNvCxnSpPr>
          <p:nvPr/>
        </p:nvCxnSpPr>
        <p:spPr bwMode="auto">
          <a:xfrm>
            <a:off x="3401778" y="362786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54686" y="2987549"/>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582273" y="2375786"/>
            <a:ext cx="3251125" cy="12065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Triplet regimen: </a:t>
            </a:r>
            <a:br>
              <a:rPr lang="en-US" altLang="zh-CN" b="1" dirty="0" smtClean="0">
                <a:solidFill>
                  <a:srgbClr val="FFFFFF"/>
                </a:solidFill>
                <a:latin typeface="Arial" panose="020B0604020202020204" pitchFamily="34" charset="0"/>
                <a:ea typeface="SimSun" pitchFamily="2" charset="-122"/>
                <a:cs typeface="Arial" panose="020B0604020202020204" pitchFamily="34" charset="0"/>
              </a:rPr>
            </a:b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Alpelisib 300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mg/day </a:t>
            </a:r>
            <a:r>
              <a:rPr lang="en-US" altLang="zh-CN" b="1" dirty="0">
                <a:solidFill>
                  <a:srgbClr val="FFFFFF"/>
                </a:solidFill>
                <a:latin typeface="Arial" panose="020B0604020202020204" pitchFamily="34" charset="0"/>
                <a:ea typeface="SimSun" pitchFamily="2" charset="-122"/>
                <a:cs typeface="Arial" panose="020B0604020202020204" pitchFamily="34" charset="0"/>
              </a:rPr>
              <a:t>PO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Encorafenib* +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Cetuximab</a:t>
            </a:r>
            <a:r>
              <a:rPr lang="en-US" altLang="zh-CN" b="1"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 </a:t>
            </a:r>
            <a:r>
              <a:rPr lang="en-US" altLang="zh-CN" b="1" dirty="0" smtClean="0">
                <a:solidFill>
                  <a:srgbClr val="FFFFFF"/>
                </a:solidFill>
                <a:latin typeface="Arial" panose="020B0604020202020204" pitchFamily="34" charset="0"/>
                <a:ea typeface="SimSun" pitchFamily="2" charset="-122"/>
                <a:cs typeface="Arial" panose="020B0604020202020204" pitchFamily="34" charset="0"/>
              </a:rPr>
              <a:t>(n=52</a:t>
            </a:r>
            <a:r>
              <a:rPr lang="en-US" altLang="zh-CN" b="1" dirty="0">
                <a:solidFill>
                  <a:srgbClr val="FFFFFF"/>
                </a:solidFill>
                <a:latin typeface="Arial" panose="020B0604020202020204" pitchFamily="34" charset="0"/>
                <a:ea typeface="SimSun" pitchFamily="2" charset="-122"/>
                <a:cs typeface="Arial" panose="020B0604020202020204" pitchFamily="34" charset="0"/>
              </a:rPr>
              <a:t>)</a:t>
            </a:r>
          </a:p>
        </p:txBody>
      </p:sp>
      <p:sp>
        <p:nvSpPr>
          <p:cNvPr id="12" name="AutoShape 9"/>
          <p:cNvSpPr>
            <a:spLocks noChangeArrowheads="1"/>
          </p:cNvSpPr>
          <p:nvPr/>
        </p:nvSpPr>
        <p:spPr bwMode="auto">
          <a:xfrm>
            <a:off x="315691" y="2733186"/>
            <a:ext cx="3086088"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panose="020B0604020202020204" pitchFamily="34" charset="0"/>
                <a:cs typeface="Arial" panose="020B0604020202020204" pitchFamily="34" charset="0"/>
              </a:rPr>
              <a:t>Key patient inclusion </a:t>
            </a:r>
            <a:r>
              <a:rPr lang="en-US" altLang="zh-CN" dirty="0" smtClean="0">
                <a:solidFill>
                  <a:srgbClr val="FFFFFF"/>
                </a:solidFill>
                <a:latin typeface="Arial" panose="020B0604020202020204" pitchFamily="34" charset="0"/>
                <a:cs typeface="Arial" panose="020B0604020202020204" pitchFamily="34" charset="0"/>
              </a:rPr>
              <a:t>criteria</a:t>
            </a:r>
          </a:p>
          <a:p>
            <a:pPr marL="285750" indent="-285750" defTabSz="892175" eaLnBrk="0" hangingPunct="0">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Advanced CRC</a:t>
            </a:r>
          </a:p>
          <a:p>
            <a:pPr marL="285750" indent="-285750" defTabSz="892175" eaLnBrk="0" hangingPunct="0">
              <a:spcAft>
                <a:spcPct val="30000"/>
              </a:spcAft>
              <a:buFont typeface="Arial" panose="020B0604020202020204" pitchFamily="34" charset="0"/>
              <a:buChar char="•"/>
            </a:pPr>
            <a:r>
              <a:rPr lang="en-US" altLang="zh-CN" i="1" dirty="0">
                <a:solidFill>
                  <a:srgbClr val="FFFFFF"/>
                </a:solidFill>
                <a:latin typeface="Arial" panose="020B0604020202020204" pitchFamily="34" charset="0"/>
                <a:cs typeface="Arial" panose="020B0604020202020204" pitchFamily="34" charset="0"/>
              </a:rPr>
              <a:t>BRAF </a:t>
            </a:r>
            <a:r>
              <a:rPr lang="en-US" altLang="zh-CN" dirty="0">
                <a:solidFill>
                  <a:srgbClr val="FFFFFF"/>
                </a:solidFill>
                <a:latin typeface="Arial" panose="020B0604020202020204" pitchFamily="34" charset="0"/>
                <a:cs typeface="Arial" panose="020B0604020202020204" pitchFamily="34" charset="0"/>
              </a:rPr>
              <a:t>V600 mutation</a:t>
            </a:r>
          </a:p>
          <a:p>
            <a:pPr marL="285750" indent="-285750" defTabSz="892175" eaLnBrk="0" hangingPunct="0">
              <a:spcAft>
                <a:spcPct val="30000"/>
              </a:spcAft>
              <a:buFont typeface="Arial" panose="020B0604020202020204" pitchFamily="34" charset="0"/>
              <a:buChar char="•"/>
            </a:pPr>
            <a:r>
              <a:rPr lang="en-US" altLang="zh-CN" dirty="0" smtClean="0">
                <a:solidFill>
                  <a:srgbClr val="FFFFFF"/>
                </a:solidFill>
                <a:latin typeface="Arial" panose="020B0604020202020204" pitchFamily="34" charset="0"/>
                <a:cs typeface="Arial" panose="020B0604020202020204" pitchFamily="34" charset="0"/>
              </a:rPr>
              <a:t>Failed ≥1 prior therapy</a:t>
            </a:r>
            <a:endParaRPr lang="en-US" altLang="zh-CN" dirty="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en-US" altLang="zh-CN" dirty="0">
                <a:solidFill>
                  <a:srgbClr val="FFFFFF"/>
                </a:solidFill>
                <a:latin typeface="Arial" panose="020B0604020202020204" pitchFamily="34" charset="0"/>
                <a:cs typeface="Arial" panose="020B0604020202020204" pitchFamily="34" charset="0"/>
              </a:rPr>
              <a:t>(n=102)</a:t>
            </a:r>
          </a:p>
        </p:txBody>
      </p:sp>
      <p:cxnSp>
        <p:nvCxnSpPr>
          <p:cNvPr id="13" name="AutoShape 16"/>
          <p:cNvCxnSpPr>
            <a:cxnSpLocks noChangeShapeType="1"/>
            <a:stCxn id="6" idx="4"/>
            <a:endCxn id="16" idx="1"/>
          </p:cNvCxnSpPr>
          <p:nvPr/>
        </p:nvCxnSpPr>
        <p:spPr bwMode="auto">
          <a:xfrm rot="16200000" flipH="1">
            <a:off x="4045517" y="3824742"/>
            <a:ext cx="441538" cy="631974"/>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27321" y="410592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5" name="AutoShape 20"/>
          <p:cNvCxnSpPr>
            <a:cxnSpLocks noChangeShapeType="1"/>
          </p:cNvCxnSpPr>
          <p:nvPr/>
        </p:nvCxnSpPr>
        <p:spPr bwMode="auto">
          <a:xfrm>
            <a:off x="7553106" y="437024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582273" y="3758498"/>
            <a:ext cx="3249207" cy="120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b="1" dirty="0" smtClean="0">
                <a:solidFill>
                  <a:srgbClr val="043882"/>
                </a:solidFill>
                <a:latin typeface="Arial" panose="020B0604020202020204" pitchFamily="34" charset="0"/>
                <a:ea typeface="SimSun" pitchFamily="2" charset="-122"/>
                <a:cs typeface="Arial" panose="020B0604020202020204" pitchFamily="34" charset="0"/>
              </a:rPr>
              <a:t>Doublet regimen: </a:t>
            </a:r>
            <a:r>
              <a:rPr lang="en-US" altLang="zh-CN" b="1" dirty="0" err="1" smtClean="0">
                <a:solidFill>
                  <a:srgbClr val="043882"/>
                </a:solidFill>
                <a:latin typeface="Arial" panose="020B0604020202020204" pitchFamily="34" charset="0"/>
                <a:ea typeface="SimSun" pitchFamily="2" charset="-122"/>
                <a:cs typeface="Arial" panose="020B0604020202020204" pitchFamily="34" charset="0"/>
              </a:rPr>
              <a:t>Encorafenib</a:t>
            </a:r>
            <a:r>
              <a:rPr lang="en-US" altLang="zh-CN" b="1" dirty="0" smtClean="0">
                <a:solidFill>
                  <a:srgbClr val="043882"/>
                </a:solidFill>
                <a:latin typeface="Arial" panose="020B0604020202020204" pitchFamily="34" charset="0"/>
                <a:ea typeface="SimSun" pitchFamily="2" charset="-122"/>
                <a:cs typeface="Arial" panose="020B0604020202020204" pitchFamily="34" charset="0"/>
              </a:rPr>
              <a:t>* + Cetuximab</a:t>
            </a:r>
            <a:r>
              <a:rPr lang="en-US" altLang="zh-CN" b="1" baseline="30000" dirty="0" smtClean="0">
                <a:solidFill>
                  <a:srgbClr val="043882"/>
                </a:solidFill>
                <a:latin typeface="Arial" panose="020B0604020202020204" pitchFamily="34" charset="0"/>
                <a:ea typeface="SimSun" pitchFamily="2" charset="-122"/>
                <a:cs typeface="Arial" panose="020B0604020202020204" pitchFamily="34" charset="0"/>
              </a:rPr>
              <a:t>†</a:t>
            </a:r>
            <a:r>
              <a:rPr lang="en-US" altLang="zh-CN" b="1" dirty="0" smtClean="0">
                <a:solidFill>
                  <a:srgbClr val="043882"/>
                </a:solidFill>
                <a:latin typeface="Arial" panose="020B0604020202020204" pitchFamily="34" charset="0"/>
                <a:ea typeface="SimSun" pitchFamily="2" charset="-122"/>
                <a:cs typeface="Arial" panose="020B0604020202020204" pitchFamily="34" charset="0"/>
              </a:rPr>
              <a:t> </a:t>
            </a:r>
            <a:r>
              <a:rPr lang="en-US" altLang="zh-CN" b="1" dirty="0">
                <a:solidFill>
                  <a:srgbClr val="043882"/>
                </a:solidFill>
                <a:latin typeface="Arial" panose="020B0604020202020204" pitchFamily="34" charset="0"/>
                <a:ea typeface="SimSun" pitchFamily="2" charset="-122"/>
                <a:cs typeface="Arial" panose="020B0604020202020204" pitchFamily="34" charset="0"/>
              </a:rPr>
              <a:t>(n=50)</a:t>
            </a:r>
          </a:p>
        </p:txBody>
      </p:sp>
      <p:sp>
        <p:nvSpPr>
          <p:cNvPr id="32" name="Rectangle 9"/>
          <p:cNvSpPr txBox="1">
            <a:spLocks noChangeArrowheads="1"/>
          </p:cNvSpPr>
          <p:nvPr/>
        </p:nvSpPr>
        <p:spPr bwMode="auto">
          <a:xfrm>
            <a:off x="365124" y="5265530"/>
            <a:ext cx="4130676" cy="7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ENDPOINT(S)</a:t>
            </a:r>
          </a:p>
          <a:p>
            <a:r>
              <a:rPr lang="en-GB" kern="0" dirty="0" smtClean="0"/>
              <a:t>PFS</a:t>
            </a:r>
          </a:p>
          <a:p>
            <a:endParaRPr lang="en-GB" kern="0" dirty="0" smtClean="0"/>
          </a:p>
        </p:txBody>
      </p:sp>
      <p:sp>
        <p:nvSpPr>
          <p:cNvPr id="33" name="Content Placeholder 26"/>
          <p:cNvSpPr txBox="1">
            <a:spLocks/>
          </p:cNvSpPr>
          <p:nvPr/>
        </p:nvSpPr>
        <p:spPr>
          <a:xfrm>
            <a:off x="4648200" y="5265530"/>
            <a:ext cx="4130675" cy="7617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DCR, OS</a:t>
            </a:r>
          </a:p>
          <a:p>
            <a:r>
              <a:rPr lang="en-GB" kern="0" dirty="0" smtClean="0"/>
              <a:t>Safety</a:t>
            </a:r>
          </a:p>
        </p:txBody>
      </p:sp>
    </p:spTree>
    <p:extLst>
      <p:ext uri="{BB962C8B-B14F-4D97-AF65-F5344CB8AC3E}">
        <p14:creationId xmlns:p14="http://schemas.microsoft.com/office/powerpoint/2010/main" val="35708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O-026: Combination of </a:t>
            </a:r>
            <a:r>
              <a:rPr lang="en-GB" dirty="0" err="1"/>
              <a:t>encorafenib</a:t>
            </a:r>
            <a:r>
              <a:rPr lang="en-GB" dirty="0"/>
              <a:t> and cetuximab with or without alpelisib in patients with advanced BRAF-mutant colorectal cancer (</a:t>
            </a:r>
            <a:r>
              <a:rPr lang="en-GB" dirty="0" err="1"/>
              <a:t>BRAFm</a:t>
            </a:r>
            <a:r>
              <a:rPr lang="en-GB" dirty="0"/>
              <a:t> CRC): Phase 2 results – </a:t>
            </a:r>
            <a:r>
              <a:rPr lang="en-GB" dirty="0" err="1"/>
              <a:t>Tabernero</a:t>
            </a:r>
            <a:r>
              <a:rPr lang="en-GB" dirty="0"/>
              <a:t> J, et al </a:t>
            </a:r>
            <a:endParaRPr lang="en-GB" altLang="zh-CN" dirty="0" smtClean="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17" name="Text Placeholder 16"/>
          <p:cNvSpPr>
            <a:spLocks noGrp="1"/>
          </p:cNvSpPr>
          <p:nvPr>
            <p:ph type="body" sz="quarter" idx="11"/>
          </p:nvPr>
        </p:nvSpPr>
        <p:spPr/>
        <p:txBody>
          <a:bodyPr/>
          <a:lstStyle/>
          <a:p>
            <a:r>
              <a:rPr lang="en-GB" dirty="0" err="1"/>
              <a:t>Tabernero</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fr-FR" dirty="0"/>
              <a:t> O-026</a:t>
            </a:r>
            <a:endParaRPr lang="en-GB" dirty="0"/>
          </a:p>
        </p:txBody>
      </p:sp>
      <p:grpSp>
        <p:nvGrpSpPr>
          <p:cNvPr id="176" name="Group 175"/>
          <p:cNvGrpSpPr>
            <a:grpSpLocks noChangeAspect="1"/>
          </p:cNvGrpSpPr>
          <p:nvPr/>
        </p:nvGrpSpPr>
        <p:grpSpPr>
          <a:xfrm>
            <a:off x="807327" y="2269451"/>
            <a:ext cx="7754318" cy="3934529"/>
            <a:chOff x="667033" y="2733915"/>
            <a:chExt cx="3978273" cy="2018568"/>
          </a:xfrm>
        </p:grpSpPr>
        <p:sp>
          <p:nvSpPr>
            <p:cNvPr id="177" name="Freeform 176"/>
            <p:cNvSpPr>
              <a:spLocks/>
            </p:cNvSpPr>
            <p:nvPr/>
          </p:nvSpPr>
          <p:spPr bwMode="auto">
            <a:xfrm>
              <a:off x="1138624" y="2859999"/>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78" name="Line 6"/>
            <p:cNvSpPr>
              <a:spLocks noChangeShapeType="1"/>
            </p:cNvSpPr>
            <p:nvPr/>
          </p:nvSpPr>
          <p:spPr bwMode="auto">
            <a:xfrm>
              <a:off x="1061009" y="2859998"/>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79" name="Line 7"/>
            <p:cNvSpPr>
              <a:spLocks noChangeShapeType="1"/>
            </p:cNvSpPr>
            <p:nvPr/>
          </p:nvSpPr>
          <p:spPr bwMode="auto">
            <a:xfrm>
              <a:off x="1061009" y="314766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0" name="Line 8"/>
            <p:cNvSpPr>
              <a:spLocks noChangeShapeType="1"/>
            </p:cNvSpPr>
            <p:nvPr/>
          </p:nvSpPr>
          <p:spPr bwMode="auto">
            <a:xfrm>
              <a:off x="1061009" y="343533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1" name="Line 9"/>
            <p:cNvSpPr>
              <a:spLocks noChangeShapeType="1"/>
            </p:cNvSpPr>
            <p:nvPr/>
          </p:nvSpPr>
          <p:spPr bwMode="auto">
            <a:xfrm>
              <a:off x="1061009" y="3723003"/>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2" name="Line 10"/>
            <p:cNvSpPr>
              <a:spLocks noChangeShapeType="1"/>
            </p:cNvSpPr>
            <p:nvPr/>
          </p:nvSpPr>
          <p:spPr bwMode="auto">
            <a:xfrm>
              <a:off x="1061009" y="401067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3" name="Line 11"/>
            <p:cNvSpPr>
              <a:spLocks noChangeShapeType="1"/>
            </p:cNvSpPr>
            <p:nvPr/>
          </p:nvSpPr>
          <p:spPr bwMode="auto">
            <a:xfrm>
              <a:off x="1061009" y="4298340"/>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4" name="Line 12"/>
            <p:cNvSpPr>
              <a:spLocks noChangeShapeType="1"/>
            </p:cNvSpPr>
            <p:nvPr/>
          </p:nvSpPr>
          <p:spPr bwMode="auto">
            <a:xfrm>
              <a:off x="3227266"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5" name="Line 13"/>
            <p:cNvSpPr>
              <a:spLocks noChangeShapeType="1"/>
            </p:cNvSpPr>
            <p:nvPr/>
          </p:nvSpPr>
          <p:spPr bwMode="auto">
            <a:xfrm>
              <a:off x="2542616"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6" name="Line 14"/>
            <p:cNvSpPr>
              <a:spLocks noChangeShapeType="1"/>
            </p:cNvSpPr>
            <p:nvPr/>
          </p:nvSpPr>
          <p:spPr bwMode="auto">
            <a:xfrm>
              <a:off x="3856059"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7" name="Line 15"/>
            <p:cNvSpPr>
              <a:spLocks noChangeShapeType="1"/>
            </p:cNvSpPr>
            <p:nvPr/>
          </p:nvSpPr>
          <p:spPr bwMode="auto">
            <a:xfrm>
              <a:off x="353874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8" name="Line 17"/>
            <p:cNvSpPr>
              <a:spLocks noChangeShapeType="1"/>
            </p:cNvSpPr>
            <p:nvPr/>
          </p:nvSpPr>
          <p:spPr bwMode="auto">
            <a:xfrm>
              <a:off x="447177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9" name="Line 18"/>
            <p:cNvSpPr>
              <a:spLocks noChangeShapeType="1"/>
            </p:cNvSpPr>
            <p:nvPr/>
          </p:nvSpPr>
          <p:spPr bwMode="auto">
            <a:xfrm>
              <a:off x="220807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90" name="Line 19"/>
            <p:cNvSpPr>
              <a:spLocks noChangeShapeType="1"/>
            </p:cNvSpPr>
            <p:nvPr/>
          </p:nvSpPr>
          <p:spPr bwMode="auto">
            <a:xfrm>
              <a:off x="1868481"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91" name="Line 20"/>
            <p:cNvSpPr>
              <a:spLocks noChangeShapeType="1"/>
            </p:cNvSpPr>
            <p:nvPr/>
          </p:nvSpPr>
          <p:spPr bwMode="auto">
            <a:xfrm>
              <a:off x="14840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92" name="Line 21"/>
            <p:cNvSpPr>
              <a:spLocks noChangeShapeType="1"/>
            </p:cNvSpPr>
            <p:nvPr/>
          </p:nvSpPr>
          <p:spPr bwMode="auto">
            <a:xfrm>
              <a:off x="113862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93" name="TextBox 192"/>
            <p:cNvSpPr txBox="1"/>
            <p:nvPr/>
          </p:nvSpPr>
          <p:spPr>
            <a:xfrm rot="16200000">
              <a:off x="371107" y="3452502"/>
              <a:ext cx="1047082" cy="261610"/>
            </a:xfrm>
            <a:prstGeom prst="rect">
              <a:avLst/>
            </a:prstGeom>
            <a:noFill/>
          </p:spPr>
          <p:txBody>
            <a:bodyPr wrap="none" rtlCol="0">
              <a:spAutoFit/>
            </a:bodyPr>
            <a:lstStyle/>
            <a:p>
              <a:pPr algn="ctr" defTabSz="457200"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Probability, %</a:t>
              </a:r>
            </a:p>
          </p:txBody>
        </p:sp>
        <p:sp>
          <p:nvSpPr>
            <p:cNvPr id="194" name="TextBox 193"/>
            <p:cNvSpPr txBox="1"/>
            <p:nvPr/>
          </p:nvSpPr>
          <p:spPr>
            <a:xfrm>
              <a:off x="1930339" y="4490873"/>
              <a:ext cx="1939954" cy="261610"/>
            </a:xfrm>
            <a:prstGeom prst="rect">
              <a:avLst/>
            </a:prstGeom>
            <a:noFill/>
          </p:spPr>
          <p:txBody>
            <a:bodyPr wrap="none" rtlCol="0">
              <a:spAutoFit/>
            </a:bodyPr>
            <a:lstStyle/>
            <a:p>
              <a:pPr algn="ctr" defTabSz="457200"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Time since 1</a:t>
              </a:r>
              <a:r>
                <a:rPr lang="en-GB" sz="1100" baseline="30000" dirty="0">
                  <a:solidFill>
                    <a:srgbClr val="000000"/>
                  </a:solidFill>
                  <a:latin typeface="Arial" panose="020B0604020202020204" pitchFamily="34" charset="0"/>
                  <a:cs typeface="Arial" panose="020B0604020202020204" pitchFamily="34" charset="0"/>
                </a:rPr>
                <a:t>st</a:t>
              </a:r>
              <a:r>
                <a:rPr lang="en-GB" sz="1100" dirty="0">
                  <a:solidFill>
                    <a:srgbClr val="000000"/>
                  </a:solidFill>
                  <a:latin typeface="Arial" panose="020B0604020202020204" pitchFamily="34" charset="0"/>
                  <a:cs typeface="Arial" panose="020B0604020202020204" pitchFamily="34" charset="0"/>
                </a:rPr>
                <a:t> dose, months</a:t>
              </a:r>
            </a:p>
          </p:txBody>
        </p:sp>
        <p:sp>
          <p:nvSpPr>
            <p:cNvPr id="195" name="TextBox 194"/>
            <p:cNvSpPr txBox="1"/>
            <p:nvPr/>
          </p:nvSpPr>
          <p:spPr>
            <a:xfrm>
              <a:off x="667033" y="2733915"/>
              <a:ext cx="420308"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100</a:t>
              </a:r>
            </a:p>
          </p:txBody>
        </p:sp>
        <p:sp>
          <p:nvSpPr>
            <p:cNvPr id="196" name="TextBox 195"/>
            <p:cNvSpPr txBox="1"/>
            <p:nvPr/>
          </p:nvSpPr>
          <p:spPr>
            <a:xfrm>
              <a:off x="745581" y="3016396"/>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80</a:t>
              </a:r>
            </a:p>
          </p:txBody>
        </p:sp>
        <p:sp>
          <p:nvSpPr>
            <p:cNvPr id="197" name="TextBox 196"/>
            <p:cNvSpPr txBox="1"/>
            <p:nvPr/>
          </p:nvSpPr>
          <p:spPr>
            <a:xfrm>
              <a:off x="745581" y="3303936"/>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60</a:t>
              </a:r>
            </a:p>
          </p:txBody>
        </p:sp>
        <p:sp>
          <p:nvSpPr>
            <p:cNvPr id="198" name="TextBox 197"/>
            <p:cNvSpPr txBox="1"/>
            <p:nvPr/>
          </p:nvSpPr>
          <p:spPr>
            <a:xfrm>
              <a:off x="745581" y="3591477"/>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40</a:t>
              </a:r>
            </a:p>
          </p:txBody>
        </p:sp>
        <p:sp>
          <p:nvSpPr>
            <p:cNvPr id="199" name="TextBox 198"/>
            <p:cNvSpPr txBox="1"/>
            <p:nvPr/>
          </p:nvSpPr>
          <p:spPr>
            <a:xfrm>
              <a:off x="745581" y="3879017"/>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20</a:t>
              </a:r>
            </a:p>
          </p:txBody>
        </p:sp>
        <p:sp>
          <p:nvSpPr>
            <p:cNvPr id="200" name="TextBox 199"/>
            <p:cNvSpPr txBox="1"/>
            <p:nvPr/>
          </p:nvSpPr>
          <p:spPr>
            <a:xfrm>
              <a:off x="824128" y="4166558"/>
              <a:ext cx="263213"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0</a:t>
              </a:r>
            </a:p>
          </p:txBody>
        </p:sp>
        <p:sp>
          <p:nvSpPr>
            <p:cNvPr id="201" name="TextBox 200"/>
            <p:cNvSpPr txBox="1"/>
            <p:nvPr/>
          </p:nvSpPr>
          <p:spPr>
            <a:xfrm>
              <a:off x="1011252"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0</a:t>
              </a:r>
            </a:p>
          </p:txBody>
        </p:sp>
        <p:sp>
          <p:nvSpPr>
            <p:cNvPr id="202" name="TextBox 201"/>
            <p:cNvSpPr txBox="1"/>
            <p:nvPr/>
          </p:nvSpPr>
          <p:spPr>
            <a:xfrm>
              <a:off x="1352153"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2</a:t>
              </a:r>
            </a:p>
          </p:txBody>
        </p:sp>
        <p:sp>
          <p:nvSpPr>
            <p:cNvPr id="203" name="TextBox 202"/>
            <p:cNvSpPr txBox="1"/>
            <p:nvPr/>
          </p:nvSpPr>
          <p:spPr>
            <a:xfrm>
              <a:off x="1734823"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4</a:t>
              </a:r>
            </a:p>
          </p:txBody>
        </p:sp>
        <p:sp>
          <p:nvSpPr>
            <p:cNvPr id="204" name="TextBox 203"/>
            <p:cNvSpPr txBox="1"/>
            <p:nvPr/>
          </p:nvSpPr>
          <p:spPr>
            <a:xfrm>
              <a:off x="2087765"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6</a:t>
              </a:r>
            </a:p>
          </p:txBody>
        </p:sp>
        <p:sp>
          <p:nvSpPr>
            <p:cNvPr id="205" name="TextBox 204"/>
            <p:cNvSpPr txBox="1"/>
            <p:nvPr/>
          </p:nvSpPr>
          <p:spPr>
            <a:xfrm>
              <a:off x="2418729"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8</a:t>
              </a:r>
            </a:p>
          </p:txBody>
        </p:sp>
        <p:sp>
          <p:nvSpPr>
            <p:cNvPr id="206" name="TextBox 205"/>
            <p:cNvSpPr txBox="1"/>
            <p:nvPr/>
          </p:nvSpPr>
          <p:spPr>
            <a:xfrm>
              <a:off x="3039448"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12</a:t>
              </a:r>
            </a:p>
          </p:txBody>
        </p:sp>
        <p:sp>
          <p:nvSpPr>
            <p:cNvPr id="207" name="TextBox 206"/>
            <p:cNvSpPr txBox="1"/>
            <p:nvPr/>
          </p:nvSpPr>
          <p:spPr>
            <a:xfrm>
              <a:off x="3371132"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14</a:t>
              </a:r>
            </a:p>
          </p:txBody>
        </p:sp>
        <p:sp>
          <p:nvSpPr>
            <p:cNvPr id="208" name="TextBox 207"/>
            <p:cNvSpPr txBox="1"/>
            <p:nvPr/>
          </p:nvSpPr>
          <p:spPr>
            <a:xfrm>
              <a:off x="3683939"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16</a:t>
              </a:r>
            </a:p>
          </p:txBody>
        </p:sp>
        <p:sp>
          <p:nvSpPr>
            <p:cNvPr id="209" name="TextBox 208"/>
            <p:cNvSpPr txBox="1"/>
            <p:nvPr/>
          </p:nvSpPr>
          <p:spPr>
            <a:xfrm>
              <a:off x="4303546"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20</a:t>
              </a:r>
            </a:p>
          </p:txBody>
        </p:sp>
        <p:sp>
          <p:nvSpPr>
            <p:cNvPr id="210" name="Line 14"/>
            <p:cNvSpPr>
              <a:spLocks noChangeShapeType="1"/>
            </p:cNvSpPr>
            <p:nvPr/>
          </p:nvSpPr>
          <p:spPr bwMode="auto">
            <a:xfrm>
              <a:off x="4156646" y="4301098"/>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11" name="TextBox 210"/>
            <p:cNvSpPr txBox="1"/>
            <p:nvPr/>
          </p:nvSpPr>
          <p:spPr>
            <a:xfrm>
              <a:off x="3984526" y="4333368"/>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18</a:t>
              </a:r>
            </a:p>
          </p:txBody>
        </p:sp>
        <p:sp>
          <p:nvSpPr>
            <p:cNvPr id="212" name="Line 13"/>
            <p:cNvSpPr>
              <a:spLocks noChangeShapeType="1"/>
            </p:cNvSpPr>
            <p:nvPr/>
          </p:nvSpPr>
          <p:spPr bwMode="auto">
            <a:xfrm>
              <a:off x="2899772" y="429803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13" name="TextBox 212"/>
            <p:cNvSpPr txBox="1"/>
            <p:nvPr/>
          </p:nvSpPr>
          <p:spPr>
            <a:xfrm>
              <a:off x="2718320" y="433030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10</a:t>
              </a:r>
            </a:p>
          </p:txBody>
        </p:sp>
        <p:sp>
          <p:nvSpPr>
            <p:cNvPr id="214" name="TextBox 213"/>
            <p:cNvSpPr txBox="1"/>
            <p:nvPr/>
          </p:nvSpPr>
          <p:spPr>
            <a:xfrm>
              <a:off x="3002808" y="2771881"/>
              <a:ext cx="671246" cy="456171"/>
            </a:xfrm>
            <a:prstGeom prst="rect">
              <a:avLst/>
            </a:prstGeom>
            <a:noFill/>
          </p:spPr>
          <p:txBody>
            <a:bodyPr wrap="none" rtlCol="0">
              <a:spAutoFit/>
            </a:bodyPr>
            <a:lstStyle/>
            <a:p>
              <a:pPr defTabSz="457200">
                <a:lnSpc>
                  <a:spcPct val="150000"/>
                </a:lnSpc>
              </a:pPr>
              <a:r>
                <a:rPr lang="en-GB" sz="1200" dirty="0">
                  <a:solidFill>
                    <a:srgbClr val="000000"/>
                  </a:solidFill>
                  <a:latin typeface="Arial" panose="020B0604020202020204" pitchFamily="34" charset="0"/>
                  <a:cs typeface="Arial" panose="020B0604020202020204" pitchFamily="34" charset="0"/>
                </a:rPr>
                <a:t>Censoring times</a:t>
              </a:r>
            </a:p>
            <a:p>
              <a:pPr defTabSz="457200">
                <a:lnSpc>
                  <a:spcPct val="150000"/>
                </a:lnSpc>
              </a:pPr>
              <a:r>
                <a:rPr lang="en-GB" sz="1200" dirty="0">
                  <a:solidFill>
                    <a:srgbClr val="000000"/>
                  </a:solidFill>
                  <a:latin typeface="Arial" panose="020B0604020202020204" pitchFamily="34" charset="0"/>
                  <a:cs typeface="Arial" panose="020B0604020202020204" pitchFamily="34" charset="0"/>
                </a:rPr>
                <a:t>Triplet regimen</a:t>
              </a:r>
            </a:p>
            <a:p>
              <a:pPr defTabSz="457200">
                <a:lnSpc>
                  <a:spcPct val="150000"/>
                </a:lnSpc>
              </a:pPr>
              <a:r>
                <a:rPr lang="en-GB" sz="1200" dirty="0">
                  <a:solidFill>
                    <a:srgbClr val="000000"/>
                  </a:solidFill>
                  <a:latin typeface="Arial" panose="020B0604020202020204" pitchFamily="34" charset="0"/>
                  <a:cs typeface="Arial" panose="020B0604020202020204" pitchFamily="34" charset="0"/>
                </a:rPr>
                <a:t>Doublet regimen</a:t>
              </a:r>
            </a:p>
          </p:txBody>
        </p:sp>
        <p:sp>
          <p:nvSpPr>
            <p:cNvPr id="215" name="TextBox 214"/>
            <p:cNvSpPr txBox="1"/>
            <p:nvPr/>
          </p:nvSpPr>
          <p:spPr>
            <a:xfrm>
              <a:off x="2405951" y="3266313"/>
              <a:ext cx="1140839" cy="331593"/>
            </a:xfrm>
            <a:prstGeom prst="rect">
              <a:avLst/>
            </a:prstGeom>
            <a:noFill/>
          </p:spPr>
          <p:txBody>
            <a:bodyPr wrap="none" rtlCol="0">
              <a:spAutoFit/>
            </a:bodyPr>
            <a:lstStyle/>
            <a:p>
              <a:pPr defTabSz="457200"/>
              <a:r>
                <a:rPr lang="en-GB" sz="1200" dirty="0" err="1" smtClean="0">
                  <a:solidFill>
                    <a:srgbClr val="000000"/>
                  </a:solidFill>
                  <a:latin typeface="Arial" panose="020B0604020202020204" pitchFamily="34" charset="0"/>
                  <a:cs typeface="Arial" panose="020B0604020202020204" pitchFamily="34" charset="0"/>
                </a:rPr>
                <a:t>mPFS</a:t>
              </a:r>
              <a:r>
                <a:rPr lang="en-GB" sz="1200" dirty="0" smtClean="0">
                  <a:solidFill>
                    <a:srgbClr val="000000"/>
                  </a:solidFill>
                  <a:latin typeface="Arial" panose="020B0604020202020204" pitchFamily="34" charset="0"/>
                  <a:cs typeface="Arial" panose="020B0604020202020204" pitchFamily="34" charset="0"/>
                </a:rPr>
                <a:t>, months (95% CI)</a:t>
              </a:r>
              <a:endParaRPr lang="en-GB" sz="1200" dirty="0">
                <a:solidFill>
                  <a:srgbClr val="000000"/>
                </a:solidFill>
                <a:latin typeface="Arial" panose="020B0604020202020204" pitchFamily="34" charset="0"/>
                <a:cs typeface="Arial" panose="020B0604020202020204" pitchFamily="34" charset="0"/>
              </a:endParaRPr>
            </a:p>
            <a:p>
              <a:pPr defTabSz="457200"/>
              <a:r>
                <a:rPr lang="en-GB" sz="1200" dirty="0">
                  <a:solidFill>
                    <a:srgbClr val="000000"/>
                  </a:solidFill>
                  <a:latin typeface="Arial" panose="020B0604020202020204" pitchFamily="34" charset="0"/>
                  <a:cs typeface="Arial" panose="020B0604020202020204" pitchFamily="34" charset="0"/>
                </a:rPr>
                <a:t>Triplet </a:t>
              </a:r>
              <a:r>
                <a:rPr lang="en-GB" sz="1200" dirty="0" smtClean="0">
                  <a:solidFill>
                    <a:srgbClr val="000000"/>
                  </a:solidFill>
                  <a:latin typeface="Arial" panose="020B0604020202020204" pitchFamily="34" charset="0"/>
                  <a:cs typeface="Arial" panose="020B0604020202020204" pitchFamily="34" charset="0"/>
                </a:rPr>
                <a:t>regimen </a:t>
              </a:r>
              <a:r>
                <a:rPr lang="en-GB" sz="1200" dirty="0">
                  <a:solidFill>
                    <a:srgbClr val="000000"/>
                  </a:solidFill>
                  <a:latin typeface="Arial" panose="020B0604020202020204" pitchFamily="34" charset="0"/>
                  <a:cs typeface="Arial" panose="020B0604020202020204" pitchFamily="34" charset="0"/>
                </a:rPr>
                <a:t>5.4 </a:t>
              </a:r>
              <a:r>
                <a:rPr lang="en-GB" sz="1200" dirty="0" smtClean="0">
                  <a:solidFill>
                    <a:srgbClr val="000000"/>
                  </a:solidFill>
                  <a:latin typeface="Arial" panose="020B0604020202020204" pitchFamily="34" charset="0"/>
                  <a:cs typeface="Arial" panose="020B0604020202020204" pitchFamily="34" charset="0"/>
                </a:rPr>
                <a:t>(4.1</a:t>
              </a:r>
              <a:r>
                <a:rPr lang="en-GB" sz="1200" dirty="0">
                  <a:solidFill>
                    <a:srgbClr val="000000"/>
                  </a:solidFill>
                  <a:latin typeface="Arial" panose="020B0604020202020204" pitchFamily="34" charset="0"/>
                  <a:cs typeface="Arial" panose="020B0604020202020204" pitchFamily="34" charset="0"/>
                </a:rPr>
                <a:t>, 7.1)</a:t>
              </a:r>
            </a:p>
            <a:p>
              <a:pPr defTabSz="457200"/>
              <a:r>
                <a:rPr lang="en-GB" sz="1200" dirty="0">
                  <a:solidFill>
                    <a:srgbClr val="000000"/>
                  </a:solidFill>
                  <a:latin typeface="Arial" panose="020B0604020202020204" pitchFamily="34" charset="0"/>
                  <a:cs typeface="Arial" panose="020B0604020202020204" pitchFamily="34" charset="0"/>
                </a:rPr>
                <a:t>Doublet </a:t>
              </a:r>
              <a:r>
                <a:rPr lang="en-GB" sz="1200" dirty="0" smtClean="0">
                  <a:solidFill>
                    <a:srgbClr val="000000"/>
                  </a:solidFill>
                  <a:latin typeface="Arial" panose="020B0604020202020204" pitchFamily="34" charset="0"/>
                  <a:cs typeface="Arial" panose="020B0604020202020204" pitchFamily="34" charset="0"/>
                </a:rPr>
                <a:t>regimen </a:t>
              </a:r>
              <a:r>
                <a:rPr lang="en-GB" sz="1200" dirty="0">
                  <a:solidFill>
                    <a:srgbClr val="000000"/>
                  </a:solidFill>
                  <a:latin typeface="Arial" panose="020B0604020202020204" pitchFamily="34" charset="0"/>
                  <a:cs typeface="Arial" panose="020B0604020202020204" pitchFamily="34" charset="0"/>
                </a:rPr>
                <a:t>4.2 </a:t>
              </a:r>
              <a:r>
                <a:rPr lang="en-GB" sz="1200" dirty="0" smtClean="0">
                  <a:solidFill>
                    <a:srgbClr val="000000"/>
                  </a:solidFill>
                  <a:latin typeface="Arial" panose="020B0604020202020204" pitchFamily="34" charset="0"/>
                  <a:cs typeface="Arial" panose="020B0604020202020204" pitchFamily="34" charset="0"/>
                </a:rPr>
                <a:t>(3.4</a:t>
              </a:r>
              <a:r>
                <a:rPr lang="en-GB" sz="1200" dirty="0">
                  <a:solidFill>
                    <a:srgbClr val="000000"/>
                  </a:solidFill>
                  <a:latin typeface="Arial" panose="020B0604020202020204" pitchFamily="34" charset="0"/>
                  <a:cs typeface="Arial" panose="020B0604020202020204" pitchFamily="34" charset="0"/>
                </a:rPr>
                <a:t>, 5.4)</a:t>
              </a:r>
            </a:p>
          </p:txBody>
        </p:sp>
        <p:cxnSp>
          <p:nvCxnSpPr>
            <p:cNvPr id="216" name="Straight Connector 215"/>
            <p:cNvCxnSpPr/>
            <p:nvPr/>
          </p:nvCxnSpPr>
          <p:spPr>
            <a:xfrm>
              <a:off x="2797708" y="3025796"/>
              <a:ext cx="2051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2797708" y="3161440"/>
              <a:ext cx="2051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5400000">
              <a:off x="2883303" y="2873758"/>
              <a:ext cx="1080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2820308" y="2873758"/>
              <a:ext cx="1080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221" name="Group 220"/>
            <p:cNvGrpSpPr/>
            <p:nvPr/>
          </p:nvGrpSpPr>
          <p:grpSpPr>
            <a:xfrm>
              <a:off x="1146582" y="2842415"/>
              <a:ext cx="3010064" cy="1293447"/>
              <a:chOff x="3433763" y="2949575"/>
              <a:chExt cx="2276475" cy="963242"/>
            </a:xfrm>
          </p:grpSpPr>
          <p:sp>
            <p:nvSpPr>
              <p:cNvPr id="235" name="Line 2"/>
              <p:cNvSpPr>
                <a:spLocks noChangeShapeType="1"/>
              </p:cNvSpPr>
              <p:nvPr/>
            </p:nvSpPr>
            <p:spPr bwMode="auto">
              <a:xfrm>
                <a:off x="3652838" y="30734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6" name="Line 3"/>
              <p:cNvSpPr>
                <a:spLocks noChangeShapeType="1"/>
              </p:cNvSpPr>
              <p:nvPr/>
            </p:nvSpPr>
            <p:spPr bwMode="auto">
              <a:xfrm>
                <a:off x="3948113" y="33782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7" name="Line 4"/>
              <p:cNvSpPr>
                <a:spLocks noChangeShapeType="1"/>
              </p:cNvSpPr>
              <p:nvPr/>
            </p:nvSpPr>
            <p:spPr bwMode="auto">
              <a:xfrm>
                <a:off x="4033838" y="3547876"/>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8" name="Line 5"/>
              <p:cNvSpPr>
                <a:spLocks noChangeShapeType="1"/>
              </p:cNvSpPr>
              <p:nvPr/>
            </p:nvSpPr>
            <p:spPr bwMode="auto">
              <a:xfrm>
                <a:off x="5700713"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9" name="Line 6"/>
              <p:cNvSpPr>
                <a:spLocks noChangeShapeType="1"/>
              </p:cNvSpPr>
              <p:nvPr/>
            </p:nvSpPr>
            <p:spPr bwMode="auto">
              <a:xfrm>
                <a:off x="3871913" y="33020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0" name="Line 7"/>
              <p:cNvSpPr>
                <a:spLocks noChangeShapeType="1"/>
              </p:cNvSpPr>
              <p:nvPr/>
            </p:nvSpPr>
            <p:spPr bwMode="auto">
              <a:xfrm>
                <a:off x="5548313"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1" name="Line 8"/>
              <p:cNvSpPr>
                <a:spLocks noChangeShapeType="1"/>
              </p:cNvSpPr>
              <p:nvPr/>
            </p:nvSpPr>
            <p:spPr bwMode="auto">
              <a:xfrm>
                <a:off x="4872038" y="3865192"/>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2" name="Line 9"/>
              <p:cNvSpPr>
                <a:spLocks noChangeShapeType="1"/>
              </p:cNvSpPr>
              <p:nvPr/>
            </p:nvSpPr>
            <p:spPr bwMode="auto">
              <a:xfrm>
                <a:off x="4986338" y="3863419"/>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3" name="Line 10"/>
              <p:cNvSpPr>
                <a:spLocks noChangeShapeType="1"/>
              </p:cNvSpPr>
              <p:nvPr/>
            </p:nvSpPr>
            <p:spPr bwMode="auto">
              <a:xfrm>
                <a:off x="4710113" y="3861646"/>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4" name="Line 11"/>
              <p:cNvSpPr>
                <a:spLocks noChangeShapeType="1"/>
              </p:cNvSpPr>
              <p:nvPr/>
            </p:nvSpPr>
            <p:spPr bwMode="auto">
              <a:xfrm>
                <a:off x="3471863" y="2949575"/>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5" name="Line 12"/>
              <p:cNvSpPr>
                <a:spLocks noChangeShapeType="1"/>
              </p:cNvSpPr>
              <p:nvPr/>
            </p:nvSpPr>
            <p:spPr bwMode="auto">
              <a:xfrm>
                <a:off x="3614738" y="3073400"/>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46" name="Freeform 13"/>
              <p:cNvSpPr>
                <a:spLocks/>
              </p:cNvSpPr>
              <p:nvPr/>
            </p:nvSpPr>
            <p:spPr bwMode="auto">
              <a:xfrm>
                <a:off x="3433763" y="2968625"/>
                <a:ext cx="2276475" cy="923925"/>
              </a:xfrm>
              <a:custGeom>
                <a:avLst/>
                <a:gdLst>
                  <a:gd name="T0" fmla="*/ 239 w 239"/>
                  <a:gd name="T1" fmla="*/ 96 h 97"/>
                  <a:gd name="T2" fmla="*/ 131 w 239"/>
                  <a:gd name="T3" fmla="*/ 96 h 97"/>
                  <a:gd name="T4" fmla="*/ 131 w 239"/>
                  <a:gd name="T5" fmla="*/ 90 h 97"/>
                  <a:gd name="T6" fmla="*/ 114 w 239"/>
                  <a:gd name="T7" fmla="*/ 90 h 97"/>
                  <a:gd name="T8" fmla="*/ 114 w 239"/>
                  <a:gd name="T9" fmla="*/ 88 h 97"/>
                  <a:gd name="T10" fmla="*/ 100 w 239"/>
                  <a:gd name="T11" fmla="*/ 88 h 97"/>
                  <a:gd name="T12" fmla="*/ 100 w 239"/>
                  <a:gd name="T13" fmla="*/ 82 h 97"/>
                  <a:gd name="T14" fmla="*/ 98 w 239"/>
                  <a:gd name="T15" fmla="*/ 82 h 97"/>
                  <a:gd name="T16" fmla="*/ 98 w 239"/>
                  <a:gd name="T17" fmla="*/ 79 h 97"/>
                  <a:gd name="T18" fmla="*/ 93 w 239"/>
                  <a:gd name="T19" fmla="*/ 79 h 97"/>
                  <a:gd name="T20" fmla="*/ 93 w 239"/>
                  <a:gd name="T21" fmla="*/ 76 h 97"/>
                  <a:gd name="T22" fmla="*/ 79 w 239"/>
                  <a:gd name="T23" fmla="*/ 76 h 97"/>
                  <a:gd name="T24" fmla="*/ 79 w 239"/>
                  <a:gd name="T25" fmla="*/ 73 h 97"/>
                  <a:gd name="T26" fmla="*/ 76 w 239"/>
                  <a:gd name="T27" fmla="*/ 73 h 97"/>
                  <a:gd name="T28" fmla="*/ 76 w 239"/>
                  <a:gd name="T29" fmla="*/ 70 h 97"/>
                  <a:gd name="T30" fmla="*/ 72 w 239"/>
                  <a:gd name="T31" fmla="*/ 70 h 97"/>
                  <a:gd name="T32" fmla="*/ 72 w 239"/>
                  <a:gd name="T33" fmla="*/ 67 h 97"/>
                  <a:gd name="T34" fmla="*/ 65 w 239"/>
                  <a:gd name="T35" fmla="*/ 67 h 97"/>
                  <a:gd name="T36" fmla="*/ 65 w 239"/>
                  <a:gd name="T37" fmla="*/ 63 h 97"/>
                  <a:gd name="T38" fmla="*/ 63 w 239"/>
                  <a:gd name="T39" fmla="*/ 63 h 97"/>
                  <a:gd name="T40" fmla="*/ 63 w 239"/>
                  <a:gd name="T41" fmla="*/ 61 h 97"/>
                  <a:gd name="T42" fmla="*/ 61 w 239"/>
                  <a:gd name="T43" fmla="*/ 61 h 97"/>
                  <a:gd name="T44" fmla="*/ 61 w 239"/>
                  <a:gd name="T45" fmla="*/ 50 h 97"/>
                  <a:gd name="T46" fmla="*/ 56 w 239"/>
                  <a:gd name="T47" fmla="*/ 50 h 97"/>
                  <a:gd name="T48" fmla="*/ 56 w 239"/>
                  <a:gd name="T49" fmla="*/ 46 h 97"/>
                  <a:gd name="T50" fmla="*/ 51 w 239"/>
                  <a:gd name="T51" fmla="*/ 46 h 97"/>
                  <a:gd name="T52" fmla="*/ 51 w 239"/>
                  <a:gd name="T53" fmla="*/ 42 h 97"/>
                  <a:gd name="T54" fmla="*/ 48 w 239"/>
                  <a:gd name="T55" fmla="*/ 42 h 97"/>
                  <a:gd name="T56" fmla="*/ 48 w 239"/>
                  <a:gd name="T57" fmla="*/ 39 h 97"/>
                  <a:gd name="T58" fmla="*/ 45 w 239"/>
                  <a:gd name="T59" fmla="*/ 39 h 97"/>
                  <a:gd name="T60" fmla="*/ 45 w 239"/>
                  <a:gd name="T61" fmla="*/ 37 h 97"/>
                  <a:gd name="T62" fmla="*/ 43 w 239"/>
                  <a:gd name="T63" fmla="*/ 37 h 97"/>
                  <a:gd name="T64" fmla="*/ 43 w 239"/>
                  <a:gd name="T65" fmla="*/ 34 h 97"/>
                  <a:gd name="T66" fmla="*/ 41 w 239"/>
                  <a:gd name="T67" fmla="*/ 34 h 97"/>
                  <a:gd name="T68" fmla="*/ 41 w 239"/>
                  <a:gd name="T69" fmla="*/ 31 h 97"/>
                  <a:gd name="T70" fmla="*/ 40 w 239"/>
                  <a:gd name="T71" fmla="*/ 31 h 97"/>
                  <a:gd name="T72" fmla="*/ 40 w 239"/>
                  <a:gd name="T73" fmla="*/ 25 h 97"/>
                  <a:gd name="T74" fmla="*/ 40 w 239"/>
                  <a:gd name="T75" fmla="*/ 23 h 97"/>
                  <a:gd name="T76" fmla="*/ 35 w 239"/>
                  <a:gd name="T77" fmla="*/ 23 h 97"/>
                  <a:gd name="T78" fmla="*/ 35 w 239"/>
                  <a:gd name="T79" fmla="*/ 20 h 97"/>
                  <a:gd name="T80" fmla="*/ 27 w 239"/>
                  <a:gd name="T81" fmla="*/ 20 h 97"/>
                  <a:gd name="T82" fmla="*/ 27 w 239"/>
                  <a:gd name="T83" fmla="*/ 15 h 97"/>
                  <a:gd name="T84" fmla="*/ 21 w 239"/>
                  <a:gd name="T85" fmla="*/ 15 h 97"/>
                  <a:gd name="T86" fmla="*/ 21 w 239"/>
                  <a:gd name="T87" fmla="*/ 14 h 97"/>
                  <a:gd name="T88" fmla="*/ 18 w 239"/>
                  <a:gd name="T89" fmla="*/ 14 h 97"/>
                  <a:gd name="T90" fmla="*/ 18 w 239"/>
                  <a:gd name="T91" fmla="*/ 9 h 97"/>
                  <a:gd name="T92" fmla="*/ 16 w 239"/>
                  <a:gd name="T93" fmla="*/ 9 h 97"/>
                  <a:gd name="T94" fmla="*/ 16 w 239"/>
                  <a:gd name="T95" fmla="*/ 7 h 97"/>
                  <a:gd name="T96" fmla="*/ 15 w 239"/>
                  <a:gd name="T97" fmla="*/ 7 h 97"/>
                  <a:gd name="T98" fmla="*/ 15 w 239"/>
                  <a:gd name="T99" fmla="*/ 2 h 97"/>
                  <a:gd name="T100" fmla="*/ 8 w 239"/>
                  <a:gd name="T101" fmla="*/ 2 h 97"/>
                  <a:gd name="T102" fmla="*/ 8 w 239"/>
                  <a:gd name="T103" fmla="*/ 0 h 97"/>
                  <a:gd name="T104" fmla="*/ 0 w 239"/>
                  <a:gd name="T10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 h="97">
                    <a:moveTo>
                      <a:pt x="239" y="96"/>
                    </a:moveTo>
                    <a:cubicBezTo>
                      <a:pt x="239" y="96"/>
                      <a:pt x="131" y="97"/>
                      <a:pt x="131" y="96"/>
                    </a:cubicBezTo>
                    <a:cubicBezTo>
                      <a:pt x="131" y="94"/>
                      <a:pt x="131" y="90"/>
                      <a:pt x="131" y="90"/>
                    </a:cubicBezTo>
                    <a:lnTo>
                      <a:pt x="114" y="90"/>
                    </a:lnTo>
                    <a:lnTo>
                      <a:pt x="114" y="88"/>
                    </a:lnTo>
                    <a:lnTo>
                      <a:pt x="100" y="88"/>
                    </a:lnTo>
                    <a:lnTo>
                      <a:pt x="100" y="82"/>
                    </a:lnTo>
                    <a:lnTo>
                      <a:pt x="98" y="82"/>
                    </a:lnTo>
                    <a:lnTo>
                      <a:pt x="98" y="79"/>
                    </a:lnTo>
                    <a:lnTo>
                      <a:pt x="93" y="79"/>
                    </a:lnTo>
                    <a:lnTo>
                      <a:pt x="93" y="76"/>
                    </a:lnTo>
                    <a:lnTo>
                      <a:pt x="79" y="76"/>
                    </a:lnTo>
                    <a:lnTo>
                      <a:pt x="79" y="73"/>
                    </a:lnTo>
                    <a:lnTo>
                      <a:pt x="76" y="73"/>
                    </a:lnTo>
                    <a:lnTo>
                      <a:pt x="76" y="70"/>
                    </a:lnTo>
                    <a:lnTo>
                      <a:pt x="72" y="70"/>
                    </a:lnTo>
                    <a:lnTo>
                      <a:pt x="72" y="67"/>
                    </a:lnTo>
                    <a:lnTo>
                      <a:pt x="65" y="67"/>
                    </a:lnTo>
                    <a:lnTo>
                      <a:pt x="65" y="63"/>
                    </a:lnTo>
                    <a:lnTo>
                      <a:pt x="63" y="63"/>
                    </a:lnTo>
                    <a:lnTo>
                      <a:pt x="63" y="61"/>
                    </a:lnTo>
                    <a:lnTo>
                      <a:pt x="61" y="61"/>
                    </a:lnTo>
                    <a:lnTo>
                      <a:pt x="61" y="50"/>
                    </a:lnTo>
                    <a:lnTo>
                      <a:pt x="56" y="50"/>
                    </a:lnTo>
                    <a:lnTo>
                      <a:pt x="56" y="46"/>
                    </a:lnTo>
                    <a:lnTo>
                      <a:pt x="51" y="46"/>
                    </a:lnTo>
                    <a:lnTo>
                      <a:pt x="51" y="42"/>
                    </a:lnTo>
                    <a:lnTo>
                      <a:pt x="48" y="42"/>
                    </a:lnTo>
                    <a:lnTo>
                      <a:pt x="48" y="39"/>
                    </a:lnTo>
                    <a:lnTo>
                      <a:pt x="45" y="39"/>
                    </a:lnTo>
                    <a:lnTo>
                      <a:pt x="45" y="37"/>
                    </a:lnTo>
                    <a:lnTo>
                      <a:pt x="43" y="37"/>
                    </a:lnTo>
                    <a:lnTo>
                      <a:pt x="43" y="34"/>
                    </a:lnTo>
                    <a:lnTo>
                      <a:pt x="41" y="34"/>
                    </a:lnTo>
                    <a:lnTo>
                      <a:pt x="41" y="31"/>
                    </a:lnTo>
                    <a:lnTo>
                      <a:pt x="40" y="31"/>
                    </a:lnTo>
                    <a:lnTo>
                      <a:pt x="40" y="25"/>
                    </a:lnTo>
                    <a:lnTo>
                      <a:pt x="40" y="23"/>
                    </a:lnTo>
                    <a:lnTo>
                      <a:pt x="35" y="23"/>
                    </a:lnTo>
                    <a:lnTo>
                      <a:pt x="35" y="20"/>
                    </a:lnTo>
                    <a:lnTo>
                      <a:pt x="27" y="20"/>
                    </a:lnTo>
                    <a:lnTo>
                      <a:pt x="27" y="15"/>
                    </a:lnTo>
                    <a:lnTo>
                      <a:pt x="21" y="15"/>
                    </a:lnTo>
                    <a:lnTo>
                      <a:pt x="21" y="14"/>
                    </a:lnTo>
                    <a:lnTo>
                      <a:pt x="18" y="14"/>
                    </a:lnTo>
                    <a:lnTo>
                      <a:pt x="18" y="9"/>
                    </a:lnTo>
                    <a:lnTo>
                      <a:pt x="16" y="9"/>
                    </a:lnTo>
                    <a:lnTo>
                      <a:pt x="16" y="7"/>
                    </a:lnTo>
                    <a:lnTo>
                      <a:pt x="15" y="7"/>
                    </a:lnTo>
                    <a:lnTo>
                      <a:pt x="15" y="2"/>
                    </a:lnTo>
                    <a:lnTo>
                      <a:pt x="8" y="2"/>
                    </a:lnTo>
                    <a:lnTo>
                      <a:pt x="8" y="0"/>
                    </a:lnTo>
                    <a:lnTo>
                      <a:pt x="0" y="0"/>
                    </a:lnTo>
                  </a:path>
                </a:pathLst>
              </a:cu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grpSp>
        <p:grpSp>
          <p:nvGrpSpPr>
            <p:cNvPr id="222" name="Group 221"/>
            <p:cNvGrpSpPr/>
            <p:nvPr/>
          </p:nvGrpSpPr>
          <p:grpSpPr>
            <a:xfrm>
              <a:off x="1146582" y="2842409"/>
              <a:ext cx="2795959" cy="1366970"/>
              <a:chOff x="3516313" y="2906713"/>
              <a:chExt cx="2105025" cy="1023956"/>
            </a:xfrm>
          </p:grpSpPr>
          <p:sp>
            <p:nvSpPr>
              <p:cNvPr id="223" name="Line 24"/>
              <p:cNvSpPr>
                <a:spLocks noChangeShapeType="1"/>
              </p:cNvSpPr>
              <p:nvPr/>
            </p:nvSpPr>
            <p:spPr bwMode="auto">
              <a:xfrm>
                <a:off x="4926013" y="368419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4" name="Line 25"/>
              <p:cNvSpPr>
                <a:spLocks noChangeShapeType="1"/>
              </p:cNvSpPr>
              <p:nvPr/>
            </p:nvSpPr>
            <p:spPr bwMode="auto">
              <a:xfrm>
                <a:off x="4945063" y="368419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5" name="Line 26"/>
              <p:cNvSpPr>
                <a:spLocks noChangeShapeType="1"/>
              </p:cNvSpPr>
              <p:nvPr/>
            </p:nvSpPr>
            <p:spPr bwMode="auto">
              <a:xfrm>
                <a:off x="4240213" y="342584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6" name="Line 27"/>
              <p:cNvSpPr>
                <a:spLocks noChangeShapeType="1"/>
              </p:cNvSpPr>
              <p:nvPr/>
            </p:nvSpPr>
            <p:spPr bwMode="auto">
              <a:xfrm>
                <a:off x="4430713" y="3535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7" name="Line 28"/>
              <p:cNvSpPr>
                <a:spLocks noChangeShapeType="1"/>
              </p:cNvSpPr>
              <p:nvPr/>
            </p:nvSpPr>
            <p:spPr bwMode="auto">
              <a:xfrm>
                <a:off x="3697288" y="2944813"/>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8" name="Line 29"/>
              <p:cNvSpPr>
                <a:spLocks noChangeShapeType="1"/>
              </p:cNvSpPr>
              <p:nvPr/>
            </p:nvSpPr>
            <p:spPr bwMode="auto">
              <a:xfrm>
                <a:off x="3887788" y="314483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29" name="Line 30"/>
              <p:cNvSpPr>
                <a:spLocks noChangeShapeType="1"/>
              </p:cNvSpPr>
              <p:nvPr/>
            </p:nvSpPr>
            <p:spPr bwMode="auto">
              <a:xfrm>
                <a:off x="3849688" y="30781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0" name="Line 31"/>
              <p:cNvSpPr>
                <a:spLocks noChangeShapeType="1"/>
              </p:cNvSpPr>
              <p:nvPr/>
            </p:nvSpPr>
            <p:spPr bwMode="auto">
              <a:xfrm>
                <a:off x="5611813" y="3883041"/>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1" name="Line 32"/>
              <p:cNvSpPr>
                <a:spLocks noChangeShapeType="1"/>
              </p:cNvSpPr>
              <p:nvPr/>
            </p:nvSpPr>
            <p:spPr bwMode="auto">
              <a:xfrm>
                <a:off x="5621338" y="388304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2" name="Line 33"/>
              <p:cNvSpPr>
                <a:spLocks noChangeShapeType="1"/>
              </p:cNvSpPr>
              <p:nvPr/>
            </p:nvSpPr>
            <p:spPr bwMode="auto">
              <a:xfrm>
                <a:off x="3535363" y="290671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3" name="Line 34"/>
              <p:cNvSpPr>
                <a:spLocks noChangeShapeType="1"/>
              </p:cNvSpPr>
              <p:nvPr/>
            </p:nvSpPr>
            <p:spPr bwMode="auto">
              <a:xfrm>
                <a:off x="3716338" y="298291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sp>
            <p:nvSpPr>
              <p:cNvPr id="234" name="Freeform 35"/>
              <p:cNvSpPr>
                <a:spLocks/>
              </p:cNvSpPr>
              <p:nvPr/>
            </p:nvSpPr>
            <p:spPr bwMode="auto">
              <a:xfrm>
                <a:off x="3516313" y="2925874"/>
                <a:ext cx="2105025" cy="981075"/>
              </a:xfrm>
              <a:custGeom>
                <a:avLst/>
                <a:gdLst>
                  <a:gd name="T0" fmla="*/ 212 w 221"/>
                  <a:gd name="T1" fmla="*/ 103 h 103"/>
                  <a:gd name="T2" fmla="*/ 201 w 221"/>
                  <a:gd name="T3" fmla="*/ 100 h 103"/>
                  <a:gd name="T4" fmla="*/ 184 w 221"/>
                  <a:gd name="T5" fmla="*/ 97 h 103"/>
                  <a:gd name="T6" fmla="*/ 171 w 221"/>
                  <a:gd name="T7" fmla="*/ 93 h 103"/>
                  <a:gd name="T8" fmla="*/ 169 w 221"/>
                  <a:gd name="T9" fmla="*/ 89 h 103"/>
                  <a:gd name="T10" fmla="*/ 168 w 221"/>
                  <a:gd name="T11" fmla="*/ 87 h 103"/>
                  <a:gd name="T12" fmla="*/ 137 w 221"/>
                  <a:gd name="T13" fmla="*/ 82 h 103"/>
                  <a:gd name="T14" fmla="*/ 133 w 221"/>
                  <a:gd name="T15" fmla="*/ 79 h 103"/>
                  <a:gd name="T16" fmla="*/ 110 w 221"/>
                  <a:gd name="T17" fmla="*/ 76 h 103"/>
                  <a:gd name="T18" fmla="*/ 100 w 221"/>
                  <a:gd name="T19" fmla="*/ 73 h 103"/>
                  <a:gd name="T20" fmla="*/ 98 w 221"/>
                  <a:gd name="T21" fmla="*/ 70 h 103"/>
                  <a:gd name="T22" fmla="*/ 97 w 221"/>
                  <a:gd name="T23" fmla="*/ 68 h 103"/>
                  <a:gd name="T24" fmla="*/ 80 w 221"/>
                  <a:gd name="T25" fmla="*/ 65 h 103"/>
                  <a:gd name="T26" fmla="*/ 78 w 221"/>
                  <a:gd name="T27" fmla="*/ 62 h 103"/>
                  <a:gd name="T28" fmla="*/ 75 w 221"/>
                  <a:gd name="T29" fmla="*/ 55 h 103"/>
                  <a:gd name="T30" fmla="*/ 73 w 221"/>
                  <a:gd name="T31" fmla="*/ 53 h 103"/>
                  <a:gd name="T32" fmla="*/ 71 w 221"/>
                  <a:gd name="T33" fmla="*/ 51 h 103"/>
                  <a:gd name="T34" fmla="*/ 69 w 221"/>
                  <a:gd name="T35" fmla="*/ 48 h 103"/>
                  <a:gd name="T36" fmla="*/ 65 w 221"/>
                  <a:gd name="T37" fmla="*/ 46 h 103"/>
                  <a:gd name="T38" fmla="*/ 62 w 221"/>
                  <a:gd name="T39" fmla="*/ 45 h 103"/>
                  <a:gd name="T40" fmla="*/ 58 w 221"/>
                  <a:gd name="T41" fmla="*/ 41 h 103"/>
                  <a:gd name="T42" fmla="*/ 55 w 221"/>
                  <a:gd name="T43" fmla="*/ 35 h 103"/>
                  <a:gd name="T44" fmla="*/ 53 w 221"/>
                  <a:gd name="T45" fmla="*/ 32 h 103"/>
                  <a:gd name="T46" fmla="*/ 49 w 221"/>
                  <a:gd name="T47" fmla="*/ 30 h 103"/>
                  <a:gd name="T48" fmla="*/ 41 w 221"/>
                  <a:gd name="T49" fmla="*/ 27 h 103"/>
                  <a:gd name="T50" fmla="*/ 38 w 221"/>
                  <a:gd name="T51" fmla="*/ 24 h 103"/>
                  <a:gd name="T52" fmla="*/ 36 w 221"/>
                  <a:gd name="T53" fmla="*/ 20 h 103"/>
                  <a:gd name="T54" fmla="*/ 33 w 221"/>
                  <a:gd name="T55" fmla="*/ 17 h 103"/>
                  <a:gd name="T56" fmla="*/ 27 w 221"/>
                  <a:gd name="T57" fmla="*/ 14 h 103"/>
                  <a:gd name="T58" fmla="*/ 24 w 221"/>
                  <a:gd name="T59" fmla="*/ 12 h 103"/>
                  <a:gd name="T60" fmla="*/ 23 w 221"/>
                  <a:gd name="T61" fmla="*/ 9 h 103"/>
                  <a:gd name="T62" fmla="*/ 21 w 221"/>
                  <a:gd name="T63" fmla="*/ 7 h 103"/>
                  <a:gd name="T64" fmla="*/ 18 w 221"/>
                  <a:gd name="T65" fmla="*/ 4 h 103"/>
                  <a:gd name="T66" fmla="*/ 15 w 221"/>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103">
                    <a:moveTo>
                      <a:pt x="221" y="103"/>
                    </a:moveTo>
                    <a:lnTo>
                      <a:pt x="212" y="103"/>
                    </a:lnTo>
                    <a:lnTo>
                      <a:pt x="212" y="100"/>
                    </a:lnTo>
                    <a:lnTo>
                      <a:pt x="201" y="100"/>
                    </a:lnTo>
                    <a:lnTo>
                      <a:pt x="201" y="97"/>
                    </a:lnTo>
                    <a:lnTo>
                      <a:pt x="184" y="97"/>
                    </a:lnTo>
                    <a:lnTo>
                      <a:pt x="184" y="93"/>
                    </a:lnTo>
                    <a:lnTo>
                      <a:pt x="171" y="93"/>
                    </a:lnTo>
                    <a:lnTo>
                      <a:pt x="171" y="89"/>
                    </a:lnTo>
                    <a:lnTo>
                      <a:pt x="169" y="89"/>
                    </a:lnTo>
                    <a:lnTo>
                      <a:pt x="169" y="87"/>
                    </a:lnTo>
                    <a:lnTo>
                      <a:pt x="168" y="87"/>
                    </a:lnTo>
                    <a:lnTo>
                      <a:pt x="168" y="82"/>
                    </a:lnTo>
                    <a:lnTo>
                      <a:pt x="137" y="82"/>
                    </a:lnTo>
                    <a:lnTo>
                      <a:pt x="137" y="79"/>
                    </a:lnTo>
                    <a:lnTo>
                      <a:pt x="133" y="79"/>
                    </a:lnTo>
                    <a:lnTo>
                      <a:pt x="133" y="76"/>
                    </a:lnTo>
                    <a:lnTo>
                      <a:pt x="110" y="76"/>
                    </a:lnTo>
                    <a:lnTo>
                      <a:pt x="110" y="73"/>
                    </a:lnTo>
                    <a:lnTo>
                      <a:pt x="100" y="73"/>
                    </a:lnTo>
                    <a:lnTo>
                      <a:pt x="100" y="70"/>
                    </a:lnTo>
                    <a:lnTo>
                      <a:pt x="98" y="70"/>
                    </a:lnTo>
                    <a:lnTo>
                      <a:pt x="98" y="68"/>
                    </a:lnTo>
                    <a:lnTo>
                      <a:pt x="97" y="68"/>
                    </a:lnTo>
                    <a:lnTo>
                      <a:pt x="97" y="65"/>
                    </a:lnTo>
                    <a:lnTo>
                      <a:pt x="80" y="65"/>
                    </a:lnTo>
                    <a:lnTo>
                      <a:pt x="80" y="62"/>
                    </a:lnTo>
                    <a:lnTo>
                      <a:pt x="78" y="62"/>
                    </a:lnTo>
                    <a:lnTo>
                      <a:pt x="78" y="55"/>
                    </a:lnTo>
                    <a:lnTo>
                      <a:pt x="75" y="55"/>
                    </a:lnTo>
                    <a:lnTo>
                      <a:pt x="75" y="53"/>
                    </a:lnTo>
                    <a:lnTo>
                      <a:pt x="73" y="53"/>
                    </a:lnTo>
                    <a:lnTo>
                      <a:pt x="73" y="51"/>
                    </a:lnTo>
                    <a:lnTo>
                      <a:pt x="71" y="51"/>
                    </a:lnTo>
                    <a:lnTo>
                      <a:pt x="71" y="48"/>
                    </a:lnTo>
                    <a:lnTo>
                      <a:pt x="69" y="48"/>
                    </a:lnTo>
                    <a:lnTo>
                      <a:pt x="69" y="46"/>
                    </a:lnTo>
                    <a:lnTo>
                      <a:pt x="65" y="46"/>
                    </a:lnTo>
                    <a:lnTo>
                      <a:pt x="65" y="45"/>
                    </a:lnTo>
                    <a:lnTo>
                      <a:pt x="62" y="45"/>
                    </a:lnTo>
                    <a:lnTo>
                      <a:pt x="62" y="41"/>
                    </a:lnTo>
                    <a:lnTo>
                      <a:pt x="58" y="41"/>
                    </a:lnTo>
                    <a:lnTo>
                      <a:pt x="58" y="35"/>
                    </a:lnTo>
                    <a:lnTo>
                      <a:pt x="55" y="35"/>
                    </a:lnTo>
                    <a:lnTo>
                      <a:pt x="55" y="32"/>
                    </a:lnTo>
                    <a:lnTo>
                      <a:pt x="53" y="32"/>
                    </a:lnTo>
                    <a:lnTo>
                      <a:pt x="53" y="30"/>
                    </a:lnTo>
                    <a:lnTo>
                      <a:pt x="49" y="30"/>
                    </a:lnTo>
                    <a:lnTo>
                      <a:pt x="49" y="27"/>
                    </a:lnTo>
                    <a:lnTo>
                      <a:pt x="41" y="27"/>
                    </a:lnTo>
                    <a:lnTo>
                      <a:pt x="41" y="24"/>
                    </a:lnTo>
                    <a:lnTo>
                      <a:pt x="38" y="24"/>
                    </a:lnTo>
                    <a:lnTo>
                      <a:pt x="38" y="20"/>
                    </a:lnTo>
                    <a:lnTo>
                      <a:pt x="36" y="20"/>
                    </a:lnTo>
                    <a:lnTo>
                      <a:pt x="36" y="17"/>
                    </a:lnTo>
                    <a:lnTo>
                      <a:pt x="33" y="17"/>
                    </a:lnTo>
                    <a:lnTo>
                      <a:pt x="33" y="14"/>
                    </a:lnTo>
                    <a:lnTo>
                      <a:pt x="27" y="14"/>
                    </a:lnTo>
                    <a:lnTo>
                      <a:pt x="27" y="12"/>
                    </a:lnTo>
                    <a:lnTo>
                      <a:pt x="24" y="12"/>
                    </a:lnTo>
                    <a:lnTo>
                      <a:pt x="24" y="9"/>
                    </a:lnTo>
                    <a:lnTo>
                      <a:pt x="23" y="9"/>
                    </a:lnTo>
                    <a:lnTo>
                      <a:pt x="23" y="7"/>
                    </a:lnTo>
                    <a:lnTo>
                      <a:pt x="21" y="7"/>
                    </a:lnTo>
                    <a:lnTo>
                      <a:pt x="21" y="4"/>
                    </a:lnTo>
                    <a:lnTo>
                      <a:pt x="18" y="4"/>
                    </a:lnTo>
                    <a:lnTo>
                      <a:pt x="15" y="4"/>
                    </a:lnTo>
                    <a:lnTo>
                      <a:pt x="15" y="0"/>
                    </a:lnTo>
                    <a:lnTo>
                      <a:pt x="0" y="0"/>
                    </a:lnTo>
                  </a:path>
                </a:pathLst>
              </a:cu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panose="020B0604020202020204" pitchFamily="34" charset="0"/>
                  <a:cs typeface="Arial" panose="020B0604020202020204" pitchFamily="34" charset="0"/>
                </a:endParaRPr>
              </a:p>
            </p:txBody>
          </p:sp>
        </p:grpSp>
      </p:grpSp>
      <p:sp>
        <p:nvSpPr>
          <p:cNvPr id="247" name="TextBox 246"/>
          <p:cNvSpPr txBox="1"/>
          <p:nvPr/>
        </p:nvSpPr>
        <p:spPr>
          <a:xfrm>
            <a:off x="1742049" y="2028129"/>
            <a:ext cx="6367808" cy="276999"/>
          </a:xfrm>
          <a:prstGeom prst="rect">
            <a:avLst/>
          </a:prstGeom>
          <a:noFill/>
        </p:spPr>
        <p:txBody>
          <a:bodyPr wrap="square" rtlCol="0">
            <a:spAutoFit/>
          </a:bodyPr>
          <a:lstStyle/>
          <a:p>
            <a:pPr algn="ctr" defTabSz="457200"/>
            <a:r>
              <a:rPr lang="en-GB" sz="1200" b="1" dirty="0">
                <a:solidFill>
                  <a:srgbClr val="000000"/>
                </a:solidFill>
                <a:latin typeface="Arial" panose="020B0604020202020204" pitchFamily="34" charset="0"/>
                <a:cs typeface="Arial" panose="020B0604020202020204" pitchFamily="34" charset="0"/>
              </a:rPr>
              <a:t>HR for the triplet </a:t>
            </a:r>
            <a:r>
              <a:rPr lang="en-GB" sz="1200" b="1" dirty="0" smtClean="0">
                <a:solidFill>
                  <a:srgbClr val="000000"/>
                </a:solidFill>
                <a:latin typeface="Arial" panose="020B0604020202020204" pitchFamily="34" charset="0"/>
                <a:cs typeface="Arial" panose="020B0604020202020204" pitchFamily="34" charset="0"/>
              </a:rPr>
              <a:t>vs </a:t>
            </a:r>
            <a:r>
              <a:rPr lang="en-GB" sz="1200" b="1" dirty="0">
                <a:solidFill>
                  <a:srgbClr val="000000"/>
                </a:solidFill>
                <a:latin typeface="Arial" panose="020B0604020202020204" pitchFamily="34" charset="0"/>
                <a:cs typeface="Arial" panose="020B0604020202020204" pitchFamily="34" charset="0"/>
              </a:rPr>
              <a:t>doublet regimen: 0.8 (95</a:t>
            </a:r>
            <a:r>
              <a:rPr lang="en-GB" sz="1200" b="1" dirty="0" smtClean="0">
                <a:solidFill>
                  <a:srgbClr val="000000"/>
                </a:solidFill>
                <a:latin typeface="Arial" panose="020B0604020202020204" pitchFamily="34" charset="0"/>
                <a:cs typeface="Arial" panose="020B0604020202020204" pitchFamily="34" charset="0"/>
              </a:rPr>
              <a:t>% CI 0.5, 1.2); p=0.14</a:t>
            </a:r>
            <a:endParaRPr lang="en-GB" sz="1200" b="1" dirty="0">
              <a:solidFill>
                <a:srgbClr val="000000"/>
              </a:solidFill>
              <a:latin typeface="Arial" panose="020B0604020202020204" pitchFamily="34" charset="0"/>
              <a:cs typeface="Arial" panose="020B0604020202020204" pitchFamily="34" charset="0"/>
            </a:endParaRPr>
          </a:p>
        </p:txBody>
      </p:sp>
      <p:sp>
        <p:nvSpPr>
          <p:cNvPr id="248" name="TextBox 247"/>
          <p:cNvSpPr txBox="1"/>
          <p:nvPr/>
        </p:nvSpPr>
        <p:spPr>
          <a:xfrm>
            <a:off x="4634848" y="1584943"/>
            <a:ext cx="582211" cy="338554"/>
          </a:xfrm>
          <a:prstGeom prst="rect">
            <a:avLst/>
          </a:prstGeom>
          <a:noFill/>
        </p:spPr>
        <p:txBody>
          <a:bodyPr wrap="none" rtlCol="0">
            <a:spAutoFit/>
          </a:bodyPr>
          <a:lstStyle/>
          <a:p>
            <a:pPr algn="ctr" defTabSz="457200"/>
            <a:r>
              <a:rPr lang="en-GB" sz="1600" b="1" dirty="0">
                <a:solidFill>
                  <a:srgbClr val="000000"/>
                </a:solidFill>
                <a:latin typeface="Arial" panose="020B0604020202020204" pitchFamily="34" charset="0"/>
                <a:cs typeface="Arial" panose="020B0604020202020204" pitchFamily="34" charset="0"/>
              </a:rPr>
              <a:t>PFS</a:t>
            </a:r>
          </a:p>
        </p:txBody>
      </p:sp>
    </p:spTree>
    <p:extLst>
      <p:ext uri="{BB962C8B-B14F-4D97-AF65-F5344CB8AC3E}">
        <p14:creationId xmlns:p14="http://schemas.microsoft.com/office/powerpoint/2010/main" val="10172062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O-026: Combination of </a:t>
            </a:r>
            <a:r>
              <a:rPr lang="en-GB" dirty="0" err="1"/>
              <a:t>encorafenib</a:t>
            </a:r>
            <a:r>
              <a:rPr lang="en-GB" dirty="0"/>
              <a:t> and cetuximab with or without alpelisib in patients with advanced BRAF-mutant colorectal cancer (</a:t>
            </a:r>
            <a:r>
              <a:rPr lang="en-GB" dirty="0" err="1"/>
              <a:t>BRAFm</a:t>
            </a:r>
            <a:r>
              <a:rPr lang="en-GB" dirty="0"/>
              <a:t> CRC): Phase 2 results – </a:t>
            </a:r>
            <a:r>
              <a:rPr lang="en-GB" dirty="0" err="1"/>
              <a:t>Tabernero</a:t>
            </a:r>
            <a:r>
              <a:rPr lang="en-GB" dirty="0"/>
              <a:t> J, et al </a:t>
            </a:r>
            <a:endParaRPr lang="en-GB" altLang="zh-CN" dirty="0" smtClean="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16" name="Text Placeholder 15"/>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*With 44 </a:t>
            </a:r>
            <a:r>
              <a:rPr lang="en-GB" dirty="0" smtClean="0">
                <a:latin typeface="Arial" panose="020B0604020202020204" pitchFamily="34" charset="0"/>
                <a:cs typeface="Arial" panose="020B0604020202020204" pitchFamily="34" charset="0"/>
              </a:rPr>
              <a:t>events. </a:t>
            </a:r>
            <a:r>
              <a:rPr lang="en-GB" dirty="0" smtClean="0"/>
              <a:t>NE, not estimable.</a:t>
            </a:r>
            <a:endParaRPr lang="en-GB" dirty="0"/>
          </a:p>
        </p:txBody>
      </p:sp>
      <p:sp>
        <p:nvSpPr>
          <p:cNvPr id="17" name="Text Placeholder 16"/>
          <p:cNvSpPr>
            <a:spLocks noGrp="1"/>
          </p:cNvSpPr>
          <p:nvPr>
            <p:ph type="body" sz="quarter" idx="11"/>
          </p:nvPr>
        </p:nvSpPr>
        <p:spPr/>
        <p:txBody>
          <a:bodyPr/>
          <a:lstStyle/>
          <a:p>
            <a:r>
              <a:rPr lang="en-GB" dirty="0" err="1"/>
              <a:t>Tabernero</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fr-FR" dirty="0"/>
              <a:t> O-026</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874690601"/>
              </p:ext>
            </p:extLst>
          </p:nvPr>
        </p:nvGraphicFramePr>
        <p:xfrm>
          <a:off x="280418" y="4931201"/>
          <a:ext cx="8439038" cy="1360744"/>
        </p:xfrm>
        <a:graphic>
          <a:graphicData uri="http://schemas.openxmlformats.org/drawingml/2006/table">
            <a:tbl>
              <a:tblPr firstRow="1" bandRow="1">
                <a:tableStyleId>{69012ECD-51FC-41F1-AA8D-1B2483CD663E}</a:tableStyleId>
              </a:tblPr>
              <a:tblGrid>
                <a:gridCol w="2227906"/>
                <a:gridCol w="3105566"/>
                <a:gridCol w="3105566"/>
              </a:tblGrid>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Response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Triplet regimen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Doublet regimen (n=50)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27 (16,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22 (12,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DCR,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85 (72,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84 (71,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01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mDOR</a:t>
                      </a:r>
                      <a:r>
                        <a:rPr kumimoji="0" lang="en-GB" sz="1400" b="0" i="0" u="none" strike="noStrike" cap="none" normalizeH="0" baseline="0" dirty="0" smtClean="0">
                          <a:ln>
                            <a:noFill/>
                          </a:ln>
                          <a:solidFill>
                            <a:srgbClr val="4D4D4D"/>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9.9 (2.8,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4.6 (2.0,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14" name="Group 13"/>
          <p:cNvGrpSpPr>
            <a:grpSpLocks noChangeAspect="1"/>
          </p:cNvGrpSpPr>
          <p:nvPr/>
        </p:nvGrpSpPr>
        <p:grpSpPr>
          <a:xfrm>
            <a:off x="1488308" y="1719734"/>
            <a:ext cx="6055480" cy="3131779"/>
            <a:chOff x="5105619" y="2733915"/>
            <a:chExt cx="3963648" cy="2049923"/>
          </a:xfrm>
        </p:grpSpPr>
        <p:sp>
          <p:nvSpPr>
            <p:cNvPr id="15" name="Freeform 14"/>
            <p:cNvSpPr>
              <a:spLocks/>
            </p:cNvSpPr>
            <p:nvPr/>
          </p:nvSpPr>
          <p:spPr bwMode="auto">
            <a:xfrm>
              <a:off x="5562585" y="2859999"/>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8" name="Line 6"/>
            <p:cNvSpPr>
              <a:spLocks noChangeShapeType="1"/>
            </p:cNvSpPr>
            <p:nvPr/>
          </p:nvSpPr>
          <p:spPr bwMode="auto">
            <a:xfrm>
              <a:off x="5484970" y="2859998"/>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19" name="Line 7"/>
            <p:cNvSpPr>
              <a:spLocks noChangeShapeType="1"/>
            </p:cNvSpPr>
            <p:nvPr/>
          </p:nvSpPr>
          <p:spPr bwMode="auto">
            <a:xfrm>
              <a:off x="5484970" y="314766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0" name="Line 8"/>
            <p:cNvSpPr>
              <a:spLocks noChangeShapeType="1"/>
            </p:cNvSpPr>
            <p:nvPr/>
          </p:nvSpPr>
          <p:spPr bwMode="auto">
            <a:xfrm>
              <a:off x="5484970" y="343533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1" name="Line 9"/>
            <p:cNvSpPr>
              <a:spLocks noChangeShapeType="1"/>
            </p:cNvSpPr>
            <p:nvPr/>
          </p:nvSpPr>
          <p:spPr bwMode="auto">
            <a:xfrm>
              <a:off x="5484970" y="3723003"/>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2" name="Line 10"/>
            <p:cNvSpPr>
              <a:spLocks noChangeShapeType="1"/>
            </p:cNvSpPr>
            <p:nvPr/>
          </p:nvSpPr>
          <p:spPr bwMode="auto">
            <a:xfrm>
              <a:off x="5484970" y="401067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3" name="Line 11"/>
            <p:cNvSpPr>
              <a:spLocks noChangeShapeType="1"/>
            </p:cNvSpPr>
            <p:nvPr/>
          </p:nvSpPr>
          <p:spPr bwMode="auto">
            <a:xfrm>
              <a:off x="5484970" y="4298340"/>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4" name="Line 12"/>
            <p:cNvSpPr>
              <a:spLocks noChangeShapeType="1"/>
            </p:cNvSpPr>
            <p:nvPr/>
          </p:nvSpPr>
          <p:spPr bwMode="auto">
            <a:xfrm>
              <a:off x="7651227"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5" name="Line 13"/>
            <p:cNvSpPr>
              <a:spLocks noChangeShapeType="1"/>
            </p:cNvSpPr>
            <p:nvPr/>
          </p:nvSpPr>
          <p:spPr bwMode="auto">
            <a:xfrm>
              <a:off x="6966577"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6" name="Line 14"/>
            <p:cNvSpPr>
              <a:spLocks noChangeShapeType="1"/>
            </p:cNvSpPr>
            <p:nvPr/>
          </p:nvSpPr>
          <p:spPr bwMode="auto">
            <a:xfrm>
              <a:off x="8280020"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7" name="Line 15"/>
            <p:cNvSpPr>
              <a:spLocks noChangeShapeType="1"/>
            </p:cNvSpPr>
            <p:nvPr/>
          </p:nvSpPr>
          <p:spPr bwMode="auto">
            <a:xfrm>
              <a:off x="796270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8" name="Line 17"/>
            <p:cNvSpPr>
              <a:spLocks noChangeShapeType="1"/>
            </p:cNvSpPr>
            <p:nvPr/>
          </p:nvSpPr>
          <p:spPr bwMode="auto">
            <a:xfrm>
              <a:off x="88957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29" name="Line 18"/>
            <p:cNvSpPr>
              <a:spLocks noChangeShapeType="1"/>
            </p:cNvSpPr>
            <p:nvPr/>
          </p:nvSpPr>
          <p:spPr bwMode="auto">
            <a:xfrm>
              <a:off x="6632033"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30" name="Line 19"/>
            <p:cNvSpPr>
              <a:spLocks noChangeShapeType="1"/>
            </p:cNvSpPr>
            <p:nvPr/>
          </p:nvSpPr>
          <p:spPr bwMode="auto">
            <a:xfrm>
              <a:off x="6292442"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31" name="Line 20"/>
            <p:cNvSpPr>
              <a:spLocks noChangeShapeType="1"/>
            </p:cNvSpPr>
            <p:nvPr/>
          </p:nvSpPr>
          <p:spPr bwMode="auto">
            <a:xfrm>
              <a:off x="590799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32" name="Line 21"/>
            <p:cNvSpPr>
              <a:spLocks noChangeShapeType="1"/>
            </p:cNvSpPr>
            <p:nvPr/>
          </p:nvSpPr>
          <p:spPr bwMode="auto">
            <a:xfrm>
              <a:off x="5562584" y="429834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rot="16200000">
              <a:off x="4719998" y="3452502"/>
              <a:ext cx="1047082" cy="261610"/>
            </a:xfrm>
            <a:prstGeom prst="rect">
              <a:avLst/>
            </a:prstGeom>
            <a:noFill/>
          </p:spPr>
          <p:txBody>
            <a:bodyPr wrap="none" rtlCol="0">
              <a:spAutoFit/>
            </a:bodyPr>
            <a:lstStyle/>
            <a:p>
              <a:pPr algn="ctr" defTabSz="457200"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Probability, %</a:t>
              </a:r>
            </a:p>
          </p:txBody>
        </p:sp>
        <p:sp>
          <p:nvSpPr>
            <p:cNvPr id="34" name="TextBox 33"/>
            <p:cNvSpPr txBox="1"/>
            <p:nvPr/>
          </p:nvSpPr>
          <p:spPr>
            <a:xfrm>
              <a:off x="6314509" y="4522228"/>
              <a:ext cx="2331087" cy="261610"/>
            </a:xfrm>
            <a:prstGeom prst="rect">
              <a:avLst/>
            </a:prstGeom>
            <a:noFill/>
          </p:spPr>
          <p:txBody>
            <a:bodyPr wrap="none" rtlCol="0">
              <a:spAutoFit/>
            </a:bodyPr>
            <a:lstStyle/>
            <a:p>
              <a:pPr algn="ctr" defTabSz="457200"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Time since randomisation, months</a:t>
              </a:r>
            </a:p>
          </p:txBody>
        </p:sp>
        <p:sp>
          <p:nvSpPr>
            <p:cNvPr id="35" name="TextBox 34"/>
            <p:cNvSpPr txBox="1"/>
            <p:nvPr/>
          </p:nvSpPr>
          <p:spPr>
            <a:xfrm>
              <a:off x="5105619" y="2733915"/>
              <a:ext cx="420308"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100</a:t>
              </a:r>
            </a:p>
          </p:txBody>
        </p:sp>
        <p:sp>
          <p:nvSpPr>
            <p:cNvPr id="36" name="TextBox 35"/>
            <p:cNvSpPr txBox="1"/>
            <p:nvPr/>
          </p:nvSpPr>
          <p:spPr>
            <a:xfrm>
              <a:off x="5184167" y="3016396"/>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80</a:t>
              </a:r>
            </a:p>
          </p:txBody>
        </p:sp>
        <p:sp>
          <p:nvSpPr>
            <p:cNvPr id="37" name="TextBox 36"/>
            <p:cNvSpPr txBox="1"/>
            <p:nvPr/>
          </p:nvSpPr>
          <p:spPr>
            <a:xfrm>
              <a:off x="5184167" y="3303936"/>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60</a:t>
              </a:r>
            </a:p>
          </p:txBody>
        </p:sp>
        <p:sp>
          <p:nvSpPr>
            <p:cNvPr id="38" name="TextBox 37"/>
            <p:cNvSpPr txBox="1"/>
            <p:nvPr/>
          </p:nvSpPr>
          <p:spPr>
            <a:xfrm>
              <a:off x="5184167" y="3591477"/>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40</a:t>
              </a:r>
            </a:p>
          </p:txBody>
        </p:sp>
        <p:sp>
          <p:nvSpPr>
            <p:cNvPr id="39" name="TextBox 38"/>
            <p:cNvSpPr txBox="1"/>
            <p:nvPr/>
          </p:nvSpPr>
          <p:spPr>
            <a:xfrm>
              <a:off x="5184167" y="3879017"/>
              <a:ext cx="341760"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20</a:t>
              </a:r>
            </a:p>
          </p:txBody>
        </p:sp>
        <p:sp>
          <p:nvSpPr>
            <p:cNvPr id="40" name="TextBox 39"/>
            <p:cNvSpPr txBox="1"/>
            <p:nvPr/>
          </p:nvSpPr>
          <p:spPr>
            <a:xfrm>
              <a:off x="5262714" y="4166558"/>
              <a:ext cx="263213" cy="261610"/>
            </a:xfrm>
            <a:prstGeom prst="rect">
              <a:avLst/>
            </a:prstGeom>
            <a:noFill/>
          </p:spPr>
          <p:txBody>
            <a:bodyPr wrap="none" rtlCol="0" anchor="ctr" anchorCtr="0">
              <a:spAutoFit/>
            </a:bodyPr>
            <a:lstStyle/>
            <a:p>
              <a:pPr algn="r" defTabSz="457200"/>
              <a:r>
                <a:rPr lang="en-GB" sz="1100" dirty="0">
                  <a:solidFill>
                    <a:srgbClr val="000000"/>
                  </a:solidFill>
                  <a:latin typeface="Arial" panose="020B0604020202020204" pitchFamily="34" charset="0"/>
                  <a:cs typeface="Arial" panose="020B0604020202020204" pitchFamily="34" charset="0"/>
                </a:rPr>
                <a:t>0</a:t>
              </a:r>
            </a:p>
          </p:txBody>
        </p:sp>
        <p:sp>
          <p:nvSpPr>
            <p:cNvPr id="41" name="TextBox 40"/>
            <p:cNvSpPr txBox="1"/>
            <p:nvPr/>
          </p:nvSpPr>
          <p:spPr>
            <a:xfrm>
              <a:off x="5435213"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0</a:t>
              </a:r>
            </a:p>
          </p:txBody>
        </p:sp>
        <p:sp>
          <p:nvSpPr>
            <p:cNvPr id="42" name="TextBox 41"/>
            <p:cNvSpPr txBox="1"/>
            <p:nvPr/>
          </p:nvSpPr>
          <p:spPr>
            <a:xfrm>
              <a:off x="5776114"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2</a:t>
              </a:r>
            </a:p>
          </p:txBody>
        </p:sp>
        <p:sp>
          <p:nvSpPr>
            <p:cNvPr id="43" name="TextBox 42"/>
            <p:cNvSpPr txBox="1"/>
            <p:nvPr/>
          </p:nvSpPr>
          <p:spPr>
            <a:xfrm>
              <a:off x="6158784"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4</a:t>
              </a:r>
            </a:p>
          </p:txBody>
        </p:sp>
        <p:sp>
          <p:nvSpPr>
            <p:cNvPr id="44" name="TextBox 43"/>
            <p:cNvSpPr txBox="1"/>
            <p:nvPr/>
          </p:nvSpPr>
          <p:spPr>
            <a:xfrm>
              <a:off x="6511726"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6</a:t>
              </a:r>
            </a:p>
          </p:txBody>
        </p:sp>
        <p:sp>
          <p:nvSpPr>
            <p:cNvPr id="45" name="TextBox 44"/>
            <p:cNvSpPr txBox="1"/>
            <p:nvPr/>
          </p:nvSpPr>
          <p:spPr>
            <a:xfrm>
              <a:off x="6842690" y="4330610"/>
              <a:ext cx="263214"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8</a:t>
              </a:r>
            </a:p>
          </p:txBody>
        </p:sp>
        <p:sp>
          <p:nvSpPr>
            <p:cNvPr id="46" name="TextBox 45"/>
            <p:cNvSpPr txBox="1"/>
            <p:nvPr/>
          </p:nvSpPr>
          <p:spPr>
            <a:xfrm>
              <a:off x="7463409"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12</a:t>
              </a:r>
            </a:p>
          </p:txBody>
        </p:sp>
        <p:sp>
          <p:nvSpPr>
            <p:cNvPr id="47" name="TextBox 46"/>
            <p:cNvSpPr txBox="1"/>
            <p:nvPr/>
          </p:nvSpPr>
          <p:spPr>
            <a:xfrm>
              <a:off x="7795093"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14</a:t>
              </a:r>
            </a:p>
          </p:txBody>
        </p:sp>
        <p:sp>
          <p:nvSpPr>
            <p:cNvPr id="48" name="TextBox 47"/>
            <p:cNvSpPr txBox="1"/>
            <p:nvPr/>
          </p:nvSpPr>
          <p:spPr>
            <a:xfrm>
              <a:off x="8107900"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16</a:t>
              </a:r>
            </a:p>
          </p:txBody>
        </p:sp>
        <p:sp>
          <p:nvSpPr>
            <p:cNvPr id="49" name="TextBox 48"/>
            <p:cNvSpPr txBox="1"/>
            <p:nvPr/>
          </p:nvSpPr>
          <p:spPr>
            <a:xfrm>
              <a:off x="8727507" y="433061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20</a:t>
              </a:r>
            </a:p>
          </p:txBody>
        </p:sp>
        <p:sp>
          <p:nvSpPr>
            <p:cNvPr id="50" name="Line 14"/>
            <p:cNvSpPr>
              <a:spLocks noChangeShapeType="1"/>
            </p:cNvSpPr>
            <p:nvPr/>
          </p:nvSpPr>
          <p:spPr bwMode="auto">
            <a:xfrm>
              <a:off x="8580607" y="4301098"/>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8408487" y="4333368"/>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18</a:t>
              </a:r>
            </a:p>
          </p:txBody>
        </p:sp>
        <p:sp>
          <p:nvSpPr>
            <p:cNvPr id="52" name="Line 13"/>
            <p:cNvSpPr>
              <a:spLocks noChangeShapeType="1"/>
            </p:cNvSpPr>
            <p:nvPr/>
          </p:nvSpPr>
          <p:spPr bwMode="auto">
            <a:xfrm>
              <a:off x="7323733" y="4298030"/>
              <a:ext cx="0" cy="636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GB" sz="110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7142281" y="4330300"/>
              <a:ext cx="341760" cy="261610"/>
            </a:xfrm>
            <a:prstGeom prst="rect">
              <a:avLst/>
            </a:prstGeom>
            <a:noFill/>
          </p:spPr>
          <p:txBody>
            <a:bodyPr wrap="none" rtlCol="0" anchor="t" anchorCtr="0">
              <a:spAutoFit/>
            </a:bodyPr>
            <a:lstStyle/>
            <a:p>
              <a:pPr algn="ctr" defTabSz="457200"/>
              <a:r>
                <a:rPr lang="en-GB" sz="1100" dirty="0">
                  <a:solidFill>
                    <a:srgbClr val="000000"/>
                  </a:solidFill>
                  <a:latin typeface="Arial" panose="020B0604020202020204" pitchFamily="34" charset="0"/>
                  <a:cs typeface="Arial" panose="020B0604020202020204" pitchFamily="34" charset="0"/>
                </a:rPr>
                <a:t>10</a:t>
              </a:r>
            </a:p>
          </p:txBody>
        </p:sp>
        <p:sp>
          <p:nvSpPr>
            <p:cNvPr id="54" name="TextBox 53"/>
            <p:cNvSpPr txBox="1"/>
            <p:nvPr/>
          </p:nvSpPr>
          <p:spPr>
            <a:xfrm>
              <a:off x="7983772" y="2971274"/>
              <a:ext cx="856401" cy="475816"/>
            </a:xfrm>
            <a:prstGeom prst="rect">
              <a:avLst/>
            </a:prstGeom>
            <a:noFill/>
          </p:spPr>
          <p:txBody>
            <a:bodyPr wrap="none" rtlCol="0">
              <a:spAutoFit/>
            </a:bodyPr>
            <a:lstStyle/>
            <a:p>
              <a:pPr defTabSz="457200">
                <a:lnSpc>
                  <a:spcPts val="1700"/>
                </a:lnSpc>
              </a:pPr>
              <a:r>
                <a:rPr lang="en-GB" sz="1200" dirty="0">
                  <a:solidFill>
                    <a:srgbClr val="000000"/>
                  </a:solidFill>
                  <a:latin typeface="Arial" panose="020B0604020202020204" pitchFamily="34" charset="0"/>
                  <a:cs typeface="Arial" panose="020B0604020202020204" pitchFamily="34" charset="0"/>
                </a:rPr>
                <a:t>Censoring times</a:t>
              </a:r>
            </a:p>
            <a:p>
              <a:pPr defTabSz="457200">
                <a:lnSpc>
                  <a:spcPts val="1700"/>
                </a:lnSpc>
              </a:pPr>
              <a:r>
                <a:rPr lang="en-GB" sz="1200" dirty="0">
                  <a:solidFill>
                    <a:srgbClr val="000000"/>
                  </a:solidFill>
                  <a:latin typeface="Arial" panose="020B0604020202020204" pitchFamily="34" charset="0"/>
                  <a:cs typeface="Arial" panose="020B0604020202020204" pitchFamily="34" charset="0"/>
                </a:rPr>
                <a:t>Triplet regimen</a:t>
              </a:r>
            </a:p>
            <a:p>
              <a:pPr defTabSz="457200">
                <a:lnSpc>
                  <a:spcPts val="1700"/>
                </a:lnSpc>
              </a:pPr>
              <a:r>
                <a:rPr lang="en-GB" sz="1200" dirty="0">
                  <a:solidFill>
                    <a:srgbClr val="000000"/>
                  </a:solidFill>
                  <a:latin typeface="Arial" panose="020B0604020202020204" pitchFamily="34" charset="0"/>
                  <a:cs typeface="Arial" panose="020B0604020202020204" pitchFamily="34" charset="0"/>
                </a:rPr>
                <a:t>Doublet regimen</a:t>
              </a:r>
            </a:p>
          </p:txBody>
        </p:sp>
        <p:sp>
          <p:nvSpPr>
            <p:cNvPr id="55" name="TextBox 54"/>
            <p:cNvSpPr txBox="1"/>
            <p:nvPr/>
          </p:nvSpPr>
          <p:spPr>
            <a:xfrm>
              <a:off x="5645458" y="3715665"/>
              <a:ext cx="1539466" cy="423059"/>
            </a:xfrm>
            <a:prstGeom prst="rect">
              <a:avLst/>
            </a:prstGeom>
            <a:noFill/>
          </p:spPr>
          <p:txBody>
            <a:bodyPr wrap="none" rtlCol="0">
              <a:spAutoFit/>
            </a:bodyPr>
            <a:lstStyle/>
            <a:p>
              <a:pPr defTabSz="457200"/>
              <a:r>
                <a:rPr lang="en-GB" sz="1200" dirty="0" err="1" smtClean="0">
                  <a:solidFill>
                    <a:srgbClr val="000000"/>
                  </a:solidFill>
                  <a:latin typeface="Arial" panose="020B0604020202020204" pitchFamily="34" charset="0"/>
                  <a:cs typeface="Arial" panose="020B0604020202020204" pitchFamily="34" charset="0"/>
                </a:rPr>
                <a:t>mOS</a:t>
              </a:r>
              <a:r>
                <a:rPr lang="en-GB" sz="1200" dirty="0" smtClean="0">
                  <a:solidFill>
                    <a:srgbClr val="000000"/>
                  </a:solidFill>
                  <a:latin typeface="Arial" panose="020B0604020202020204" pitchFamily="34" charset="0"/>
                  <a:cs typeface="Arial" panose="020B0604020202020204" pitchFamily="34" charset="0"/>
                </a:rPr>
                <a:t>, months (95% CI)</a:t>
              </a:r>
              <a:endParaRPr lang="en-GB" sz="1200" dirty="0">
                <a:solidFill>
                  <a:srgbClr val="000000"/>
                </a:solidFill>
                <a:latin typeface="Arial" panose="020B0604020202020204" pitchFamily="34" charset="0"/>
                <a:cs typeface="Arial" panose="020B0604020202020204" pitchFamily="34" charset="0"/>
              </a:endParaRPr>
            </a:p>
            <a:p>
              <a:pPr defTabSz="457200"/>
              <a:r>
                <a:rPr lang="en-GB" sz="1200" dirty="0">
                  <a:solidFill>
                    <a:srgbClr val="000000"/>
                  </a:solidFill>
                  <a:latin typeface="Arial" panose="020B0604020202020204" pitchFamily="34" charset="0"/>
                  <a:cs typeface="Arial" panose="020B0604020202020204" pitchFamily="34" charset="0"/>
                </a:rPr>
                <a:t>Triplet </a:t>
              </a:r>
              <a:r>
                <a:rPr lang="en-GB" sz="1200" dirty="0" smtClean="0">
                  <a:solidFill>
                    <a:srgbClr val="000000"/>
                  </a:solidFill>
                  <a:latin typeface="Arial" panose="020B0604020202020204" pitchFamily="34" charset="0"/>
                  <a:cs typeface="Arial" panose="020B0604020202020204" pitchFamily="34" charset="0"/>
                </a:rPr>
                <a:t>regimen </a:t>
              </a:r>
              <a:r>
                <a:rPr lang="en-GB" sz="1200" dirty="0">
                  <a:solidFill>
                    <a:srgbClr val="000000"/>
                  </a:solidFill>
                  <a:latin typeface="Arial" panose="020B0604020202020204" pitchFamily="34" charset="0"/>
                  <a:cs typeface="Arial" panose="020B0604020202020204" pitchFamily="34" charset="0"/>
                </a:rPr>
                <a:t>13.1 </a:t>
              </a:r>
              <a:r>
                <a:rPr lang="en-GB" sz="1200" dirty="0" smtClean="0">
                  <a:solidFill>
                    <a:srgbClr val="000000"/>
                  </a:solidFill>
                  <a:latin typeface="Arial" panose="020B0604020202020204" pitchFamily="34" charset="0"/>
                  <a:cs typeface="Arial" panose="020B0604020202020204" pitchFamily="34" charset="0"/>
                </a:rPr>
                <a:t>(7.7</a:t>
              </a:r>
              <a:r>
                <a:rPr lang="en-GB" sz="1200" dirty="0">
                  <a:solidFill>
                    <a:srgbClr val="000000"/>
                  </a:solidFill>
                  <a:latin typeface="Arial" panose="020B0604020202020204" pitchFamily="34" charset="0"/>
                  <a:cs typeface="Arial" panose="020B0604020202020204" pitchFamily="34" charset="0"/>
                </a:rPr>
                <a:t>, NE)</a:t>
              </a:r>
            </a:p>
            <a:p>
              <a:pPr defTabSz="457200"/>
              <a:r>
                <a:rPr lang="en-GB" sz="1200" dirty="0">
                  <a:solidFill>
                    <a:srgbClr val="000000"/>
                  </a:solidFill>
                  <a:latin typeface="Arial" panose="020B0604020202020204" pitchFamily="34" charset="0"/>
                  <a:cs typeface="Arial" panose="020B0604020202020204" pitchFamily="34" charset="0"/>
                </a:rPr>
                <a:t>Doublet </a:t>
              </a:r>
              <a:r>
                <a:rPr lang="en-GB" sz="1200" dirty="0" smtClean="0">
                  <a:solidFill>
                    <a:srgbClr val="000000"/>
                  </a:solidFill>
                  <a:latin typeface="Arial" panose="020B0604020202020204" pitchFamily="34" charset="0"/>
                  <a:cs typeface="Arial" panose="020B0604020202020204" pitchFamily="34" charset="0"/>
                </a:rPr>
                <a:t>regimen </a:t>
              </a:r>
              <a:r>
                <a:rPr lang="en-GB" sz="1200" dirty="0">
                  <a:solidFill>
                    <a:srgbClr val="000000"/>
                  </a:solidFill>
                  <a:latin typeface="Arial" panose="020B0604020202020204" pitchFamily="34" charset="0"/>
                  <a:cs typeface="Arial" panose="020B0604020202020204" pitchFamily="34" charset="0"/>
                </a:rPr>
                <a:t>12.4 </a:t>
              </a:r>
              <a:r>
                <a:rPr lang="en-GB" sz="1200" dirty="0" smtClean="0">
                  <a:solidFill>
                    <a:srgbClr val="000000"/>
                  </a:solidFill>
                  <a:latin typeface="Arial" panose="020B0604020202020204" pitchFamily="34" charset="0"/>
                  <a:cs typeface="Arial" panose="020B0604020202020204" pitchFamily="34" charset="0"/>
                </a:rPr>
                <a:t>(7.6</a:t>
              </a:r>
              <a:r>
                <a:rPr lang="en-GB" sz="1200" dirty="0">
                  <a:solidFill>
                    <a:srgbClr val="000000"/>
                  </a:solidFill>
                  <a:latin typeface="Arial" panose="020B0604020202020204" pitchFamily="34" charset="0"/>
                  <a:cs typeface="Arial" panose="020B0604020202020204" pitchFamily="34" charset="0"/>
                </a:rPr>
                <a:t>, NE)</a:t>
              </a:r>
            </a:p>
          </p:txBody>
        </p:sp>
        <p:cxnSp>
          <p:nvCxnSpPr>
            <p:cNvPr id="56" name="Straight Connector 55"/>
            <p:cNvCxnSpPr/>
            <p:nvPr/>
          </p:nvCxnSpPr>
          <p:spPr>
            <a:xfrm>
              <a:off x="7778671" y="3212720"/>
              <a:ext cx="2051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78671" y="3365120"/>
              <a:ext cx="2051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7864266" y="3077439"/>
              <a:ext cx="108000" cy="1"/>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7801272" y="3077439"/>
              <a:ext cx="108000" cy="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5583661" y="2866015"/>
              <a:ext cx="3132000" cy="1076238"/>
              <a:chOff x="3419475" y="3062393"/>
              <a:chExt cx="2305050" cy="698395"/>
            </a:xfrm>
          </p:grpSpPr>
          <p:sp>
            <p:nvSpPr>
              <p:cNvPr id="83" name="Line 36"/>
              <p:cNvSpPr>
                <a:spLocks noChangeShapeType="1"/>
              </p:cNvSpPr>
              <p:nvPr/>
            </p:nvSpPr>
            <p:spPr bwMode="auto">
              <a:xfrm>
                <a:off x="4741863" y="3500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4" name="Line 37"/>
              <p:cNvSpPr>
                <a:spLocks noChangeShapeType="1"/>
              </p:cNvSpPr>
              <p:nvPr/>
            </p:nvSpPr>
            <p:spPr bwMode="auto">
              <a:xfrm>
                <a:off x="4760913" y="3500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5" name="Line 38"/>
              <p:cNvSpPr>
                <a:spLocks noChangeShapeType="1"/>
              </p:cNvSpPr>
              <p:nvPr/>
            </p:nvSpPr>
            <p:spPr bwMode="auto">
              <a:xfrm>
                <a:off x="3865563" y="3138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6" name="Line 39"/>
              <p:cNvSpPr>
                <a:spLocks noChangeShapeType="1"/>
              </p:cNvSpPr>
              <p:nvPr/>
            </p:nvSpPr>
            <p:spPr bwMode="auto">
              <a:xfrm>
                <a:off x="3884613" y="3138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7" name="Line 40"/>
              <p:cNvSpPr>
                <a:spLocks noChangeShapeType="1"/>
              </p:cNvSpPr>
              <p:nvPr/>
            </p:nvSpPr>
            <p:spPr bwMode="auto">
              <a:xfrm>
                <a:off x="5580063" y="37131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8" name="Line 41"/>
              <p:cNvSpPr>
                <a:spLocks noChangeShapeType="1"/>
              </p:cNvSpPr>
              <p:nvPr/>
            </p:nvSpPr>
            <p:spPr bwMode="auto">
              <a:xfrm>
                <a:off x="5711825" y="3713163"/>
                <a:ext cx="0" cy="47625"/>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9" name="Line 42"/>
              <p:cNvSpPr>
                <a:spLocks noChangeShapeType="1"/>
              </p:cNvSpPr>
              <p:nvPr/>
            </p:nvSpPr>
            <p:spPr bwMode="auto">
              <a:xfrm>
                <a:off x="5189538" y="3608388"/>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0" name="Line 43"/>
              <p:cNvSpPr>
                <a:spLocks noChangeShapeType="1"/>
              </p:cNvSpPr>
              <p:nvPr/>
            </p:nvSpPr>
            <p:spPr bwMode="auto">
              <a:xfrm>
                <a:off x="5208588" y="3608388"/>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1" name="Line 44"/>
              <p:cNvSpPr>
                <a:spLocks noChangeShapeType="1"/>
              </p:cNvSpPr>
              <p:nvPr/>
            </p:nvSpPr>
            <p:spPr bwMode="auto">
              <a:xfrm>
                <a:off x="4837113" y="351948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2" name="Line 45"/>
              <p:cNvSpPr>
                <a:spLocks noChangeShapeType="1"/>
              </p:cNvSpPr>
              <p:nvPr/>
            </p:nvSpPr>
            <p:spPr bwMode="auto">
              <a:xfrm>
                <a:off x="3989388" y="323373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3" name="Line 46"/>
              <p:cNvSpPr>
                <a:spLocks noChangeShapeType="1"/>
              </p:cNvSpPr>
              <p:nvPr/>
            </p:nvSpPr>
            <p:spPr bwMode="auto">
              <a:xfrm>
                <a:off x="3932238" y="3167063"/>
                <a:ext cx="0" cy="5715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4" name="Line 47"/>
              <p:cNvSpPr>
                <a:spLocks noChangeShapeType="1"/>
              </p:cNvSpPr>
              <p:nvPr/>
            </p:nvSpPr>
            <p:spPr bwMode="auto">
              <a:xfrm>
                <a:off x="3684588" y="3119438"/>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5" name="Line 48"/>
              <p:cNvSpPr>
                <a:spLocks noChangeShapeType="1"/>
              </p:cNvSpPr>
              <p:nvPr/>
            </p:nvSpPr>
            <p:spPr bwMode="auto">
              <a:xfrm>
                <a:off x="3760788" y="31289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6" name="Freeform 49"/>
              <p:cNvSpPr>
                <a:spLocks/>
              </p:cNvSpPr>
              <p:nvPr/>
            </p:nvSpPr>
            <p:spPr bwMode="auto">
              <a:xfrm>
                <a:off x="3419475" y="3062393"/>
                <a:ext cx="2305050" cy="666750"/>
              </a:xfrm>
              <a:custGeom>
                <a:avLst/>
                <a:gdLst>
                  <a:gd name="T0" fmla="*/ 1452 w 1452"/>
                  <a:gd name="T1" fmla="*/ 420 h 420"/>
                  <a:gd name="T2" fmla="*/ 1296 w 1452"/>
                  <a:gd name="T3" fmla="*/ 420 h 420"/>
                  <a:gd name="T4" fmla="*/ 1296 w 1452"/>
                  <a:gd name="T5" fmla="*/ 354 h 420"/>
                  <a:gd name="T6" fmla="*/ 960 w 1452"/>
                  <a:gd name="T7" fmla="*/ 354 h 420"/>
                  <a:gd name="T8" fmla="*/ 960 w 1452"/>
                  <a:gd name="T9" fmla="*/ 318 h 420"/>
                  <a:gd name="T10" fmla="*/ 918 w 1452"/>
                  <a:gd name="T11" fmla="*/ 318 h 420"/>
                  <a:gd name="T12" fmla="*/ 918 w 1452"/>
                  <a:gd name="T13" fmla="*/ 294 h 420"/>
                  <a:gd name="T14" fmla="*/ 786 w 1452"/>
                  <a:gd name="T15" fmla="*/ 294 h 420"/>
                  <a:gd name="T16" fmla="*/ 786 w 1452"/>
                  <a:gd name="T17" fmla="*/ 264 h 420"/>
                  <a:gd name="T18" fmla="*/ 738 w 1452"/>
                  <a:gd name="T19" fmla="*/ 264 h 420"/>
                  <a:gd name="T20" fmla="*/ 738 w 1452"/>
                  <a:gd name="T21" fmla="*/ 240 h 420"/>
                  <a:gd name="T22" fmla="*/ 648 w 1452"/>
                  <a:gd name="T23" fmla="*/ 240 h 420"/>
                  <a:gd name="T24" fmla="*/ 648 w 1452"/>
                  <a:gd name="T25" fmla="*/ 216 h 420"/>
                  <a:gd name="T26" fmla="*/ 594 w 1452"/>
                  <a:gd name="T27" fmla="*/ 216 h 420"/>
                  <a:gd name="T28" fmla="*/ 594 w 1452"/>
                  <a:gd name="T29" fmla="*/ 198 h 420"/>
                  <a:gd name="T30" fmla="*/ 534 w 1452"/>
                  <a:gd name="T31" fmla="*/ 198 h 420"/>
                  <a:gd name="T32" fmla="*/ 534 w 1452"/>
                  <a:gd name="T33" fmla="*/ 180 h 420"/>
                  <a:gd name="T34" fmla="*/ 456 w 1452"/>
                  <a:gd name="T35" fmla="*/ 180 h 420"/>
                  <a:gd name="T36" fmla="*/ 456 w 1452"/>
                  <a:gd name="T37" fmla="*/ 162 h 420"/>
                  <a:gd name="T38" fmla="*/ 420 w 1452"/>
                  <a:gd name="T39" fmla="*/ 162 h 420"/>
                  <a:gd name="T40" fmla="*/ 390 w 1452"/>
                  <a:gd name="T41" fmla="*/ 162 h 420"/>
                  <a:gd name="T42" fmla="*/ 390 w 1452"/>
                  <a:gd name="T43" fmla="*/ 132 h 420"/>
                  <a:gd name="T44" fmla="*/ 366 w 1452"/>
                  <a:gd name="T45" fmla="*/ 132 h 420"/>
                  <a:gd name="T46" fmla="*/ 366 w 1452"/>
                  <a:gd name="T47" fmla="*/ 102 h 420"/>
                  <a:gd name="T48" fmla="*/ 354 w 1452"/>
                  <a:gd name="T49" fmla="*/ 102 h 420"/>
                  <a:gd name="T50" fmla="*/ 354 w 1452"/>
                  <a:gd name="T51" fmla="*/ 90 h 420"/>
                  <a:gd name="T52" fmla="*/ 336 w 1452"/>
                  <a:gd name="T53" fmla="*/ 90 h 420"/>
                  <a:gd name="T54" fmla="*/ 336 w 1452"/>
                  <a:gd name="T55" fmla="*/ 78 h 420"/>
                  <a:gd name="T56" fmla="*/ 318 w 1452"/>
                  <a:gd name="T57" fmla="*/ 78 h 420"/>
                  <a:gd name="T58" fmla="*/ 318 w 1452"/>
                  <a:gd name="T59" fmla="*/ 60 h 420"/>
                  <a:gd name="T60" fmla="*/ 234 w 1452"/>
                  <a:gd name="T61" fmla="*/ 60 h 420"/>
                  <a:gd name="T62" fmla="*/ 234 w 1452"/>
                  <a:gd name="T63" fmla="*/ 48 h 420"/>
                  <a:gd name="T64" fmla="*/ 138 w 1452"/>
                  <a:gd name="T65" fmla="*/ 48 h 420"/>
                  <a:gd name="T66" fmla="*/ 138 w 1452"/>
                  <a:gd name="T67" fmla="*/ 30 h 420"/>
                  <a:gd name="T68" fmla="*/ 108 w 1452"/>
                  <a:gd name="T69" fmla="*/ 30 h 420"/>
                  <a:gd name="T70" fmla="*/ 108 w 1452"/>
                  <a:gd name="T71" fmla="*/ 18 h 420"/>
                  <a:gd name="T72" fmla="*/ 90 w 1452"/>
                  <a:gd name="T73" fmla="*/ 18 h 420"/>
                  <a:gd name="T74" fmla="*/ 90 w 1452"/>
                  <a:gd name="T75" fmla="*/ 0 h 420"/>
                  <a:gd name="T76" fmla="*/ 0 w 1452"/>
                  <a:gd name="T7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2" h="420">
                    <a:moveTo>
                      <a:pt x="1452" y="420"/>
                    </a:moveTo>
                    <a:lnTo>
                      <a:pt x="1296" y="420"/>
                    </a:lnTo>
                    <a:lnTo>
                      <a:pt x="1296" y="354"/>
                    </a:lnTo>
                    <a:lnTo>
                      <a:pt x="960" y="354"/>
                    </a:lnTo>
                    <a:lnTo>
                      <a:pt x="960" y="318"/>
                    </a:lnTo>
                    <a:lnTo>
                      <a:pt x="918" y="318"/>
                    </a:lnTo>
                    <a:lnTo>
                      <a:pt x="918" y="294"/>
                    </a:lnTo>
                    <a:cubicBezTo>
                      <a:pt x="918" y="294"/>
                      <a:pt x="786" y="294"/>
                      <a:pt x="786" y="294"/>
                    </a:cubicBezTo>
                    <a:cubicBezTo>
                      <a:pt x="786" y="288"/>
                      <a:pt x="786" y="264"/>
                      <a:pt x="786" y="264"/>
                    </a:cubicBezTo>
                    <a:lnTo>
                      <a:pt x="738" y="264"/>
                    </a:lnTo>
                    <a:lnTo>
                      <a:pt x="738" y="240"/>
                    </a:lnTo>
                    <a:lnTo>
                      <a:pt x="648" y="240"/>
                    </a:lnTo>
                    <a:lnTo>
                      <a:pt x="648" y="216"/>
                    </a:lnTo>
                    <a:lnTo>
                      <a:pt x="594" y="216"/>
                    </a:lnTo>
                    <a:lnTo>
                      <a:pt x="594" y="198"/>
                    </a:lnTo>
                    <a:lnTo>
                      <a:pt x="534" y="198"/>
                    </a:lnTo>
                    <a:lnTo>
                      <a:pt x="534" y="180"/>
                    </a:lnTo>
                    <a:lnTo>
                      <a:pt x="456" y="180"/>
                    </a:lnTo>
                    <a:lnTo>
                      <a:pt x="456" y="162"/>
                    </a:lnTo>
                    <a:lnTo>
                      <a:pt x="420" y="162"/>
                    </a:lnTo>
                    <a:lnTo>
                      <a:pt x="390" y="162"/>
                    </a:lnTo>
                    <a:lnTo>
                      <a:pt x="390" y="132"/>
                    </a:lnTo>
                    <a:lnTo>
                      <a:pt x="366" y="132"/>
                    </a:lnTo>
                    <a:lnTo>
                      <a:pt x="366" y="102"/>
                    </a:lnTo>
                    <a:lnTo>
                      <a:pt x="354" y="102"/>
                    </a:lnTo>
                    <a:lnTo>
                      <a:pt x="354" y="90"/>
                    </a:lnTo>
                    <a:lnTo>
                      <a:pt x="336" y="90"/>
                    </a:lnTo>
                    <a:lnTo>
                      <a:pt x="336" y="78"/>
                    </a:lnTo>
                    <a:lnTo>
                      <a:pt x="318" y="78"/>
                    </a:lnTo>
                    <a:lnTo>
                      <a:pt x="318" y="60"/>
                    </a:lnTo>
                    <a:lnTo>
                      <a:pt x="234" y="60"/>
                    </a:lnTo>
                    <a:lnTo>
                      <a:pt x="234" y="48"/>
                    </a:lnTo>
                    <a:lnTo>
                      <a:pt x="138" y="48"/>
                    </a:lnTo>
                    <a:lnTo>
                      <a:pt x="138" y="30"/>
                    </a:lnTo>
                    <a:lnTo>
                      <a:pt x="108" y="30"/>
                    </a:lnTo>
                    <a:lnTo>
                      <a:pt x="108" y="18"/>
                    </a:lnTo>
                    <a:lnTo>
                      <a:pt x="90" y="18"/>
                    </a:lnTo>
                    <a:lnTo>
                      <a:pt x="90" y="0"/>
                    </a:lnTo>
                    <a:lnTo>
                      <a:pt x="0" y="0"/>
                    </a:lnTo>
                  </a:path>
                </a:pathLst>
              </a:cu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7" name="Line 50"/>
              <p:cNvSpPr>
                <a:spLocks noChangeShapeType="1"/>
              </p:cNvSpPr>
              <p:nvPr/>
            </p:nvSpPr>
            <p:spPr bwMode="auto">
              <a:xfrm>
                <a:off x="5519738" y="3713163"/>
                <a:ext cx="0" cy="47625"/>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98" name="Line 51"/>
              <p:cNvSpPr>
                <a:spLocks noChangeShapeType="1"/>
              </p:cNvSpPr>
              <p:nvPr/>
            </p:nvSpPr>
            <p:spPr bwMode="auto">
              <a:xfrm>
                <a:off x="5648325" y="3713163"/>
                <a:ext cx="0" cy="4672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grpSp>
        <p:grpSp>
          <p:nvGrpSpPr>
            <p:cNvPr id="62" name="Group 61"/>
            <p:cNvGrpSpPr/>
            <p:nvPr/>
          </p:nvGrpSpPr>
          <p:grpSpPr>
            <a:xfrm>
              <a:off x="5583660" y="2866016"/>
              <a:ext cx="3150000" cy="902823"/>
              <a:chOff x="3402013" y="3089792"/>
              <a:chExt cx="2326273" cy="659128"/>
            </a:xfrm>
          </p:grpSpPr>
          <p:sp>
            <p:nvSpPr>
              <p:cNvPr id="63" name="Line 52"/>
              <p:cNvSpPr>
                <a:spLocks noChangeShapeType="1"/>
              </p:cNvSpPr>
              <p:nvPr/>
            </p:nvSpPr>
            <p:spPr bwMode="auto">
              <a:xfrm>
                <a:off x="5307013" y="369524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4" name="Line 53"/>
              <p:cNvSpPr>
                <a:spLocks noChangeShapeType="1"/>
              </p:cNvSpPr>
              <p:nvPr/>
            </p:nvSpPr>
            <p:spPr bwMode="auto">
              <a:xfrm>
                <a:off x="5326063" y="369350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5" name="Line 54"/>
              <p:cNvSpPr>
                <a:spLocks noChangeShapeType="1"/>
              </p:cNvSpPr>
              <p:nvPr/>
            </p:nvSpPr>
            <p:spPr bwMode="auto">
              <a:xfrm>
                <a:off x="3821113" y="3281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6" name="Line 55"/>
              <p:cNvSpPr>
                <a:spLocks noChangeShapeType="1"/>
              </p:cNvSpPr>
              <p:nvPr/>
            </p:nvSpPr>
            <p:spPr bwMode="auto">
              <a:xfrm>
                <a:off x="3840163" y="3281363"/>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7" name="Line 56"/>
              <p:cNvSpPr>
                <a:spLocks noChangeShapeType="1"/>
              </p:cNvSpPr>
              <p:nvPr/>
            </p:nvSpPr>
            <p:spPr bwMode="auto">
              <a:xfrm>
                <a:off x="5411788" y="3691770"/>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8" name="Line 57"/>
              <p:cNvSpPr>
                <a:spLocks noChangeShapeType="1"/>
              </p:cNvSpPr>
              <p:nvPr/>
            </p:nvSpPr>
            <p:spPr bwMode="auto">
              <a:xfrm>
                <a:off x="5728286" y="3697126"/>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69" name="Line 58"/>
              <p:cNvSpPr>
                <a:spLocks noChangeShapeType="1"/>
              </p:cNvSpPr>
              <p:nvPr/>
            </p:nvSpPr>
            <p:spPr bwMode="auto">
              <a:xfrm>
                <a:off x="4354513" y="3424238"/>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0" name="Line 59"/>
              <p:cNvSpPr>
                <a:spLocks noChangeShapeType="1"/>
              </p:cNvSpPr>
              <p:nvPr/>
            </p:nvSpPr>
            <p:spPr bwMode="auto">
              <a:xfrm>
                <a:off x="5526088" y="3700001"/>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1" name="Line 60"/>
              <p:cNvSpPr>
                <a:spLocks noChangeShapeType="1"/>
              </p:cNvSpPr>
              <p:nvPr/>
            </p:nvSpPr>
            <p:spPr bwMode="auto">
              <a:xfrm>
                <a:off x="5545138" y="369651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2" name="Line 61"/>
              <p:cNvSpPr>
                <a:spLocks noChangeShapeType="1"/>
              </p:cNvSpPr>
              <p:nvPr/>
            </p:nvSpPr>
            <p:spPr bwMode="auto">
              <a:xfrm>
                <a:off x="5564188" y="369548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3" name="Line 62"/>
              <p:cNvSpPr>
                <a:spLocks noChangeShapeType="1"/>
              </p:cNvSpPr>
              <p:nvPr/>
            </p:nvSpPr>
            <p:spPr bwMode="auto">
              <a:xfrm>
                <a:off x="5583238" y="3695484"/>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4" name="Line 63"/>
              <p:cNvSpPr>
                <a:spLocks noChangeShapeType="1"/>
              </p:cNvSpPr>
              <p:nvPr/>
            </p:nvSpPr>
            <p:spPr bwMode="auto">
              <a:xfrm>
                <a:off x="4259263" y="3405188"/>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5" name="Line 64"/>
              <p:cNvSpPr>
                <a:spLocks noChangeShapeType="1"/>
              </p:cNvSpPr>
              <p:nvPr/>
            </p:nvSpPr>
            <p:spPr bwMode="auto">
              <a:xfrm>
                <a:off x="4125913"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6" name="Line 65"/>
              <p:cNvSpPr>
                <a:spLocks noChangeShapeType="1"/>
              </p:cNvSpPr>
              <p:nvPr/>
            </p:nvSpPr>
            <p:spPr bwMode="auto">
              <a:xfrm>
                <a:off x="4135438"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7" name="Line 66"/>
              <p:cNvSpPr>
                <a:spLocks noChangeShapeType="1"/>
              </p:cNvSpPr>
              <p:nvPr/>
            </p:nvSpPr>
            <p:spPr bwMode="auto">
              <a:xfrm>
                <a:off x="4144963" y="3361269"/>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8" name="Line 67"/>
              <p:cNvSpPr>
                <a:spLocks noChangeShapeType="1"/>
              </p:cNvSpPr>
              <p:nvPr/>
            </p:nvSpPr>
            <p:spPr bwMode="auto">
              <a:xfrm>
                <a:off x="4164013" y="336300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79" name="Line 68"/>
              <p:cNvSpPr>
                <a:spLocks noChangeShapeType="1"/>
              </p:cNvSpPr>
              <p:nvPr/>
            </p:nvSpPr>
            <p:spPr bwMode="auto">
              <a:xfrm>
                <a:off x="5154613" y="3625096"/>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0" name="Line 69"/>
              <p:cNvSpPr>
                <a:spLocks noChangeShapeType="1"/>
              </p:cNvSpPr>
              <p:nvPr/>
            </p:nvSpPr>
            <p:spPr bwMode="auto">
              <a:xfrm>
                <a:off x="4402138" y="3437997"/>
                <a:ext cx="0" cy="4762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1" name="Line 70"/>
              <p:cNvSpPr>
                <a:spLocks noChangeShapeType="1"/>
              </p:cNvSpPr>
              <p:nvPr/>
            </p:nvSpPr>
            <p:spPr bwMode="auto">
              <a:xfrm>
                <a:off x="3697288" y="3209472"/>
                <a:ext cx="0" cy="5715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sp>
            <p:nvSpPr>
              <p:cNvPr id="82" name="Freeform 71"/>
              <p:cNvSpPr>
                <a:spLocks/>
              </p:cNvSpPr>
              <p:nvPr/>
            </p:nvSpPr>
            <p:spPr bwMode="auto">
              <a:xfrm>
                <a:off x="3402013" y="3089792"/>
                <a:ext cx="2324100" cy="628650"/>
              </a:xfrm>
              <a:custGeom>
                <a:avLst/>
                <a:gdLst>
                  <a:gd name="T0" fmla="*/ 1464 w 1464"/>
                  <a:gd name="T1" fmla="*/ 396 h 396"/>
                  <a:gd name="T2" fmla="*/ 1164 w 1464"/>
                  <a:gd name="T3" fmla="*/ 396 h 396"/>
                  <a:gd name="T4" fmla="*/ 1164 w 1464"/>
                  <a:gd name="T5" fmla="*/ 354 h 396"/>
                  <a:gd name="T6" fmla="*/ 1032 w 1464"/>
                  <a:gd name="T7" fmla="*/ 354 h 396"/>
                  <a:gd name="T8" fmla="*/ 1014 w 1464"/>
                  <a:gd name="T9" fmla="*/ 354 h 396"/>
                  <a:gd name="T10" fmla="*/ 1014 w 1464"/>
                  <a:gd name="T11" fmla="*/ 318 h 396"/>
                  <a:gd name="T12" fmla="*/ 840 w 1464"/>
                  <a:gd name="T13" fmla="*/ 318 h 396"/>
                  <a:gd name="T14" fmla="*/ 840 w 1464"/>
                  <a:gd name="T15" fmla="*/ 306 h 396"/>
                  <a:gd name="T16" fmla="*/ 762 w 1464"/>
                  <a:gd name="T17" fmla="*/ 306 h 396"/>
                  <a:gd name="T18" fmla="*/ 762 w 1464"/>
                  <a:gd name="T19" fmla="*/ 288 h 396"/>
                  <a:gd name="T20" fmla="*/ 684 w 1464"/>
                  <a:gd name="T21" fmla="*/ 288 h 396"/>
                  <a:gd name="T22" fmla="*/ 684 w 1464"/>
                  <a:gd name="T23" fmla="*/ 270 h 396"/>
                  <a:gd name="T24" fmla="*/ 672 w 1464"/>
                  <a:gd name="T25" fmla="*/ 270 h 396"/>
                  <a:gd name="T26" fmla="*/ 672 w 1464"/>
                  <a:gd name="T27" fmla="*/ 252 h 396"/>
                  <a:gd name="T28" fmla="*/ 654 w 1464"/>
                  <a:gd name="T29" fmla="*/ 252 h 396"/>
                  <a:gd name="T30" fmla="*/ 654 w 1464"/>
                  <a:gd name="T31" fmla="*/ 234 h 396"/>
                  <a:gd name="T32" fmla="*/ 618 w 1464"/>
                  <a:gd name="T33" fmla="*/ 234 h 396"/>
                  <a:gd name="T34" fmla="*/ 618 w 1464"/>
                  <a:gd name="T35" fmla="*/ 228 h 396"/>
                  <a:gd name="T36" fmla="*/ 588 w 1464"/>
                  <a:gd name="T37" fmla="*/ 228 h 396"/>
                  <a:gd name="T38" fmla="*/ 588 w 1464"/>
                  <a:gd name="T39" fmla="*/ 216 h 396"/>
                  <a:gd name="T40" fmla="*/ 558 w 1464"/>
                  <a:gd name="T41" fmla="*/ 216 h 396"/>
                  <a:gd name="T42" fmla="*/ 558 w 1464"/>
                  <a:gd name="T43" fmla="*/ 204 h 396"/>
                  <a:gd name="T44" fmla="*/ 492 w 1464"/>
                  <a:gd name="T45" fmla="*/ 204 h 396"/>
                  <a:gd name="T46" fmla="*/ 492 w 1464"/>
                  <a:gd name="T47" fmla="*/ 186 h 396"/>
                  <a:gd name="T48" fmla="*/ 426 w 1464"/>
                  <a:gd name="T49" fmla="*/ 186 h 396"/>
                  <a:gd name="T50" fmla="*/ 426 w 1464"/>
                  <a:gd name="T51" fmla="*/ 156 h 396"/>
                  <a:gd name="T52" fmla="*/ 366 w 1464"/>
                  <a:gd name="T53" fmla="*/ 156 h 396"/>
                  <a:gd name="T54" fmla="*/ 366 w 1464"/>
                  <a:gd name="T55" fmla="*/ 144 h 396"/>
                  <a:gd name="T56" fmla="*/ 342 w 1464"/>
                  <a:gd name="T57" fmla="*/ 144 h 396"/>
                  <a:gd name="T58" fmla="*/ 342 w 1464"/>
                  <a:gd name="T59" fmla="*/ 132 h 396"/>
                  <a:gd name="T60" fmla="*/ 252 w 1464"/>
                  <a:gd name="T61" fmla="*/ 132 h 396"/>
                  <a:gd name="T62" fmla="*/ 252 w 1464"/>
                  <a:gd name="T63" fmla="*/ 114 h 396"/>
                  <a:gd name="T64" fmla="*/ 234 w 1464"/>
                  <a:gd name="T65" fmla="*/ 114 h 396"/>
                  <a:gd name="T66" fmla="*/ 234 w 1464"/>
                  <a:gd name="T67" fmla="*/ 96 h 396"/>
                  <a:gd name="T68" fmla="*/ 180 w 1464"/>
                  <a:gd name="T69" fmla="*/ 96 h 396"/>
                  <a:gd name="T70" fmla="*/ 180 w 1464"/>
                  <a:gd name="T71" fmla="*/ 72 h 396"/>
                  <a:gd name="T72" fmla="*/ 150 w 1464"/>
                  <a:gd name="T73" fmla="*/ 72 h 396"/>
                  <a:gd name="T74" fmla="*/ 150 w 1464"/>
                  <a:gd name="T75" fmla="*/ 42 h 396"/>
                  <a:gd name="T76" fmla="*/ 126 w 1464"/>
                  <a:gd name="T77" fmla="*/ 42 h 396"/>
                  <a:gd name="T78" fmla="*/ 126 w 1464"/>
                  <a:gd name="T79" fmla="*/ 30 h 396"/>
                  <a:gd name="T80" fmla="*/ 96 w 1464"/>
                  <a:gd name="T81" fmla="*/ 30 h 396"/>
                  <a:gd name="T82" fmla="*/ 96 w 1464"/>
                  <a:gd name="T83" fmla="*/ 18 h 396"/>
                  <a:gd name="T84" fmla="*/ 48 w 1464"/>
                  <a:gd name="T85" fmla="*/ 18 h 396"/>
                  <a:gd name="T86" fmla="*/ 48 w 1464"/>
                  <a:gd name="T87" fmla="*/ 0 h 396"/>
                  <a:gd name="T88" fmla="*/ 0 w 1464"/>
                  <a:gd name="T8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4" h="396">
                    <a:moveTo>
                      <a:pt x="1464" y="396"/>
                    </a:moveTo>
                    <a:lnTo>
                      <a:pt x="1164" y="396"/>
                    </a:lnTo>
                    <a:lnTo>
                      <a:pt x="1164" y="354"/>
                    </a:lnTo>
                    <a:cubicBezTo>
                      <a:pt x="1164" y="354"/>
                      <a:pt x="1032" y="354"/>
                      <a:pt x="1032" y="354"/>
                    </a:cubicBezTo>
                    <a:cubicBezTo>
                      <a:pt x="1032" y="348"/>
                      <a:pt x="1014" y="354"/>
                      <a:pt x="1014" y="354"/>
                    </a:cubicBezTo>
                    <a:lnTo>
                      <a:pt x="1014" y="318"/>
                    </a:lnTo>
                    <a:lnTo>
                      <a:pt x="840" y="318"/>
                    </a:lnTo>
                    <a:lnTo>
                      <a:pt x="840" y="306"/>
                    </a:lnTo>
                    <a:lnTo>
                      <a:pt x="762" y="306"/>
                    </a:lnTo>
                    <a:lnTo>
                      <a:pt x="762" y="288"/>
                    </a:lnTo>
                    <a:lnTo>
                      <a:pt x="684" y="288"/>
                    </a:lnTo>
                    <a:lnTo>
                      <a:pt x="684" y="270"/>
                    </a:lnTo>
                    <a:lnTo>
                      <a:pt x="672" y="270"/>
                    </a:lnTo>
                    <a:lnTo>
                      <a:pt x="672" y="252"/>
                    </a:lnTo>
                    <a:lnTo>
                      <a:pt x="654" y="252"/>
                    </a:lnTo>
                    <a:lnTo>
                      <a:pt x="654" y="234"/>
                    </a:lnTo>
                    <a:lnTo>
                      <a:pt x="618" y="234"/>
                    </a:lnTo>
                    <a:lnTo>
                      <a:pt x="618" y="228"/>
                    </a:lnTo>
                    <a:lnTo>
                      <a:pt x="588" y="228"/>
                    </a:lnTo>
                    <a:lnTo>
                      <a:pt x="588" y="216"/>
                    </a:lnTo>
                    <a:lnTo>
                      <a:pt x="558" y="216"/>
                    </a:lnTo>
                    <a:lnTo>
                      <a:pt x="558" y="204"/>
                    </a:lnTo>
                    <a:lnTo>
                      <a:pt x="492" y="204"/>
                    </a:lnTo>
                    <a:lnTo>
                      <a:pt x="492" y="186"/>
                    </a:lnTo>
                    <a:lnTo>
                      <a:pt x="426" y="186"/>
                    </a:lnTo>
                    <a:lnTo>
                      <a:pt x="426" y="156"/>
                    </a:lnTo>
                    <a:lnTo>
                      <a:pt x="366" y="156"/>
                    </a:lnTo>
                    <a:lnTo>
                      <a:pt x="366" y="144"/>
                    </a:lnTo>
                    <a:lnTo>
                      <a:pt x="342" y="144"/>
                    </a:lnTo>
                    <a:lnTo>
                      <a:pt x="342" y="132"/>
                    </a:lnTo>
                    <a:lnTo>
                      <a:pt x="252" y="132"/>
                    </a:lnTo>
                    <a:lnTo>
                      <a:pt x="252" y="114"/>
                    </a:lnTo>
                    <a:lnTo>
                      <a:pt x="234" y="114"/>
                    </a:lnTo>
                    <a:lnTo>
                      <a:pt x="234" y="96"/>
                    </a:lnTo>
                    <a:lnTo>
                      <a:pt x="180" y="96"/>
                    </a:lnTo>
                    <a:lnTo>
                      <a:pt x="180" y="72"/>
                    </a:lnTo>
                    <a:lnTo>
                      <a:pt x="150" y="72"/>
                    </a:lnTo>
                    <a:lnTo>
                      <a:pt x="150" y="42"/>
                    </a:lnTo>
                    <a:lnTo>
                      <a:pt x="126" y="42"/>
                    </a:lnTo>
                    <a:lnTo>
                      <a:pt x="126" y="30"/>
                    </a:lnTo>
                    <a:lnTo>
                      <a:pt x="96" y="30"/>
                    </a:lnTo>
                    <a:lnTo>
                      <a:pt x="96" y="18"/>
                    </a:lnTo>
                    <a:lnTo>
                      <a:pt x="48" y="18"/>
                    </a:lnTo>
                    <a:lnTo>
                      <a:pt x="48" y="0"/>
                    </a:lnTo>
                    <a:lnTo>
                      <a:pt x="0" y="0"/>
                    </a:lnTo>
                  </a:path>
                </a:pathLst>
              </a:custGeom>
              <a:ln w="19050">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a:endParaRPr lang="en-GB">
                  <a:solidFill>
                    <a:srgbClr val="000000"/>
                  </a:solidFill>
                </a:endParaRPr>
              </a:p>
            </p:txBody>
          </p:sp>
        </p:grpSp>
      </p:grpSp>
      <p:sp>
        <p:nvSpPr>
          <p:cNvPr id="99" name="TextBox 98"/>
          <p:cNvSpPr txBox="1"/>
          <p:nvPr/>
        </p:nvSpPr>
        <p:spPr>
          <a:xfrm>
            <a:off x="2908599" y="1768340"/>
            <a:ext cx="4368504" cy="276999"/>
          </a:xfrm>
          <a:prstGeom prst="rect">
            <a:avLst/>
          </a:prstGeom>
          <a:noFill/>
        </p:spPr>
        <p:txBody>
          <a:bodyPr wrap="none" rtlCol="0">
            <a:spAutoFit/>
          </a:bodyPr>
          <a:lstStyle/>
          <a:p>
            <a:pPr defTabSz="457200"/>
            <a:r>
              <a:rPr lang="en-GB" sz="1200" b="1" dirty="0">
                <a:solidFill>
                  <a:srgbClr val="000000"/>
                </a:solidFill>
                <a:latin typeface="Arial" panose="020B0604020202020204" pitchFamily="34" charset="0"/>
                <a:cs typeface="Arial" panose="020B0604020202020204" pitchFamily="34" charset="0"/>
              </a:rPr>
              <a:t>HR for the triplet </a:t>
            </a:r>
            <a:r>
              <a:rPr lang="en-GB" sz="1200" b="1" dirty="0" smtClean="0">
                <a:solidFill>
                  <a:srgbClr val="000000"/>
                </a:solidFill>
                <a:latin typeface="Arial" panose="020B0604020202020204" pitchFamily="34" charset="0"/>
                <a:cs typeface="Arial" panose="020B0604020202020204" pitchFamily="34" charset="0"/>
              </a:rPr>
              <a:t>vs </a:t>
            </a:r>
            <a:r>
              <a:rPr lang="en-GB" sz="1200" b="1" dirty="0">
                <a:solidFill>
                  <a:srgbClr val="000000"/>
                </a:solidFill>
                <a:latin typeface="Arial" panose="020B0604020202020204" pitchFamily="34" charset="0"/>
                <a:cs typeface="Arial" panose="020B0604020202020204" pitchFamily="34" charset="0"/>
              </a:rPr>
              <a:t>doublet regimen: 1.1 (95</a:t>
            </a:r>
            <a:r>
              <a:rPr lang="en-GB" sz="1200" b="1" dirty="0" smtClean="0">
                <a:solidFill>
                  <a:srgbClr val="000000"/>
                </a:solidFill>
                <a:latin typeface="Arial" panose="020B0604020202020204" pitchFamily="34" charset="0"/>
                <a:cs typeface="Arial" panose="020B0604020202020204" pitchFamily="34" charset="0"/>
              </a:rPr>
              <a:t>% CI </a:t>
            </a:r>
            <a:r>
              <a:rPr lang="en-GB" sz="1200" b="1" dirty="0">
                <a:solidFill>
                  <a:srgbClr val="000000"/>
                </a:solidFill>
                <a:latin typeface="Arial" panose="020B0604020202020204" pitchFamily="34" charset="0"/>
                <a:cs typeface="Arial" panose="020B0604020202020204" pitchFamily="34" charset="0"/>
              </a:rPr>
              <a:t>0.6, 2.0</a:t>
            </a:r>
            <a:r>
              <a:rPr lang="en-GB" sz="1200" b="1" dirty="0" smtClean="0">
                <a:solidFill>
                  <a:srgbClr val="000000"/>
                </a:solidFill>
                <a:latin typeface="Arial" panose="020B0604020202020204" pitchFamily="34" charset="0"/>
                <a:cs typeface="Arial" panose="020B0604020202020204" pitchFamily="34" charset="0"/>
              </a:rPr>
              <a:t>)</a:t>
            </a:r>
            <a:endParaRPr lang="en-GB" sz="1200" b="1" dirty="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2186438" y="1389509"/>
            <a:ext cx="5007350" cy="338554"/>
          </a:xfrm>
          <a:prstGeom prst="rect">
            <a:avLst/>
          </a:prstGeom>
          <a:noFill/>
        </p:spPr>
        <p:txBody>
          <a:bodyPr wrap="square" rtlCol="0" anchor="ctr">
            <a:spAutoFit/>
          </a:bodyPr>
          <a:lstStyle/>
          <a:p>
            <a:pPr algn="ctr" defTabSz="457200"/>
            <a:r>
              <a:rPr lang="en-GB" sz="1600" b="1" dirty="0">
                <a:solidFill>
                  <a:srgbClr val="000000"/>
                </a:solidFill>
                <a:latin typeface="Arial" panose="020B0604020202020204" pitchFamily="34" charset="0"/>
                <a:cs typeface="Arial" panose="020B0604020202020204" pitchFamily="34" charset="0"/>
              </a:rPr>
              <a:t>OS (interim analysis)*</a:t>
            </a:r>
          </a:p>
        </p:txBody>
      </p:sp>
    </p:spTree>
    <p:extLst>
      <p:ext uri="{BB962C8B-B14F-4D97-AF65-F5344CB8AC3E}">
        <p14:creationId xmlns:p14="http://schemas.microsoft.com/office/powerpoint/2010/main" val="22625648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O-026: Combination of </a:t>
            </a:r>
            <a:r>
              <a:rPr lang="en-GB" dirty="0" err="1"/>
              <a:t>encorafenib</a:t>
            </a:r>
            <a:r>
              <a:rPr lang="en-GB" dirty="0"/>
              <a:t> and cetuximab with or without alpelisib in patients with advanced BRAF-mutant colorectal cancer (</a:t>
            </a:r>
            <a:r>
              <a:rPr lang="en-GB" dirty="0" err="1"/>
              <a:t>BRAFm</a:t>
            </a:r>
            <a:r>
              <a:rPr lang="en-GB" dirty="0"/>
              <a:t> CRC): Phase 2 results – </a:t>
            </a:r>
            <a:r>
              <a:rPr lang="en-GB" dirty="0" err="1"/>
              <a:t>Tabernero</a:t>
            </a:r>
            <a:r>
              <a:rPr lang="en-GB" dirty="0"/>
              <a:t> J, et al </a:t>
            </a:r>
            <a:endParaRPr lang="en-GB" altLang="zh-CN" dirty="0" smtClean="0"/>
          </a:p>
        </p:txBody>
      </p:sp>
      <p:sp>
        <p:nvSpPr>
          <p:cNvPr id="3" name="Content Placeholder 2"/>
          <p:cNvSpPr>
            <a:spLocks noGrp="1"/>
          </p:cNvSpPr>
          <p:nvPr>
            <p:ph idx="1"/>
          </p:nvPr>
        </p:nvSpPr>
        <p:spPr>
          <a:xfrm>
            <a:off x="365124" y="1254035"/>
            <a:ext cx="8617942" cy="4746172"/>
          </a:xfrm>
        </p:spPr>
        <p:txBody>
          <a:bodyPr/>
          <a:lstStyle/>
          <a:p>
            <a:pPr marL="0" indent="0">
              <a:buNone/>
            </a:pPr>
            <a:r>
              <a:rPr lang="en-GB" b="1" dirty="0"/>
              <a:t>Key results (</a:t>
            </a:r>
            <a:r>
              <a:rPr lang="en-GB" b="1" dirty="0" smtClean="0"/>
              <a:t>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1200"/>
              </a:spcBef>
              <a:buNone/>
            </a:pPr>
            <a:r>
              <a:rPr lang="en-GB" b="1" dirty="0" smtClean="0"/>
              <a:t>Conclusions</a:t>
            </a:r>
          </a:p>
          <a:p>
            <a:r>
              <a:rPr lang="en-GB" b="1" dirty="0" smtClean="0"/>
              <a:t>Encorafenib </a:t>
            </a:r>
            <a:r>
              <a:rPr lang="en-GB" b="1" dirty="0"/>
              <a:t>+ cetuximab </a:t>
            </a:r>
            <a:r>
              <a:rPr lang="en-GB" b="1" dirty="0" smtClean="0"/>
              <a:t>± alpelisib showed promising clinical activity </a:t>
            </a:r>
            <a:r>
              <a:rPr lang="en-GB" b="1" dirty="0"/>
              <a:t>in patients with advanced BRAF-mutant </a:t>
            </a:r>
            <a:r>
              <a:rPr lang="en-GB" b="1" dirty="0" smtClean="0"/>
              <a:t>CRC, with improved survival vs historical data (not shown)</a:t>
            </a:r>
          </a:p>
          <a:p>
            <a:r>
              <a:rPr lang="en-GB" b="1" dirty="0" smtClean="0"/>
              <a:t>Alpelisib added </a:t>
            </a:r>
            <a:r>
              <a:rPr lang="en-GB" b="1" dirty="0"/>
              <a:t>to encorafenib + cetuximab </a:t>
            </a:r>
            <a:r>
              <a:rPr lang="en-GB" b="1" dirty="0" smtClean="0"/>
              <a:t>may improve PFS vs </a:t>
            </a:r>
            <a:r>
              <a:rPr lang="en-GB" b="1" dirty="0"/>
              <a:t>encorafenib + </a:t>
            </a:r>
            <a:r>
              <a:rPr lang="en-GB" b="1" dirty="0" smtClean="0"/>
              <a:t>cetuximab alone</a:t>
            </a:r>
          </a:p>
          <a:p>
            <a:r>
              <a:rPr lang="en-GB" b="1" dirty="0" smtClean="0"/>
              <a:t>Both regimens were generally well tolerated</a:t>
            </a:r>
          </a:p>
          <a:p>
            <a:pPr lvl="1"/>
            <a:r>
              <a:rPr lang="en-GB" b="1" dirty="0" smtClean="0"/>
              <a:t>AEs were more frequent with the triplet regimen</a:t>
            </a:r>
          </a:p>
          <a:p>
            <a:r>
              <a:rPr lang="en-GB" b="1" dirty="0" smtClean="0"/>
              <a:t>Results of planned PK/PD and biomarker analyses may help interpret the efficacy and safety data</a:t>
            </a:r>
          </a:p>
          <a:p>
            <a:endParaRPr lang="en-US" dirty="0"/>
          </a:p>
        </p:txBody>
      </p:sp>
      <p:sp>
        <p:nvSpPr>
          <p:cNvPr id="17" name="Text Placeholder 16"/>
          <p:cNvSpPr>
            <a:spLocks noGrp="1"/>
          </p:cNvSpPr>
          <p:nvPr>
            <p:ph type="body" sz="quarter" idx="11"/>
          </p:nvPr>
        </p:nvSpPr>
        <p:spPr>
          <a:xfrm>
            <a:off x="3822700" y="6096000"/>
            <a:ext cx="4956175" cy="487363"/>
          </a:xfrm>
        </p:spPr>
        <p:txBody>
          <a:bodyPr/>
          <a:lstStyle/>
          <a:p>
            <a:r>
              <a:rPr lang="en-GB" dirty="0" err="1"/>
              <a:t>Tabernero</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fr-FR" dirty="0"/>
              <a:t> O-026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196240252"/>
              </p:ext>
            </p:extLst>
          </p:nvPr>
        </p:nvGraphicFramePr>
        <p:xfrm>
          <a:off x="369888" y="1605175"/>
          <a:ext cx="8316914" cy="1976551"/>
        </p:xfrm>
        <a:graphic>
          <a:graphicData uri="http://schemas.openxmlformats.org/drawingml/2006/table">
            <a:tbl>
              <a:tblPr firstRow="1" bandRow="1">
                <a:tableStyleId>{69012ECD-51FC-41F1-AA8D-1B2483CD663E}</a:tableStyleId>
              </a:tblPr>
              <a:tblGrid>
                <a:gridCol w="3657826"/>
                <a:gridCol w="2329544"/>
                <a:gridCol w="2329544"/>
              </a:tblGrid>
              <a:tr h="4525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3–4 AEs in ≥10% of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Triplet regimen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Doublet regimen (n=50)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Any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Abdominal pain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Hyperglycaemia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9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Increased lipase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0311193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O-027: </a:t>
            </a:r>
            <a:r>
              <a:rPr lang="en-GB" dirty="0"/>
              <a:t>A pivotal phase 3 Trial of MABp1 in advanced colorectal cancer </a:t>
            </a:r>
            <a:r>
              <a:rPr lang="en-GB" dirty="0" smtClean="0"/>
              <a:t>– </a:t>
            </a:r>
            <a:r>
              <a:rPr lang="en-GB" dirty="0" err="1" smtClean="0"/>
              <a:t>Hickish</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Hickish</a:t>
            </a:r>
            <a:r>
              <a:rPr lang="en-GB" dirty="0" smtClean="0"/>
              <a:t> et 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O-027 </a:t>
            </a:r>
            <a:endParaRPr lang="en-GB" dirty="0"/>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Study objective</a:t>
            </a:r>
            <a:r>
              <a:rPr lang="en-GB" dirty="0" smtClean="0"/>
              <a:t> </a:t>
            </a:r>
          </a:p>
          <a:p>
            <a:pPr>
              <a:buClr>
                <a:srgbClr val="043882"/>
              </a:buClr>
            </a:pPr>
            <a:r>
              <a:rPr lang="en-GB" dirty="0" smtClean="0"/>
              <a:t>To evaluate </a:t>
            </a:r>
            <a:r>
              <a:rPr lang="en-GB" dirty="0"/>
              <a:t>a novel anti-IL-1 alpha antibody therapy in patients </a:t>
            </a:r>
            <a:r>
              <a:rPr lang="en-GB" dirty="0" smtClean="0"/>
              <a:t>with advanced CRC and multiple </a:t>
            </a:r>
            <a:r>
              <a:rPr lang="en-GB" dirty="0"/>
              <a:t>symptoms known to inversely correlate with </a:t>
            </a:r>
            <a:r>
              <a:rPr lang="en-GB" dirty="0" smtClean="0"/>
              <a:t>OS</a:t>
            </a:r>
            <a:endParaRPr lang="en-GB" dirty="0"/>
          </a:p>
        </p:txBody>
      </p:sp>
      <p:sp>
        <p:nvSpPr>
          <p:cNvPr id="7" name="Oval 14"/>
          <p:cNvSpPr>
            <a:spLocks noChangeArrowheads="1"/>
          </p:cNvSpPr>
          <p:nvPr/>
        </p:nvSpPr>
        <p:spPr bwMode="auto">
          <a:xfrm>
            <a:off x="4055837" y="34910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en-GB" altLang="zh-CN" b="1" dirty="0" smtClean="0">
                <a:solidFill>
                  <a:srgbClr val="043882"/>
                </a:solidFill>
                <a:latin typeface="Arial"/>
                <a:ea typeface="SimSun" pitchFamily="2" charset="-122"/>
                <a:cs typeface="Arial"/>
              </a:rPr>
              <a:t>R</a:t>
            </a:r>
          </a:p>
          <a:p>
            <a:pPr algn="ctr" fontAlgn="auto">
              <a:spcBef>
                <a:spcPts val="0"/>
              </a:spcBef>
              <a:spcAft>
                <a:spcPts val="0"/>
              </a:spcAft>
            </a:pPr>
            <a:r>
              <a:rPr lang="en-GB" altLang="zh-CN" b="1" dirty="0" smtClean="0">
                <a:solidFill>
                  <a:srgbClr val="043882"/>
                </a:solidFill>
                <a:latin typeface="Arial"/>
                <a:ea typeface="SimSun" pitchFamily="2" charset="-122"/>
                <a:cs typeface="Arial"/>
              </a:rPr>
              <a:t>2:1</a:t>
            </a:r>
            <a:endParaRPr lang="en-GB" altLang="zh-CN" b="1" dirty="0">
              <a:solidFill>
                <a:srgbClr val="043882"/>
              </a:solidFill>
              <a:latin typeface="Arial"/>
              <a:ea typeface="SimSun" pitchFamily="2" charset="-122"/>
              <a:cs typeface="Arial"/>
            </a:endParaRPr>
          </a:p>
        </p:txBody>
      </p:sp>
      <p:cxnSp>
        <p:nvCxnSpPr>
          <p:cNvPr id="8" name="AutoShape 15"/>
          <p:cNvCxnSpPr>
            <a:cxnSpLocks noChangeShapeType="1"/>
            <a:endCxn id="12" idx="1"/>
          </p:cNvCxnSpPr>
          <p:nvPr/>
        </p:nvCxnSpPr>
        <p:spPr bwMode="auto">
          <a:xfrm rot="5400000" flipH="1" flipV="1">
            <a:off x="4327258" y="3021651"/>
            <a:ext cx="468007" cy="427256"/>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3799114" y="378310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26" idx="1"/>
          </p:cNvCxnSpPr>
          <p:nvPr/>
        </p:nvCxnSpPr>
        <p:spPr bwMode="auto">
          <a:xfrm>
            <a:off x="5949510" y="3001275"/>
            <a:ext cx="1209106" cy="1556873"/>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774889" y="2590906"/>
            <a:ext cx="1174621"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a:solidFill>
                  <a:srgbClr val="FFFFFF"/>
                </a:solidFill>
                <a:latin typeface="Arial"/>
                <a:ea typeface="SimSun" pitchFamily="2" charset="-122"/>
                <a:cs typeface="Arial"/>
              </a:rPr>
              <a:t>MABp1 </a:t>
            </a:r>
            <a:r>
              <a:rPr lang="en-GB" altLang="zh-CN" dirty="0" smtClean="0">
                <a:solidFill>
                  <a:srgbClr val="FFFFFF"/>
                </a:solidFill>
                <a:latin typeface="Arial"/>
                <a:ea typeface="SimSun" pitchFamily="2" charset="-122"/>
                <a:cs typeface="Arial"/>
              </a:rPr>
              <a:t>+ BSC</a:t>
            </a:r>
          </a:p>
          <a:p>
            <a:pPr algn="ctr" defTabSz="892175" eaLnBrk="0" fontAlgn="auto" hangingPunct="0">
              <a:spcBef>
                <a:spcPts val="0"/>
              </a:spcBef>
              <a:spcAft>
                <a:spcPts val="0"/>
              </a:spcAft>
            </a:pPr>
            <a:r>
              <a:rPr lang="en-GB" altLang="zh-CN" dirty="0" smtClean="0">
                <a:solidFill>
                  <a:srgbClr val="FFFFFF"/>
                </a:solidFill>
                <a:latin typeface="Arial"/>
                <a:ea typeface="SimSun" pitchFamily="2" charset="-122"/>
                <a:cs typeface="Arial"/>
              </a:rPr>
              <a:t>(n=207)</a:t>
            </a:r>
            <a:endParaRPr lang="en-GB"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479424" y="2100378"/>
            <a:ext cx="3319690" cy="34691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smtClean="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fontAlgn="auto" hangingPunct="0">
              <a:spcBef>
                <a:spcPts val="0"/>
              </a:spcBef>
              <a:spcAft>
                <a:spcPct val="30000"/>
              </a:spcAft>
              <a:buFont typeface="Arial" pitchFamily="34" charset="0"/>
              <a:buChar char="•"/>
            </a:pPr>
            <a:r>
              <a:rPr lang="en-GB" altLang="zh-CN" dirty="0" err="1" smtClean="0">
                <a:solidFill>
                  <a:srgbClr val="FFFFFF"/>
                </a:solidFill>
                <a:latin typeface="Arial"/>
                <a:ea typeface="SimSun" pitchFamily="2" charset="-122"/>
                <a:cs typeface="Arial"/>
              </a:rPr>
              <a:t>mRC</a:t>
            </a:r>
            <a:r>
              <a:rPr lang="en-GB" altLang="zh-CN" dirty="0" smtClean="0">
                <a:solidFill>
                  <a:srgbClr val="FFFFFF"/>
                </a:solidFill>
                <a:latin typeface="Arial"/>
                <a:ea typeface="SimSun" pitchFamily="2" charset="-122"/>
                <a:cs typeface="Arial"/>
              </a:rPr>
              <a:t> </a:t>
            </a:r>
          </a:p>
          <a:p>
            <a:pPr marL="228600" indent="-228600" defTabSz="892175" eaLnBrk="0" fontAlgn="auto" hangingPunct="0">
              <a:spcBef>
                <a:spcPts val="0"/>
              </a:spcBef>
              <a:spcAft>
                <a:spcPct val="30000"/>
              </a:spcAft>
              <a:buFont typeface="Arial" pitchFamily="34" charset="0"/>
              <a:buChar char="•"/>
            </a:pPr>
            <a:r>
              <a:rPr lang="en-GB" altLang="zh-CN" dirty="0" smtClean="0">
                <a:solidFill>
                  <a:srgbClr val="FFFFFF"/>
                </a:solidFill>
                <a:latin typeface="Arial"/>
                <a:ea typeface="SimSun" pitchFamily="2" charset="-122"/>
                <a:cs typeface="Arial"/>
              </a:rPr>
              <a:t>Refractory </a:t>
            </a:r>
            <a:r>
              <a:rPr lang="en-GB" altLang="zh-CN" dirty="0">
                <a:solidFill>
                  <a:srgbClr val="FFFFFF"/>
                </a:solidFill>
                <a:latin typeface="Arial"/>
                <a:ea typeface="SimSun" pitchFamily="2" charset="-122"/>
                <a:cs typeface="Arial"/>
              </a:rPr>
              <a:t>to standard chemotherapy including </a:t>
            </a:r>
            <a:r>
              <a:rPr lang="en-GB" altLang="zh-CN" dirty="0" smtClean="0">
                <a:solidFill>
                  <a:srgbClr val="FFFFFF"/>
                </a:solidFill>
                <a:latin typeface="Arial"/>
                <a:ea typeface="SimSun" pitchFamily="2" charset="-122"/>
                <a:cs typeface="Arial"/>
              </a:rPr>
              <a:t>Oxaliplatin </a:t>
            </a:r>
            <a:r>
              <a:rPr lang="en-GB" altLang="zh-CN" dirty="0">
                <a:solidFill>
                  <a:srgbClr val="FFFFFF"/>
                </a:solidFill>
                <a:latin typeface="Arial"/>
                <a:ea typeface="SimSun" pitchFamily="2" charset="-122"/>
                <a:cs typeface="Arial"/>
              </a:rPr>
              <a:t>and I</a:t>
            </a:r>
            <a:r>
              <a:rPr lang="en-GB" altLang="zh-CN" dirty="0" smtClean="0">
                <a:solidFill>
                  <a:srgbClr val="FFFFFF"/>
                </a:solidFill>
                <a:latin typeface="Arial"/>
                <a:ea typeface="SimSun" pitchFamily="2" charset="-122"/>
                <a:cs typeface="Arial"/>
              </a:rPr>
              <a:t>rinotecan</a:t>
            </a:r>
          </a:p>
          <a:p>
            <a:pPr marL="228600" indent="-228600" defTabSz="892175" eaLnBrk="0" fontAlgn="auto" hangingPunct="0">
              <a:spcBef>
                <a:spcPts val="0"/>
              </a:spcBef>
              <a:spcAft>
                <a:spcPct val="30000"/>
              </a:spcAft>
              <a:buFont typeface="Arial" pitchFamily="34" charset="0"/>
              <a:buChar char="•"/>
            </a:pPr>
            <a:r>
              <a:rPr lang="en-GB" altLang="zh-CN" dirty="0" smtClean="0">
                <a:solidFill>
                  <a:srgbClr val="FFFFFF"/>
                </a:solidFill>
                <a:latin typeface="Arial"/>
                <a:ea typeface="SimSun" pitchFamily="2" charset="-122"/>
                <a:cs typeface="Arial"/>
              </a:rPr>
              <a:t>Other symptoms/functional impairment (pain, fatigue</a:t>
            </a:r>
            <a:r>
              <a:rPr lang="en-GB" altLang="zh-CN" dirty="0">
                <a:solidFill>
                  <a:srgbClr val="FFFFFF"/>
                </a:solidFill>
                <a:latin typeface="Arial"/>
                <a:ea typeface="SimSun" pitchFamily="2" charset="-122"/>
                <a:cs typeface="Arial"/>
              </a:rPr>
              <a:t>, anorexia, ECOG </a:t>
            </a:r>
            <a:r>
              <a:rPr lang="en-GB" altLang="zh-CN" dirty="0" smtClean="0">
                <a:solidFill>
                  <a:srgbClr val="FFFFFF"/>
                </a:solidFill>
                <a:latin typeface="Arial"/>
                <a:ea typeface="SimSun" pitchFamily="2" charset="-122"/>
                <a:cs typeface="Arial"/>
              </a:rPr>
              <a:t>PS 1/2</a:t>
            </a:r>
            <a:r>
              <a:rPr lang="en-GB" altLang="zh-CN" dirty="0" smtClean="0">
                <a:solidFill>
                  <a:srgbClr val="FFFFFF"/>
                </a:solidFill>
                <a:latin typeface="Arial"/>
                <a:ea typeface="SimSun" pitchFamily="2" charset="-122"/>
                <a:cs typeface="Arial"/>
              </a:rPr>
              <a:t>), </a:t>
            </a:r>
            <a:r>
              <a:rPr lang="en-GB" altLang="zh-CN" dirty="0">
                <a:solidFill>
                  <a:srgbClr val="FFFFFF"/>
                </a:solidFill>
                <a:latin typeface="Arial"/>
                <a:ea typeface="SimSun" pitchFamily="2" charset="-122"/>
                <a:cs typeface="Arial"/>
              </a:rPr>
              <a:t>weight loss or elevated systemic </a:t>
            </a:r>
            <a:r>
              <a:rPr lang="en-GB" altLang="zh-CN" dirty="0" smtClean="0">
                <a:solidFill>
                  <a:srgbClr val="FFFFFF"/>
                </a:solidFill>
                <a:latin typeface="Arial"/>
                <a:ea typeface="SimSun" pitchFamily="2" charset="-122"/>
                <a:cs typeface="Arial"/>
              </a:rPr>
              <a:t>inflammation</a:t>
            </a:r>
          </a:p>
          <a:p>
            <a:pPr defTabSz="892175" eaLnBrk="0" fontAlgn="auto" hangingPunct="0">
              <a:spcBef>
                <a:spcPts val="0"/>
              </a:spcBef>
              <a:spcAft>
                <a:spcPct val="30000"/>
              </a:spcAft>
            </a:pPr>
            <a:r>
              <a:rPr lang="en-GB" altLang="zh-CN" dirty="0" smtClean="0">
                <a:solidFill>
                  <a:srgbClr val="FFFFFF"/>
                </a:solidFill>
                <a:latin typeface="Arial"/>
                <a:ea typeface="SimSun" pitchFamily="2" charset="-122"/>
                <a:cs typeface="Arial"/>
              </a:rPr>
              <a:t>(n=309)</a:t>
            </a:r>
            <a:endParaRPr lang="en-GB" altLang="zh-CN" dirty="0">
              <a:solidFill>
                <a:srgbClr val="FFFFFF"/>
              </a:solidFill>
              <a:latin typeface="Arial"/>
              <a:ea typeface="SimSun" pitchFamily="2" charset="-122"/>
              <a:cs typeface="Arial"/>
            </a:endParaRPr>
          </a:p>
        </p:txBody>
      </p:sp>
      <p:sp>
        <p:nvSpPr>
          <p:cNvPr id="16" name="Rectangle 9"/>
          <p:cNvSpPr txBox="1">
            <a:spLocks noChangeArrowheads="1"/>
          </p:cNvSpPr>
          <p:nvPr/>
        </p:nvSpPr>
        <p:spPr bwMode="auto">
          <a:xfrm>
            <a:off x="479424" y="5531346"/>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OR using dual-energy X-ray absorptiometry and EORTC-QLQC30</a:t>
            </a:r>
          </a:p>
        </p:txBody>
      </p:sp>
      <p:sp>
        <p:nvSpPr>
          <p:cNvPr id="17" name="Content Placeholder 26"/>
          <p:cNvSpPr txBox="1">
            <a:spLocks/>
          </p:cNvSpPr>
          <p:nvPr/>
        </p:nvSpPr>
        <p:spPr>
          <a:xfrm>
            <a:off x="4774890" y="5508043"/>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smtClean="0"/>
              <a:t>Pharmacodynamics measures known to co-relate with survival, safety, PD</a:t>
            </a:r>
            <a:endParaRPr lang="en-GB" kern="0" dirty="0" smtClean="0"/>
          </a:p>
        </p:txBody>
      </p:sp>
      <p:cxnSp>
        <p:nvCxnSpPr>
          <p:cNvPr id="18" name="AutoShape 16"/>
          <p:cNvCxnSpPr>
            <a:cxnSpLocks noChangeShapeType="1"/>
            <a:endCxn id="21" idx="1"/>
          </p:cNvCxnSpPr>
          <p:nvPr/>
        </p:nvCxnSpPr>
        <p:spPr bwMode="auto">
          <a:xfrm rot="16200000" flipH="1">
            <a:off x="4327262" y="4110520"/>
            <a:ext cx="468000" cy="427256"/>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774890" y="4147780"/>
            <a:ext cx="1174620" cy="820736"/>
          </a:xfrm>
          <a:prstGeom prst="rect">
            <a:avLst/>
          </a:prstGeom>
          <a:solidFill>
            <a:schemeClr val="accent2"/>
          </a:solidFill>
          <a:ln w="9525" algn="ctr">
            <a:noFill/>
            <a:round/>
            <a:headEnd/>
            <a:tailEnd/>
          </a:ln>
        </p:spPr>
        <p:txBody>
          <a:bodyPr lIns="90488" tIns="0" rIns="90488" bIns="0" anchor="ctr"/>
          <a:lstStyle/>
          <a:p>
            <a:pPr algn="ctr" fontAlgn="auto">
              <a:spcBef>
                <a:spcPts val="0"/>
              </a:spcBef>
              <a:spcAft>
                <a:spcPts val="0"/>
              </a:spcAft>
            </a:pPr>
            <a:r>
              <a:rPr lang="en-GB" dirty="0" smtClean="0">
                <a:solidFill>
                  <a:srgbClr val="4D4D4D"/>
                </a:solidFill>
                <a:latin typeface="Arial"/>
                <a:cs typeface="Arial"/>
              </a:rPr>
              <a:t>Placebo + BSC</a:t>
            </a:r>
          </a:p>
          <a:p>
            <a:pPr algn="ctr" fontAlgn="auto">
              <a:spcBef>
                <a:spcPts val="0"/>
              </a:spcBef>
              <a:spcAft>
                <a:spcPts val="0"/>
              </a:spcAft>
            </a:pPr>
            <a:r>
              <a:rPr lang="en-GB" altLang="zh-CN" dirty="0" smtClean="0">
                <a:solidFill>
                  <a:srgbClr val="4D4D4D"/>
                </a:solidFill>
                <a:latin typeface="Arial"/>
                <a:ea typeface="SimSun" pitchFamily="2" charset="-122"/>
                <a:cs typeface="Arial"/>
              </a:rPr>
              <a:t>(n=102)</a:t>
            </a:r>
            <a:endParaRPr lang="en-GB" altLang="zh-CN" dirty="0">
              <a:solidFill>
                <a:srgbClr val="4D4D4D"/>
              </a:solidFill>
              <a:latin typeface="Arial"/>
              <a:ea typeface="SimSun" pitchFamily="2" charset="-122"/>
              <a:cs typeface="Arial"/>
            </a:endParaRPr>
          </a:p>
        </p:txBody>
      </p:sp>
      <p:sp>
        <p:nvSpPr>
          <p:cNvPr id="23" name="AutoShape 8"/>
          <p:cNvSpPr>
            <a:spLocks noChangeArrowheads="1"/>
          </p:cNvSpPr>
          <p:nvPr/>
        </p:nvSpPr>
        <p:spPr bwMode="auto">
          <a:xfrm>
            <a:off x="7158615" y="2590906"/>
            <a:ext cx="1174621"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a:solidFill>
                  <a:srgbClr val="FFFFFF"/>
                </a:solidFill>
                <a:latin typeface="Arial"/>
                <a:ea typeface="SimSun" pitchFamily="2" charset="-122"/>
                <a:cs typeface="Arial"/>
              </a:rPr>
              <a:t>MABp1 </a:t>
            </a:r>
            <a:r>
              <a:rPr lang="en-GB" altLang="zh-CN" dirty="0" smtClean="0">
                <a:solidFill>
                  <a:srgbClr val="FFFFFF"/>
                </a:solidFill>
                <a:latin typeface="Arial"/>
                <a:ea typeface="SimSun" pitchFamily="2" charset="-122"/>
                <a:cs typeface="Arial"/>
              </a:rPr>
              <a:t>+ BSC</a:t>
            </a:r>
          </a:p>
        </p:txBody>
      </p:sp>
      <p:sp>
        <p:nvSpPr>
          <p:cNvPr id="26" name="AutoShape 12"/>
          <p:cNvSpPr>
            <a:spLocks noChangeArrowheads="1"/>
          </p:cNvSpPr>
          <p:nvPr/>
        </p:nvSpPr>
        <p:spPr bwMode="auto">
          <a:xfrm>
            <a:off x="7158616" y="4147780"/>
            <a:ext cx="1174620" cy="820736"/>
          </a:xfrm>
          <a:prstGeom prst="rect">
            <a:avLst/>
          </a:prstGeom>
          <a:solidFill>
            <a:schemeClr val="accent2"/>
          </a:solidFill>
          <a:ln w="9525" algn="ctr">
            <a:noFill/>
            <a:round/>
            <a:headEnd/>
            <a:tailEnd/>
          </a:ln>
        </p:spPr>
        <p:txBody>
          <a:bodyPr lIns="90488" tIns="0" rIns="90488" bIns="0" anchor="ctr"/>
          <a:lstStyle/>
          <a:p>
            <a:pPr algn="ctr" fontAlgn="auto">
              <a:spcBef>
                <a:spcPts val="0"/>
              </a:spcBef>
              <a:spcAft>
                <a:spcPts val="0"/>
              </a:spcAft>
            </a:pPr>
            <a:r>
              <a:rPr lang="en-GB" dirty="0" smtClean="0">
                <a:solidFill>
                  <a:srgbClr val="4D4D4D"/>
                </a:solidFill>
                <a:latin typeface="Arial"/>
                <a:cs typeface="Arial"/>
              </a:rPr>
              <a:t>Placebo + BSC</a:t>
            </a:r>
          </a:p>
        </p:txBody>
      </p:sp>
      <p:cxnSp>
        <p:nvCxnSpPr>
          <p:cNvPr id="28" name="AutoShape 21"/>
          <p:cNvCxnSpPr>
            <a:cxnSpLocks noChangeShapeType="1"/>
            <a:stCxn id="21" idx="3"/>
            <a:endCxn id="23" idx="1"/>
          </p:cNvCxnSpPr>
          <p:nvPr/>
        </p:nvCxnSpPr>
        <p:spPr bwMode="auto">
          <a:xfrm flipV="1">
            <a:off x="5949510" y="3001275"/>
            <a:ext cx="1209105" cy="1556873"/>
          </a:xfrm>
          <a:prstGeom prst="straightConnector1">
            <a:avLst/>
          </a:prstGeom>
          <a:noFill/>
          <a:ln w="57150">
            <a:solidFill>
              <a:schemeClr val="bg2">
                <a:lumMod val="60000"/>
                <a:lumOff val="40000"/>
              </a:schemeClr>
            </a:solidFill>
            <a:round/>
            <a:headEnd/>
            <a:tailEnd type="triangle" w="med" len="med"/>
          </a:ln>
        </p:spPr>
      </p:cxnSp>
      <p:sp>
        <p:nvSpPr>
          <p:cNvPr id="32" name="TextBox 31"/>
          <p:cNvSpPr txBox="1"/>
          <p:nvPr/>
        </p:nvSpPr>
        <p:spPr>
          <a:xfrm>
            <a:off x="6537096" y="2323141"/>
            <a:ext cx="2625954" cy="276999"/>
          </a:xfrm>
          <a:prstGeom prst="rect">
            <a:avLst/>
          </a:prstGeom>
          <a:noFill/>
        </p:spPr>
        <p:txBody>
          <a:bodyPr wrap="square" rtlCol="0">
            <a:spAutoFit/>
          </a:bodyPr>
          <a:lstStyle/>
          <a:p>
            <a:pPr algn="ctr" fontAlgn="auto">
              <a:spcBef>
                <a:spcPts val="0"/>
              </a:spcBef>
              <a:spcAft>
                <a:spcPts val="0"/>
              </a:spcAft>
            </a:pPr>
            <a:r>
              <a:rPr lang="en-GB" sz="1200" b="1" dirty="0" smtClean="0">
                <a:solidFill>
                  <a:srgbClr val="000000"/>
                </a:solidFill>
                <a:latin typeface="Arial" panose="020B0604020202020204" pitchFamily="34" charset="0"/>
                <a:cs typeface="Arial" panose="020B0604020202020204" pitchFamily="34" charset="0"/>
              </a:rPr>
              <a:t>Open-label crossover extension </a:t>
            </a:r>
            <a:endParaRPr lang="en-GB" sz="1200" b="1"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7086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O-027: </a:t>
            </a:r>
            <a:r>
              <a:rPr lang="en-GB" dirty="0"/>
              <a:t>A pivotal phase 3 Trial of MABp1 in advanced colorectal cancer </a:t>
            </a:r>
            <a:r>
              <a:rPr lang="en-GB" dirty="0" smtClean="0"/>
              <a:t>– </a:t>
            </a:r>
            <a:r>
              <a:rPr lang="en-GB" dirty="0" err="1" smtClean="0"/>
              <a:t>Hickish</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Hickish</a:t>
            </a:r>
            <a:r>
              <a:rPr lang="en-GB" dirty="0"/>
              <a:t> et al. Ann </a:t>
            </a:r>
            <a:r>
              <a:rPr lang="en-GB" dirty="0" err="1"/>
              <a:t>Oncol</a:t>
            </a:r>
            <a:r>
              <a:rPr lang="en-GB" dirty="0"/>
              <a:t> 2016; 27 (</a:t>
            </a:r>
            <a:r>
              <a:rPr lang="en-GB" dirty="0" err="1"/>
              <a:t>suppl</a:t>
            </a:r>
            <a:r>
              <a:rPr lang="en-GB" dirty="0"/>
              <a:t> 2): </a:t>
            </a:r>
            <a:r>
              <a:rPr lang="en-GB" dirty="0" err="1"/>
              <a:t>abstr</a:t>
            </a:r>
            <a:r>
              <a:rPr lang="en-GB" dirty="0"/>
              <a:t> O-027 </a:t>
            </a:r>
          </a:p>
        </p:txBody>
      </p:sp>
      <p:sp>
        <p:nvSpPr>
          <p:cNvPr id="6" name="Rectangle 3"/>
          <p:cNvSpPr txBox="1">
            <a:spLocks noChangeArrowheads="1"/>
          </p:cNvSpPr>
          <p:nvPr/>
        </p:nvSpPr>
        <p:spPr bwMode="auto">
          <a:xfrm>
            <a:off x="365124" y="1254035"/>
            <a:ext cx="8413751" cy="50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smtClean="0"/>
          </a:p>
          <a:p>
            <a:pPr>
              <a:buClr>
                <a:srgbClr val="043882"/>
              </a:buClr>
            </a:pPr>
            <a:endParaRPr lang="en-GB" dirty="0"/>
          </a:p>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r>
              <a:rPr lang="en-GB" dirty="0" smtClean="0"/>
              <a:t>Compared with placebo, relative risk </a:t>
            </a:r>
            <a:r>
              <a:rPr lang="en-GB" dirty="0"/>
              <a:t>SAEs </a:t>
            </a:r>
            <a:r>
              <a:rPr lang="en-GB" dirty="0" smtClean="0"/>
              <a:t>reduced by 26% in MABp1-treated patients </a:t>
            </a:r>
            <a:endParaRPr lang="en-GB" dirty="0"/>
          </a:p>
          <a:p>
            <a:pPr>
              <a:buClr>
                <a:srgbClr val="043882"/>
              </a:buClr>
            </a:pPr>
            <a:r>
              <a:rPr lang="en-GB" dirty="0" smtClean="0"/>
              <a:t>5-fold </a:t>
            </a:r>
            <a:r>
              <a:rPr lang="en-GB" dirty="0"/>
              <a:t>improvement in platelet counts compared with </a:t>
            </a:r>
            <a:r>
              <a:rPr lang="en-GB" dirty="0" smtClean="0"/>
              <a:t>placebo</a:t>
            </a:r>
            <a:endParaRPr lang="en-GB" strike="sngStrike" dirty="0"/>
          </a:p>
          <a:p>
            <a:pPr>
              <a:buClr>
                <a:srgbClr val="043882"/>
              </a:buClr>
            </a:pPr>
            <a:r>
              <a:rPr lang="en-GB" dirty="0" smtClean="0"/>
              <a:t>Higher </a:t>
            </a:r>
            <a:r>
              <a:rPr lang="en-GB" dirty="0"/>
              <a:t>incidence of SD of 53% in MABp1-treated patients</a:t>
            </a:r>
          </a:p>
          <a:p>
            <a:pPr lvl="1">
              <a:buClr>
                <a:srgbClr val="043882"/>
              </a:buClr>
            </a:pPr>
            <a:endParaRPr lang="en-GB" dirty="0"/>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2979783433"/>
              </p:ext>
            </p:extLst>
          </p:nvPr>
        </p:nvGraphicFramePr>
        <p:xfrm>
          <a:off x="395288" y="1679651"/>
          <a:ext cx="8424862" cy="950976"/>
        </p:xfrm>
        <a:graphic>
          <a:graphicData uri="http://schemas.openxmlformats.org/drawingml/2006/table">
            <a:tbl>
              <a:tblPr firstRow="1" bandRow="1">
                <a:tableStyleId>{073A0DAA-6AF3-43AB-8588-CEC1D06C72B9}</a:tableStyleId>
              </a:tblPr>
              <a:tblGrid>
                <a:gridCol w="3620489"/>
                <a:gridCol w="1762062"/>
                <a:gridCol w="1555571"/>
                <a:gridCol w="1486740"/>
              </a:tblGrid>
              <a:tr h="370840">
                <a:tc>
                  <a:txBody>
                    <a:bodyPr/>
                    <a:lstStyle/>
                    <a:p>
                      <a:r>
                        <a:rPr lang="en-GB" dirty="0" smtClean="0">
                          <a:solidFill>
                            <a:schemeClr val="tx2"/>
                          </a:solidFill>
                          <a:latin typeface="Arial" panose="020B0604020202020204" pitchFamily="34" charset="0"/>
                          <a:cs typeface="Arial" panose="020B0604020202020204" pitchFamily="34" charset="0"/>
                        </a:rPr>
                        <a:t>Primary endpoint </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MABp1</a:t>
                      </a:r>
                    </a:p>
                    <a:p>
                      <a:pPr algn="ctr"/>
                      <a:r>
                        <a:rPr lang="en-GB" dirty="0" smtClean="0">
                          <a:solidFill>
                            <a:schemeClr val="tx2"/>
                          </a:solidFill>
                          <a:latin typeface="Arial" panose="020B0604020202020204" pitchFamily="34" charset="0"/>
                          <a:cs typeface="Arial" panose="020B0604020202020204" pitchFamily="34" charset="0"/>
                        </a:rPr>
                        <a:t>(n=207)</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Placebo</a:t>
                      </a:r>
                    </a:p>
                    <a:p>
                      <a:pPr algn="ctr"/>
                      <a:r>
                        <a:rPr lang="en-GB" dirty="0" smtClean="0">
                          <a:solidFill>
                            <a:schemeClr val="tx2"/>
                          </a:solidFill>
                          <a:latin typeface="Arial" panose="020B0604020202020204" pitchFamily="34" charset="0"/>
                          <a:cs typeface="Arial" panose="020B0604020202020204" pitchFamily="34" charset="0"/>
                        </a:rPr>
                        <a:t>(n=102) </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p-value</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02801">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Clinical</a:t>
                      </a:r>
                      <a:r>
                        <a:rPr lang="en-GB" sz="1600" baseline="0" dirty="0" smtClean="0">
                          <a:solidFill>
                            <a:srgbClr val="000000"/>
                          </a:solidFill>
                          <a:latin typeface="Arial" panose="020B0604020202020204" pitchFamily="34" charset="0"/>
                          <a:cs typeface="Arial" panose="020B0604020202020204" pitchFamily="34" charset="0"/>
                        </a:rPr>
                        <a:t> response rate, %</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33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19</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0.0045</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val="2061715646"/>
              </p:ext>
            </p:extLst>
          </p:nvPr>
        </p:nvGraphicFramePr>
        <p:xfrm>
          <a:off x="438149" y="3861048"/>
          <a:ext cx="8420558" cy="1685405"/>
        </p:xfrm>
        <a:graphic>
          <a:graphicData uri="http://schemas.openxmlformats.org/drawingml/2006/table">
            <a:tbl>
              <a:tblPr firstRow="1" bandRow="1">
                <a:tableStyleId>{073A0DAA-6AF3-43AB-8588-CEC1D06C72B9}</a:tableStyleId>
              </a:tblPr>
              <a:tblGrid>
                <a:gridCol w="4190877"/>
                <a:gridCol w="1596209"/>
                <a:gridCol w="1587399"/>
                <a:gridCol w="1046073"/>
              </a:tblGrid>
              <a:tr h="370840">
                <a:tc>
                  <a:txBody>
                    <a:bodyPr/>
                    <a:lstStyle/>
                    <a:p>
                      <a:r>
                        <a:rPr lang="en-GB" dirty="0" smtClean="0">
                          <a:solidFill>
                            <a:schemeClr val="tx2"/>
                          </a:solidFill>
                          <a:latin typeface="Arial" panose="020B0604020202020204" pitchFamily="34" charset="0"/>
                          <a:cs typeface="Arial" panose="020B0604020202020204" pitchFamily="34" charset="0"/>
                        </a:rPr>
                        <a:t>Objective measures </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Non-responders</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Responders</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p-value</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02801">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Lean body mass, kg</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0.072</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1.41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0.0007</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23533">
                <a:tc>
                  <a:txBody>
                    <a:bodyPr/>
                    <a:lstStyle/>
                    <a:p>
                      <a:pPr>
                        <a:lnSpc>
                          <a:spcPct val="90000"/>
                        </a:lnSpc>
                      </a:pPr>
                      <a:r>
                        <a:rPr lang="en-GB" sz="1600" dirty="0" err="1" smtClean="0">
                          <a:solidFill>
                            <a:srgbClr val="000000"/>
                          </a:solidFill>
                          <a:latin typeface="Arial" panose="020B0604020202020204" pitchFamily="34" charset="0"/>
                          <a:cs typeface="Arial" panose="020B0604020202020204" pitchFamily="34" charset="0"/>
                        </a:rPr>
                        <a:t>Paraneoplastic</a:t>
                      </a:r>
                      <a:r>
                        <a:rPr lang="en-GB" sz="1600" baseline="0" dirty="0" smtClean="0">
                          <a:solidFill>
                            <a:srgbClr val="000000"/>
                          </a:solidFill>
                          <a:latin typeface="Arial" panose="020B0604020202020204" pitchFamily="34" charset="0"/>
                          <a:cs typeface="Arial" panose="020B0604020202020204" pitchFamily="34" charset="0"/>
                        </a:rPr>
                        <a:t> thrombocytosis, 1000/mm</a:t>
                      </a:r>
                      <a:r>
                        <a:rPr lang="en-GB" sz="1600" baseline="30000" dirty="0" smtClean="0">
                          <a:solidFill>
                            <a:srgbClr val="000000"/>
                          </a:solidFill>
                          <a:latin typeface="Arial" panose="020B0604020202020204" pitchFamily="34" charset="0"/>
                          <a:cs typeface="Arial" panose="020B0604020202020204" pitchFamily="34" charset="0"/>
                        </a:rPr>
                        <a:t>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33.3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-2.0</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0.0002</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75953">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Systemic</a:t>
                      </a:r>
                      <a:r>
                        <a:rPr lang="en-GB" sz="1600" baseline="0" dirty="0" smtClean="0">
                          <a:solidFill>
                            <a:srgbClr val="000000"/>
                          </a:solidFill>
                          <a:latin typeface="Arial" panose="020B0604020202020204" pitchFamily="34" charset="0"/>
                          <a:cs typeface="Arial" panose="020B0604020202020204" pitchFamily="34" charset="0"/>
                        </a:rPr>
                        <a:t> inflammation (serum IL-6), </a:t>
                      </a:r>
                      <a:r>
                        <a:rPr lang="en-GB" sz="1600" baseline="0" dirty="0" err="1" smtClean="0">
                          <a:solidFill>
                            <a:srgbClr val="000000"/>
                          </a:solidFill>
                          <a:latin typeface="Arial" panose="020B0604020202020204" pitchFamily="34" charset="0"/>
                          <a:cs typeface="Arial" panose="020B0604020202020204" pitchFamily="34" charset="0"/>
                        </a:rPr>
                        <a:t>pg</a:t>
                      </a:r>
                      <a:r>
                        <a:rPr lang="en-GB" sz="1600" baseline="0" dirty="0" smtClean="0">
                          <a:solidFill>
                            <a:srgbClr val="000000"/>
                          </a:solidFill>
                          <a:latin typeface="Arial" panose="020B0604020202020204" pitchFamily="34" charset="0"/>
                          <a:cs typeface="Arial" panose="020B0604020202020204" pitchFamily="34" charset="0"/>
                        </a:rPr>
                        <a:t>/mL</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10.3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-3.38</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0.0007</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2840634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O-027: A pivotal phase 3 Trial of MABp1 in advanced colorectal cancer – Hickish T, et al </a:t>
            </a:r>
            <a:endParaRPr lang="en-GB" dirty="0"/>
          </a:p>
        </p:txBody>
      </p:sp>
      <p:sp>
        <p:nvSpPr>
          <p:cNvPr id="15" name="Text Placeholder 14"/>
          <p:cNvSpPr>
            <a:spLocks noGrp="1"/>
          </p:cNvSpPr>
          <p:nvPr>
            <p:ph type="body" sz="quarter" idx="11"/>
          </p:nvPr>
        </p:nvSpPr>
        <p:spPr/>
        <p:txBody>
          <a:bodyPr/>
          <a:lstStyle/>
          <a:p>
            <a:r>
              <a:rPr lang="en-GB" smtClean="0"/>
              <a:t>Hickish et al. Ann Oncol 2016; 27 (suppl 2): abstr O-027 </a:t>
            </a:r>
            <a:endParaRPr lang="en-GB" dirty="0"/>
          </a:p>
        </p:txBody>
      </p:sp>
      <p:sp>
        <p:nvSpPr>
          <p:cNvPr id="9" name="Content Placeholder 8"/>
          <p:cNvSpPr>
            <a:spLocks noGrp="1"/>
          </p:cNvSpPr>
          <p:nvPr>
            <p:ph idx="1"/>
          </p:nvPr>
        </p:nvSpPr>
        <p:spPr/>
        <p:txBody>
          <a:bodyPr/>
          <a:lstStyle/>
          <a:p>
            <a:pPr marL="0" indent="0">
              <a:buNone/>
            </a:pPr>
            <a:r>
              <a:rPr lang="en-GB" b="1" dirty="0" smtClean="0"/>
              <a:t>Key results (cont.)</a:t>
            </a:r>
            <a:endParaRPr lang="en-GB" b="1" dirty="0"/>
          </a:p>
        </p:txBody>
      </p:sp>
      <p:graphicFrame>
        <p:nvGraphicFramePr>
          <p:cNvPr id="16" name="Content Placeholder 1"/>
          <p:cNvGraphicFramePr>
            <a:graphicFrameLocks/>
          </p:cNvGraphicFramePr>
          <p:nvPr>
            <p:extLst>
              <p:ext uri="{D42A27DB-BD31-4B8C-83A1-F6EECF244321}">
                <p14:modId xmlns:p14="http://schemas.microsoft.com/office/powerpoint/2010/main" val="2828699913"/>
              </p:ext>
            </p:extLst>
          </p:nvPr>
        </p:nvGraphicFramePr>
        <p:xfrm>
          <a:off x="457200" y="1964892"/>
          <a:ext cx="8267700" cy="3228844"/>
        </p:xfrm>
        <a:graphic>
          <a:graphicData uri="http://schemas.openxmlformats.org/drawingml/2006/table">
            <a:tbl>
              <a:tblPr firstRow="1" bandRow="1">
                <a:tableStyleId>{073A0DAA-6AF3-43AB-8588-CEC1D06C72B9}</a:tableStyleId>
              </a:tblPr>
              <a:tblGrid>
                <a:gridCol w="3368040"/>
                <a:gridCol w="2057400"/>
                <a:gridCol w="1645920"/>
                <a:gridCol w="1196340"/>
              </a:tblGrid>
              <a:tr h="370840">
                <a:tc>
                  <a:txBody>
                    <a:bodyPr/>
                    <a:lstStyle/>
                    <a:p>
                      <a:r>
                        <a:rPr lang="en-GB" dirty="0" smtClean="0">
                          <a:solidFill>
                            <a:schemeClr val="tx2"/>
                          </a:solidFill>
                          <a:latin typeface="Arial" panose="020B0604020202020204" pitchFamily="34" charset="0"/>
                          <a:cs typeface="Arial" panose="020B0604020202020204" pitchFamily="34" charset="0"/>
                        </a:rPr>
                        <a:t>Self-reported outcomes </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Non-responders</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Responders</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dirty="0" smtClean="0">
                          <a:solidFill>
                            <a:schemeClr val="tx2"/>
                          </a:solidFill>
                          <a:latin typeface="Arial" panose="020B0604020202020204" pitchFamily="34" charset="0"/>
                          <a:cs typeface="Arial" panose="020B0604020202020204" pitchFamily="34" charset="0"/>
                        </a:rPr>
                        <a:t>p-value</a:t>
                      </a:r>
                      <a:endParaRPr lang="en-GB"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Global</a:t>
                      </a:r>
                      <a:r>
                        <a:rPr lang="en-GB" sz="1600" baseline="0" dirty="0" smtClean="0">
                          <a:solidFill>
                            <a:srgbClr val="000000"/>
                          </a:solidFill>
                          <a:latin typeface="Arial" panose="020B0604020202020204" pitchFamily="34" charset="0"/>
                          <a:cs typeface="Arial" panose="020B0604020202020204" pitchFamily="34" charset="0"/>
                        </a:rPr>
                        <a:t> </a:t>
                      </a:r>
                      <a:r>
                        <a:rPr lang="en-GB" sz="1600" baseline="0" dirty="0" err="1" smtClean="0">
                          <a:solidFill>
                            <a:srgbClr val="000000"/>
                          </a:solidFill>
                          <a:latin typeface="Arial" panose="020B0604020202020204" pitchFamily="34" charset="0"/>
                          <a:cs typeface="Arial" panose="020B0604020202020204" pitchFamily="34" charset="0"/>
                        </a:rPr>
                        <a:t>QoL</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-6.98</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4.32</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Role function</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-13.43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3.87</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Emotional</a:t>
                      </a:r>
                      <a:r>
                        <a:rPr lang="en-GB" sz="1600" baseline="0" dirty="0" smtClean="0">
                          <a:solidFill>
                            <a:srgbClr val="000000"/>
                          </a:solidFill>
                          <a:latin typeface="Arial" panose="020B0604020202020204" pitchFamily="34" charset="0"/>
                          <a:cs typeface="Arial" panose="020B0604020202020204" pitchFamily="34" charset="0"/>
                        </a:rPr>
                        <a:t> function</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-2.33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10.03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Social function</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-6.71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10.16</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Pain</a:t>
                      </a:r>
                      <a:r>
                        <a:rPr lang="en-GB" sz="1600" baseline="0" dirty="0" smtClean="0">
                          <a:solidFill>
                            <a:srgbClr val="000000"/>
                          </a:solidFill>
                          <a:latin typeface="Arial" panose="020B0604020202020204" pitchFamily="34" charset="0"/>
                          <a:cs typeface="Arial" panose="020B0604020202020204" pitchFamily="34" charset="0"/>
                        </a:rPr>
                        <a:t> </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16.19</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-12.66</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Fatigue</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13.08</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-10.85</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Anorexia</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17.34</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-13.80</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SD (8 weeks), %</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11.7</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24.1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0.006</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17556">
                <a:tc>
                  <a:txBody>
                    <a:bodyPr/>
                    <a:lstStyle/>
                    <a:p>
                      <a:pPr>
                        <a:lnSpc>
                          <a:spcPct val="90000"/>
                        </a:lnSpc>
                      </a:pPr>
                      <a:r>
                        <a:rPr lang="en-GB" sz="1600" dirty="0" smtClean="0">
                          <a:solidFill>
                            <a:srgbClr val="000000"/>
                          </a:solidFill>
                          <a:latin typeface="Arial" panose="020B0604020202020204" pitchFamily="34" charset="0"/>
                          <a:cs typeface="Arial" panose="020B0604020202020204" pitchFamily="34" charset="0"/>
                        </a:rPr>
                        <a:t>Incidence of SAEs (8 weeks), %</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29.3</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5.7</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pPr>
                      <a:r>
                        <a:rPr lang="en-GB" sz="1600" dirty="0" smtClean="0">
                          <a:solidFill>
                            <a:srgbClr val="000000"/>
                          </a:solidFill>
                          <a:latin typeface="Arial" panose="020B0604020202020204" pitchFamily="34" charset="0"/>
                          <a:cs typeface="Arial" panose="020B0604020202020204" pitchFamily="34" charset="0"/>
                        </a:rPr>
                        <a:t>&lt;0.01</a:t>
                      </a:r>
                      <a:endParaRPr lang="en-GB" sz="16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242665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O-027: </a:t>
            </a:r>
            <a:r>
              <a:rPr lang="en-GB" dirty="0"/>
              <a:t>A pivotal phase 3 Trial of MABp1 in advanced colorectal cancer </a:t>
            </a:r>
            <a:r>
              <a:rPr lang="en-GB" dirty="0" smtClean="0"/>
              <a:t>– </a:t>
            </a:r>
            <a:r>
              <a:rPr lang="en-GB" dirty="0" err="1" smtClean="0"/>
              <a:t>Hickish</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Hickish</a:t>
            </a:r>
            <a:r>
              <a:rPr lang="en-GB" dirty="0"/>
              <a:t> et al. Ann </a:t>
            </a:r>
            <a:r>
              <a:rPr lang="en-GB" dirty="0" err="1"/>
              <a:t>Oncol</a:t>
            </a:r>
            <a:r>
              <a:rPr lang="en-GB" dirty="0"/>
              <a:t> 2016; 27 (</a:t>
            </a:r>
            <a:r>
              <a:rPr lang="en-GB" dirty="0" err="1"/>
              <a:t>suppl</a:t>
            </a:r>
            <a:r>
              <a:rPr lang="en-GB" dirty="0"/>
              <a:t> 2): </a:t>
            </a:r>
            <a:r>
              <a:rPr lang="en-GB" dirty="0" err="1"/>
              <a:t>abstr</a:t>
            </a:r>
            <a:r>
              <a:rPr lang="en-GB" dirty="0"/>
              <a:t> O-027 </a:t>
            </a:r>
          </a:p>
        </p:txBody>
      </p:sp>
      <p:sp>
        <p:nvSpPr>
          <p:cNvPr id="6" name="Rectangle 3"/>
          <p:cNvSpPr txBox="1">
            <a:spLocks noChangeArrowheads="1"/>
          </p:cNvSpPr>
          <p:nvPr/>
        </p:nvSpPr>
        <p:spPr bwMode="auto">
          <a:xfrm>
            <a:off x="365124" y="1254035"/>
            <a:ext cx="8413751" cy="50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endParaRPr lang="en-GB" dirty="0" smtClean="0"/>
          </a:p>
          <a:p>
            <a:pPr marL="252412" lvl="1" indent="0">
              <a:buClr>
                <a:srgbClr val="043882"/>
              </a:buClr>
              <a:buFontTx/>
              <a:buNone/>
            </a:pPr>
            <a:r>
              <a:rPr lang="en-GB" dirty="0" smtClean="0"/>
              <a:t> </a:t>
            </a:r>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a:p>
          <a:p>
            <a:pPr lvl="1">
              <a:buClr>
                <a:srgbClr val="043882"/>
              </a:buClr>
            </a:pPr>
            <a:endParaRPr lang="en-GB" dirty="0"/>
          </a:p>
          <a:p>
            <a:pPr>
              <a:buClr>
                <a:srgbClr val="043882"/>
              </a:buClr>
            </a:pPr>
            <a:endParaRPr lang="en-GB" b="1" dirty="0" smtClean="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smtClean="0"/>
          </a:p>
          <a:p>
            <a:pPr marL="0" indent="0">
              <a:buClr>
                <a:srgbClr val="043882"/>
              </a:buClr>
              <a:buFontTx/>
              <a:buNone/>
            </a:pPr>
            <a:r>
              <a:rPr lang="en-GB" b="1" dirty="0" smtClean="0"/>
              <a:t>Conclusion</a:t>
            </a:r>
            <a:r>
              <a:rPr lang="en-GB" dirty="0" smtClean="0"/>
              <a:t> </a:t>
            </a:r>
            <a:endParaRPr lang="en-GB" dirty="0"/>
          </a:p>
          <a:p>
            <a:pPr>
              <a:buClr>
                <a:srgbClr val="043882"/>
              </a:buClr>
            </a:pPr>
            <a:r>
              <a:rPr lang="en-GB" b="1" dirty="0" smtClean="0"/>
              <a:t>Antibody therapy with MABp1 significantly improved </a:t>
            </a:r>
            <a:r>
              <a:rPr lang="en-GB" b="1" dirty="0"/>
              <a:t>clinical response </a:t>
            </a:r>
            <a:r>
              <a:rPr lang="en-GB" b="1" dirty="0" smtClean="0"/>
              <a:t>rates, which translated into </a:t>
            </a:r>
            <a:r>
              <a:rPr lang="en-GB" b="1" dirty="0"/>
              <a:t>substantial benefit in </a:t>
            </a:r>
            <a:r>
              <a:rPr lang="en-GB" b="1" dirty="0" smtClean="0"/>
              <a:t>OS</a:t>
            </a:r>
            <a:endParaRPr lang="en-GB" b="1" dirty="0"/>
          </a:p>
        </p:txBody>
      </p:sp>
      <p:grpSp>
        <p:nvGrpSpPr>
          <p:cNvPr id="7" name="Group 6"/>
          <p:cNvGrpSpPr/>
          <p:nvPr/>
        </p:nvGrpSpPr>
        <p:grpSpPr>
          <a:xfrm>
            <a:off x="975442" y="1737330"/>
            <a:ext cx="7179029" cy="3635886"/>
            <a:chOff x="1778599" y="2063413"/>
            <a:chExt cx="8376349" cy="4083770"/>
          </a:xfrm>
        </p:grpSpPr>
        <p:sp>
          <p:nvSpPr>
            <p:cNvPr id="8" name="TextBox 7"/>
            <p:cNvSpPr txBox="1"/>
            <p:nvPr/>
          </p:nvSpPr>
          <p:spPr>
            <a:xfrm>
              <a:off x="7034668" y="2107524"/>
              <a:ext cx="3120280" cy="705784"/>
            </a:xfrm>
            <a:prstGeom prst="rect">
              <a:avLst/>
            </a:prstGeom>
            <a:noFill/>
          </p:spPr>
          <p:txBody>
            <a:bodyPr wrap="none" rtlCol="0">
              <a:spAutoFit/>
            </a:bodyPr>
            <a:lstStyle/>
            <a:p>
              <a:pPr algn="ctr" fontAlgn="auto">
                <a:spcBef>
                  <a:spcPts val="0"/>
                </a:spcBef>
                <a:spcAft>
                  <a:spcPts val="0"/>
                </a:spcAft>
              </a:pPr>
              <a:r>
                <a:rPr lang="en-GB" sz="1400" b="1" dirty="0" err="1">
                  <a:solidFill>
                    <a:srgbClr val="000000"/>
                  </a:solidFill>
                  <a:latin typeface="Arial" panose="020B0604020202020204" pitchFamily="34" charset="0"/>
                  <a:cs typeface="Arial" panose="020B0604020202020204" pitchFamily="34" charset="0"/>
                </a:rPr>
                <a:t>m</a:t>
              </a:r>
              <a:r>
                <a:rPr lang="en-GB" sz="1400" b="1" dirty="0" err="1" smtClean="0">
                  <a:solidFill>
                    <a:srgbClr val="000000"/>
                  </a:solidFill>
                  <a:latin typeface="Arial" panose="020B0604020202020204" pitchFamily="34" charset="0"/>
                  <a:cs typeface="Arial" panose="020B0604020202020204" pitchFamily="34" charset="0"/>
                </a:rPr>
                <a:t>OS</a:t>
              </a:r>
              <a:r>
                <a:rPr lang="en-GB" sz="1400" b="1" dirty="0" smtClean="0">
                  <a:solidFill>
                    <a:srgbClr val="000000"/>
                  </a:solidFill>
                  <a:latin typeface="Arial" panose="020B0604020202020204" pitchFamily="34" charset="0"/>
                  <a:cs typeface="Arial" panose="020B0604020202020204" pitchFamily="34" charset="0"/>
                </a:rPr>
                <a:t> 11.5 vs. 4.2 months</a:t>
              </a:r>
            </a:p>
            <a:p>
              <a:pPr algn="ctr" fontAlgn="auto">
                <a:spcBef>
                  <a:spcPts val="0"/>
                </a:spcBef>
                <a:spcAft>
                  <a:spcPts val="0"/>
                </a:spcAft>
              </a:pPr>
              <a:r>
                <a:rPr lang="en-GB" sz="1200" b="1" dirty="0" smtClean="0">
                  <a:solidFill>
                    <a:srgbClr val="000000"/>
                  </a:solidFill>
                  <a:latin typeface="Arial" panose="020B0604020202020204" pitchFamily="34" charset="0"/>
                  <a:cs typeface="Arial" panose="020B0604020202020204" pitchFamily="34" charset="0"/>
                </a:rPr>
                <a:t>Responders / Non-responders</a:t>
              </a:r>
              <a:endParaRPr lang="en-GB" sz="1200" b="1"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3991402" y="5522411"/>
              <a:ext cx="2219349" cy="397003"/>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Time to event, months</a:t>
              </a:r>
              <a:endParaRPr lang="en-GB" sz="1200" dirty="0">
                <a:solidFill>
                  <a:srgbClr val="000000"/>
                </a:solidFill>
                <a:latin typeface="Arial" panose="020B0604020202020204" pitchFamily="34" charset="0"/>
                <a:cs typeface="Arial" panose="020B0604020202020204" pitchFamily="34" charset="0"/>
              </a:endParaRPr>
            </a:p>
          </p:txBody>
        </p:sp>
        <p:grpSp>
          <p:nvGrpSpPr>
            <p:cNvPr id="10" name="Group 9"/>
            <p:cNvGrpSpPr/>
            <p:nvPr/>
          </p:nvGrpSpPr>
          <p:grpSpPr>
            <a:xfrm>
              <a:off x="7576525" y="4038755"/>
              <a:ext cx="1379968" cy="646332"/>
              <a:chOff x="6639514" y="4441537"/>
              <a:chExt cx="1379968" cy="646332"/>
            </a:xfrm>
          </p:grpSpPr>
          <p:sp>
            <p:nvSpPr>
              <p:cNvPr id="69" name="TextBox 68"/>
              <p:cNvSpPr txBox="1"/>
              <p:nvPr/>
            </p:nvSpPr>
            <p:spPr>
              <a:xfrm>
                <a:off x="6813702" y="4441537"/>
                <a:ext cx="1205780" cy="646332"/>
              </a:xfrm>
              <a:prstGeom prst="rect">
                <a:avLst/>
              </a:prstGeom>
              <a:noFill/>
            </p:spPr>
            <p:txBody>
              <a:bodyPr wrap="none" rtlCol="0">
                <a:spAutoFit/>
              </a:bodyPr>
              <a:lstStyle/>
              <a:p>
                <a:pP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Censored</a:t>
                </a:r>
              </a:p>
              <a:p>
                <a:pP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Non-responder</a:t>
                </a:r>
              </a:p>
              <a:p>
                <a:pP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Responder</a:t>
                </a:r>
                <a:endParaRPr lang="en-GB" sz="1200" dirty="0">
                  <a:solidFill>
                    <a:srgbClr val="000000"/>
                  </a:solidFill>
                  <a:latin typeface="Arial" panose="020B0604020202020204" pitchFamily="34" charset="0"/>
                  <a:cs typeface="Arial" panose="020B0604020202020204" pitchFamily="34" charset="0"/>
                </a:endParaRPr>
              </a:p>
            </p:txBody>
          </p:sp>
          <p:cxnSp>
            <p:nvCxnSpPr>
              <p:cNvPr id="70" name="Straight Connector 69"/>
              <p:cNvCxnSpPr/>
              <p:nvPr/>
            </p:nvCxnSpPr>
            <p:spPr>
              <a:xfrm>
                <a:off x="6639514" y="4788523"/>
                <a:ext cx="205100" cy="1"/>
              </a:xfrm>
              <a:prstGeom prst="line">
                <a:avLst/>
              </a:prstGeom>
              <a:ln w="19050">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639514" y="5029569"/>
                <a:ext cx="205100" cy="1"/>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745911" y="4582333"/>
                <a:ext cx="108000" cy="1"/>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6649679" y="4582369"/>
                <a:ext cx="108000" cy="1"/>
              </a:xfrm>
              <a:prstGeom prst="line">
                <a:avLst/>
              </a:prstGeom>
              <a:ln w="19050">
                <a:solidFill>
                  <a:srgbClr val="B60D27"/>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778599" y="2063413"/>
              <a:ext cx="5487503" cy="4083770"/>
              <a:chOff x="1951105" y="2635786"/>
              <a:chExt cx="4244924" cy="2028998"/>
            </a:xfrm>
          </p:grpSpPr>
          <p:sp>
            <p:nvSpPr>
              <p:cNvPr id="32" name="Freeform 31"/>
              <p:cNvSpPr>
                <a:spLocks/>
              </p:cNvSpPr>
              <p:nvPr/>
            </p:nvSpPr>
            <p:spPr bwMode="auto">
              <a:xfrm>
                <a:off x="2675399" y="2733926"/>
                <a:ext cx="3328732" cy="143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3" name="Line 6"/>
              <p:cNvSpPr>
                <a:spLocks noChangeShapeType="1"/>
              </p:cNvSpPr>
              <p:nvPr/>
            </p:nvSpPr>
            <p:spPr bwMode="auto">
              <a:xfrm>
                <a:off x="2603589" y="273392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4" name="Line 7"/>
              <p:cNvSpPr>
                <a:spLocks noChangeShapeType="1"/>
              </p:cNvSpPr>
              <p:nvPr/>
            </p:nvSpPr>
            <p:spPr bwMode="auto">
              <a:xfrm>
                <a:off x="2603589" y="2974325"/>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5" name="Line 8"/>
              <p:cNvSpPr>
                <a:spLocks noChangeShapeType="1"/>
              </p:cNvSpPr>
              <p:nvPr/>
            </p:nvSpPr>
            <p:spPr bwMode="auto">
              <a:xfrm>
                <a:off x="2603589" y="3217352"/>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6" name="Line 9"/>
              <p:cNvSpPr>
                <a:spLocks noChangeShapeType="1"/>
              </p:cNvSpPr>
              <p:nvPr/>
            </p:nvSpPr>
            <p:spPr bwMode="auto">
              <a:xfrm>
                <a:off x="2603589" y="346169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7" name="Line 10"/>
              <p:cNvSpPr>
                <a:spLocks noChangeShapeType="1"/>
              </p:cNvSpPr>
              <p:nvPr/>
            </p:nvSpPr>
            <p:spPr bwMode="auto">
              <a:xfrm>
                <a:off x="2603589" y="3715221"/>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8" name="Line 11"/>
              <p:cNvSpPr>
                <a:spLocks noChangeShapeType="1"/>
              </p:cNvSpPr>
              <p:nvPr/>
            </p:nvSpPr>
            <p:spPr bwMode="auto">
              <a:xfrm>
                <a:off x="2603589" y="396612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9" name="Line 12"/>
              <p:cNvSpPr>
                <a:spLocks noChangeShapeType="1"/>
              </p:cNvSpPr>
              <p:nvPr/>
            </p:nvSpPr>
            <p:spPr bwMode="auto">
              <a:xfrm>
                <a:off x="481482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0" name="Line 13"/>
              <p:cNvSpPr>
                <a:spLocks noChangeShapeType="1"/>
              </p:cNvSpPr>
              <p:nvPr/>
            </p:nvSpPr>
            <p:spPr bwMode="auto">
              <a:xfrm>
                <a:off x="418537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1" name="Line 14"/>
              <p:cNvSpPr>
                <a:spLocks noChangeShapeType="1"/>
              </p:cNvSpPr>
              <p:nvPr/>
            </p:nvSpPr>
            <p:spPr bwMode="auto">
              <a:xfrm>
                <a:off x="5425217"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2" name="Line 15"/>
              <p:cNvSpPr>
                <a:spLocks noChangeShapeType="1"/>
              </p:cNvSpPr>
              <p:nvPr/>
            </p:nvSpPr>
            <p:spPr bwMode="auto">
              <a:xfrm>
                <a:off x="5124257"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a:off x="6014352"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4" name="Line 18"/>
              <p:cNvSpPr>
                <a:spLocks noChangeShapeType="1"/>
              </p:cNvSpPr>
              <p:nvPr/>
            </p:nvSpPr>
            <p:spPr bwMode="auto">
              <a:xfrm>
                <a:off x="3864175"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5" name="Line 19"/>
              <p:cNvSpPr>
                <a:spLocks noChangeShapeType="1"/>
              </p:cNvSpPr>
              <p:nvPr/>
            </p:nvSpPr>
            <p:spPr bwMode="auto">
              <a:xfrm>
                <a:off x="3525544"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6" name="Line 20"/>
              <p:cNvSpPr>
                <a:spLocks noChangeShapeType="1"/>
              </p:cNvSpPr>
              <p:nvPr/>
            </p:nvSpPr>
            <p:spPr bwMode="auto">
              <a:xfrm>
                <a:off x="3229014"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7" name="Line 21"/>
              <p:cNvSpPr>
                <a:spLocks noChangeShapeType="1"/>
              </p:cNvSpPr>
              <p:nvPr/>
            </p:nvSpPr>
            <p:spPr bwMode="auto">
              <a:xfrm>
                <a:off x="2877618" y="417226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rot="16200000">
                <a:off x="1567471" y="3202771"/>
                <a:ext cx="1046971" cy="279703"/>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233326" y="2875235"/>
                <a:ext cx="401750"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233326" y="3119446"/>
                <a:ext cx="401750"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233326" y="3362345"/>
                <a:ext cx="401750"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2233325" y="3629076"/>
                <a:ext cx="401750"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233326" y="3866524"/>
                <a:ext cx="401750"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2741488" y="4204537"/>
                <a:ext cx="272258" cy="32874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3092613" y="4204537"/>
                <a:ext cx="272258" cy="32874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3389417" y="4204537"/>
                <a:ext cx="272258"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3728047" y="4204537"/>
                <a:ext cx="272258"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4056968" y="4204537"/>
                <a:ext cx="272258" cy="32874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4618864" y="4204537"/>
                <a:ext cx="358045"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4948503" y="4204537"/>
                <a:ext cx="358045"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5244956" y="4204537"/>
                <a:ext cx="358045"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16</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5837984" y="4204537"/>
                <a:ext cx="358045" cy="32874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20</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63" name="Line 14"/>
              <p:cNvSpPr>
                <a:spLocks noChangeShapeType="1"/>
              </p:cNvSpPr>
              <p:nvPr/>
            </p:nvSpPr>
            <p:spPr bwMode="auto">
              <a:xfrm>
                <a:off x="5719670" y="4175025"/>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5539407" y="4207295"/>
                <a:ext cx="358045" cy="32874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18</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65" name="Line 13"/>
              <p:cNvSpPr>
                <a:spLocks noChangeShapeType="1"/>
              </p:cNvSpPr>
              <p:nvPr/>
            </p:nvSpPr>
            <p:spPr bwMode="auto">
              <a:xfrm>
                <a:off x="4505730" y="4171957"/>
                <a:ext cx="0" cy="4522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4316134" y="4204227"/>
                <a:ext cx="358045" cy="460247"/>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smtClean="0">
                  <a:solidFill>
                    <a:srgbClr val="000000"/>
                  </a:solidFill>
                  <a:latin typeface="Arial" panose="020B0604020202020204" pitchFamily="34" charset="0"/>
                  <a:cs typeface="Arial" panose="020B0604020202020204" pitchFamily="34" charset="0"/>
                </a:endParaRPr>
              </a:p>
            </p:txBody>
          </p:sp>
          <p:sp>
            <p:nvSpPr>
              <p:cNvPr id="67" name="Line 7"/>
              <p:cNvSpPr>
                <a:spLocks noChangeShapeType="1"/>
              </p:cNvSpPr>
              <p:nvPr/>
            </p:nvSpPr>
            <p:spPr bwMode="auto">
              <a:xfrm>
                <a:off x="2603931" y="2734876"/>
                <a:ext cx="7761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2147540" y="2635786"/>
                <a:ext cx="487537" cy="197249"/>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grpSp>
        <p:sp>
          <p:nvSpPr>
            <p:cNvPr id="12" name="TextBox 11"/>
            <p:cNvSpPr txBox="1"/>
            <p:nvPr/>
          </p:nvSpPr>
          <p:spPr>
            <a:xfrm>
              <a:off x="6813751" y="2979707"/>
              <a:ext cx="3228602" cy="311121"/>
            </a:xfrm>
            <a:prstGeom prst="rect">
              <a:avLst/>
            </a:prstGeom>
            <a:noFill/>
          </p:spPr>
          <p:txBody>
            <a:bodyPr wrap="none" rtlCol="0" anchor="t" anchorCtr="0">
              <a:spAutoFit/>
            </a:bodyPr>
            <a:lstStyle>
              <a:defPPr>
                <a:defRPr lang="en-US"/>
              </a:defPPr>
              <a:lvl1pPr algn="ctr">
                <a:defRPr sz="1100" b="1">
                  <a:solidFill>
                    <a:schemeClr val="bg2"/>
                  </a:solidFill>
                  <a:latin typeface="Arial" panose="020B0604020202020204" pitchFamily="34" charset="0"/>
                  <a:cs typeface="Arial" panose="020B0604020202020204" pitchFamily="34" charset="0"/>
                </a:defRPr>
              </a:lvl1pPr>
            </a:lstStyle>
            <a:p>
              <a:pPr fontAlgn="auto">
                <a:spcBef>
                  <a:spcPts val="0"/>
                </a:spcBef>
                <a:spcAft>
                  <a:spcPts val="0"/>
                </a:spcAft>
              </a:pPr>
              <a:r>
                <a:rPr lang="en-GB" sz="1200" b="0" dirty="0" smtClean="0">
                  <a:solidFill>
                    <a:srgbClr val="000000"/>
                  </a:solidFill>
                </a:rPr>
                <a:t>HR 0.31 (95% CI 0.20, 0.48); p&lt;0.001</a:t>
              </a:r>
              <a:endParaRPr lang="en-GB" sz="1200" b="0" dirty="0">
                <a:solidFill>
                  <a:srgbClr val="000000"/>
                </a:solidFill>
              </a:endParaRPr>
            </a:p>
          </p:txBody>
        </p:sp>
        <p:grpSp>
          <p:nvGrpSpPr>
            <p:cNvPr id="13" name="Group 12"/>
            <p:cNvGrpSpPr/>
            <p:nvPr/>
          </p:nvGrpSpPr>
          <p:grpSpPr>
            <a:xfrm>
              <a:off x="2891501" y="2260936"/>
              <a:ext cx="3547246" cy="2499204"/>
              <a:chOff x="2891501" y="1931156"/>
              <a:chExt cx="3547246" cy="2499204"/>
            </a:xfrm>
          </p:grpSpPr>
          <p:sp>
            <p:nvSpPr>
              <p:cNvPr id="28" name="Line 2"/>
              <p:cNvSpPr>
                <a:spLocks noChangeShapeType="1"/>
              </p:cNvSpPr>
              <p:nvPr/>
            </p:nvSpPr>
            <p:spPr bwMode="auto">
              <a:xfrm>
                <a:off x="5260600" y="4125263"/>
                <a:ext cx="0" cy="64914"/>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9" name="Line 3"/>
              <p:cNvSpPr>
                <a:spLocks noChangeShapeType="1"/>
              </p:cNvSpPr>
              <p:nvPr/>
            </p:nvSpPr>
            <p:spPr bwMode="auto">
              <a:xfrm>
                <a:off x="6092987" y="4365446"/>
                <a:ext cx="0" cy="64914"/>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30" name="Line 4"/>
              <p:cNvSpPr>
                <a:spLocks noChangeShapeType="1"/>
              </p:cNvSpPr>
              <p:nvPr/>
            </p:nvSpPr>
            <p:spPr bwMode="auto">
              <a:xfrm>
                <a:off x="6425941" y="4365446"/>
                <a:ext cx="0" cy="64914"/>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31" name="Freeform 5"/>
              <p:cNvSpPr>
                <a:spLocks/>
              </p:cNvSpPr>
              <p:nvPr/>
            </p:nvSpPr>
            <p:spPr bwMode="auto">
              <a:xfrm>
                <a:off x="2891501" y="1931156"/>
                <a:ext cx="3547246" cy="2453765"/>
              </a:xfrm>
              <a:custGeom>
                <a:avLst/>
                <a:gdLst>
                  <a:gd name="T0" fmla="*/ 243 w 277"/>
                  <a:gd name="T1" fmla="*/ 184 h 189"/>
                  <a:gd name="T2" fmla="*/ 207 w 277"/>
                  <a:gd name="T3" fmla="*/ 179 h 189"/>
                  <a:gd name="T4" fmla="*/ 201 w 277"/>
                  <a:gd name="T5" fmla="*/ 172 h 189"/>
                  <a:gd name="T6" fmla="*/ 171 w 277"/>
                  <a:gd name="T7" fmla="*/ 167 h 189"/>
                  <a:gd name="T8" fmla="*/ 159 w 277"/>
                  <a:gd name="T9" fmla="*/ 162 h 189"/>
                  <a:gd name="T10" fmla="*/ 152 w 277"/>
                  <a:gd name="T11" fmla="*/ 159 h 189"/>
                  <a:gd name="T12" fmla="*/ 150 w 277"/>
                  <a:gd name="T13" fmla="*/ 154 h 189"/>
                  <a:gd name="T14" fmla="*/ 144 w 277"/>
                  <a:gd name="T15" fmla="*/ 150 h 189"/>
                  <a:gd name="T16" fmla="*/ 134 w 277"/>
                  <a:gd name="T17" fmla="*/ 145 h 189"/>
                  <a:gd name="T18" fmla="*/ 129 w 277"/>
                  <a:gd name="T19" fmla="*/ 144 h 189"/>
                  <a:gd name="T20" fmla="*/ 127 w 277"/>
                  <a:gd name="T21" fmla="*/ 137 h 189"/>
                  <a:gd name="T22" fmla="*/ 121 w 277"/>
                  <a:gd name="T23" fmla="*/ 134 h 189"/>
                  <a:gd name="T24" fmla="*/ 117 w 277"/>
                  <a:gd name="T25" fmla="*/ 128 h 189"/>
                  <a:gd name="T26" fmla="*/ 113 w 277"/>
                  <a:gd name="T27" fmla="*/ 127 h 189"/>
                  <a:gd name="T28" fmla="*/ 110 w 277"/>
                  <a:gd name="T29" fmla="*/ 124 h 189"/>
                  <a:gd name="T30" fmla="*/ 103 w 277"/>
                  <a:gd name="T31" fmla="*/ 122 h 189"/>
                  <a:gd name="T32" fmla="*/ 101 w 277"/>
                  <a:gd name="T33" fmla="*/ 117 h 189"/>
                  <a:gd name="T34" fmla="*/ 91 w 277"/>
                  <a:gd name="T35" fmla="*/ 115 h 189"/>
                  <a:gd name="T36" fmla="*/ 90 w 277"/>
                  <a:gd name="T37" fmla="*/ 109 h 189"/>
                  <a:gd name="T38" fmla="*/ 80 w 277"/>
                  <a:gd name="T39" fmla="*/ 108 h 189"/>
                  <a:gd name="T40" fmla="*/ 78 w 277"/>
                  <a:gd name="T41" fmla="*/ 103 h 189"/>
                  <a:gd name="T42" fmla="*/ 74 w 277"/>
                  <a:gd name="T43" fmla="*/ 100 h 189"/>
                  <a:gd name="T44" fmla="*/ 73 w 277"/>
                  <a:gd name="T45" fmla="*/ 94 h 189"/>
                  <a:gd name="T46" fmla="*/ 68 w 277"/>
                  <a:gd name="T47" fmla="*/ 91 h 189"/>
                  <a:gd name="T48" fmla="*/ 67 w 277"/>
                  <a:gd name="T49" fmla="*/ 87 h 189"/>
                  <a:gd name="T50" fmla="*/ 58 w 277"/>
                  <a:gd name="T51" fmla="*/ 86 h 189"/>
                  <a:gd name="T52" fmla="*/ 57 w 277"/>
                  <a:gd name="T53" fmla="*/ 78 h 189"/>
                  <a:gd name="T54" fmla="*/ 54 w 277"/>
                  <a:gd name="T55" fmla="*/ 77 h 189"/>
                  <a:gd name="T56" fmla="*/ 52 w 277"/>
                  <a:gd name="T57" fmla="*/ 71 h 189"/>
                  <a:gd name="T58" fmla="*/ 48 w 277"/>
                  <a:gd name="T59" fmla="*/ 70 h 189"/>
                  <a:gd name="T60" fmla="*/ 45 w 277"/>
                  <a:gd name="T61" fmla="*/ 62 h 189"/>
                  <a:gd name="T62" fmla="*/ 42 w 277"/>
                  <a:gd name="T63" fmla="*/ 56 h 189"/>
                  <a:gd name="T64" fmla="*/ 40 w 277"/>
                  <a:gd name="T65" fmla="*/ 45 h 189"/>
                  <a:gd name="T66" fmla="*/ 39 w 277"/>
                  <a:gd name="T67" fmla="*/ 42 h 189"/>
                  <a:gd name="T68" fmla="*/ 34 w 277"/>
                  <a:gd name="T69" fmla="*/ 37 h 189"/>
                  <a:gd name="T70" fmla="*/ 32 w 277"/>
                  <a:gd name="T71" fmla="*/ 30 h 189"/>
                  <a:gd name="T72" fmla="*/ 26 w 277"/>
                  <a:gd name="T73" fmla="*/ 25 h 189"/>
                  <a:gd name="T74" fmla="*/ 23 w 277"/>
                  <a:gd name="T75" fmla="*/ 20 h 189"/>
                  <a:gd name="T76" fmla="*/ 21 w 277"/>
                  <a:gd name="T77" fmla="*/ 18 h 189"/>
                  <a:gd name="T78" fmla="*/ 18 w 277"/>
                  <a:gd name="T79" fmla="*/ 13 h 189"/>
                  <a:gd name="T80" fmla="*/ 15 w 277"/>
                  <a:gd name="T81" fmla="*/ 10 h 189"/>
                  <a:gd name="T82" fmla="*/ 13 w 277"/>
                  <a:gd name="T83" fmla="*/ 5 h 189"/>
                  <a:gd name="T84" fmla="*/ 5 w 277"/>
                  <a:gd name="T85" fmla="*/ 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189">
                    <a:moveTo>
                      <a:pt x="277" y="189"/>
                    </a:moveTo>
                    <a:lnTo>
                      <a:pt x="243" y="189"/>
                    </a:lnTo>
                    <a:lnTo>
                      <a:pt x="243" y="184"/>
                    </a:lnTo>
                    <a:lnTo>
                      <a:pt x="233" y="184"/>
                    </a:lnTo>
                    <a:lnTo>
                      <a:pt x="233" y="179"/>
                    </a:lnTo>
                    <a:lnTo>
                      <a:pt x="207" y="179"/>
                    </a:lnTo>
                    <a:lnTo>
                      <a:pt x="207" y="174"/>
                    </a:lnTo>
                    <a:lnTo>
                      <a:pt x="201" y="174"/>
                    </a:lnTo>
                    <a:lnTo>
                      <a:pt x="201" y="172"/>
                    </a:lnTo>
                    <a:lnTo>
                      <a:pt x="179" y="172"/>
                    </a:lnTo>
                    <a:lnTo>
                      <a:pt x="179" y="167"/>
                    </a:lnTo>
                    <a:lnTo>
                      <a:pt x="171" y="167"/>
                    </a:lnTo>
                    <a:lnTo>
                      <a:pt x="171" y="164"/>
                    </a:lnTo>
                    <a:lnTo>
                      <a:pt x="159" y="164"/>
                    </a:lnTo>
                    <a:lnTo>
                      <a:pt x="159" y="162"/>
                    </a:lnTo>
                    <a:lnTo>
                      <a:pt x="153" y="162"/>
                    </a:lnTo>
                    <a:lnTo>
                      <a:pt x="153" y="159"/>
                    </a:lnTo>
                    <a:lnTo>
                      <a:pt x="152" y="159"/>
                    </a:lnTo>
                    <a:lnTo>
                      <a:pt x="152" y="156"/>
                    </a:lnTo>
                    <a:lnTo>
                      <a:pt x="150" y="156"/>
                    </a:lnTo>
                    <a:lnTo>
                      <a:pt x="150" y="154"/>
                    </a:lnTo>
                    <a:lnTo>
                      <a:pt x="148" y="154"/>
                    </a:lnTo>
                    <a:lnTo>
                      <a:pt x="148" y="150"/>
                    </a:lnTo>
                    <a:lnTo>
                      <a:pt x="144" y="150"/>
                    </a:lnTo>
                    <a:lnTo>
                      <a:pt x="144" y="147"/>
                    </a:lnTo>
                    <a:lnTo>
                      <a:pt x="134" y="147"/>
                    </a:lnTo>
                    <a:lnTo>
                      <a:pt x="134" y="145"/>
                    </a:lnTo>
                    <a:lnTo>
                      <a:pt x="132" y="145"/>
                    </a:lnTo>
                    <a:lnTo>
                      <a:pt x="132" y="144"/>
                    </a:lnTo>
                    <a:lnTo>
                      <a:pt x="129" y="144"/>
                    </a:lnTo>
                    <a:lnTo>
                      <a:pt x="129" y="141"/>
                    </a:lnTo>
                    <a:lnTo>
                      <a:pt x="127" y="141"/>
                    </a:lnTo>
                    <a:lnTo>
                      <a:pt x="127" y="137"/>
                    </a:lnTo>
                    <a:lnTo>
                      <a:pt x="124" y="137"/>
                    </a:lnTo>
                    <a:lnTo>
                      <a:pt x="124" y="134"/>
                    </a:lnTo>
                    <a:lnTo>
                      <a:pt x="121" y="134"/>
                    </a:lnTo>
                    <a:lnTo>
                      <a:pt x="121" y="131"/>
                    </a:lnTo>
                    <a:lnTo>
                      <a:pt x="117" y="131"/>
                    </a:lnTo>
                    <a:lnTo>
                      <a:pt x="117" y="128"/>
                    </a:lnTo>
                    <a:lnTo>
                      <a:pt x="115" y="128"/>
                    </a:lnTo>
                    <a:lnTo>
                      <a:pt x="115" y="127"/>
                    </a:lnTo>
                    <a:lnTo>
                      <a:pt x="113" y="127"/>
                    </a:lnTo>
                    <a:lnTo>
                      <a:pt x="113" y="126"/>
                    </a:lnTo>
                    <a:lnTo>
                      <a:pt x="110" y="126"/>
                    </a:lnTo>
                    <a:lnTo>
                      <a:pt x="110" y="124"/>
                    </a:lnTo>
                    <a:lnTo>
                      <a:pt x="106" y="124"/>
                    </a:lnTo>
                    <a:lnTo>
                      <a:pt x="106" y="122"/>
                    </a:lnTo>
                    <a:lnTo>
                      <a:pt x="103" y="122"/>
                    </a:lnTo>
                    <a:lnTo>
                      <a:pt x="103" y="120"/>
                    </a:lnTo>
                    <a:lnTo>
                      <a:pt x="101" y="120"/>
                    </a:lnTo>
                    <a:lnTo>
                      <a:pt x="101" y="117"/>
                    </a:lnTo>
                    <a:lnTo>
                      <a:pt x="98" y="117"/>
                    </a:lnTo>
                    <a:lnTo>
                      <a:pt x="98" y="115"/>
                    </a:lnTo>
                    <a:lnTo>
                      <a:pt x="91" y="115"/>
                    </a:lnTo>
                    <a:lnTo>
                      <a:pt x="91" y="113"/>
                    </a:lnTo>
                    <a:lnTo>
                      <a:pt x="90" y="113"/>
                    </a:lnTo>
                    <a:lnTo>
                      <a:pt x="90" y="109"/>
                    </a:lnTo>
                    <a:lnTo>
                      <a:pt x="82" y="109"/>
                    </a:lnTo>
                    <a:lnTo>
                      <a:pt x="82" y="108"/>
                    </a:lnTo>
                    <a:lnTo>
                      <a:pt x="80" y="108"/>
                    </a:lnTo>
                    <a:lnTo>
                      <a:pt x="80" y="106"/>
                    </a:lnTo>
                    <a:lnTo>
                      <a:pt x="78" y="106"/>
                    </a:lnTo>
                    <a:lnTo>
                      <a:pt x="78" y="103"/>
                    </a:lnTo>
                    <a:cubicBezTo>
                      <a:pt x="78" y="103"/>
                      <a:pt x="75" y="104"/>
                      <a:pt x="75" y="103"/>
                    </a:cubicBezTo>
                    <a:cubicBezTo>
                      <a:pt x="75" y="102"/>
                      <a:pt x="75" y="100"/>
                      <a:pt x="75" y="100"/>
                    </a:cubicBezTo>
                    <a:lnTo>
                      <a:pt x="74" y="100"/>
                    </a:lnTo>
                    <a:lnTo>
                      <a:pt x="74" y="96"/>
                    </a:lnTo>
                    <a:lnTo>
                      <a:pt x="73" y="96"/>
                    </a:lnTo>
                    <a:lnTo>
                      <a:pt x="73" y="94"/>
                    </a:lnTo>
                    <a:lnTo>
                      <a:pt x="70" y="94"/>
                    </a:lnTo>
                    <a:lnTo>
                      <a:pt x="70" y="91"/>
                    </a:lnTo>
                    <a:lnTo>
                      <a:pt x="68" y="91"/>
                    </a:lnTo>
                    <a:lnTo>
                      <a:pt x="68" y="89"/>
                    </a:lnTo>
                    <a:lnTo>
                      <a:pt x="67" y="89"/>
                    </a:lnTo>
                    <a:lnTo>
                      <a:pt x="67" y="87"/>
                    </a:lnTo>
                    <a:lnTo>
                      <a:pt x="61" y="87"/>
                    </a:lnTo>
                    <a:lnTo>
                      <a:pt x="61" y="86"/>
                    </a:lnTo>
                    <a:lnTo>
                      <a:pt x="58" y="86"/>
                    </a:lnTo>
                    <a:lnTo>
                      <a:pt x="58" y="82"/>
                    </a:lnTo>
                    <a:lnTo>
                      <a:pt x="57" y="82"/>
                    </a:lnTo>
                    <a:lnTo>
                      <a:pt x="57" y="78"/>
                    </a:lnTo>
                    <a:lnTo>
                      <a:pt x="56" y="78"/>
                    </a:lnTo>
                    <a:lnTo>
                      <a:pt x="56" y="77"/>
                    </a:lnTo>
                    <a:lnTo>
                      <a:pt x="54" y="77"/>
                    </a:lnTo>
                    <a:lnTo>
                      <a:pt x="54" y="75"/>
                    </a:lnTo>
                    <a:lnTo>
                      <a:pt x="52" y="75"/>
                    </a:lnTo>
                    <a:lnTo>
                      <a:pt x="52" y="71"/>
                    </a:lnTo>
                    <a:lnTo>
                      <a:pt x="49" y="71"/>
                    </a:lnTo>
                    <a:lnTo>
                      <a:pt x="49" y="70"/>
                    </a:lnTo>
                    <a:lnTo>
                      <a:pt x="48" y="70"/>
                    </a:lnTo>
                    <a:lnTo>
                      <a:pt x="48" y="66"/>
                    </a:lnTo>
                    <a:lnTo>
                      <a:pt x="45" y="66"/>
                    </a:lnTo>
                    <a:lnTo>
                      <a:pt x="45" y="62"/>
                    </a:lnTo>
                    <a:lnTo>
                      <a:pt x="44" y="62"/>
                    </a:lnTo>
                    <a:lnTo>
                      <a:pt x="44" y="56"/>
                    </a:lnTo>
                    <a:lnTo>
                      <a:pt x="42" y="56"/>
                    </a:lnTo>
                    <a:lnTo>
                      <a:pt x="42" y="49"/>
                    </a:lnTo>
                    <a:lnTo>
                      <a:pt x="40" y="49"/>
                    </a:lnTo>
                    <a:lnTo>
                      <a:pt x="40" y="45"/>
                    </a:lnTo>
                    <a:lnTo>
                      <a:pt x="39" y="45"/>
                    </a:lnTo>
                    <a:lnTo>
                      <a:pt x="39" y="43"/>
                    </a:lnTo>
                    <a:lnTo>
                      <a:pt x="39" y="42"/>
                    </a:lnTo>
                    <a:lnTo>
                      <a:pt x="36" y="42"/>
                    </a:lnTo>
                    <a:lnTo>
                      <a:pt x="36" y="37"/>
                    </a:lnTo>
                    <a:lnTo>
                      <a:pt x="34" y="37"/>
                    </a:lnTo>
                    <a:lnTo>
                      <a:pt x="34" y="34"/>
                    </a:lnTo>
                    <a:lnTo>
                      <a:pt x="32" y="34"/>
                    </a:lnTo>
                    <a:lnTo>
                      <a:pt x="32" y="30"/>
                    </a:lnTo>
                    <a:lnTo>
                      <a:pt x="30" y="30"/>
                    </a:lnTo>
                    <a:lnTo>
                      <a:pt x="30" y="25"/>
                    </a:lnTo>
                    <a:lnTo>
                      <a:pt x="26" y="25"/>
                    </a:lnTo>
                    <a:lnTo>
                      <a:pt x="26" y="21"/>
                    </a:lnTo>
                    <a:lnTo>
                      <a:pt x="23" y="21"/>
                    </a:lnTo>
                    <a:lnTo>
                      <a:pt x="23" y="20"/>
                    </a:lnTo>
                    <a:lnTo>
                      <a:pt x="22" y="20"/>
                    </a:lnTo>
                    <a:lnTo>
                      <a:pt x="22" y="18"/>
                    </a:lnTo>
                    <a:lnTo>
                      <a:pt x="21" y="18"/>
                    </a:lnTo>
                    <a:lnTo>
                      <a:pt x="21" y="15"/>
                    </a:lnTo>
                    <a:lnTo>
                      <a:pt x="18" y="15"/>
                    </a:lnTo>
                    <a:lnTo>
                      <a:pt x="18" y="13"/>
                    </a:lnTo>
                    <a:lnTo>
                      <a:pt x="16" y="13"/>
                    </a:lnTo>
                    <a:lnTo>
                      <a:pt x="16" y="10"/>
                    </a:lnTo>
                    <a:lnTo>
                      <a:pt x="15" y="10"/>
                    </a:lnTo>
                    <a:lnTo>
                      <a:pt x="15" y="8"/>
                    </a:lnTo>
                    <a:lnTo>
                      <a:pt x="13" y="8"/>
                    </a:lnTo>
                    <a:lnTo>
                      <a:pt x="13" y="5"/>
                    </a:lnTo>
                    <a:lnTo>
                      <a:pt x="10" y="5"/>
                    </a:lnTo>
                    <a:lnTo>
                      <a:pt x="10" y="3"/>
                    </a:lnTo>
                    <a:lnTo>
                      <a:pt x="5" y="3"/>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2894012" y="2260935"/>
              <a:ext cx="4124012" cy="2052000"/>
              <a:chOff x="3032125" y="2667000"/>
              <a:chExt cx="3076575" cy="1524000"/>
            </a:xfrm>
          </p:grpSpPr>
          <p:sp>
            <p:nvSpPr>
              <p:cNvPr id="17" name="Line 6"/>
              <p:cNvSpPr>
                <a:spLocks noChangeShapeType="1"/>
              </p:cNvSpPr>
              <p:nvPr/>
            </p:nvSpPr>
            <p:spPr bwMode="auto">
              <a:xfrm>
                <a:off x="4756150" y="346710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18" name="Line 7"/>
              <p:cNvSpPr>
                <a:spLocks noChangeShapeType="1"/>
              </p:cNvSpPr>
              <p:nvPr/>
            </p:nvSpPr>
            <p:spPr bwMode="auto">
              <a:xfrm>
                <a:off x="4775200" y="346710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19" name="Line 8"/>
              <p:cNvSpPr>
                <a:spLocks noChangeShapeType="1"/>
              </p:cNvSpPr>
              <p:nvPr/>
            </p:nvSpPr>
            <p:spPr bwMode="auto">
              <a:xfrm>
                <a:off x="6099175" y="4138613"/>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0" name="Line 9"/>
              <p:cNvSpPr>
                <a:spLocks noChangeShapeType="1"/>
              </p:cNvSpPr>
              <p:nvPr/>
            </p:nvSpPr>
            <p:spPr bwMode="auto">
              <a:xfrm>
                <a:off x="45370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1" name="Line 10"/>
              <p:cNvSpPr>
                <a:spLocks noChangeShapeType="1"/>
              </p:cNvSpPr>
              <p:nvPr/>
            </p:nvSpPr>
            <p:spPr bwMode="auto">
              <a:xfrm>
                <a:off x="5384800" y="4133850"/>
                <a:ext cx="0" cy="57150"/>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2" name="Line 11"/>
              <p:cNvSpPr>
                <a:spLocks noChangeShapeType="1"/>
              </p:cNvSpPr>
              <p:nvPr/>
            </p:nvSpPr>
            <p:spPr bwMode="auto">
              <a:xfrm>
                <a:off x="4508500"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3" name="Line 12"/>
              <p:cNvSpPr>
                <a:spLocks noChangeShapeType="1"/>
              </p:cNvSpPr>
              <p:nvPr/>
            </p:nvSpPr>
            <p:spPr bwMode="auto">
              <a:xfrm>
                <a:off x="44227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4" name="Line 13"/>
              <p:cNvSpPr>
                <a:spLocks noChangeShapeType="1"/>
              </p:cNvSpPr>
              <p:nvPr/>
            </p:nvSpPr>
            <p:spPr bwMode="auto">
              <a:xfrm>
                <a:off x="4432300" y="3374016"/>
                <a:ext cx="0" cy="43296"/>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5" name="Line 14"/>
              <p:cNvSpPr>
                <a:spLocks noChangeShapeType="1"/>
              </p:cNvSpPr>
              <p:nvPr/>
            </p:nvSpPr>
            <p:spPr bwMode="auto">
              <a:xfrm>
                <a:off x="4451350"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6" name="Line 15"/>
              <p:cNvSpPr>
                <a:spLocks noChangeShapeType="1"/>
              </p:cNvSpPr>
              <p:nvPr/>
            </p:nvSpPr>
            <p:spPr bwMode="auto">
              <a:xfrm>
                <a:off x="4460875" y="3371850"/>
                <a:ext cx="0" cy="47625"/>
              </a:xfrm>
              <a:prstGeom prst="line">
                <a:avLst/>
              </a:pr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sp>
            <p:nvSpPr>
              <p:cNvPr id="27" name="Freeform 16"/>
              <p:cNvSpPr>
                <a:spLocks/>
              </p:cNvSpPr>
              <p:nvPr/>
            </p:nvSpPr>
            <p:spPr bwMode="auto">
              <a:xfrm>
                <a:off x="3032125" y="2667000"/>
                <a:ext cx="3076575" cy="1495425"/>
              </a:xfrm>
              <a:custGeom>
                <a:avLst/>
                <a:gdLst>
                  <a:gd name="T0" fmla="*/ 323 w 323"/>
                  <a:gd name="T1" fmla="*/ 157 h 157"/>
                  <a:gd name="T2" fmla="*/ 232 w 323"/>
                  <a:gd name="T3" fmla="*/ 157 h 157"/>
                  <a:gd name="T4" fmla="*/ 232 w 323"/>
                  <a:gd name="T5" fmla="*/ 142 h 157"/>
                  <a:gd name="T6" fmla="*/ 217 w 323"/>
                  <a:gd name="T7" fmla="*/ 142 h 157"/>
                  <a:gd name="T8" fmla="*/ 217 w 323"/>
                  <a:gd name="T9" fmla="*/ 132 h 157"/>
                  <a:gd name="T10" fmla="*/ 210 w 323"/>
                  <a:gd name="T11" fmla="*/ 132 h 157"/>
                  <a:gd name="T12" fmla="*/ 210 w 323"/>
                  <a:gd name="T13" fmla="*/ 120 h 157"/>
                  <a:gd name="T14" fmla="*/ 193 w 323"/>
                  <a:gd name="T15" fmla="*/ 120 h 157"/>
                  <a:gd name="T16" fmla="*/ 193 w 323"/>
                  <a:gd name="T17" fmla="*/ 109 h 157"/>
                  <a:gd name="T18" fmla="*/ 189 w 323"/>
                  <a:gd name="T19" fmla="*/ 109 h 157"/>
                  <a:gd name="T20" fmla="*/ 189 w 323"/>
                  <a:gd name="T21" fmla="*/ 98 h 157"/>
                  <a:gd name="T22" fmla="*/ 187 w 323"/>
                  <a:gd name="T23" fmla="*/ 98 h 157"/>
                  <a:gd name="T24" fmla="*/ 187 w 323"/>
                  <a:gd name="T25" fmla="*/ 87 h 157"/>
                  <a:gd name="T26" fmla="*/ 163 w 323"/>
                  <a:gd name="T27" fmla="*/ 87 h 157"/>
                  <a:gd name="T28" fmla="*/ 163 w 323"/>
                  <a:gd name="T29" fmla="*/ 77 h 157"/>
                  <a:gd name="T30" fmla="*/ 138 w 323"/>
                  <a:gd name="T31" fmla="*/ 77 h 157"/>
                  <a:gd name="T32" fmla="*/ 138 w 323"/>
                  <a:gd name="T33" fmla="*/ 72 h 157"/>
                  <a:gd name="T34" fmla="*/ 135 w 323"/>
                  <a:gd name="T35" fmla="*/ 72 h 157"/>
                  <a:gd name="T36" fmla="*/ 135 w 323"/>
                  <a:gd name="T37" fmla="*/ 68 h 157"/>
                  <a:gd name="T38" fmla="*/ 131 w 323"/>
                  <a:gd name="T39" fmla="*/ 68 h 157"/>
                  <a:gd name="T40" fmla="*/ 131 w 323"/>
                  <a:gd name="T41" fmla="*/ 63 h 157"/>
                  <a:gd name="T42" fmla="*/ 128 w 323"/>
                  <a:gd name="T43" fmla="*/ 63 h 157"/>
                  <a:gd name="T44" fmla="*/ 128 w 323"/>
                  <a:gd name="T45" fmla="*/ 60 h 157"/>
                  <a:gd name="T46" fmla="*/ 123 w 323"/>
                  <a:gd name="T47" fmla="*/ 60 h 157"/>
                  <a:gd name="T48" fmla="*/ 123 w 323"/>
                  <a:gd name="T49" fmla="*/ 57 h 157"/>
                  <a:gd name="T50" fmla="*/ 111 w 323"/>
                  <a:gd name="T51" fmla="*/ 57 h 157"/>
                  <a:gd name="T52" fmla="*/ 111 w 323"/>
                  <a:gd name="T53" fmla="*/ 52 h 157"/>
                  <a:gd name="T54" fmla="*/ 105 w 323"/>
                  <a:gd name="T55" fmla="*/ 52 h 157"/>
                  <a:gd name="T56" fmla="*/ 105 w 323"/>
                  <a:gd name="T57" fmla="*/ 40 h 157"/>
                  <a:gd name="T58" fmla="*/ 98 w 323"/>
                  <a:gd name="T59" fmla="*/ 40 h 157"/>
                  <a:gd name="T60" fmla="*/ 98 w 323"/>
                  <a:gd name="T61" fmla="*/ 36 h 157"/>
                  <a:gd name="T62" fmla="*/ 92 w 323"/>
                  <a:gd name="T63" fmla="*/ 36 h 157"/>
                  <a:gd name="T64" fmla="*/ 92 w 323"/>
                  <a:gd name="T65" fmla="*/ 32 h 157"/>
                  <a:gd name="T66" fmla="*/ 87 w 323"/>
                  <a:gd name="T67" fmla="*/ 32 h 157"/>
                  <a:gd name="T68" fmla="*/ 87 w 323"/>
                  <a:gd name="T69" fmla="*/ 25 h 157"/>
                  <a:gd name="T70" fmla="*/ 83 w 323"/>
                  <a:gd name="T71" fmla="*/ 25 h 157"/>
                  <a:gd name="T72" fmla="*/ 83 w 323"/>
                  <a:gd name="T73" fmla="*/ 23 h 157"/>
                  <a:gd name="T74" fmla="*/ 78 w 323"/>
                  <a:gd name="T75" fmla="*/ 23 h 157"/>
                  <a:gd name="T76" fmla="*/ 78 w 323"/>
                  <a:gd name="T77" fmla="*/ 20 h 157"/>
                  <a:gd name="T78" fmla="*/ 74 w 323"/>
                  <a:gd name="T79" fmla="*/ 20 h 157"/>
                  <a:gd name="T80" fmla="*/ 74 w 323"/>
                  <a:gd name="T81" fmla="*/ 16 h 157"/>
                  <a:gd name="T82" fmla="*/ 69 w 323"/>
                  <a:gd name="T83" fmla="*/ 16 h 157"/>
                  <a:gd name="T84" fmla="*/ 69 w 323"/>
                  <a:gd name="T85" fmla="*/ 11 h 157"/>
                  <a:gd name="T86" fmla="*/ 59 w 323"/>
                  <a:gd name="T87" fmla="*/ 11 h 157"/>
                  <a:gd name="T88" fmla="*/ 59 w 323"/>
                  <a:gd name="T89" fmla="*/ 7 h 157"/>
                  <a:gd name="T90" fmla="*/ 50 w 323"/>
                  <a:gd name="T91" fmla="*/ 7 h 157"/>
                  <a:gd name="T92" fmla="*/ 50 w 323"/>
                  <a:gd name="T93" fmla="*/ 0 h 157"/>
                  <a:gd name="T94" fmla="*/ 0 w 323"/>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157">
                    <a:moveTo>
                      <a:pt x="323" y="157"/>
                    </a:moveTo>
                    <a:lnTo>
                      <a:pt x="232" y="157"/>
                    </a:lnTo>
                    <a:lnTo>
                      <a:pt x="232" y="142"/>
                    </a:lnTo>
                    <a:lnTo>
                      <a:pt x="217" y="142"/>
                    </a:lnTo>
                    <a:lnTo>
                      <a:pt x="217" y="132"/>
                    </a:lnTo>
                    <a:lnTo>
                      <a:pt x="210" y="132"/>
                    </a:lnTo>
                    <a:lnTo>
                      <a:pt x="210" y="120"/>
                    </a:lnTo>
                    <a:lnTo>
                      <a:pt x="193" y="120"/>
                    </a:lnTo>
                    <a:lnTo>
                      <a:pt x="193" y="109"/>
                    </a:lnTo>
                    <a:lnTo>
                      <a:pt x="189" y="109"/>
                    </a:lnTo>
                    <a:lnTo>
                      <a:pt x="189" y="98"/>
                    </a:lnTo>
                    <a:lnTo>
                      <a:pt x="187" y="98"/>
                    </a:lnTo>
                    <a:lnTo>
                      <a:pt x="187" y="87"/>
                    </a:lnTo>
                    <a:lnTo>
                      <a:pt x="163" y="87"/>
                    </a:lnTo>
                    <a:lnTo>
                      <a:pt x="163" y="77"/>
                    </a:lnTo>
                    <a:lnTo>
                      <a:pt x="138" y="77"/>
                    </a:lnTo>
                    <a:lnTo>
                      <a:pt x="138" y="72"/>
                    </a:lnTo>
                    <a:lnTo>
                      <a:pt x="135" y="72"/>
                    </a:lnTo>
                    <a:lnTo>
                      <a:pt x="135" y="68"/>
                    </a:lnTo>
                    <a:lnTo>
                      <a:pt x="131" y="68"/>
                    </a:lnTo>
                    <a:lnTo>
                      <a:pt x="131" y="63"/>
                    </a:lnTo>
                    <a:lnTo>
                      <a:pt x="128" y="63"/>
                    </a:lnTo>
                    <a:lnTo>
                      <a:pt x="128" y="60"/>
                    </a:lnTo>
                    <a:lnTo>
                      <a:pt x="123" y="60"/>
                    </a:lnTo>
                    <a:lnTo>
                      <a:pt x="123" y="57"/>
                    </a:lnTo>
                    <a:lnTo>
                      <a:pt x="111" y="57"/>
                    </a:lnTo>
                    <a:lnTo>
                      <a:pt x="111" y="52"/>
                    </a:lnTo>
                    <a:lnTo>
                      <a:pt x="105" y="52"/>
                    </a:lnTo>
                    <a:lnTo>
                      <a:pt x="105" y="40"/>
                    </a:lnTo>
                    <a:lnTo>
                      <a:pt x="98" y="40"/>
                    </a:lnTo>
                    <a:lnTo>
                      <a:pt x="98" y="36"/>
                    </a:lnTo>
                    <a:lnTo>
                      <a:pt x="92" y="36"/>
                    </a:lnTo>
                    <a:lnTo>
                      <a:pt x="92" y="32"/>
                    </a:lnTo>
                    <a:lnTo>
                      <a:pt x="87" y="32"/>
                    </a:lnTo>
                    <a:lnTo>
                      <a:pt x="87" y="25"/>
                    </a:lnTo>
                    <a:lnTo>
                      <a:pt x="83" y="25"/>
                    </a:lnTo>
                    <a:lnTo>
                      <a:pt x="83" y="23"/>
                    </a:lnTo>
                    <a:lnTo>
                      <a:pt x="78" y="23"/>
                    </a:lnTo>
                    <a:lnTo>
                      <a:pt x="78" y="20"/>
                    </a:lnTo>
                    <a:lnTo>
                      <a:pt x="74" y="20"/>
                    </a:lnTo>
                    <a:lnTo>
                      <a:pt x="74" y="16"/>
                    </a:lnTo>
                    <a:lnTo>
                      <a:pt x="69" y="16"/>
                    </a:lnTo>
                    <a:lnTo>
                      <a:pt x="69" y="11"/>
                    </a:lnTo>
                    <a:lnTo>
                      <a:pt x="59" y="11"/>
                    </a:lnTo>
                    <a:lnTo>
                      <a:pt x="59" y="7"/>
                    </a:lnTo>
                    <a:lnTo>
                      <a:pt x="50" y="7"/>
                    </a:lnTo>
                    <a:lnTo>
                      <a:pt x="50" y="0"/>
                    </a:lnTo>
                    <a:lnTo>
                      <a:pt x="0" y="0"/>
                    </a:lnTo>
                  </a:path>
                </a:pathLst>
              </a:custGeom>
              <a:ln w="19050">
                <a:solidFill>
                  <a:srgbClr val="04388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endParaRPr>
              </a:p>
            </p:txBody>
          </p:sp>
        </p:grpSp>
      </p:grpSp>
    </p:spTree>
    <p:custDataLst>
      <p:tags r:id="rId1"/>
    </p:custDataLst>
    <p:extLst>
      <p:ext uri="{BB962C8B-B14F-4D97-AF65-F5344CB8AC3E}">
        <p14:creationId xmlns:p14="http://schemas.microsoft.com/office/powerpoint/2010/main" val="381479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Screening, biomarkers and prognostic markers</a:t>
            </a:r>
            <a:endParaRPr lang="en-GB" dirty="0"/>
          </a:p>
        </p:txBody>
      </p:sp>
      <p:sp>
        <p:nvSpPr>
          <p:cNvPr id="4" name="Text Placeholder 3"/>
          <p:cNvSpPr>
            <a:spLocks noGrp="1"/>
          </p:cNvSpPr>
          <p:nvPr>
            <p:ph type="body" idx="1"/>
          </p:nvPr>
        </p:nvSpPr>
        <p:spPr/>
        <p:txBody>
          <a:bodyPr/>
          <a:lstStyle/>
          <a:p>
            <a:r>
              <a:rPr lang="en-GB" dirty="0"/>
              <a:t>Colorectal Cancer</a:t>
            </a:r>
          </a:p>
        </p:txBody>
      </p:sp>
    </p:spTree>
    <p:extLst>
      <p:ext uri="{BB962C8B-B14F-4D97-AF65-F5344CB8AC3E}">
        <p14:creationId xmlns:p14="http://schemas.microsoft.com/office/powerpoint/2010/main" val="28380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O-012</a:t>
            </a:r>
            <a:r>
              <a:rPr lang="en-GB" dirty="0"/>
              <a:t>: Prognosis of lung metastases in patients with metastatic colorectal cancer: An ARCAD meta analysis </a:t>
            </a:r>
            <a:r>
              <a:rPr lang="en-GB" dirty="0" smtClean="0"/>
              <a:t>– </a:t>
            </a:r>
            <a:r>
              <a:rPr lang="en-GB" dirty="0" err="1" smtClean="0"/>
              <a:t>Henriques</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Henriques</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O-012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assess lung </a:t>
            </a:r>
            <a:r>
              <a:rPr lang="en-GB" dirty="0"/>
              <a:t>metastases prognostic </a:t>
            </a:r>
            <a:r>
              <a:rPr lang="en-GB" dirty="0" smtClean="0"/>
              <a:t>for OS in patients with </a:t>
            </a:r>
            <a:r>
              <a:rPr lang="en-GB" dirty="0" err="1" smtClean="0"/>
              <a:t>mCRC</a:t>
            </a:r>
            <a:endParaRPr lang="en-GB" dirty="0"/>
          </a:p>
          <a:p>
            <a:pPr marL="0" indent="0">
              <a:buClr>
                <a:srgbClr val="043882"/>
              </a:buClr>
              <a:buFontTx/>
              <a:buNone/>
            </a:pPr>
            <a:endParaRPr lang="en-GB" b="1" dirty="0" smtClean="0"/>
          </a:p>
          <a:p>
            <a:pPr marL="0" indent="0">
              <a:buClr>
                <a:srgbClr val="043882"/>
              </a:buClr>
              <a:buFontTx/>
              <a:buNone/>
            </a:pPr>
            <a:r>
              <a:rPr lang="en-GB" b="1" dirty="0" smtClean="0"/>
              <a:t>Study design</a:t>
            </a:r>
            <a:endParaRPr lang="en-GB" dirty="0"/>
          </a:p>
          <a:p>
            <a:pPr>
              <a:buClr>
                <a:srgbClr val="043882"/>
              </a:buClr>
            </a:pPr>
            <a:r>
              <a:rPr lang="en-GB" dirty="0" smtClean="0"/>
              <a:t>First-line </a:t>
            </a:r>
            <a:r>
              <a:rPr lang="en-GB" dirty="0"/>
              <a:t>treatment clinical trials </a:t>
            </a:r>
            <a:r>
              <a:rPr lang="en-GB" dirty="0" smtClean="0"/>
              <a:t>involving lung metastases </a:t>
            </a:r>
            <a:r>
              <a:rPr lang="en-GB" dirty="0"/>
              <a:t>were selected from the ARCAD (Aide et </a:t>
            </a:r>
            <a:r>
              <a:rPr lang="en-GB" dirty="0" err="1"/>
              <a:t>Recherche</a:t>
            </a:r>
            <a:r>
              <a:rPr lang="en-GB" dirty="0"/>
              <a:t> en </a:t>
            </a:r>
            <a:r>
              <a:rPr lang="en-GB" dirty="0" err="1" smtClean="0"/>
              <a:t>Cancérologie</a:t>
            </a:r>
            <a:r>
              <a:rPr lang="en-GB" dirty="0" smtClean="0"/>
              <a:t> Digestive</a:t>
            </a:r>
            <a:r>
              <a:rPr lang="en-GB" dirty="0"/>
              <a:t>) </a:t>
            </a:r>
            <a:r>
              <a:rPr lang="en-GB" dirty="0" smtClean="0"/>
              <a:t>database</a:t>
            </a:r>
          </a:p>
          <a:p>
            <a:pPr>
              <a:buClr>
                <a:srgbClr val="043882"/>
              </a:buClr>
            </a:pPr>
            <a:r>
              <a:rPr lang="en-GB" dirty="0" smtClean="0"/>
              <a:t>OS was evaluated based on date </a:t>
            </a:r>
            <a:r>
              <a:rPr lang="en-GB" dirty="0"/>
              <a:t>of </a:t>
            </a:r>
            <a:r>
              <a:rPr lang="en-GB" dirty="0" smtClean="0"/>
              <a:t>randomisation and date of death due to any cause; association </a:t>
            </a:r>
            <a:r>
              <a:rPr lang="en-GB" dirty="0"/>
              <a:t>of </a:t>
            </a:r>
            <a:r>
              <a:rPr lang="en-GB" dirty="0" smtClean="0"/>
              <a:t>OS with </a:t>
            </a:r>
            <a:r>
              <a:rPr lang="en-GB" dirty="0"/>
              <a:t>lung metastases was investigated in </a:t>
            </a:r>
            <a:r>
              <a:rPr lang="en-GB" dirty="0" smtClean="0"/>
              <a:t>the general population</a:t>
            </a:r>
            <a:r>
              <a:rPr lang="en-GB" dirty="0"/>
              <a:t>, and in two </a:t>
            </a:r>
            <a:r>
              <a:rPr lang="en-GB" dirty="0" smtClean="0"/>
              <a:t>subgroups – those with one </a:t>
            </a:r>
            <a:r>
              <a:rPr lang="en-GB" dirty="0"/>
              <a:t>metastatic site and </a:t>
            </a:r>
            <a:r>
              <a:rPr lang="en-GB" dirty="0" smtClean="0"/>
              <a:t>those with at </a:t>
            </a:r>
            <a:r>
              <a:rPr lang="en-GB" dirty="0"/>
              <a:t>least </a:t>
            </a:r>
            <a:r>
              <a:rPr lang="en-GB" dirty="0" smtClean="0"/>
              <a:t>two metastatic sites</a:t>
            </a:r>
          </a:p>
          <a:p>
            <a:pPr>
              <a:buClr>
                <a:srgbClr val="043882"/>
              </a:buClr>
            </a:pPr>
            <a:r>
              <a:rPr lang="en-GB" dirty="0" smtClean="0"/>
              <a:t>A </a:t>
            </a:r>
            <a:r>
              <a:rPr lang="en-GB" dirty="0"/>
              <a:t>propensity score approach was performed to </a:t>
            </a:r>
            <a:r>
              <a:rPr lang="en-GB" dirty="0" smtClean="0"/>
              <a:t>assess heterogeneity </a:t>
            </a:r>
            <a:r>
              <a:rPr lang="en-GB" dirty="0"/>
              <a:t>in term of baseline characteristics between patients with and </a:t>
            </a:r>
            <a:r>
              <a:rPr lang="en-GB" dirty="0" smtClean="0"/>
              <a:t>without lung metastases</a:t>
            </a:r>
          </a:p>
          <a:p>
            <a:pPr marL="0" indent="0">
              <a:buClr>
                <a:srgbClr val="043882"/>
              </a:buClr>
              <a:buFontTx/>
              <a:buNone/>
            </a:pPr>
            <a:endParaRPr lang="en-GB" dirty="0"/>
          </a:p>
        </p:txBody>
      </p:sp>
    </p:spTree>
    <p:custDataLst>
      <p:tags r:id="rId1"/>
    </p:custDataLst>
    <p:extLst>
      <p:ext uri="{BB962C8B-B14F-4D97-AF65-F5344CB8AC3E}">
        <p14:creationId xmlns:p14="http://schemas.microsoft.com/office/powerpoint/2010/main" val="220679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O-012</a:t>
            </a:r>
            <a:r>
              <a:rPr lang="en-GB" dirty="0"/>
              <a:t>: Prognosis of lung metastases in patients with metastatic colorectal cancer: An ARCAD meta analysis </a:t>
            </a:r>
            <a:r>
              <a:rPr lang="en-GB" dirty="0" smtClean="0"/>
              <a:t>– </a:t>
            </a:r>
            <a:r>
              <a:rPr lang="en-GB" dirty="0" err="1" smtClean="0"/>
              <a:t>Henriques</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Henriques</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O-012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r>
              <a:rPr lang="en-GB" b="1" dirty="0" smtClean="0"/>
              <a:t> </a:t>
            </a:r>
          </a:p>
          <a:p>
            <a:pPr marL="0" indent="0">
              <a:buClr>
                <a:srgbClr val="043882"/>
              </a:buClr>
              <a:buFontTx/>
              <a:buNone/>
            </a:pPr>
            <a:r>
              <a:rPr lang="en-GB" b="1" dirty="0" smtClean="0"/>
              <a:t>Conclusions</a:t>
            </a:r>
            <a:endParaRPr lang="en-GB" dirty="0"/>
          </a:p>
          <a:p>
            <a:pPr>
              <a:buClr>
                <a:srgbClr val="043882"/>
              </a:buClr>
            </a:pPr>
            <a:r>
              <a:rPr lang="en-GB" b="1" dirty="0"/>
              <a:t>In patients with </a:t>
            </a:r>
            <a:r>
              <a:rPr lang="en-GB" b="1" dirty="0" err="1"/>
              <a:t>mCRC</a:t>
            </a:r>
            <a:r>
              <a:rPr lang="en-GB" b="1" dirty="0"/>
              <a:t>, lung metastases were associated with a longer OS</a:t>
            </a:r>
          </a:p>
          <a:p>
            <a:pPr>
              <a:buClr>
                <a:srgbClr val="043882"/>
              </a:buClr>
            </a:pPr>
            <a:r>
              <a:rPr lang="en-GB" b="1" dirty="0"/>
              <a:t>This protective effect appeared to be more important in patients who had one metastatic site </a:t>
            </a:r>
            <a:r>
              <a:rPr lang="en-GB" b="1" dirty="0" smtClean="0"/>
              <a:t>only</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249718028"/>
              </p:ext>
            </p:extLst>
          </p:nvPr>
        </p:nvGraphicFramePr>
        <p:xfrm>
          <a:off x="365124" y="1563383"/>
          <a:ext cx="8245793" cy="3444082"/>
        </p:xfrm>
        <a:graphic>
          <a:graphicData uri="http://schemas.openxmlformats.org/drawingml/2006/table">
            <a:tbl>
              <a:tblPr firstRow="1" bandRow="1">
                <a:tableStyleId>{69012ECD-51FC-41F1-AA8D-1B2483CD663E}</a:tableStyleId>
              </a:tblPr>
              <a:tblGrid>
                <a:gridCol w="2835593"/>
                <a:gridCol w="1097280"/>
                <a:gridCol w="1036320"/>
                <a:gridCol w="807720"/>
                <a:gridCol w="1478280"/>
                <a:gridCol w="990600"/>
              </a:tblGrid>
              <a:tr h="579120">
                <a:tc>
                  <a:txBody>
                    <a:bodyPr/>
                    <a:lstStyle/>
                    <a:p>
                      <a:pPr algn="l" fontAlgn="base"/>
                      <a:endParaRPr lang="en-GB" sz="1600" b="0" dirty="0">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ase" latinLnBrk="0" hangingPunct="1"/>
                      <a:r>
                        <a:rPr lang="en-GB" sz="1600" b="1" kern="1200" dirty="0" smtClean="0">
                          <a:solidFill>
                            <a:schemeClr val="tx2"/>
                          </a:solidFill>
                          <a:effectLst/>
                          <a:latin typeface="+mj-lt"/>
                          <a:ea typeface="+mn-ea"/>
                          <a:cs typeface="+mn-cs"/>
                        </a:rPr>
                        <a:t>Patients, n</a:t>
                      </a:r>
                      <a:endParaRPr lang="en-GB" sz="1600" b="1" kern="1200" dirty="0">
                        <a:solidFill>
                          <a:schemeClr val="tx2"/>
                        </a:solidFill>
                        <a:effectLst/>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err="1" smtClean="0">
                          <a:solidFill>
                            <a:schemeClr val="tx2"/>
                          </a:solidFill>
                          <a:effectLst/>
                          <a:latin typeface="+mj-lt"/>
                        </a:rPr>
                        <a:t>mOS</a:t>
                      </a:r>
                      <a:r>
                        <a:rPr lang="en-GB" sz="1600" dirty="0" smtClean="0">
                          <a:solidFill>
                            <a:schemeClr val="tx2"/>
                          </a:solidFill>
                          <a:effectLst/>
                          <a:latin typeface="+mj-lt"/>
                        </a:rPr>
                        <a:t>, months</a:t>
                      </a:r>
                      <a:endParaRPr lang="en-GB" sz="1600" b="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j-lt"/>
                        </a:rPr>
                        <a:t>HR</a:t>
                      </a:r>
                      <a:endParaRPr lang="en-GB" sz="1600" b="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a:solidFill>
                            <a:schemeClr val="tx2"/>
                          </a:solidFill>
                          <a:effectLst/>
                          <a:latin typeface="+mj-lt"/>
                        </a:rPr>
                        <a:t>95</a:t>
                      </a:r>
                      <a:r>
                        <a:rPr lang="en-GB" sz="1600" dirty="0" smtClean="0">
                          <a:solidFill>
                            <a:schemeClr val="tx2"/>
                          </a:solidFill>
                          <a:effectLst/>
                          <a:latin typeface="+mj-lt"/>
                        </a:rPr>
                        <a:t>% CI</a:t>
                      </a:r>
                      <a:endParaRPr lang="en-GB" sz="1600" b="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j-lt"/>
                        </a:rPr>
                        <a:t>p-value</a:t>
                      </a:r>
                      <a:endParaRPr lang="en-GB" sz="1600" b="0" dirty="0">
                        <a:solidFill>
                          <a:schemeClr val="tx2"/>
                        </a:solidFill>
                        <a:effectLst/>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602">
                <a:tc>
                  <a:txBody>
                    <a:bodyPr/>
                    <a:lstStyle/>
                    <a:p>
                      <a:pPr algn="l" fontAlgn="base"/>
                      <a:r>
                        <a:rPr lang="en-GB" sz="1600" dirty="0" smtClean="0">
                          <a:effectLst/>
                          <a:latin typeface="+mj-lt"/>
                        </a:rPr>
                        <a:t>Overall population</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en-GB" sz="1400" b="0" dirty="0" smtClean="0">
                          <a:effectLst/>
                          <a:latin typeface="+mj-lt"/>
                        </a:rPr>
                        <a:t>17,102</a:t>
                      </a:r>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j-lt"/>
                          <a:cs typeface="Arial"/>
                        </a:rPr>
                        <a:t>0.85</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j-lt"/>
                          <a:cs typeface="+mn-cs"/>
                        </a:rPr>
                        <a:t>0.82,</a:t>
                      </a:r>
                      <a:r>
                        <a:rPr lang="en-GB" sz="1600" b="0" baseline="0" dirty="0" smtClean="0">
                          <a:effectLst/>
                          <a:latin typeface="+mj-lt"/>
                          <a:cs typeface="+mn-cs"/>
                        </a:rPr>
                        <a:t> 0.88</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j-lt"/>
                          <a:cs typeface="+mn-cs"/>
                        </a:rPr>
                        <a:t>&lt;0.0001</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850">
                <a:tc rowSpan="2">
                  <a:txBody>
                    <a:bodyPr/>
                    <a:lstStyle/>
                    <a:p>
                      <a:pPr algn="l" fontAlgn="base"/>
                      <a:r>
                        <a:rPr lang="en-GB" sz="1600" dirty="0" smtClean="0">
                          <a:effectLst/>
                          <a:latin typeface="+mj-lt"/>
                        </a:rPr>
                        <a:t>One metastatic</a:t>
                      </a:r>
                      <a:r>
                        <a:rPr lang="en-GB" sz="1600" baseline="0" dirty="0" smtClean="0">
                          <a:effectLst/>
                          <a:latin typeface="+mj-lt"/>
                        </a:rPr>
                        <a:t> site with lung metastases</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ase"/>
                      <a:r>
                        <a:rPr lang="en-GB" sz="1400" b="0" dirty="0" smtClean="0">
                          <a:effectLst/>
                          <a:latin typeface="+mj-lt"/>
                        </a:rPr>
                        <a:t>955</a:t>
                      </a:r>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j-lt"/>
                        </a:rPr>
                        <a:t>24.9</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j-lt"/>
                        </a:rPr>
                        <a:t>22.7, 27.2</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3850">
                <a:tc vMerge="1">
                  <a:txBody>
                    <a:bodyPr/>
                    <a:lstStyle/>
                    <a:p>
                      <a:pPr algn="l"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ase"/>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j-lt"/>
                        </a:rPr>
                        <a:t>0.71</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j-lt"/>
                        </a:rPr>
                        <a:t>0.67, 0.75</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r>
                        <a:rPr lang="en-GB" sz="1600" b="0" dirty="0" smtClean="0">
                          <a:effectLst/>
                          <a:latin typeface="+mj-lt"/>
                        </a:rPr>
                        <a:t>&lt;0.0001</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0520">
                <a:tc>
                  <a:txBody>
                    <a:bodyPr/>
                    <a:lstStyle/>
                    <a:p>
                      <a:pPr algn="l" fontAlgn="base"/>
                      <a:r>
                        <a:rPr lang="en-GB" sz="1600" dirty="0" smtClean="0">
                          <a:effectLst/>
                          <a:latin typeface="+mj-lt"/>
                        </a:rPr>
                        <a:t>One metastatic</a:t>
                      </a:r>
                      <a:r>
                        <a:rPr lang="en-GB" sz="1600" baseline="0" dirty="0" smtClean="0">
                          <a:effectLst/>
                          <a:latin typeface="+mj-lt"/>
                        </a:rPr>
                        <a:t> site without lung metastases</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en-GB" sz="1400" b="0" dirty="0" smtClean="0">
                          <a:effectLst/>
                          <a:latin typeface="+mj-lt"/>
                        </a:rPr>
                        <a:t>6399</a:t>
                      </a:r>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latin typeface="+mj-lt"/>
                        </a:rPr>
                        <a:t>20.0</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latin typeface="+mj-lt"/>
                        </a:rPr>
                        <a:t>18.7, 21.6</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375">
                <a:tc rowSpan="2">
                  <a:txBody>
                    <a:bodyPr/>
                    <a:lstStyle/>
                    <a:p>
                      <a:pPr algn="l" fontAlgn="base"/>
                      <a:r>
                        <a:rPr lang="en-GB" sz="1600" dirty="0" smtClean="0">
                          <a:effectLst/>
                          <a:latin typeface="+mj-lt"/>
                        </a:rPr>
                        <a:t>Two or more metastatic</a:t>
                      </a:r>
                      <a:r>
                        <a:rPr lang="en-GB" sz="1600" baseline="0" dirty="0" smtClean="0">
                          <a:effectLst/>
                          <a:latin typeface="+mj-lt"/>
                        </a:rPr>
                        <a:t> sites with lung metastases</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fontAlgn="base"/>
                      <a:r>
                        <a:rPr lang="en-GB" sz="1400" b="0" dirty="0" smtClean="0">
                          <a:effectLst/>
                          <a:latin typeface="+mj-lt"/>
                        </a:rPr>
                        <a:t>5564</a:t>
                      </a:r>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j-lt"/>
                        </a:rPr>
                        <a:t>15.3</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j-lt"/>
                          <a:cs typeface="+mn-cs"/>
                        </a:rPr>
                        <a:t>14.8,</a:t>
                      </a:r>
                      <a:r>
                        <a:rPr lang="en-GB" sz="1600" b="0" baseline="0" dirty="0" smtClean="0">
                          <a:effectLst/>
                          <a:latin typeface="+mj-lt"/>
                          <a:cs typeface="+mn-cs"/>
                        </a:rPr>
                        <a:t> 16.0</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vMerge="1">
                  <a:txBody>
                    <a:bodyPr/>
                    <a:lstStyle/>
                    <a:p>
                      <a:pPr algn="l"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fontAlgn="base"/>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j-lt"/>
                        </a:rPr>
                        <a:t>0.94</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j-lt"/>
                        </a:rPr>
                        <a:t>0.90. 0.97</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j-lt"/>
                        </a:rPr>
                        <a:t>0.001</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a:txBody>
                    <a:bodyPr/>
                    <a:lstStyle/>
                    <a:p>
                      <a:pPr algn="l" fontAlgn="base"/>
                      <a:r>
                        <a:rPr lang="en-GB" sz="1600" dirty="0" smtClean="0">
                          <a:effectLst/>
                          <a:latin typeface="+mj-lt"/>
                        </a:rPr>
                        <a:t>Two or more metastatic</a:t>
                      </a:r>
                      <a:r>
                        <a:rPr lang="en-GB" sz="1600" baseline="0" dirty="0" smtClean="0">
                          <a:effectLst/>
                          <a:latin typeface="+mj-lt"/>
                        </a:rPr>
                        <a:t> sites without lung metastases</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ase"/>
                      <a:r>
                        <a:rPr lang="en-GB" sz="1400" b="0" dirty="0" smtClean="0">
                          <a:effectLst/>
                          <a:latin typeface="+mj-lt"/>
                        </a:rPr>
                        <a:t>4184</a:t>
                      </a:r>
                      <a:endParaRPr lang="en-GB" sz="14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j-lt"/>
                        </a:rPr>
                        <a:t>14.4</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j-lt"/>
                          <a:cs typeface="+mn-cs"/>
                        </a:rPr>
                        <a:t>13.8,</a:t>
                      </a:r>
                      <a:r>
                        <a:rPr lang="en-GB" sz="1600" b="0" baseline="0" dirty="0" smtClean="0">
                          <a:effectLst/>
                          <a:latin typeface="+mj-lt"/>
                          <a:cs typeface="+mn-cs"/>
                        </a:rPr>
                        <a:t> 15.0</a:t>
                      </a:r>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a:effectLst/>
                        <a:latin typeface="+mj-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236710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O-013</a:t>
            </a:r>
            <a:r>
              <a:rPr lang="en-GB" dirty="0"/>
              <a:t>: A new </a:t>
            </a:r>
            <a:r>
              <a:rPr lang="en-GB" dirty="0" err="1"/>
              <a:t>nomogram</a:t>
            </a:r>
            <a:r>
              <a:rPr lang="en-GB" dirty="0"/>
              <a:t> for estimating 12-weeks survival in patients (pts) with chemorefractory metastatic colorectal cancer (mCRC</a:t>
            </a:r>
            <a:r>
              <a:rPr lang="en-GB" dirty="0" smtClean="0"/>
              <a:t>) – </a:t>
            </a:r>
            <a:r>
              <a:rPr lang="en-GB" dirty="0" err="1" smtClean="0"/>
              <a:t>Pietrantonio</a:t>
            </a:r>
            <a:r>
              <a:rPr lang="en-GB" dirty="0" smtClean="0"/>
              <a:t> F, </a:t>
            </a:r>
            <a:r>
              <a:rPr lang="en-GB" dirty="0"/>
              <a:t>et </a:t>
            </a:r>
            <a:r>
              <a:rPr lang="en-GB" dirty="0" smtClean="0"/>
              <a:t>al </a:t>
            </a:r>
            <a:endParaRPr lang="en-GB" dirty="0"/>
          </a:p>
        </p:txBody>
      </p:sp>
      <p:sp>
        <p:nvSpPr>
          <p:cNvPr id="2" name="Content Placeholder 1"/>
          <p:cNvSpPr>
            <a:spLocks noGrp="1"/>
          </p:cNvSpPr>
          <p:nvPr>
            <p:ph idx="1"/>
          </p:nvPr>
        </p:nvSpPr>
        <p:spPr>
          <a:xfrm>
            <a:off x="365124" y="1254035"/>
            <a:ext cx="8522844" cy="4746172"/>
          </a:xfrm>
        </p:spPr>
        <p:txBody>
          <a:bodyPr/>
          <a:lstStyle/>
          <a:p>
            <a:pPr marL="0" indent="0">
              <a:buNone/>
            </a:pPr>
            <a:r>
              <a:rPr lang="en-US" sz="1500" b="1" dirty="0"/>
              <a:t>Study </a:t>
            </a:r>
            <a:r>
              <a:rPr lang="en-US" sz="1500" b="1" dirty="0" smtClean="0"/>
              <a:t>objective</a:t>
            </a:r>
          </a:p>
          <a:p>
            <a:r>
              <a:rPr lang="en-US" sz="1500" dirty="0" smtClean="0"/>
              <a:t>To develop </a:t>
            </a:r>
            <a:r>
              <a:rPr lang="en-GB" sz="1500" dirty="0" smtClean="0"/>
              <a:t>a tool (a </a:t>
            </a:r>
            <a:r>
              <a:rPr lang="en-GB" sz="1500" dirty="0" err="1" smtClean="0"/>
              <a:t>nomogram</a:t>
            </a:r>
            <a:r>
              <a:rPr lang="en-GB" sz="1500" dirty="0" smtClean="0"/>
              <a:t>) to predict probability of death within 12 weeks from the date of an investigator’s assessment </a:t>
            </a:r>
            <a:r>
              <a:rPr lang="en-GB" sz="1500" dirty="0"/>
              <a:t>of </a:t>
            </a:r>
            <a:r>
              <a:rPr lang="en-GB" sz="1500" dirty="0" smtClean="0"/>
              <a:t>refractory metastatic </a:t>
            </a:r>
            <a:r>
              <a:rPr lang="en-GB" sz="1500" dirty="0"/>
              <a:t>colorectal cancer (</a:t>
            </a:r>
            <a:r>
              <a:rPr lang="en-GB" sz="1500" dirty="0" err="1"/>
              <a:t>mCRC</a:t>
            </a:r>
            <a:r>
              <a:rPr lang="en-GB" sz="1500" dirty="0"/>
              <a:t>) </a:t>
            </a:r>
            <a:endParaRPr lang="en-GB" sz="1500" dirty="0" smtClean="0"/>
          </a:p>
          <a:p>
            <a:pPr marL="0" indent="0">
              <a:buNone/>
            </a:pPr>
            <a:endParaRPr lang="en-US" sz="1500" b="1" dirty="0" smtClean="0"/>
          </a:p>
          <a:p>
            <a:pPr marL="0" indent="0">
              <a:buNone/>
            </a:pPr>
            <a:r>
              <a:rPr lang="en-US" sz="1500" b="1" dirty="0" smtClean="0"/>
              <a:t>Study design</a:t>
            </a:r>
            <a:endParaRPr lang="en-US" sz="1500" b="1" dirty="0"/>
          </a:p>
          <a:p>
            <a:r>
              <a:rPr lang="en-GB" sz="1500" dirty="0" smtClean="0"/>
              <a:t>Between </a:t>
            </a:r>
            <a:r>
              <a:rPr lang="en-GB" sz="1500" dirty="0"/>
              <a:t>2001 and 2014, data from 515 patients with </a:t>
            </a:r>
            <a:r>
              <a:rPr lang="en-GB" sz="1500" dirty="0" err="1"/>
              <a:t>mCRC</a:t>
            </a:r>
            <a:r>
              <a:rPr lang="en-GB" sz="1500" dirty="0"/>
              <a:t> </a:t>
            </a:r>
            <a:r>
              <a:rPr lang="en-GB" sz="1500" dirty="0" smtClean="0"/>
              <a:t>and ECOG PS ≤2 were </a:t>
            </a:r>
            <a:r>
              <a:rPr lang="en-GB" sz="1500" dirty="0"/>
              <a:t>collected at 8 Italian i</a:t>
            </a:r>
            <a:r>
              <a:rPr lang="en-GB" sz="1500" dirty="0" smtClean="0"/>
              <a:t>nstitutions</a:t>
            </a:r>
          </a:p>
          <a:p>
            <a:r>
              <a:rPr lang="en-GB" sz="1500" dirty="0" smtClean="0"/>
              <a:t>Refractoriness </a:t>
            </a:r>
            <a:r>
              <a:rPr lang="en-GB" sz="1500" dirty="0"/>
              <a:t>was defined as progressive disease during or within 12 weeks following the last administration of approved standard therapies including </a:t>
            </a:r>
            <a:r>
              <a:rPr lang="en-GB" sz="1500" dirty="0" err="1"/>
              <a:t>fluoropyrimidines</a:t>
            </a:r>
            <a:r>
              <a:rPr lang="en-GB" sz="1500" dirty="0"/>
              <a:t>, oxaliplatin, irinotecan, bevacizumab, cetuximab or panitumumab if (K)RAS wild type, or unacceptable </a:t>
            </a:r>
            <a:r>
              <a:rPr lang="en-GB" sz="1500" dirty="0" smtClean="0"/>
              <a:t>toxicity</a:t>
            </a:r>
            <a:endParaRPr lang="en-GB" sz="1500" dirty="0"/>
          </a:p>
          <a:p>
            <a:r>
              <a:rPr lang="en-GB" sz="1500" dirty="0" smtClean="0"/>
              <a:t>A </a:t>
            </a:r>
            <a:r>
              <a:rPr lang="en-GB" sz="1500" dirty="0" err="1"/>
              <a:t>nomogram</a:t>
            </a:r>
            <a:r>
              <a:rPr lang="en-GB" sz="1500" dirty="0"/>
              <a:t> for predicting the probability of death within 12 weeks was built by processing the prognostic variables in a random </a:t>
            </a:r>
            <a:r>
              <a:rPr lang="en-GB" sz="1500" dirty="0" smtClean="0"/>
              <a:t>Forest model</a:t>
            </a:r>
          </a:p>
          <a:p>
            <a:r>
              <a:rPr lang="en-GB" sz="1500" dirty="0" smtClean="0"/>
              <a:t>The </a:t>
            </a:r>
            <a:r>
              <a:rPr lang="en-GB" sz="1500" dirty="0"/>
              <a:t>variables were selected based on the RI statistical significance, obtained by permuting the response variable and the final </a:t>
            </a:r>
            <a:r>
              <a:rPr lang="en-GB" sz="1500" dirty="0" err="1"/>
              <a:t>nomogram</a:t>
            </a:r>
            <a:r>
              <a:rPr lang="en-GB" sz="1500" dirty="0"/>
              <a:t> was built using a binary logistic model including only the significant </a:t>
            </a:r>
            <a:r>
              <a:rPr lang="en-GB" sz="1500" dirty="0" smtClean="0"/>
              <a:t>variables</a:t>
            </a:r>
            <a:endParaRPr lang="en-GB" sz="1500" dirty="0"/>
          </a:p>
          <a:p>
            <a:r>
              <a:rPr lang="en-GB" sz="1500" dirty="0" smtClean="0"/>
              <a:t>The </a:t>
            </a:r>
            <a:r>
              <a:rPr lang="en-GB" sz="1500" dirty="0"/>
              <a:t>prognostic variables of interest were: sex, age, </a:t>
            </a:r>
            <a:r>
              <a:rPr lang="en-GB" sz="1500" dirty="0" smtClean="0"/>
              <a:t>primary tumour site</a:t>
            </a:r>
            <a:r>
              <a:rPr lang="en-GB" sz="1500" dirty="0"/>
              <a:t>, </a:t>
            </a:r>
            <a:r>
              <a:rPr lang="en-GB" sz="1500" dirty="0" smtClean="0"/>
              <a:t>tumour </a:t>
            </a:r>
            <a:r>
              <a:rPr lang="en-GB" sz="1500" dirty="0"/>
              <a:t>resection, synchronous </a:t>
            </a:r>
            <a:r>
              <a:rPr lang="en-GB" sz="1500" dirty="0" smtClean="0"/>
              <a:t>metastases, </a:t>
            </a:r>
            <a:r>
              <a:rPr lang="en-GB" sz="1500" dirty="0"/>
              <a:t>number and sites of </a:t>
            </a:r>
            <a:r>
              <a:rPr lang="en-GB" sz="1500" dirty="0" smtClean="0"/>
              <a:t>metastases, </a:t>
            </a:r>
            <a:r>
              <a:rPr lang="en-GB" sz="1500" dirty="0"/>
              <a:t>ECOG PS, carcinoembryonic </a:t>
            </a:r>
            <a:r>
              <a:rPr lang="en-GB" sz="1500" dirty="0" smtClean="0"/>
              <a:t>antigen, </a:t>
            </a:r>
            <a:r>
              <a:rPr lang="en-GB" sz="1500" dirty="0"/>
              <a:t>platelets, leukocytes, haemoglobin, neutrophils/lymphocytes ratio, sodium, alkaline phosphatase, </a:t>
            </a:r>
            <a:r>
              <a:rPr lang="en-GB" sz="1500" dirty="0" smtClean="0"/>
              <a:t>lactate dehydrogenase</a:t>
            </a:r>
            <a:r>
              <a:rPr lang="en-GB" sz="1500" dirty="0"/>
              <a:t>, time interval between metastatic diagnosis and refractoriness, number of previous treatment lines, </a:t>
            </a:r>
            <a:r>
              <a:rPr lang="en-GB" sz="1500" dirty="0" smtClean="0"/>
              <a:t>and RAS </a:t>
            </a:r>
            <a:r>
              <a:rPr lang="en-GB" sz="1500" dirty="0"/>
              <a:t>and BRAF mutational </a:t>
            </a:r>
            <a:r>
              <a:rPr lang="en-GB" sz="1500" dirty="0" smtClean="0"/>
              <a:t>status</a:t>
            </a:r>
          </a:p>
        </p:txBody>
      </p:sp>
      <p:sp>
        <p:nvSpPr>
          <p:cNvPr id="15" name="Text Placeholder 14"/>
          <p:cNvSpPr>
            <a:spLocks noGrp="1"/>
          </p:cNvSpPr>
          <p:nvPr>
            <p:ph type="body" sz="quarter" idx="11"/>
          </p:nvPr>
        </p:nvSpPr>
        <p:spPr>
          <a:xfrm>
            <a:off x="4462818" y="6096000"/>
            <a:ext cx="4316057" cy="487363"/>
          </a:xfrm>
        </p:spPr>
        <p:txBody>
          <a:bodyPr/>
          <a:lstStyle/>
          <a:p>
            <a:r>
              <a:rPr lang="en-GB" dirty="0" err="1"/>
              <a:t>Pietrantonio</a:t>
            </a:r>
            <a:r>
              <a:rPr lang="en-GB" dirty="0"/>
              <a:t> et </a:t>
            </a:r>
            <a:r>
              <a:rPr lang="en-GB" dirty="0" smtClean="0"/>
              <a:t>al. </a:t>
            </a:r>
            <a:r>
              <a:rPr lang="it-IT" dirty="0"/>
              <a:t>Ann Oncol </a:t>
            </a:r>
            <a:r>
              <a:rPr lang="it-IT" dirty="0" smtClean="0"/>
              <a:t>2016;</a:t>
            </a:r>
            <a:r>
              <a:rPr lang="it-IT" dirty="0"/>
              <a:t> 27 (suppl 2</a:t>
            </a:r>
            <a:r>
              <a:rPr lang="it-IT" dirty="0" smtClean="0"/>
              <a:t>): </a:t>
            </a:r>
            <a:r>
              <a:rPr lang="en-GB" dirty="0" err="1" smtClean="0"/>
              <a:t>abstr</a:t>
            </a:r>
            <a:r>
              <a:rPr lang="en-GB" dirty="0" smtClean="0"/>
              <a:t> O-013 </a:t>
            </a:r>
            <a:endParaRPr lang="en-GB" dirty="0"/>
          </a:p>
        </p:txBody>
      </p:sp>
    </p:spTree>
    <p:custDataLst>
      <p:tags r:id="rId1"/>
    </p:custDataLst>
    <p:extLst>
      <p:ext uri="{BB962C8B-B14F-4D97-AF65-F5344CB8AC3E}">
        <p14:creationId xmlns:p14="http://schemas.microsoft.com/office/powerpoint/2010/main" val="1987202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O-013: A new nomogram for estimating 12-weeks survival in patients (pts) with chemorefractory metastatic colorectal cancer (mCRC) – Pietrantonio F, et al </a:t>
            </a:r>
            <a:endParaRPr lang="en-GB" dirty="0"/>
          </a:p>
        </p:txBody>
      </p:sp>
      <p:sp>
        <p:nvSpPr>
          <p:cNvPr id="5" name="Content Placeholder 4"/>
          <p:cNvSpPr>
            <a:spLocks noGrp="1"/>
          </p:cNvSpPr>
          <p:nvPr>
            <p:ph idx="1"/>
          </p:nvPr>
        </p:nvSpPr>
        <p:spPr>
          <a:xfrm>
            <a:off x="365124" y="1254035"/>
            <a:ext cx="8413751" cy="489040"/>
          </a:xfrm>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3822700" y="6096000"/>
            <a:ext cx="4956175" cy="487363"/>
          </a:xfrm>
        </p:spPr>
        <p:txBody>
          <a:bodyPr/>
          <a:lstStyle/>
          <a:p>
            <a:r>
              <a:rPr lang="en-GB" dirty="0" err="1"/>
              <a:t>Pietrantonio</a:t>
            </a:r>
            <a:r>
              <a:rPr lang="en-GB" dirty="0"/>
              <a:t> et al. </a:t>
            </a:r>
            <a:r>
              <a:rPr lang="it-IT" dirty="0"/>
              <a:t>Ann </a:t>
            </a:r>
            <a:r>
              <a:rPr lang="it-IT" dirty="0" err="1"/>
              <a:t>Oncol</a:t>
            </a:r>
            <a:r>
              <a:rPr lang="it-IT" dirty="0"/>
              <a:t> 2016; 27 (</a:t>
            </a:r>
            <a:r>
              <a:rPr lang="it-IT" dirty="0" err="1"/>
              <a:t>suppl</a:t>
            </a:r>
            <a:r>
              <a:rPr lang="it-IT" dirty="0"/>
              <a:t> 2): </a:t>
            </a:r>
            <a:r>
              <a:rPr lang="en-GB" dirty="0" err="1"/>
              <a:t>abstr</a:t>
            </a:r>
            <a:r>
              <a:rPr lang="en-GB" dirty="0"/>
              <a:t> </a:t>
            </a:r>
            <a:r>
              <a:rPr lang="en-GB" dirty="0" smtClean="0"/>
              <a:t>O-013 </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1" t="21296" r="53362" b="13731"/>
          <a:stretch/>
        </p:blipFill>
        <p:spPr bwMode="auto">
          <a:xfrm>
            <a:off x="3374545" y="1365811"/>
            <a:ext cx="5537962" cy="343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417" y="3533413"/>
            <a:ext cx="3349667" cy="3137896"/>
            <a:chOff x="-56622" y="3533413"/>
            <a:chExt cx="3349667" cy="3137896"/>
          </a:xfrm>
        </p:grpSpPr>
        <p:sp>
          <p:nvSpPr>
            <p:cNvPr id="29" name="TextBox 28"/>
            <p:cNvSpPr txBox="1"/>
            <p:nvPr/>
          </p:nvSpPr>
          <p:spPr>
            <a:xfrm>
              <a:off x="1053098" y="6394310"/>
              <a:ext cx="1572867" cy="276999"/>
            </a:xfrm>
            <a:prstGeom prst="rect">
              <a:avLst/>
            </a:prstGeom>
            <a:noFill/>
          </p:spPr>
          <p:txBody>
            <a:bodyPr wrap="none" rtlCol="0">
              <a:spAutoFit/>
            </a:bodyPr>
            <a:lstStyle/>
            <a:p>
              <a:pPr algn="ctr"/>
              <a:r>
                <a:rPr lang="en-GB" sz="1200" dirty="0" smtClean="0">
                  <a:solidFill>
                    <a:srgbClr val="363636"/>
                  </a:solidFill>
                  <a:latin typeface="Arial"/>
                  <a:cs typeface="Arial"/>
                </a:rPr>
                <a:t>Predicted probability</a:t>
              </a:r>
              <a:endParaRPr lang="en-GB" sz="1200" dirty="0">
                <a:solidFill>
                  <a:srgbClr val="363636"/>
                </a:solidFill>
                <a:latin typeface="Arial"/>
                <a:cs typeface="Arial"/>
              </a:endParaRPr>
            </a:p>
          </p:txBody>
        </p:sp>
        <p:sp>
          <p:nvSpPr>
            <p:cNvPr id="9" name="Freeform 8"/>
            <p:cNvSpPr>
              <a:spLocks/>
            </p:cNvSpPr>
            <p:nvPr/>
          </p:nvSpPr>
          <p:spPr bwMode="auto">
            <a:xfrm>
              <a:off x="561610" y="3686077"/>
              <a:ext cx="2527134" cy="24107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0" name="Line 6"/>
            <p:cNvSpPr>
              <a:spLocks noChangeShapeType="1"/>
            </p:cNvSpPr>
            <p:nvPr/>
          </p:nvSpPr>
          <p:spPr bwMode="auto">
            <a:xfrm>
              <a:off x="502686" y="3686076"/>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1" name="Line 7"/>
            <p:cNvSpPr>
              <a:spLocks noChangeShapeType="1"/>
            </p:cNvSpPr>
            <p:nvPr/>
          </p:nvSpPr>
          <p:spPr bwMode="auto">
            <a:xfrm>
              <a:off x="502686" y="4168307"/>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2" name="Line 8"/>
            <p:cNvSpPr>
              <a:spLocks noChangeShapeType="1"/>
            </p:cNvSpPr>
            <p:nvPr/>
          </p:nvSpPr>
          <p:spPr bwMode="auto">
            <a:xfrm>
              <a:off x="502686" y="4621494"/>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3" name="Line 9"/>
            <p:cNvSpPr>
              <a:spLocks noChangeShapeType="1"/>
            </p:cNvSpPr>
            <p:nvPr/>
          </p:nvSpPr>
          <p:spPr bwMode="auto">
            <a:xfrm>
              <a:off x="502686" y="5093499"/>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4" name="Line 10"/>
            <p:cNvSpPr>
              <a:spLocks noChangeShapeType="1"/>
            </p:cNvSpPr>
            <p:nvPr/>
          </p:nvSpPr>
          <p:spPr bwMode="auto">
            <a:xfrm>
              <a:off x="502686" y="5558900"/>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 name="Line 11"/>
            <p:cNvSpPr>
              <a:spLocks noChangeShapeType="1"/>
            </p:cNvSpPr>
            <p:nvPr/>
          </p:nvSpPr>
          <p:spPr bwMode="auto">
            <a:xfrm>
              <a:off x="502686" y="6024302"/>
              <a:ext cx="5892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 name="Line 12"/>
            <p:cNvSpPr>
              <a:spLocks noChangeShapeType="1"/>
            </p:cNvSpPr>
            <p:nvPr/>
          </p:nvSpPr>
          <p:spPr bwMode="auto">
            <a:xfrm>
              <a:off x="2102403"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14"/>
            <p:cNvSpPr>
              <a:spLocks noChangeShapeType="1"/>
            </p:cNvSpPr>
            <p:nvPr/>
          </p:nvSpPr>
          <p:spPr bwMode="auto">
            <a:xfrm>
              <a:off x="257314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17"/>
            <p:cNvSpPr>
              <a:spLocks noChangeShapeType="1"/>
            </p:cNvSpPr>
            <p:nvPr/>
          </p:nvSpPr>
          <p:spPr bwMode="auto">
            <a:xfrm>
              <a:off x="3092097"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8"/>
            <p:cNvSpPr>
              <a:spLocks noChangeShapeType="1"/>
            </p:cNvSpPr>
            <p:nvPr/>
          </p:nvSpPr>
          <p:spPr bwMode="auto">
            <a:xfrm>
              <a:off x="161273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9"/>
            <p:cNvSpPr>
              <a:spLocks noChangeShapeType="1"/>
            </p:cNvSpPr>
            <p:nvPr/>
          </p:nvSpPr>
          <p:spPr bwMode="auto">
            <a:xfrm>
              <a:off x="1129821"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21"/>
            <p:cNvSpPr>
              <a:spLocks noChangeShapeType="1"/>
            </p:cNvSpPr>
            <p:nvPr/>
          </p:nvSpPr>
          <p:spPr bwMode="auto">
            <a:xfrm>
              <a:off x="645759" y="609723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TextBox 27"/>
            <p:cNvSpPr txBox="1"/>
            <p:nvPr/>
          </p:nvSpPr>
          <p:spPr>
            <a:xfrm rot="16200000">
              <a:off x="-709364" y="4760093"/>
              <a:ext cx="1582484" cy="276999"/>
            </a:xfrm>
            <a:prstGeom prst="rect">
              <a:avLst/>
            </a:prstGeom>
            <a:noFill/>
          </p:spPr>
          <p:txBody>
            <a:bodyPr wrap="none" rtlCol="0">
              <a:spAutoFit/>
            </a:bodyPr>
            <a:lstStyle/>
            <a:p>
              <a:pPr algn="ctr"/>
              <a:r>
                <a:rPr lang="en-GB" sz="1200" dirty="0" smtClean="0">
                  <a:solidFill>
                    <a:srgbClr val="363636"/>
                  </a:solidFill>
                  <a:latin typeface="Arial"/>
                  <a:cs typeface="Arial"/>
                </a:rPr>
                <a:t>Observed proportion</a:t>
              </a:r>
              <a:endParaRPr lang="en-GB" sz="1200" dirty="0">
                <a:solidFill>
                  <a:srgbClr val="363636"/>
                </a:solidFill>
                <a:latin typeface="Arial"/>
                <a:cs typeface="Arial"/>
              </a:endParaRPr>
            </a:p>
          </p:txBody>
        </p:sp>
        <p:sp>
          <p:nvSpPr>
            <p:cNvPr id="30" name="TextBox 29"/>
            <p:cNvSpPr txBox="1"/>
            <p:nvPr/>
          </p:nvSpPr>
          <p:spPr>
            <a:xfrm>
              <a:off x="284613" y="3533413"/>
              <a:ext cx="263707"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1" name="TextBox 30"/>
            <p:cNvSpPr txBox="1"/>
            <p:nvPr/>
          </p:nvSpPr>
          <p:spPr>
            <a:xfrm>
              <a:off x="284613" y="4006949"/>
              <a:ext cx="263707"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32" name="TextBox 31"/>
            <p:cNvSpPr txBox="1"/>
            <p:nvPr/>
          </p:nvSpPr>
          <p:spPr>
            <a:xfrm>
              <a:off x="284613" y="4460915"/>
              <a:ext cx="263707"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33" name="TextBox 32"/>
            <p:cNvSpPr txBox="1"/>
            <p:nvPr/>
          </p:nvSpPr>
          <p:spPr>
            <a:xfrm>
              <a:off x="284613" y="4931712"/>
              <a:ext cx="263707"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34" name="TextBox 33"/>
            <p:cNvSpPr txBox="1"/>
            <p:nvPr/>
          </p:nvSpPr>
          <p:spPr>
            <a:xfrm>
              <a:off x="284613" y="5396899"/>
              <a:ext cx="263707"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5" name="TextBox 34"/>
            <p:cNvSpPr txBox="1"/>
            <p:nvPr/>
          </p:nvSpPr>
          <p:spPr>
            <a:xfrm>
              <a:off x="369611" y="5862085"/>
              <a:ext cx="178709" cy="32115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6" name="TextBox 35"/>
            <p:cNvSpPr txBox="1"/>
            <p:nvPr/>
          </p:nvSpPr>
          <p:spPr>
            <a:xfrm>
              <a:off x="559621" y="6151328"/>
              <a:ext cx="178709" cy="32115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8" name="TextBox 37"/>
            <p:cNvSpPr txBox="1"/>
            <p:nvPr/>
          </p:nvSpPr>
          <p:spPr>
            <a:xfrm>
              <a:off x="932108" y="6151328"/>
              <a:ext cx="397866"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9" name="TextBox 38"/>
            <p:cNvSpPr txBox="1"/>
            <p:nvPr/>
          </p:nvSpPr>
          <p:spPr>
            <a:xfrm>
              <a:off x="1419598" y="6151328"/>
              <a:ext cx="397866"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41" name="TextBox 40"/>
            <p:cNvSpPr txBox="1"/>
            <p:nvPr/>
          </p:nvSpPr>
          <p:spPr>
            <a:xfrm>
              <a:off x="1907271" y="6151328"/>
              <a:ext cx="397866"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43" name="TextBox 42"/>
            <p:cNvSpPr txBox="1"/>
            <p:nvPr/>
          </p:nvSpPr>
          <p:spPr>
            <a:xfrm>
              <a:off x="2373266" y="6151328"/>
              <a:ext cx="397866"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44" name="TextBox 43"/>
            <p:cNvSpPr txBox="1"/>
            <p:nvPr/>
          </p:nvSpPr>
          <p:spPr>
            <a:xfrm>
              <a:off x="2895179" y="6151328"/>
              <a:ext cx="397866"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cxnSp>
          <p:nvCxnSpPr>
            <p:cNvPr id="6" name="Straight Connector 5"/>
            <p:cNvCxnSpPr>
              <a:stCxn id="9" idx="1"/>
            </p:cNvCxnSpPr>
            <p:nvPr/>
          </p:nvCxnSpPr>
          <p:spPr>
            <a:xfrm flipV="1">
              <a:off x="561610" y="3618207"/>
              <a:ext cx="2596716" cy="2478627"/>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431484" y="4071635"/>
              <a:ext cx="124047" cy="679594"/>
              <a:chOff x="2759713" y="4255304"/>
              <a:chExt cx="124047" cy="552187"/>
            </a:xfrm>
          </p:grpSpPr>
          <p:cxnSp>
            <p:nvCxnSpPr>
              <p:cNvPr id="45" name="Straight Connector 44"/>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859968" y="4444047"/>
              <a:ext cx="124047" cy="604837"/>
              <a:chOff x="2759713" y="4255304"/>
              <a:chExt cx="124047" cy="552187"/>
            </a:xfrm>
          </p:grpSpPr>
          <p:cxnSp>
            <p:nvCxnSpPr>
              <p:cNvPr id="53" name="Straight Connector 52"/>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412264" y="4819248"/>
              <a:ext cx="124047" cy="602048"/>
              <a:chOff x="2759713" y="4255304"/>
              <a:chExt cx="124047" cy="552187"/>
            </a:xfrm>
          </p:grpSpPr>
          <p:cxnSp>
            <p:nvCxnSpPr>
              <p:cNvPr id="57" name="Straight Connector 56"/>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194396" y="5252870"/>
              <a:ext cx="124047" cy="493721"/>
              <a:chOff x="2759713" y="4255304"/>
              <a:chExt cx="124047" cy="552187"/>
            </a:xfrm>
          </p:grpSpPr>
          <p:cxnSp>
            <p:nvCxnSpPr>
              <p:cNvPr id="61" name="Straight Connector 60"/>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1031503" y="5065179"/>
              <a:ext cx="124047" cy="550444"/>
              <a:chOff x="2759713" y="4255304"/>
              <a:chExt cx="124047" cy="552187"/>
            </a:xfrm>
          </p:grpSpPr>
          <p:cxnSp>
            <p:nvCxnSpPr>
              <p:cNvPr id="65" name="Straight Connector 64"/>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74846" y="5552715"/>
              <a:ext cx="124047" cy="389865"/>
              <a:chOff x="2759713" y="4255304"/>
              <a:chExt cx="124047" cy="552187"/>
            </a:xfrm>
          </p:grpSpPr>
          <p:cxnSp>
            <p:nvCxnSpPr>
              <p:cNvPr id="69" name="Straight Connector 68"/>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812822" y="5761387"/>
              <a:ext cx="124047" cy="242379"/>
              <a:chOff x="2759713" y="4255304"/>
              <a:chExt cx="124047" cy="552187"/>
            </a:xfrm>
          </p:grpSpPr>
          <p:cxnSp>
            <p:nvCxnSpPr>
              <p:cNvPr id="73" name="Straight Connector 72"/>
              <p:cNvCxnSpPr/>
              <p:nvPr/>
            </p:nvCxnSpPr>
            <p:spPr>
              <a:xfrm>
                <a:off x="2821736" y="4257850"/>
                <a:ext cx="0" cy="545642"/>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59713" y="4255304"/>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59713" y="4807491"/>
                <a:ext cx="124047" cy="0"/>
              </a:xfrm>
              <a:prstGeom prst="line">
                <a:avLst/>
              </a:prstGeom>
              <a:ln w="19050">
                <a:solidFill>
                  <a:srgbClr val="E75C00"/>
                </a:solidFill>
              </a:ln>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a:off x="851985" y="591689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77" name="Oval 76"/>
            <p:cNvSpPr/>
            <p:nvPr/>
          </p:nvSpPr>
          <p:spPr>
            <a:xfrm>
              <a:off x="911628" y="5762505"/>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78" name="Oval 77"/>
            <p:cNvSpPr/>
            <p:nvPr/>
          </p:nvSpPr>
          <p:spPr>
            <a:xfrm>
              <a:off x="1070666" y="5349861"/>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79" name="Oval 78"/>
            <p:cNvSpPr/>
            <p:nvPr/>
          </p:nvSpPr>
          <p:spPr>
            <a:xfrm>
              <a:off x="1235940" y="5506223"/>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80" name="Oval 79"/>
            <p:cNvSpPr/>
            <p:nvPr/>
          </p:nvSpPr>
          <p:spPr>
            <a:xfrm>
              <a:off x="1449315" y="5119480"/>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81" name="Oval 80"/>
            <p:cNvSpPr/>
            <p:nvPr/>
          </p:nvSpPr>
          <p:spPr>
            <a:xfrm>
              <a:off x="1899131" y="472344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82" name="Oval 81"/>
            <p:cNvSpPr/>
            <p:nvPr/>
          </p:nvSpPr>
          <p:spPr>
            <a:xfrm>
              <a:off x="2470647" y="4344607"/>
              <a:ext cx="45720" cy="45720"/>
            </a:xfrm>
            <a:prstGeom prst="ellipse">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grpSp>
      <p:sp>
        <p:nvSpPr>
          <p:cNvPr id="76" name="Content Placeholder 4"/>
          <p:cNvSpPr txBox="1">
            <a:spLocks/>
          </p:cNvSpPr>
          <p:nvPr/>
        </p:nvSpPr>
        <p:spPr bwMode="auto">
          <a:xfrm>
            <a:off x="3158326" y="5226744"/>
            <a:ext cx="5839370" cy="91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lvl="1">
              <a:buClr>
                <a:srgbClr val="043882"/>
              </a:buClr>
            </a:pPr>
            <a:r>
              <a:rPr lang="en-GB" dirty="0" smtClean="0"/>
              <a:t>Internal </a:t>
            </a:r>
            <a:r>
              <a:rPr lang="en-GB" dirty="0" err="1" smtClean="0"/>
              <a:t>ca</a:t>
            </a:r>
            <a:r>
              <a:rPr lang="en-NZ" dirty="0" err="1" smtClean="0"/>
              <a:t>Iibration</a:t>
            </a:r>
            <a:r>
              <a:rPr lang="en-NZ" dirty="0" smtClean="0"/>
              <a:t> was optimal with a </a:t>
            </a:r>
            <a:r>
              <a:rPr lang="en-NZ" dirty="0" err="1" smtClean="0"/>
              <a:t>Hosmer-Lemeshow</a:t>
            </a:r>
            <a:r>
              <a:rPr lang="en-NZ" dirty="0"/>
              <a:t> </a:t>
            </a:r>
            <a:r>
              <a:rPr lang="en-NZ" dirty="0" smtClean="0"/>
              <a:t>test (p=0.117)</a:t>
            </a:r>
          </a:p>
          <a:p>
            <a:pPr lvl="1">
              <a:buClr>
                <a:srgbClr val="043882"/>
              </a:buClr>
            </a:pPr>
            <a:endParaRPr lang="en-GB" dirty="0"/>
          </a:p>
        </p:txBody>
      </p:sp>
    </p:spTree>
    <p:custDataLst>
      <p:tags r:id="rId1"/>
    </p:custDataLst>
    <p:extLst>
      <p:ext uri="{BB962C8B-B14F-4D97-AF65-F5344CB8AC3E}">
        <p14:creationId xmlns:p14="http://schemas.microsoft.com/office/powerpoint/2010/main" val="2472476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O-013: A new </a:t>
            </a:r>
            <a:r>
              <a:rPr lang="en-GB" dirty="0" err="1" smtClean="0"/>
              <a:t>nomogram</a:t>
            </a:r>
            <a:r>
              <a:rPr lang="en-GB" dirty="0" smtClean="0"/>
              <a:t> for estimating 12-weeks survival in patients (</a:t>
            </a:r>
            <a:r>
              <a:rPr lang="en-GB" dirty="0" err="1" smtClean="0"/>
              <a:t>pts</a:t>
            </a:r>
            <a:r>
              <a:rPr lang="en-GB" dirty="0" smtClean="0"/>
              <a:t>) with </a:t>
            </a:r>
            <a:r>
              <a:rPr lang="en-GB" dirty="0" err="1" smtClean="0"/>
              <a:t>chemorefractory</a:t>
            </a:r>
            <a:r>
              <a:rPr lang="en-GB" dirty="0" smtClean="0"/>
              <a:t> metastatic colorectal cancer (</a:t>
            </a:r>
            <a:r>
              <a:rPr lang="en-GB" dirty="0" err="1" smtClean="0"/>
              <a:t>mCRC</a:t>
            </a:r>
            <a:r>
              <a:rPr lang="en-GB" dirty="0" smtClean="0"/>
              <a:t>) – </a:t>
            </a:r>
            <a:r>
              <a:rPr lang="en-GB" dirty="0" err="1" smtClean="0"/>
              <a:t>Pietrantonio</a:t>
            </a:r>
            <a:r>
              <a:rPr lang="en-GB" dirty="0" smtClean="0"/>
              <a:t> F, et al </a:t>
            </a:r>
            <a:endParaRPr lang="en-GB" dirty="0"/>
          </a:p>
        </p:txBody>
      </p:sp>
      <p:sp>
        <p:nvSpPr>
          <p:cNvPr id="5" name="Content Placeholder 4"/>
          <p:cNvSpPr>
            <a:spLocks noGrp="1"/>
          </p:cNvSpPr>
          <p:nvPr>
            <p:ph idx="1"/>
          </p:nvPr>
        </p:nvSpPr>
        <p:spPr>
          <a:xfrm>
            <a:off x="365123" y="1254035"/>
            <a:ext cx="8625257" cy="4746172"/>
          </a:xfrm>
        </p:spPr>
        <p:txBody>
          <a:bodyPr/>
          <a:lstStyle/>
          <a:p>
            <a:pPr marL="0" indent="0">
              <a:buNone/>
            </a:pPr>
            <a:r>
              <a:rPr lang="en-GB" b="1" dirty="0"/>
              <a:t>Key results (</a:t>
            </a:r>
            <a:r>
              <a:rPr lang="en-GB" b="1" dirty="0" smtClean="0"/>
              <a:t>cont.)</a:t>
            </a:r>
            <a:endParaRPr lang="en-GB" b="1" dirty="0"/>
          </a:p>
          <a:p>
            <a:r>
              <a:rPr lang="en-GB" dirty="0" smtClean="0"/>
              <a:t>Results obtained in the developing set (n=411) were reproduced in the validation set (n=359) </a:t>
            </a:r>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endParaRPr lang="en-GB" sz="200" b="1" dirty="0" smtClean="0"/>
          </a:p>
          <a:p>
            <a:pPr marL="0" indent="0">
              <a:spcBef>
                <a:spcPts val="1200"/>
              </a:spcBef>
              <a:buNone/>
            </a:pPr>
            <a:r>
              <a:rPr lang="en-GB" b="1" dirty="0" smtClean="0"/>
              <a:t>Conclusions</a:t>
            </a:r>
          </a:p>
          <a:p>
            <a:r>
              <a:rPr lang="en-NZ" b="1" dirty="0" smtClean="0"/>
              <a:t>Four patient characteristics/clinical parameters (ECOG PS, resection, lactate dehydrogenase and peritoneal metastases) can be used to predict </a:t>
            </a:r>
            <a:r>
              <a:rPr lang="en-NZ" b="1" dirty="0"/>
              <a:t>the probability of death within 12 weeks in </a:t>
            </a:r>
            <a:r>
              <a:rPr lang="en-NZ" b="1" dirty="0" smtClean="0"/>
              <a:t>patients with refractory </a:t>
            </a:r>
            <a:r>
              <a:rPr lang="en-NZ" b="1" dirty="0" err="1"/>
              <a:t>mCRC</a:t>
            </a:r>
            <a:endParaRPr lang="en-NZ" b="1" dirty="0"/>
          </a:p>
          <a:p>
            <a:r>
              <a:rPr lang="en-NZ" b="1" dirty="0" smtClean="0"/>
              <a:t>The model developed is reliable and the results </a:t>
            </a:r>
            <a:r>
              <a:rPr lang="en-NZ" b="1" dirty="0"/>
              <a:t>obtained in the developing set have been adequately reproduced in the validating </a:t>
            </a:r>
            <a:r>
              <a:rPr lang="en-NZ" b="1" dirty="0" smtClean="0"/>
              <a:t>set</a:t>
            </a:r>
          </a:p>
          <a:p>
            <a:r>
              <a:rPr lang="en-NZ" b="1" dirty="0" smtClean="0"/>
              <a:t>This </a:t>
            </a:r>
            <a:r>
              <a:rPr lang="en-NZ" b="1" dirty="0" err="1" smtClean="0"/>
              <a:t>nomogram</a:t>
            </a:r>
            <a:r>
              <a:rPr lang="en-NZ" b="1" dirty="0" smtClean="0"/>
              <a:t> </a:t>
            </a:r>
            <a:r>
              <a:rPr lang="en-NZ" b="1" dirty="0"/>
              <a:t>may significantly improve </a:t>
            </a:r>
            <a:r>
              <a:rPr lang="en-NZ" b="1" dirty="0" smtClean="0"/>
              <a:t>the selection of later lines of therapy for patients with </a:t>
            </a:r>
            <a:r>
              <a:rPr lang="en-NZ" b="1" dirty="0" err="1" smtClean="0"/>
              <a:t>mCRC</a:t>
            </a:r>
            <a:r>
              <a:rPr lang="en-NZ" b="1" dirty="0" smtClean="0"/>
              <a:t> in </a:t>
            </a:r>
            <a:r>
              <a:rPr lang="en-NZ" b="1" dirty="0"/>
              <a:t>the daily clinical </a:t>
            </a:r>
            <a:r>
              <a:rPr lang="en-NZ" b="1" dirty="0" smtClean="0"/>
              <a:t>practice</a:t>
            </a:r>
          </a:p>
          <a:p>
            <a:pPr lvl="1"/>
            <a:r>
              <a:rPr lang="en-NZ" b="1" dirty="0" smtClean="0"/>
              <a:t>It may also assist </a:t>
            </a:r>
            <a:r>
              <a:rPr lang="en-NZ" b="1" dirty="0"/>
              <a:t>researchers </a:t>
            </a:r>
            <a:r>
              <a:rPr lang="en-NZ" b="1" dirty="0" smtClean="0"/>
              <a:t>in determining life expectancy to ensure consistency of enrolment </a:t>
            </a:r>
            <a:r>
              <a:rPr lang="en-NZ" b="1" dirty="0"/>
              <a:t>in early phase clinical </a:t>
            </a:r>
            <a:r>
              <a:rPr lang="en-NZ" b="1" dirty="0" smtClean="0"/>
              <a:t>trials</a:t>
            </a:r>
            <a:endParaRPr lang="en-NZ" b="1" dirty="0"/>
          </a:p>
          <a:p>
            <a:pPr lvl="1"/>
            <a:endParaRPr lang="en-GB" b="1" dirty="0" smtClean="0"/>
          </a:p>
        </p:txBody>
      </p:sp>
      <p:sp>
        <p:nvSpPr>
          <p:cNvPr id="15" name="Text Placeholder 14"/>
          <p:cNvSpPr>
            <a:spLocks noGrp="1"/>
          </p:cNvSpPr>
          <p:nvPr>
            <p:ph type="body" sz="quarter" idx="11"/>
          </p:nvPr>
        </p:nvSpPr>
        <p:spPr>
          <a:xfrm>
            <a:off x="3822700" y="6096000"/>
            <a:ext cx="4956175" cy="487363"/>
          </a:xfrm>
        </p:spPr>
        <p:txBody>
          <a:bodyPr/>
          <a:lstStyle/>
          <a:p>
            <a:r>
              <a:rPr lang="en-GB" dirty="0" err="1"/>
              <a:t>Pietrantonio</a:t>
            </a:r>
            <a:r>
              <a:rPr lang="en-GB" dirty="0"/>
              <a:t> et al. </a:t>
            </a:r>
            <a:r>
              <a:rPr lang="it-IT" dirty="0"/>
              <a:t>Ann </a:t>
            </a:r>
            <a:r>
              <a:rPr lang="it-IT" dirty="0" err="1"/>
              <a:t>Oncol</a:t>
            </a:r>
            <a:r>
              <a:rPr lang="it-IT" dirty="0"/>
              <a:t> 2016; 27 (</a:t>
            </a:r>
            <a:r>
              <a:rPr lang="it-IT" dirty="0" err="1"/>
              <a:t>suppl</a:t>
            </a:r>
            <a:r>
              <a:rPr lang="it-IT" dirty="0"/>
              <a:t> 2): </a:t>
            </a:r>
            <a:r>
              <a:rPr lang="en-GB" dirty="0" err="1"/>
              <a:t>abstr</a:t>
            </a:r>
            <a:r>
              <a:rPr lang="en-GB" dirty="0"/>
              <a:t> </a:t>
            </a:r>
            <a:r>
              <a:rPr lang="en-GB" dirty="0" smtClean="0"/>
              <a:t>O-013 </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400135909"/>
              </p:ext>
            </p:extLst>
          </p:nvPr>
        </p:nvGraphicFramePr>
        <p:xfrm>
          <a:off x="804441" y="1904709"/>
          <a:ext cx="7535117" cy="1591056"/>
        </p:xfrm>
        <a:graphic>
          <a:graphicData uri="http://schemas.openxmlformats.org/drawingml/2006/table">
            <a:tbl>
              <a:tblPr firstRow="1" bandRow="1">
                <a:tableStyleId>{69012ECD-51FC-41F1-AA8D-1B2483CD663E}</a:tableStyleId>
              </a:tblPr>
              <a:tblGrid>
                <a:gridCol w="2583561"/>
                <a:gridCol w="2583561"/>
                <a:gridCol w="2367995"/>
              </a:tblGrid>
              <a:tr h="4873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Developing set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Validation set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18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600" b="0" dirty="0" smtClean="0">
                          <a:latin typeface="Arial" pitchFamily="34" charset="0"/>
                          <a:cs typeface="Arial" pitchFamily="34" charset="0"/>
                        </a:rPr>
                        <a:t>Hosmer-Lemeshow test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600" b="0" dirty="0" smtClean="0">
                          <a:latin typeface="Arial" pitchFamily="34" charset="0"/>
                          <a:cs typeface="Arial" pitchFamily="34" charset="0"/>
                        </a:rPr>
                        <a:t>p=0.117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pitchFamily="34" charset="0"/>
                          <a:cs typeface="Arial" pitchFamily="34" charset="0"/>
                        </a:rPr>
                        <a:t>p=0.0001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600" b="0" dirty="0" smtClean="0">
                          <a:latin typeface="Arial" pitchFamily="34" charset="0"/>
                          <a:cs typeface="Arial" pitchFamily="34" charset="0"/>
                        </a:rPr>
                        <a:t>Harrell C index</a:t>
                      </a:r>
                      <a:r>
                        <a:rPr lang="pt-BR" sz="1600" b="0" baseline="0" dirty="0" smtClean="0">
                          <a:latin typeface="Arial" pitchFamily="34" charset="0"/>
                          <a:cs typeface="Arial" pitchFamily="34" charset="0"/>
                        </a:rPr>
                        <a:t> </a:t>
                      </a:r>
                      <a:r>
                        <a:rPr lang="en-NZ" sz="1600" b="0" dirty="0" smtClean="0">
                          <a:latin typeface="Arial" pitchFamily="34" charset="0"/>
                          <a:cs typeface="Arial" pitchFamily="34" charset="0"/>
                        </a:rPr>
                        <a:t>(95% CI)</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0.778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(0.730, 0.824)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0.722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(0.717, 0.824)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Tree>
    <p:custDataLst>
      <p:tags r:id="rId1"/>
    </p:custDataLst>
    <p:extLst>
      <p:ext uri="{BB962C8B-B14F-4D97-AF65-F5344CB8AC3E}">
        <p14:creationId xmlns:p14="http://schemas.microsoft.com/office/powerpoint/2010/main" val="182717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Evaluation of depth of response within a volumetric model in patients with metastatic colorectal cancer: Results of the SIRFLOX </a:t>
            </a:r>
            <a:r>
              <a:rPr lang="en-GB" dirty="0" smtClean="0"/>
              <a:t>study – </a:t>
            </a:r>
            <a:r>
              <a:rPr lang="en-GB" dirty="0"/>
              <a:t>Heinemann </a:t>
            </a:r>
            <a:r>
              <a:rPr lang="en-GB" dirty="0" smtClean="0"/>
              <a:t>V,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SIRT, selective internal radiation therapy; </a:t>
            </a:r>
            <a:br>
              <a:rPr lang="en-GB" dirty="0" smtClean="0"/>
            </a:br>
            <a:r>
              <a:rPr lang="en-GB" dirty="0" smtClean="0"/>
              <a:t>*investigator’s discretion.</a:t>
            </a:r>
            <a:endParaRPr lang="en-GB" dirty="0"/>
          </a:p>
        </p:txBody>
      </p:sp>
      <p:sp>
        <p:nvSpPr>
          <p:cNvPr id="15" name="Text Placeholder 14"/>
          <p:cNvSpPr>
            <a:spLocks noGrp="1"/>
          </p:cNvSpPr>
          <p:nvPr>
            <p:ph type="body" sz="quarter" idx="11"/>
          </p:nvPr>
        </p:nvSpPr>
        <p:spPr/>
        <p:txBody>
          <a:bodyPr/>
          <a:lstStyle/>
          <a:p>
            <a:r>
              <a:rPr lang="en-GB" dirty="0"/>
              <a:t>Heinemann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O-014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t>
            </a:r>
            <a:r>
              <a:rPr lang="en-GB" dirty="0"/>
              <a:t>evaluate the </a:t>
            </a:r>
            <a:r>
              <a:rPr lang="en-GB" dirty="0" smtClean="0"/>
              <a:t>depth of response with 1L mFOLFOX6 (+ bevacizumab at investigator’s discretion) + SIRT using Y-90 resin microspheres compared with mFOLFOX6 (± bevacizumab) in patients with </a:t>
            </a:r>
            <a:r>
              <a:rPr lang="en-GB" dirty="0" err="1" smtClean="0"/>
              <a:t>mCRC</a:t>
            </a:r>
            <a:r>
              <a:rPr lang="en-GB" dirty="0" smtClean="0"/>
              <a:t> </a:t>
            </a:r>
            <a:endParaRPr lang="en-GB" dirty="0"/>
          </a:p>
        </p:txBody>
      </p:sp>
      <p:sp>
        <p:nvSpPr>
          <p:cNvPr id="8" name="Oval 14"/>
          <p:cNvSpPr>
            <a:spLocks noChangeArrowheads="1"/>
          </p:cNvSpPr>
          <p:nvPr/>
        </p:nvSpPr>
        <p:spPr bwMode="auto">
          <a:xfrm>
            <a:off x="3941537" y="36515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en-GB" altLang="zh-CN" b="1" dirty="0" smtClean="0">
                <a:solidFill>
                  <a:srgbClr val="043882"/>
                </a:solidFill>
                <a:latin typeface="Arial"/>
                <a:ea typeface="SimSun" pitchFamily="2" charset="-122"/>
                <a:cs typeface="Arial"/>
              </a:rPr>
              <a:t>R</a:t>
            </a:r>
          </a:p>
          <a:p>
            <a:pPr algn="ctr" fontAlgn="auto">
              <a:spcBef>
                <a:spcPts val="0"/>
              </a:spcBef>
              <a:spcAft>
                <a:spcPts val="0"/>
              </a:spcAft>
            </a:pPr>
            <a:r>
              <a:rPr lang="en-GB" altLang="zh-CN" b="1" dirty="0">
                <a:solidFill>
                  <a:srgbClr val="043882"/>
                </a:solidFill>
                <a:latin typeface="Arial"/>
                <a:ea typeface="SimSun" pitchFamily="2" charset="-122"/>
                <a:cs typeface="Arial"/>
              </a:rPr>
              <a:t>1</a:t>
            </a:r>
            <a:r>
              <a:rPr lang="en-GB" altLang="zh-CN" b="1" dirty="0" smtClean="0">
                <a:solidFill>
                  <a:srgbClr val="043882"/>
                </a:solidFill>
                <a:latin typeface="Arial"/>
                <a:ea typeface="SimSun" pitchFamily="2" charset="-122"/>
                <a:cs typeface="Arial"/>
              </a:rPr>
              <a:t>:1</a:t>
            </a:r>
            <a:endParaRPr lang="en-GB" altLang="zh-CN" b="1" dirty="0">
              <a:solidFill>
                <a:srgbClr val="043882"/>
              </a:solidFill>
              <a:latin typeface="Arial"/>
              <a:ea typeface="SimSun" pitchFamily="2" charset="-122"/>
              <a:cs typeface="Arial"/>
            </a:endParaRPr>
          </a:p>
        </p:txBody>
      </p:sp>
      <p:cxnSp>
        <p:nvCxnSpPr>
          <p:cNvPr id="9" name="AutoShape 15"/>
          <p:cNvCxnSpPr>
            <a:cxnSpLocks noChangeShapeType="1"/>
            <a:stCxn id="8" idx="0"/>
            <a:endCxn id="13" idx="1"/>
          </p:cNvCxnSpPr>
          <p:nvPr/>
        </p:nvCxnSpPr>
        <p:spPr bwMode="auto">
          <a:xfrm rot="5400000" flipH="1" flipV="1">
            <a:off x="4065716" y="3056630"/>
            <a:ext cx="762492" cy="42725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830117" y="2511987"/>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PD/</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death/</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toxicity </a:t>
            </a:r>
            <a:endParaRPr lang="en-GB" altLang="zh-CN" sz="1600" b="1" dirty="0">
              <a:solidFill>
                <a:srgbClr val="FFFFFF"/>
              </a:solidFill>
              <a:latin typeface="Arial"/>
              <a:ea typeface="SimSun" pitchFamily="2" charset="-122"/>
              <a:cs typeface="Arial"/>
            </a:endParaRPr>
          </a:p>
        </p:txBody>
      </p:sp>
      <p:cxnSp>
        <p:nvCxnSpPr>
          <p:cNvPr id="11" name="AutoShape 19"/>
          <p:cNvCxnSpPr>
            <a:cxnSpLocks noChangeShapeType="1"/>
          </p:cNvCxnSpPr>
          <p:nvPr/>
        </p:nvCxnSpPr>
        <p:spPr bwMode="auto">
          <a:xfrm>
            <a:off x="3684814" y="3943603"/>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10" idx="1"/>
          </p:cNvCxnSpPr>
          <p:nvPr/>
        </p:nvCxnSpPr>
        <p:spPr bwMode="auto">
          <a:xfrm>
            <a:off x="7339080" y="2889011"/>
            <a:ext cx="491037"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60590" y="2421011"/>
            <a:ext cx="2678490" cy="936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smtClean="0">
                <a:solidFill>
                  <a:srgbClr val="FFFFFF"/>
                </a:solidFill>
                <a:latin typeface="Arial"/>
                <a:ea typeface="SimSun" pitchFamily="2" charset="-122"/>
                <a:cs typeface="Arial"/>
              </a:rPr>
              <a:t>SIRT + mFOLFOX6 </a:t>
            </a:r>
            <a:br>
              <a:rPr lang="en-GB" altLang="zh-CN" sz="1600" dirty="0" smtClean="0">
                <a:solidFill>
                  <a:srgbClr val="FFFFFF"/>
                </a:solidFill>
                <a:latin typeface="Arial"/>
                <a:ea typeface="SimSun" pitchFamily="2" charset="-122"/>
                <a:cs typeface="Arial"/>
              </a:rPr>
            </a:br>
            <a:r>
              <a:rPr lang="en-GB" altLang="zh-CN" sz="1600" dirty="0" smtClean="0">
                <a:solidFill>
                  <a:srgbClr val="FFFFFF"/>
                </a:solidFill>
                <a:latin typeface="Arial"/>
                <a:ea typeface="SimSun" pitchFamily="2" charset="-122"/>
                <a:cs typeface="Arial"/>
              </a:rPr>
              <a:t>(+ Bevacizumab*) </a:t>
            </a:r>
            <a:br>
              <a:rPr lang="en-GB" altLang="zh-CN" sz="1600" dirty="0" smtClean="0">
                <a:solidFill>
                  <a:srgbClr val="FFFFFF"/>
                </a:solidFill>
                <a:latin typeface="Arial"/>
                <a:ea typeface="SimSun" pitchFamily="2" charset="-122"/>
                <a:cs typeface="Arial"/>
              </a:rPr>
            </a:br>
            <a:r>
              <a:rPr lang="en-GB" altLang="zh-CN" sz="1600" dirty="0" smtClean="0">
                <a:solidFill>
                  <a:srgbClr val="FFFFFF"/>
                </a:solidFill>
                <a:latin typeface="Arial"/>
                <a:ea typeface="SimSun" pitchFamily="2" charset="-122"/>
                <a:cs typeface="Arial"/>
              </a:rPr>
              <a:t>(n=267)</a:t>
            </a:r>
            <a:endParaRPr lang="en-GB"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349358" y="2916080"/>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smtClean="0">
                <a:solidFill>
                  <a:srgbClr val="FFFFFF"/>
                </a:solidFill>
                <a:latin typeface="Arial" panose="020B0604020202020204" pitchFamily="34" charset="0"/>
                <a:cs typeface="Arial" panose="020B0604020202020204" pitchFamily="34" charset="0"/>
              </a:rPr>
              <a:t>Non-resectable liver-only or liver-dominant </a:t>
            </a:r>
            <a:r>
              <a:rPr lang="en-US" altLang="zh-CN" dirty="0" err="1" smtClean="0">
                <a:solidFill>
                  <a:srgbClr val="FFFFFF"/>
                </a:solidFill>
                <a:latin typeface="Arial" panose="020B0604020202020204" pitchFamily="34" charset="0"/>
                <a:cs typeface="Arial" panose="020B0604020202020204" pitchFamily="34" charset="0"/>
              </a:rPr>
              <a:t>mCRC</a:t>
            </a:r>
            <a:endParaRPr lang="en-US" altLang="zh-CN" dirty="0">
              <a:solidFill>
                <a:srgbClr val="FFFFFF"/>
              </a:solidFill>
              <a:latin typeface="Arial" panose="020B0604020202020204" pitchFamily="34" charset="0"/>
              <a:cs typeface="Arial" panose="020B0604020202020204" pitchFamily="34" charset="0"/>
            </a:endParaRPr>
          </a:p>
          <a:p>
            <a:pPr marL="285750" indent="-285750" defTabSz="892175" eaLnBrk="0" fontAlgn="auto" hangingPunct="0">
              <a:spcBef>
                <a:spcPts val="0"/>
              </a:spcBef>
              <a:spcAft>
                <a:spcPct val="30000"/>
              </a:spcAft>
              <a:buFont typeface="Arial" panose="020B0604020202020204" pitchFamily="34" charset="0"/>
              <a:buChar char="•"/>
            </a:pPr>
            <a:r>
              <a:rPr lang="en-US" altLang="zh-CN" dirty="0" smtClean="0">
                <a:solidFill>
                  <a:srgbClr val="FFFFFF"/>
                </a:solidFill>
                <a:latin typeface="Arial" panose="020B0604020202020204" pitchFamily="34" charset="0"/>
                <a:cs typeface="Arial" panose="020B0604020202020204" pitchFamily="34" charset="0"/>
              </a:rPr>
              <a:t>No prior chemotherapy</a:t>
            </a:r>
            <a:endParaRPr lang="en-US" altLang="zh-CN" dirty="0">
              <a:solidFill>
                <a:srgbClr val="FFFFFF"/>
              </a:solidFill>
              <a:latin typeface="Arial" panose="020B0604020202020204" pitchFamily="34" charset="0"/>
              <a:cs typeface="Arial" panose="020B0604020202020204" pitchFamily="34" charset="0"/>
            </a:endParaRPr>
          </a:p>
          <a:p>
            <a:pPr marL="285750" indent="-285750" defTabSz="892175" eaLnBrk="0" fontAlgn="auto" hangingPunct="0">
              <a:spcBef>
                <a:spcPts val="0"/>
              </a:spcBef>
              <a:spcAft>
                <a:spcPct val="30000"/>
              </a:spcAft>
              <a:buFont typeface="Arial" panose="020B0604020202020204" pitchFamily="34" charset="0"/>
              <a:buChar char="•"/>
            </a:pPr>
            <a:r>
              <a:rPr lang="en-US" altLang="zh-CN" dirty="0" smtClean="0">
                <a:solidFill>
                  <a:srgbClr val="FFFFFF"/>
                </a:solidFill>
                <a:latin typeface="Arial" panose="020B0604020202020204" pitchFamily="34" charset="0"/>
                <a:cs typeface="Arial" panose="020B0604020202020204" pitchFamily="34" charset="0"/>
              </a:rPr>
              <a:t>WHO PS </a:t>
            </a:r>
            <a:r>
              <a:rPr lang="en-US" altLang="zh-CN" dirty="0">
                <a:solidFill>
                  <a:srgbClr val="FFFFFF"/>
                </a:solidFill>
                <a:latin typeface="Arial" panose="020B0604020202020204" pitchFamily="34" charset="0"/>
                <a:cs typeface="Arial" panose="020B0604020202020204" pitchFamily="34" charset="0"/>
              </a:rPr>
              <a:t>0</a:t>
            </a:r>
            <a:r>
              <a:rPr lang="en-US" altLang="zh-CN" dirty="0">
                <a:solidFill>
                  <a:srgbClr val="FFFFFF"/>
                </a:solidFill>
                <a:latin typeface="Arial"/>
                <a:cs typeface="Arial"/>
              </a:rPr>
              <a:t>–</a:t>
            </a:r>
            <a:r>
              <a:rPr lang="en-US" altLang="zh-CN" dirty="0">
                <a:solidFill>
                  <a:srgbClr val="FFFFFF"/>
                </a:solidFill>
                <a:latin typeface="Arial" panose="020B0604020202020204" pitchFamily="34" charset="0"/>
                <a:cs typeface="Arial" panose="020B0604020202020204" pitchFamily="34" charset="0"/>
              </a:rPr>
              <a:t>1</a:t>
            </a:r>
          </a:p>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a:t>
            </a:r>
            <a:r>
              <a:rPr lang="en-US" altLang="zh-CN" dirty="0" smtClean="0">
                <a:solidFill>
                  <a:srgbClr val="FFFFFF"/>
                </a:solidFill>
                <a:latin typeface="Arial" panose="020B0604020202020204" pitchFamily="34" charset="0"/>
                <a:cs typeface="Arial" panose="020B0604020202020204" pitchFamily="34" charset="0"/>
              </a:rPr>
              <a:t>n=530)</a:t>
            </a:r>
            <a:endParaRPr lang="en-US" altLang="zh-CN" dirty="0">
              <a:solidFill>
                <a:srgbClr val="FFFFFF"/>
              </a:solidFill>
              <a:latin typeface="Arial" panose="020B0604020202020204" pitchFamily="34" charset="0"/>
              <a:cs typeface="Arial" panose="020B0604020202020204" pitchFamily="34" charset="0"/>
            </a:endParaRPr>
          </a:p>
        </p:txBody>
      </p:sp>
      <p:cxnSp>
        <p:nvCxnSpPr>
          <p:cNvPr id="17" name="AutoShape 16"/>
          <p:cNvCxnSpPr>
            <a:cxnSpLocks noChangeShapeType="1"/>
            <a:stCxn id="8" idx="4"/>
            <a:endCxn id="18" idx="1"/>
          </p:cNvCxnSpPr>
          <p:nvPr/>
        </p:nvCxnSpPr>
        <p:spPr bwMode="auto">
          <a:xfrm rot="16200000" flipH="1">
            <a:off x="4035798" y="4433239"/>
            <a:ext cx="822328" cy="42725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660590" y="4590031"/>
            <a:ext cx="2676910" cy="936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smtClean="0">
                <a:solidFill>
                  <a:srgbClr val="4D4D4D"/>
                </a:solidFill>
                <a:latin typeface="Arial"/>
                <a:ea typeface="SimSun" pitchFamily="2" charset="-122"/>
                <a:cs typeface="Arial"/>
              </a:rPr>
              <a:t>mFOLFOX6 </a:t>
            </a:r>
            <a:br>
              <a:rPr lang="en-GB" altLang="zh-CN" sz="1600" dirty="0" smtClean="0">
                <a:solidFill>
                  <a:srgbClr val="4D4D4D"/>
                </a:solidFill>
                <a:latin typeface="Arial"/>
                <a:ea typeface="SimSun" pitchFamily="2" charset="-122"/>
                <a:cs typeface="Arial"/>
              </a:rPr>
            </a:br>
            <a:r>
              <a:rPr lang="en-GB" altLang="zh-CN" sz="1600" dirty="0" smtClean="0">
                <a:solidFill>
                  <a:srgbClr val="4D4D4D"/>
                </a:solidFill>
                <a:latin typeface="Arial"/>
                <a:ea typeface="SimSun" pitchFamily="2" charset="-122"/>
                <a:cs typeface="Arial"/>
              </a:rPr>
              <a:t>(+ Bevacizumab*) </a:t>
            </a:r>
            <a:br>
              <a:rPr lang="en-GB" altLang="zh-CN" sz="1600" dirty="0" smtClean="0">
                <a:solidFill>
                  <a:srgbClr val="4D4D4D"/>
                </a:solidFill>
                <a:latin typeface="Arial"/>
                <a:ea typeface="SimSun" pitchFamily="2" charset="-122"/>
                <a:cs typeface="Arial"/>
              </a:rPr>
            </a:br>
            <a:r>
              <a:rPr lang="en-GB" altLang="zh-CN" sz="1600" dirty="0" smtClean="0">
                <a:solidFill>
                  <a:srgbClr val="4D4D4D"/>
                </a:solidFill>
                <a:latin typeface="Arial"/>
                <a:ea typeface="SimSun" pitchFamily="2" charset="-122"/>
                <a:cs typeface="Arial"/>
              </a:rPr>
              <a:t>(n=263)</a:t>
            </a:r>
            <a:endParaRPr lang="en-GB" altLang="zh-CN" sz="1600" dirty="0">
              <a:solidFill>
                <a:srgbClr val="4D4D4D"/>
              </a:solidFill>
              <a:latin typeface="Arial"/>
              <a:ea typeface="SimSun" pitchFamily="2" charset="-122"/>
              <a:cs typeface="Arial"/>
            </a:endParaRPr>
          </a:p>
        </p:txBody>
      </p:sp>
      <p:cxnSp>
        <p:nvCxnSpPr>
          <p:cNvPr id="19" name="AutoShape 21"/>
          <p:cNvCxnSpPr>
            <a:cxnSpLocks noChangeShapeType="1"/>
            <a:stCxn id="18" idx="3"/>
            <a:endCxn id="20" idx="1"/>
          </p:cNvCxnSpPr>
          <p:nvPr/>
        </p:nvCxnSpPr>
        <p:spPr bwMode="auto">
          <a:xfrm>
            <a:off x="7337500" y="5058031"/>
            <a:ext cx="50214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39642" y="4681007"/>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PD/</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death/</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toxicity </a:t>
            </a:r>
            <a:endParaRPr lang="en-GB" altLang="zh-CN" sz="1600" b="1" dirty="0">
              <a:solidFill>
                <a:srgbClr val="FFFFFF"/>
              </a:solidFill>
              <a:latin typeface="Arial"/>
              <a:ea typeface="SimSun" pitchFamily="2" charset="-122"/>
              <a:cs typeface="Arial"/>
            </a:endParaRPr>
          </a:p>
        </p:txBody>
      </p:sp>
      <p:sp>
        <p:nvSpPr>
          <p:cNvPr id="21" name="Content Placeholder 26"/>
          <p:cNvSpPr txBox="1">
            <a:spLocks/>
          </p:cNvSpPr>
          <p:nvPr/>
        </p:nvSpPr>
        <p:spPr bwMode="auto">
          <a:xfrm>
            <a:off x="4627336" y="3480406"/>
            <a:ext cx="3918177" cy="892175"/>
          </a:xfrm>
          <a:prstGeom prst="rect">
            <a:avLst/>
          </a:prstGeom>
          <a:noFill/>
          <a:ln w="9525">
            <a:noFill/>
            <a:miter lim="800000"/>
            <a:headEnd/>
            <a:tailEnd/>
          </a:ln>
        </p:spPr>
        <p:txBody>
          <a:bodyPr/>
          <a:lstStyle/>
          <a:p>
            <a:pPr marL="190500" indent="-190500" fontAlgn="auto">
              <a:spcBef>
                <a:spcPts val="0"/>
              </a:spcBef>
              <a:spcAft>
                <a:spcPts val="400"/>
              </a:spcAft>
              <a:defRPr/>
            </a:pPr>
            <a:r>
              <a:rPr lang="en-GB" sz="1400" b="1" dirty="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en-GB" sz="1400" dirty="0" smtClean="0">
                <a:solidFill>
                  <a:srgbClr val="4D4D4D"/>
                </a:solidFill>
                <a:latin typeface="Arial"/>
                <a:cs typeface="Arial"/>
              </a:rPr>
              <a:t>Presence of extra-hepatic metastases, degree of liver involvement, intended us of bevacizumab, institution</a:t>
            </a:r>
            <a:endParaRPr lang="en-GB" sz="1400" dirty="0">
              <a:solidFill>
                <a:srgbClr val="4D4D4D"/>
              </a:solidFill>
              <a:latin typeface="Arial"/>
              <a:cs typeface="Arial"/>
            </a:endParaRPr>
          </a:p>
        </p:txBody>
      </p:sp>
      <p:sp>
        <p:nvSpPr>
          <p:cNvPr id="22" name="Rectangle 9"/>
          <p:cNvSpPr txBox="1">
            <a:spLocks noChangeArrowheads="1"/>
          </p:cNvSpPr>
          <p:nvPr/>
        </p:nvSpPr>
        <p:spPr bwMode="auto">
          <a:xfrm>
            <a:off x="365124" y="5352586"/>
            <a:ext cx="6701874"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dirty="0" smtClean="0"/>
              <a:t>Depth of response using novel volumetric model; association between tumour shrinkage with baseline tumour burden</a:t>
            </a:r>
            <a:endParaRPr lang="en-GB" kern="0" dirty="0" smtClean="0"/>
          </a:p>
        </p:txBody>
      </p:sp>
    </p:spTree>
    <p:custDataLst>
      <p:tags r:id="rId1"/>
    </p:custDataLst>
    <p:extLst>
      <p:ext uri="{BB962C8B-B14F-4D97-AF65-F5344CB8AC3E}">
        <p14:creationId xmlns:p14="http://schemas.microsoft.com/office/powerpoint/2010/main" val="293386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Evaluation of depth of response within a volumetric model in patients with metastatic colorectal cancer: Results of the SIRFLOX </a:t>
            </a:r>
            <a:r>
              <a:rPr lang="en-GB" dirty="0" smtClean="0"/>
              <a:t>study – </a:t>
            </a:r>
            <a:r>
              <a:rPr lang="en-GB" dirty="0"/>
              <a:t>Heinemann </a:t>
            </a:r>
            <a:r>
              <a:rPr lang="en-GB" dirty="0" smtClean="0"/>
              <a:t>V,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a:t>Heinemann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O-014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smtClean="0"/>
          </a:p>
        </p:txBody>
      </p:sp>
      <p:graphicFrame>
        <p:nvGraphicFramePr>
          <p:cNvPr id="7" name="Group 88"/>
          <p:cNvGraphicFramePr>
            <a:graphicFrameLocks noGrp="1"/>
          </p:cNvGraphicFramePr>
          <p:nvPr>
            <p:extLst>
              <p:ext uri="{D42A27DB-BD31-4B8C-83A1-F6EECF244321}">
                <p14:modId xmlns:p14="http://schemas.microsoft.com/office/powerpoint/2010/main" val="1912280790"/>
              </p:ext>
            </p:extLst>
          </p:nvPr>
        </p:nvGraphicFramePr>
        <p:xfrm>
          <a:off x="365124" y="1727836"/>
          <a:ext cx="8424861" cy="4511040"/>
        </p:xfrm>
        <a:graphic>
          <a:graphicData uri="http://schemas.openxmlformats.org/drawingml/2006/table">
            <a:tbl>
              <a:tblPr firstRow="1" bandRow="1">
                <a:tableStyleId>{69012ECD-51FC-41F1-AA8D-1B2483CD663E}</a:tableStyleId>
              </a:tblPr>
              <a:tblGrid>
                <a:gridCol w="3566796"/>
                <a:gridCol w="2026920"/>
                <a:gridCol w="1813560"/>
                <a:gridCol w="1017585"/>
              </a:tblGrid>
              <a:tr h="579120">
                <a:tc>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n-lt"/>
                        </a:rPr>
                        <a:t>SIRT + mFOLFOX6 </a:t>
                      </a:r>
                      <a:br>
                        <a:rPr lang="en-GB" sz="1600" dirty="0" smtClean="0">
                          <a:solidFill>
                            <a:schemeClr val="tx2"/>
                          </a:solidFill>
                          <a:effectLst/>
                          <a:latin typeface="+mn-lt"/>
                        </a:rPr>
                      </a:br>
                      <a:r>
                        <a:rPr lang="en-GB" sz="1600" dirty="0" smtClean="0">
                          <a:solidFill>
                            <a:schemeClr val="tx2"/>
                          </a:solidFill>
                          <a:effectLst/>
                          <a:latin typeface="+mn-lt"/>
                        </a:rPr>
                        <a:t>(± bevacizumab)</a:t>
                      </a:r>
                      <a:br>
                        <a:rPr lang="en-GB" sz="1600" dirty="0" smtClean="0">
                          <a:solidFill>
                            <a:schemeClr val="tx2"/>
                          </a:solidFill>
                          <a:effectLst/>
                          <a:latin typeface="+mn-lt"/>
                        </a:rPr>
                      </a:br>
                      <a:r>
                        <a:rPr lang="en-GB" sz="1600" dirty="0" smtClean="0">
                          <a:solidFill>
                            <a:schemeClr val="tx2"/>
                          </a:solidFill>
                          <a:effectLst/>
                          <a:latin typeface="+mn-lt"/>
                        </a:rPr>
                        <a:t>(n=251)</a:t>
                      </a:r>
                      <a:endParaRPr lang="en-GB" sz="1600" b="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n-lt"/>
                        </a:rPr>
                        <a:t>mFOLFOX6 </a:t>
                      </a:r>
                      <a:br>
                        <a:rPr lang="en-GB" sz="1600" dirty="0" smtClean="0">
                          <a:solidFill>
                            <a:schemeClr val="tx2"/>
                          </a:solidFill>
                          <a:effectLst/>
                          <a:latin typeface="+mn-lt"/>
                        </a:rPr>
                      </a:br>
                      <a:r>
                        <a:rPr lang="en-GB" sz="1600" dirty="0" smtClean="0">
                          <a:solidFill>
                            <a:schemeClr val="tx2"/>
                          </a:solidFill>
                          <a:effectLst/>
                          <a:latin typeface="+mn-lt"/>
                        </a:rPr>
                        <a:t>(± bevacizumab)</a:t>
                      </a:r>
                      <a:br>
                        <a:rPr lang="en-GB" sz="1600" dirty="0" smtClean="0">
                          <a:solidFill>
                            <a:schemeClr val="tx2"/>
                          </a:solidFill>
                          <a:effectLst/>
                          <a:latin typeface="+mn-lt"/>
                        </a:rPr>
                      </a:br>
                      <a:r>
                        <a:rPr lang="en-GB" sz="1600" dirty="0" smtClean="0">
                          <a:solidFill>
                            <a:schemeClr val="tx2"/>
                          </a:solidFill>
                          <a:effectLst/>
                          <a:latin typeface="+mn-lt"/>
                        </a:rPr>
                        <a:t>(n=235)</a:t>
                      </a:r>
                      <a:endParaRPr lang="en-GB" sz="1600" b="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p-value</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23924">
                <a:tc>
                  <a:txBody>
                    <a:bodyPr/>
                    <a:lstStyle/>
                    <a:p>
                      <a:pPr algn="l" fontAlgn="base"/>
                      <a:r>
                        <a:rPr lang="en-GB" sz="1600" b="1" dirty="0" smtClean="0">
                          <a:effectLst/>
                          <a:latin typeface="+mn-lt"/>
                        </a:rPr>
                        <a:t>All patients</a:t>
                      </a:r>
                      <a:endParaRPr lang="en-GB" sz="1600" b="1" dirty="0">
                        <a:effectLst/>
                        <a:latin typeface="+mn-lt"/>
                      </a:endParaRPr>
                    </a:p>
                    <a:p>
                      <a:pPr marL="0" indent="182563" algn="l" fontAlgn="base"/>
                      <a:r>
                        <a:rPr lang="en-GB" sz="1600" b="0" dirty="0" smtClean="0">
                          <a:effectLst/>
                          <a:latin typeface="+mn-lt"/>
                        </a:rPr>
                        <a:t>Median baseline</a:t>
                      </a:r>
                      <a:r>
                        <a:rPr lang="en-GB" sz="1600" b="0" baseline="0" dirty="0" smtClean="0">
                          <a:effectLst/>
                          <a:latin typeface="+mn-lt"/>
                        </a:rPr>
                        <a:t> volume, cm</a:t>
                      </a:r>
                      <a:r>
                        <a:rPr lang="en-GB" sz="1600" b="0" baseline="30000" dirty="0" smtClean="0">
                          <a:effectLst/>
                          <a:latin typeface="+mn-lt"/>
                        </a:rPr>
                        <a:t>3</a:t>
                      </a:r>
                      <a:r>
                        <a:rPr lang="en-GB" sz="1600" b="0" baseline="0" dirty="0" smtClean="0">
                          <a:effectLst/>
                          <a:latin typeface="+mn-lt"/>
                        </a:rPr>
                        <a:t> (IQR)</a:t>
                      </a:r>
                      <a:endParaRPr lang="en-GB" sz="1600" b="0" dirty="0">
                        <a:effectLst/>
                        <a:latin typeface="+mn-lt"/>
                      </a:endParaRPr>
                    </a:p>
                    <a:p>
                      <a:pPr marL="0" indent="182563" algn="l" fontAlgn="base"/>
                      <a:r>
                        <a:rPr lang="en-GB" sz="1600" dirty="0" smtClean="0">
                          <a:latin typeface="+mn-lt"/>
                        </a:rPr>
                        <a:t>Mean depth</a:t>
                      </a:r>
                      <a:r>
                        <a:rPr lang="en-GB" sz="1600" baseline="0" dirty="0" smtClean="0">
                          <a:latin typeface="+mn-lt"/>
                        </a:rPr>
                        <a:t> of response, % (SD)</a:t>
                      </a:r>
                      <a:endParaRPr lang="en-GB" sz="1600" b="0" dirty="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en-GB" sz="1600" b="0" dirty="0" smtClean="0">
                          <a:effectLst/>
                          <a:latin typeface="+mn-lt"/>
                        </a:rPr>
                        <a:t>Median time to nadir,</a:t>
                      </a:r>
                      <a:r>
                        <a:rPr lang="en-GB" sz="1600" b="0" baseline="0" dirty="0" smtClean="0">
                          <a:effectLst/>
                          <a:latin typeface="+mn-lt"/>
                        </a:rPr>
                        <a:t> days (IQR)</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smtClean="0">
                        <a:effectLst/>
                        <a:latin typeface="+mn-lt"/>
                      </a:endParaRPr>
                    </a:p>
                    <a:p>
                      <a:pPr marL="85725" indent="0" algn="ctr" fontAlgn="base"/>
                      <a:r>
                        <a:rPr lang="en-GB" sz="1600" b="0" dirty="0" smtClean="0">
                          <a:effectLst/>
                          <a:latin typeface="+mn-lt"/>
                        </a:rPr>
                        <a:t>219.4 (451.7)</a:t>
                      </a:r>
                      <a:endParaRPr lang="en-GB" sz="1600" b="0" dirty="0">
                        <a:effectLst/>
                        <a:latin typeface="+mn-lt"/>
                      </a:endParaRPr>
                    </a:p>
                    <a:p>
                      <a:pPr marL="85725" indent="0" algn="ctr" fontAlgn="base"/>
                      <a:r>
                        <a:rPr lang="en-GB" sz="1600" b="0" dirty="0" smtClean="0">
                          <a:effectLst/>
                          <a:latin typeface="+mn-lt"/>
                        </a:rPr>
                        <a:t>-75.0</a:t>
                      </a:r>
                      <a:r>
                        <a:rPr lang="en-GB" sz="1600" b="0" baseline="0" dirty="0" smtClean="0">
                          <a:effectLst/>
                          <a:latin typeface="+mn-lt"/>
                        </a:rPr>
                        <a:t> (61.3)</a:t>
                      </a:r>
                      <a:endParaRPr lang="en-GB" sz="1600" b="0" dirty="0">
                        <a:effectLst/>
                        <a:latin typeface="+mn-lt"/>
                      </a:endParaRPr>
                    </a:p>
                    <a:p>
                      <a:pPr algn="ctr"/>
                      <a:r>
                        <a:rPr lang="en-GB" sz="1600" dirty="0" smtClean="0">
                          <a:latin typeface="+mn-lt"/>
                        </a:rPr>
                        <a:t>266</a:t>
                      </a:r>
                      <a:r>
                        <a:rPr lang="en-GB" sz="1600" baseline="0" dirty="0" smtClean="0">
                          <a:latin typeface="+mn-lt"/>
                        </a:rPr>
                        <a:t> (238)</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smtClean="0">
                        <a:effectLst/>
                        <a:latin typeface="+mn-lt"/>
                      </a:endParaRPr>
                    </a:p>
                    <a:p>
                      <a:pPr marL="85725" indent="0" algn="ctr" fontAlgn="base"/>
                      <a:r>
                        <a:rPr lang="en-GB" sz="1600" b="0" dirty="0" smtClean="0">
                          <a:effectLst/>
                          <a:latin typeface="+mn-lt"/>
                        </a:rPr>
                        <a:t>166.6 (427.7)</a:t>
                      </a:r>
                      <a:endParaRPr lang="en-GB" sz="1600" b="0" dirty="0">
                        <a:effectLst/>
                        <a:latin typeface="+mn-lt"/>
                      </a:endParaRPr>
                    </a:p>
                    <a:p>
                      <a:pPr marL="85725" indent="0" algn="ctr" fontAlgn="base"/>
                      <a:r>
                        <a:rPr lang="en-GB" sz="1600" b="0" dirty="0" smtClean="0">
                          <a:effectLst/>
                          <a:latin typeface="+mn-lt"/>
                        </a:rPr>
                        <a:t>-67.8 (82.9)</a:t>
                      </a:r>
                      <a:endParaRPr lang="en-GB" sz="1600" b="0" dirty="0">
                        <a:effectLst/>
                        <a:latin typeface="+mn-lt"/>
                      </a:endParaRPr>
                    </a:p>
                    <a:p>
                      <a:pPr algn="ctr"/>
                      <a:r>
                        <a:rPr lang="en-GB" sz="1600" dirty="0" smtClean="0">
                          <a:latin typeface="+mn-lt"/>
                        </a:rPr>
                        <a:t>206 (187)</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smtClean="0">
                        <a:effectLst/>
                        <a:latin typeface="+mn-lt"/>
                      </a:endParaRPr>
                    </a:p>
                    <a:p>
                      <a:pPr marL="85725" indent="0" algn="ctr" fontAlgn="base"/>
                      <a:r>
                        <a:rPr lang="en-GB" sz="1600" b="0" dirty="0" smtClean="0">
                          <a:effectLst/>
                          <a:latin typeface="+mn-lt"/>
                        </a:rPr>
                        <a:t>0.421</a:t>
                      </a:r>
                      <a:endParaRPr lang="en-GB" sz="1600" b="0" dirty="0">
                        <a:effectLst/>
                        <a:latin typeface="+mn-lt"/>
                      </a:endParaRPr>
                    </a:p>
                    <a:p>
                      <a:pPr marL="85725" indent="0" algn="ctr" fontAlgn="base"/>
                      <a:r>
                        <a:rPr lang="en-GB" sz="1600" b="0" dirty="0" smtClean="0">
                          <a:effectLst/>
                          <a:latin typeface="+mn-lt"/>
                        </a:rPr>
                        <a:t>0.039</a:t>
                      </a:r>
                      <a:endParaRPr lang="en-GB" sz="1600" b="0" dirty="0">
                        <a:effectLst/>
                        <a:latin typeface="+mn-lt"/>
                      </a:endParaRPr>
                    </a:p>
                    <a:p>
                      <a:pPr algn="ctr"/>
                      <a:r>
                        <a:rPr lang="en-GB" sz="1600" dirty="0" smtClean="0">
                          <a:latin typeface="+mn-lt"/>
                        </a:rPr>
                        <a:t>&lt;0.001</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1" dirty="0" smtClean="0">
                          <a:latin typeface="+mn-lt"/>
                        </a:rPr>
                        <a:t>Tumour burden ≤12%</a:t>
                      </a:r>
                    </a:p>
                    <a:p>
                      <a:pPr marL="0" indent="182563" algn="l" fontAlgn="base"/>
                      <a:r>
                        <a:rPr lang="en-GB" sz="1600" b="0" dirty="0" smtClean="0">
                          <a:effectLst/>
                          <a:latin typeface="+mn-lt"/>
                        </a:rPr>
                        <a:t>Median baseline</a:t>
                      </a:r>
                      <a:r>
                        <a:rPr lang="en-GB" sz="1600" b="0" baseline="0" dirty="0" smtClean="0">
                          <a:effectLst/>
                          <a:latin typeface="+mn-lt"/>
                        </a:rPr>
                        <a:t> volume, cm</a:t>
                      </a:r>
                      <a:r>
                        <a:rPr lang="en-GB" sz="1600" b="0" baseline="30000" dirty="0" smtClean="0">
                          <a:effectLst/>
                          <a:latin typeface="+mn-lt"/>
                        </a:rPr>
                        <a:t>3</a:t>
                      </a:r>
                      <a:r>
                        <a:rPr lang="en-GB" sz="1600" b="0" baseline="0" dirty="0" smtClean="0">
                          <a:effectLst/>
                          <a:latin typeface="+mn-lt"/>
                        </a:rPr>
                        <a:t> (IQR)</a:t>
                      </a:r>
                      <a:endParaRPr lang="en-GB" sz="1600" b="0" dirty="0" smtClean="0">
                        <a:effectLst/>
                        <a:latin typeface="+mn-lt"/>
                      </a:endParaRPr>
                    </a:p>
                    <a:p>
                      <a:pPr marL="0" indent="182563" algn="l" fontAlgn="base"/>
                      <a:r>
                        <a:rPr lang="en-GB" sz="1600" dirty="0" smtClean="0">
                          <a:latin typeface="+mn-lt"/>
                        </a:rPr>
                        <a:t>Mean depth</a:t>
                      </a:r>
                      <a:r>
                        <a:rPr lang="en-GB" sz="1600" baseline="0" dirty="0" smtClean="0">
                          <a:latin typeface="+mn-lt"/>
                        </a:rPr>
                        <a:t> of response, % (SD)</a:t>
                      </a:r>
                      <a:endParaRPr lang="en-GB" sz="1600" b="0" dirty="0" smtClean="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en-GB" sz="1600" b="0" dirty="0" smtClean="0">
                          <a:effectLst/>
                          <a:latin typeface="+mn-lt"/>
                        </a:rPr>
                        <a:t>Median time to nadir,</a:t>
                      </a:r>
                      <a:r>
                        <a:rPr lang="en-GB" sz="1600" b="0" baseline="0" dirty="0" smtClean="0">
                          <a:effectLst/>
                          <a:latin typeface="+mn-lt"/>
                        </a:rPr>
                        <a:t> days (IQR)</a:t>
                      </a:r>
                    </a:p>
                    <a:p>
                      <a:pPr marL="0" marR="0" indent="182563" algn="l" defTabSz="914400" rtl="0" eaLnBrk="1" fontAlgn="base" latinLnBrk="0" hangingPunct="1">
                        <a:lnSpc>
                          <a:spcPct val="100000"/>
                        </a:lnSpc>
                        <a:spcBef>
                          <a:spcPts val="0"/>
                        </a:spcBef>
                        <a:spcAft>
                          <a:spcPts val="0"/>
                        </a:spcAft>
                        <a:buClrTx/>
                        <a:buSzTx/>
                        <a:buFontTx/>
                        <a:buNone/>
                        <a:tabLst/>
                        <a:defRPr/>
                      </a:pPr>
                      <a:r>
                        <a:rPr lang="en-GB" sz="1600" b="0" baseline="0" dirty="0" smtClean="0">
                          <a:effectLst/>
                          <a:latin typeface="+mn-lt"/>
                        </a:rPr>
                        <a:t>Median hepatic PFS, months</a:t>
                      </a:r>
                      <a:endParaRPr lang="en-GB" sz="1600" b="0" dirty="0" smtClean="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dirty="0" smtClean="0">
                        <a:latin typeface="+mn-lt"/>
                      </a:endParaRPr>
                    </a:p>
                    <a:p>
                      <a:pPr algn="ctr"/>
                      <a:r>
                        <a:rPr lang="en-GB" sz="1600" dirty="0" smtClean="0">
                          <a:latin typeface="+mn-lt"/>
                        </a:rPr>
                        <a:t>61.3</a:t>
                      </a:r>
                    </a:p>
                    <a:p>
                      <a:pPr algn="ctr"/>
                      <a:r>
                        <a:rPr lang="en-GB" sz="1600" dirty="0" smtClean="0">
                          <a:latin typeface="+mn-lt"/>
                        </a:rPr>
                        <a:t>-72.5 (82.3)</a:t>
                      </a:r>
                    </a:p>
                    <a:p>
                      <a:pPr algn="ctr"/>
                      <a:r>
                        <a:rPr lang="en-GB" sz="1600" dirty="0" smtClean="0">
                          <a:latin typeface="+mn-lt"/>
                        </a:rPr>
                        <a:t>243.5</a:t>
                      </a:r>
                      <a:r>
                        <a:rPr lang="en-GB" sz="1600" baseline="0" dirty="0" smtClean="0">
                          <a:latin typeface="+mn-lt"/>
                        </a:rPr>
                        <a:t> (211)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smtClean="0">
                          <a:latin typeface="+mn-lt"/>
                        </a:rPr>
                        <a:t>15.1</a:t>
                      </a:r>
                      <a:endParaRPr lang="en-GB" sz="160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dirty="0" smtClean="0">
                        <a:latin typeface="+mn-lt"/>
                      </a:endParaRPr>
                    </a:p>
                    <a:p>
                      <a:pPr algn="ctr"/>
                      <a:r>
                        <a:rPr lang="en-GB" sz="1600" dirty="0" smtClean="0">
                          <a:latin typeface="+mn-lt"/>
                        </a:rPr>
                        <a:t>68.4 (87.6)</a:t>
                      </a:r>
                    </a:p>
                    <a:p>
                      <a:pPr algn="ctr"/>
                      <a:r>
                        <a:rPr lang="en-GB" sz="1600" dirty="0" smtClean="0">
                          <a:latin typeface="+mn-lt"/>
                        </a:rPr>
                        <a:t>-80.6 (34.0)</a:t>
                      </a:r>
                    </a:p>
                    <a:p>
                      <a:pPr algn="ctr"/>
                      <a:r>
                        <a:rPr lang="en-GB" sz="1600" dirty="0" smtClean="0">
                          <a:latin typeface="+mn-lt"/>
                        </a:rPr>
                        <a:t>220 (193)</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12.2</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endParaRPr lang="en-GB" sz="1600" b="0" dirty="0" smtClean="0">
                        <a:effectLst/>
                        <a:latin typeface="+mn-lt"/>
                      </a:endParaRPr>
                    </a:p>
                    <a:p>
                      <a:pPr marL="85725" indent="0" algn="ctr" fontAlgn="base"/>
                      <a:r>
                        <a:rPr lang="en-GB" sz="1600" b="0" dirty="0" smtClean="0">
                          <a:effectLst/>
                          <a:latin typeface="+mn-lt"/>
                        </a:rPr>
                        <a:t>0.912</a:t>
                      </a:r>
                    </a:p>
                    <a:p>
                      <a:pPr marL="85725" indent="0" algn="ctr" fontAlgn="base"/>
                      <a:r>
                        <a:rPr lang="en-GB" sz="1600" b="0" dirty="0" smtClean="0">
                          <a:effectLst/>
                          <a:latin typeface="+mn-lt"/>
                        </a:rPr>
                        <a:t>0.763</a:t>
                      </a:r>
                    </a:p>
                    <a:p>
                      <a:pPr marL="85725" indent="0" algn="ctr" fontAlgn="base"/>
                      <a:r>
                        <a:rPr lang="en-GB" sz="1600" b="0" dirty="0" smtClean="0">
                          <a:effectLst/>
                          <a:latin typeface="+mn-lt"/>
                        </a:rPr>
                        <a:t>0.152</a:t>
                      </a:r>
                    </a:p>
                    <a:p>
                      <a:pPr marL="85725" marR="0" indent="0" algn="ctr" defTabSz="914400" rtl="0" eaLnBrk="1" fontAlgn="base" latinLnBrk="0" hangingPunct="1">
                        <a:lnSpc>
                          <a:spcPct val="100000"/>
                        </a:lnSpc>
                        <a:spcBef>
                          <a:spcPts val="0"/>
                        </a:spcBef>
                        <a:spcAft>
                          <a:spcPts val="0"/>
                        </a:spcAft>
                        <a:buClrTx/>
                        <a:buSzTx/>
                        <a:buFontTx/>
                        <a:buNone/>
                        <a:tabLst/>
                        <a:defRPr/>
                      </a:pPr>
                      <a:r>
                        <a:rPr lang="en-GB" sz="1600" dirty="0" smtClean="0">
                          <a:latin typeface="+mn-lt"/>
                        </a:rPr>
                        <a:t>0.112</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b="1" dirty="0" smtClean="0">
                          <a:latin typeface="+mn-lt"/>
                        </a:rPr>
                        <a:t>Tumour burden &gt;12%</a:t>
                      </a:r>
                    </a:p>
                    <a:p>
                      <a:pPr marL="0" indent="182563" algn="l" fontAlgn="base"/>
                      <a:r>
                        <a:rPr lang="en-GB" sz="1600" b="0" dirty="0" smtClean="0">
                          <a:effectLst/>
                          <a:latin typeface="+mn-lt"/>
                        </a:rPr>
                        <a:t>Median baseline</a:t>
                      </a:r>
                      <a:r>
                        <a:rPr lang="en-GB" sz="1600" b="0" baseline="0" dirty="0" smtClean="0">
                          <a:effectLst/>
                          <a:latin typeface="+mn-lt"/>
                        </a:rPr>
                        <a:t> volume, cm</a:t>
                      </a:r>
                      <a:r>
                        <a:rPr lang="en-GB" sz="1600" b="0" baseline="30000" dirty="0" smtClean="0">
                          <a:effectLst/>
                          <a:latin typeface="+mn-lt"/>
                        </a:rPr>
                        <a:t>3</a:t>
                      </a:r>
                      <a:r>
                        <a:rPr lang="en-GB" sz="1600" b="0" baseline="0" dirty="0" smtClean="0">
                          <a:effectLst/>
                          <a:latin typeface="+mn-lt"/>
                        </a:rPr>
                        <a:t> (IQR)</a:t>
                      </a:r>
                      <a:endParaRPr lang="en-GB" sz="1600" b="0" dirty="0" smtClean="0">
                        <a:effectLst/>
                        <a:latin typeface="+mn-lt"/>
                      </a:endParaRPr>
                    </a:p>
                    <a:p>
                      <a:pPr marL="0" indent="182563" algn="l" fontAlgn="base"/>
                      <a:r>
                        <a:rPr lang="en-GB" sz="1600" dirty="0" smtClean="0">
                          <a:latin typeface="+mn-lt"/>
                        </a:rPr>
                        <a:t>Mean depth</a:t>
                      </a:r>
                      <a:r>
                        <a:rPr lang="en-GB" sz="1600" baseline="0" dirty="0" smtClean="0">
                          <a:latin typeface="+mn-lt"/>
                        </a:rPr>
                        <a:t> of response, % (SD)</a:t>
                      </a:r>
                      <a:endParaRPr lang="en-GB" sz="1600" b="0" dirty="0" smtClean="0">
                        <a:effectLst/>
                        <a:latin typeface="+mn-lt"/>
                      </a:endParaRPr>
                    </a:p>
                    <a:p>
                      <a:pPr marL="0" marR="0" indent="182563" algn="l" defTabSz="914400" rtl="0" eaLnBrk="1" fontAlgn="base" latinLnBrk="0" hangingPunct="1">
                        <a:lnSpc>
                          <a:spcPct val="100000"/>
                        </a:lnSpc>
                        <a:spcBef>
                          <a:spcPts val="0"/>
                        </a:spcBef>
                        <a:spcAft>
                          <a:spcPts val="0"/>
                        </a:spcAft>
                        <a:buClrTx/>
                        <a:buSzTx/>
                        <a:buFontTx/>
                        <a:buNone/>
                        <a:tabLst/>
                        <a:defRPr/>
                      </a:pPr>
                      <a:r>
                        <a:rPr lang="en-GB" sz="1600" b="0" dirty="0" smtClean="0">
                          <a:effectLst/>
                          <a:latin typeface="+mn-lt"/>
                        </a:rPr>
                        <a:t>Median time to nadir,</a:t>
                      </a:r>
                      <a:r>
                        <a:rPr lang="en-GB" sz="1600" b="0" baseline="0" dirty="0" smtClean="0">
                          <a:effectLst/>
                          <a:latin typeface="+mn-lt"/>
                        </a:rPr>
                        <a:t> days (IQR)</a:t>
                      </a:r>
                    </a:p>
                    <a:p>
                      <a:pPr marL="0" marR="0" indent="182563" algn="l" defTabSz="914400" rtl="0" eaLnBrk="1" fontAlgn="base" latinLnBrk="0" hangingPunct="1">
                        <a:lnSpc>
                          <a:spcPct val="100000"/>
                        </a:lnSpc>
                        <a:spcBef>
                          <a:spcPts val="0"/>
                        </a:spcBef>
                        <a:spcAft>
                          <a:spcPts val="0"/>
                        </a:spcAft>
                        <a:buClrTx/>
                        <a:buSzTx/>
                        <a:buFontTx/>
                        <a:buNone/>
                        <a:tabLst/>
                        <a:defRPr/>
                      </a:pPr>
                      <a:r>
                        <a:rPr lang="en-GB" sz="1600" b="0" baseline="0" dirty="0" smtClean="0">
                          <a:effectLst/>
                          <a:latin typeface="+mn-lt"/>
                        </a:rPr>
                        <a:t>Median hepatic PFS, months</a:t>
                      </a:r>
                      <a:endParaRPr lang="en-GB" sz="1600" b="0" dirty="0" smtClean="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latin typeface="+mn-lt"/>
                      </a:endParaRPr>
                    </a:p>
                    <a:p>
                      <a:pPr algn="ctr"/>
                      <a:r>
                        <a:rPr lang="en-GB" sz="1600" dirty="0" smtClean="0">
                          <a:latin typeface="+mn-lt"/>
                        </a:rPr>
                        <a:t>512.0 (713.7)</a:t>
                      </a:r>
                    </a:p>
                    <a:p>
                      <a:pPr algn="ctr"/>
                      <a:r>
                        <a:rPr lang="en-GB" sz="1600" dirty="0" smtClean="0">
                          <a:latin typeface="+mn-lt"/>
                        </a:rPr>
                        <a:t>-77.5 (29.2)</a:t>
                      </a:r>
                    </a:p>
                    <a:p>
                      <a:pPr algn="ctr"/>
                      <a:r>
                        <a:rPr lang="en-GB" sz="1600" dirty="0" smtClean="0">
                          <a:latin typeface="+mn-lt"/>
                        </a:rPr>
                        <a:t>298</a:t>
                      </a:r>
                      <a:r>
                        <a:rPr lang="en-GB" sz="1600" baseline="0" dirty="0" smtClean="0">
                          <a:latin typeface="+mn-lt"/>
                        </a:rPr>
                        <a:t> (246)</a:t>
                      </a:r>
                    </a:p>
                    <a:p>
                      <a:pPr algn="ctr"/>
                      <a:r>
                        <a:rPr lang="en-GB" sz="1600" baseline="0" dirty="0" smtClean="0">
                          <a:latin typeface="+mn-lt"/>
                        </a:rPr>
                        <a:t>27.2</a:t>
                      </a:r>
                      <a:endParaRPr lang="en-GB" sz="1600" dirty="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latin typeface="+mn-lt"/>
                      </a:endParaRPr>
                    </a:p>
                    <a:p>
                      <a:pPr algn="ctr"/>
                      <a:r>
                        <a:rPr lang="en-GB" sz="1600" dirty="0" smtClean="0">
                          <a:latin typeface="+mn-lt"/>
                        </a:rPr>
                        <a:t>439.9 (590.1)</a:t>
                      </a:r>
                    </a:p>
                    <a:p>
                      <a:pPr algn="ctr"/>
                      <a:r>
                        <a:rPr lang="en-GB" sz="1600" dirty="0" smtClean="0">
                          <a:latin typeface="+mn-lt"/>
                        </a:rPr>
                        <a:t>-57.2 (109.2)</a:t>
                      </a:r>
                    </a:p>
                    <a:p>
                      <a:pPr algn="ctr"/>
                      <a:r>
                        <a:rPr lang="en-GB" sz="1600" dirty="0" smtClean="0">
                          <a:latin typeface="+mn-lt"/>
                        </a:rPr>
                        <a:t>196 (176)</a:t>
                      </a:r>
                    </a:p>
                    <a:p>
                      <a:pPr algn="ctr"/>
                      <a:r>
                        <a:rPr lang="en-GB" sz="1600" dirty="0" smtClean="0">
                          <a:latin typeface="+mn-lt"/>
                        </a:rPr>
                        <a:t>13.1</a:t>
                      </a:r>
                      <a:endParaRPr lang="en-GB" sz="1600" dirty="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endParaRPr lang="en-GB" sz="1600" b="0" dirty="0" smtClean="0">
                        <a:effectLst/>
                        <a:latin typeface="+mn-lt"/>
                      </a:endParaRPr>
                    </a:p>
                    <a:p>
                      <a:pPr marL="85725" indent="0" algn="ctr" fontAlgn="base"/>
                      <a:r>
                        <a:rPr lang="en-GB" sz="1600" b="0" dirty="0" smtClean="0">
                          <a:effectLst/>
                          <a:latin typeface="+mn-lt"/>
                        </a:rPr>
                        <a:t>0.188</a:t>
                      </a:r>
                    </a:p>
                    <a:p>
                      <a:pPr marL="85725" indent="0" algn="ctr" fontAlgn="base"/>
                      <a:r>
                        <a:rPr lang="en-GB" sz="1600" b="0" dirty="0" smtClean="0">
                          <a:effectLst/>
                          <a:latin typeface="+mn-lt"/>
                        </a:rPr>
                        <a:t>0.003</a:t>
                      </a:r>
                    </a:p>
                    <a:p>
                      <a:pPr marL="85725" indent="0" algn="ctr" fontAlgn="base"/>
                      <a:r>
                        <a:rPr lang="en-GB" sz="1600" b="0" dirty="0" smtClean="0">
                          <a:effectLst/>
                          <a:latin typeface="+mn-lt"/>
                        </a:rPr>
                        <a:t>&lt;0.001</a:t>
                      </a:r>
                    </a:p>
                    <a:p>
                      <a:pPr marL="85725" indent="0" algn="ctr" fontAlgn="base"/>
                      <a:r>
                        <a:rPr lang="en-GB" sz="1600" b="0" dirty="0" smtClean="0">
                          <a:effectLst/>
                          <a:latin typeface="+mn-lt"/>
                        </a:rPr>
                        <a:t>0.003</a:t>
                      </a:r>
                      <a:endParaRPr lang="en-GB" sz="1600" b="0" dirty="0">
                        <a:effectLst/>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3"/>
          <p:cNvSpPr>
            <a:spLocks noGrp="1"/>
          </p:cNvSpPr>
          <p:nvPr>
            <p:ph type="body" sz="quarter" idx="10"/>
          </p:nvPr>
        </p:nvSpPr>
        <p:spPr>
          <a:xfrm>
            <a:off x="365125" y="6096000"/>
            <a:ext cx="4130675" cy="487363"/>
          </a:xfrm>
        </p:spPr>
        <p:txBody>
          <a:bodyPr/>
          <a:lstStyle/>
          <a:p>
            <a:r>
              <a:rPr lang="en-GB" dirty="0" smtClean="0"/>
              <a:t>IQR, interquartile range; SD, standard deviation.</a:t>
            </a:r>
            <a:endParaRPr lang="en-GB" dirty="0"/>
          </a:p>
        </p:txBody>
      </p:sp>
    </p:spTree>
    <p:custDataLst>
      <p:tags r:id="rId1"/>
    </p:custDataLst>
    <p:extLst>
      <p:ext uri="{BB962C8B-B14F-4D97-AF65-F5344CB8AC3E}">
        <p14:creationId xmlns:p14="http://schemas.microsoft.com/office/powerpoint/2010/main" val="519454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O-014</a:t>
            </a:r>
            <a:r>
              <a:rPr lang="en-GB" dirty="0"/>
              <a:t>: Evaluation of depth of response within a volumetric model in patients with metastatic colorectal cancer: Results of the SIRFLOX </a:t>
            </a:r>
            <a:r>
              <a:rPr lang="en-GB" dirty="0" smtClean="0"/>
              <a:t>study – </a:t>
            </a:r>
            <a:r>
              <a:rPr lang="en-GB" dirty="0"/>
              <a:t>Heinemann </a:t>
            </a:r>
            <a:r>
              <a:rPr lang="en-GB" dirty="0" smtClean="0"/>
              <a:t>V,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a:t>Heinemann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O-014 </a:t>
            </a:r>
            <a:endParaRPr lang="en-GB"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Conclusions</a:t>
            </a:r>
            <a:endParaRPr lang="en-GB" dirty="0"/>
          </a:p>
          <a:p>
            <a:pPr>
              <a:buClr>
                <a:srgbClr val="043882"/>
              </a:buClr>
            </a:pPr>
            <a:r>
              <a:rPr lang="en-GB" b="1" dirty="0" smtClean="0"/>
              <a:t>Hepatic depth of response was significantly greater in patients receiving SIRT using Y-90 microspheres compared with chemotherapy</a:t>
            </a:r>
          </a:p>
          <a:p>
            <a:pPr>
              <a:buClr>
                <a:srgbClr val="043882"/>
              </a:buClr>
            </a:pPr>
            <a:r>
              <a:rPr lang="en-GB" b="1" dirty="0" smtClean="0"/>
              <a:t>Patients with a baseline tumour burden of &gt;12% had a significantly longer PFS in the liver as first event with SIRT, while those with tumour burden ≤12% had a greater impact on CR rate</a:t>
            </a:r>
          </a:p>
          <a:p>
            <a:pPr>
              <a:buClr>
                <a:srgbClr val="043882"/>
              </a:buClr>
            </a:pPr>
            <a:r>
              <a:rPr lang="en-GB" b="1" dirty="0" smtClean="0"/>
              <a:t>This may provide a useful predictor of PFS in the liver</a:t>
            </a:r>
          </a:p>
        </p:txBody>
      </p:sp>
    </p:spTree>
    <p:custDataLst>
      <p:tags r:id="rId1"/>
    </p:custDataLst>
    <p:extLst>
      <p:ext uri="{BB962C8B-B14F-4D97-AF65-F5344CB8AC3E}">
        <p14:creationId xmlns:p14="http://schemas.microsoft.com/office/powerpoint/2010/main" val="3120824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O-015: Association between depth of response (</a:t>
            </a:r>
            <a:r>
              <a:rPr lang="en-GB" dirty="0" err="1"/>
              <a:t>DpR</a:t>
            </a:r>
            <a:r>
              <a:rPr lang="en-GB" dirty="0"/>
              <a:t>) and survival outcomes in RAS-wild-type (</a:t>
            </a:r>
            <a:r>
              <a:rPr lang="en-GB" dirty="0" err="1"/>
              <a:t>wt</a:t>
            </a:r>
            <a:r>
              <a:rPr lang="en-GB" dirty="0"/>
              <a:t>) patients with metastatic colorectal cancer (</a:t>
            </a:r>
            <a:r>
              <a:rPr lang="en-GB" dirty="0" err="1"/>
              <a:t>mCRC</a:t>
            </a:r>
            <a:r>
              <a:rPr lang="en-GB" dirty="0"/>
              <a:t>) receiving first-line FOLFOX or FOLFIRI plus </a:t>
            </a:r>
            <a:r>
              <a:rPr lang="en-GB" dirty="0" err="1"/>
              <a:t>cetuximab</a:t>
            </a:r>
            <a:r>
              <a:rPr lang="en-GB" dirty="0"/>
              <a:t> once-every-2-weeks in the APEC study – Cheng A-L, et al </a:t>
            </a:r>
            <a:endParaRPr lang="en-GB" altLang="zh-CN" dirty="0" smtClean="0"/>
          </a:p>
        </p:txBody>
      </p:sp>
      <p:sp>
        <p:nvSpPr>
          <p:cNvPr id="60419" name="Rectangle 9"/>
          <p:cNvSpPr>
            <a:spLocks noGrp="1" noChangeArrowheads="1"/>
          </p:cNvSpPr>
          <p:nvPr>
            <p:ph sz="half" idx="1"/>
          </p:nvPr>
        </p:nvSpPr>
        <p:spPr>
          <a:xfrm>
            <a:off x="365124" y="5351129"/>
            <a:ext cx="4130676" cy="1648760"/>
          </a:xfrm>
        </p:spPr>
        <p:txBody>
          <a:bodyPr/>
          <a:lstStyle/>
          <a:p>
            <a:pPr marL="0" indent="0">
              <a:buNone/>
            </a:pPr>
            <a:r>
              <a:rPr lang="en-GB" b="1" dirty="0" smtClean="0">
                <a:solidFill>
                  <a:schemeClr val="bg2"/>
                </a:solidFill>
              </a:rPr>
              <a:t>PRIMARY ENDPOINT(S)</a:t>
            </a:r>
          </a:p>
          <a:p>
            <a:r>
              <a:rPr lang="en-GB" dirty="0" smtClean="0"/>
              <a:t>Depth of response (defined </a:t>
            </a:r>
            <a:r>
              <a:rPr lang="en-GB" dirty="0"/>
              <a:t>as the extent of maximal </a:t>
            </a:r>
            <a:r>
              <a:rPr lang="en-GB" dirty="0" smtClean="0"/>
              <a:t>tumour shrinkage)</a:t>
            </a:r>
          </a:p>
        </p:txBody>
      </p:sp>
      <p:sp>
        <p:nvSpPr>
          <p:cNvPr id="23556" name="Content Placeholder 26"/>
          <p:cNvSpPr>
            <a:spLocks noGrp="1"/>
          </p:cNvSpPr>
          <p:nvPr>
            <p:ph sz="half" idx="2"/>
          </p:nvPr>
        </p:nvSpPr>
        <p:spPr>
          <a:xfrm>
            <a:off x="4643438" y="5351129"/>
            <a:ext cx="4130675" cy="1648760"/>
          </a:xfrm>
        </p:spPr>
        <p:txBody>
          <a:bodyPr/>
          <a:lstStyle/>
          <a:p>
            <a:pPr marL="0" indent="0">
              <a:buNone/>
            </a:pPr>
            <a:r>
              <a:rPr lang="en-GB" b="1" dirty="0" smtClean="0">
                <a:solidFill>
                  <a:schemeClr val="bg2"/>
                </a:solidFill>
              </a:rPr>
              <a:t>SECONDARY ENDPOINTS</a:t>
            </a:r>
          </a:p>
          <a:p>
            <a:r>
              <a:rPr lang="en-GB" dirty="0" smtClean="0"/>
              <a:t>PFS, OS, ORR, safety</a:t>
            </a:r>
          </a:p>
        </p:txBody>
      </p:sp>
      <p:sp>
        <p:nvSpPr>
          <p:cNvPr id="23571" name="Text Placeholder 23570"/>
          <p:cNvSpPr>
            <a:spLocks noGrp="1"/>
          </p:cNvSpPr>
          <p:nvPr>
            <p:ph type="body" sz="quarter" idx="11"/>
          </p:nvPr>
        </p:nvSpPr>
        <p:spPr>
          <a:xfrm>
            <a:off x="4152900" y="6096000"/>
            <a:ext cx="4625975" cy="487363"/>
          </a:xfrm>
        </p:spPr>
        <p:txBody>
          <a:bodyPr/>
          <a:lstStyle/>
          <a:p>
            <a:r>
              <a:rPr lang="en-GB" dirty="0"/>
              <a:t>Cheng et al. </a:t>
            </a:r>
            <a:r>
              <a:rPr lang="it-IT" dirty="0"/>
              <a:t>Ann Oncol </a:t>
            </a:r>
            <a:r>
              <a:rPr lang="it-IT" dirty="0" smtClean="0"/>
              <a:t>2016;</a:t>
            </a:r>
            <a:r>
              <a:rPr lang="it-IT" dirty="0"/>
              <a:t> 27 </a:t>
            </a:r>
            <a:r>
              <a:rPr lang="it-IT" dirty="0" smtClean="0"/>
              <a:t>(suppl 2): </a:t>
            </a:r>
            <a:r>
              <a:rPr lang="en-GB" dirty="0" err="1" smtClean="0"/>
              <a:t>abstr</a:t>
            </a:r>
            <a:r>
              <a:rPr lang="en-GB" dirty="0" smtClean="0"/>
              <a:t> O-015 </a:t>
            </a:r>
            <a:endParaRPr lang="en-GB" dirty="0"/>
          </a:p>
        </p:txBody>
      </p:sp>
      <p:sp>
        <p:nvSpPr>
          <p:cNvPr id="26" name="AutoShape 12"/>
          <p:cNvSpPr>
            <a:spLocks noChangeArrowheads="1"/>
          </p:cNvSpPr>
          <p:nvPr/>
        </p:nvSpPr>
        <p:spPr bwMode="auto">
          <a:xfrm>
            <a:off x="4618241" y="23823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Cetuximab 500 mg/m</a:t>
            </a:r>
            <a:r>
              <a:rPr lang="en-GB" altLang="zh-CN" baseline="30000" dirty="0" smtClean="0">
                <a:solidFill>
                  <a:srgbClr val="FFFFFF"/>
                </a:solidFill>
                <a:ea typeface="SimSun" pitchFamily="2" charset="-122"/>
              </a:rPr>
              <a:t>2</a:t>
            </a:r>
            <a:r>
              <a:rPr lang="en-GB" altLang="zh-CN" dirty="0" smtClean="0">
                <a:solidFill>
                  <a:srgbClr val="FFFFFF"/>
                </a:solidFill>
                <a:ea typeface="SimSun" pitchFamily="2" charset="-122"/>
              </a:rPr>
              <a:t> D1 q2w followed by FOLFOX</a:t>
            </a:r>
          </a:p>
          <a:p>
            <a:pPr algn="ctr" defTabSz="892175" eaLnBrk="0" hangingPunct="0"/>
            <a:r>
              <a:rPr lang="en-GB" altLang="zh-CN" dirty="0" smtClean="0">
                <a:solidFill>
                  <a:srgbClr val="FFFFFF"/>
                </a:solidFill>
                <a:ea typeface="SimSun" pitchFamily="2" charset="-122"/>
              </a:rPr>
              <a:t>(n=188)</a:t>
            </a:r>
            <a:endParaRPr lang="en-GB" altLang="zh-CN" dirty="0">
              <a:solidFill>
                <a:srgbClr val="FFFFFF"/>
              </a:solidFill>
              <a:ea typeface="SimSun" pitchFamily="2" charset="-122"/>
            </a:endParaRPr>
          </a:p>
        </p:txBody>
      </p:sp>
      <p:cxnSp>
        <p:nvCxnSpPr>
          <p:cNvPr id="28" name="AutoShape 21"/>
          <p:cNvCxnSpPr>
            <a:cxnSpLocks noChangeShapeType="1"/>
            <a:stCxn id="26" idx="3"/>
            <a:endCxn id="29" idx="1"/>
          </p:cNvCxnSpPr>
          <p:nvPr/>
        </p:nvCxnSpPr>
        <p:spPr bwMode="auto">
          <a:xfrm>
            <a:off x="7179408" y="2966574"/>
            <a:ext cx="933427" cy="1"/>
          </a:xfrm>
          <a:prstGeom prst="straightConnector1">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2835" y="27022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54" name="TextBox 53"/>
          <p:cNvSpPr txBox="1"/>
          <p:nvPr/>
        </p:nvSpPr>
        <p:spPr>
          <a:xfrm>
            <a:off x="369888" y="1295400"/>
            <a:ext cx="8404225" cy="923330"/>
          </a:xfrm>
          <a:prstGeom prst="rect">
            <a:avLst/>
          </a:prstGeom>
          <a:noFill/>
        </p:spPr>
        <p:txBody>
          <a:bodyPr wrap="square" lIns="0" rtlCol="0">
            <a:spAutoFit/>
          </a:bodyPr>
          <a:lstStyle/>
          <a:p>
            <a:r>
              <a:rPr lang="en-US" b="1" dirty="0" smtClean="0">
                <a:solidFill>
                  <a:srgbClr val="4D4D4D"/>
                </a:solidFill>
              </a:rPr>
              <a:t>Study objective</a:t>
            </a:r>
          </a:p>
          <a:p>
            <a:pPr marL="285750" indent="-285750">
              <a:buFont typeface="Arial" panose="020B0604020202020204" pitchFamily="34" charset="0"/>
              <a:buChar char="•"/>
            </a:pPr>
            <a:r>
              <a:rPr lang="en-US" dirty="0" smtClean="0">
                <a:solidFill>
                  <a:srgbClr val="4D4D4D"/>
                </a:solidFill>
              </a:rPr>
              <a:t>To e</a:t>
            </a:r>
            <a:r>
              <a:rPr lang="en-GB" dirty="0" smtClean="0">
                <a:solidFill>
                  <a:srgbClr val="4D4D4D"/>
                </a:solidFill>
              </a:rPr>
              <a:t>valuate </a:t>
            </a:r>
            <a:r>
              <a:rPr lang="en-GB" dirty="0">
                <a:solidFill>
                  <a:srgbClr val="4D4D4D"/>
                </a:solidFill>
              </a:rPr>
              <a:t>the association between </a:t>
            </a:r>
            <a:r>
              <a:rPr lang="en-GB" dirty="0" smtClean="0">
                <a:solidFill>
                  <a:srgbClr val="4D4D4D"/>
                </a:solidFill>
              </a:rPr>
              <a:t>depth of response and </a:t>
            </a:r>
            <a:r>
              <a:rPr lang="en-GB" dirty="0">
                <a:solidFill>
                  <a:srgbClr val="4D4D4D"/>
                </a:solidFill>
              </a:rPr>
              <a:t>PFS and OS in the </a:t>
            </a:r>
            <a:r>
              <a:rPr lang="en-GB" i="1" dirty="0" smtClean="0">
                <a:solidFill>
                  <a:srgbClr val="4D4D4D"/>
                </a:solidFill>
              </a:rPr>
              <a:t>RAS</a:t>
            </a:r>
            <a:r>
              <a:rPr lang="en-GB" dirty="0" smtClean="0">
                <a:solidFill>
                  <a:srgbClr val="4D4D4D"/>
                </a:solidFill>
              </a:rPr>
              <a:t>-WT </a:t>
            </a:r>
            <a:r>
              <a:rPr lang="en-GB" dirty="0">
                <a:solidFill>
                  <a:srgbClr val="4D4D4D"/>
                </a:solidFill>
              </a:rPr>
              <a:t>population from the </a:t>
            </a:r>
            <a:r>
              <a:rPr lang="en-GB" dirty="0" smtClean="0">
                <a:solidFill>
                  <a:srgbClr val="4D4D4D"/>
                </a:solidFill>
              </a:rPr>
              <a:t>APEC study</a:t>
            </a:r>
            <a:r>
              <a:rPr lang="en-US" b="1" dirty="0" smtClean="0">
                <a:solidFill>
                  <a:srgbClr val="4D4D4D"/>
                </a:solidFill>
              </a:rPr>
              <a:t> </a:t>
            </a:r>
            <a:endParaRPr lang="en-US" b="1" dirty="0">
              <a:solidFill>
                <a:srgbClr val="4D4D4D"/>
              </a:solidFill>
            </a:endParaRPr>
          </a:p>
        </p:txBody>
      </p:sp>
      <p:sp>
        <p:nvSpPr>
          <p:cNvPr id="55" name="AutoShape 9"/>
          <p:cNvSpPr>
            <a:spLocks noChangeArrowheads="1"/>
          </p:cNvSpPr>
          <p:nvPr/>
        </p:nvSpPr>
        <p:spPr bwMode="auto">
          <a:xfrm>
            <a:off x="656921" y="3056299"/>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err="1">
                <a:solidFill>
                  <a:srgbClr val="FFFFFF"/>
                </a:solidFill>
                <a:ea typeface="SimSun" pitchFamily="2" charset="-122"/>
              </a:rPr>
              <a:t>mCRC</a:t>
            </a:r>
            <a:endParaRPr lang="en-US"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KRAS-WT </a:t>
            </a:r>
          </a:p>
          <a:p>
            <a:pPr defTabSz="892175" eaLnBrk="0" hangingPunct="0">
              <a:spcAft>
                <a:spcPct val="30000"/>
              </a:spcAft>
            </a:pPr>
            <a:r>
              <a:rPr lang="en-GB" altLang="zh-CN" dirty="0" smtClean="0">
                <a:solidFill>
                  <a:srgbClr val="FFFFFF"/>
                </a:solidFill>
                <a:ea typeface="SimSun" pitchFamily="2" charset="-122"/>
              </a:rPr>
              <a:t>(n=289)</a:t>
            </a:r>
            <a:endParaRPr lang="en-GB" altLang="zh-CN" dirty="0">
              <a:solidFill>
                <a:srgbClr val="FFFFFF"/>
              </a:solidFill>
              <a:ea typeface="SimSun" pitchFamily="2" charset="-122"/>
            </a:endParaRPr>
          </a:p>
        </p:txBody>
      </p:sp>
      <p:sp>
        <p:nvSpPr>
          <p:cNvPr id="14" name="AutoShape 12"/>
          <p:cNvSpPr>
            <a:spLocks noChangeArrowheads="1"/>
          </p:cNvSpPr>
          <p:nvPr/>
        </p:nvSpPr>
        <p:spPr bwMode="auto">
          <a:xfrm>
            <a:off x="4618241" y="3858759"/>
            <a:ext cx="2561167" cy="11684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Cetuximab 500 mg/m</a:t>
            </a:r>
            <a:r>
              <a:rPr lang="en-GB" altLang="zh-CN" baseline="30000" dirty="0" smtClean="0">
                <a:solidFill>
                  <a:srgbClr val="4D4D4D"/>
                </a:solidFill>
                <a:ea typeface="SimSun" pitchFamily="2" charset="-122"/>
              </a:rPr>
              <a:t>2</a:t>
            </a:r>
            <a:r>
              <a:rPr lang="en-GB" altLang="zh-CN" dirty="0" smtClean="0">
                <a:solidFill>
                  <a:srgbClr val="4D4D4D"/>
                </a:solidFill>
                <a:ea typeface="SimSun" pitchFamily="2" charset="-122"/>
              </a:rPr>
              <a:t> D1 q2w followed by FOLFIRI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(n=101)</a:t>
            </a:r>
            <a:endParaRPr lang="en-GB" altLang="zh-CN" dirty="0">
              <a:solidFill>
                <a:srgbClr val="4D4D4D"/>
              </a:solidFill>
              <a:ea typeface="SimSun" pitchFamily="2" charset="-122"/>
            </a:endParaRPr>
          </a:p>
        </p:txBody>
      </p:sp>
      <p:cxnSp>
        <p:nvCxnSpPr>
          <p:cNvPr id="15" name="AutoShape 21"/>
          <p:cNvCxnSpPr>
            <a:cxnSpLocks noChangeShapeType="1"/>
            <a:stCxn id="14" idx="3"/>
            <a:endCxn id="16" idx="1"/>
          </p:cNvCxnSpPr>
          <p:nvPr/>
        </p:nvCxnSpPr>
        <p:spPr bwMode="auto">
          <a:xfrm>
            <a:off x="7179408" y="4442959"/>
            <a:ext cx="933426"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2834" y="4178641"/>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15"/>
          <p:cNvCxnSpPr>
            <a:cxnSpLocks noChangeShapeType="1"/>
            <a:endCxn id="26" idx="1"/>
          </p:cNvCxnSpPr>
          <p:nvPr/>
        </p:nvCxnSpPr>
        <p:spPr bwMode="auto">
          <a:xfrm rot="5400000" flipH="1" flipV="1">
            <a:off x="3937271" y="3262638"/>
            <a:ext cx="977033" cy="384907"/>
          </a:xfrm>
          <a:prstGeom prst="bentConnector2">
            <a:avLst/>
          </a:prstGeom>
          <a:noFill/>
          <a:ln w="57150">
            <a:solidFill>
              <a:schemeClr val="bg2">
                <a:lumMod val="60000"/>
                <a:lumOff val="40000"/>
              </a:schemeClr>
            </a:solidFill>
            <a:round/>
            <a:headEnd/>
            <a:tailEnd type="triangle" w="med" len="med"/>
          </a:ln>
        </p:spPr>
      </p:cxnSp>
      <p:cxnSp>
        <p:nvCxnSpPr>
          <p:cNvPr id="19" name="AutoShape 19"/>
          <p:cNvCxnSpPr>
            <a:cxnSpLocks noChangeShapeType="1"/>
          </p:cNvCxnSpPr>
          <p:nvPr/>
        </p:nvCxnSpPr>
        <p:spPr bwMode="auto">
          <a:xfrm>
            <a:off x="3976611" y="3779831"/>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0" name="AutoShape 16"/>
          <p:cNvCxnSpPr>
            <a:cxnSpLocks noChangeShapeType="1"/>
            <a:endCxn id="14" idx="1"/>
          </p:cNvCxnSpPr>
          <p:nvPr/>
        </p:nvCxnSpPr>
        <p:spPr bwMode="auto">
          <a:xfrm rot="16200000" flipH="1">
            <a:off x="4176110" y="4000828"/>
            <a:ext cx="499356" cy="384906"/>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204870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5" name="Content Placeholder 4"/>
          <p:cNvSpPr>
            <a:spLocks noGrp="1"/>
          </p:cNvSpPr>
          <p:nvPr>
            <p:ph idx="1"/>
          </p:nvPr>
        </p:nvSpPr>
        <p:spPr/>
        <p:txBody>
          <a:bodyPr numCol="2"/>
          <a:lstStyle/>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1L	first line</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2L	second line</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3L	third line</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5FU	5-fluorouracil</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AE	adverse event</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ARCAD	</a:t>
            </a:r>
            <a:r>
              <a:rPr lang="en-GB" sz="1000" dirty="0" smtClean="0"/>
              <a:t>Aide </a:t>
            </a:r>
            <a:r>
              <a:rPr lang="en-GB" sz="1000" dirty="0"/>
              <a:t>et </a:t>
            </a:r>
            <a:r>
              <a:rPr lang="en-GB" sz="1000" dirty="0" err="1"/>
              <a:t>Recherche</a:t>
            </a:r>
            <a:r>
              <a:rPr lang="en-GB" sz="1000" dirty="0"/>
              <a:t> en </a:t>
            </a:r>
            <a:r>
              <a:rPr lang="en-GB" sz="1000" dirty="0" err="1"/>
              <a:t>Cancérologie</a:t>
            </a:r>
            <a:r>
              <a:rPr lang="en-GB" sz="1000" dirty="0"/>
              <a:t> Digestive</a:t>
            </a:r>
            <a:endParaRPr lang="en-GB" sz="1000" kern="1200" dirty="0" smtClean="0">
              <a:cs typeface="Arial" charset="0"/>
            </a:endParaRP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BMI	body mass index</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BSC	best supportive care</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Cap	capecitabine</a:t>
            </a:r>
          </a:p>
          <a:p>
            <a:pPr marL="0" lvl="0" indent="0">
              <a:lnSpc>
                <a:spcPts val="900"/>
              </a:lnSpc>
              <a:spcBef>
                <a:spcPct val="0"/>
              </a:spcBef>
              <a:spcAft>
                <a:spcPts val="0"/>
              </a:spcAft>
              <a:buClr>
                <a:srgbClr val="043882"/>
              </a:buClr>
              <a:buSzTx/>
              <a:buNone/>
              <a:tabLst>
                <a:tab pos="1073150" algn="l"/>
              </a:tabLst>
            </a:pPr>
            <a:r>
              <a:rPr lang="en-GB" sz="1000" kern="1200" dirty="0" err="1" smtClean="0">
                <a:cs typeface="Arial" charset="0"/>
              </a:rPr>
              <a:t>cfDNA</a:t>
            </a:r>
            <a:r>
              <a:rPr lang="en-GB" sz="1000" kern="1200" dirty="0" smtClean="0">
                <a:cs typeface="Arial" charset="0"/>
              </a:rPr>
              <a:t>	cell-free DNA</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CI</a:t>
            </a:r>
            <a:r>
              <a:rPr lang="en-GB" sz="1000" kern="1200" dirty="0">
                <a:cs typeface="Arial" charset="0"/>
              </a:rPr>
              <a:t>	confidence interval</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CR</a:t>
            </a:r>
            <a:r>
              <a:rPr lang="en-GB" sz="1000" kern="1200" dirty="0">
                <a:cs typeface="Arial" charset="0"/>
              </a:rPr>
              <a:t>	complete response</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(m)CRC	(metastatic) colorectal cancer</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CRM	circumferential resection margin</a:t>
            </a:r>
          </a:p>
          <a:p>
            <a:pPr marL="0" lvl="0" indent="0">
              <a:lnSpc>
                <a:spcPts val="900"/>
              </a:lnSpc>
              <a:spcBef>
                <a:spcPct val="0"/>
              </a:spcBef>
              <a:spcAft>
                <a:spcPts val="0"/>
              </a:spcAft>
              <a:buClr>
                <a:srgbClr val="043882"/>
              </a:buClr>
              <a:buSzTx/>
              <a:buNone/>
              <a:tabLst>
                <a:tab pos="1073150" algn="l"/>
              </a:tabLst>
            </a:pPr>
            <a:r>
              <a:rPr lang="en-GB" sz="1000" kern="1200" dirty="0" err="1" smtClean="0">
                <a:cs typeface="Arial" charset="0"/>
              </a:rPr>
              <a:t>CRTx</a:t>
            </a:r>
            <a:r>
              <a:rPr lang="en-GB" sz="1000" kern="1200" dirty="0" smtClean="0">
                <a:cs typeface="Arial" charset="0"/>
              </a:rPr>
              <a:t>	conventional </a:t>
            </a:r>
            <a:r>
              <a:rPr lang="en-GB" sz="1000" kern="1200" dirty="0" err="1" smtClean="0">
                <a:cs typeface="Arial" charset="0"/>
              </a:rPr>
              <a:t>radiochemotherapy</a:t>
            </a:r>
            <a:endParaRPr lang="en-GB" sz="1000" kern="1200" dirty="0" smtClean="0">
              <a:cs typeface="Arial" charset="0"/>
            </a:endParaRP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CT</a:t>
            </a:r>
            <a:r>
              <a:rPr lang="en-GB" sz="1000" kern="1200" dirty="0">
                <a:cs typeface="Arial" charset="0"/>
              </a:rPr>
              <a:t>	chemotherapy</a:t>
            </a:r>
          </a:p>
          <a:p>
            <a:pPr marL="0" lvl="0" indent="0">
              <a:lnSpc>
                <a:spcPts val="900"/>
              </a:lnSpc>
              <a:spcBef>
                <a:spcPct val="0"/>
              </a:spcBef>
              <a:spcAft>
                <a:spcPts val="0"/>
              </a:spcAft>
              <a:buClr>
                <a:srgbClr val="043882"/>
              </a:buClr>
              <a:buSzTx/>
              <a:buNone/>
              <a:tabLst>
                <a:tab pos="1073150" algn="l"/>
              </a:tabLst>
            </a:pPr>
            <a:r>
              <a:rPr lang="en-GB" sz="1000" kern="1200" dirty="0" err="1" smtClean="0">
                <a:cs typeface="Arial" charset="0"/>
              </a:rPr>
              <a:t>ctDNA</a:t>
            </a:r>
            <a:r>
              <a:rPr lang="en-GB" sz="1000" kern="1200" dirty="0">
                <a:cs typeface="Arial" charset="0"/>
              </a:rPr>
              <a:t>	</a:t>
            </a:r>
            <a:r>
              <a:rPr lang="en-GB" sz="1000" kern="1200" dirty="0" smtClean="0">
                <a:cs typeface="Arial" charset="0"/>
              </a:rPr>
              <a:t>circulating DNA</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D	day</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DCR</a:t>
            </a:r>
            <a:r>
              <a:rPr lang="en-GB" sz="1000" kern="1200" dirty="0">
                <a:cs typeface="Arial" charset="0"/>
              </a:rPr>
              <a:t>	disease control rate</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(m)DOR	median duration of response</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ECOG</a:t>
            </a:r>
            <a:r>
              <a:rPr lang="en-GB" sz="1000" kern="1200" dirty="0">
                <a:cs typeface="Arial" charset="0"/>
              </a:rPr>
              <a:t>	Eastern Cooperative Oncology Group</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EGFR</a:t>
            </a:r>
            <a:r>
              <a:rPr lang="en-GB" sz="1000" kern="1200" dirty="0">
                <a:cs typeface="Arial" charset="0"/>
              </a:rPr>
              <a:t>	endothelial growth factor receptor</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EMS	extramural tumour spread</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EORTC-QLQC30	European </a:t>
            </a:r>
            <a:r>
              <a:rPr lang="en-GB" sz="1000" kern="1200" dirty="0">
                <a:cs typeface="Arial" charset="0"/>
              </a:rPr>
              <a:t>Organization for Research and Treatment </a:t>
            </a:r>
            <a:r>
              <a:rPr lang="en-GB" sz="1000" kern="1200" dirty="0" smtClean="0">
                <a:cs typeface="Arial" charset="0"/>
              </a:rPr>
              <a:t>	of </a:t>
            </a:r>
            <a:r>
              <a:rPr lang="en-GB" sz="1000" kern="1200" dirty="0">
                <a:cs typeface="Arial" charset="0"/>
              </a:rPr>
              <a:t>Cancer </a:t>
            </a:r>
            <a:r>
              <a:rPr lang="en-GB" sz="1000" kern="1200" dirty="0" smtClean="0">
                <a:cs typeface="Arial" charset="0"/>
              </a:rPr>
              <a:t>core </a:t>
            </a:r>
            <a:r>
              <a:rPr lang="en-GB" sz="1000" kern="1200" dirty="0">
                <a:cs typeface="Arial" charset="0"/>
              </a:rPr>
              <a:t>quality of life questionnaire </a:t>
            </a:r>
            <a:endParaRPr lang="en-GB" sz="1000" kern="1200" dirty="0" smtClean="0">
              <a:cs typeface="Arial" charset="0"/>
            </a:endParaRP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FFPE</a:t>
            </a:r>
            <a:r>
              <a:rPr lang="en-GB" sz="1000" kern="1200" dirty="0">
                <a:cs typeface="Arial" charset="0"/>
              </a:rPr>
              <a:t>	formalin-fixed, paraffin-embedded </a:t>
            </a:r>
            <a:endParaRPr lang="en-GB" sz="1000" kern="1200" dirty="0" smtClean="0">
              <a:cs typeface="Arial" charset="0"/>
            </a:endParaRP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FOLFIRI</a:t>
            </a:r>
            <a:r>
              <a:rPr lang="en-GB" sz="1000" kern="1200" dirty="0">
                <a:cs typeface="Arial" charset="0"/>
              </a:rPr>
              <a:t>	leucovorin, fluorouracil, irinotecan</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FOLFIRINOX/</a:t>
            </a:r>
            <a:r>
              <a:rPr lang="en-GB" sz="1000" kern="1200" dirty="0">
                <a:cs typeface="Arial" charset="0"/>
              </a:rPr>
              <a:t>	leucovorin, fluorouracil, irinotecan, oxaliplatin</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FOLFOXIRI</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FOLFOX</a:t>
            </a:r>
            <a:r>
              <a:rPr lang="en-GB" sz="1000" kern="1200" dirty="0">
                <a:cs typeface="Arial" charset="0"/>
              </a:rPr>
              <a:t>	leucovorin, fluorouracil, oxaliplatin</a:t>
            </a:r>
          </a:p>
          <a:p>
            <a:pPr marL="0" lvl="0" indent="0">
              <a:lnSpc>
                <a:spcPts val="900"/>
              </a:lnSpc>
              <a:spcBef>
                <a:spcPct val="0"/>
              </a:spcBef>
              <a:spcAft>
                <a:spcPts val="0"/>
              </a:spcAft>
              <a:buClr>
                <a:srgbClr val="043882"/>
              </a:buClr>
              <a:buSzTx/>
              <a:buNone/>
              <a:tabLst>
                <a:tab pos="1073150" algn="l"/>
              </a:tabLst>
            </a:pPr>
            <a:r>
              <a:rPr lang="en-GB" sz="1000" kern="1200" dirty="0" err="1" smtClean="0">
                <a:cs typeface="Arial" charset="0"/>
              </a:rPr>
              <a:t>GemCap</a:t>
            </a:r>
            <a:r>
              <a:rPr lang="en-GB" sz="1000" kern="1200" dirty="0" smtClean="0">
                <a:cs typeface="Arial" charset="0"/>
              </a:rPr>
              <a:t>	gemcitabine, capecitabine</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H&amp;E	haematoxylin and eosin</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HR</a:t>
            </a:r>
            <a:r>
              <a:rPr lang="en-GB" sz="1000" kern="1200" dirty="0">
                <a:cs typeface="Arial" charset="0"/>
              </a:rPr>
              <a:t>	hazard ratio</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IC	immune cells</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IHC</a:t>
            </a:r>
            <a:r>
              <a:rPr lang="en-GB" sz="1000" kern="1200" dirty="0">
                <a:cs typeface="Arial" charset="0"/>
              </a:rPr>
              <a:t>	immunohistochemistry</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IL	interleukin</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IQR	interquartile range</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ITT</a:t>
            </a:r>
            <a:r>
              <a:rPr lang="en-GB" sz="1000" kern="1200" dirty="0">
                <a:cs typeface="Arial" charset="0"/>
              </a:rPr>
              <a:t>	intent-to-treat</a:t>
            </a:r>
          </a:p>
          <a:p>
            <a:pPr marL="0" lvl="0" indent="0">
              <a:lnSpc>
                <a:spcPts val="900"/>
              </a:lnSpc>
              <a:spcBef>
                <a:spcPct val="0"/>
              </a:spcBef>
              <a:spcAft>
                <a:spcPts val="0"/>
              </a:spcAft>
              <a:buClr>
                <a:srgbClr val="043882"/>
              </a:buClr>
              <a:buSzTx/>
              <a:buNone/>
              <a:tabLst>
                <a:tab pos="1073150" algn="l"/>
              </a:tabLst>
            </a:pPr>
            <a:r>
              <a:rPr lang="en-GB" sz="1000" kern="1200" dirty="0">
                <a:cs typeface="Arial" charset="0"/>
              </a:rPr>
              <a:t>IV	intravenous</a:t>
            </a:r>
          </a:p>
          <a:p>
            <a:pPr marL="0" lvl="0" indent="0">
              <a:lnSpc>
                <a:spcPts val="900"/>
              </a:lnSpc>
              <a:spcBef>
                <a:spcPct val="0"/>
              </a:spcBef>
              <a:spcAft>
                <a:spcPts val="0"/>
              </a:spcAft>
              <a:buClr>
                <a:srgbClr val="043882"/>
              </a:buClr>
              <a:buSzTx/>
              <a:buNone/>
              <a:tabLst>
                <a:tab pos="1073150" algn="l"/>
              </a:tabLst>
            </a:pPr>
            <a:r>
              <a:rPr lang="en-GB" sz="1000" kern="1200" dirty="0" err="1" smtClean="0">
                <a:cs typeface="Arial" charset="0"/>
              </a:rPr>
              <a:t>KRASmt</a:t>
            </a:r>
            <a:r>
              <a:rPr lang="en-GB" sz="1000" kern="1200" dirty="0" smtClean="0">
                <a:cs typeface="Arial" charset="0"/>
              </a:rPr>
              <a:t>	KRAS mutant</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LARC	locally advanced rectal cancer</a:t>
            </a: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LDH</a:t>
            </a:r>
            <a:r>
              <a:rPr lang="en-GB" sz="1000" kern="1200" dirty="0">
                <a:cs typeface="Arial" charset="0"/>
              </a:rPr>
              <a:t>	</a:t>
            </a:r>
            <a:r>
              <a:rPr lang="en-GB" sz="1000" kern="1200" dirty="0" smtClean="0">
                <a:cs typeface="Arial" charset="0"/>
              </a:rPr>
              <a:t>lactate </a:t>
            </a:r>
            <a:r>
              <a:rPr lang="en-GB" sz="1000" kern="1200" dirty="0">
                <a:cs typeface="Arial" charset="0"/>
              </a:rPr>
              <a:t>dehydrogenase</a:t>
            </a:r>
            <a:endParaRPr lang="en-GB" sz="1000" kern="1200" dirty="0" smtClean="0">
              <a:cs typeface="Arial" charset="0"/>
            </a:endParaRPr>
          </a:p>
          <a:p>
            <a:pPr marL="0" lvl="0" indent="0">
              <a:lnSpc>
                <a:spcPts val="900"/>
              </a:lnSpc>
              <a:spcBef>
                <a:spcPct val="0"/>
              </a:spcBef>
              <a:spcAft>
                <a:spcPts val="0"/>
              </a:spcAft>
              <a:buClr>
                <a:srgbClr val="043882"/>
              </a:buClr>
              <a:buSzTx/>
              <a:buNone/>
              <a:tabLst>
                <a:tab pos="1073150" algn="l"/>
              </a:tabLst>
            </a:pPr>
            <a:r>
              <a:rPr lang="en-GB" sz="1000" kern="1200" dirty="0" smtClean="0">
                <a:cs typeface="Arial" charset="0"/>
              </a:rPr>
              <a:t>LP-LA	left posterior-left anterior</a:t>
            </a:r>
          </a:p>
          <a:p>
            <a:pPr marL="0" lvl="0" indent="0">
              <a:lnSpc>
                <a:spcPts val="900"/>
              </a:lnSpc>
              <a:spcBef>
                <a:spcPct val="0"/>
              </a:spcBef>
              <a:spcAft>
                <a:spcPts val="0"/>
              </a:spcAft>
              <a:buClr>
                <a:srgbClr val="043882"/>
              </a:buClr>
              <a:buSzTx/>
              <a:buNone/>
            </a:pPr>
            <a:r>
              <a:rPr lang="en-GB" sz="1000" kern="1200" dirty="0" smtClean="0">
                <a:cs typeface="Arial" charset="0"/>
              </a:rPr>
              <a:t>MRI</a:t>
            </a:r>
            <a:r>
              <a:rPr lang="en-GB" sz="1000" kern="1200" dirty="0">
                <a:cs typeface="Arial" charset="0"/>
              </a:rPr>
              <a:t>	magnetic resonance imaging</a:t>
            </a:r>
          </a:p>
          <a:p>
            <a:pPr marL="0" lvl="0" indent="0">
              <a:lnSpc>
                <a:spcPts val="900"/>
              </a:lnSpc>
              <a:spcBef>
                <a:spcPct val="0"/>
              </a:spcBef>
              <a:spcAft>
                <a:spcPts val="0"/>
              </a:spcAft>
              <a:buClr>
                <a:srgbClr val="043882"/>
              </a:buClr>
              <a:buSzTx/>
              <a:buNone/>
            </a:pPr>
            <a:r>
              <a:rPr lang="en-GB" sz="1000" kern="1200" dirty="0" smtClean="0">
                <a:cs typeface="Arial" charset="0"/>
              </a:rPr>
              <a:t>MSI</a:t>
            </a:r>
            <a:r>
              <a:rPr lang="en-GB" sz="1000" kern="1200" dirty="0">
                <a:cs typeface="Arial" charset="0"/>
              </a:rPr>
              <a:t>	microsatellite instability</a:t>
            </a:r>
          </a:p>
          <a:p>
            <a:pPr marL="0" lvl="0" indent="0">
              <a:lnSpc>
                <a:spcPts val="900"/>
              </a:lnSpc>
              <a:spcBef>
                <a:spcPct val="0"/>
              </a:spcBef>
              <a:spcAft>
                <a:spcPts val="0"/>
              </a:spcAft>
              <a:buClr>
                <a:srgbClr val="043882"/>
              </a:buClr>
              <a:buSzTx/>
              <a:buNone/>
            </a:pPr>
            <a:r>
              <a:rPr lang="en-GB" sz="1000" kern="1200" dirty="0">
                <a:cs typeface="Arial" charset="0"/>
              </a:rPr>
              <a:t>MSI-H	microsatellite instability high</a:t>
            </a:r>
          </a:p>
          <a:p>
            <a:pPr marL="0" lvl="0" indent="0">
              <a:lnSpc>
                <a:spcPts val="900"/>
              </a:lnSpc>
              <a:spcBef>
                <a:spcPct val="0"/>
              </a:spcBef>
              <a:spcAft>
                <a:spcPts val="0"/>
              </a:spcAft>
              <a:buClr>
                <a:srgbClr val="043882"/>
              </a:buClr>
              <a:buSzTx/>
              <a:buNone/>
            </a:pPr>
            <a:r>
              <a:rPr lang="en-GB" sz="1000" kern="1200" dirty="0">
                <a:cs typeface="Arial" charset="0"/>
              </a:rPr>
              <a:t>MSS	microsatellite stable</a:t>
            </a:r>
          </a:p>
          <a:p>
            <a:pPr marL="0" lvl="0" indent="0">
              <a:lnSpc>
                <a:spcPts val="900"/>
              </a:lnSpc>
              <a:spcBef>
                <a:spcPct val="0"/>
              </a:spcBef>
              <a:spcAft>
                <a:spcPts val="0"/>
              </a:spcAft>
              <a:buClr>
                <a:srgbClr val="043882"/>
              </a:buClr>
              <a:buSzTx/>
              <a:buNone/>
            </a:pPr>
            <a:r>
              <a:rPr lang="en-GB" sz="1000" kern="1200" dirty="0" smtClean="0">
                <a:cs typeface="Arial" charset="0"/>
              </a:rPr>
              <a:t>MUT	mutant</a:t>
            </a:r>
          </a:p>
          <a:p>
            <a:pPr marL="0" lvl="0" indent="0">
              <a:lnSpc>
                <a:spcPts val="900"/>
              </a:lnSpc>
              <a:spcBef>
                <a:spcPct val="0"/>
              </a:spcBef>
              <a:spcAft>
                <a:spcPts val="0"/>
              </a:spcAft>
              <a:buClr>
                <a:srgbClr val="043882"/>
              </a:buClr>
              <a:buSzTx/>
              <a:buNone/>
            </a:pPr>
            <a:r>
              <a:rPr lang="en-GB" sz="1000" kern="1200" dirty="0" smtClean="0">
                <a:cs typeface="Arial" charset="0"/>
              </a:rPr>
              <a:t>NA	not available</a:t>
            </a:r>
          </a:p>
          <a:p>
            <a:pPr marL="0" lvl="0" indent="0">
              <a:lnSpc>
                <a:spcPts val="900"/>
              </a:lnSpc>
              <a:spcBef>
                <a:spcPct val="0"/>
              </a:spcBef>
              <a:spcAft>
                <a:spcPts val="0"/>
              </a:spcAft>
              <a:buClr>
                <a:srgbClr val="043882"/>
              </a:buClr>
              <a:buSzTx/>
              <a:buNone/>
            </a:pPr>
            <a:r>
              <a:rPr lang="en-GB" sz="1000" kern="1200" dirty="0" smtClean="0">
                <a:cs typeface="Arial" charset="0"/>
              </a:rPr>
              <a:t>NE	not estimable</a:t>
            </a:r>
          </a:p>
          <a:p>
            <a:pPr marL="0" lvl="0" indent="0">
              <a:lnSpc>
                <a:spcPts val="900"/>
              </a:lnSpc>
              <a:spcBef>
                <a:spcPct val="0"/>
              </a:spcBef>
              <a:spcAft>
                <a:spcPts val="0"/>
              </a:spcAft>
              <a:buClr>
                <a:srgbClr val="043882"/>
              </a:buClr>
              <a:buSzTx/>
              <a:buNone/>
            </a:pPr>
            <a:r>
              <a:rPr lang="en-GB" sz="1000" kern="1200" dirty="0" smtClean="0">
                <a:cs typeface="Arial" charset="0"/>
              </a:rPr>
              <a:t>NGS	next generation sequencing</a:t>
            </a:r>
          </a:p>
          <a:p>
            <a:pPr marL="0" lvl="0" indent="0">
              <a:lnSpc>
                <a:spcPts val="900"/>
              </a:lnSpc>
              <a:spcBef>
                <a:spcPct val="0"/>
              </a:spcBef>
              <a:spcAft>
                <a:spcPts val="0"/>
              </a:spcAft>
              <a:buClr>
                <a:srgbClr val="043882"/>
              </a:buClr>
              <a:buSzTx/>
              <a:buNone/>
            </a:pPr>
            <a:r>
              <a:rPr lang="en-GB" sz="1000" kern="1200" dirty="0" smtClean="0">
                <a:cs typeface="Arial" charset="0"/>
              </a:rPr>
              <a:t>NR	not reached</a:t>
            </a:r>
          </a:p>
          <a:p>
            <a:pPr marL="0" lvl="0" indent="0">
              <a:lnSpc>
                <a:spcPts val="900"/>
              </a:lnSpc>
              <a:spcBef>
                <a:spcPct val="0"/>
              </a:spcBef>
              <a:spcAft>
                <a:spcPts val="0"/>
              </a:spcAft>
              <a:buClr>
                <a:srgbClr val="043882"/>
              </a:buClr>
              <a:buSzTx/>
              <a:buNone/>
            </a:pPr>
            <a:r>
              <a:rPr lang="en-GB" sz="1000" kern="1200" dirty="0" smtClean="0">
                <a:cs typeface="Arial" charset="0"/>
              </a:rPr>
              <a:t>OR</a:t>
            </a:r>
            <a:r>
              <a:rPr lang="en-GB" sz="1000" kern="1200" dirty="0">
                <a:cs typeface="Arial" charset="0"/>
              </a:rPr>
              <a:t>	odds ratio</a:t>
            </a:r>
          </a:p>
          <a:p>
            <a:pPr marL="0" lvl="0" indent="0">
              <a:lnSpc>
                <a:spcPts val="900"/>
              </a:lnSpc>
              <a:spcBef>
                <a:spcPct val="0"/>
              </a:spcBef>
              <a:spcAft>
                <a:spcPts val="0"/>
              </a:spcAft>
              <a:buClr>
                <a:srgbClr val="043882"/>
              </a:buClr>
              <a:buSzTx/>
              <a:buNone/>
            </a:pPr>
            <a:r>
              <a:rPr lang="en-GB" sz="1000" kern="1200" dirty="0">
                <a:cs typeface="Arial" charset="0"/>
              </a:rPr>
              <a:t>ORR	overall response rate</a:t>
            </a:r>
          </a:p>
          <a:p>
            <a:pPr marL="0" lvl="0" indent="0">
              <a:lnSpc>
                <a:spcPts val="900"/>
              </a:lnSpc>
              <a:spcBef>
                <a:spcPct val="0"/>
              </a:spcBef>
              <a:spcAft>
                <a:spcPts val="0"/>
              </a:spcAft>
              <a:buClr>
                <a:srgbClr val="043882"/>
              </a:buClr>
              <a:buSzTx/>
              <a:buNone/>
            </a:pPr>
            <a:r>
              <a:rPr lang="en-GB" sz="1000" kern="1200" dirty="0">
                <a:cs typeface="Arial" charset="0"/>
              </a:rPr>
              <a:t>(m)OS	(median) overall survival</a:t>
            </a:r>
          </a:p>
          <a:p>
            <a:pPr marL="0" lvl="0" indent="0">
              <a:lnSpc>
                <a:spcPts val="900"/>
              </a:lnSpc>
              <a:spcBef>
                <a:spcPct val="0"/>
              </a:spcBef>
              <a:spcAft>
                <a:spcPts val="0"/>
              </a:spcAft>
              <a:buClr>
                <a:srgbClr val="043882"/>
              </a:buClr>
              <a:buSzTx/>
              <a:buNone/>
            </a:pPr>
            <a:r>
              <a:rPr lang="en-GB" sz="1000" kern="1200" dirty="0" smtClean="0">
                <a:cs typeface="Arial" charset="0"/>
              </a:rPr>
              <a:t>OXA	oxaliplatin</a:t>
            </a:r>
          </a:p>
          <a:p>
            <a:pPr marL="0" lvl="0" indent="0">
              <a:lnSpc>
                <a:spcPts val="900"/>
              </a:lnSpc>
              <a:spcBef>
                <a:spcPct val="0"/>
              </a:spcBef>
              <a:spcAft>
                <a:spcPts val="0"/>
              </a:spcAft>
              <a:buClr>
                <a:srgbClr val="043882"/>
              </a:buClr>
              <a:buSzTx/>
              <a:buNone/>
            </a:pPr>
            <a:r>
              <a:rPr lang="en-GB" sz="1000" kern="1200" dirty="0" smtClean="0">
                <a:cs typeface="Arial" charset="0"/>
              </a:rPr>
              <a:t>(q)PCR</a:t>
            </a:r>
            <a:r>
              <a:rPr lang="en-GB" sz="1000" kern="1200" dirty="0">
                <a:cs typeface="Arial" charset="0"/>
              </a:rPr>
              <a:t>	</a:t>
            </a:r>
            <a:r>
              <a:rPr lang="en-GB" sz="1000" kern="1200" dirty="0" smtClean="0">
                <a:cs typeface="Arial" charset="0"/>
              </a:rPr>
              <a:t>(quantitative) polymerase </a:t>
            </a:r>
            <a:r>
              <a:rPr lang="en-GB" sz="1000" kern="1200" dirty="0">
                <a:cs typeface="Arial" charset="0"/>
              </a:rPr>
              <a:t>chain reaction</a:t>
            </a:r>
          </a:p>
          <a:p>
            <a:pPr marL="0" lvl="0" indent="0">
              <a:lnSpc>
                <a:spcPts val="900"/>
              </a:lnSpc>
              <a:spcBef>
                <a:spcPct val="0"/>
              </a:spcBef>
              <a:spcAft>
                <a:spcPts val="0"/>
              </a:spcAft>
              <a:buClr>
                <a:srgbClr val="043882"/>
              </a:buClr>
              <a:buSzTx/>
              <a:buNone/>
            </a:pPr>
            <a:r>
              <a:rPr lang="en-GB" sz="1000" kern="1200" dirty="0">
                <a:cs typeface="Arial" charset="0"/>
              </a:rPr>
              <a:t>PD	progressive disease</a:t>
            </a:r>
          </a:p>
          <a:p>
            <a:pPr marL="0" lvl="0" indent="0">
              <a:lnSpc>
                <a:spcPts val="900"/>
              </a:lnSpc>
              <a:spcBef>
                <a:spcPct val="0"/>
              </a:spcBef>
              <a:spcAft>
                <a:spcPts val="0"/>
              </a:spcAft>
              <a:buClr>
                <a:srgbClr val="043882"/>
              </a:buClr>
              <a:buSzTx/>
              <a:buNone/>
            </a:pPr>
            <a:r>
              <a:rPr lang="en-GB" sz="1000" kern="1200" dirty="0">
                <a:cs typeface="Arial" charset="0"/>
              </a:rPr>
              <a:t>PD-L1	programmed death-ligand 1</a:t>
            </a:r>
          </a:p>
          <a:p>
            <a:pPr marL="0" lvl="0" indent="0">
              <a:lnSpc>
                <a:spcPts val="900"/>
              </a:lnSpc>
              <a:spcBef>
                <a:spcPct val="0"/>
              </a:spcBef>
              <a:spcAft>
                <a:spcPts val="0"/>
              </a:spcAft>
              <a:buClr>
                <a:srgbClr val="043882"/>
              </a:buClr>
              <a:buSzTx/>
              <a:buNone/>
            </a:pPr>
            <a:r>
              <a:rPr lang="en-GB" sz="1000" kern="1200" dirty="0" smtClean="0">
                <a:cs typeface="Arial" charset="0"/>
              </a:rPr>
              <a:t>PFR	progression-free rate</a:t>
            </a:r>
          </a:p>
          <a:p>
            <a:pPr marL="0" lvl="0" indent="0">
              <a:lnSpc>
                <a:spcPts val="900"/>
              </a:lnSpc>
              <a:spcBef>
                <a:spcPct val="0"/>
              </a:spcBef>
              <a:spcAft>
                <a:spcPts val="0"/>
              </a:spcAft>
              <a:buClr>
                <a:srgbClr val="043882"/>
              </a:buClr>
              <a:buSzTx/>
              <a:buNone/>
            </a:pPr>
            <a:r>
              <a:rPr lang="en-GB" sz="1000" kern="1200" dirty="0" smtClean="0">
                <a:cs typeface="Arial" charset="0"/>
              </a:rPr>
              <a:t>(</a:t>
            </a:r>
            <a:r>
              <a:rPr lang="en-GB" sz="1000" kern="1200" dirty="0">
                <a:cs typeface="Arial" charset="0"/>
              </a:rPr>
              <a:t>m)PFS	(median) progression-free survival</a:t>
            </a:r>
          </a:p>
          <a:p>
            <a:pPr marL="0" lvl="0" indent="0">
              <a:lnSpc>
                <a:spcPts val="900"/>
              </a:lnSpc>
              <a:spcBef>
                <a:spcPct val="0"/>
              </a:spcBef>
              <a:spcAft>
                <a:spcPts val="0"/>
              </a:spcAft>
              <a:buClr>
                <a:srgbClr val="043882"/>
              </a:buClr>
              <a:buSzTx/>
              <a:buNone/>
            </a:pPr>
            <a:r>
              <a:rPr lang="en-GB" sz="1000" kern="1200" dirty="0" smtClean="0">
                <a:cs typeface="Arial" charset="0"/>
              </a:rPr>
              <a:t>PD	pharmacodynamic</a:t>
            </a:r>
          </a:p>
          <a:p>
            <a:pPr marL="0" lvl="0" indent="0">
              <a:lnSpc>
                <a:spcPts val="900"/>
              </a:lnSpc>
              <a:spcBef>
                <a:spcPct val="0"/>
              </a:spcBef>
              <a:spcAft>
                <a:spcPts val="0"/>
              </a:spcAft>
              <a:buClr>
                <a:srgbClr val="043882"/>
              </a:buClr>
              <a:buSzTx/>
              <a:buNone/>
            </a:pPr>
            <a:r>
              <a:rPr lang="en-GB" sz="1000" kern="1200" dirty="0" smtClean="0">
                <a:cs typeface="Arial" charset="0"/>
              </a:rPr>
              <a:t>PK	pharmacokinetic</a:t>
            </a:r>
          </a:p>
          <a:p>
            <a:pPr marL="0" lvl="0" indent="0">
              <a:lnSpc>
                <a:spcPts val="900"/>
              </a:lnSpc>
              <a:spcBef>
                <a:spcPct val="0"/>
              </a:spcBef>
              <a:spcAft>
                <a:spcPts val="0"/>
              </a:spcAft>
              <a:buClr>
                <a:srgbClr val="043882"/>
              </a:buClr>
              <a:buSzTx/>
              <a:buNone/>
            </a:pPr>
            <a:r>
              <a:rPr lang="en-GB" sz="1000" kern="1200" dirty="0" smtClean="0">
                <a:cs typeface="Arial" charset="0"/>
              </a:rPr>
              <a:t>PO	by mouth</a:t>
            </a:r>
          </a:p>
          <a:p>
            <a:pPr marL="0" lvl="0" indent="0">
              <a:lnSpc>
                <a:spcPts val="900"/>
              </a:lnSpc>
              <a:spcBef>
                <a:spcPct val="0"/>
              </a:spcBef>
              <a:spcAft>
                <a:spcPts val="0"/>
              </a:spcAft>
              <a:buClr>
                <a:srgbClr val="043882"/>
              </a:buClr>
              <a:buSzTx/>
              <a:buNone/>
            </a:pPr>
            <a:r>
              <a:rPr lang="en-GB" sz="1000" kern="1200" dirty="0" smtClean="0">
                <a:cs typeface="Arial" charset="0"/>
              </a:rPr>
              <a:t>PR</a:t>
            </a:r>
            <a:r>
              <a:rPr lang="en-GB" sz="1000" kern="1200" dirty="0">
                <a:cs typeface="Arial" charset="0"/>
              </a:rPr>
              <a:t>	partial response </a:t>
            </a:r>
          </a:p>
          <a:p>
            <a:pPr marL="0" lvl="0" indent="0">
              <a:lnSpc>
                <a:spcPts val="900"/>
              </a:lnSpc>
              <a:spcBef>
                <a:spcPct val="0"/>
              </a:spcBef>
              <a:spcAft>
                <a:spcPts val="0"/>
              </a:spcAft>
              <a:buClr>
                <a:srgbClr val="043882"/>
              </a:buClr>
              <a:buSzTx/>
              <a:buNone/>
            </a:pPr>
            <a:r>
              <a:rPr lang="en-GB" sz="1000" kern="1200" dirty="0">
                <a:cs typeface="Arial" charset="0"/>
              </a:rPr>
              <a:t>PS	performance status</a:t>
            </a:r>
          </a:p>
          <a:p>
            <a:pPr marL="0" lvl="0" indent="0">
              <a:lnSpc>
                <a:spcPts val="900"/>
              </a:lnSpc>
              <a:spcBef>
                <a:spcPct val="0"/>
              </a:spcBef>
              <a:spcAft>
                <a:spcPts val="0"/>
              </a:spcAft>
              <a:buClr>
                <a:srgbClr val="043882"/>
              </a:buClr>
              <a:buSzTx/>
              <a:buNone/>
            </a:pPr>
            <a:r>
              <a:rPr lang="en-GB" sz="1000" kern="1200" dirty="0">
                <a:cs typeface="Arial" charset="0"/>
              </a:rPr>
              <a:t>q2w 	every 2 weeks</a:t>
            </a:r>
          </a:p>
          <a:p>
            <a:pPr marL="0" lvl="0" indent="0">
              <a:lnSpc>
                <a:spcPts val="900"/>
              </a:lnSpc>
              <a:spcBef>
                <a:spcPct val="0"/>
              </a:spcBef>
              <a:spcAft>
                <a:spcPts val="0"/>
              </a:spcAft>
              <a:buClr>
                <a:srgbClr val="043882"/>
              </a:buClr>
              <a:buSzTx/>
              <a:buNone/>
            </a:pPr>
            <a:r>
              <a:rPr lang="en-GB" sz="1000" kern="1200" dirty="0" err="1">
                <a:cs typeface="Arial" charset="0"/>
              </a:rPr>
              <a:t>q</a:t>
            </a:r>
            <a:r>
              <a:rPr lang="en-GB" sz="1000" kern="1200" dirty="0" err="1" smtClean="0">
                <a:cs typeface="Arial" charset="0"/>
              </a:rPr>
              <a:t>w</a:t>
            </a:r>
            <a:r>
              <a:rPr lang="en-GB" sz="1000" kern="1200" dirty="0" smtClean="0">
                <a:cs typeface="Arial" charset="0"/>
              </a:rPr>
              <a:t>	every week</a:t>
            </a:r>
          </a:p>
          <a:p>
            <a:pPr marL="0" lvl="0" indent="0">
              <a:lnSpc>
                <a:spcPts val="900"/>
              </a:lnSpc>
              <a:spcBef>
                <a:spcPct val="0"/>
              </a:spcBef>
              <a:spcAft>
                <a:spcPts val="0"/>
              </a:spcAft>
              <a:buClr>
                <a:srgbClr val="043882"/>
              </a:buClr>
              <a:buSzTx/>
              <a:buNone/>
            </a:pPr>
            <a:r>
              <a:rPr lang="en-GB" sz="1000" kern="1200" dirty="0" err="1" smtClean="0">
                <a:cs typeface="Arial" charset="0"/>
              </a:rPr>
              <a:t>QoL</a:t>
            </a:r>
            <a:r>
              <a:rPr lang="en-GB" sz="1000" kern="1200" dirty="0">
                <a:cs typeface="Arial" charset="0"/>
              </a:rPr>
              <a:t>	quality of life</a:t>
            </a:r>
          </a:p>
          <a:p>
            <a:pPr marL="0" lvl="0" indent="0">
              <a:lnSpc>
                <a:spcPts val="900"/>
              </a:lnSpc>
              <a:spcBef>
                <a:spcPct val="0"/>
              </a:spcBef>
              <a:spcAft>
                <a:spcPts val="0"/>
              </a:spcAft>
              <a:buClr>
                <a:srgbClr val="043882"/>
              </a:buClr>
              <a:buSzTx/>
              <a:buNone/>
            </a:pPr>
            <a:r>
              <a:rPr lang="en-GB" sz="1000" kern="1200" dirty="0" smtClean="0">
                <a:cs typeface="Arial" charset="0"/>
              </a:rPr>
              <a:t>R	randomised</a:t>
            </a:r>
          </a:p>
          <a:p>
            <a:pPr marL="0" lvl="0" indent="0">
              <a:lnSpc>
                <a:spcPts val="900"/>
              </a:lnSpc>
              <a:spcBef>
                <a:spcPct val="0"/>
              </a:spcBef>
              <a:spcAft>
                <a:spcPts val="0"/>
              </a:spcAft>
              <a:buClr>
                <a:srgbClr val="043882"/>
              </a:buClr>
              <a:buSzTx/>
              <a:buNone/>
            </a:pPr>
            <a:r>
              <a:rPr lang="en-GB" sz="1000" kern="1200" dirty="0" smtClean="0">
                <a:cs typeface="Arial" charset="0"/>
              </a:rPr>
              <a:t>RECIST</a:t>
            </a:r>
            <a:r>
              <a:rPr lang="en-GB" sz="1000" kern="1200" dirty="0">
                <a:cs typeface="Arial" charset="0"/>
              </a:rPr>
              <a:t>	Response Evaluation Criteria In Solid </a:t>
            </a:r>
            <a:r>
              <a:rPr lang="en-GB" sz="1000" kern="1200" dirty="0" err="1">
                <a:cs typeface="Arial" charset="0"/>
              </a:rPr>
              <a:t>Tumors</a:t>
            </a:r>
            <a:endParaRPr lang="en-GB" sz="1000" kern="1200" dirty="0">
              <a:cs typeface="Arial" charset="0"/>
            </a:endParaRPr>
          </a:p>
          <a:p>
            <a:pPr marL="0" lvl="0" indent="0">
              <a:lnSpc>
                <a:spcPts val="900"/>
              </a:lnSpc>
              <a:spcBef>
                <a:spcPct val="0"/>
              </a:spcBef>
              <a:spcAft>
                <a:spcPts val="0"/>
              </a:spcAft>
              <a:buClr>
                <a:srgbClr val="043882"/>
              </a:buClr>
              <a:buSzTx/>
              <a:buNone/>
            </a:pPr>
            <a:r>
              <a:rPr lang="en-GB" sz="1000" kern="1200" dirty="0">
                <a:cs typeface="Arial" charset="0"/>
              </a:rPr>
              <a:t>RFS	recurrence-free survival</a:t>
            </a:r>
          </a:p>
          <a:p>
            <a:pPr marL="0" lvl="0" indent="0">
              <a:lnSpc>
                <a:spcPts val="900"/>
              </a:lnSpc>
              <a:spcBef>
                <a:spcPct val="0"/>
              </a:spcBef>
              <a:spcAft>
                <a:spcPts val="0"/>
              </a:spcAft>
              <a:buClr>
                <a:srgbClr val="043882"/>
              </a:buClr>
              <a:buSzTx/>
              <a:buNone/>
            </a:pPr>
            <a:r>
              <a:rPr lang="en-GB" sz="1000" kern="1200" dirty="0">
                <a:cs typeface="Arial" charset="0"/>
              </a:rPr>
              <a:t>ROC	</a:t>
            </a:r>
            <a:r>
              <a:rPr lang="en-GB" sz="1000" kern="1200" dirty="0" smtClean="0">
                <a:cs typeface="Arial" charset="0"/>
              </a:rPr>
              <a:t>receiver </a:t>
            </a:r>
            <a:r>
              <a:rPr lang="en-GB" sz="1000" kern="1200" dirty="0">
                <a:cs typeface="Arial" charset="0"/>
              </a:rPr>
              <a:t>o</a:t>
            </a:r>
            <a:r>
              <a:rPr lang="en-GB" sz="1000" kern="1200" dirty="0" smtClean="0">
                <a:cs typeface="Arial" charset="0"/>
              </a:rPr>
              <a:t>perating characteristic</a:t>
            </a:r>
            <a:endParaRPr lang="en-GB" sz="1000" kern="1200" dirty="0">
              <a:cs typeface="Arial" charset="0"/>
            </a:endParaRPr>
          </a:p>
          <a:p>
            <a:pPr marL="0" lvl="0" indent="0">
              <a:lnSpc>
                <a:spcPts val="900"/>
              </a:lnSpc>
              <a:spcBef>
                <a:spcPct val="0"/>
              </a:spcBef>
              <a:spcAft>
                <a:spcPts val="0"/>
              </a:spcAft>
              <a:buClr>
                <a:srgbClr val="043882"/>
              </a:buClr>
              <a:buSzTx/>
              <a:buNone/>
            </a:pPr>
            <a:r>
              <a:rPr lang="en-GB" sz="1000" kern="1200" dirty="0" smtClean="0">
                <a:cs typeface="Arial" charset="0"/>
              </a:rPr>
              <a:t>RT</a:t>
            </a:r>
            <a:r>
              <a:rPr lang="en-GB" sz="1000" kern="1200" dirty="0">
                <a:cs typeface="Arial" charset="0"/>
              </a:rPr>
              <a:t>	radiotherapy</a:t>
            </a:r>
          </a:p>
          <a:p>
            <a:pPr marL="0" lvl="0" indent="0">
              <a:lnSpc>
                <a:spcPts val="900"/>
              </a:lnSpc>
              <a:spcBef>
                <a:spcPct val="0"/>
              </a:spcBef>
              <a:spcAft>
                <a:spcPts val="0"/>
              </a:spcAft>
              <a:buClr>
                <a:srgbClr val="043882"/>
              </a:buClr>
              <a:buSzTx/>
              <a:buNone/>
            </a:pPr>
            <a:r>
              <a:rPr lang="en-GB" sz="1000" kern="1200" dirty="0" smtClean="0">
                <a:cs typeface="Arial" charset="0"/>
              </a:rPr>
              <a:t>SAE	serious adverse event</a:t>
            </a:r>
          </a:p>
          <a:p>
            <a:pPr marL="0" lvl="0" indent="0">
              <a:lnSpc>
                <a:spcPts val="900"/>
              </a:lnSpc>
              <a:spcBef>
                <a:spcPct val="0"/>
              </a:spcBef>
              <a:spcAft>
                <a:spcPts val="0"/>
              </a:spcAft>
              <a:buClr>
                <a:srgbClr val="043882"/>
              </a:buClr>
              <a:buSzTx/>
              <a:buNone/>
            </a:pPr>
            <a:r>
              <a:rPr lang="en-GB" sz="1000" kern="1200" dirty="0" smtClean="0">
                <a:cs typeface="Arial" charset="0"/>
              </a:rPr>
              <a:t>SCCA</a:t>
            </a:r>
            <a:r>
              <a:rPr lang="en-GB" sz="1000" kern="1200" dirty="0">
                <a:cs typeface="Arial" charset="0"/>
              </a:rPr>
              <a:t>	squamous cell carcinoma of the anus</a:t>
            </a:r>
          </a:p>
          <a:p>
            <a:pPr marL="0" lvl="0" indent="0">
              <a:lnSpc>
                <a:spcPts val="900"/>
              </a:lnSpc>
              <a:spcBef>
                <a:spcPct val="0"/>
              </a:spcBef>
              <a:spcAft>
                <a:spcPts val="0"/>
              </a:spcAft>
              <a:buClr>
                <a:srgbClr val="043882"/>
              </a:buClr>
              <a:buSzTx/>
              <a:buNone/>
            </a:pPr>
            <a:r>
              <a:rPr lang="en-GB" sz="1000" kern="1200" dirty="0" err="1" smtClean="0">
                <a:cs typeface="Arial" charset="0"/>
              </a:rPr>
              <a:t>SCRTx</a:t>
            </a:r>
            <a:r>
              <a:rPr lang="en-GB" sz="1000" kern="1200" dirty="0" smtClean="0">
                <a:cs typeface="Arial" charset="0"/>
              </a:rPr>
              <a:t>	short-course radiotherapy + consolidation chemotherapy</a:t>
            </a:r>
          </a:p>
          <a:p>
            <a:pPr marL="0" lvl="0" indent="0">
              <a:lnSpc>
                <a:spcPts val="900"/>
              </a:lnSpc>
              <a:spcBef>
                <a:spcPct val="0"/>
              </a:spcBef>
              <a:spcAft>
                <a:spcPts val="0"/>
              </a:spcAft>
              <a:buClr>
                <a:srgbClr val="043882"/>
              </a:buClr>
              <a:buSzTx/>
              <a:buNone/>
            </a:pPr>
            <a:r>
              <a:rPr lang="en-GB" sz="1000" kern="1200" dirty="0" smtClean="0">
                <a:cs typeface="Arial" charset="0"/>
              </a:rPr>
              <a:t>SD</a:t>
            </a:r>
            <a:r>
              <a:rPr lang="en-GB" sz="1000" kern="1200" dirty="0">
                <a:cs typeface="Arial" charset="0"/>
              </a:rPr>
              <a:t>	stable disease</a:t>
            </a:r>
          </a:p>
          <a:p>
            <a:pPr marL="0" lvl="0" indent="0">
              <a:lnSpc>
                <a:spcPts val="900"/>
              </a:lnSpc>
              <a:spcBef>
                <a:spcPct val="0"/>
              </a:spcBef>
              <a:spcAft>
                <a:spcPts val="0"/>
              </a:spcAft>
              <a:buClr>
                <a:srgbClr val="043882"/>
              </a:buClr>
              <a:buSzTx/>
              <a:buNone/>
            </a:pPr>
            <a:r>
              <a:rPr lang="en-GB" sz="1000" kern="1200" dirty="0" smtClean="0">
                <a:cs typeface="Arial" charset="0"/>
              </a:rPr>
              <a:t>SIRT	selective internal radiation therapy</a:t>
            </a:r>
          </a:p>
          <a:p>
            <a:pPr marL="0" lvl="0" indent="0">
              <a:lnSpc>
                <a:spcPts val="900"/>
              </a:lnSpc>
              <a:spcBef>
                <a:spcPct val="0"/>
              </a:spcBef>
              <a:spcAft>
                <a:spcPts val="0"/>
              </a:spcAft>
              <a:buClr>
                <a:srgbClr val="043882"/>
              </a:buClr>
              <a:buSzTx/>
              <a:buNone/>
            </a:pPr>
            <a:r>
              <a:rPr lang="en-GB" sz="1000" kern="1200" dirty="0" smtClean="0">
                <a:cs typeface="Arial" charset="0"/>
              </a:rPr>
              <a:t>SLD	sum of longest diameter</a:t>
            </a:r>
          </a:p>
          <a:p>
            <a:pPr marL="0" lvl="0" indent="0">
              <a:lnSpc>
                <a:spcPts val="900"/>
              </a:lnSpc>
              <a:spcBef>
                <a:spcPct val="0"/>
              </a:spcBef>
              <a:spcAft>
                <a:spcPts val="0"/>
              </a:spcAft>
              <a:buClr>
                <a:srgbClr val="043882"/>
              </a:buClr>
              <a:buSzTx/>
              <a:buNone/>
            </a:pPr>
            <a:r>
              <a:rPr lang="en-GB" sz="1000" kern="1200" dirty="0">
                <a:cs typeface="Arial" charset="0"/>
              </a:rPr>
              <a:t>SNP	</a:t>
            </a:r>
            <a:r>
              <a:rPr lang="en-GB" sz="1000" kern="1200" dirty="0" smtClean="0">
                <a:cs typeface="Arial" charset="0"/>
              </a:rPr>
              <a:t>single-nucleotide polymorphism</a:t>
            </a:r>
            <a:endParaRPr lang="en-GB" sz="1000" kern="1200" dirty="0">
              <a:cs typeface="Arial" charset="0"/>
            </a:endParaRPr>
          </a:p>
          <a:p>
            <a:pPr marL="0" lvl="0" indent="0">
              <a:lnSpc>
                <a:spcPts val="900"/>
              </a:lnSpc>
              <a:spcBef>
                <a:spcPct val="0"/>
              </a:spcBef>
              <a:spcAft>
                <a:spcPts val="0"/>
              </a:spcAft>
              <a:buClr>
                <a:srgbClr val="043882"/>
              </a:buClr>
              <a:buSzTx/>
              <a:buNone/>
            </a:pPr>
            <a:r>
              <a:rPr lang="en-GB" sz="1000" kern="1200" dirty="0" err="1" smtClean="0">
                <a:cs typeface="Arial" charset="0"/>
              </a:rPr>
              <a:t>SoC</a:t>
            </a:r>
            <a:r>
              <a:rPr lang="en-GB" sz="1000" kern="1200" dirty="0" smtClean="0">
                <a:cs typeface="Arial" charset="0"/>
              </a:rPr>
              <a:t>	standard of care</a:t>
            </a:r>
          </a:p>
          <a:p>
            <a:pPr marL="0" lvl="0" indent="0">
              <a:lnSpc>
                <a:spcPts val="900"/>
              </a:lnSpc>
              <a:spcBef>
                <a:spcPct val="0"/>
              </a:spcBef>
              <a:spcAft>
                <a:spcPts val="0"/>
              </a:spcAft>
              <a:buClr>
                <a:srgbClr val="043882"/>
              </a:buClr>
              <a:buSzTx/>
              <a:buNone/>
            </a:pPr>
            <a:r>
              <a:rPr lang="en-GB" sz="1000" kern="1200" dirty="0" smtClean="0">
                <a:cs typeface="Arial" charset="0"/>
              </a:rPr>
              <a:t>TC	tumour cells</a:t>
            </a:r>
          </a:p>
          <a:p>
            <a:pPr marL="0" lvl="0" indent="0">
              <a:lnSpc>
                <a:spcPts val="900"/>
              </a:lnSpc>
              <a:spcBef>
                <a:spcPct val="0"/>
              </a:spcBef>
              <a:spcAft>
                <a:spcPts val="0"/>
              </a:spcAft>
              <a:buClr>
                <a:srgbClr val="043882"/>
              </a:buClr>
              <a:buSzTx/>
              <a:buNone/>
            </a:pPr>
            <a:r>
              <a:rPr lang="en-GB" sz="1000" kern="1200" dirty="0" smtClean="0">
                <a:cs typeface="Arial" charset="0"/>
              </a:rPr>
              <a:t>WHO	World Health Organization</a:t>
            </a:r>
          </a:p>
          <a:p>
            <a:pPr marL="0" lvl="0" indent="0">
              <a:lnSpc>
                <a:spcPts val="900"/>
              </a:lnSpc>
              <a:spcBef>
                <a:spcPct val="0"/>
              </a:spcBef>
              <a:spcAft>
                <a:spcPts val="0"/>
              </a:spcAft>
              <a:buClr>
                <a:srgbClr val="043882"/>
              </a:buClr>
              <a:buSzTx/>
              <a:buNone/>
            </a:pPr>
            <a:r>
              <a:rPr lang="en-GB" sz="1000" kern="1200" dirty="0" smtClean="0">
                <a:cs typeface="Arial" charset="0"/>
              </a:rPr>
              <a:t>WT</a:t>
            </a:r>
            <a:r>
              <a:rPr lang="en-GB" sz="1000" kern="1200" dirty="0">
                <a:cs typeface="Arial" charset="0"/>
              </a:rPr>
              <a:t>	wild </a:t>
            </a:r>
            <a:r>
              <a:rPr lang="en-GB" sz="1000" kern="1200" dirty="0" smtClean="0">
                <a:cs typeface="Arial" charset="0"/>
              </a:rPr>
              <a:t>type</a:t>
            </a:r>
          </a:p>
          <a:p>
            <a:pPr marL="0" lvl="0" indent="0">
              <a:lnSpc>
                <a:spcPts val="900"/>
              </a:lnSpc>
              <a:spcBef>
                <a:spcPct val="0"/>
              </a:spcBef>
              <a:spcAft>
                <a:spcPts val="0"/>
              </a:spcAft>
              <a:buClr>
                <a:srgbClr val="043882"/>
              </a:buClr>
              <a:buSzTx/>
              <a:buNone/>
            </a:pPr>
            <a:r>
              <a:rPr lang="en-GB" sz="1000" kern="1200" dirty="0" smtClean="0">
                <a:cs typeface="Arial" charset="0"/>
              </a:rPr>
              <a:t>XELOX	oxaliplatin, capecitabine</a:t>
            </a:r>
            <a:endParaRPr lang="en-GB" dirty="0"/>
          </a:p>
        </p:txBody>
      </p:sp>
    </p:spTree>
    <p:extLst>
      <p:ext uri="{BB962C8B-B14F-4D97-AF65-F5344CB8AC3E}">
        <p14:creationId xmlns:p14="http://schemas.microsoft.com/office/powerpoint/2010/main" val="2706305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O-015</a:t>
            </a:r>
            <a:r>
              <a:rPr lang="en-GB" dirty="0"/>
              <a:t>: Association between depth of response (</a:t>
            </a:r>
            <a:r>
              <a:rPr lang="en-GB" dirty="0" err="1"/>
              <a:t>DpR</a:t>
            </a:r>
            <a:r>
              <a:rPr lang="en-GB" dirty="0"/>
              <a:t>) and survival outcomes in RAS-wild-type (</a:t>
            </a:r>
            <a:r>
              <a:rPr lang="en-GB" dirty="0" err="1"/>
              <a:t>wt</a:t>
            </a:r>
            <a:r>
              <a:rPr lang="en-GB" dirty="0"/>
              <a:t>) patients with metastatic colorectal cancer (mCRC) receiving first-line FOLFOX or FOLFIRI plus </a:t>
            </a:r>
            <a:r>
              <a:rPr lang="en-GB" dirty="0" err="1"/>
              <a:t>cetuximab</a:t>
            </a:r>
            <a:r>
              <a:rPr lang="en-GB" dirty="0"/>
              <a:t> once-every-2-weeks in the APEC </a:t>
            </a:r>
            <a:r>
              <a:rPr lang="en-GB" dirty="0" smtClean="0"/>
              <a:t>study – </a:t>
            </a:r>
            <a:r>
              <a:rPr lang="en-GB" dirty="0"/>
              <a:t>Cheng </a:t>
            </a:r>
            <a:r>
              <a:rPr lang="en-GB" dirty="0" smtClean="0"/>
              <a:t>A-L,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Key </a:t>
            </a:r>
            <a:r>
              <a:rPr lang="en-GB" b="1" dirty="0" smtClean="0"/>
              <a:t>results</a:t>
            </a:r>
            <a:endParaRPr lang="en-GB" b="1" dirty="0"/>
          </a:p>
        </p:txBody>
      </p:sp>
      <p:sp>
        <p:nvSpPr>
          <p:cNvPr id="15" name="Text Placeholder 14"/>
          <p:cNvSpPr>
            <a:spLocks noGrp="1"/>
          </p:cNvSpPr>
          <p:nvPr>
            <p:ph type="body" sz="quarter" idx="11"/>
          </p:nvPr>
        </p:nvSpPr>
        <p:spPr>
          <a:xfrm>
            <a:off x="4089400" y="6096000"/>
            <a:ext cx="4689475" cy="487363"/>
          </a:xfrm>
        </p:spPr>
        <p:txBody>
          <a:bodyPr/>
          <a:lstStyle/>
          <a:p>
            <a:r>
              <a:rPr lang="en-GB" dirty="0"/>
              <a:t>Cheng et al. </a:t>
            </a:r>
            <a:r>
              <a:rPr lang="it-IT" dirty="0"/>
              <a:t>Ann Oncol 2016; 27 (suppl 2): </a:t>
            </a:r>
            <a:r>
              <a:rPr lang="en-GB" dirty="0" err="1"/>
              <a:t>abstr</a:t>
            </a:r>
            <a:r>
              <a:rPr lang="en-GB" dirty="0"/>
              <a:t> O-015 </a:t>
            </a:r>
          </a:p>
        </p:txBody>
      </p:sp>
      <p:graphicFrame>
        <p:nvGraphicFramePr>
          <p:cNvPr id="6" name="Group 88"/>
          <p:cNvGraphicFramePr>
            <a:graphicFrameLocks noGrp="1"/>
          </p:cNvGraphicFramePr>
          <p:nvPr>
            <p:extLst>
              <p:ext uri="{D42A27DB-BD31-4B8C-83A1-F6EECF244321}">
                <p14:modId xmlns:p14="http://schemas.microsoft.com/office/powerpoint/2010/main" val="2332455729"/>
              </p:ext>
            </p:extLst>
          </p:nvPr>
        </p:nvGraphicFramePr>
        <p:xfrm>
          <a:off x="365124" y="1727836"/>
          <a:ext cx="8424861" cy="2722245"/>
        </p:xfrm>
        <a:graphic>
          <a:graphicData uri="http://schemas.openxmlformats.org/drawingml/2006/table">
            <a:tbl>
              <a:tblPr firstRow="1" bandRow="1">
                <a:tableStyleId>{69012ECD-51FC-41F1-AA8D-1B2483CD663E}</a:tableStyleId>
              </a:tblPr>
              <a:tblGrid>
                <a:gridCol w="3353436"/>
                <a:gridCol w="1676400"/>
                <a:gridCol w="1722120"/>
                <a:gridCol w="1672905"/>
              </a:tblGrid>
              <a:tr h="579120">
                <a:tc>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n-lt"/>
                        </a:rPr>
                        <a:t>Overall</a:t>
                      </a:r>
                      <a:endParaRPr lang="en-GB" sz="1600" b="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latin typeface="+mn-lt"/>
                        </a:rPr>
                        <a:t>Cetuximab + FOLFOX </a:t>
                      </a:r>
                      <a:endParaRPr lang="en-GB" sz="1600" b="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Cetuximab + FOLFIRI </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en-GB" sz="1600" b="0" baseline="0" dirty="0" smtClean="0">
                          <a:effectLst/>
                          <a:latin typeface="+mn-lt"/>
                        </a:rPr>
                        <a:t>ORR,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64.7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62.7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68.4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err="1" smtClean="0">
                          <a:latin typeface="+mn-lt"/>
                        </a:rPr>
                        <a:t>mPFS</a:t>
                      </a:r>
                      <a:r>
                        <a:rPr lang="en-GB" sz="1600" b="0" dirty="0" smtClean="0">
                          <a:latin typeface="+mn-lt"/>
                        </a:rPr>
                        <a:t>, months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13.0</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13.3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12.8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b="0" dirty="0" err="1" smtClean="0">
                          <a:latin typeface="+mn-lt"/>
                        </a:rPr>
                        <a:t>mOS</a:t>
                      </a:r>
                      <a:r>
                        <a:rPr lang="en-GB" sz="1600" b="0" dirty="0" smtClean="0">
                          <a:latin typeface="+mn-lt"/>
                        </a:rPr>
                        <a:t>, months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28.4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27.8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28.7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Median depth of response, % (IQR)</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62.2</a:t>
                      </a:r>
                      <a:r>
                        <a:rPr lang="en-GB" sz="1600" baseline="0" dirty="0" smtClean="0"/>
                        <a:t> (39.1–80.0)</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62.2 (40.0</a:t>
                      </a:r>
                      <a:r>
                        <a:rPr lang="en-GB" sz="1600" baseline="0" dirty="0" smtClean="0"/>
                        <a:t>–80.7)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62.5 (38.1–79.0)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en-GB" sz="1600" b="0" dirty="0" smtClean="0">
                          <a:latin typeface="+mn-lt"/>
                        </a:rPr>
                        <a:t>Median time to tumour size</a:t>
                      </a:r>
                      <a:r>
                        <a:rPr lang="en-GB" sz="1600" b="0" baseline="0" dirty="0" smtClean="0">
                          <a:latin typeface="+mn-lt"/>
                        </a:rPr>
                        <a:t> nadir, months (95% CI)</a:t>
                      </a:r>
                      <a:endParaRPr lang="en-GB" sz="1600" b="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5.9 (5.6, 7.6)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5.9 (5.6, 7.6)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7.4 (5.1, 9.2)</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497621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O-015</a:t>
            </a:r>
            <a:r>
              <a:rPr lang="en-GB" dirty="0"/>
              <a:t>: Association between depth of response (</a:t>
            </a:r>
            <a:r>
              <a:rPr lang="en-GB" dirty="0" err="1"/>
              <a:t>DpR</a:t>
            </a:r>
            <a:r>
              <a:rPr lang="en-GB" dirty="0"/>
              <a:t>) and survival outcomes in RAS-wild-type (</a:t>
            </a:r>
            <a:r>
              <a:rPr lang="en-GB" dirty="0" err="1"/>
              <a:t>wt</a:t>
            </a:r>
            <a:r>
              <a:rPr lang="en-GB" dirty="0"/>
              <a:t>) patients with metastatic colorectal cancer (mCRC) receiving first-line FOLFOX or FOLFIRI plus </a:t>
            </a:r>
            <a:r>
              <a:rPr lang="en-GB" dirty="0" err="1"/>
              <a:t>cetuximab</a:t>
            </a:r>
            <a:r>
              <a:rPr lang="en-GB" dirty="0"/>
              <a:t> once-every-2-weeks in the APEC </a:t>
            </a:r>
            <a:r>
              <a:rPr lang="en-GB" dirty="0" smtClean="0"/>
              <a:t>study – </a:t>
            </a:r>
            <a:r>
              <a:rPr lang="en-GB" dirty="0"/>
              <a:t>Cheng </a:t>
            </a:r>
            <a:r>
              <a:rPr lang="en-GB" dirty="0" smtClean="0"/>
              <a:t>A-L,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These </a:t>
            </a:r>
            <a:r>
              <a:rPr lang="en-GB" b="1" dirty="0"/>
              <a:t>findings </a:t>
            </a:r>
            <a:r>
              <a:rPr lang="en-GB" b="1" dirty="0" smtClean="0"/>
              <a:t>compare favourably </a:t>
            </a:r>
            <a:r>
              <a:rPr lang="en-GB" b="1" dirty="0"/>
              <a:t>to earlier subgroup analyses of analogous pivotal studies involving chemotherapy </a:t>
            </a:r>
            <a:r>
              <a:rPr lang="en-GB" b="1" dirty="0" smtClean="0"/>
              <a:t>+ weekly cetuximab</a:t>
            </a:r>
          </a:p>
          <a:p>
            <a:r>
              <a:rPr lang="en-GB" b="1" dirty="0" smtClean="0"/>
              <a:t>Depth of response </a:t>
            </a:r>
            <a:r>
              <a:rPr lang="en-GB" b="1" dirty="0"/>
              <a:t>seems to be a sensitive indicator of response and is likely to be associated with PFS and </a:t>
            </a:r>
            <a:r>
              <a:rPr lang="en-GB" b="1" dirty="0" smtClean="0"/>
              <a:t>OS</a:t>
            </a:r>
          </a:p>
          <a:p>
            <a:r>
              <a:rPr lang="en-GB" b="1" dirty="0" smtClean="0"/>
              <a:t>The </a:t>
            </a:r>
            <a:r>
              <a:rPr lang="en-GB" b="1" dirty="0"/>
              <a:t>phase 2 APEC study </a:t>
            </a:r>
            <a:r>
              <a:rPr lang="en-GB" b="1" dirty="0" smtClean="0"/>
              <a:t>suggests </a:t>
            </a:r>
            <a:r>
              <a:rPr lang="en-GB" b="1" dirty="0"/>
              <a:t>that patients with </a:t>
            </a:r>
            <a:r>
              <a:rPr lang="en-GB" b="1" i="1" dirty="0" smtClean="0"/>
              <a:t>RAS</a:t>
            </a:r>
            <a:r>
              <a:rPr lang="en-GB" b="1" dirty="0" smtClean="0"/>
              <a:t>-WT </a:t>
            </a:r>
            <a:r>
              <a:rPr lang="en-GB" b="1" dirty="0" err="1"/>
              <a:t>mCRC</a:t>
            </a:r>
            <a:r>
              <a:rPr lang="en-GB" b="1" dirty="0"/>
              <a:t> may benefit from </a:t>
            </a:r>
            <a:r>
              <a:rPr lang="en-GB" b="1" dirty="0" smtClean="0"/>
              <a:t>continuation treatment with </a:t>
            </a:r>
            <a:r>
              <a:rPr lang="en-GB" b="1" dirty="0"/>
              <a:t>FOLFOX or FOLFIRI </a:t>
            </a:r>
            <a:r>
              <a:rPr lang="en-GB" b="1" dirty="0" smtClean="0"/>
              <a:t>+ cetuximab rather than having treatment breaks to achieve maximum tumour reduction</a:t>
            </a:r>
            <a:endParaRPr lang="en-GB" b="1" dirty="0"/>
          </a:p>
        </p:txBody>
      </p:sp>
      <p:sp>
        <p:nvSpPr>
          <p:cNvPr id="15" name="Text Placeholder 14"/>
          <p:cNvSpPr>
            <a:spLocks noGrp="1"/>
          </p:cNvSpPr>
          <p:nvPr>
            <p:ph type="body" sz="quarter" idx="11"/>
          </p:nvPr>
        </p:nvSpPr>
        <p:spPr>
          <a:xfrm>
            <a:off x="4089400" y="6096000"/>
            <a:ext cx="4689475" cy="487363"/>
          </a:xfrm>
        </p:spPr>
        <p:txBody>
          <a:bodyPr/>
          <a:lstStyle/>
          <a:p>
            <a:r>
              <a:rPr lang="en-GB" dirty="0"/>
              <a:t>Cheng et al. </a:t>
            </a:r>
            <a:r>
              <a:rPr lang="it-IT" dirty="0"/>
              <a:t>Ann Oncol 2016; 27 (suppl 2): </a:t>
            </a:r>
            <a:r>
              <a:rPr lang="en-GB" dirty="0" err="1"/>
              <a:t>abstr</a:t>
            </a:r>
            <a:r>
              <a:rPr lang="en-GB" dirty="0"/>
              <a:t> O-015 </a:t>
            </a:r>
          </a:p>
        </p:txBody>
      </p:sp>
    </p:spTree>
    <p:custDataLst>
      <p:tags r:id="rId1"/>
    </p:custDataLst>
    <p:extLst>
      <p:ext uri="{BB962C8B-B14F-4D97-AF65-F5344CB8AC3E}">
        <p14:creationId xmlns:p14="http://schemas.microsoft.com/office/powerpoint/2010/main" val="2106817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O-016</a:t>
            </a:r>
            <a:r>
              <a:rPr lang="en-GB" dirty="0"/>
              <a:t>: A prognostic marker for colorectal cancer: Combining analyses of </a:t>
            </a:r>
            <a:r>
              <a:rPr lang="en-GB" dirty="0" err="1"/>
              <a:t>ploidy</a:t>
            </a:r>
            <a:r>
              <a:rPr lang="en-GB" dirty="0"/>
              <a:t> and </a:t>
            </a:r>
            <a:r>
              <a:rPr lang="en-GB" dirty="0" err="1"/>
              <a:t>stroma</a:t>
            </a:r>
            <a:r>
              <a:rPr lang="en-GB" dirty="0"/>
              <a:t> </a:t>
            </a:r>
            <a:r>
              <a:rPr lang="en-GB" dirty="0" smtClean="0"/>
              <a:t>– </a:t>
            </a:r>
            <a:r>
              <a:rPr lang="en-GB" dirty="0" err="1" smtClean="0"/>
              <a:t>Fotheringham</a:t>
            </a:r>
            <a:r>
              <a:rPr lang="en-GB" dirty="0" smtClean="0"/>
              <a:t> S,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*Explored </a:t>
            </a:r>
            <a:r>
              <a:rPr lang="en-GB" dirty="0"/>
              <a:t>adjuvant c</a:t>
            </a:r>
            <a:r>
              <a:rPr lang="en-GB" dirty="0" smtClean="0"/>
              <a:t>apecitabine + bevacizumab.</a:t>
            </a: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en-GB" dirty="0" err="1"/>
              <a:t>Fotheringham</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O-016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pPr>
              <a:buClr>
                <a:srgbClr val="043882"/>
              </a:buClr>
            </a:pPr>
            <a:r>
              <a:rPr lang="en-GB" dirty="0"/>
              <a:t>To evaluate the prognostic value of DNA </a:t>
            </a:r>
            <a:r>
              <a:rPr lang="en-GB" dirty="0" err="1"/>
              <a:t>ploidy</a:t>
            </a:r>
            <a:r>
              <a:rPr lang="en-GB" dirty="0"/>
              <a:t> and tumour </a:t>
            </a:r>
            <a:r>
              <a:rPr lang="en-GB" dirty="0" err="1" smtClean="0"/>
              <a:t>stroma</a:t>
            </a:r>
            <a:r>
              <a:rPr lang="en-GB" dirty="0" smtClean="0"/>
              <a:t> in patients </a:t>
            </a:r>
            <a:r>
              <a:rPr lang="en-GB" dirty="0"/>
              <a:t>with early stage CRC</a:t>
            </a:r>
          </a:p>
          <a:p>
            <a:pPr marL="0" indent="0">
              <a:spcBef>
                <a:spcPts val="1400"/>
              </a:spcBef>
              <a:buNone/>
            </a:pPr>
            <a:r>
              <a:rPr lang="en-GB" b="1" dirty="0" smtClean="0"/>
              <a:t>Study design</a:t>
            </a:r>
            <a:endParaRPr lang="en-GB" dirty="0" smtClean="0"/>
          </a:p>
          <a:p>
            <a:pPr>
              <a:buClr>
                <a:srgbClr val="043882"/>
              </a:buClr>
            </a:pPr>
            <a:r>
              <a:rPr lang="en-GB" dirty="0" smtClean="0"/>
              <a:t>Analysis of DNA </a:t>
            </a:r>
            <a:r>
              <a:rPr lang="en-GB" dirty="0"/>
              <a:t>content (</a:t>
            </a:r>
            <a:r>
              <a:rPr lang="en-GB" dirty="0" err="1"/>
              <a:t>ploidy</a:t>
            </a:r>
            <a:r>
              <a:rPr lang="en-GB" dirty="0"/>
              <a:t>) and </a:t>
            </a:r>
            <a:r>
              <a:rPr lang="en-GB" dirty="0" err="1"/>
              <a:t>stroma</a:t>
            </a:r>
            <a:r>
              <a:rPr lang="en-GB" dirty="0"/>
              <a:t>-tumour fraction </a:t>
            </a:r>
            <a:r>
              <a:rPr lang="en-GB" dirty="0" smtClean="0"/>
              <a:t>was performed using automated digital </a:t>
            </a:r>
            <a:r>
              <a:rPr lang="en-GB" dirty="0"/>
              <a:t>imaging systems on FFPE </a:t>
            </a:r>
            <a:r>
              <a:rPr lang="en-GB" dirty="0" smtClean="0"/>
              <a:t>tissue samples from 1074 patients </a:t>
            </a:r>
            <a:r>
              <a:rPr lang="en-GB" dirty="0"/>
              <a:t>enrolled in the QUASAR2 </a:t>
            </a:r>
            <a:r>
              <a:rPr lang="en-GB" dirty="0" smtClean="0"/>
              <a:t>trial*</a:t>
            </a:r>
          </a:p>
          <a:p>
            <a:pPr>
              <a:buClr>
                <a:srgbClr val="043882"/>
              </a:buClr>
            </a:pPr>
            <a:r>
              <a:rPr lang="en-GB" dirty="0" smtClean="0"/>
              <a:t>Key inclusion criteria:</a:t>
            </a:r>
          </a:p>
          <a:p>
            <a:pPr lvl="1">
              <a:buClr>
                <a:srgbClr val="043882"/>
              </a:buClr>
            </a:pPr>
            <a:r>
              <a:rPr lang="en-GB" dirty="0" smtClean="0"/>
              <a:t>Stage </a:t>
            </a:r>
            <a:r>
              <a:rPr lang="en-GB" dirty="0"/>
              <a:t>III or high </a:t>
            </a:r>
            <a:r>
              <a:rPr lang="en-GB" dirty="0" smtClean="0"/>
              <a:t>risk </a:t>
            </a:r>
            <a:r>
              <a:rPr lang="en-GB" dirty="0"/>
              <a:t>Stage II </a:t>
            </a:r>
            <a:r>
              <a:rPr lang="en-GB" dirty="0" smtClean="0"/>
              <a:t>patients with CRC</a:t>
            </a:r>
          </a:p>
          <a:p>
            <a:pPr lvl="1">
              <a:buClr>
                <a:srgbClr val="043882"/>
              </a:buClr>
            </a:pPr>
            <a:r>
              <a:rPr lang="en-GB" dirty="0"/>
              <a:t>C</a:t>
            </a:r>
            <a:r>
              <a:rPr lang="en-GB" dirty="0" smtClean="0"/>
              <a:t>omplete resection with no </a:t>
            </a:r>
            <a:r>
              <a:rPr lang="en-GB" dirty="0"/>
              <a:t>evidence of residual disease</a:t>
            </a:r>
          </a:p>
          <a:p>
            <a:pPr>
              <a:buClr>
                <a:srgbClr val="043882"/>
              </a:buClr>
            </a:pPr>
            <a:r>
              <a:rPr lang="en-GB" i="1" dirty="0" err="1"/>
              <a:t>Ploidy</a:t>
            </a:r>
            <a:r>
              <a:rPr lang="en-GB" i="1" dirty="0"/>
              <a:t> digital </a:t>
            </a:r>
            <a:r>
              <a:rPr lang="en-GB" i="1" dirty="0" smtClean="0"/>
              <a:t>analyses</a:t>
            </a:r>
          </a:p>
          <a:p>
            <a:pPr lvl="1">
              <a:buClr>
                <a:srgbClr val="043882"/>
              </a:buClr>
            </a:pPr>
            <a:r>
              <a:rPr lang="en-GB" dirty="0"/>
              <a:t>Sample classified </a:t>
            </a:r>
            <a:r>
              <a:rPr lang="en-GB" dirty="0" smtClean="0"/>
              <a:t>as diploid (low risk) when </a:t>
            </a:r>
            <a:r>
              <a:rPr lang="en-GB" dirty="0"/>
              <a:t>DNA content </a:t>
            </a:r>
            <a:r>
              <a:rPr lang="en-GB" dirty="0" smtClean="0"/>
              <a:t>2N</a:t>
            </a:r>
          </a:p>
          <a:p>
            <a:pPr lvl="1">
              <a:buClr>
                <a:srgbClr val="043882"/>
              </a:buClr>
            </a:pPr>
            <a:r>
              <a:rPr lang="en-GB" dirty="0" smtClean="0"/>
              <a:t>Sample classified as </a:t>
            </a:r>
            <a:r>
              <a:rPr lang="en-GB" dirty="0" err="1"/>
              <a:t>tetraploid</a:t>
            </a:r>
            <a:r>
              <a:rPr lang="en-GB" dirty="0"/>
              <a:t> (</a:t>
            </a:r>
            <a:r>
              <a:rPr lang="en-GB" dirty="0" smtClean="0"/>
              <a:t>non-diploid; high risk) </a:t>
            </a:r>
            <a:r>
              <a:rPr lang="en-GB" dirty="0"/>
              <a:t>when DNA content 4N or </a:t>
            </a:r>
            <a:r>
              <a:rPr lang="en-GB" dirty="0" smtClean="0"/>
              <a:t>higher</a:t>
            </a:r>
            <a:endParaRPr lang="en-GB" dirty="0"/>
          </a:p>
          <a:p>
            <a:pPr>
              <a:buClr>
                <a:srgbClr val="043882"/>
              </a:buClr>
            </a:pPr>
            <a:r>
              <a:rPr lang="en-GB" i="1" dirty="0" err="1" smtClean="0"/>
              <a:t>Stroma</a:t>
            </a:r>
            <a:r>
              <a:rPr lang="en-GB" i="1" dirty="0" smtClean="0"/>
              <a:t> </a:t>
            </a:r>
            <a:r>
              <a:rPr lang="en-GB" i="1" dirty="0"/>
              <a:t>digital </a:t>
            </a:r>
            <a:r>
              <a:rPr lang="en-GB" i="1" dirty="0" smtClean="0"/>
              <a:t>analyses</a:t>
            </a:r>
          </a:p>
          <a:p>
            <a:pPr lvl="1">
              <a:buClr>
                <a:srgbClr val="043882"/>
              </a:buClr>
            </a:pPr>
            <a:r>
              <a:rPr lang="en-GB" dirty="0" smtClean="0"/>
              <a:t>The percentage of </a:t>
            </a:r>
            <a:r>
              <a:rPr lang="en-GB" dirty="0" err="1" smtClean="0"/>
              <a:t>stroma</a:t>
            </a:r>
            <a:r>
              <a:rPr lang="en-GB" dirty="0" smtClean="0"/>
              <a:t> tissue was determined by H&amp;E staining</a:t>
            </a:r>
          </a:p>
          <a:p>
            <a:pPr lvl="2">
              <a:buClr>
                <a:srgbClr val="043882"/>
              </a:buClr>
            </a:pPr>
            <a:r>
              <a:rPr lang="en-GB" dirty="0" err="1" smtClean="0"/>
              <a:t>Stroma</a:t>
            </a:r>
            <a:r>
              <a:rPr lang="en-GB" dirty="0" smtClean="0"/>
              <a:t> high: ≥50</a:t>
            </a:r>
            <a:r>
              <a:rPr lang="en-GB" dirty="0"/>
              <a:t>% (</a:t>
            </a:r>
            <a:r>
              <a:rPr lang="en-GB" dirty="0" smtClean="0"/>
              <a:t>high risk)</a:t>
            </a:r>
            <a:endParaRPr lang="en-GB" dirty="0"/>
          </a:p>
          <a:p>
            <a:pPr lvl="2">
              <a:buClr>
                <a:srgbClr val="043882"/>
              </a:buClr>
            </a:pPr>
            <a:r>
              <a:rPr lang="en-GB" dirty="0" err="1"/>
              <a:t>Stroma</a:t>
            </a:r>
            <a:r>
              <a:rPr lang="en-GB" dirty="0"/>
              <a:t> </a:t>
            </a:r>
            <a:r>
              <a:rPr lang="en-GB" dirty="0" smtClean="0"/>
              <a:t>low: &lt;50% (low risk)</a:t>
            </a:r>
            <a:endParaRPr lang="en-GB" dirty="0"/>
          </a:p>
        </p:txBody>
      </p:sp>
    </p:spTree>
    <p:custDataLst>
      <p:tags r:id="rId1"/>
    </p:custDataLst>
    <p:extLst>
      <p:ext uri="{BB962C8B-B14F-4D97-AF65-F5344CB8AC3E}">
        <p14:creationId xmlns:p14="http://schemas.microsoft.com/office/powerpoint/2010/main" val="125061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O-016</a:t>
            </a:r>
            <a:r>
              <a:rPr lang="en-GB" dirty="0"/>
              <a:t>: A prognostic marker for colorectal cancer: Combining analyses of </a:t>
            </a:r>
            <a:r>
              <a:rPr lang="en-GB" dirty="0" err="1"/>
              <a:t>ploidy</a:t>
            </a:r>
            <a:r>
              <a:rPr lang="en-GB" dirty="0"/>
              <a:t> and </a:t>
            </a:r>
            <a:r>
              <a:rPr lang="en-GB" dirty="0" err="1"/>
              <a:t>stroma</a:t>
            </a:r>
            <a:r>
              <a:rPr lang="en-GB" dirty="0"/>
              <a:t> </a:t>
            </a:r>
            <a:r>
              <a:rPr lang="en-GB" dirty="0" smtClean="0"/>
              <a:t>– </a:t>
            </a:r>
            <a:r>
              <a:rPr lang="en-GB" dirty="0" err="1" smtClean="0"/>
              <a:t>Fotheringham</a:t>
            </a:r>
            <a:r>
              <a:rPr lang="en-GB" dirty="0" smtClean="0"/>
              <a:t> S, </a:t>
            </a:r>
            <a:r>
              <a:rPr lang="en-GB" dirty="0"/>
              <a:t>et </a:t>
            </a:r>
            <a:r>
              <a:rPr lang="en-GB" dirty="0" smtClean="0"/>
              <a:t>al </a:t>
            </a:r>
            <a:endParaRPr lang="en-GB" dirty="0"/>
          </a:p>
        </p:txBody>
      </p:sp>
      <p:sp>
        <p:nvSpPr>
          <p:cNvPr id="15" name="Text Placeholder 14"/>
          <p:cNvSpPr>
            <a:spLocks noGrp="1"/>
          </p:cNvSpPr>
          <p:nvPr>
            <p:ph type="body" sz="quarter" idx="11"/>
          </p:nvPr>
        </p:nvSpPr>
        <p:spPr>
          <a:xfrm>
            <a:off x="4267200" y="6096000"/>
            <a:ext cx="4511675" cy="487363"/>
          </a:xfrm>
        </p:spPr>
        <p:txBody>
          <a:bodyPr/>
          <a:lstStyle/>
          <a:p>
            <a:r>
              <a:rPr lang="en-GB" dirty="0" err="1"/>
              <a:t>Fotheringham</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O-016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 (cont.)</a:t>
            </a:r>
            <a:endParaRPr lang="en-GB" dirty="0"/>
          </a:p>
        </p:txBody>
      </p:sp>
      <p:sp>
        <p:nvSpPr>
          <p:cNvPr id="11" name="TextBox 10"/>
          <p:cNvSpPr txBox="1"/>
          <p:nvPr/>
        </p:nvSpPr>
        <p:spPr>
          <a:xfrm>
            <a:off x="1621972" y="1621968"/>
            <a:ext cx="4767943"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RFS – Stage II patients</a:t>
            </a:r>
          </a:p>
        </p:txBody>
      </p:sp>
      <p:sp>
        <p:nvSpPr>
          <p:cNvPr id="12" name="Freeform 11"/>
          <p:cNvSpPr>
            <a:spLocks/>
          </p:cNvSpPr>
          <p:nvPr/>
        </p:nvSpPr>
        <p:spPr bwMode="auto">
          <a:xfrm>
            <a:off x="1608065" y="2136453"/>
            <a:ext cx="4340726" cy="33317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6"/>
          <p:cNvSpPr>
            <a:spLocks noChangeShapeType="1"/>
          </p:cNvSpPr>
          <p:nvPr/>
        </p:nvSpPr>
        <p:spPr bwMode="auto">
          <a:xfrm>
            <a:off x="1506854" y="2136451"/>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7"/>
          <p:cNvSpPr>
            <a:spLocks noChangeShapeType="1"/>
          </p:cNvSpPr>
          <p:nvPr/>
        </p:nvSpPr>
        <p:spPr bwMode="auto">
          <a:xfrm>
            <a:off x="1506854" y="2802905"/>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8"/>
          <p:cNvSpPr>
            <a:spLocks noChangeShapeType="1"/>
          </p:cNvSpPr>
          <p:nvPr/>
        </p:nvSpPr>
        <p:spPr bwMode="auto">
          <a:xfrm>
            <a:off x="1506854" y="3440332"/>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9"/>
          <p:cNvSpPr>
            <a:spLocks noChangeShapeType="1"/>
          </p:cNvSpPr>
          <p:nvPr/>
        </p:nvSpPr>
        <p:spPr bwMode="auto">
          <a:xfrm>
            <a:off x="1506854" y="4077758"/>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0"/>
          <p:cNvSpPr>
            <a:spLocks noChangeShapeType="1"/>
          </p:cNvSpPr>
          <p:nvPr/>
        </p:nvSpPr>
        <p:spPr bwMode="auto">
          <a:xfrm>
            <a:off x="1506854" y="4729699"/>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1"/>
          <p:cNvSpPr>
            <a:spLocks noChangeShapeType="1"/>
          </p:cNvSpPr>
          <p:nvPr/>
        </p:nvSpPr>
        <p:spPr bwMode="auto">
          <a:xfrm>
            <a:off x="1506854" y="5367125"/>
            <a:ext cx="10121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13"/>
          <p:cNvSpPr>
            <a:spLocks noChangeShapeType="1"/>
          </p:cNvSpPr>
          <p:nvPr/>
        </p:nvSpPr>
        <p:spPr bwMode="auto">
          <a:xfrm>
            <a:off x="3785882"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Line 15"/>
          <p:cNvSpPr>
            <a:spLocks noChangeShapeType="1"/>
          </p:cNvSpPr>
          <p:nvPr/>
        </p:nvSpPr>
        <p:spPr bwMode="auto">
          <a:xfrm>
            <a:off x="4873887"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3" name="Line 17"/>
          <p:cNvSpPr>
            <a:spLocks noChangeShapeType="1"/>
          </p:cNvSpPr>
          <p:nvPr/>
        </p:nvSpPr>
        <p:spPr bwMode="auto">
          <a:xfrm>
            <a:off x="5954549"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4" name="Line 19"/>
          <p:cNvSpPr>
            <a:spLocks noChangeShapeType="1"/>
          </p:cNvSpPr>
          <p:nvPr/>
        </p:nvSpPr>
        <p:spPr bwMode="auto">
          <a:xfrm>
            <a:off x="2699684"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5" name="Line 21"/>
          <p:cNvSpPr>
            <a:spLocks noChangeShapeType="1"/>
          </p:cNvSpPr>
          <p:nvPr/>
        </p:nvSpPr>
        <p:spPr bwMode="auto">
          <a:xfrm>
            <a:off x="1608064" y="546872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6" name="TextBox 25"/>
          <p:cNvSpPr txBox="1"/>
          <p:nvPr/>
        </p:nvSpPr>
        <p:spPr>
          <a:xfrm rot="16200000">
            <a:off x="701131" y="3658287"/>
            <a:ext cx="53412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PFS</a:t>
            </a:r>
            <a:endParaRPr lang="en-GB" sz="1400" dirty="0">
              <a:solidFill>
                <a:srgbClr val="363636"/>
              </a:solidFill>
            </a:endParaRPr>
          </a:p>
        </p:txBody>
      </p:sp>
      <p:sp>
        <p:nvSpPr>
          <p:cNvPr id="27" name="TextBox 26"/>
          <p:cNvSpPr txBox="1"/>
          <p:nvPr/>
        </p:nvSpPr>
        <p:spPr>
          <a:xfrm>
            <a:off x="2936658" y="5909621"/>
            <a:ext cx="168943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363636"/>
                </a:solidFill>
              </a:rPr>
              <a:t>Years after surgery</a:t>
            </a:r>
            <a:endParaRPr lang="en-GB" sz="1400" dirty="0">
              <a:solidFill>
                <a:srgbClr val="363636"/>
              </a:solidFill>
            </a:endParaRPr>
          </a:p>
        </p:txBody>
      </p:sp>
      <p:sp>
        <p:nvSpPr>
          <p:cNvPr id="28" name="TextBox 27"/>
          <p:cNvSpPr txBox="1"/>
          <p:nvPr/>
        </p:nvSpPr>
        <p:spPr>
          <a:xfrm>
            <a:off x="1107135" y="1993503"/>
            <a:ext cx="433132" cy="307776"/>
          </a:xfrm>
          <a:prstGeom prst="rect">
            <a:avLst/>
          </a:prstGeom>
          <a:noFill/>
        </p:spPr>
        <p:txBody>
          <a:bodyPr wrap="none" rtlCol="0" anchor="ctr" anchorCtr="0">
            <a:spAutoFit/>
          </a:bodyPr>
          <a:lstStyle/>
          <a:p>
            <a:pPr algn="r"/>
            <a:r>
              <a:rPr lang="en-GB" sz="1400" dirty="0" smtClean="0"/>
              <a:t>1.0</a:t>
            </a:r>
            <a:endParaRPr lang="en-GB" sz="1400" dirty="0"/>
          </a:p>
        </p:txBody>
      </p:sp>
      <p:sp>
        <p:nvSpPr>
          <p:cNvPr id="29" name="TextBox 28"/>
          <p:cNvSpPr txBox="1"/>
          <p:nvPr/>
        </p:nvSpPr>
        <p:spPr>
          <a:xfrm>
            <a:off x="1107135" y="2647940"/>
            <a:ext cx="433132" cy="307776"/>
          </a:xfrm>
          <a:prstGeom prst="rect">
            <a:avLst/>
          </a:prstGeom>
          <a:noFill/>
        </p:spPr>
        <p:txBody>
          <a:bodyPr wrap="none" rtlCol="0" anchor="ctr" anchorCtr="0">
            <a:spAutoFit/>
          </a:bodyPr>
          <a:lstStyle/>
          <a:p>
            <a:pPr algn="r"/>
            <a:r>
              <a:rPr lang="en-GB" sz="1400" dirty="0" smtClean="0"/>
              <a:t>0.8</a:t>
            </a:r>
            <a:endParaRPr lang="en-GB" sz="1400" dirty="0"/>
          </a:p>
        </p:txBody>
      </p:sp>
      <p:sp>
        <p:nvSpPr>
          <p:cNvPr id="30" name="TextBox 29"/>
          <p:cNvSpPr txBox="1"/>
          <p:nvPr/>
        </p:nvSpPr>
        <p:spPr>
          <a:xfrm>
            <a:off x="1107135" y="3285070"/>
            <a:ext cx="433132" cy="307776"/>
          </a:xfrm>
          <a:prstGeom prst="rect">
            <a:avLst/>
          </a:prstGeom>
          <a:noFill/>
        </p:spPr>
        <p:txBody>
          <a:bodyPr wrap="none" rtlCol="0" anchor="ctr" anchorCtr="0">
            <a:spAutoFit/>
          </a:bodyPr>
          <a:lstStyle/>
          <a:p>
            <a:pPr algn="r"/>
            <a:r>
              <a:rPr lang="en-GB" sz="1400" dirty="0" smtClean="0"/>
              <a:t>0.6</a:t>
            </a:r>
            <a:endParaRPr lang="en-GB" sz="1400" dirty="0"/>
          </a:p>
        </p:txBody>
      </p:sp>
      <p:sp>
        <p:nvSpPr>
          <p:cNvPr id="31" name="TextBox 30"/>
          <p:cNvSpPr txBox="1"/>
          <p:nvPr/>
        </p:nvSpPr>
        <p:spPr>
          <a:xfrm>
            <a:off x="1107135" y="3922200"/>
            <a:ext cx="433132" cy="307776"/>
          </a:xfrm>
          <a:prstGeom prst="rect">
            <a:avLst/>
          </a:prstGeom>
          <a:noFill/>
        </p:spPr>
        <p:txBody>
          <a:bodyPr wrap="none" rtlCol="0" anchor="ctr" anchorCtr="0">
            <a:spAutoFit/>
          </a:bodyPr>
          <a:lstStyle/>
          <a:p>
            <a:pPr algn="r"/>
            <a:r>
              <a:rPr lang="en-GB" sz="1400" dirty="0" smtClean="0"/>
              <a:t>0.4</a:t>
            </a:r>
            <a:endParaRPr lang="en-GB" sz="1400" dirty="0"/>
          </a:p>
        </p:txBody>
      </p:sp>
      <p:sp>
        <p:nvSpPr>
          <p:cNvPr id="32" name="TextBox 31"/>
          <p:cNvSpPr txBox="1"/>
          <p:nvPr/>
        </p:nvSpPr>
        <p:spPr>
          <a:xfrm>
            <a:off x="1107135" y="4573844"/>
            <a:ext cx="433132" cy="307776"/>
          </a:xfrm>
          <a:prstGeom prst="rect">
            <a:avLst/>
          </a:prstGeom>
          <a:noFill/>
        </p:spPr>
        <p:txBody>
          <a:bodyPr wrap="none" rtlCol="0" anchor="ctr" anchorCtr="0">
            <a:spAutoFit/>
          </a:bodyPr>
          <a:lstStyle/>
          <a:p>
            <a:pPr algn="r"/>
            <a:r>
              <a:rPr lang="en-GB" sz="1400" dirty="0" smtClean="0"/>
              <a:t>0.2</a:t>
            </a:r>
            <a:endParaRPr lang="en-GB" sz="1400" dirty="0"/>
          </a:p>
        </p:txBody>
      </p:sp>
      <p:sp>
        <p:nvSpPr>
          <p:cNvPr id="33" name="TextBox 32"/>
          <p:cNvSpPr txBox="1"/>
          <p:nvPr/>
        </p:nvSpPr>
        <p:spPr>
          <a:xfrm>
            <a:off x="1256216" y="5210974"/>
            <a:ext cx="284052" cy="307776"/>
          </a:xfrm>
          <a:prstGeom prst="rect">
            <a:avLst/>
          </a:prstGeom>
          <a:noFill/>
        </p:spPr>
        <p:txBody>
          <a:bodyPr wrap="none" rtlCol="0" anchor="ctr" anchorCtr="0">
            <a:spAutoFit/>
          </a:bodyPr>
          <a:lstStyle/>
          <a:p>
            <a:pPr algn="r"/>
            <a:r>
              <a:rPr lang="en-GB" sz="1400" dirty="0" smtClean="0"/>
              <a:t>0</a:t>
            </a:r>
            <a:endParaRPr lang="en-GB" sz="1400" dirty="0"/>
          </a:p>
        </p:txBody>
      </p:sp>
      <p:sp>
        <p:nvSpPr>
          <p:cNvPr id="34" name="TextBox 33"/>
          <p:cNvSpPr txBox="1"/>
          <p:nvPr/>
        </p:nvSpPr>
        <p:spPr>
          <a:xfrm>
            <a:off x="1471560" y="5543485"/>
            <a:ext cx="284052" cy="307776"/>
          </a:xfrm>
          <a:prstGeom prst="rect">
            <a:avLst/>
          </a:prstGeom>
          <a:noFill/>
        </p:spPr>
        <p:txBody>
          <a:bodyPr wrap="none" rtlCol="0" anchor="t" anchorCtr="0">
            <a:spAutoFit/>
          </a:bodyPr>
          <a:lstStyle/>
          <a:p>
            <a:pPr algn="ctr"/>
            <a:r>
              <a:rPr lang="en-GB" sz="1400" dirty="0" smtClean="0"/>
              <a:t>0</a:t>
            </a:r>
            <a:endParaRPr lang="en-GB" sz="1400" dirty="0"/>
          </a:p>
        </p:txBody>
      </p:sp>
      <p:sp>
        <p:nvSpPr>
          <p:cNvPr id="35" name="TextBox 34"/>
          <p:cNvSpPr txBox="1"/>
          <p:nvPr/>
        </p:nvSpPr>
        <p:spPr>
          <a:xfrm>
            <a:off x="2559748" y="5543485"/>
            <a:ext cx="284052" cy="307776"/>
          </a:xfrm>
          <a:prstGeom prst="rect">
            <a:avLst/>
          </a:prstGeom>
          <a:noFill/>
        </p:spPr>
        <p:txBody>
          <a:bodyPr wrap="none" rtlCol="0" anchor="t" anchorCtr="0">
            <a:spAutoFit/>
          </a:bodyPr>
          <a:lstStyle/>
          <a:p>
            <a:pPr algn="ctr"/>
            <a:r>
              <a:rPr lang="en-GB" sz="1400" dirty="0" smtClean="0"/>
              <a:t>2</a:t>
            </a:r>
            <a:endParaRPr lang="en-GB" sz="1400" dirty="0"/>
          </a:p>
        </p:txBody>
      </p:sp>
      <p:sp>
        <p:nvSpPr>
          <p:cNvPr id="36" name="TextBox 35"/>
          <p:cNvSpPr txBox="1"/>
          <p:nvPr/>
        </p:nvSpPr>
        <p:spPr>
          <a:xfrm>
            <a:off x="3639607" y="5543485"/>
            <a:ext cx="284052" cy="307776"/>
          </a:xfrm>
          <a:prstGeom prst="rect">
            <a:avLst/>
          </a:prstGeom>
          <a:noFill/>
        </p:spPr>
        <p:txBody>
          <a:bodyPr wrap="none" rtlCol="0" anchor="t" anchorCtr="0">
            <a:spAutoFit/>
          </a:bodyPr>
          <a:lstStyle/>
          <a:p>
            <a:pPr algn="ctr"/>
            <a:r>
              <a:rPr lang="en-GB" sz="1400" dirty="0" smtClean="0"/>
              <a:t>4</a:t>
            </a:r>
            <a:endParaRPr lang="en-GB" sz="1400" dirty="0"/>
          </a:p>
        </p:txBody>
      </p:sp>
      <p:sp>
        <p:nvSpPr>
          <p:cNvPr id="37" name="TextBox 36"/>
          <p:cNvSpPr txBox="1"/>
          <p:nvPr/>
        </p:nvSpPr>
        <p:spPr>
          <a:xfrm>
            <a:off x="4736123" y="5543485"/>
            <a:ext cx="284052" cy="307776"/>
          </a:xfrm>
          <a:prstGeom prst="rect">
            <a:avLst/>
          </a:prstGeom>
          <a:noFill/>
        </p:spPr>
        <p:txBody>
          <a:bodyPr wrap="none" rtlCol="0" anchor="t" anchorCtr="0">
            <a:spAutoFit/>
          </a:bodyPr>
          <a:lstStyle/>
          <a:p>
            <a:pPr algn="ctr"/>
            <a:r>
              <a:rPr lang="en-GB" sz="1400" dirty="0" smtClean="0"/>
              <a:t>6</a:t>
            </a:r>
            <a:endParaRPr lang="en-GB" sz="1400" dirty="0"/>
          </a:p>
        </p:txBody>
      </p:sp>
      <p:sp>
        <p:nvSpPr>
          <p:cNvPr id="38" name="TextBox 37"/>
          <p:cNvSpPr txBox="1"/>
          <p:nvPr/>
        </p:nvSpPr>
        <p:spPr>
          <a:xfrm>
            <a:off x="5815982" y="5543485"/>
            <a:ext cx="284052" cy="307776"/>
          </a:xfrm>
          <a:prstGeom prst="rect">
            <a:avLst/>
          </a:prstGeom>
          <a:noFill/>
        </p:spPr>
        <p:txBody>
          <a:bodyPr wrap="none" rtlCol="0" anchor="t" anchorCtr="0">
            <a:spAutoFit/>
          </a:bodyPr>
          <a:lstStyle/>
          <a:p>
            <a:pPr algn="ctr"/>
            <a:r>
              <a:rPr lang="en-GB" sz="1400" dirty="0" smtClean="0"/>
              <a:t>8</a:t>
            </a:r>
            <a:endParaRPr lang="en-GB" sz="1400" dirty="0"/>
          </a:p>
        </p:txBody>
      </p:sp>
      <p:sp>
        <p:nvSpPr>
          <p:cNvPr id="39" name="TextBox 38"/>
          <p:cNvSpPr txBox="1"/>
          <p:nvPr/>
        </p:nvSpPr>
        <p:spPr>
          <a:xfrm>
            <a:off x="1755612" y="4048639"/>
            <a:ext cx="731098" cy="276999"/>
          </a:xfrm>
          <a:prstGeom prst="rect">
            <a:avLst/>
          </a:prstGeom>
          <a:noFill/>
        </p:spPr>
        <p:txBody>
          <a:bodyPr wrap="none" rtlCol="0">
            <a:spAutoFit/>
          </a:bodyPr>
          <a:lstStyle/>
          <a:p>
            <a:r>
              <a:rPr lang="en-GB" sz="1200" dirty="0" smtClean="0"/>
              <a:t>p=0.011</a:t>
            </a:r>
            <a:endParaRPr lang="en-GB" sz="1200" dirty="0"/>
          </a:p>
        </p:txBody>
      </p:sp>
      <p:sp>
        <p:nvSpPr>
          <p:cNvPr id="40" name="TextBox 39"/>
          <p:cNvSpPr txBox="1"/>
          <p:nvPr/>
        </p:nvSpPr>
        <p:spPr>
          <a:xfrm>
            <a:off x="1621972" y="4586438"/>
            <a:ext cx="2709396" cy="830997"/>
          </a:xfrm>
          <a:prstGeom prst="rect">
            <a:avLst/>
          </a:prstGeom>
          <a:noFill/>
        </p:spPr>
        <p:txBody>
          <a:bodyPr wrap="none" rtlCol="0">
            <a:spAutoFit/>
          </a:bodyPr>
          <a:lstStyle/>
          <a:p>
            <a:r>
              <a:rPr lang="en-GB" sz="1200" dirty="0" smtClean="0"/>
              <a:t>HR dip low </a:t>
            </a:r>
            <a:r>
              <a:rPr lang="en-GB" sz="1200" dirty="0" err="1" smtClean="0"/>
              <a:t>stroma</a:t>
            </a:r>
            <a:r>
              <a:rPr lang="en-GB" sz="1200" dirty="0" smtClean="0"/>
              <a:t> = 1.0 (n=120)</a:t>
            </a:r>
          </a:p>
          <a:p>
            <a:r>
              <a:rPr lang="en-GB" sz="1200" dirty="0" smtClean="0"/>
              <a:t>HR dip high </a:t>
            </a:r>
            <a:r>
              <a:rPr lang="en-GB" sz="1200" dirty="0" err="1" smtClean="0"/>
              <a:t>stroma</a:t>
            </a:r>
            <a:r>
              <a:rPr lang="en-GB" sz="1200" dirty="0" smtClean="0"/>
              <a:t> = 0.0 (n=6)</a:t>
            </a:r>
          </a:p>
          <a:p>
            <a:r>
              <a:rPr lang="en-GB" sz="1200" dirty="0" smtClean="0"/>
              <a:t>HR non-dip low </a:t>
            </a:r>
            <a:r>
              <a:rPr lang="en-GB" sz="1200" dirty="0" err="1" smtClean="0"/>
              <a:t>stroma</a:t>
            </a:r>
            <a:r>
              <a:rPr lang="en-GB" sz="1200" dirty="0" smtClean="0"/>
              <a:t> = 1.8 (n=219)</a:t>
            </a:r>
          </a:p>
          <a:p>
            <a:r>
              <a:rPr lang="en-GB" sz="1200" dirty="0" smtClean="0"/>
              <a:t>HR non-dip high </a:t>
            </a:r>
            <a:r>
              <a:rPr lang="en-GB" sz="1200" dirty="0" err="1" smtClean="0"/>
              <a:t>stroma</a:t>
            </a:r>
            <a:r>
              <a:rPr lang="en-GB" sz="1200" dirty="0" smtClean="0"/>
              <a:t> = 3.5 (n=33)</a:t>
            </a:r>
            <a:endParaRPr lang="en-GB" sz="1200" dirty="0"/>
          </a:p>
        </p:txBody>
      </p:sp>
      <p:sp>
        <p:nvSpPr>
          <p:cNvPr id="41" name="TextBox 40"/>
          <p:cNvSpPr txBox="1"/>
          <p:nvPr/>
        </p:nvSpPr>
        <p:spPr>
          <a:xfrm>
            <a:off x="4652090" y="4586438"/>
            <a:ext cx="1802096" cy="830997"/>
          </a:xfrm>
          <a:prstGeom prst="rect">
            <a:avLst/>
          </a:prstGeom>
          <a:noFill/>
        </p:spPr>
        <p:txBody>
          <a:bodyPr wrap="none" rtlCol="0">
            <a:spAutoFit/>
          </a:bodyPr>
          <a:lstStyle/>
          <a:p>
            <a:r>
              <a:rPr lang="en-GB" sz="1200" dirty="0" smtClean="0"/>
              <a:t>Diploid low stroma</a:t>
            </a:r>
          </a:p>
          <a:p>
            <a:r>
              <a:rPr lang="en-GB" sz="1200" dirty="0" smtClean="0"/>
              <a:t>Diploid high stroma</a:t>
            </a:r>
          </a:p>
          <a:p>
            <a:r>
              <a:rPr lang="en-GB" sz="1200" dirty="0" smtClean="0"/>
              <a:t>Non-diploid low stroma</a:t>
            </a:r>
          </a:p>
          <a:p>
            <a:r>
              <a:rPr lang="en-GB" sz="1200" dirty="0"/>
              <a:t>N</a:t>
            </a:r>
            <a:r>
              <a:rPr lang="en-GB" sz="1200" dirty="0" smtClean="0"/>
              <a:t>on-diploid high stroma</a:t>
            </a:r>
            <a:endParaRPr lang="en-GB" sz="1200" dirty="0"/>
          </a:p>
        </p:txBody>
      </p:sp>
      <p:sp>
        <p:nvSpPr>
          <p:cNvPr id="42" name="Line 11"/>
          <p:cNvSpPr>
            <a:spLocks noChangeShapeType="1"/>
          </p:cNvSpPr>
          <p:nvPr/>
        </p:nvSpPr>
        <p:spPr bwMode="auto">
          <a:xfrm>
            <a:off x="261650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12"/>
          <p:cNvSpPr>
            <a:spLocks noChangeShapeType="1"/>
          </p:cNvSpPr>
          <p:nvPr/>
        </p:nvSpPr>
        <p:spPr bwMode="auto">
          <a:xfrm>
            <a:off x="3975118"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13"/>
          <p:cNvSpPr>
            <a:spLocks noChangeShapeType="1"/>
          </p:cNvSpPr>
          <p:nvPr/>
        </p:nvSpPr>
        <p:spPr bwMode="auto">
          <a:xfrm>
            <a:off x="3276925"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4"/>
          <p:cNvSpPr>
            <a:spLocks noChangeShapeType="1"/>
          </p:cNvSpPr>
          <p:nvPr/>
        </p:nvSpPr>
        <p:spPr bwMode="auto">
          <a:xfrm>
            <a:off x="1585238" y="2156548"/>
            <a:ext cx="3314700" cy="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5"/>
          <p:cNvSpPr>
            <a:spLocks noChangeShapeType="1"/>
          </p:cNvSpPr>
          <p:nvPr/>
        </p:nvSpPr>
        <p:spPr bwMode="auto">
          <a:xfrm>
            <a:off x="4499335"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16"/>
          <p:cNvSpPr>
            <a:spLocks noChangeShapeType="1"/>
          </p:cNvSpPr>
          <p:nvPr/>
        </p:nvSpPr>
        <p:spPr bwMode="auto">
          <a:xfrm>
            <a:off x="487361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15"/>
          <p:cNvSpPr>
            <a:spLocks noChangeShapeType="1"/>
          </p:cNvSpPr>
          <p:nvPr/>
        </p:nvSpPr>
        <p:spPr bwMode="auto">
          <a:xfrm>
            <a:off x="4371143" y="2102200"/>
            <a:ext cx="0" cy="10800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49" name="Straight Connector 48"/>
          <p:cNvCxnSpPr/>
          <p:nvPr/>
        </p:nvCxnSpPr>
        <p:spPr>
          <a:xfrm>
            <a:off x="4357891" y="4922770"/>
            <a:ext cx="294199" cy="0"/>
          </a:xfrm>
          <a:prstGeom prst="line">
            <a:avLst/>
          </a:prstGeom>
          <a:ln w="25400">
            <a:solidFill>
              <a:srgbClr val="043882"/>
            </a:solidFill>
          </a:ln>
          <a:effectLst/>
        </p:spPr>
        <p:style>
          <a:lnRef idx="1">
            <a:schemeClr val="accent1"/>
          </a:lnRef>
          <a:fillRef idx="0">
            <a:schemeClr val="accent1"/>
          </a:fillRef>
          <a:effectRef idx="0">
            <a:schemeClr val="accent1"/>
          </a:effectRef>
          <a:fontRef idx="minor">
            <a:schemeClr val="tx1"/>
          </a:fontRef>
        </p:style>
      </p:cxnSp>
      <p:sp>
        <p:nvSpPr>
          <p:cNvPr id="50" name="Line 20"/>
          <p:cNvSpPr>
            <a:spLocks noChangeShapeType="1"/>
          </p:cNvSpPr>
          <p:nvPr/>
        </p:nvSpPr>
        <p:spPr bwMode="auto">
          <a:xfrm>
            <a:off x="3315792" y="237634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1"/>
          <p:cNvSpPr>
            <a:spLocks noChangeShapeType="1"/>
          </p:cNvSpPr>
          <p:nvPr/>
        </p:nvSpPr>
        <p:spPr bwMode="auto">
          <a:xfrm>
            <a:off x="3341362" y="237634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30"/>
          <p:cNvSpPr>
            <a:spLocks noChangeShapeType="1"/>
          </p:cNvSpPr>
          <p:nvPr/>
        </p:nvSpPr>
        <p:spPr bwMode="auto">
          <a:xfrm>
            <a:off x="3239083" y="237634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31"/>
          <p:cNvSpPr>
            <a:spLocks noChangeShapeType="1"/>
          </p:cNvSpPr>
          <p:nvPr/>
        </p:nvSpPr>
        <p:spPr bwMode="auto">
          <a:xfrm>
            <a:off x="3264653" y="237634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38"/>
          <p:cNvSpPr>
            <a:spLocks noChangeShapeType="1"/>
          </p:cNvSpPr>
          <p:nvPr/>
        </p:nvSpPr>
        <p:spPr bwMode="auto">
          <a:xfrm>
            <a:off x="2625411" y="2296932"/>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39"/>
          <p:cNvSpPr>
            <a:spLocks noChangeShapeType="1"/>
          </p:cNvSpPr>
          <p:nvPr/>
        </p:nvSpPr>
        <p:spPr bwMode="auto">
          <a:xfrm>
            <a:off x="2075664" y="2217515"/>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2"/>
          <p:cNvSpPr>
            <a:spLocks noChangeShapeType="1"/>
          </p:cNvSpPr>
          <p:nvPr/>
        </p:nvSpPr>
        <p:spPr bwMode="auto">
          <a:xfrm>
            <a:off x="1640979" y="2124863"/>
            <a:ext cx="0" cy="6618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3"/>
          <p:cNvSpPr>
            <a:spLocks noChangeShapeType="1"/>
          </p:cNvSpPr>
          <p:nvPr/>
        </p:nvSpPr>
        <p:spPr bwMode="auto">
          <a:xfrm>
            <a:off x="1679334" y="2124863"/>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4"/>
          <p:cNvSpPr>
            <a:spLocks noChangeShapeType="1"/>
          </p:cNvSpPr>
          <p:nvPr/>
        </p:nvSpPr>
        <p:spPr bwMode="auto">
          <a:xfrm>
            <a:off x="1704903" y="2124863"/>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5"/>
          <p:cNvSpPr>
            <a:spLocks noChangeShapeType="1"/>
          </p:cNvSpPr>
          <p:nvPr/>
        </p:nvSpPr>
        <p:spPr bwMode="auto">
          <a:xfrm>
            <a:off x="1743258" y="2124863"/>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71"/>
          <p:cNvSpPr>
            <a:spLocks noChangeShapeType="1"/>
          </p:cNvSpPr>
          <p:nvPr/>
        </p:nvSpPr>
        <p:spPr bwMode="auto">
          <a:xfrm>
            <a:off x="2024524" y="2191043"/>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73"/>
          <p:cNvSpPr>
            <a:spLocks noChangeShapeType="1"/>
          </p:cNvSpPr>
          <p:nvPr/>
        </p:nvSpPr>
        <p:spPr bwMode="auto">
          <a:xfrm>
            <a:off x="1922246" y="2164571"/>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2" name="Group 61"/>
          <p:cNvGrpSpPr/>
          <p:nvPr/>
        </p:nvGrpSpPr>
        <p:grpSpPr>
          <a:xfrm>
            <a:off x="3481995" y="2387830"/>
            <a:ext cx="2032788" cy="189170"/>
            <a:chOff x="3481995" y="2387830"/>
            <a:chExt cx="2032788" cy="189170"/>
          </a:xfrm>
        </p:grpSpPr>
        <p:sp>
          <p:nvSpPr>
            <p:cNvPr id="63" name="Line 18"/>
            <p:cNvSpPr>
              <a:spLocks noChangeShapeType="1"/>
            </p:cNvSpPr>
            <p:nvPr/>
          </p:nvSpPr>
          <p:spPr bwMode="auto">
            <a:xfrm>
              <a:off x="3533134" y="2401066"/>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9"/>
            <p:cNvSpPr>
              <a:spLocks noChangeShapeType="1"/>
            </p:cNvSpPr>
            <p:nvPr/>
          </p:nvSpPr>
          <p:spPr bwMode="auto">
            <a:xfrm>
              <a:off x="3558704" y="2401066"/>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5"/>
            <p:cNvSpPr>
              <a:spLocks noChangeShapeType="1"/>
            </p:cNvSpPr>
            <p:nvPr/>
          </p:nvSpPr>
          <p:spPr bwMode="auto">
            <a:xfrm>
              <a:off x="3763261" y="242753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6"/>
            <p:cNvSpPr>
              <a:spLocks noChangeShapeType="1"/>
            </p:cNvSpPr>
            <p:nvPr/>
          </p:nvSpPr>
          <p:spPr bwMode="auto">
            <a:xfrm>
              <a:off x="3481995" y="238783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50"/>
            <p:cNvSpPr>
              <a:spLocks noChangeShapeType="1"/>
            </p:cNvSpPr>
            <p:nvPr/>
          </p:nvSpPr>
          <p:spPr bwMode="auto">
            <a:xfrm>
              <a:off x="3737691" y="2414302"/>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51"/>
            <p:cNvSpPr>
              <a:spLocks noChangeShapeType="1"/>
            </p:cNvSpPr>
            <p:nvPr/>
          </p:nvSpPr>
          <p:spPr bwMode="auto">
            <a:xfrm>
              <a:off x="3801615" y="242753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52"/>
            <p:cNvSpPr>
              <a:spLocks noChangeShapeType="1"/>
            </p:cNvSpPr>
            <p:nvPr/>
          </p:nvSpPr>
          <p:spPr bwMode="auto">
            <a:xfrm>
              <a:off x="3814400" y="242753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53"/>
            <p:cNvSpPr>
              <a:spLocks noChangeShapeType="1"/>
            </p:cNvSpPr>
            <p:nvPr/>
          </p:nvSpPr>
          <p:spPr bwMode="auto">
            <a:xfrm>
              <a:off x="3827185" y="2427538"/>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2"/>
            <p:cNvSpPr>
              <a:spLocks noChangeShapeType="1"/>
            </p:cNvSpPr>
            <p:nvPr/>
          </p:nvSpPr>
          <p:spPr bwMode="auto">
            <a:xfrm>
              <a:off x="4479211"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3"/>
            <p:cNvSpPr>
              <a:spLocks noChangeShapeType="1"/>
            </p:cNvSpPr>
            <p:nvPr/>
          </p:nvSpPr>
          <p:spPr bwMode="auto">
            <a:xfrm>
              <a:off x="4504781"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4"/>
            <p:cNvSpPr>
              <a:spLocks noChangeShapeType="1"/>
            </p:cNvSpPr>
            <p:nvPr/>
          </p:nvSpPr>
          <p:spPr bwMode="auto">
            <a:xfrm>
              <a:off x="5489213"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5"/>
            <p:cNvSpPr>
              <a:spLocks noChangeShapeType="1"/>
            </p:cNvSpPr>
            <p:nvPr/>
          </p:nvSpPr>
          <p:spPr bwMode="auto">
            <a:xfrm>
              <a:off x="5514783"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6"/>
            <p:cNvSpPr>
              <a:spLocks noChangeShapeType="1"/>
            </p:cNvSpPr>
            <p:nvPr/>
          </p:nvSpPr>
          <p:spPr bwMode="auto">
            <a:xfrm>
              <a:off x="4249084"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7"/>
            <p:cNvSpPr>
              <a:spLocks noChangeShapeType="1"/>
            </p:cNvSpPr>
            <p:nvPr/>
          </p:nvSpPr>
          <p:spPr bwMode="auto">
            <a:xfrm>
              <a:off x="4274654"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8"/>
            <p:cNvSpPr>
              <a:spLocks noChangeShapeType="1"/>
            </p:cNvSpPr>
            <p:nvPr/>
          </p:nvSpPr>
          <p:spPr bwMode="auto">
            <a:xfrm>
              <a:off x="4862756"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9"/>
            <p:cNvSpPr>
              <a:spLocks noChangeShapeType="1"/>
            </p:cNvSpPr>
            <p:nvPr/>
          </p:nvSpPr>
          <p:spPr bwMode="auto">
            <a:xfrm>
              <a:off x="4888326"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32"/>
            <p:cNvSpPr>
              <a:spLocks noChangeShapeType="1"/>
            </p:cNvSpPr>
            <p:nvPr/>
          </p:nvSpPr>
          <p:spPr bwMode="auto">
            <a:xfrm>
              <a:off x="4172375"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33"/>
            <p:cNvSpPr>
              <a:spLocks noChangeShapeType="1"/>
            </p:cNvSpPr>
            <p:nvPr/>
          </p:nvSpPr>
          <p:spPr bwMode="auto">
            <a:xfrm>
              <a:off x="4197945"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4"/>
            <p:cNvSpPr>
              <a:spLocks noChangeShapeType="1"/>
            </p:cNvSpPr>
            <p:nvPr/>
          </p:nvSpPr>
          <p:spPr bwMode="auto">
            <a:xfrm>
              <a:off x="4108451"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7"/>
            <p:cNvSpPr>
              <a:spLocks noChangeShapeType="1"/>
            </p:cNvSpPr>
            <p:nvPr/>
          </p:nvSpPr>
          <p:spPr bwMode="auto">
            <a:xfrm>
              <a:off x="4747693"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0"/>
            <p:cNvSpPr>
              <a:spLocks noChangeShapeType="1"/>
            </p:cNvSpPr>
            <p:nvPr/>
          </p:nvSpPr>
          <p:spPr bwMode="auto">
            <a:xfrm>
              <a:off x="4632629"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1"/>
            <p:cNvSpPr>
              <a:spLocks noChangeShapeType="1"/>
            </p:cNvSpPr>
            <p:nvPr/>
          </p:nvSpPr>
          <p:spPr bwMode="auto">
            <a:xfrm>
              <a:off x="5450858"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6"/>
            <p:cNvSpPr>
              <a:spLocks noChangeShapeType="1"/>
            </p:cNvSpPr>
            <p:nvPr/>
          </p:nvSpPr>
          <p:spPr bwMode="auto">
            <a:xfrm>
              <a:off x="4389718"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7"/>
            <p:cNvSpPr>
              <a:spLocks noChangeShapeType="1"/>
            </p:cNvSpPr>
            <p:nvPr/>
          </p:nvSpPr>
          <p:spPr bwMode="auto">
            <a:xfrm>
              <a:off x="4415287"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8"/>
            <p:cNvSpPr>
              <a:spLocks noChangeShapeType="1"/>
            </p:cNvSpPr>
            <p:nvPr/>
          </p:nvSpPr>
          <p:spPr bwMode="auto">
            <a:xfrm>
              <a:off x="4440857"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9"/>
            <p:cNvSpPr>
              <a:spLocks noChangeShapeType="1"/>
            </p:cNvSpPr>
            <p:nvPr/>
          </p:nvSpPr>
          <p:spPr bwMode="auto">
            <a:xfrm>
              <a:off x="4466427"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4"/>
            <p:cNvSpPr>
              <a:spLocks noChangeShapeType="1"/>
            </p:cNvSpPr>
            <p:nvPr/>
          </p:nvSpPr>
          <p:spPr bwMode="auto">
            <a:xfrm>
              <a:off x="3852755" y="2430805"/>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5"/>
            <p:cNvSpPr>
              <a:spLocks noChangeShapeType="1"/>
            </p:cNvSpPr>
            <p:nvPr/>
          </p:nvSpPr>
          <p:spPr bwMode="auto">
            <a:xfrm>
              <a:off x="3916679" y="243369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6"/>
            <p:cNvSpPr>
              <a:spLocks noChangeShapeType="1"/>
            </p:cNvSpPr>
            <p:nvPr/>
          </p:nvSpPr>
          <p:spPr bwMode="auto">
            <a:xfrm>
              <a:off x="3942249" y="243946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7"/>
            <p:cNvSpPr>
              <a:spLocks noChangeShapeType="1"/>
            </p:cNvSpPr>
            <p:nvPr/>
          </p:nvSpPr>
          <p:spPr bwMode="auto">
            <a:xfrm>
              <a:off x="3967818" y="2436575"/>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8"/>
            <p:cNvSpPr>
              <a:spLocks noChangeShapeType="1"/>
            </p:cNvSpPr>
            <p:nvPr/>
          </p:nvSpPr>
          <p:spPr bwMode="auto">
            <a:xfrm>
              <a:off x="3993388" y="243369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9"/>
            <p:cNvSpPr>
              <a:spLocks noChangeShapeType="1"/>
            </p:cNvSpPr>
            <p:nvPr/>
          </p:nvSpPr>
          <p:spPr bwMode="auto">
            <a:xfrm>
              <a:off x="4913896"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60"/>
            <p:cNvSpPr>
              <a:spLocks noChangeShapeType="1"/>
            </p:cNvSpPr>
            <p:nvPr/>
          </p:nvSpPr>
          <p:spPr bwMode="auto">
            <a:xfrm>
              <a:off x="4926680"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1"/>
            <p:cNvSpPr>
              <a:spLocks noChangeShapeType="1"/>
            </p:cNvSpPr>
            <p:nvPr/>
          </p:nvSpPr>
          <p:spPr bwMode="auto">
            <a:xfrm>
              <a:off x="4952250"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2"/>
            <p:cNvSpPr>
              <a:spLocks noChangeShapeType="1"/>
            </p:cNvSpPr>
            <p:nvPr/>
          </p:nvSpPr>
          <p:spPr bwMode="auto">
            <a:xfrm>
              <a:off x="4965035"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3"/>
            <p:cNvSpPr>
              <a:spLocks noChangeShapeType="1"/>
            </p:cNvSpPr>
            <p:nvPr/>
          </p:nvSpPr>
          <p:spPr bwMode="auto">
            <a:xfrm>
              <a:off x="4325793"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4"/>
            <p:cNvSpPr>
              <a:spLocks noChangeShapeType="1"/>
            </p:cNvSpPr>
            <p:nvPr/>
          </p:nvSpPr>
          <p:spPr bwMode="auto">
            <a:xfrm>
              <a:off x="4338578"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5"/>
            <p:cNvSpPr>
              <a:spLocks noChangeShapeType="1"/>
            </p:cNvSpPr>
            <p:nvPr/>
          </p:nvSpPr>
          <p:spPr bwMode="auto">
            <a:xfrm>
              <a:off x="4364148"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6"/>
            <p:cNvSpPr>
              <a:spLocks noChangeShapeType="1"/>
            </p:cNvSpPr>
            <p:nvPr/>
          </p:nvSpPr>
          <p:spPr bwMode="auto">
            <a:xfrm>
              <a:off x="4376933"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7"/>
            <p:cNvSpPr>
              <a:spLocks noChangeShapeType="1"/>
            </p:cNvSpPr>
            <p:nvPr/>
          </p:nvSpPr>
          <p:spPr bwMode="auto">
            <a:xfrm>
              <a:off x="4990605"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8"/>
            <p:cNvSpPr>
              <a:spLocks noChangeShapeType="1"/>
            </p:cNvSpPr>
            <p:nvPr/>
          </p:nvSpPr>
          <p:spPr bwMode="auto">
            <a:xfrm>
              <a:off x="5003389"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9"/>
            <p:cNvSpPr>
              <a:spLocks noChangeShapeType="1"/>
            </p:cNvSpPr>
            <p:nvPr/>
          </p:nvSpPr>
          <p:spPr bwMode="auto">
            <a:xfrm>
              <a:off x="5016174"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70"/>
            <p:cNvSpPr>
              <a:spLocks noChangeShapeType="1"/>
            </p:cNvSpPr>
            <p:nvPr/>
          </p:nvSpPr>
          <p:spPr bwMode="auto">
            <a:xfrm>
              <a:off x="5041744"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72"/>
            <p:cNvSpPr>
              <a:spLocks noChangeShapeType="1"/>
            </p:cNvSpPr>
            <p:nvPr/>
          </p:nvSpPr>
          <p:spPr bwMode="auto">
            <a:xfrm>
              <a:off x="4543136" y="2469000"/>
              <a:ext cx="0" cy="10800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7" name="Freeform 74"/>
          <p:cNvSpPr>
            <a:spLocks/>
          </p:cNvSpPr>
          <p:nvPr/>
        </p:nvSpPr>
        <p:spPr bwMode="auto">
          <a:xfrm>
            <a:off x="1589840" y="2151335"/>
            <a:ext cx="3963297" cy="370610"/>
          </a:xfrm>
          <a:custGeom>
            <a:avLst/>
            <a:gdLst>
              <a:gd name="T0" fmla="*/ 310 w 310"/>
              <a:gd name="T1" fmla="*/ 28 h 28"/>
              <a:gd name="T2" fmla="*/ 192 w 310"/>
              <a:gd name="T3" fmla="*/ 28 h 28"/>
              <a:gd name="T4" fmla="*/ 192 w 310"/>
              <a:gd name="T5" fmla="*/ 25 h 28"/>
              <a:gd name="T6" fmla="*/ 165 w 310"/>
              <a:gd name="T7" fmla="*/ 25 h 28"/>
              <a:gd name="T8" fmla="*/ 165 w 310"/>
              <a:gd name="T9" fmla="*/ 22 h 28"/>
              <a:gd name="T10" fmla="*/ 141 w 310"/>
              <a:gd name="T11" fmla="*/ 22 h 28"/>
              <a:gd name="T12" fmla="*/ 141 w 310"/>
              <a:gd name="T13" fmla="*/ 20 h 28"/>
              <a:gd name="T14" fmla="*/ 123 w 310"/>
              <a:gd name="T15" fmla="*/ 20 h 28"/>
              <a:gd name="T16" fmla="*/ 123 w 310"/>
              <a:gd name="T17" fmla="*/ 18 h 28"/>
              <a:gd name="T18" fmla="*/ 83 w 310"/>
              <a:gd name="T19" fmla="*/ 18 h 28"/>
              <a:gd name="T20" fmla="*/ 83 w 310"/>
              <a:gd name="T21" fmla="*/ 14 h 28"/>
              <a:gd name="T22" fmla="*/ 77 w 310"/>
              <a:gd name="T23" fmla="*/ 14 h 28"/>
              <a:gd name="T24" fmla="*/ 77 w 310"/>
              <a:gd name="T25" fmla="*/ 11 h 28"/>
              <a:gd name="T26" fmla="*/ 54 w 310"/>
              <a:gd name="T27" fmla="*/ 11 h 28"/>
              <a:gd name="T28" fmla="*/ 54 w 310"/>
              <a:gd name="T29" fmla="*/ 8 h 28"/>
              <a:gd name="T30" fmla="*/ 38 w 310"/>
              <a:gd name="T31" fmla="*/ 8 h 28"/>
              <a:gd name="T32" fmla="*/ 35 w 310"/>
              <a:gd name="T33" fmla="*/ 8 h 28"/>
              <a:gd name="T34" fmla="*/ 35 w 310"/>
              <a:gd name="T35" fmla="*/ 5 h 28"/>
              <a:gd name="T36" fmla="*/ 32 w 310"/>
              <a:gd name="T37" fmla="*/ 5 h 28"/>
              <a:gd name="T38" fmla="*/ 32 w 310"/>
              <a:gd name="T39" fmla="*/ 3 h 28"/>
              <a:gd name="T40" fmla="*/ 22 w 310"/>
              <a:gd name="T41" fmla="*/ 3 h 28"/>
              <a:gd name="T42" fmla="*/ 22 w 310"/>
              <a:gd name="T43" fmla="*/ 0 h 28"/>
              <a:gd name="T44" fmla="*/ 0 w 31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0" h="28">
                <a:moveTo>
                  <a:pt x="310" y="28"/>
                </a:moveTo>
                <a:lnTo>
                  <a:pt x="192" y="28"/>
                </a:lnTo>
                <a:lnTo>
                  <a:pt x="192" y="25"/>
                </a:lnTo>
                <a:lnTo>
                  <a:pt x="165" y="25"/>
                </a:lnTo>
                <a:lnTo>
                  <a:pt x="165" y="22"/>
                </a:lnTo>
                <a:lnTo>
                  <a:pt x="141" y="22"/>
                </a:lnTo>
                <a:lnTo>
                  <a:pt x="141" y="20"/>
                </a:lnTo>
                <a:lnTo>
                  <a:pt x="123" y="20"/>
                </a:lnTo>
                <a:lnTo>
                  <a:pt x="123" y="18"/>
                </a:lnTo>
                <a:lnTo>
                  <a:pt x="83" y="18"/>
                </a:lnTo>
                <a:lnTo>
                  <a:pt x="83" y="14"/>
                </a:lnTo>
                <a:lnTo>
                  <a:pt x="77" y="14"/>
                </a:lnTo>
                <a:lnTo>
                  <a:pt x="77" y="11"/>
                </a:lnTo>
                <a:lnTo>
                  <a:pt x="54" y="11"/>
                </a:lnTo>
                <a:lnTo>
                  <a:pt x="54" y="8"/>
                </a:lnTo>
                <a:lnTo>
                  <a:pt x="38" y="8"/>
                </a:lnTo>
                <a:lnTo>
                  <a:pt x="35" y="8"/>
                </a:lnTo>
                <a:lnTo>
                  <a:pt x="35" y="5"/>
                </a:lnTo>
                <a:lnTo>
                  <a:pt x="32" y="5"/>
                </a:lnTo>
                <a:lnTo>
                  <a:pt x="32" y="3"/>
                </a:lnTo>
                <a:lnTo>
                  <a:pt x="22" y="3"/>
                </a:lnTo>
                <a:lnTo>
                  <a:pt x="22"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08" name="Straight Connector 107"/>
          <p:cNvCxnSpPr/>
          <p:nvPr/>
        </p:nvCxnSpPr>
        <p:spPr>
          <a:xfrm>
            <a:off x="4357891" y="4746513"/>
            <a:ext cx="294199" cy="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Line 91"/>
          <p:cNvSpPr>
            <a:spLocks noChangeShapeType="1"/>
          </p:cNvSpPr>
          <p:nvPr/>
        </p:nvSpPr>
        <p:spPr bwMode="auto">
          <a:xfrm>
            <a:off x="1732850" y="2142601"/>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105"/>
          <p:cNvSpPr>
            <a:spLocks noChangeShapeType="1"/>
          </p:cNvSpPr>
          <p:nvPr/>
        </p:nvSpPr>
        <p:spPr bwMode="auto">
          <a:xfrm>
            <a:off x="1783371" y="213644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126"/>
          <p:cNvSpPr>
            <a:spLocks noChangeShapeType="1"/>
          </p:cNvSpPr>
          <p:nvPr/>
        </p:nvSpPr>
        <p:spPr bwMode="auto">
          <a:xfrm>
            <a:off x="2263312" y="242763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27"/>
          <p:cNvSpPr>
            <a:spLocks noChangeShapeType="1"/>
          </p:cNvSpPr>
          <p:nvPr/>
        </p:nvSpPr>
        <p:spPr bwMode="auto">
          <a:xfrm>
            <a:off x="2313832" y="242763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128"/>
          <p:cNvSpPr>
            <a:spLocks noChangeShapeType="1"/>
          </p:cNvSpPr>
          <p:nvPr/>
        </p:nvSpPr>
        <p:spPr bwMode="auto">
          <a:xfrm>
            <a:off x="2376982" y="245224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129"/>
          <p:cNvSpPr>
            <a:spLocks noChangeShapeType="1"/>
          </p:cNvSpPr>
          <p:nvPr/>
        </p:nvSpPr>
        <p:spPr bwMode="auto">
          <a:xfrm>
            <a:off x="2452763" y="2439943"/>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130"/>
          <p:cNvSpPr>
            <a:spLocks noChangeShapeType="1"/>
          </p:cNvSpPr>
          <p:nvPr/>
        </p:nvSpPr>
        <p:spPr bwMode="auto">
          <a:xfrm>
            <a:off x="2528543" y="2464550"/>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131"/>
          <p:cNvSpPr>
            <a:spLocks noChangeShapeType="1"/>
          </p:cNvSpPr>
          <p:nvPr/>
        </p:nvSpPr>
        <p:spPr bwMode="auto">
          <a:xfrm>
            <a:off x="2629583" y="248915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132"/>
          <p:cNvSpPr>
            <a:spLocks noChangeShapeType="1"/>
          </p:cNvSpPr>
          <p:nvPr/>
        </p:nvSpPr>
        <p:spPr bwMode="auto">
          <a:xfrm>
            <a:off x="2692733" y="2550677"/>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33"/>
          <p:cNvSpPr>
            <a:spLocks noChangeShapeType="1"/>
          </p:cNvSpPr>
          <p:nvPr/>
        </p:nvSpPr>
        <p:spPr bwMode="auto">
          <a:xfrm>
            <a:off x="2793774" y="2562981"/>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9" name="Group 118"/>
          <p:cNvGrpSpPr/>
          <p:nvPr/>
        </p:nvGrpSpPr>
        <p:grpSpPr>
          <a:xfrm>
            <a:off x="3046374" y="2587588"/>
            <a:ext cx="3157510" cy="222200"/>
            <a:chOff x="3046374" y="2587588"/>
            <a:chExt cx="3157510" cy="222200"/>
          </a:xfrm>
        </p:grpSpPr>
        <p:sp>
          <p:nvSpPr>
            <p:cNvPr id="120" name="Line 76"/>
            <p:cNvSpPr>
              <a:spLocks noChangeShapeType="1"/>
            </p:cNvSpPr>
            <p:nvPr/>
          </p:nvSpPr>
          <p:spPr bwMode="auto">
            <a:xfrm>
              <a:off x="363998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7"/>
            <p:cNvSpPr>
              <a:spLocks noChangeShapeType="1"/>
            </p:cNvSpPr>
            <p:nvPr/>
          </p:nvSpPr>
          <p:spPr bwMode="auto">
            <a:xfrm>
              <a:off x="366524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78"/>
            <p:cNvSpPr>
              <a:spLocks noChangeShapeType="1"/>
            </p:cNvSpPr>
            <p:nvPr/>
          </p:nvSpPr>
          <p:spPr bwMode="auto">
            <a:xfrm>
              <a:off x="461249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79"/>
            <p:cNvSpPr>
              <a:spLocks noChangeShapeType="1"/>
            </p:cNvSpPr>
            <p:nvPr/>
          </p:nvSpPr>
          <p:spPr bwMode="auto">
            <a:xfrm>
              <a:off x="466301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0"/>
            <p:cNvSpPr>
              <a:spLocks noChangeShapeType="1"/>
            </p:cNvSpPr>
            <p:nvPr/>
          </p:nvSpPr>
          <p:spPr bwMode="auto">
            <a:xfrm>
              <a:off x="5458712"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81"/>
            <p:cNvSpPr>
              <a:spLocks noChangeShapeType="1"/>
            </p:cNvSpPr>
            <p:nvPr/>
          </p:nvSpPr>
          <p:spPr bwMode="auto">
            <a:xfrm>
              <a:off x="5483972"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2"/>
            <p:cNvSpPr>
              <a:spLocks noChangeShapeType="1"/>
            </p:cNvSpPr>
            <p:nvPr/>
          </p:nvSpPr>
          <p:spPr bwMode="auto">
            <a:xfrm>
              <a:off x="3046374" y="25875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3"/>
            <p:cNvSpPr>
              <a:spLocks noChangeShapeType="1"/>
            </p:cNvSpPr>
            <p:nvPr/>
          </p:nvSpPr>
          <p:spPr bwMode="auto">
            <a:xfrm>
              <a:off x="3122155" y="25875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84"/>
            <p:cNvSpPr>
              <a:spLocks noChangeShapeType="1"/>
            </p:cNvSpPr>
            <p:nvPr/>
          </p:nvSpPr>
          <p:spPr bwMode="auto">
            <a:xfrm>
              <a:off x="438515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5"/>
            <p:cNvSpPr>
              <a:spLocks noChangeShapeType="1"/>
            </p:cNvSpPr>
            <p:nvPr/>
          </p:nvSpPr>
          <p:spPr bwMode="auto">
            <a:xfrm>
              <a:off x="441041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86"/>
            <p:cNvSpPr>
              <a:spLocks noChangeShapeType="1"/>
            </p:cNvSpPr>
            <p:nvPr/>
          </p:nvSpPr>
          <p:spPr bwMode="auto">
            <a:xfrm>
              <a:off x="347579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7"/>
            <p:cNvSpPr>
              <a:spLocks noChangeShapeType="1"/>
            </p:cNvSpPr>
            <p:nvPr/>
          </p:nvSpPr>
          <p:spPr bwMode="auto">
            <a:xfrm>
              <a:off x="350105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88"/>
            <p:cNvSpPr>
              <a:spLocks noChangeShapeType="1"/>
            </p:cNvSpPr>
            <p:nvPr/>
          </p:nvSpPr>
          <p:spPr bwMode="auto">
            <a:xfrm>
              <a:off x="4195708"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89"/>
            <p:cNvSpPr>
              <a:spLocks noChangeShapeType="1"/>
            </p:cNvSpPr>
            <p:nvPr/>
          </p:nvSpPr>
          <p:spPr bwMode="auto">
            <a:xfrm>
              <a:off x="4208338"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0"/>
            <p:cNvSpPr>
              <a:spLocks noChangeShapeType="1"/>
            </p:cNvSpPr>
            <p:nvPr/>
          </p:nvSpPr>
          <p:spPr bwMode="auto">
            <a:xfrm>
              <a:off x="5559752"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2"/>
            <p:cNvSpPr>
              <a:spLocks noChangeShapeType="1"/>
            </p:cNvSpPr>
            <p:nvPr/>
          </p:nvSpPr>
          <p:spPr bwMode="auto">
            <a:xfrm>
              <a:off x="5723942"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3"/>
            <p:cNvSpPr>
              <a:spLocks noChangeShapeType="1"/>
            </p:cNvSpPr>
            <p:nvPr/>
          </p:nvSpPr>
          <p:spPr bwMode="auto">
            <a:xfrm>
              <a:off x="5824983"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94"/>
            <p:cNvSpPr>
              <a:spLocks noChangeShapeType="1"/>
            </p:cNvSpPr>
            <p:nvPr/>
          </p:nvSpPr>
          <p:spPr bwMode="auto">
            <a:xfrm>
              <a:off x="5951283"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95"/>
            <p:cNvSpPr>
              <a:spLocks noChangeShapeType="1"/>
            </p:cNvSpPr>
            <p:nvPr/>
          </p:nvSpPr>
          <p:spPr bwMode="auto">
            <a:xfrm>
              <a:off x="6203884"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6"/>
            <p:cNvSpPr>
              <a:spLocks noChangeShapeType="1"/>
            </p:cNvSpPr>
            <p:nvPr/>
          </p:nvSpPr>
          <p:spPr bwMode="auto">
            <a:xfrm>
              <a:off x="358946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7"/>
            <p:cNvSpPr>
              <a:spLocks noChangeShapeType="1"/>
            </p:cNvSpPr>
            <p:nvPr/>
          </p:nvSpPr>
          <p:spPr bwMode="auto">
            <a:xfrm>
              <a:off x="443567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8"/>
            <p:cNvSpPr>
              <a:spLocks noChangeShapeType="1"/>
            </p:cNvSpPr>
            <p:nvPr/>
          </p:nvSpPr>
          <p:spPr bwMode="auto">
            <a:xfrm>
              <a:off x="428411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9"/>
            <p:cNvSpPr>
              <a:spLocks noChangeShapeType="1"/>
            </p:cNvSpPr>
            <p:nvPr/>
          </p:nvSpPr>
          <p:spPr bwMode="auto">
            <a:xfrm>
              <a:off x="5142961"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0"/>
            <p:cNvSpPr>
              <a:spLocks noChangeShapeType="1"/>
            </p:cNvSpPr>
            <p:nvPr/>
          </p:nvSpPr>
          <p:spPr bwMode="auto">
            <a:xfrm>
              <a:off x="4549349"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1"/>
            <p:cNvSpPr>
              <a:spLocks noChangeShapeType="1"/>
            </p:cNvSpPr>
            <p:nvPr/>
          </p:nvSpPr>
          <p:spPr bwMode="auto">
            <a:xfrm>
              <a:off x="428411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2"/>
            <p:cNvSpPr>
              <a:spLocks noChangeShapeType="1"/>
            </p:cNvSpPr>
            <p:nvPr/>
          </p:nvSpPr>
          <p:spPr bwMode="auto">
            <a:xfrm>
              <a:off x="429674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3"/>
            <p:cNvSpPr>
              <a:spLocks noChangeShapeType="1"/>
            </p:cNvSpPr>
            <p:nvPr/>
          </p:nvSpPr>
          <p:spPr bwMode="auto">
            <a:xfrm>
              <a:off x="430937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04"/>
            <p:cNvSpPr>
              <a:spLocks noChangeShapeType="1"/>
            </p:cNvSpPr>
            <p:nvPr/>
          </p:nvSpPr>
          <p:spPr bwMode="auto">
            <a:xfrm>
              <a:off x="433463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06"/>
            <p:cNvSpPr>
              <a:spLocks noChangeShapeType="1"/>
            </p:cNvSpPr>
            <p:nvPr/>
          </p:nvSpPr>
          <p:spPr bwMode="auto">
            <a:xfrm>
              <a:off x="374102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07"/>
            <p:cNvSpPr>
              <a:spLocks noChangeShapeType="1"/>
            </p:cNvSpPr>
            <p:nvPr/>
          </p:nvSpPr>
          <p:spPr bwMode="auto">
            <a:xfrm>
              <a:off x="3753656"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8"/>
            <p:cNvSpPr>
              <a:spLocks noChangeShapeType="1"/>
            </p:cNvSpPr>
            <p:nvPr/>
          </p:nvSpPr>
          <p:spPr bwMode="auto">
            <a:xfrm>
              <a:off x="376628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9"/>
            <p:cNvSpPr>
              <a:spLocks noChangeShapeType="1"/>
            </p:cNvSpPr>
            <p:nvPr/>
          </p:nvSpPr>
          <p:spPr bwMode="auto">
            <a:xfrm>
              <a:off x="379154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0"/>
            <p:cNvSpPr>
              <a:spLocks noChangeShapeType="1"/>
            </p:cNvSpPr>
            <p:nvPr/>
          </p:nvSpPr>
          <p:spPr bwMode="auto">
            <a:xfrm>
              <a:off x="492825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1"/>
            <p:cNvSpPr>
              <a:spLocks noChangeShapeType="1"/>
            </p:cNvSpPr>
            <p:nvPr/>
          </p:nvSpPr>
          <p:spPr bwMode="auto">
            <a:xfrm>
              <a:off x="494088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2"/>
            <p:cNvSpPr>
              <a:spLocks noChangeShapeType="1"/>
            </p:cNvSpPr>
            <p:nvPr/>
          </p:nvSpPr>
          <p:spPr bwMode="auto">
            <a:xfrm>
              <a:off x="495351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3"/>
            <p:cNvSpPr>
              <a:spLocks noChangeShapeType="1"/>
            </p:cNvSpPr>
            <p:nvPr/>
          </p:nvSpPr>
          <p:spPr bwMode="auto">
            <a:xfrm>
              <a:off x="497877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4"/>
            <p:cNvSpPr>
              <a:spLocks noChangeShapeType="1"/>
            </p:cNvSpPr>
            <p:nvPr/>
          </p:nvSpPr>
          <p:spPr bwMode="auto">
            <a:xfrm>
              <a:off x="4031517"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5"/>
            <p:cNvSpPr>
              <a:spLocks noChangeShapeType="1"/>
            </p:cNvSpPr>
            <p:nvPr/>
          </p:nvSpPr>
          <p:spPr bwMode="auto">
            <a:xfrm>
              <a:off x="4069407"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6"/>
            <p:cNvSpPr>
              <a:spLocks noChangeShapeType="1"/>
            </p:cNvSpPr>
            <p:nvPr/>
          </p:nvSpPr>
          <p:spPr bwMode="auto">
            <a:xfrm>
              <a:off x="409466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7"/>
            <p:cNvSpPr>
              <a:spLocks noChangeShapeType="1"/>
            </p:cNvSpPr>
            <p:nvPr/>
          </p:nvSpPr>
          <p:spPr bwMode="auto">
            <a:xfrm>
              <a:off x="413255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8"/>
            <p:cNvSpPr>
              <a:spLocks noChangeShapeType="1"/>
            </p:cNvSpPr>
            <p:nvPr/>
          </p:nvSpPr>
          <p:spPr bwMode="auto">
            <a:xfrm>
              <a:off x="433463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9"/>
            <p:cNvSpPr>
              <a:spLocks noChangeShapeType="1"/>
            </p:cNvSpPr>
            <p:nvPr/>
          </p:nvSpPr>
          <p:spPr bwMode="auto">
            <a:xfrm>
              <a:off x="435989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0"/>
            <p:cNvSpPr>
              <a:spLocks noChangeShapeType="1"/>
            </p:cNvSpPr>
            <p:nvPr/>
          </p:nvSpPr>
          <p:spPr bwMode="auto">
            <a:xfrm>
              <a:off x="437252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1"/>
            <p:cNvSpPr>
              <a:spLocks noChangeShapeType="1"/>
            </p:cNvSpPr>
            <p:nvPr/>
          </p:nvSpPr>
          <p:spPr bwMode="auto">
            <a:xfrm>
              <a:off x="438515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2"/>
            <p:cNvSpPr>
              <a:spLocks noChangeShapeType="1"/>
            </p:cNvSpPr>
            <p:nvPr/>
          </p:nvSpPr>
          <p:spPr bwMode="auto">
            <a:xfrm>
              <a:off x="443567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3"/>
            <p:cNvSpPr>
              <a:spLocks noChangeShapeType="1"/>
            </p:cNvSpPr>
            <p:nvPr/>
          </p:nvSpPr>
          <p:spPr bwMode="auto">
            <a:xfrm>
              <a:off x="446093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4"/>
            <p:cNvSpPr>
              <a:spLocks noChangeShapeType="1"/>
            </p:cNvSpPr>
            <p:nvPr/>
          </p:nvSpPr>
          <p:spPr bwMode="auto">
            <a:xfrm>
              <a:off x="447356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5"/>
            <p:cNvSpPr>
              <a:spLocks noChangeShapeType="1"/>
            </p:cNvSpPr>
            <p:nvPr/>
          </p:nvSpPr>
          <p:spPr bwMode="auto">
            <a:xfrm>
              <a:off x="448619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34"/>
            <p:cNvSpPr>
              <a:spLocks noChangeShapeType="1"/>
            </p:cNvSpPr>
            <p:nvPr/>
          </p:nvSpPr>
          <p:spPr bwMode="auto">
            <a:xfrm>
              <a:off x="485247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35"/>
            <p:cNvSpPr>
              <a:spLocks noChangeShapeType="1"/>
            </p:cNvSpPr>
            <p:nvPr/>
          </p:nvSpPr>
          <p:spPr bwMode="auto">
            <a:xfrm>
              <a:off x="486510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36"/>
            <p:cNvSpPr>
              <a:spLocks noChangeShapeType="1"/>
            </p:cNvSpPr>
            <p:nvPr/>
          </p:nvSpPr>
          <p:spPr bwMode="auto">
            <a:xfrm>
              <a:off x="487773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37"/>
            <p:cNvSpPr>
              <a:spLocks noChangeShapeType="1"/>
            </p:cNvSpPr>
            <p:nvPr/>
          </p:nvSpPr>
          <p:spPr bwMode="auto">
            <a:xfrm>
              <a:off x="490299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8"/>
            <p:cNvSpPr>
              <a:spLocks noChangeShapeType="1"/>
            </p:cNvSpPr>
            <p:nvPr/>
          </p:nvSpPr>
          <p:spPr bwMode="auto">
            <a:xfrm>
              <a:off x="476406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9"/>
            <p:cNvSpPr>
              <a:spLocks noChangeShapeType="1"/>
            </p:cNvSpPr>
            <p:nvPr/>
          </p:nvSpPr>
          <p:spPr bwMode="auto">
            <a:xfrm>
              <a:off x="477669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40"/>
            <p:cNvSpPr>
              <a:spLocks noChangeShapeType="1"/>
            </p:cNvSpPr>
            <p:nvPr/>
          </p:nvSpPr>
          <p:spPr bwMode="auto">
            <a:xfrm>
              <a:off x="480195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41"/>
            <p:cNvSpPr>
              <a:spLocks noChangeShapeType="1"/>
            </p:cNvSpPr>
            <p:nvPr/>
          </p:nvSpPr>
          <p:spPr bwMode="auto">
            <a:xfrm>
              <a:off x="4814580" y="270178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42"/>
            <p:cNvSpPr>
              <a:spLocks noChangeShapeType="1"/>
            </p:cNvSpPr>
            <p:nvPr/>
          </p:nvSpPr>
          <p:spPr bwMode="auto">
            <a:xfrm>
              <a:off x="444830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43"/>
            <p:cNvSpPr>
              <a:spLocks noChangeShapeType="1"/>
            </p:cNvSpPr>
            <p:nvPr/>
          </p:nvSpPr>
          <p:spPr bwMode="auto">
            <a:xfrm>
              <a:off x="446093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44"/>
            <p:cNvSpPr>
              <a:spLocks noChangeShapeType="1"/>
            </p:cNvSpPr>
            <p:nvPr/>
          </p:nvSpPr>
          <p:spPr bwMode="auto">
            <a:xfrm>
              <a:off x="447356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45"/>
            <p:cNvSpPr>
              <a:spLocks noChangeShapeType="1"/>
            </p:cNvSpPr>
            <p:nvPr/>
          </p:nvSpPr>
          <p:spPr bwMode="auto">
            <a:xfrm>
              <a:off x="4498829"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46"/>
            <p:cNvSpPr>
              <a:spLocks noChangeShapeType="1"/>
            </p:cNvSpPr>
            <p:nvPr/>
          </p:nvSpPr>
          <p:spPr bwMode="auto">
            <a:xfrm>
              <a:off x="3185305" y="261834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47"/>
            <p:cNvSpPr>
              <a:spLocks noChangeShapeType="1"/>
            </p:cNvSpPr>
            <p:nvPr/>
          </p:nvSpPr>
          <p:spPr bwMode="auto">
            <a:xfrm>
              <a:off x="3223195" y="261834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48"/>
            <p:cNvSpPr>
              <a:spLocks noChangeShapeType="1"/>
            </p:cNvSpPr>
            <p:nvPr/>
          </p:nvSpPr>
          <p:spPr bwMode="auto">
            <a:xfrm>
              <a:off x="3248455" y="260335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49"/>
            <p:cNvSpPr>
              <a:spLocks noChangeShapeType="1"/>
            </p:cNvSpPr>
            <p:nvPr/>
          </p:nvSpPr>
          <p:spPr bwMode="auto">
            <a:xfrm>
              <a:off x="3273715" y="260335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50"/>
            <p:cNvSpPr>
              <a:spLocks noChangeShapeType="1"/>
            </p:cNvSpPr>
            <p:nvPr/>
          </p:nvSpPr>
          <p:spPr bwMode="auto">
            <a:xfrm>
              <a:off x="381680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51"/>
            <p:cNvSpPr>
              <a:spLocks noChangeShapeType="1"/>
            </p:cNvSpPr>
            <p:nvPr/>
          </p:nvSpPr>
          <p:spPr bwMode="auto">
            <a:xfrm>
              <a:off x="382943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52"/>
            <p:cNvSpPr>
              <a:spLocks noChangeShapeType="1"/>
            </p:cNvSpPr>
            <p:nvPr/>
          </p:nvSpPr>
          <p:spPr bwMode="auto">
            <a:xfrm>
              <a:off x="384206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53"/>
            <p:cNvSpPr>
              <a:spLocks noChangeShapeType="1"/>
            </p:cNvSpPr>
            <p:nvPr/>
          </p:nvSpPr>
          <p:spPr bwMode="auto">
            <a:xfrm>
              <a:off x="3867327" y="2671029"/>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54"/>
            <p:cNvSpPr>
              <a:spLocks noChangeShapeType="1"/>
            </p:cNvSpPr>
            <p:nvPr/>
          </p:nvSpPr>
          <p:spPr bwMode="auto">
            <a:xfrm>
              <a:off x="3298975" y="2603358"/>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55"/>
            <p:cNvSpPr>
              <a:spLocks noChangeShapeType="1"/>
            </p:cNvSpPr>
            <p:nvPr/>
          </p:nvSpPr>
          <p:spPr bwMode="auto">
            <a:xfrm>
              <a:off x="3412645" y="2658725"/>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56"/>
            <p:cNvSpPr>
              <a:spLocks noChangeShapeType="1"/>
            </p:cNvSpPr>
            <p:nvPr/>
          </p:nvSpPr>
          <p:spPr bwMode="auto">
            <a:xfrm>
              <a:off x="4246228" y="2695636"/>
              <a:ext cx="0" cy="108000"/>
            </a:xfrm>
            <a:prstGeom prst="line">
              <a:avLst/>
            </a:prstGeom>
            <a:noFill/>
            <a:ln w="25400">
              <a:solidFill>
                <a:srgbClr val="E75C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91" name="Freeform 157"/>
          <p:cNvSpPr>
            <a:spLocks/>
          </p:cNvSpPr>
          <p:nvPr/>
        </p:nvSpPr>
        <p:spPr bwMode="auto">
          <a:xfrm>
            <a:off x="1606550" y="2169259"/>
            <a:ext cx="4635224" cy="578278"/>
          </a:xfrm>
          <a:custGeom>
            <a:avLst/>
            <a:gdLst>
              <a:gd name="T0" fmla="*/ 367 w 367"/>
              <a:gd name="T1" fmla="*/ 47 h 47"/>
              <a:gd name="T2" fmla="*/ 180 w 367"/>
              <a:gd name="T3" fmla="*/ 47 h 47"/>
              <a:gd name="T4" fmla="*/ 180 w 367"/>
              <a:gd name="T5" fmla="*/ 45 h 47"/>
              <a:gd name="T6" fmla="*/ 139 w 367"/>
              <a:gd name="T7" fmla="*/ 45 h 47"/>
              <a:gd name="T8" fmla="*/ 139 w 367"/>
              <a:gd name="T9" fmla="*/ 39 h 47"/>
              <a:gd name="T10" fmla="*/ 124 w 367"/>
              <a:gd name="T11" fmla="*/ 39 h 47"/>
              <a:gd name="T12" fmla="*/ 124 w 367"/>
              <a:gd name="T13" fmla="*/ 37 h 47"/>
              <a:gd name="T14" fmla="*/ 117 w 367"/>
              <a:gd name="T15" fmla="*/ 37 h 47"/>
              <a:gd name="T16" fmla="*/ 109 w 367"/>
              <a:gd name="T17" fmla="*/ 37 h 47"/>
              <a:gd name="T18" fmla="*/ 109 w 367"/>
              <a:gd name="T19" fmla="*/ 35 h 47"/>
              <a:gd name="T20" fmla="*/ 90 w 367"/>
              <a:gd name="T21" fmla="*/ 35 h 47"/>
              <a:gd name="T22" fmla="*/ 90 w 367"/>
              <a:gd name="T23" fmla="*/ 33 h 47"/>
              <a:gd name="T24" fmla="*/ 84 w 367"/>
              <a:gd name="T25" fmla="*/ 33 h 47"/>
              <a:gd name="T26" fmla="*/ 84 w 367"/>
              <a:gd name="T27" fmla="*/ 29 h 47"/>
              <a:gd name="T28" fmla="*/ 77 w 367"/>
              <a:gd name="T29" fmla="*/ 29 h 47"/>
              <a:gd name="T30" fmla="*/ 77 w 367"/>
              <a:gd name="T31" fmla="*/ 27 h 47"/>
              <a:gd name="T32" fmla="*/ 70 w 367"/>
              <a:gd name="T33" fmla="*/ 27 h 47"/>
              <a:gd name="T34" fmla="*/ 70 w 367"/>
              <a:gd name="T35" fmla="*/ 24 h 47"/>
              <a:gd name="T36" fmla="*/ 51 w 367"/>
              <a:gd name="T37" fmla="*/ 24 h 47"/>
              <a:gd name="T38" fmla="*/ 51 w 367"/>
              <a:gd name="T39" fmla="*/ 20 h 47"/>
              <a:gd name="T40" fmla="*/ 46 w 367"/>
              <a:gd name="T41" fmla="*/ 20 h 47"/>
              <a:gd name="T42" fmla="*/ 46 w 367"/>
              <a:gd name="T43" fmla="*/ 18 h 47"/>
              <a:gd name="T44" fmla="*/ 43 w 367"/>
              <a:gd name="T45" fmla="*/ 18 h 47"/>
              <a:gd name="T46" fmla="*/ 43 w 367"/>
              <a:gd name="T47" fmla="*/ 15 h 47"/>
              <a:gd name="T48" fmla="*/ 40 w 367"/>
              <a:gd name="T49" fmla="*/ 15 h 47"/>
              <a:gd name="T50" fmla="*/ 40 w 367"/>
              <a:gd name="T51" fmla="*/ 13 h 47"/>
              <a:gd name="T52" fmla="*/ 38 w 367"/>
              <a:gd name="T53" fmla="*/ 13 h 47"/>
              <a:gd name="T54" fmla="*/ 38 w 367"/>
              <a:gd name="T55" fmla="*/ 8 h 47"/>
              <a:gd name="T56" fmla="*/ 32 w 367"/>
              <a:gd name="T57" fmla="*/ 8 h 47"/>
              <a:gd name="T58" fmla="*/ 32 w 367"/>
              <a:gd name="T59" fmla="*/ 6 h 47"/>
              <a:gd name="T60" fmla="*/ 24 w 367"/>
              <a:gd name="T61" fmla="*/ 6 h 47"/>
              <a:gd name="T62" fmla="*/ 24 w 367"/>
              <a:gd name="T63" fmla="*/ 0 h 47"/>
              <a:gd name="T64" fmla="*/ 0 w 36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7" h="47">
                <a:moveTo>
                  <a:pt x="367" y="47"/>
                </a:moveTo>
                <a:lnTo>
                  <a:pt x="180" y="47"/>
                </a:lnTo>
                <a:lnTo>
                  <a:pt x="180" y="45"/>
                </a:lnTo>
                <a:lnTo>
                  <a:pt x="139" y="45"/>
                </a:lnTo>
                <a:lnTo>
                  <a:pt x="139" y="39"/>
                </a:lnTo>
                <a:lnTo>
                  <a:pt x="124" y="39"/>
                </a:lnTo>
                <a:lnTo>
                  <a:pt x="124" y="37"/>
                </a:lnTo>
                <a:lnTo>
                  <a:pt x="117" y="37"/>
                </a:lnTo>
                <a:lnTo>
                  <a:pt x="109" y="37"/>
                </a:lnTo>
                <a:lnTo>
                  <a:pt x="109" y="35"/>
                </a:lnTo>
                <a:lnTo>
                  <a:pt x="90" y="35"/>
                </a:lnTo>
                <a:lnTo>
                  <a:pt x="90" y="33"/>
                </a:lnTo>
                <a:lnTo>
                  <a:pt x="84" y="33"/>
                </a:lnTo>
                <a:lnTo>
                  <a:pt x="84" y="29"/>
                </a:lnTo>
                <a:lnTo>
                  <a:pt x="77" y="29"/>
                </a:lnTo>
                <a:lnTo>
                  <a:pt x="77" y="27"/>
                </a:lnTo>
                <a:lnTo>
                  <a:pt x="70" y="27"/>
                </a:lnTo>
                <a:lnTo>
                  <a:pt x="70" y="24"/>
                </a:lnTo>
                <a:lnTo>
                  <a:pt x="51" y="24"/>
                </a:lnTo>
                <a:lnTo>
                  <a:pt x="51" y="20"/>
                </a:lnTo>
                <a:lnTo>
                  <a:pt x="46" y="20"/>
                </a:lnTo>
                <a:lnTo>
                  <a:pt x="46" y="18"/>
                </a:lnTo>
                <a:lnTo>
                  <a:pt x="43" y="18"/>
                </a:lnTo>
                <a:lnTo>
                  <a:pt x="43" y="15"/>
                </a:lnTo>
                <a:lnTo>
                  <a:pt x="40" y="15"/>
                </a:lnTo>
                <a:lnTo>
                  <a:pt x="40" y="13"/>
                </a:lnTo>
                <a:lnTo>
                  <a:pt x="38" y="13"/>
                </a:lnTo>
                <a:lnTo>
                  <a:pt x="38" y="8"/>
                </a:lnTo>
                <a:lnTo>
                  <a:pt x="32" y="8"/>
                </a:lnTo>
                <a:lnTo>
                  <a:pt x="32" y="6"/>
                </a:lnTo>
                <a:lnTo>
                  <a:pt x="24" y="6"/>
                </a:lnTo>
                <a:lnTo>
                  <a:pt x="24" y="0"/>
                </a:lnTo>
                <a:lnTo>
                  <a:pt x="0" y="0"/>
                </a:lnTo>
              </a:path>
            </a:pathLst>
          </a:custGeom>
          <a:noFill/>
          <a:ln w="254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92" name="Straight Connector 191"/>
          <p:cNvCxnSpPr/>
          <p:nvPr/>
        </p:nvCxnSpPr>
        <p:spPr>
          <a:xfrm>
            <a:off x="4357891" y="5102396"/>
            <a:ext cx="294199" cy="0"/>
          </a:xfrm>
          <a:prstGeom prst="line">
            <a:avLst/>
          </a:prstGeom>
          <a:noFill/>
          <a:ln w="254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93" name="Group 192"/>
          <p:cNvGrpSpPr/>
          <p:nvPr/>
        </p:nvGrpSpPr>
        <p:grpSpPr>
          <a:xfrm>
            <a:off x="3245395" y="3088941"/>
            <a:ext cx="1827942" cy="215289"/>
            <a:chOff x="3245395" y="3088941"/>
            <a:chExt cx="1827942" cy="215289"/>
          </a:xfrm>
        </p:grpSpPr>
        <p:sp>
          <p:nvSpPr>
            <p:cNvPr id="194" name="Line 159"/>
            <p:cNvSpPr>
              <a:spLocks noChangeShapeType="1"/>
            </p:cNvSpPr>
            <p:nvPr/>
          </p:nvSpPr>
          <p:spPr bwMode="auto">
            <a:xfrm>
              <a:off x="3963965"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60"/>
            <p:cNvSpPr>
              <a:spLocks noChangeShapeType="1"/>
            </p:cNvSpPr>
            <p:nvPr/>
          </p:nvSpPr>
          <p:spPr bwMode="auto">
            <a:xfrm>
              <a:off x="4153063"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61"/>
            <p:cNvSpPr>
              <a:spLocks noChangeShapeType="1"/>
            </p:cNvSpPr>
            <p:nvPr/>
          </p:nvSpPr>
          <p:spPr bwMode="auto">
            <a:xfrm>
              <a:off x="3825294"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62"/>
            <p:cNvSpPr>
              <a:spLocks noChangeShapeType="1"/>
            </p:cNvSpPr>
            <p:nvPr/>
          </p:nvSpPr>
          <p:spPr bwMode="auto">
            <a:xfrm>
              <a:off x="3900933"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63"/>
            <p:cNvSpPr>
              <a:spLocks noChangeShapeType="1"/>
            </p:cNvSpPr>
            <p:nvPr/>
          </p:nvSpPr>
          <p:spPr bwMode="auto">
            <a:xfrm>
              <a:off x="3573164" y="3095376"/>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64"/>
            <p:cNvSpPr>
              <a:spLocks noChangeShapeType="1"/>
            </p:cNvSpPr>
            <p:nvPr/>
          </p:nvSpPr>
          <p:spPr bwMode="auto">
            <a:xfrm>
              <a:off x="3774868"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65"/>
            <p:cNvSpPr>
              <a:spLocks noChangeShapeType="1"/>
            </p:cNvSpPr>
            <p:nvPr/>
          </p:nvSpPr>
          <p:spPr bwMode="auto">
            <a:xfrm>
              <a:off x="3295821" y="3095376"/>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6"/>
            <p:cNvSpPr>
              <a:spLocks noChangeShapeType="1"/>
            </p:cNvSpPr>
            <p:nvPr/>
          </p:nvSpPr>
          <p:spPr bwMode="auto">
            <a:xfrm>
              <a:off x="4720355"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7"/>
            <p:cNvSpPr>
              <a:spLocks noChangeShapeType="1"/>
            </p:cNvSpPr>
            <p:nvPr/>
          </p:nvSpPr>
          <p:spPr bwMode="auto">
            <a:xfrm>
              <a:off x="3585770" y="3088941"/>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8"/>
            <p:cNvSpPr>
              <a:spLocks noChangeShapeType="1"/>
            </p:cNvSpPr>
            <p:nvPr/>
          </p:nvSpPr>
          <p:spPr bwMode="auto">
            <a:xfrm>
              <a:off x="3245395" y="3095376"/>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9"/>
            <p:cNvSpPr>
              <a:spLocks noChangeShapeType="1"/>
            </p:cNvSpPr>
            <p:nvPr/>
          </p:nvSpPr>
          <p:spPr bwMode="auto">
            <a:xfrm>
              <a:off x="4632110"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70"/>
            <p:cNvSpPr>
              <a:spLocks noChangeShapeType="1"/>
            </p:cNvSpPr>
            <p:nvPr/>
          </p:nvSpPr>
          <p:spPr bwMode="auto">
            <a:xfrm>
              <a:off x="4329554"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71"/>
            <p:cNvSpPr>
              <a:spLocks noChangeShapeType="1"/>
            </p:cNvSpPr>
            <p:nvPr/>
          </p:nvSpPr>
          <p:spPr bwMode="auto">
            <a:xfrm>
              <a:off x="4443012"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72"/>
            <p:cNvSpPr>
              <a:spLocks noChangeShapeType="1"/>
            </p:cNvSpPr>
            <p:nvPr/>
          </p:nvSpPr>
          <p:spPr bwMode="auto">
            <a:xfrm>
              <a:off x="4468225"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73"/>
            <p:cNvSpPr>
              <a:spLocks noChangeShapeType="1"/>
            </p:cNvSpPr>
            <p:nvPr/>
          </p:nvSpPr>
          <p:spPr bwMode="auto">
            <a:xfrm>
              <a:off x="4909453"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4"/>
            <p:cNvSpPr>
              <a:spLocks noChangeShapeType="1"/>
            </p:cNvSpPr>
            <p:nvPr/>
          </p:nvSpPr>
          <p:spPr bwMode="auto">
            <a:xfrm>
              <a:off x="5022911"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75"/>
            <p:cNvSpPr>
              <a:spLocks noChangeShapeType="1"/>
            </p:cNvSpPr>
            <p:nvPr/>
          </p:nvSpPr>
          <p:spPr bwMode="auto">
            <a:xfrm>
              <a:off x="5073337" y="3196230"/>
              <a:ext cx="0" cy="108000"/>
            </a:xfrm>
            <a:prstGeom prst="line">
              <a:avLst/>
            </a:prstGeom>
            <a:noFill/>
            <a:ln w="25400">
              <a:solidFill>
                <a:srgbClr val="E7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11" name="Freeform 176"/>
          <p:cNvSpPr>
            <a:spLocks/>
          </p:cNvSpPr>
          <p:nvPr/>
        </p:nvSpPr>
        <p:spPr bwMode="auto">
          <a:xfrm>
            <a:off x="1606550" y="2151439"/>
            <a:ext cx="3492000" cy="1106950"/>
          </a:xfrm>
          <a:custGeom>
            <a:avLst/>
            <a:gdLst>
              <a:gd name="T0" fmla="*/ 277 w 277"/>
              <a:gd name="T1" fmla="*/ 86 h 86"/>
              <a:gd name="T2" fmla="*/ 171 w 277"/>
              <a:gd name="T3" fmla="*/ 86 h 86"/>
              <a:gd name="T4" fmla="*/ 171 w 277"/>
              <a:gd name="T5" fmla="*/ 77 h 86"/>
              <a:gd name="T6" fmla="*/ 113 w 277"/>
              <a:gd name="T7" fmla="*/ 77 h 86"/>
              <a:gd name="T8" fmla="*/ 113 w 277"/>
              <a:gd name="T9" fmla="*/ 69 h 86"/>
              <a:gd name="T10" fmla="*/ 110 w 277"/>
              <a:gd name="T11" fmla="*/ 69 h 86"/>
              <a:gd name="T12" fmla="*/ 110 w 277"/>
              <a:gd name="T13" fmla="*/ 62 h 86"/>
              <a:gd name="T14" fmla="*/ 89 w 277"/>
              <a:gd name="T15" fmla="*/ 62 h 86"/>
              <a:gd name="T16" fmla="*/ 89 w 277"/>
              <a:gd name="T17" fmla="*/ 54 h 86"/>
              <a:gd name="T18" fmla="*/ 87 w 277"/>
              <a:gd name="T19" fmla="*/ 54 h 86"/>
              <a:gd name="T20" fmla="*/ 87 w 277"/>
              <a:gd name="T21" fmla="*/ 46 h 86"/>
              <a:gd name="T22" fmla="*/ 76 w 277"/>
              <a:gd name="T23" fmla="*/ 46 h 86"/>
              <a:gd name="T24" fmla="*/ 76 w 277"/>
              <a:gd name="T25" fmla="*/ 38 h 86"/>
              <a:gd name="T26" fmla="*/ 69 w 277"/>
              <a:gd name="T27" fmla="*/ 38 h 86"/>
              <a:gd name="T28" fmla="*/ 69 w 277"/>
              <a:gd name="T29" fmla="*/ 31 h 86"/>
              <a:gd name="T30" fmla="*/ 61 w 277"/>
              <a:gd name="T31" fmla="*/ 31 h 86"/>
              <a:gd name="T32" fmla="*/ 61 w 277"/>
              <a:gd name="T33" fmla="*/ 24 h 86"/>
              <a:gd name="T34" fmla="*/ 55 w 277"/>
              <a:gd name="T35" fmla="*/ 24 h 86"/>
              <a:gd name="T36" fmla="*/ 55 w 277"/>
              <a:gd name="T37" fmla="*/ 8 h 86"/>
              <a:gd name="T38" fmla="*/ 26 w 277"/>
              <a:gd name="T39" fmla="*/ 8 h 86"/>
              <a:gd name="T40" fmla="*/ 26 w 277"/>
              <a:gd name="T41" fmla="*/ 0 h 86"/>
              <a:gd name="T42" fmla="*/ 0 w 277"/>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86">
                <a:moveTo>
                  <a:pt x="277" y="86"/>
                </a:moveTo>
                <a:lnTo>
                  <a:pt x="171" y="86"/>
                </a:lnTo>
                <a:lnTo>
                  <a:pt x="171" y="77"/>
                </a:lnTo>
                <a:lnTo>
                  <a:pt x="113" y="77"/>
                </a:lnTo>
                <a:lnTo>
                  <a:pt x="113" y="69"/>
                </a:lnTo>
                <a:lnTo>
                  <a:pt x="110" y="69"/>
                </a:lnTo>
                <a:lnTo>
                  <a:pt x="110" y="62"/>
                </a:lnTo>
                <a:lnTo>
                  <a:pt x="89" y="62"/>
                </a:lnTo>
                <a:lnTo>
                  <a:pt x="89" y="54"/>
                </a:lnTo>
                <a:lnTo>
                  <a:pt x="87" y="54"/>
                </a:lnTo>
                <a:lnTo>
                  <a:pt x="87" y="46"/>
                </a:lnTo>
                <a:lnTo>
                  <a:pt x="76" y="46"/>
                </a:lnTo>
                <a:lnTo>
                  <a:pt x="76" y="38"/>
                </a:lnTo>
                <a:lnTo>
                  <a:pt x="69" y="38"/>
                </a:lnTo>
                <a:lnTo>
                  <a:pt x="69" y="31"/>
                </a:lnTo>
                <a:lnTo>
                  <a:pt x="61" y="31"/>
                </a:lnTo>
                <a:lnTo>
                  <a:pt x="61" y="24"/>
                </a:lnTo>
                <a:lnTo>
                  <a:pt x="55" y="24"/>
                </a:lnTo>
                <a:lnTo>
                  <a:pt x="55" y="8"/>
                </a:lnTo>
                <a:lnTo>
                  <a:pt x="26" y="8"/>
                </a:lnTo>
                <a:lnTo>
                  <a:pt x="26" y="0"/>
                </a:lnTo>
                <a:lnTo>
                  <a:pt x="0" y="0"/>
                </a:lnTo>
              </a:path>
            </a:pathLst>
          </a:custGeom>
          <a:noFill/>
          <a:ln w="25400">
            <a:solidFill>
              <a:srgbClr val="E7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12" name="Straight Connector 211"/>
          <p:cNvCxnSpPr/>
          <p:nvPr/>
        </p:nvCxnSpPr>
        <p:spPr>
          <a:xfrm>
            <a:off x="4357891" y="5269786"/>
            <a:ext cx="294199" cy="0"/>
          </a:xfrm>
          <a:prstGeom prst="line">
            <a:avLst/>
          </a:prstGeom>
          <a:noFill/>
          <a:ln w="25400">
            <a:solidFill>
              <a:srgbClr val="E7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213" name="TextBox 212"/>
          <p:cNvSpPr txBox="1"/>
          <p:nvPr/>
        </p:nvSpPr>
        <p:spPr>
          <a:xfrm>
            <a:off x="6790543" y="2432869"/>
            <a:ext cx="1867819" cy="3231654"/>
          </a:xfrm>
          <a:prstGeom prst="rect">
            <a:avLst/>
          </a:prstGeom>
          <a:noFill/>
        </p:spPr>
        <p:txBody>
          <a:bodyPr wrap="none" rtlCol="0">
            <a:spAutoFit/>
          </a:bodyPr>
          <a:lstStyle/>
          <a:p>
            <a:r>
              <a:rPr lang="en-GB" sz="1200" dirty="0" smtClean="0"/>
              <a:t>Low risk:</a:t>
            </a:r>
          </a:p>
          <a:p>
            <a:r>
              <a:rPr lang="en-GB" sz="1200" dirty="0" smtClean="0"/>
              <a:t>Diploid low stroma</a:t>
            </a:r>
          </a:p>
          <a:p>
            <a:r>
              <a:rPr lang="en-GB" sz="1200" dirty="0" smtClean="0"/>
              <a:t>5-year RFS 90%</a:t>
            </a:r>
          </a:p>
          <a:p>
            <a:endParaRPr lang="en-GB" sz="1200" dirty="0"/>
          </a:p>
          <a:p>
            <a:r>
              <a:rPr lang="en-GB" sz="1200" dirty="0" smtClean="0"/>
              <a:t>Intermediate risk:</a:t>
            </a:r>
          </a:p>
          <a:p>
            <a:r>
              <a:rPr lang="en-GB" sz="1200" dirty="0" smtClean="0"/>
              <a:t>Non-diploid low stroma</a:t>
            </a:r>
          </a:p>
          <a:p>
            <a:r>
              <a:rPr lang="en-GB" sz="1200" dirty="0" smtClean="0"/>
              <a:t>5-year RFS 80%</a:t>
            </a:r>
          </a:p>
          <a:p>
            <a:endParaRPr lang="en-GB" sz="1200" dirty="0"/>
          </a:p>
          <a:p>
            <a:r>
              <a:rPr lang="en-GB" sz="1200" dirty="0" smtClean="0"/>
              <a:t>High risk:</a:t>
            </a:r>
          </a:p>
          <a:p>
            <a:r>
              <a:rPr lang="en-GB" sz="1200" dirty="0" smtClean="0"/>
              <a:t>Non-diploid high stroma</a:t>
            </a:r>
          </a:p>
          <a:p>
            <a:r>
              <a:rPr lang="en-GB" sz="1200" dirty="0" smtClean="0"/>
              <a:t>5-year RFS 65%</a:t>
            </a:r>
          </a:p>
          <a:p>
            <a:endParaRPr lang="en-GB" sz="1200" dirty="0"/>
          </a:p>
          <a:p>
            <a:r>
              <a:rPr lang="en-GB" sz="1200" dirty="0" smtClean="0"/>
              <a:t>Low risk vs High risk</a:t>
            </a:r>
          </a:p>
          <a:p>
            <a:r>
              <a:rPr lang="en-GB" sz="1200" dirty="0" smtClean="0"/>
              <a:t>HR 3.5 (95% CI 1.6, 8.0)</a:t>
            </a:r>
          </a:p>
          <a:p>
            <a:r>
              <a:rPr lang="en-GB" sz="1200" dirty="0" smtClean="0"/>
              <a:t>p=0.011</a:t>
            </a:r>
          </a:p>
          <a:p>
            <a:endParaRPr lang="en-GB" sz="1200" dirty="0"/>
          </a:p>
          <a:p>
            <a:r>
              <a:rPr lang="en-GB" sz="1200" dirty="0" smtClean="0"/>
              <a:t>378 patients</a:t>
            </a:r>
            <a:endParaRPr lang="en-GB" sz="1200" dirty="0"/>
          </a:p>
        </p:txBody>
      </p:sp>
      <p:cxnSp>
        <p:nvCxnSpPr>
          <p:cNvPr id="214" name="Straight Connector 213"/>
          <p:cNvCxnSpPr/>
          <p:nvPr/>
        </p:nvCxnSpPr>
        <p:spPr>
          <a:xfrm>
            <a:off x="7559762" y="2577000"/>
            <a:ext cx="294199" cy="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15" name="Straight Connector 214"/>
          <p:cNvCxnSpPr/>
          <p:nvPr/>
        </p:nvCxnSpPr>
        <p:spPr>
          <a:xfrm>
            <a:off x="8097931" y="3324012"/>
            <a:ext cx="294199" cy="0"/>
          </a:xfrm>
          <a:prstGeom prst="line">
            <a:avLst/>
          </a:prstGeom>
          <a:noFill/>
          <a:ln w="254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16" name="Straight Connector 215"/>
          <p:cNvCxnSpPr/>
          <p:nvPr/>
        </p:nvCxnSpPr>
        <p:spPr>
          <a:xfrm>
            <a:off x="7571508" y="4047250"/>
            <a:ext cx="294199" cy="0"/>
          </a:xfrm>
          <a:prstGeom prst="line">
            <a:avLst/>
          </a:prstGeom>
          <a:noFill/>
          <a:ln w="25400">
            <a:solidFill>
              <a:srgbClr val="E7C000"/>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3305222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O-016</a:t>
            </a:r>
            <a:r>
              <a:rPr lang="en-GB" dirty="0"/>
              <a:t>: A prognostic marker for colorectal cancer: Combining analyses of </a:t>
            </a:r>
            <a:r>
              <a:rPr lang="en-GB" dirty="0" err="1"/>
              <a:t>ploidy</a:t>
            </a:r>
            <a:r>
              <a:rPr lang="en-GB" dirty="0"/>
              <a:t> and </a:t>
            </a:r>
            <a:r>
              <a:rPr lang="en-GB" dirty="0" err="1"/>
              <a:t>stroma</a:t>
            </a:r>
            <a:r>
              <a:rPr lang="en-GB" dirty="0"/>
              <a:t> </a:t>
            </a:r>
            <a:r>
              <a:rPr lang="en-GB" dirty="0" smtClean="0"/>
              <a:t>– </a:t>
            </a:r>
            <a:r>
              <a:rPr lang="en-GB" dirty="0" err="1" smtClean="0"/>
              <a:t>Fotheringham</a:t>
            </a:r>
            <a:r>
              <a:rPr lang="en-GB" dirty="0" smtClean="0"/>
              <a:t> S, </a:t>
            </a:r>
            <a:r>
              <a:rPr lang="en-GB" dirty="0"/>
              <a:t>et </a:t>
            </a:r>
            <a:r>
              <a:rPr lang="en-GB" dirty="0" smtClean="0"/>
              <a:t>al </a:t>
            </a:r>
            <a:endParaRPr lang="en-GB" dirty="0"/>
          </a:p>
        </p:txBody>
      </p:sp>
      <p:sp>
        <p:nvSpPr>
          <p:cNvPr id="15" name="Text Placeholder 14"/>
          <p:cNvSpPr>
            <a:spLocks noGrp="1"/>
          </p:cNvSpPr>
          <p:nvPr>
            <p:ph type="body" sz="quarter" idx="11"/>
          </p:nvPr>
        </p:nvSpPr>
        <p:spPr>
          <a:xfrm>
            <a:off x="4376058" y="6096000"/>
            <a:ext cx="4402818" cy="487363"/>
          </a:xfrm>
        </p:spPr>
        <p:txBody>
          <a:bodyPr/>
          <a:lstStyle/>
          <a:p>
            <a:r>
              <a:rPr lang="en-GB" dirty="0" err="1"/>
              <a:t>Fotheringham</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O-016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Conclusions</a:t>
            </a:r>
            <a:endParaRPr lang="en-GB" dirty="0"/>
          </a:p>
          <a:p>
            <a:r>
              <a:rPr lang="en-GB" b="1" dirty="0" smtClean="0"/>
              <a:t>High </a:t>
            </a:r>
            <a:r>
              <a:rPr lang="en-GB" b="1" dirty="0"/>
              <a:t>risk Stage II patients </a:t>
            </a:r>
            <a:r>
              <a:rPr lang="en-GB" b="1" dirty="0" smtClean="0"/>
              <a:t>with CRC can </a:t>
            </a:r>
            <a:r>
              <a:rPr lang="en-GB" b="1" dirty="0"/>
              <a:t>be divided into risk groups based on a combination of measurements of DNA </a:t>
            </a:r>
            <a:r>
              <a:rPr lang="en-GB" b="1" dirty="0" err="1"/>
              <a:t>ploidy</a:t>
            </a:r>
            <a:r>
              <a:rPr lang="en-GB" b="1" dirty="0"/>
              <a:t> and </a:t>
            </a:r>
            <a:r>
              <a:rPr lang="en-GB" b="1" dirty="0" err="1" smtClean="0"/>
              <a:t>stroma</a:t>
            </a:r>
            <a:endParaRPr lang="en-GB" dirty="0"/>
          </a:p>
          <a:p>
            <a:r>
              <a:rPr lang="en-GB" b="1" dirty="0" smtClean="0"/>
              <a:t>Automated </a:t>
            </a:r>
            <a:r>
              <a:rPr lang="en-GB" b="1" dirty="0"/>
              <a:t>digital pathology could facilitate </a:t>
            </a:r>
            <a:r>
              <a:rPr lang="en-GB" b="1" dirty="0" smtClean="0"/>
              <a:t>the adoption </a:t>
            </a:r>
            <a:r>
              <a:rPr lang="en-GB" b="1" dirty="0"/>
              <a:t>of biomarker analyses into patient treatment </a:t>
            </a:r>
            <a:r>
              <a:rPr lang="en-GB" b="1" dirty="0" smtClean="0"/>
              <a:t>strategies </a:t>
            </a:r>
            <a:endParaRPr lang="en-GB" dirty="0"/>
          </a:p>
          <a:p>
            <a:r>
              <a:rPr lang="en-GB" b="1" dirty="0" smtClean="0"/>
              <a:t>Additional trial samples (n=2500) will </a:t>
            </a:r>
            <a:r>
              <a:rPr lang="en-GB" b="1" dirty="0"/>
              <a:t>confirm results in a larger patient </a:t>
            </a:r>
            <a:r>
              <a:rPr lang="en-GB" b="1" dirty="0" smtClean="0"/>
              <a:t>population</a:t>
            </a:r>
            <a:endParaRPr lang="en-GB" dirty="0"/>
          </a:p>
          <a:p>
            <a:r>
              <a:rPr lang="en-GB" b="1" dirty="0" smtClean="0"/>
              <a:t>The ultimate aim is to </a:t>
            </a:r>
            <a:r>
              <a:rPr lang="en-GB" b="1" dirty="0"/>
              <a:t>develop a prognostic test that can be offered to patients to </a:t>
            </a:r>
            <a:r>
              <a:rPr lang="en-GB" b="1" dirty="0" smtClean="0"/>
              <a:t>help inform </a:t>
            </a:r>
            <a:r>
              <a:rPr lang="en-GB" b="1" dirty="0"/>
              <a:t>the use of adjuvant treatment after </a:t>
            </a:r>
            <a:r>
              <a:rPr lang="en-GB" b="1" dirty="0" smtClean="0"/>
              <a:t>surgery </a:t>
            </a:r>
            <a:endParaRPr lang="en-GB" dirty="0"/>
          </a:p>
          <a:p>
            <a:pPr lvl="1">
              <a:buClr>
                <a:srgbClr val="043882"/>
              </a:buClr>
            </a:pPr>
            <a:endParaRPr lang="en-GB" dirty="0" smtClean="0"/>
          </a:p>
          <a:p>
            <a:pPr marL="0" indent="0">
              <a:buFontTx/>
              <a:buNone/>
            </a:pPr>
            <a:endParaRPr lang="en-GB" dirty="0"/>
          </a:p>
        </p:txBody>
      </p:sp>
    </p:spTree>
    <p:custDataLst>
      <p:tags r:id="rId1"/>
    </p:custDataLst>
    <p:extLst>
      <p:ext uri="{BB962C8B-B14F-4D97-AF65-F5344CB8AC3E}">
        <p14:creationId xmlns:p14="http://schemas.microsoft.com/office/powerpoint/2010/main" val="471080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O-017: Can single nucleotide variants in TGFBR1 and SMAD7 modify colorectal screening recommendations? </a:t>
            </a:r>
            <a:r>
              <a:rPr lang="en-GB" dirty="0" smtClean="0"/>
              <a:t>– </a:t>
            </a:r>
            <a:r>
              <a:rPr lang="en-GB" dirty="0"/>
              <a:t>Mahon </a:t>
            </a:r>
            <a:r>
              <a:rPr lang="en-GB" dirty="0" smtClean="0"/>
              <a:t>GAT</a:t>
            </a:r>
            <a:r>
              <a:rPr lang="en-GB" dirty="0"/>
              <a:t>, et al </a:t>
            </a:r>
            <a:endParaRPr lang="en-GB" altLang="zh-CN" dirty="0" smtClean="0"/>
          </a:p>
        </p:txBody>
      </p:sp>
      <p:sp>
        <p:nvSpPr>
          <p:cNvPr id="17" name="Text Placeholder 16"/>
          <p:cNvSpPr>
            <a:spLocks noGrp="1"/>
          </p:cNvSpPr>
          <p:nvPr>
            <p:ph type="body" sz="quarter" idx="11"/>
          </p:nvPr>
        </p:nvSpPr>
        <p:spPr>
          <a:xfrm>
            <a:off x="4394200" y="6096000"/>
            <a:ext cx="4384675" cy="487363"/>
          </a:xfrm>
        </p:spPr>
        <p:txBody>
          <a:bodyPr/>
          <a:lstStyle/>
          <a:p>
            <a:r>
              <a:rPr lang="en-GB" b="1" dirty="0"/>
              <a:t>Note: Based on data from abstract only</a:t>
            </a:r>
          </a:p>
          <a:p>
            <a:r>
              <a:rPr lang="en-GB" dirty="0" smtClean="0"/>
              <a:t>Mahon </a:t>
            </a:r>
            <a:r>
              <a:rPr lang="en-GB" dirty="0"/>
              <a:t>et al. </a:t>
            </a:r>
            <a:r>
              <a:rPr lang="it-IT" dirty="0"/>
              <a:t>Ann Oncol </a:t>
            </a:r>
            <a:r>
              <a:rPr lang="it-IT" dirty="0" smtClean="0"/>
              <a:t>2016; </a:t>
            </a:r>
            <a:r>
              <a:rPr lang="it-IT" dirty="0"/>
              <a:t>27 </a:t>
            </a:r>
            <a:r>
              <a:rPr lang="it-IT" dirty="0" smtClean="0"/>
              <a:t>(suppl 2): </a:t>
            </a:r>
            <a:r>
              <a:rPr lang="en-GB" dirty="0" err="1" smtClean="0"/>
              <a:t>abstr</a:t>
            </a:r>
            <a:r>
              <a:rPr lang="en-GB" dirty="0" smtClean="0"/>
              <a:t> </a:t>
            </a:r>
            <a:r>
              <a:rPr lang="en-GB" dirty="0"/>
              <a:t>O-017 </a:t>
            </a:r>
          </a:p>
        </p:txBody>
      </p:sp>
      <p:sp>
        <p:nvSpPr>
          <p:cNvPr id="30" name="TextBox 29"/>
          <p:cNvSpPr txBox="1"/>
          <p:nvPr/>
        </p:nvSpPr>
        <p:spPr>
          <a:xfrm>
            <a:off x="369888" y="1295400"/>
            <a:ext cx="8404225" cy="3693319"/>
          </a:xfrm>
          <a:prstGeom prst="rect">
            <a:avLst/>
          </a:prstGeom>
          <a:noFill/>
        </p:spPr>
        <p:txBody>
          <a:bodyPr wrap="square" lIns="0" rtlCol="0">
            <a:spAutoFit/>
          </a:bodyPr>
          <a:lstStyle/>
          <a:p>
            <a:r>
              <a:rPr lang="en-US" b="1" dirty="0" smtClean="0">
                <a:solidFill>
                  <a:srgbClr val="4D4D4D"/>
                </a:solidFill>
              </a:rPr>
              <a:t>Study objective</a:t>
            </a:r>
          </a:p>
          <a:p>
            <a:pPr marL="285750" indent="-285750">
              <a:buFont typeface="Arial" panose="020B0604020202020204" pitchFamily="34" charset="0"/>
              <a:buChar char="•"/>
            </a:pPr>
            <a:r>
              <a:rPr lang="en-US" dirty="0">
                <a:solidFill>
                  <a:srgbClr val="4D4D4D"/>
                </a:solidFill>
              </a:rPr>
              <a:t>T</a:t>
            </a:r>
            <a:r>
              <a:rPr lang="en-US" dirty="0" smtClean="0">
                <a:solidFill>
                  <a:srgbClr val="4D4D4D"/>
                </a:solidFill>
              </a:rPr>
              <a:t>o investigate the role of</a:t>
            </a:r>
            <a:r>
              <a:rPr lang="en-GB" dirty="0" smtClean="0">
                <a:solidFill>
                  <a:srgbClr val="4D4D4D"/>
                </a:solidFill>
              </a:rPr>
              <a:t> blood-based </a:t>
            </a:r>
            <a:r>
              <a:rPr lang="en-GB" dirty="0">
                <a:solidFill>
                  <a:srgbClr val="4D4D4D"/>
                </a:solidFill>
              </a:rPr>
              <a:t>genetic markers in CRC </a:t>
            </a:r>
            <a:r>
              <a:rPr lang="en-GB" dirty="0" smtClean="0">
                <a:solidFill>
                  <a:srgbClr val="4D4D4D"/>
                </a:solidFill>
              </a:rPr>
              <a:t>pre-screening</a:t>
            </a:r>
          </a:p>
          <a:p>
            <a:endParaRPr lang="en-GB" dirty="0" smtClean="0">
              <a:solidFill>
                <a:srgbClr val="4D4D4D"/>
              </a:solidFill>
            </a:endParaRPr>
          </a:p>
          <a:p>
            <a:r>
              <a:rPr lang="en-GB" b="1" dirty="0" smtClean="0">
                <a:solidFill>
                  <a:srgbClr val="4D4D4D"/>
                </a:solidFill>
              </a:rPr>
              <a:t>Study design</a:t>
            </a:r>
          </a:p>
          <a:p>
            <a:pPr marL="285750" indent="-285750">
              <a:buFont typeface="Arial" panose="020B0604020202020204" pitchFamily="34" charset="0"/>
              <a:buChar char="•"/>
            </a:pPr>
            <a:r>
              <a:rPr lang="en-GB" dirty="0">
                <a:solidFill>
                  <a:srgbClr val="4D4D4D"/>
                </a:solidFill>
              </a:rPr>
              <a:t>Blood samples were taken from 187 patients </a:t>
            </a:r>
            <a:r>
              <a:rPr lang="en-GB" dirty="0" smtClean="0">
                <a:solidFill>
                  <a:srgbClr val="4D4D4D"/>
                </a:solidFill>
              </a:rPr>
              <a:t>with CRC and </a:t>
            </a:r>
            <a:r>
              <a:rPr lang="en-GB" dirty="0">
                <a:solidFill>
                  <a:srgbClr val="4D4D4D"/>
                </a:solidFill>
              </a:rPr>
              <a:t>94 healthy controls from a European Caucasian population</a:t>
            </a:r>
          </a:p>
          <a:p>
            <a:pPr marL="285750" indent="-285750">
              <a:buFont typeface="Arial" panose="020B0604020202020204" pitchFamily="34" charset="0"/>
              <a:buChar char="•"/>
            </a:pPr>
            <a:r>
              <a:rPr lang="en-GB" dirty="0">
                <a:solidFill>
                  <a:srgbClr val="4D4D4D"/>
                </a:solidFill>
              </a:rPr>
              <a:t>After </a:t>
            </a:r>
            <a:r>
              <a:rPr lang="en-GB" dirty="0" err="1">
                <a:solidFill>
                  <a:srgbClr val="4D4D4D"/>
                </a:solidFill>
              </a:rPr>
              <a:t>gDNA</a:t>
            </a:r>
            <a:r>
              <a:rPr lang="en-GB" dirty="0">
                <a:solidFill>
                  <a:srgbClr val="4D4D4D"/>
                </a:solidFill>
              </a:rPr>
              <a:t> extraction, selected sequences were amplified by PCR followed by melting curve analysis</a:t>
            </a:r>
          </a:p>
          <a:p>
            <a:pPr marL="285750" indent="-285750">
              <a:buFont typeface="Arial" panose="020B0604020202020204" pitchFamily="34" charset="0"/>
              <a:buChar char="•"/>
            </a:pPr>
            <a:r>
              <a:rPr lang="en-GB" dirty="0">
                <a:solidFill>
                  <a:srgbClr val="4D4D4D"/>
                </a:solidFill>
              </a:rPr>
              <a:t>The SNP status for TGFBR1 (rs334348) and SMAD7 (rs4939827) was determined for each subject</a:t>
            </a:r>
          </a:p>
          <a:p>
            <a:pPr marL="285750" indent="-285750">
              <a:buFont typeface="Arial" panose="020B0604020202020204" pitchFamily="34" charset="0"/>
              <a:buChar char="•"/>
            </a:pPr>
            <a:r>
              <a:rPr lang="en-GB" dirty="0">
                <a:solidFill>
                  <a:srgbClr val="4D4D4D"/>
                </a:solidFill>
              </a:rPr>
              <a:t>The association between allele frequency for the various SNPs and CRC status was evaluated by logistic regression</a:t>
            </a:r>
          </a:p>
          <a:p>
            <a:endParaRPr lang="en-US" dirty="0">
              <a:solidFill>
                <a:srgbClr val="4D4D4D"/>
              </a:solidFill>
            </a:endParaRPr>
          </a:p>
        </p:txBody>
      </p:sp>
      <p:sp>
        <p:nvSpPr>
          <p:cNvPr id="42" name="Rectangle 9"/>
          <p:cNvSpPr>
            <a:spLocks noGrp="1" noChangeArrowheads="1"/>
          </p:cNvSpPr>
          <p:nvPr>
            <p:ph sz="half" idx="1"/>
          </p:nvPr>
        </p:nvSpPr>
        <p:spPr>
          <a:xfrm>
            <a:off x="365124" y="4740936"/>
            <a:ext cx="4130676" cy="1648760"/>
          </a:xfrm>
        </p:spPr>
        <p:txBody>
          <a:bodyPr/>
          <a:lstStyle/>
          <a:p>
            <a:pPr marL="0" indent="0">
              <a:buNone/>
            </a:pPr>
            <a:r>
              <a:rPr lang="en-GB" b="1" dirty="0" smtClean="0">
                <a:solidFill>
                  <a:schemeClr val="bg2"/>
                </a:solidFill>
              </a:rPr>
              <a:t>PRIMARY ENDPOINT(S)</a:t>
            </a:r>
          </a:p>
          <a:p>
            <a:r>
              <a:rPr lang="en-GB" dirty="0" smtClean="0"/>
              <a:t>An </a:t>
            </a:r>
            <a:r>
              <a:rPr lang="en-GB" dirty="0"/>
              <a:t>index </a:t>
            </a:r>
            <a:r>
              <a:rPr lang="en-GB" dirty="0" smtClean="0"/>
              <a:t>was developed to distinguish </a:t>
            </a:r>
            <a:r>
              <a:rPr lang="en-GB" dirty="0"/>
              <a:t>high-risk </a:t>
            </a:r>
            <a:r>
              <a:rPr lang="en-GB" dirty="0" smtClean="0"/>
              <a:t>from </a:t>
            </a:r>
            <a:r>
              <a:rPr lang="en-GB" dirty="0"/>
              <a:t>low-risk </a:t>
            </a:r>
            <a:r>
              <a:rPr lang="en-GB" dirty="0" smtClean="0"/>
              <a:t>subjects</a:t>
            </a:r>
          </a:p>
        </p:txBody>
      </p:sp>
      <p:sp>
        <p:nvSpPr>
          <p:cNvPr id="44" name="Content Placeholder 26"/>
          <p:cNvSpPr>
            <a:spLocks noGrp="1"/>
          </p:cNvSpPr>
          <p:nvPr>
            <p:ph sz="half" idx="2"/>
          </p:nvPr>
        </p:nvSpPr>
        <p:spPr>
          <a:xfrm>
            <a:off x="4648200" y="4740936"/>
            <a:ext cx="4130675" cy="1648760"/>
          </a:xfrm>
        </p:spPr>
        <p:txBody>
          <a:bodyPr/>
          <a:lstStyle/>
          <a:p>
            <a:pPr marL="0" indent="0">
              <a:buNone/>
            </a:pPr>
            <a:r>
              <a:rPr lang="en-GB" b="1" dirty="0" smtClean="0">
                <a:solidFill>
                  <a:schemeClr val="bg2"/>
                </a:solidFill>
              </a:rPr>
              <a:t>SECONDARY ENDPOINTS</a:t>
            </a:r>
          </a:p>
          <a:p>
            <a:r>
              <a:rPr lang="en-GB" dirty="0" smtClean="0"/>
              <a:t>Various </a:t>
            </a:r>
            <a:r>
              <a:rPr lang="en-GB" dirty="0"/>
              <a:t>thresholds of the index </a:t>
            </a:r>
            <a:r>
              <a:rPr lang="en-GB" dirty="0" smtClean="0"/>
              <a:t>were investigated </a:t>
            </a:r>
            <a:r>
              <a:rPr lang="en-GB" dirty="0"/>
              <a:t>to optimise the economic performance of the test for various relative costs of false positives or false negatives</a:t>
            </a:r>
          </a:p>
        </p:txBody>
      </p:sp>
    </p:spTree>
    <p:extLst>
      <p:ext uri="{BB962C8B-B14F-4D97-AF65-F5344CB8AC3E}">
        <p14:creationId xmlns:p14="http://schemas.microsoft.com/office/powerpoint/2010/main" val="253970728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O-017</a:t>
            </a:r>
            <a:r>
              <a:rPr lang="en-GB" dirty="0"/>
              <a:t>: Can single nucleotide variants in TGFBR1 and SMAD7 modify colorectal screening </a:t>
            </a:r>
            <a:r>
              <a:rPr lang="en-GB" dirty="0" smtClean="0"/>
              <a:t>recommendations? – Mahon GAT,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Key </a:t>
            </a:r>
            <a:r>
              <a:rPr lang="en-GB" b="1" dirty="0" smtClean="0"/>
              <a:t>results</a:t>
            </a:r>
          </a:p>
          <a:p>
            <a:r>
              <a:rPr lang="en-GB" dirty="0" smtClean="0"/>
              <a:t>A highly </a:t>
            </a:r>
            <a:r>
              <a:rPr lang="en-GB" dirty="0"/>
              <a:t>significant additive association between the G allele and colorectal </a:t>
            </a:r>
            <a:r>
              <a:rPr lang="en-GB" dirty="0" smtClean="0"/>
              <a:t>cancer for TGFBR1 was observed</a:t>
            </a:r>
          </a:p>
          <a:p>
            <a:pPr lvl="1"/>
            <a:r>
              <a:rPr lang="en-GB" dirty="0" smtClean="0"/>
              <a:t>Both the AG </a:t>
            </a:r>
            <a:r>
              <a:rPr lang="en-GB" dirty="0"/>
              <a:t>(</a:t>
            </a:r>
            <a:r>
              <a:rPr lang="en-GB" dirty="0" err="1"/>
              <a:t>heterozygosity</a:t>
            </a:r>
            <a:r>
              <a:rPr lang="en-GB" dirty="0"/>
              <a:t>) and GG (</a:t>
            </a:r>
            <a:r>
              <a:rPr lang="en-GB" dirty="0" err="1"/>
              <a:t>homozygosity</a:t>
            </a:r>
            <a:r>
              <a:rPr lang="en-GB" dirty="0"/>
              <a:t>) genotypes were associated with progressively greater risk relative to the AA genotype (</a:t>
            </a:r>
            <a:r>
              <a:rPr lang="en-GB" dirty="0" smtClean="0"/>
              <a:t>OR</a:t>
            </a:r>
            <a:r>
              <a:rPr lang="en-GB" dirty="0"/>
              <a:t> </a:t>
            </a:r>
            <a:r>
              <a:rPr lang="en-GB" dirty="0" smtClean="0"/>
              <a:t>3.43; p&lt;0.00005)</a:t>
            </a:r>
          </a:p>
          <a:p>
            <a:pPr lvl="1"/>
            <a:r>
              <a:rPr lang="en-GB" dirty="0" smtClean="0"/>
              <a:t>There </a:t>
            </a:r>
            <a:r>
              <a:rPr lang="en-GB" dirty="0"/>
              <a:t>was no further significant effect for dominance (</a:t>
            </a:r>
            <a:r>
              <a:rPr lang="en-GB" dirty="0" smtClean="0"/>
              <a:t>OR</a:t>
            </a:r>
            <a:r>
              <a:rPr lang="en-GB" dirty="0"/>
              <a:t> </a:t>
            </a:r>
            <a:r>
              <a:rPr lang="en-GB" dirty="0" smtClean="0"/>
              <a:t>0.70</a:t>
            </a:r>
            <a:r>
              <a:rPr lang="en-GB" dirty="0"/>
              <a:t>;</a:t>
            </a:r>
            <a:r>
              <a:rPr lang="en-GB" dirty="0" smtClean="0"/>
              <a:t> p=0.216)</a:t>
            </a:r>
          </a:p>
          <a:p>
            <a:r>
              <a:rPr lang="en-GB" dirty="0" smtClean="0"/>
              <a:t>Although </a:t>
            </a:r>
            <a:r>
              <a:rPr lang="en-GB" dirty="0"/>
              <a:t>there was no significant additive effect, i.e. the risks associated with the CC and TT genotypes were similar (</a:t>
            </a:r>
            <a:r>
              <a:rPr lang="en-GB" dirty="0" smtClean="0"/>
              <a:t>OR</a:t>
            </a:r>
            <a:r>
              <a:rPr lang="en-GB" dirty="0"/>
              <a:t> </a:t>
            </a:r>
            <a:r>
              <a:rPr lang="en-GB" dirty="0" smtClean="0"/>
              <a:t>1.00; p=0.987) for SMAD7, </a:t>
            </a:r>
            <a:r>
              <a:rPr lang="en-GB" dirty="0"/>
              <a:t>there was a significant dominance </a:t>
            </a:r>
            <a:r>
              <a:rPr lang="en-GB" dirty="0" smtClean="0"/>
              <a:t>effect </a:t>
            </a:r>
            <a:r>
              <a:rPr lang="en-GB" dirty="0"/>
              <a:t>and the CT heterozygote was associated with a lower risk (</a:t>
            </a:r>
            <a:r>
              <a:rPr lang="en-GB" dirty="0" smtClean="0"/>
              <a:t>OR</a:t>
            </a:r>
            <a:r>
              <a:rPr lang="en-GB" dirty="0"/>
              <a:t> </a:t>
            </a:r>
            <a:r>
              <a:rPr lang="en-GB" dirty="0" smtClean="0"/>
              <a:t>0.50; p=0.014)</a:t>
            </a:r>
          </a:p>
          <a:p>
            <a:r>
              <a:rPr lang="en-GB" dirty="0" smtClean="0"/>
              <a:t>Sensitivity </a:t>
            </a:r>
            <a:r>
              <a:rPr lang="en-GB" dirty="0"/>
              <a:t>was calculated as the ratio of test-positive cases to total cases, and specificity as the ratio of test-negative controls to total </a:t>
            </a:r>
            <a:r>
              <a:rPr lang="en-GB" dirty="0" smtClean="0"/>
              <a:t>controls</a:t>
            </a:r>
          </a:p>
          <a:p>
            <a:r>
              <a:rPr lang="en-GB" dirty="0" smtClean="0"/>
              <a:t>The </a:t>
            </a:r>
            <a:r>
              <a:rPr lang="en-GB" dirty="0"/>
              <a:t>trade-off between specificity and sensitivity was explored by ROC </a:t>
            </a:r>
            <a:r>
              <a:rPr lang="en-GB" dirty="0" smtClean="0"/>
              <a:t>analysis</a:t>
            </a:r>
          </a:p>
          <a:p>
            <a:pPr lvl="1"/>
            <a:r>
              <a:rPr lang="en-GB" dirty="0" smtClean="0"/>
              <a:t>When sensitivity </a:t>
            </a:r>
            <a:r>
              <a:rPr lang="en-GB" dirty="0"/>
              <a:t>was 0.33, specificity was 0.96; when sensitivity was 0.65, specificity was </a:t>
            </a:r>
            <a:r>
              <a:rPr lang="en-GB" dirty="0" smtClean="0"/>
              <a:t>also 0.65</a:t>
            </a:r>
            <a:r>
              <a:rPr lang="en-GB" dirty="0"/>
              <a:t>; and when sensitivity was 0.87, specificity was 0.33</a:t>
            </a:r>
          </a:p>
        </p:txBody>
      </p:sp>
      <p:sp>
        <p:nvSpPr>
          <p:cNvPr id="15" name="Text Placeholder 14"/>
          <p:cNvSpPr>
            <a:spLocks noGrp="1"/>
          </p:cNvSpPr>
          <p:nvPr>
            <p:ph type="body" sz="quarter" idx="11"/>
          </p:nvPr>
        </p:nvSpPr>
        <p:spPr>
          <a:xfrm>
            <a:off x="4470400" y="6096000"/>
            <a:ext cx="4308475" cy="487363"/>
          </a:xfrm>
        </p:spPr>
        <p:txBody>
          <a:bodyPr/>
          <a:lstStyle/>
          <a:p>
            <a:r>
              <a:rPr lang="en-GB" b="1" dirty="0"/>
              <a:t>Note: Based on data from abstract only</a:t>
            </a:r>
          </a:p>
          <a:p>
            <a:r>
              <a:rPr lang="en-GB" dirty="0" smtClean="0"/>
              <a:t>Mahon </a:t>
            </a:r>
            <a:r>
              <a:rPr lang="en-GB" dirty="0"/>
              <a:t>et al. </a:t>
            </a:r>
            <a:r>
              <a:rPr lang="it-IT" dirty="0"/>
              <a:t>Ann Oncol 2016; 27 (suppl 2): </a:t>
            </a:r>
            <a:r>
              <a:rPr lang="en-GB" dirty="0" err="1"/>
              <a:t>abstr</a:t>
            </a:r>
            <a:r>
              <a:rPr lang="en-GB" dirty="0"/>
              <a:t> O-017 </a:t>
            </a:r>
          </a:p>
        </p:txBody>
      </p:sp>
      <p:sp>
        <p:nvSpPr>
          <p:cNvPr id="7" name="Text Placeholder 13"/>
          <p:cNvSpPr>
            <a:spLocks noGrp="1"/>
          </p:cNvSpPr>
          <p:nvPr>
            <p:ph type="body" sz="quarter" idx="10"/>
          </p:nvPr>
        </p:nvSpPr>
        <p:spPr>
          <a:xfrm>
            <a:off x="365125" y="6096000"/>
            <a:ext cx="4130675" cy="487363"/>
          </a:xfrm>
        </p:spPr>
        <p:txBody>
          <a:bodyPr/>
          <a:lstStyle/>
          <a:p>
            <a:r>
              <a:rPr lang="en-GB" dirty="0" smtClean="0"/>
              <a:t>ROC, receiver operating characteristic.</a:t>
            </a:r>
            <a:endParaRPr lang="en-GB" dirty="0"/>
          </a:p>
        </p:txBody>
      </p:sp>
    </p:spTree>
    <p:custDataLst>
      <p:tags r:id="rId1"/>
    </p:custDataLst>
    <p:extLst>
      <p:ext uri="{BB962C8B-B14F-4D97-AF65-F5344CB8AC3E}">
        <p14:creationId xmlns:p14="http://schemas.microsoft.com/office/powerpoint/2010/main" val="3203009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O-017</a:t>
            </a:r>
            <a:r>
              <a:rPr lang="en-GB" dirty="0"/>
              <a:t>: Can single nucleotide variants in TGFBR1 and SMAD7 modify colorectal screening </a:t>
            </a:r>
            <a:r>
              <a:rPr lang="en-GB" dirty="0" smtClean="0"/>
              <a:t>recommendations? – Mahon GAT,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These results suggest that by </a:t>
            </a:r>
            <a:r>
              <a:rPr lang="en-GB" b="1" dirty="0"/>
              <a:t>being able to predict a clearly higher risk group, </a:t>
            </a:r>
            <a:r>
              <a:rPr lang="en-GB" b="1" dirty="0" smtClean="0"/>
              <a:t>a repeat </a:t>
            </a:r>
            <a:r>
              <a:rPr lang="en-GB" b="1" dirty="0"/>
              <a:t>colonoscopy </a:t>
            </a:r>
            <a:r>
              <a:rPr lang="en-GB" b="1" dirty="0" smtClean="0"/>
              <a:t>could be performed earlier </a:t>
            </a:r>
            <a:r>
              <a:rPr lang="en-GB" b="1" dirty="0"/>
              <a:t>than stated by guidelines for these </a:t>
            </a:r>
            <a:r>
              <a:rPr lang="en-GB" b="1" dirty="0" smtClean="0"/>
              <a:t>individuals</a:t>
            </a:r>
          </a:p>
          <a:p>
            <a:r>
              <a:rPr lang="en-GB" b="1" dirty="0" smtClean="0"/>
              <a:t>This </a:t>
            </a:r>
            <a:r>
              <a:rPr lang="en-GB" b="1" dirty="0"/>
              <a:t>inexpensive </a:t>
            </a:r>
            <a:r>
              <a:rPr lang="en-GB" b="1" dirty="0" err="1"/>
              <a:t>germline</a:t>
            </a:r>
            <a:r>
              <a:rPr lang="en-GB" b="1" dirty="0"/>
              <a:t> test, </a:t>
            </a:r>
            <a:r>
              <a:rPr lang="en-GB" b="1" dirty="0" smtClean="0"/>
              <a:t>which only needs to be performed once, </a:t>
            </a:r>
            <a:r>
              <a:rPr lang="en-GB" b="1" dirty="0"/>
              <a:t>can be carried out at any age, including much earlier than is recommended by current </a:t>
            </a:r>
            <a:r>
              <a:rPr lang="en-GB" b="1" dirty="0" smtClean="0"/>
              <a:t>guidelines</a:t>
            </a:r>
            <a:endParaRPr lang="en-GB" b="1" dirty="0"/>
          </a:p>
        </p:txBody>
      </p:sp>
      <p:sp>
        <p:nvSpPr>
          <p:cNvPr id="15" name="Text Placeholder 14"/>
          <p:cNvSpPr>
            <a:spLocks noGrp="1"/>
          </p:cNvSpPr>
          <p:nvPr>
            <p:ph type="body" sz="quarter" idx="11"/>
          </p:nvPr>
        </p:nvSpPr>
        <p:spPr>
          <a:xfrm>
            <a:off x="4470400" y="6096000"/>
            <a:ext cx="4308475" cy="487363"/>
          </a:xfrm>
        </p:spPr>
        <p:txBody>
          <a:bodyPr/>
          <a:lstStyle/>
          <a:p>
            <a:r>
              <a:rPr lang="en-GB" dirty="0"/>
              <a:t>Mahon et al. </a:t>
            </a:r>
            <a:r>
              <a:rPr lang="it-IT" dirty="0"/>
              <a:t>Ann Oncol 2016; 27 (suppl 2): </a:t>
            </a:r>
            <a:r>
              <a:rPr lang="en-GB" dirty="0" err="1"/>
              <a:t>abstr</a:t>
            </a:r>
            <a:r>
              <a:rPr lang="en-GB" dirty="0"/>
              <a:t> O-017 </a:t>
            </a:r>
          </a:p>
        </p:txBody>
      </p:sp>
    </p:spTree>
    <p:custDataLst>
      <p:tags r:id="rId1"/>
    </p:custDataLst>
    <p:extLst>
      <p:ext uri="{BB962C8B-B14F-4D97-AF65-F5344CB8AC3E}">
        <p14:creationId xmlns:p14="http://schemas.microsoft.com/office/powerpoint/2010/main" val="1667983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Clinical application of targeted next generation sequencing for colorectal cancer patients: A </a:t>
            </a:r>
            <a:r>
              <a:rPr lang="en-GB" dirty="0" err="1"/>
              <a:t>multicentric</a:t>
            </a:r>
            <a:r>
              <a:rPr lang="en-GB" dirty="0"/>
              <a:t> Belgian </a:t>
            </a:r>
            <a:r>
              <a:rPr lang="en-GB" dirty="0" smtClean="0"/>
              <a:t>experience </a:t>
            </a:r>
            <a:br>
              <a:rPr lang="en-GB" dirty="0" smtClean="0"/>
            </a:br>
            <a:r>
              <a:rPr lang="en-GB" dirty="0" smtClean="0"/>
              <a:t>– </a:t>
            </a:r>
            <a:r>
              <a:rPr lang="en-GB" dirty="0" err="1" smtClean="0"/>
              <a:t>Fontanges</a:t>
            </a:r>
            <a:r>
              <a:rPr lang="en-GB" dirty="0" smtClean="0"/>
              <a:t> Q,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Fontanges</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O-018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r>
              <a:rPr lang="en-GB" dirty="0" smtClean="0"/>
              <a:t>To examine </a:t>
            </a:r>
            <a:r>
              <a:rPr lang="en-GB" dirty="0" smtClean="0"/>
              <a:t>3 years </a:t>
            </a:r>
            <a:r>
              <a:rPr lang="en-GB" dirty="0" smtClean="0"/>
              <a:t>of clinical </a:t>
            </a:r>
            <a:r>
              <a:rPr lang="en-GB" dirty="0"/>
              <a:t>experience </a:t>
            </a:r>
            <a:r>
              <a:rPr lang="en-GB" dirty="0" smtClean="0"/>
              <a:t>of using </a:t>
            </a:r>
            <a:r>
              <a:rPr lang="en-GB" dirty="0"/>
              <a:t>NGS </a:t>
            </a:r>
            <a:r>
              <a:rPr lang="en-GB" dirty="0" smtClean="0"/>
              <a:t>for assessing CRC-associated molecular alterations</a:t>
            </a:r>
            <a:endParaRPr lang="en-GB" dirty="0"/>
          </a:p>
          <a:p>
            <a:pPr marL="0" indent="0">
              <a:buNone/>
            </a:pPr>
            <a:endParaRPr lang="en-GB" b="1" dirty="0" smtClean="0"/>
          </a:p>
          <a:p>
            <a:pPr marL="0" indent="0">
              <a:buNone/>
            </a:pPr>
            <a:r>
              <a:rPr lang="en-GB" b="1" dirty="0" smtClean="0"/>
              <a:t>Study design</a:t>
            </a:r>
          </a:p>
          <a:p>
            <a:r>
              <a:rPr lang="en-GB" dirty="0" smtClean="0"/>
              <a:t>Mutations in 22 cancer-related genes can be detected using the Ion </a:t>
            </a:r>
            <a:r>
              <a:rPr lang="en-GB" dirty="0"/>
              <a:t>Torrent </a:t>
            </a:r>
            <a:r>
              <a:rPr lang="en-GB" dirty="0" err="1"/>
              <a:t>AmpliSeq</a:t>
            </a:r>
            <a:r>
              <a:rPr lang="en-GB" dirty="0"/>
              <a:t> colon/lung cancer </a:t>
            </a:r>
            <a:r>
              <a:rPr lang="en-GB" dirty="0" smtClean="0"/>
              <a:t>panel; this was used prospectively in </a:t>
            </a:r>
            <a:r>
              <a:rPr lang="en-GB" dirty="0"/>
              <a:t>clinical </a:t>
            </a:r>
            <a:r>
              <a:rPr lang="en-GB" dirty="0" smtClean="0"/>
              <a:t>practice via the BELAC </a:t>
            </a:r>
            <a:r>
              <a:rPr lang="en-GB" dirty="0"/>
              <a:t>ISO 15189 accredited </a:t>
            </a:r>
            <a:r>
              <a:rPr lang="en-GB" dirty="0" smtClean="0"/>
              <a:t>method</a:t>
            </a:r>
          </a:p>
          <a:p>
            <a:r>
              <a:rPr lang="en-GB" dirty="0" smtClean="0"/>
              <a:t>DNA from FFPE material of 741 colorectal tumours, including primary tumours and metastasis, was obtained from 14 different institutions, and subjected to targeted NGS using the Ion Torrent Personal Genome Machine </a:t>
            </a:r>
          </a:p>
          <a:p>
            <a:pPr marL="0" indent="0">
              <a:buFontTx/>
              <a:buNone/>
            </a:pPr>
            <a:endParaRPr lang="en-GB" dirty="0"/>
          </a:p>
        </p:txBody>
      </p:sp>
    </p:spTree>
    <p:custDataLst>
      <p:tags r:id="rId1"/>
    </p:custDataLst>
    <p:extLst>
      <p:ext uri="{BB962C8B-B14F-4D97-AF65-F5344CB8AC3E}">
        <p14:creationId xmlns:p14="http://schemas.microsoft.com/office/powerpoint/2010/main" val="1487718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Clinical application of targeted next generation sequencing for colorectal cancer patients: A </a:t>
            </a:r>
            <a:r>
              <a:rPr lang="en-GB" dirty="0" err="1"/>
              <a:t>multicentric</a:t>
            </a:r>
            <a:r>
              <a:rPr lang="en-GB" dirty="0"/>
              <a:t> Belgian </a:t>
            </a:r>
            <a:r>
              <a:rPr lang="en-GB" dirty="0" smtClean="0"/>
              <a:t>experience </a:t>
            </a:r>
            <a:br>
              <a:rPr lang="en-GB" dirty="0" smtClean="0"/>
            </a:br>
            <a:r>
              <a:rPr lang="en-GB" dirty="0" smtClean="0"/>
              <a:t>– </a:t>
            </a:r>
            <a:r>
              <a:rPr lang="en-GB" dirty="0" err="1" smtClean="0"/>
              <a:t>Fontanges</a:t>
            </a:r>
            <a:r>
              <a:rPr lang="en-GB" dirty="0" smtClean="0"/>
              <a:t> Q,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Fontanges</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O-018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a:t>
            </a:r>
          </a:p>
          <a:p>
            <a:r>
              <a:rPr lang="en-GB" dirty="0" smtClean="0"/>
              <a:t>Mean (range) number of mutations per tumour was 1.6 (0–5)</a:t>
            </a:r>
          </a:p>
          <a:p>
            <a:r>
              <a:rPr lang="en-GB" dirty="0" smtClean="0"/>
              <a:t>At least one mutation was observed in 650 (89.4%) samples</a:t>
            </a:r>
          </a:p>
          <a:p>
            <a:pPr lvl="1"/>
            <a:r>
              <a:rPr lang="en-GB" dirty="0" smtClean="0"/>
              <a:t>The most frequent were TP53 (61.8%) and KRAS (46.1%)</a:t>
            </a:r>
          </a:p>
          <a:p>
            <a:pPr marL="252412" lvl="1" indent="0">
              <a:buClr>
                <a:srgbClr val="043882"/>
              </a:buClr>
              <a:buNone/>
            </a:pPr>
            <a:r>
              <a:rPr lang="en-GB" dirty="0" smtClean="0"/>
              <a:t> </a:t>
            </a:r>
          </a:p>
          <a:p>
            <a:pPr marL="0" indent="0">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540792"/>
              </p:ext>
            </p:extLst>
          </p:nvPr>
        </p:nvGraphicFramePr>
        <p:xfrm>
          <a:off x="365124" y="2640372"/>
          <a:ext cx="8413752" cy="3467100"/>
        </p:xfrm>
        <a:graphic>
          <a:graphicData uri="http://schemas.openxmlformats.org/drawingml/2006/table">
            <a:tbl>
              <a:tblPr firstRow="1" bandRow="1">
                <a:tableStyleId>{69012ECD-51FC-41F1-AA8D-1B2483CD663E}</a:tableStyleId>
              </a:tblPr>
              <a:tblGrid>
                <a:gridCol w="2656372"/>
                <a:gridCol w="2878690"/>
                <a:gridCol w="2878690"/>
              </a:tblGrid>
              <a:tr h="283844">
                <a:tc rowSpan="2">
                  <a:txBody>
                    <a:bodyPr/>
                    <a:lstStyle/>
                    <a:p>
                      <a:pPr algn="l" fontAlgn="base"/>
                      <a:r>
                        <a:rPr lang="en-GB" sz="1600" b="1" dirty="0" smtClean="0">
                          <a:solidFill>
                            <a:schemeClr val="tx2"/>
                          </a:solidFill>
                          <a:effectLst/>
                          <a:latin typeface="+mn-lt"/>
                        </a:rPr>
                        <a:t>Genes</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fontAlgn="base"/>
                      <a:r>
                        <a:rPr lang="en-GB" sz="1600" b="1" dirty="0" smtClean="0">
                          <a:solidFill>
                            <a:schemeClr val="tx2"/>
                          </a:solidFill>
                          <a:effectLst/>
                          <a:latin typeface="+mn-lt"/>
                        </a:rPr>
                        <a:t>Samples</a:t>
                      </a:r>
                      <a:r>
                        <a:rPr lang="en-GB" sz="1600" b="1" baseline="0" dirty="0" smtClean="0">
                          <a:solidFill>
                            <a:schemeClr val="tx2"/>
                          </a:solidFill>
                          <a:effectLst/>
                          <a:latin typeface="+mn-lt"/>
                        </a:rPr>
                        <a:t> with mutations, %</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3844">
                <a:tc vMerge="1">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This study</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err="1" smtClean="0">
                          <a:solidFill>
                            <a:schemeClr val="tx2"/>
                          </a:solidFill>
                          <a:effectLst/>
                          <a:latin typeface="+mn-lt"/>
                        </a:rPr>
                        <a:t>cBioPortal</a:t>
                      </a:r>
                      <a:r>
                        <a:rPr lang="en-GB" sz="1600" b="1" dirty="0" smtClean="0">
                          <a:solidFill>
                            <a:schemeClr val="tx2"/>
                          </a:solidFill>
                          <a:effectLst/>
                          <a:latin typeface="+mn-lt"/>
                        </a:rPr>
                        <a:t> database</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en-GB" sz="1600" b="0" baseline="0" dirty="0" smtClean="0">
                          <a:effectLst/>
                          <a:latin typeface="+mn-lt"/>
                        </a:rPr>
                        <a:t>KRAS</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46.1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42–55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dirty="0" smtClean="0"/>
                        <a:t>NRAS</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4.4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2.8–9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dirty="0" smtClean="0"/>
                        <a:t>BRAF</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10.7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4.3–9.9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dirty="0" smtClean="0"/>
                        <a:t>PIK3CA</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13.8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14.8–30.6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r h="409575">
                <a:tc>
                  <a:txBody>
                    <a:bodyPr/>
                    <a:lstStyle/>
                    <a:p>
                      <a:r>
                        <a:rPr lang="en-GB" sz="1600" dirty="0" smtClean="0"/>
                        <a:t>ERBB2</a:t>
                      </a:r>
                    </a:p>
                    <a:p>
                      <a:pPr marL="0" indent="179388"/>
                      <a:r>
                        <a:rPr lang="en-GB" sz="1600" dirty="0" smtClean="0"/>
                        <a:t>Mutation</a:t>
                      </a:r>
                    </a:p>
                    <a:p>
                      <a:pPr marL="0" indent="179388"/>
                      <a:r>
                        <a:rPr lang="en-GB" sz="1600" dirty="0" smtClean="0"/>
                        <a:t>Amplification</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p>
                    <a:p>
                      <a:pPr algn="ctr"/>
                      <a:r>
                        <a:rPr lang="en-GB" sz="1600" dirty="0" smtClean="0"/>
                        <a:t>0.4</a:t>
                      </a:r>
                    </a:p>
                    <a:p>
                      <a:pPr algn="ctr"/>
                      <a:r>
                        <a:rPr lang="en-GB" sz="1600" dirty="0" smtClean="0"/>
                        <a:t>0.3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600" dirty="0" smtClean="0"/>
                    </a:p>
                    <a:p>
                      <a:pPr algn="ctr"/>
                      <a:r>
                        <a:rPr lang="en-GB" sz="1600" dirty="0" smtClean="0"/>
                        <a:t>2.8–4</a:t>
                      </a:r>
                    </a:p>
                    <a:p>
                      <a:pPr algn="ctr"/>
                      <a:r>
                        <a:rPr lang="en-GB" sz="1600" dirty="0" smtClean="0"/>
                        <a:t>3.1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dirty="0" smtClean="0"/>
                        <a:t>AKT1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0.1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a:txBody>
                    <a:bodyPr/>
                    <a:lstStyle/>
                    <a:p>
                      <a:pPr algn="ctr"/>
                      <a:r>
                        <a:rPr lang="en-GB" sz="1600" dirty="0" smtClean="0"/>
                        <a:t>0.9–1.4 </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spTree>
    <p:custDataLst>
      <p:tags r:id="rId1"/>
    </p:custDataLst>
    <p:extLst>
      <p:ext uri="{BB962C8B-B14F-4D97-AF65-F5344CB8AC3E}">
        <p14:creationId xmlns:p14="http://schemas.microsoft.com/office/powerpoint/2010/main" val="27394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lstStyle/>
          <a:p>
            <a:pPr marL="250825" lvl="1" indent="-250825">
              <a:spcAft>
                <a:spcPts val="1200"/>
              </a:spcAft>
              <a:buSzPct val="110000"/>
              <a:buFontTx/>
              <a:buChar char="•"/>
              <a:tabLst>
                <a:tab pos="8256588" algn="r"/>
              </a:tabLst>
            </a:pPr>
            <a:r>
              <a:rPr lang="en-GB" sz="2000" dirty="0">
                <a:solidFill>
                  <a:schemeClr val="accent1"/>
                </a:solidFill>
                <a:uFill>
                  <a:solidFill>
                    <a:schemeClr val="accent1"/>
                  </a:solidFill>
                </a:uFill>
              </a:rPr>
              <a:t>Colorectal </a:t>
            </a:r>
            <a:r>
              <a:rPr lang="en-GB" sz="2000" dirty="0" smtClean="0">
                <a:solidFill>
                  <a:schemeClr val="accent1"/>
                </a:solidFill>
                <a:uFill>
                  <a:solidFill>
                    <a:schemeClr val="accent1"/>
                  </a:solidFill>
                </a:uFill>
              </a:rPr>
              <a:t>cancer</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endParaRPr lang="en-GB" sz="2000" u="dotted" dirty="0" smtClean="0">
              <a:solidFill>
                <a:schemeClr val="accent1"/>
              </a:solidFill>
              <a:uFill>
                <a:solidFill>
                  <a:schemeClr val="accent1"/>
                </a:solidFill>
              </a:uFill>
            </a:endParaRPr>
          </a:p>
          <a:p>
            <a:pPr marL="501650" lvl="2" indent="-250825">
              <a:spcAft>
                <a:spcPts val="1200"/>
              </a:spcAft>
              <a:buSzPct val="110000"/>
              <a:tabLst>
                <a:tab pos="8256588" algn="r"/>
              </a:tabLst>
            </a:pPr>
            <a:r>
              <a:rPr lang="en-GB" sz="2000" dirty="0" smtClean="0">
                <a:solidFill>
                  <a:schemeClr val="accent1"/>
                </a:solidFill>
              </a:rPr>
              <a:t>Screening, biomarkers and prognostic markers</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3" action="ppaction://hlinksldjump"/>
              </a:rPr>
              <a:t>30</a:t>
            </a:r>
            <a:endParaRPr lang="en-GB" sz="2000" u="dotted" dirty="0" smtClean="0">
              <a:solidFill>
                <a:schemeClr val="accent1"/>
              </a:solidFill>
              <a:uFill>
                <a:solidFill>
                  <a:schemeClr val="accent1"/>
                </a:solidFill>
              </a:uFill>
            </a:endParaRPr>
          </a:p>
          <a:p>
            <a:pPr marL="501650" lvl="2" indent="-250825">
              <a:spcAft>
                <a:spcPts val="1200"/>
              </a:spcAft>
              <a:buSzPct val="110000"/>
              <a:tabLst>
                <a:tab pos="8256588" algn="r"/>
              </a:tabLst>
            </a:pPr>
            <a:r>
              <a:rPr lang="en-GB" sz="2000" dirty="0" smtClean="0">
                <a:solidFill>
                  <a:schemeClr val="accent1"/>
                </a:solidFill>
              </a:rPr>
              <a:t>Colon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4" action="ppaction://hlinksldjump"/>
              </a:rPr>
              <a:t>55</a:t>
            </a:r>
            <a:endParaRPr lang="en-GB" sz="2000" dirty="0" smtClean="0">
              <a:solidFill>
                <a:schemeClr val="accent1"/>
              </a:solidFill>
            </a:endParaRPr>
          </a:p>
          <a:p>
            <a:pPr marL="501650" lvl="2" indent="-250825">
              <a:spcAft>
                <a:spcPts val="1200"/>
              </a:spcAft>
              <a:buSzPct val="110000"/>
              <a:tabLst>
                <a:tab pos="8256588" algn="r"/>
              </a:tabLst>
            </a:pPr>
            <a:r>
              <a:rPr lang="en-GB" sz="2000" dirty="0" smtClean="0">
                <a:solidFill>
                  <a:schemeClr val="accent1"/>
                </a:solidFill>
              </a:rPr>
              <a:t>Rectal </a:t>
            </a:r>
            <a:r>
              <a:rPr lang="en-GB" sz="2000" dirty="0">
                <a:solidFill>
                  <a:schemeClr val="accent1"/>
                </a:solidFill>
              </a:rPr>
              <a:t>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5" action="ppaction://hlinksldjump"/>
              </a:rPr>
              <a:t>59</a:t>
            </a:r>
            <a:endParaRPr lang="en-GB" sz="2000" dirty="0">
              <a:solidFill>
                <a:schemeClr val="accent1"/>
              </a:solidFill>
            </a:endParaRPr>
          </a:p>
          <a:p>
            <a:pPr>
              <a:spcAft>
                <a:spcPts val="1200"/>
              </a:spcAft>
              <a:tabLst>
                <a:tab pos="8256588" algn="r"/>
              </a:tabLst>
            </a:pPr>
            <a:r>
              <a:rPr lang="en-GB" sz="2000" dirty="0">
                <a:solidFill>
                  <a:schemeClr val="accent1"/>
                </a:solidFill>
              </a:rPr>
              <a:t>Anal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6" action="ppaction://hlinksldjump"/>
              </a:rPr>
              <a:t>71</a:t>
            </a:r>
            <a:endParaRPr lang="en-GB" sz="2000" dirty="0">
              <a:solidFill>
                <a:schemeClr val="accent1"/>
              </a:solidFill>
            </a:endParaRP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extLst>
      <p:ext uri="{BB962C8B-B14F-4D97-AF65-F5344CB8AC3E}">
        <p14:creationId xmlns:p14="http://schemas.microsoft.com/office/powerpoint/2010/main"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O-018</a:t>
            </a:r>
            <a:r>
              <a:rPr lang="en-GB" dirty="0"/>
              <a:t>: Clinical application of targeted next generation sequencing for colorectal cancer patients: A </a:t>
            </a:r>
            <a:r>
              <a:rPr lang="en-GB" dirty="0" err="1"/>
              <a:t>multicentric</a:t>
            </a:r>
            <a:r>
              <a:rPr lang="en-GB" dirty="0"/>
              <a:t> Belgian </a:t>
            </a:r>
            <a:r>
              <a:rPr lang="en-GB" dirty="0" smtClean="0"/>
              <a:t>experience </a:t>
            </a:r>
            <a:br>
              <a:rPr lang="en-GB" dirty="0" smtClean="0"/>
            </a:br>
            <a:r>
              <a:rPr lang="en-GB" dirty="0" smtClean="0"/>
              <a:t>– </a:t>
            </a:r>
            <a:r>
              <a:rPr lang="en-GB" dirty="0" err="1" smtClean="0"/>
              <a:t>Fontanges</a:t>
            </a:r>
            <a:r>
              <a:rPr lang="en-GB" dirty="0" smtClean="0"/>
              <a:t> Q,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Fontanges</a:t>
            </a:r>
            <a:r>
              <a:rPr lang="en-GB" dirty="0"/>
              <a:t> </a:t>
            </a:r>
            <a:r>
              <a:rPr lang="en-GB" dirty="0" smtClean="0"/>
              <a:t>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O-018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Conclusions</a:t>
            </a:r>
            <a:r>
              <a:rPr lang="en-GB" dirty="0" smtClean="0"/>
              <a:t> </a:t>
            </a:r>
            <a:endParaRPr lang="en-GB" dirty="0"/>
          </a:p>
          <a:p>
            <a:r>
              <a:rPr lang="en-GB" b="1" dirty="0" smtClean="0"/>
              <a:t>The results demonstrate that the </a:t>
            </a:r>
            <a:r>
              <a:rPr lang="en-GB" b="1" dirty="0" err="1"/>
              <a:t>AmpliSeq</a:t>
            </a:r>
            <a:r>
              <a:rPr lang="en-GB" b="1" dirty="0"/>
              <a:t> colon/lung cancer panel can be </a:t>
            </a:r>
            <a:r>
              <a:rPr lang="en-GB" b="1" dirty="0" smtClean="0"/>
              <a:t>used routinely in clinical practice to provide </a:t>
            </a:r>
            <a:r>
              <a:rPr lang="en-GB" b="1" dirty="0"/>
              <a:t>reliable </a:t>
            </a:r>
            <a:r>
              <a:rPr lang="en-GB" b="1" dirty="0" smtClean="0"/>
              <a:t>clinically relevant information for patients with colorectal cancer, which can used to facilitate therapeutic decisions in these patients</a:t>
            </a:r>
          </a:p>
          <a:p>
            <a:pPr marL="0" indent="0">
              <a:buFontTx/>
              <a:buNone/>
            </a:pPr>
            <a:endParaRPr lang="en-GB" dirty="0"/>
          </a:p>
        </p:txBody>
      </p:sp>
    </p:spTree>
    <p:custDataLst>
      <p:tags r:id="rId1"/>
    </p:custDataLst>
    <p:extLst>
      <p:ext uri="{BB962C8B-B14F-4D97-AF65-F5344CB8AC3E}">
        <p14:creationId xmlns:p14="http://schemas.microsoft.com/office/powerpoint/2010/main" val="2649944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O-024: Circulating </a:t>
            </a:r>
            <a:r>
              <a:rPr lang="en-GB" dirty="0" err="1" smtClean="0"/>
              <a:t>tumor</a:t>
            </a:r>
            <a:r>
              <a:rPr lang="en-GB" dirty="0" smtClean="0"/>
              <a:t> DNA extended RAS mutational analysis as a surrogate of mutational status of </a:t>
            </a:r>
            <a:r>
              <a:rPr lang="en-GB" dirty="0" err="1" smtClean="0"/>
              <a:t>tumor</a:t>
            </a:r>
            <a:r>
              <a:rPr lang="en-GB" dirty="0" smtClean="0"/>
              <a:t> samples in metastatic colorectal cancer and its impact on patient selection for anti-EGFR therapy – </a:t>
            </a:r>
            <a:r>
              <a:rPr lang="en-GB" dirty="0" err="1" smtClean="0"/>
              <a:t>Grasselli</a:t>
            </a:r>
            <a:r>
              <a:rPr lang="en-GB" dirty="0" smtClean="0"/>
              <a:t> J, et al </a:t>
            </a:r>
            <a:endParaRPr lang="en-GB" dirty="0"/>
          </a:p>
        </p:txBody>
      </p:sp>
      <p:sp>
        <p:nvSpPr>
          <p:cNvPr id="5" name="Content Placeholder 4"/>
          <p:cNvSpPr>
            <a:spLocks noGrp="1"/>
          </p:cNvSpPr>
          <p:nvPr>
            <p:ph idx="1"/>
          </p:nvPr>
        </p:nvSpPr>
        <p:spPr/>
        <p:txBody>
          <a:bodyPr/>
          <a:lstStyle/>
          <a:p>
            <a:pPr marL="0" indent="0">
              <a:buNone/>
            </a:pPr>
            <a:r>
              <a:rPr lang="en-GB" b="1" dirty="0"/>
              <a:t>Study objective</a:t>
            </a:r>
            <a:r>
              <a:rPr lang="en-GB" dirty="0"/>
              <a:t> </a:t>
            </a:r>
          </a:p>
          <a:p>
            <a:pPr>
              <a:buClr>
                <a:srgbClr val="043882"/>
              </a:buClr>
            </a:pPr>
            <a:r>
              <a:rPr lang="en-GB" dirty="0"/>
              <a:t>To assess the effectiveness of RAS status testing using </a:t>
            </a:r>
            <a:r>
              <a:rPr lang="en-GB" dirty="0" err="1"/>
              <a:t>ctDNA</a:t>
            </a:r>
            <a:r>
              <a:rPr lang="en-GB" dirty="0"/>
              <a:t> </a:t>
            </a:r>
            <a:r>
              <a:rPr lang="en-GB" dirty="0" err="1"/>
              <a:t>vs</a:t>
            </a:r>
            <a:r>
              <a:rPr lang="en-GB" dirty="0"/>
              <a:t> </a:t>
            </a:r>
            <a:r>
              <a:rPr lang="en-GB" dirty="0" err="1"/>
              <a:t>SoC</a:t>
            </a:r>
            <a:r>
              <a:rPr lang="en-GB" dirty="0"/>
              <a:t> to establish eligibility for anti-EGFR therapy in patients with </a:t>
            </a:r>
            <a:r>
              <a:rPr lang="en-GB" dirty="0" err="1"/>
              <a:t>mCRC</a:t>
            </a:r>
            <a:endParaRPr lang="en-GB" dirty="0"/>
          </a:p>
          <a:p>
            <a:pPr lvl="1">
              <a:buClr>
                <a:srgbClr val="043882"/>
              </a:buClr>
            </a:pPr>
            <a:endParaRPr lang="en-GB" dirty="0"/>
          </a:p>
          <a:p>
            <a:pPr marL="0" indent="0">
              <a:buNone/>
            </a:pPr>
            <a:r>
              <a:rPr lang="en-GB" b="1" dirty="0"/>
              <a:t>Study design</a:t>
            </a:r>
            <a:endParaRPr lang="en-GB" dirty="0"/>
          </a:p>
          <a:p>
            <a:pPr>
              <a:buClr>
                <a:srgbClr val="043882"/>
              </a:buClr>
            </a:pPr>
            <a:r>
              <a:rPr lang="en-GB" dirty="0"/>
              <a:t>RAS status was assessed using </a:t>
            </a:r>
            <a:r>
              <a:rPr lang="en-GB" dirty="0" err="1"/>
              <a:t>BEAMing</a:t>
            </a:r>
            <a:r>
              <a:rPr lang="en-GB" dirty="0"/>
              <a:t> assays on plasma and FFPE tumour tissue or </a:t>
            </a:r>
            <a:r>
              <a:rPr lang="en-GB" dirty="0" err="1"/>
              <a:t>SoC</a:t>
            </a:r>
            <a:r>
              <a:rPr lang="en-GB" dirty="0"/>
              <a:t> RAS testing using </a:t>
            </a:r>
            <a:r>
              <a:rPr lang="en-GB" dirty="0" err="1"/>
              <a:t>qPCR</a:t>
            </a:r>
            <a:r>
              <a:rPr lang="en-GB" dirty="0"/>
              <a:t> or </a:t>
            </a:r>
            <a:r>
              <a:rPr lang="en-GB" dirty="0" err="1"/>
              <a:t>pyrosequencing</a:t>
            </a:r>
            <a:r>
              <a:rPr lang="en-GB" dirty="0"/>
              <a:t> on FFPE tumour tissue, in 147 patients with </a:t>
            </a:r>
            <a:r>
              <a:rPr lang="en-GB" dirty="0" err="1"/>
              <a:t>mCRC</a:t>
            </a: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lvl="1">
              <a:buClr>
                <a:srgbClr val="043882"/>
              </a:buClr>
            </a:pPr>
            <a:endParaRPr lang="en-GB" dirty="0"/>
          </a:p>
          <a:p>
            <a:pPr marL="0" indent="0">
              <a:buNone/>
            </a:pPr>
            <a:endParaRPr lang="en-GB" b="1" dirty="0">
              <a:solidFill>
                <a:schemeClr val="bg2"/>
              </a:solidFill>
            </a:endParaRPr>
          </a:p>
          <a:p>
            <a:pPr marL="0" indent="0">
              <a:buNone/>
            </a:pPr>
            <a:r>
              <a:rPr lang="en-GB" b="1" dirty="0">
                <a:solidFill>
                  <a:schemeClr val="bg2"/>
                </a:solidFill>
              </a:rPr>
              <a:t>PRIMARY ENDPOINT</a:t>
            </a:r>
          </a:p>
          <a:p>
            <a:r>
              <a:rPr lang="en-GB" dirty="0"/>
              <a:t>Concordance rate for RAS testing</a:t>
            </a:r>
          </a:p>
          <a:p>
            <a:pPr marL="0" indent="0">
              <a:spcBef>
                <a:spcPts val="1200"/>
              </a:spcBef>
              <a:buNone/>
            </a:pPr>
            <a:r>
              <a:rPr lang="en-GB" b="1" dirty="0">
                <a:solidFill>
                  <a:schemeClr val="bg2"/>
                </a:solidFill>
              </a:rPr>
              <a:t>SECONDARY ENDPOINT</a:t>
            </a:r>
          </a:p>
          <a:p>
            <a:r>
              <a:rPr lang="en-GB" dirty="0"/>
              <a:t>PFS, OS</a:t>
            </a:r>
          </a:p>
          <a:p>
            <a:endParaRPr lang="en-GB" dirty="0"/>
          </a:p>
        </p:txBody>
      </p:sp>
      <p:sp>
        <p:nvSpPr>
          <p:cNvPr id="15" name="Text Placeholder 14"/>
          <p:cNvSpPr>
            <a:spLocks noGrp="1"/>
          </p:cNvSpPr>
          <p:nvPr>
            <p:ph type="body" sz="quarter" idx="11"/>
          </p:nvPr>
        </p:nvSpPr>
        <p:spPr/>
        <p:txBody>
          <a:bodyPr/>
          <a:lstStyle/>
          <a:p>
            <a:r>
              <a:rPr lang="en-GB" smtClean="0"/>
              <a:t>Grasselli et al. Ann Oncol </a:t>
            </a:r>
            <a:r>
              <a:rPr lang="fr-FR" smtClean="0"/>
              <a:t>2016; 27 (suppl 2): abstr</a:t>
            </a:r>
            <a:r>
              <a:rPr lang="en-GB" smtClean="0"/>
              <a:t> O-024 </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893086164"/>
              </p:ext>
            </p:extLst>
          </p:nvPr>
        </p:nvGraphicFramePr>
        <p:xfrm>
          <a:off x="348117" y="3640807"/>
          <a:ext cx="8295141" cy="1007392"/>
        </p:xfrm>
        <a:graphic>
          <a:graphicData uri="http://schemas.openxmlformats.org/drawingml/2006/table">
            <a:tbl>
              <a:tblPr firstRow="1" bandRow="1">
                <a:tableStyleId>{69012ECD-51FC-41F1-AA8D-1B2483CD663E}</a:tableStyleId>
              </a:tblPr>
              <a:tblGrid>
                <a:gridCol w="2264457"/>
                <a:gridCol w="2010228"/>
                <a:gridCol w="2010228"/>
                <a:gridCol w="2010228"/>
              </a:tblGrid>
              <a:tr h="5036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SoC</a:t>
                      </a:r>
                      <a:r>
                        <a:rPr kumimoji="0" lang="en-GB" sz="1400" b="1" i="0" u="none" strike="noStrike" cap="none" normalizeH="0" baseline="0" dirty="0" smtClean="0">
                          <a:ln>
                            <a:noFill/>
                          </a:ln>
                          <a:solidFill>
                            <a:schemeClr val="tx2"/>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BEAMing</a:t>
                      </a:r>
                      <a:r>
                        <a:rPr kumimoji="0" lang="en-GB" sz="1400" b="1" i="0" u="none" strike="noStrike" cap="none" normalizeH="0" baseline="0" dirty="0" smtClean="0">
                          <a:ln>
                            <a:noFill/>
                          </a:ln>
                          <a:solidFill>
                            <a:schemeClr val="tx2"/>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BEAMing</a:t>
                      </a:r>
                      <a:r>
                        <a:rPr kumimoji="0" lang="en-GB" sz="1400" b="1" i="0" u="none" strike="noStrike" cap="none" normalizeH="0" baseline="0" dirty="0" smtClean="0">
                          <a:ln>
                            <a:noFill/>
                          </a:ln>
                          <a:solidFill>
                            <a:schemeClr val="tx2"/>
                          </a:solidFill>
                          <a:effectLst/>
                          <a:latin typeface="Arial" charset="0"/>
                          <a:cs typeface="Arial" charset="0"/>
                        </a:rPr>
                        <a:t>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36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RAS testing sensitivity,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066585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O-024: </a:t>
            </a:r>
            <a:r>
              <a:rPr lang="en-GB" dirty="0"/>
              <a:t>Circulating </a:t>
            </a:r>
            <a:r>
              <a:rPr lang="en-GB" dirty="0" err="1"/>
              <a:t>tumor</a:t>
            </a:r>
            <a:r>
              <a:rPr lang="en-GB" dirty="0"/>
              <a:t> DNA extended RAS mutational analysis as a surrogate of mutational status of </a:t>
            </a:r>
            <a:r>
              <a:rPr lang="en-GB" dirty="0" err="1"/>
              <a:t>tumor</a:t>
            </a:r>
            <a:r>
              <a:rPr lang="en-GB" dirty="0"/>
              <a:t> samples in metastatic colorectal cancer and its impact on patient selection for anti-EGFR therapy</a:t>
            </a:r>
            <a:r>
              <a:rPr lang="en-GB" dirty="0" smtClean="0"/>
              <a:t> – </a:t>
            </a:r>
            <a:r>
              <a:rPr lang="en-GB" dirty="0" err="1" smtClean="0"/>
              <a:t>Grasselli</a:t>
            </a:r>
            <a:r>
              <a:rPr lang="en-GB" dirty="0" smtClean="0"/>
              <a:t> J,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*Few hepatic metastases &lt;1 cm, 3 small peritoneal implants.</a:t>
            </a:r>
            <a:endParaRPr lang="en-GB" dirty="0"/>
          </a:p>
        </p:txBody>
      </p:sp>
      <p:sp>
        <p:nvSpPr>
          <p:cNvPr id="15" name="Text Placeholder 14"/>
          <p:cNvSpPr>
            <a:spLocks noGrp="1"/>
          </p:cNvSpPr>
          <p:nvPr>
            <p:ph type="body" sz="quarter" idx="11"/>
          </p:nvPr>
        </p:nvSpPr>
        <p:spPr/>
        <p:txBody>
          <a:bodyPr/>
          <a:lstStyle/>
          <a:p>
            <a:r>
              <a:rPr lang="en-GB" dirty="0" err="1" smtClean="0"/>
              <a:t>Grasselli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O-024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smtClean="0"/>
          </a:p>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endParaRPr lang="en-GB" dirty="0"/>
          </a:p>
          <a:p>
            <a:pPr>
              <a:buClr>
                <a:srgbClr val="043882"/>
              </a:buClr>
            </a:pPr>
            <a:endParaRPr lang="en-GB" dirty="0" smtClean="0"/>
          </a:p>
          <a:p>
            <a:pPr>
              <a:spcBef>
                <a:spcPts val="1800"/>
              </a:spcBef>
              <a:buClr>
                <a:srgbClr val="043882"/>
              </a:buClr>
            </a:pPr>
            <a:r>
              <a:rPr lang="en-GB" dirty="0" smtClean="0"/>
              <a:t>Overall concordance: 89.8%; Kappa index 0.81 (95% CI 0.71, 0.90)</a:t>
            </a:r>
          </a:p>
          <a:p>
            <a:pPr lvl="1">
              <a:buClr>
                <a:srgbClr val="043882"/>
              </a:buClr>
            </a:pPr>
            <a:r>
              <a:rPr lang="en-GB" dirty="0" smtClean="0"/>
              <a:t>RAS mutant: </a:t>
            </a:r>
            <a:r>
              <a:rPr lang="en-GB" dirty="0"/>
              <a:t>40.1% with </a:t>
            </a:r>
            <a:r>
              <a:rPr lang="en-GB" dirty="0" err="1"/>
              <a:t>BEAMing</a:t>
            </a:r>
            <a:r>
              <a:rPr lang="en-GB" dirty="0"/>
              <a:t> </a:t>
            </a:r>
            <a:r>
              <a:rPr lang="en-GB" dirty="0" smtClean="0"/>
              <a:t>plasma vs 36.7</a:t>
            </a:r>
            <a:r>
              <a:rPr lang="en-GB" dirty="0"/>
              <a:t>% with </a:t>
            </a:r>
            <a:r>
              <a:rPr lang="en-GB" dirty="0" err="1"/>
              <a:t>SoC</a:t>
            </a:r>
            <a:r>
              <a:rPr lang="en-GB" dirty="0"/>
              <a:t> tumour</a:t>
            </a:r>
          </a:p>
        </p:txBody>
      </p:sp>
      <p:graphicFrame>
        <p:nvGraphicFramePr>
          <p:cNvPr id="8" name="Group 88"/>
          <p:cNvGraphicFramePr>
            <a:graphicFrameLocks noGrp="1"/>
          </p:cNvGraphicFramePr>
          <p:nvPr>
            <p:extLst>
              <p:ext uri="{D42A27DB-BD31-4B8C-83A1-F6EECF244321}">
                <p14:modId xmlns:p14="http://schemas.microsoft.com/office/powerpoint/2010/main" val="3137926200"/>
              </p:ext>
            </p:extLst>
          </p:nvPr>
        </p:nvGraphicFramePr>
        <p:xfrm>
          <a:off x="369888" y="1616061"/>
          <a:ext cx="8408988" cy="1524000"/>
        </p:xfrm>
        <a:graphic>
          <a:graphicData uri="http://schemas.openxmlformats.org/drawingml/2006/table">
            <a:tbl>
              <a:tblPr firstRow="1" bandRow="1">
                <a:tableStyleId>{69012ECD-51FC-41F1-AA8D-1B2483CD663E}</a:tableStyleId>
              </a:tblPr>
              <a:tblGrid>
                <a:gridCol w="1622787"/>
                <a:gridCol w="2262067"/>
                <a:gridCol w="2262067"/>
                <a:gridCol w="2262067"/>
              </a:tblGrid>
              <a:tr h="175353">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Concordance analysis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BEAMing</a:t>
                      </a:r>
                      <a:r>
                        <a:rPr kumimoji="0" lang="en-GB" sz="1400" b="1" i="0" u="none" strike="noStrike" cap="none" normalizeH="0" baseline="0" dirty="0" smtClean="0">
                          <a:ln>
                            <a:noFill/>
                          </a:ln>
                          <a:solidFill>
                            <a:schemeClr val="tx2"/>
                          </a:solidFill>
                          <a:effectLst/>
                          <a:latin typeface="Arial" charset="0"/>
                          <a:cs typeface="Arial" charset="0"/>
                        </a:rPr>
                        <a:t>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175353">
                <a:tc gridSpan="2"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RAS 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5353">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rgbClr val="4D4D4D"/>
                          </a:solidFill>
                          <a:effectLst/>
                          <a:latin typeface="Arial" charset="0"/>
                          <a:cs typeface="Arial" charset="0"/>
                        </a:rPr>
                        <a:t>SoC</a:t>
                      </a:r>
                      <a:r>
                        <a:rPr kumimoji="0" lang="en-GB" sz="1400" b="1" i="0" u="none" strike="noStrike" cap="none" normalizeH="0" baseline="0" dirty="0" smtClean="0">
                          <a:ln>
                            <a:noFill/>
                          </a:ln>
                          <a:solidFill>
                            <a:srgbClr val="4D4D4D"/>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RAS 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35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35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370249204"/>
              </p:ext>
            </p:extLst>
          </p:nvPr>
        </p:nvGraphicFramePr>
        <p:xfrm>
          <a:off x="369887" y="3929753"/>
          <a:ext cx="8408987" cy="2346960"/>
        </p:xfrm>
        <a:graphic>
          <a:graphicData uri="http://schemas.openxmlformats.org/drawingml/2006/table">
            <a:tbl>
              <a:tblPr firstRow="1" bandRow="1">
                <a:tableStyleId>{69012ECD-51FC-41F1-AA8D-1B2483CD663E}</a:tableStyleId>
              </a:tblPr>
              <a:tblGrid>
                <a:gridCol w="892358"/>
                <a:gridCol w="1456801"/>
                <a:gridCol w="1367865"/>
                <a:gridCol w="1367865"/>
                <a:gridCol w="963478"/>
                <a:gridCol w="2360620"/>
              </a:tblGrid>
              <a:tr h="216299">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Discordance analysis: mutations detected only in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77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charset="0"/>
                          <a:cs typeface="Arial" charset="0"/>
                        </a:rPr>
                        <a:t>SoC</a:t>
                      </a:r>
                      <a:r>
                        <a:rPr kumimoji="0" lang="en-GB" sz="1400" b="1" i="0" u="none" strike="noStrike" cap="none" normalizeH="0" baseline="0" noProof="0" dirty="0" smtClean="0">
                          <a:ln>
                            <a:noFill/>
                          </a:ln>
                          <a:solidFill>
                            <a:schemeClr val="tx2"/>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charset="0"/>
                          <a:cs typeface="Arial" charset="0"/>
                        </a:rPr>
                        <a:t>BEAMing</a:t>
                      </a:r>
                      <a:r>
                        <a:rPr kumimoji="0" lang="en-GB" sz="1400" b="1" i="0" u="none" strike="noStrike" cap="none" normalizeH="0" baseline="0" noProof="0" dirty="0" smtClean="0">
                          <a:ln>
                            <a:noFill/>
                          </a:ln>
                          <a:solidFill>
                            <a:schemeClr val="tx2"/>
                          </a:solidFill>
                          <a:effectLst/>
                          <a:latin typeface="Arial" charset="0"/>
                          <a:cs typeface="Arial" charset="0"/>
                        </a:rPr>
                        <a:t>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err="1" smtClean="0">
                          <a:ln>
                            <a:noFill/>
                          </a:ln>
                          <a:solidFill>
                            <a:schemeClr val="tx2"/>
                          </a:solidFill>
                          <a:effectLst/>
                          <a:latin typeface="Arial" charset="0"/>
                          <a:cs typeface="Arial" charset="0"/>
                        </a:rPr>
                        <a:t>BEAMing</a:t>
                      </a:r>
                      <a:r>
                        <a:rPr kumimoji="0" lang="en-GB" sz="1400" b="1" i="0" u="none" strike="noStrike" cap="none" normalizeH="0" baseline="0" noProof="0" dirty="0" smtClean="0">
                          <a:ln>
                            <a:noFill/>
                          </a:ln>
                          <a:solidFill>
                            <a:schemeClr val="tx2"/>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Codon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Prior CT lines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Possible explanation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Low tissue burden*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err="1" smtClean="0">
                          <a:ln>
                            <a:noFill/>
                          </a:ln>
                          <a:solidFill>
                            <a:srgbClr val="4D4D4D"/>
                          </a:solidFill>
                          <a:effectLst/>
                          <a:latin typeface="Arial" charset="0"/>
                          <a:cs typeface="Arial" charset="0"/>
                        </a:rPr>
                        <a:t>ctDNA</a:t>
                      </a:r>
                      <a:r>
                        <a:rPr kumimoji="0" lang="en-GB" sz="1400" b="0" i="0" u="none" strike="noStrike" cap="none" normalizeH="0" baseline="0" noProof="0" dirty="0" smtClean="0">
                          <a:ln>
                            <a:noFill/>
                          </a:ln>
                          <a:solidFill>
                            <a:srgbClr val="4D4D4D"/>
                          </a:solidFill>
                          <a:effectLst/>
                          <a:latin typeface="Arial" charset="0"/>
                          <a:cs typeface="Arial" charset="0"/>
                        </a:rPr>
                        <a:t> shedding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charset="0"/>
                          <a:cs typeface="Arial" charset="0"/>
                        </a:rPr>
                        <a:t>NRAS G13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62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Molecular heterogeneity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502784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O-024: </a:t>
            </a:r>
            <a:r>
              <a:rPr lang="en-GB" dirty="0"/>
              <a:t>Circulating </a:t>
            </a:r>
            <a:r>
              <a:rPr lang="en-GB" dirty="0" err="1"/>
              <a:t>tumor</a:t>
            </a:r>
            <a:r>
              <a:rPr lang="en-GB" dirty="0"/>
              <a:t> DNA extended RAS mutational analysis as a surrogate of mutational status of </a:t>
            </a:r>
            <a:r>
              <a:rPr lang="en-GB" dirty="0" err="1"/>
              <a:t>tumor</a:t>
            </a:r>
            <a:r>
              <a:rPr lang="en-GB" dirty="0"/>
              <a:t> samples in metastatic colorectal cancer and its impact on patient selection for anti-EGFR therapy</a:t>
            </a:r>
            <a:r>
              <a:rPr lang="en-GB" dirty="0" smtClean="0"/>
              <a:t> – </a:t>
            </a:r>
            <a:r>
              <a:rPr lang="en-GB" dirty="0" err="1" smtClean="0"/>
              <a:t>Grasselli</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Grasselli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O-024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a:t>
            </a:r>
            <a:r>
              <a:rPr lang="en-GB" b="1" dirty="0"/>
              <a:t>(</a:t>
            </a:r>
            <a:r>
              <a:rPr lang="en-GB" b="1" dirty="0" smtClean="0"/>
              <a:t>cont.)</a:t>
            </a:r>
            <a:endParaRPr lang="en-GB" b="1" dirty="0"/>
          </a:p>
          <a:p>
            <a:pPr>
              <a:buClr>
                <a:srgbClr val="043882"/>
              </a:buClr>
            </a:pPr>
            <a:endParaRPr lang="en-GB" dirty="0" smtClean="0"/>
          </a:p>
          <a:p>
            <a:pPr marL="0" indent="0">
              <a:buClr>
                <a:srgbClr val="043882"/>
              </a:buClr>
              <a:buFontTx/>
              <a:buNone/>
            </a:pP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920316450"/>
              </p:ext>
            </p:extLst>
          </p:nvPr>
        </p:nvGraphicFramePr>
        <p:xfrm>
          <a:off x="369889" y="1605176"/>
          <a:ext cx="8408985" cy="3870960"/>
        </p:xfrm>
        <a:graphic>
          <a:graphicData uri="http://schemas.openxmlformats.org/drawingml/2006/table">
            <a:tbl>
              <a:tblPr firstRow="1" bandRow="1">
                <a:tableStyleId>{69012ECD-51FC-41F1-AA8D-1B2483CD663E}</a:tableStyleId>
              </a:tblPr>
              <a:tblGrid>
                <a:gridCol w="1055120"/>
                <a:gridCol w="1470773"/>
                <a:gridCol w="1470773"/>
                <a:gridCol w="1470773"/>
                <a:gridCol w="1470773"/>
                <a:gridCol w="1470773"/>
              </a:tblGrid>
              <a:tr h="158179">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Discordance analysis: mutations detected only in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89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SoC</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tumour</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BEAMing</a:t>
                      </a:r>
                      <a:r>
                        <a:rPr kumimoji="0" lang="en-GB" sz="1400" b="1" i="0" u="none" strike="noStrike" cap="none" normalizeH="0" baseline="0" dirty="0" smtClean="0">
                          <a:ln>
                            <a:noFill/>
                          </a:ln>
                          <a:solidFill>
                            <a:schemeClr val="tx2"/>
                          </a:solidFill>
                          <a:effectLst/>
                          <a:latin typeface="Arial" charset="0"/>
                          <a:cs typeface="Arial" charset="0"/>
                        </a:rPr>
                        <a:t> plasma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BEAMing</a:t>
                      </a:r>
                      <a:r>
                        <a:rPr kumimoji="0" lang="en-GB" sz="1400" b="1" i="0" u="none" strike="noStrike" cap="none" normalizeH="0" baseline="0" dirty="0" smtClean="0">
                          <a:ln>
                            <a:noFill/>
                          </a:ln>
                          <a:solidFill>
                            <a:schemeClr val="tx2"/>
                          </a:solidFill>
                          <a:effectLst/>
                          <a:latin typeface="Arial" charset="0"/>
                          <a:cs typeface="Arial" charset="0"/>
                        </a:rPr>
                        <a:t> tumour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Codon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Prior CT lines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Possible explanation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SoC</a:t>
                      </a:r>
                      <a:r>
                        <a:rPr kumimoji="0" lang="en-GB" sz="1400" b="0" i="0" u="none" strike="noStrike" cap="none" normalizeH="0" baseline="0" dirty="0" smtClean="0">
                          <a:ln>
                            <a:noFill/>
                          </a:ln>
                          <a:solidFill>
                            <a:srgbClr val="4D4D4D"/>
                          </a:solidFill>
                          <a:effectLst/>
                          <a:latin typeface="Arial" charset="0"/>
                          <a:cs typeface="Arial" charset="0"/>
                        </a:rPr>
                        <a:t> sensitivity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KRAS A146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KRAS A146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Molecular heterogeneity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WT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KRAS G12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MUT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charset="0"/>
                          <a:cs typeface="Arial" charset="0"/>
                        </a:rPr>
                        <a:t>WT</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KRAS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81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NRAS Q61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744956995"/>
              </p:ext>
            </p:extLst>
          </p:nvPr>
        </p:nvGraphicFramePr>
        <p:xfrm>
          <a:off x="365124" y="5665563"/>
          <a:ext cx="8413750" cy="609600"/>
        </p:xfrm>
        <a:graphic>
          <a:graphicData uri="http://schemas.openxmlformats.org/drawingml/2006/table">
            <a:tbl>
              <a:tblPr firstRow="1" bandRow="1">
                <a:tableStyleId>{69012ECD-51FC-41F1-AA8D-1B2483CD663E}</a:tableStyleId>
              </a:tblPr>
              <a:tblGrid>
                <a:gridCol w="2221230"/>
                <a:gridCol w="3096260"/>
                <a:gridCol w="309626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2L + 3L RAS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err="1" smtClean="0">
                          <a:ln>
                            <a:noFill/>
                          </a:ln>
                          <a:solidFill>
                            <a:schemeClr val="tx2"/>
                          </a:solidFill>
                          <a:effectLst/>
                          <a:latin typeface="Arial" charset="0"/>
                          <a:cs typeface="Arial" charset="0"/>
                        </a:rPr>
                        <a:t>SoC</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tumour</a:t>
                      </a:r>
                      <a:r>
                        <a:rPr kumimoji="0" lang="en-US" sz="1400" b="1" i="0" u="none" strike="noStrike" cap="none" normalizeH="0" baseline="0" dirty="0" smtClean="0">
                          <a:ln>
                            <a:noFill/>
                          </a:ln>
                          <a:solidFill>
                            <a:schemeClr val="tx2"/>
                          </a:solidFill>
                          <a:effectLst/>
                          <a:latin typeface="Arial" charset="0"/>
                          <a:cs typeface="Arial" charset="0"/>
                        </a:rPr>
                        <a:t> (n=51)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err="1" smtClean="0">
                          <a:ln>
                            <a:noFill/>
                          </a:ln>
                          <a:solidFill>
                            <a:schemeClr val="tx2"/>
                          </a:solidFill>
                          <a:effectLst/>
                          <a:latin typeface="Arial" charset="0"/>
                          <a:cs typeface="Arial" charset="0"/>
                        </a:rPr>
                        <a:t>BEAMing</a:t>
                      </a:r>
                      <a:r>
                        <a:rPr kumimoji="0" lang="en-US" sz="1400" b="1" i="0" u="none" strike="noStrike" cap="none" normalizeH="0" baseline="0" dirty="0" smtClean="0">
                          <a:ln>
                            <a:noFill/>
                          </a:ln>
                          <a:solidFill>
                            <a:schemeClr val="tx2"/>
                          </a:solidFill>
                          <a:effectLst/>
                          <a:latin typeface="Arial" charset="0"/>
                          <a:cs typeface="Arial" charset="0"/>
                        </a:rPr>
                        <a:t> plasma (n=47)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mPFS</a:t>
                      </a:r>
                      <a:r>
                        <a:rPr kumimoji="0" lang="en-GB" sz="1400" b="0" i="0" u="none" strike="noStrike" cap="none" normalizeH="0" baseline="0" dirty="0" smtClean="0">
                          <a:ln>
                            <a:noFill/>
                          </a:ln>
                          <a:solidFill>
                            <a:srgbClr val="4D4D4D"/>
                          </a:solidFill>
                          <a:effectLst/>
                          <a:latin typeface="Arial" charset="0"/>
                          <a:cs typeface="Arial" charset="0"/>
                        </a:rPr>
                        <a:t>, months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8.7 (6.43, 10.23)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8.7 (6.77, 11.27)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876921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O-024: </a:t>
            </a:r>
            <a:r>
              <a:rPr lang="en-GB" dirty="0"/>
              <a:t>Circulating </a:t>
            </a:r>
            <a:r>
              <a:rPr lang="en-GB" dirty="0" err="1"/>
              <a:t>tumor</a:t>
            </a:r>
            <a:r>
              <a:rPr lang="en-GB" dirty="0"/>
              <a:t> DNA extended RAS mutational analysis as a surrogate of mutational status of </a:t>
            </a:r>
            <a:r>
              <a:rPr lang="en-GB" dirty="0" err="1"/>
              <a:t>tumor</a:t>
            </a:r>
            <a:r>
              <a:rPr lang="en-GB" dirty="0"/>
              <a:t> samples in metastatic colorectal cancer and its impact on patient selection for anti-EGFR therapy</a:t>
            </a:r>
            <a:r>
              <a:rPr lang="en-GB" dirty="0" smtClean="0"/>
              <a:t> – </a:t>
            </a:r>
            <a:r>
              <a:rPr lang="en-GB" dirty="0" err="1" smtClean="0"/>
              <a:t>Grasselli</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Grasselli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O-024 </a:t>
            </a:r>
            <a:endParaRPr lang="en-GB" dirty="0"/>
          </a:p>
        </p:txBody>
      </p:sp>
      <p:sp>
        <p:nvSpPr>
          <p:cNvPr id="7"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endParaRPr lang="en-GB" dirty="0" smtClean="0"/>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smtClean="0"/>
          </a:p>
          <a:p>
            <a:pPr marL="0" indent="0">
              <a:spcBef>
                <a:spcPts val="1800"/>
              </a:spcBef>
              <a:spcAft>
                <a:spcPts val="0"/>
              </a:spcAft>
              <a:buClr>
                <a:srgbClr val="043882"/>
              </a:buClr>
              <a:buFontTx/>
              <a:buNone/>
            </a:pPr>
            <a:r>
              <a:rPr lang="en-GB" b="1" dirty="0" smtClean="0"/>
              <a:t>Conclusions</a:t>
            </a:r>
            <a:endParaRPr lang="en-GB" dirty="0" smtClean="0"/>
          </a:p>
          <a:p>
            <a:pPr>
              <a:spcAft>
                <a:spcPts val="0"/>
              </a:spcAft>
              <a:buClr>
                <a:srgbClr val="043882"/>
              </a:buClr>
            </a:pPr>
            <a:r>
              <a:rPr lang="en-GB" b="1" dirty="0" smtClean="0"/>
              <a:t>A concordance rate of 89.8% was achieved between </a:t>
            </a:r>
            <a:r>
              <a:rPr lang="en-GB" b="1" dirty="0" err="1" smtClean="0"/>
              <a:t>ctDNA</a:t>
            </a:r>
            <a:r>
              <a:rPr lang="en-GB" b="1" dirty="0" smtClean="0"/>
              <a:t> RAS testing </a:t>
            </a:r>
            <a:r>
              <a:rPr lang="en-GB" b="1" dirty="0"/>
              <a:t>and standard tissue testing </a:t>
            </a:r>
            <a:r>
              <a:rPr lang="en-GB" b="1" dirty="0" smtClean="0"/>
              <a:t>in patients with </a:t>
            </a:r>
            <a:r>
              <a:rPr lang="en-GB" b="1" dirty="0" err="1" smtClean="0"/>
              <a:t>mCRC</a:t>
            </a:r>
            <a:r>
              <a:rPr lang="en-GB" b="1" dirty="0" smtClean="0"/>
              <a:t> eligible for anti-EGFR therapies</a:t>
            </a:r>
          </a:p>
          <a:p>
            <a:pPr>
              <a:spcAft>
                <a:spcPts val="0"/>
              </a:spcAft>
              <a:buClr>
                <a:srgbClr val="043882"/>
              </a:buClr>
            </a:pPr>
            <a:r>
              <a:rPr lang="en-GB" b="1" dirty="0" smtClean="0"/>
              <a:t>Plasma </a:t>
            </a:r>
            <a:r>
              <a:rPr lang="en-GB" b="1" dirty="0"/>
              <a:t>RAS </a:t>
            </a:r>
            <a:r>
              <a:rPr lang="en-GB" b="1" dirty="0" smtClean="0"/>
              <a:t>testing by </a:t>
            </a:r>
            <a:r>
              <a:rPr lang="en-GB" b="1" dirty="0" err="1" smtClean="0"/>
              <a:t>BEAMing</a:t>
            </a:r>
            <a:r>
              <a:rPr lang="en-GB" b="1" dirty="0" smtClean="0"/>
              <a:t> captures a population </a:t>
            </a:r>
            <a:r>
              <a:rPr lang="en-GB" b="1" dirty="0"/>
              <a:t>responding to </a:t>
            </a:r>
            <a:r>
              <a:rPr lang="en-GB" b="1" dirty="0" smtClean="0"/>
              <a:t>anti-EGFR therapy with the same precision as that of </a:t>
            </a:r>
            <a:r>
              <a:rPr lang="en-GB" b="1" dirty="0" err="1"/>
              <a:t>SoC</a:t>
            </a:r>
            <a:r>
              <a:rPr lang="en-GB" b="1" dirty="0"/>
              <a:t> RAS testing in </a:t>
            </a:r>
            <a:r>
              <a:rPr lang="en-GB" b="1" dirty="0" smtClean="0"/>
              <a:t>tumours</a:t>
            </a:r>
            <a:endParaRPr lang="en-GB" b="1" dirty="0"/>
          </a:p>
          <a:p>
            <a:pPr>
              <a:spcAft>
                <a:spcPts val="0"/>
              </a:spcAft>
              <a:buClr>
                <a:srgbClr val="043882"/>
              </a:buClr>
            </a:pPr>
            <a:r>
              <a:rPr lang="en-GB" b="1" dirty="0" smtClean="0"/>
              <a:t>Discordant samples could be explained by technical sensitivity, temporal or spatial heterogeneity and low tumour burden</a:t>
            </a:r>
          </a:p>
          <a:p>
            <a:pPr>
              <a:spcAft>
                <a:spcPts val="0"/>
              </a:spcAft>
              <a:buClr>
                <a:srgbClr val="043882"/>
              </a:buClr>
            </a:pPr>
            <a:r>
              <a:rPr lang="en-GB" b="1" dirty="0" smtClean="0"/>
              <a:t>The </a:t>
            </a:r>
            <a:r>
              <a:rPr lang="en-GB" b="1" dirty="0"/>
              <a:t>feasibility and practicability of </a:t>
            </a:r>
            <a:r>
              <a:rPr lang="en-GB" b="1" dirty="0" err="1"/>
              <a:t>ctDNA</a:t>
            </a:r>
            <a:r>
              <a:rPr lang="en-GB" b="1" dirty="0"/>
              <a:t> analysis may </a:t>
            </a:r>
            <a:r>
              <a:rPr lang="en-GB" b="1" dirty="0" smtClean="0"/>
              <a:t>significantly influence clinical </a:t>
            </a:r>
            <a:r>
              <a:rPr lang="en-GB" b="1" dirty="0"/>
              <a:t>practice </a:t>
            </a:r>
            <a:r>
              <a:rPr lang="en-GB" b="1" dirty="0" smtClean="0"/>
              <a:t>for anti-EGFR treatment selection</a:t>
            </a:r>
          </a:p>
        </p:txBody>
      </p:sp>
      <p:sp>
        <p:nvSpPr>
          <p:cNvPr id="18" name="Text Placeholder 13"/>
          <p:cNvSpPr>
            <a:spLocks noGrp="1"/>
          </p:cNvSpPr>
          <p:nvPr>
            <p:ph type="body" sz="quarter" idx="10"/>
          </p:nvPr>
        </p:nvSpPr>
        <p:spPr>
          <a:xfrm>
            <a:off x="365125" y="6096000"/>
            <a:ext cx="4130675" cy="487363"/>
          </a:xfrm>
        </p:spPr>
        <p:txBody>
          <a:bodyPr/>
          <a:lstStyle/>
          <a:p>
            <a:r>
              <a:rPr lang="en-GB" dirty="0" smtClean="0"/>
              <a:t>NR, not reached.</a:t>
            </a:r>
            <a:endParaRPr lang="en-GB" dirty="0"/>
          </a:p>
        </p:txBody>
      </p:sp>
      <p:graphicFrame>
        <p:nvGraphicFramePr>
          <p:cNvPr id="22" name="Group 88"/>
          <p:cNvGraphicFramePr>
            <a:graphicFrameLocks noGrp="1"/>
          </p:cNvGraphicFramePr>
          <p:nvPr>
            <p:extLst>
              <p:ext uri="{D42A27DB-BD31-4B8C-83A1-F6EECF244321}">
                <p14:modId xmlns:p14="http://schemas.microsoft.com/office/powerpoint/2010/main" val="153747486"/>
              </p:ext>
            </p:extLst>
          </p:nvPr>
        </p:nvGraphicFramePr>
        <p:xfrm>
          <a:off x="2720557" y="1747794"/>
          <a:ext cx="1712450" cy="897600"/>
        </p:xfrm>
        <a:graphic>
          <a:graphicData uri="http://schemas.openxmlformats.org/drawingml/2006/table">
            <a:tbl>
              <a:tblPr firstRow="1" bandRow="1">
                <a:tableStyleId>{69012ECD-51FC-41F1-AA8D-1B2483CD663E}</a:tableStyleId>
              </a:tblPr>
              <a:tblGrid>
                <a:gridCol w="717583"/>
                <a:gridCol w="994867"/>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err="1" smtClean="0">
                          <a:ln>
                            <a:noFill/>
                          </a:ln>
                          <a:solidFill>
                            <a:schemeClr val="tx1"/>
                          </a:solidFill>
                          <a:effectLst/>
                          <a:latin typeface="Arial" charset="0"/>
                          <a:cs typeface="Arial" charset="0"/>
                        </a:rPr>
                        <a:t>mOS</a:t>
                      </a:r>
                      <a:r>
                        <a:rPr kumimoji="0" lang="en-GB" sz="800" b="1" i="0" u="none" strike="noStrike" cap="none" normalizeH="0" baseline="0" dirty="0" smtClean="0">
                          <a:ln>
                            <a:noFill/>
                          </a:ln>
                          <a:solidFill>
                            <a:schemeClr val="tx1"/>
                          </a:solidFill>
                          <a:effectLst/>
                          <a:latin typeface="Arial" charset="0"/>
                          <a:cs typeface="Arial" charset="0"/>
                        </a:rPr>
                        <a:t>, months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MUT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28.7 (24.9, 41.3)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WT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39.1 (32.1, NR)</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HR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800" b="0" i="0" u="none" strike="noStrike" cap="none" normalizeH="0" baseline="0" dirty="0" smtClean="0">
                          <a:ln>
                            <a:noFill/>
                          </a:ln>
                          <a:solidFill>
                            <a:schemeClr val="tx1"/>
                          </a:solidFill>
                          <a:effectLst/>
                          <a:latin typeface="Arial" charset="0"/>
                          <a:cs typeface="Arial" charset="0"/>
                        </a:rPr>
                        <a:t>1.65 (1.04, 2.64)</a:t>
                      </a: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Group 88"/>
          <p:cNvGraphicFramePr>
            <a:graphicFrameLocks noGrp="1"/>
          </p:cNvGraphicFramePr>
          <p:nvPr>
            <p:extLst>
              <p:ext uri="{D42A27DB-BD31-4B8C-83A1-F6EECF244321}">
                <p14:modId xmlns:p14="http://schemas.microsoft.com/office/powerpoint/2010/main" val="2429747995"/>
              </p:ext>
            </p:extLst>
          </p:nvPr>
        </p:nvGraphicFramePr>
        <p:xfrm>
          <a:off x="7052943" y="1747794"/>
          <a:ext cx="1717974" cy="897600"/>
        </p:xfrm>
        <a:graphic>
          <a:graphicData uri="http://schemas.openxmlformats.org/drawingml/2006/table">
            <a:tbl>
              <a:tblPr firstRow="1" bandRow="1">
                <a:tableStyleId>{69012ECD-51FC-41F1-AA8D-1B2483CD663E}</a:tableStyleId>
              </a:tblPr>
              <a:tblGrid>
                <a:gridCol w="745053"/>
                <a:gridCol w="972921"/>
              </a:tblGrid>
              <a:tr h="146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800" b="0" i="0" u="none" strike="noStrike" cap="none" normalizeH="0" baseline="0" dirty="0" smtClean="0">
                        <a:ln>
                          <a:noFill/>
                        </a:ln>
                        <a:solidFill>
                          <a:schemeClr val="tx1"/>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err="1" smtClean="0">
                          <a:ln>
                            <a:noFill/>
                          </a:ln>
                          <a:solidFill>
                            <a:schemeClr val="tx1"/>
                          </a:solidFill>
                          <a:effectLst/>
                          <a:latin typeface="Arial" charset="0"/>
                          <a:cs typeface="Arial" charset="0"/>
                        </a:rPr>
                        <a:t>mOS</a:t>
                      </a:r>
                      <a:r>
                        <a:rPr kumimoji="0" lang="en-GB" sz="800" b="1" i="0" u="none" strike="noStrike" cap="none" normalizeH="0" baseline="0" dirty="0" smtClean="0">
                          <a:ln>
                            <a:noFill/>
                          </a:ln>
                          <a:solidFill>
                            <a:schemeClr val="tx1"/>
                          </a:solidFill>
                          <a:effectLst/>
                          <a:latin typeface="Arial" charset="0"/>
                          <a:cs typeface="Arial" charset="0"/>
                        </a:rPr>
                        <a:t>, months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MUT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27.8 (24.6, 35.6)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RAS WT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42.9 (36.5, NR)</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4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HR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Arial" charset="0"/>
                          <a:cs typeface="Arial" charset="0"/>
                        </a:rPr>
                        <a:t>1.92 (1.21, 3.06)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5" name="Group 24"/>
          <p:cNvGrpSpPr/>
          <p:nvPr/>
        </p:nvGrpSpPr>
        <p:grpSpPr>
          <a:xfrm>
            <a:off x="488347" y="1546680"/>
            <a:ext cx="2815497" cy="2575145"/>
            <a:chOff x="488347" y="1601110"/>
            <a:chExt cx="2815497" cy="2575145"/>
          </a:xfrm>
        </p:grpSpPr>
        <p:sp>
          <p:nvSpPr>
            <p:cNvPr id="26" name="Freeform 25"/>
            <p:cNvSpPr>
              <a:spLocks/>
            </p:cNvSpPr>
            <p:nvPr/>
          </p:nvSpPr>
          <p:spPr bwMode="auto">
            <a:xfrm>
              <a:off x="1102225" y="1813027"/>
              <a:ext cx="2117351" cy="19073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7" name="Line 6"/>
            <p:cNvSpPr>
              <a:spLocks noChangeShapeType="1"/>
            </p:cNvSpPr>
            <p:nvPr/>
          </p:nvSpPr>
          <p:spPr bwMode="auto">
            <a:xfrm>
              <a:off x="1052856" y="182801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 name="Line 7"/>
            <p:cNvSpPr>
              <a:spLocks noChangeShapeType="1"/>
            </p:cNvSpPr>
            <p:nvPr/>
          </p:nvSpPr>
          <p:spPr bwMode="auto">
            <a:xfrm>
              <a:off x="1052856" y="220049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 name="Line 8"/>
            <p:cNvSpPr>
              <a:spLocks noChangeShapeType="1"/>
            </p:cNvSpPr>
            <p:nvPr/>
          </p:nvSpPr>
          <p:spPr bwMode="auto">
            <a:xfrm>
              <a:off x="1052856" y="2563921"/>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 name="Line 9"/>
            <p:cNvSpPr>
              <a:spLocks noChangeShapeType="1"/>
            </p:cNvSpPr>
            <p:nvPr/>
          </p:nvSpPr>
          <p:spPr bwMode="auto">
            <a:xfrm>
              <a:off x="1052856" y="2922820"/>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1" name="Line 10"/>
            <p:cNvSpPr>
              <a:spLocks noChangeShapeType="1"/>
            </p:cNvSpPr>
            <p:nvPr/>
          </p:nvSpPr>
          <p:spPr bwMode="auto">
            <a:xfrm>
              <a:off x="1052856" y="3286246"/>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 name="Line 11"/>
            <p:cNvSpPr>
              <a:spLocks noChangeShapeType="1"/>
            </p:cNvSpPr>
            <p:nvPr/>
          </p:nvSpPr>
          <p:spPr bwMode="auto">
            <a:xfrm>
              <a:off x="1052856" y="3658725"/>
              <a:ext cx="4936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 name="Line 12"/>
            <p:cNvSpPr>
              <a:spLocks noChangeShapeType="1"/>
            </p:cNvSpPr>
            <p:nvPr/>
          </p:nvSpPr>
          <p:spPr bwMode="auto">
            <a:xfrm>
              <a:off x="2792936"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 name="Line 13"/>
            <p:cNvSpPr>
              <a:spLocks noChangeShapeType="1"/>
            </p:cNvSpPr>
            <p:nvPr/>
          </p:nvSpPr>
          <p:spPr bwMode="auto">
            <a:xfrm>
              <a:off x="2458792"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 name="Line 15"/>
            <p:cNvSpPr>
              <a:spLocks noChangeShapeType="1"/>
            </p:cNvSpPr>
            <p:nvPr/>
          </p:nvSpPr>
          <p:spPr bwMode="auto">
            <a:xfrm>
              <a:off x="3138898"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 name="Line 18"/>
            <p:cNvSpPr>
              <a:spLocks noChangeShapeType="1"/>
            </p:cNvSpPr>
            <p:nvPr/>
          </p:nvSpPr>
          <p:spPr bwMode="auto">
            <a:xfrm>
              <a:off x="2111067"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 name="Line 19"/>
            <p:cNvSpPr>
              <a:spLocks noChangeShapeType="1"/>
            </p:cNvSpPr>
            <p:nvPr/>
          </p:nvSpPr>
          <p:spPr bwMode="auto">
            <a:xfrm>
              <a:off x="1775040"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 name="Line 20"/>
            <p:cNvSpPr>
              <a:spLocks noChangeShapeType="1"/>
            </p:cNvSpPr>
            <p:nvPr/>
          </p:nvSpPr>
          <p:spPr bwMode="auto">
            <a:xfrm>
              <a:off x="1440896"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 name="Line 21"/>
            <p:cNvSpPr>
              <a:spLocks noChangeShapeType="1"/>
            </p:cNvSpPr>
            <p:nvPr/>
          </p:nvSpPr>
          <p:spPr bwMode="auto">
            <a:xfrm>
              <a:off x="1102225" y="373568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 name="TextBox 39"/>
            <p:cNvSpPr txBox="1"/>
            <p:nvPr/>
          </p:nvSpPr>
          <p:spPr>
            <a:xfrm rot="16200000">
              <a:off x="-79597" y="2664229"/>
              <a:ext cx="1382110" cy="246221"/>
            </a:xfrm>
            <a:prstGeom prst="rect">
              <a:avLst/>
            </a:prstGeom>
            <a:noFill/>
          </p:spPr>
          <p:txBody>
            <a:bodyPr wrap="none" rtlCol="0">
              <a:spAutoFit/>
            </a:bodyPr>
            <a:lstStyle/>
            <a:p>
              <a:pPr algn="ctr"/>
              <a:r>
                <a:rPr lang="en-GB" sz="1000" dirty="0" smtClean="0">
                  <a:solidFill>
                    <a:srgbClr val="363636"/>
                  </a:solidFill>
                </a:rPr>
                <a:t>Proportion event-free</a:t>
              </a:r>
              <a:endParaRPr lang="en-GB" sz="1000" dirty="0">
                <a:solidFill>
                  <a:srgbClr val="363636"/>
                </a:solidFill>
              </a:endParaRPr>
            </a:p>
          </p:txBody>
        </p:sp>
        <p:sp>
          <p:nvSpPr>
            <p:cNvPr id="41" name="TextBox 40"/>
            <p:cNvSpPr txBox="1"/>
            <p:nvPr/>
          </p:nvSpPr>
          <p:spPr>
            <a:xfrm>
              <a:off x="1697759" y="3930034"/>
              <a:ext cx="958917" cy="246221"/>
            </a:xfrm>
            <a:prstGeom prst="rect">
              <a:avLst/>
            </a:prstGeom>
            <a:noFill/>
          </p:spPr>
          <p:txBody>
            <a:bodyPr wrap="none" rtlCol="0">
              <a:spAutoFit/>
            </a:bodyPr>
            <a:lstStyle/>
            <a:p>
              <a:pPr algn="ctr"/>
              <a:r>
                <a:rPr lang="en-GB" sz="1000" dirty="0" smtClean="0">
                  <a:solidFill>
                    <a:srgbClr val="363636"/>
                  </a:solidFill>
                </a:rPr>
                <a:t>Time, months</a:t>
              </a:r>
              <a:endParaRPr lang="en-GB" sz="1000" dirty="0">
                <a:solidFill>
                  <a:srgbClr val="363636"/>
                </a:solidFill>
              </a:endParaRPr>
            </a:p>
          </p:txBody>
        </p:sp>
        <p:sp>
          <p:nvSpPr>
            <p:cNvPr id="42" name="TextBox 41"/>
            <p:cNvSpPr txBox="1"/>
            <p:nvPr/>
          </p:nvSpPr>
          <p:spPr>
            <a:xfrm>
              <a:off x="703496" y="1711168"/>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43" name="TextBox 42"/>
            <p:cNvSpPr txBox="1"/>
            <p:nvPr/>
          </p:nvSpPr>
          <p:spPr>
            <a:xfrm>
              <a:off x="703496" y="2076768"/>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44" name="TextBox 43"/>
            <p:cNvSpPr txBox="1"/>
            <p:nvPr/>
          </p:nvSpPr>
          <p:spPr>
            <a:xfrm>
              <a:off x="703496" y="2440024"/>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45" name="TextBox 44"/>
            <p:cNvSpPr txBox="1"/>
            <p:nvPr/>
          </p:nvSpPr>
          <p:spPr>
            <a:xfrm>
              <a:off x="703496" y="2798753"/>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46" name="TextBox 45"/>
            <p:cNvSpPr txBox="1"/>
            <p:nvPr/>
          </p:nvSpPr>
          <p:spPr>
            <a:xfrm>
              <a:off x="703496" y="3162009"/>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47" name="TextBox 46"/>
            <p:cNvSpPr txBox="1"/>
            <p:nvPr/>
          </p:nvSpPr>
          <p:spPr>
            <a:xfrm>
              <a:off x="809295" y="3534319"/>
              <a:ext cx="255198" cy="24622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48" name="TextBox 47"/>
            <p:cNvSpPr txBox="1"/>
            <p:nvPr/>
          </p:nvSpPr>
          <p:spPr>
            <a:xfrm>
              <a:off x="977321" y="3778484"/>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49" name="TextBox 48"/>
            <p:cNvSpPr txBox="1"/>
            <p:nvPr/>
          </p:nvSpPr>
          <p:spPr>
            <a:xfrm>
              <a:off x="1277858" y="3778484"/>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50" name="TextBox 49"/>
            <p:cNvSpPr txBox="1"/>
            <p:nvPr/>
          </p:nvSpPr>
          <p:spPr>
            <a:xfrm>
              <a:off x="1613196" y="3778484"/>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51" name="TextBox 50"/>
            <p:cNvSpPr txBox="1"/>
            <p:nvPr/>
          </p:nvSpPr>
          <p:spPr>
            <a:xfrm>
              <a:off x="1953062" y="3778484"/>
              <a:ext cx="325731" cy="246221"/>
            </a:xfrm>
            <a:prstGeom prst="rect">
              <a:avLst/>
            </a:prstGeom>
            <a:noFill/>
          </p:spPr>
          <p:txBody>
            <a:bodyPr wrap="none" rtlCol="0" anchor="t" anchorCtr="0">
              <a:spAutoFit/>
            </a:bodyPr>
            <a:lstStyle/>
            <a:p>
              <a:pPr algn="ctr"/>
              <a:r>
                <a:rPr lang="en-GB" sz="1000" dirty="0" smtClean="0">
                  <a:solidFill>
                    <a:srgbClr val="4D4D4D"/>
                  </a:solidFill>
                </a:rPr>
                <a:t>30</a:t>
              </a:r>
              <a:endParaRPr lang="en-GB" sz="1000" dirty="0">
                <a:solidFill>
                  <a:srgbClr val="4D4D4D"/>
                </a:solidFill>
              </a:endParaRPr>
            </a:p>
          </p:txBody>
        </p:sp>
        <p:sp>
          <p:nvSpPr>
            <p:cNvPr id="52" name="TextBox 51"/>
            <p:cNvSpPr txBox="1"/>
            <p:nvPr/>
          </p:nvSpPr>
          <p:spPr>
            <a:xfrm>
              <a:off x="2293856" y="3778484"/>
              <a:ext cx="325731" cy="246221"/>
            </a:xfrm>
            <a:prstGeom prst="rect">
              <a:avLst/>
            </a:prstGeom>
            <a:noFill/>
          </p:spPr>
          <p:txBody>
            <a:bodyPr wrap="none" rtlCol="0" anchor="t" anchorCtr="0">
              <a:spAutoFit/>
            </a:bodyPr>
            <a:lstStyle/>
            <a:p>
              <a:pPr algn="ctr"/>
              <a:r>
                <a:rPr lang="en-GB" sz="1000" dirty="0" smtClean="0">
                  <a:solidFill>
                    <a:srgbClr val="4D4D4D"/>
                  </a:solidFill>
                </a:rPr>
                <a:t>40</a:t>
              </a:r>
              <a:endParaRPr lang="en-GB" sz="1000" dirty="0">
                <a:solidFill>
                  <a:srgbClr val="4D4D4D"/>
                </a:solidFill>
              </a:endParaRPr>
            </a:p>
          </p:txBody>
        </p:sp>
        <p:sp>
          <p:nvSpPr>
            <p:cNvPr id="53" name="TextBox 52"/>
            <p:cNvSpPr txBox="1"/>
            <p:nvPr/>
          </p:nvSpPr>
          <p:spPr>
            <a:xfrm>
              <a:off x="2633256" y="3778484"/>
              <a:ext cx="325731" cy="246221"/>
            </a:xfrm>
            <a:prstGeom prst="rect">
              <a:avLst/>
            </a:prstGeom>
            <a:noFill/>
          </p:spPr>
          <p:txBody>
            <a:bodyPr wrap="none" rtlCol="0" anchor="t" anchorCtr="0">
              <a:spAutoFit/>
            </a:bodyPr>
            <a:lstStyle/>
            <a:p>
              <a:pPr algn="ctr"/>
              <a:r>
                <a:rPr lang="en-GB" sz="1000" dirty="0" smtClean="0">
                  <a:solidFill>
                    <a:srgbClr val="4D4D4D"/>
                  </a:solidFill>
                </a:rPr>
                <a:t>50</a:t>
              </a:r>
              <a:endParaRPr lang="en-GB" sz="1000" dirty="0">
                <a:solidFill>
                  <a:srgbClr val="4D4D4D"/>
                </a:solidFill>
              </a:endParaRPr>
            </a:p>
          </p:txBody>
        </p:sp>
        <p:sp>
          <p:nvSpPr>
            <p:cNvPr id="54" name="TextBox 53"/>
            <p:cNvSpPr txBox="1"/>
            <p:nvPr/>
          </p:nvSpPr>
          <p:spPr>
            <a:xfrm>
              <a:off x="2978113" y="3778484"/>
              <a:ext cx="325731" cy="246221"/>
            </a:xfrm>
            <a:prstGeom prst="rect">
              <a:avLst/>
            </a:prstGeom>
            <a:noFill/>
          </p:spPr>
          <p:txBody>
            <a:bodyPr wrap="none" rtlCol="0" anchor="t" anchorCtr="0">
              <a:spAutoFit/>
            </a:bodyPr>
            <a:lstStyle/>
            <a:p>
              <a:pPr algn="ctr"/>
              <a:r>
                <a:rPr lang="en-GB" sz="1000" dirty="0" smtClean="0">
                  <a:solidFill>
                    <a:srgbClr val="4D4D4D"/>
                  </a:solidFill>
                </a:rPr>
                <a:t>60</a:t>
              </a:r>
              <a:endParaRPr lang="en-GB" sz="1000" dirty="0">
                <a:solidFill>
                  <a:srgbClr val="4D4D4D"/>
                </a:solidFill>
              </a:endParaRPr>
            </a:p>
          </p:txBody>
        </p:sp>
        <p:sp>
          <p:nvSpPr>
            <p:cNvPr id="55" name="TextBox 54"/>
            <p:cNvSpPr txBox="1"/>
            <p:nvPr/>
          </p:nvSpPr>
          <p:spPr>
            <a:xfrm>
              <a:off x="2626243" y="3478394"/>
              <a:ext cx="542135" cy="246221"/>
            </a:xfrm>
            <a:prstGeom prst="rect">
              <a:avLst/>
            </a:prstGeom>
            <a:noFill/>
          </p:spPr>
          <p:txBody>
            <a:bodyPr wrap="none" rtlCol="0" anchor="t" anchorCtr="0">
              <a:spAutoFit/>
            </a:bodyPr>
            <a:lstStyle/>
            <a:p>
              <a:pPr algn="ctr"/>
              <a:r>
                <a:rPr lang="en-GB" sz="1000" dirty="0" smtClean="0">
                  <a:solidFill>
                    <a:srgbClr val="4D4D4D"/>
                  </a:solidFill>
                </a:rPr>
                <a:t>n=147</a:t>
              </a:r>
              <a:endParaRPr lang="en-GB" sz="1000" dirty="0">
                <a:solidFill>
                  <a:srgbClr val="4D4D4D"/>
                </a:solidFill>
              </a:endParaRPr>
            </a:p>
          </p:txBody>
        </p:sp>
        <p:cxnSp>
          <p:nvCxnSpPr>
            <p:cNvPr id="56" name="Straight Connector 55"/>
            <p:cNvCxnSpPr/>
            <p:nvPr/>
          </p:nvCxnSpPr>
          <p:spPr>
            <a:xfrm>
              <a:off x="1220542" y="3436994"/>
              <a:ext cx="16303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0542" y="3601504"/>
              <a:ext cx="16303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39985" y="3317334"/>
              <a:ext cx="696024" cy="400110"/>
            </a:xfrm>
            <a:prstGeom prst="rect">
              <a:avLst/>
            </a:prstGeom>
            <a:noFill/>
          </p:spPr>
          <p:txBody>
            <a:bodyPr wrap="none" rtlCol="0" anchor="t" anchorCtr="0">
              <a:spAutoFit/>
            </a:bodyPr>
            <a:lstStyle/>
            <a:p>
              <a:r>
                <a:rPr lang="en-GB" sz="1000" dirty="0" smtClean="0">
                  <a:solidFill>
                    <a:srgbClr val="4D4D4D"/>
                  </a:solidFill>
                </a:rPr>
                <a:t>WT</a:t>
              </a:r>
            </a:p>
            <a:p>
              <a:r>
                <a:rPr lang="en-GB" sz="1000" dirty="0" smtClean="0">
                  <a:solidFill>
                    <a:srgbClr val="4D4D4D"/>
                  </a:solidFill>
                </a:rPr>
                <a:t>RAS </a:t>
              </a:r>
              <a:r>
                <a:rPr lang="en-GB" sz="1000" dirty="0" err="1" smtClean="0">
                  <a:solidFill>
                    <a:srgbClr val="4D4D4D"/>
                  </a:solidFill>
                </a:rPr>
                <a:t>mut</a:t>
              </a:r>
              <a:endParaRPr lang="en-GB" sz="1000" dirty="0">
                <a:solidFill>
                  <a:srgbClr val="4D4D4D"/>
                </a:solidFill>
              </a:endParaRPr>
            </a:p>
          </p:txBody>
        </p:sp>
        <p:sp>
          <p:nvSpPr>
            <p:cNvPr id="59" name="TextBox 58"/>
            <p:cNvSpPr txBox="1"/>
            <p:nvPr/>
          </p:nvSpPr>
          <p:spPr>
            <a:xfrm>
              <a:off x="1052856" y="1601110"/>
              <a:ext cx="2166719" cy="276999"/>
            </a:xfrm>
            <a:prstGeom prst="rect">
              <a:avLst/>
            </a:prstGeom>
            <a:noFill/>
          </p:spPr>
          <p:txBody>
            <a:bodyPr wrap="square" rtlCol="0">
              <a:spAutoFit/>
            </a:bodyPr>
            <a:lstStyle/>
            <a:p>
              <a:pPr algn="ctr"/>
              <a:r>
                <a:rPr lang="en-GB" sz="1200" b="1" dirty="0" smtClean="0">
                  <a:solidFill>
                    <a:srgbClr val="4D4D4D"/>
                  </a:solidFill>
                </a:rPr>
                <a:t>OS by </a:t>
              </a:r>
              <a:r>
                <a:rPr lang="en-GB" sz="1200" b="1" dirty="0" err="1" smtClean="0">
                  <a:solidFill>
                    <a:srgbClr val="4D4D4D"/>
                  </a:solidFill>
                </a:rPr>
                <a:t>SoC</a:t>
              </a:r>
              <a:r>
                <a:rPr lang="en-GB" sz="1200" b="1" dirty="0" smtClean="0">
                  <a:solidFill>
                    <a:srgbClr val="4D4D4D"/>
                  </a:solidFill>
                </a:rPr>
                <a:t> tumour</a:t>
              </a:r>
              <a:endParaRPr lang="en-GB" sz="1200" b="1" dirty="0">
                <a:solidFill>
                  <a:srgbClr val="4D4D4D"/>
                </a:solidFill>
              </a:endParaRPr>
            </a:p>
          </p:txBody>
        </p:sp>
        <p:grpSp>
          <p:nvGrpSpPr>
            <p:cNvPr id="60" name="Group 59"/>
            <p:cNvGrpSpPr/>
            <p:nvPr/>
          </p:nvGrpSpPr>
          <p:grpSpPr>
            <a:xfrm>
              <a:off x="1095586" y="1838598"/>
              <a:ext cx="2072792" cy="1493726"/>
              <a:chOff x="1095586" y="1838598"/>
              <a:chExt cx="2072792" cy="1493726"/>
            </a:xfrm>
          </p:grpSpPr>
          <p:sp>
            <p:nvSpPr>
              <p:cNvPr id="61" name="Line 3"/>
              <p:cNvSpPr>
                <a:spLocks noChangeShapeType="1"/>
              </p:cNvSpPr>
              <p:nvPr/>
            </p:nvSpPr>
            <p:spPr bwMode="auto">
              <a:xfrm>
                <a:off x="2372655" y="2649134"/>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4"/>
              <p:cNvSpPr>
                <a:spLocks noChangeShapeType="1"/>
              </p:cNvSpPr>
              <p:nvPr/>
            </p:nvSpPr>
            <p:spPr bwMode="auto">
              <a:xfrm>
                <a:off x="2410967" y="2649134"/>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
              <p:cNvSpPr>
                <a:spLocks noChangeShapeType="1"/>
              </p:cNvSpPr>
              <p:nvPr/>
            </p:nvSpPr>
            <p:spPr bwMode="auto">
              <a:xfrm>
                <a:off x="1976764" y="2395841"/>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6"/>
              <p:cNvSpPr>
                <a:spLocks noChangeShapeType="1"/>
              </p:cNvSpPr>
              <p:nvPr/>
            </p:nvSpPr>
            <p:spPr bwMode="auto">
              <a:xfrm>
                <a:off x="2002305" y="2395841"/>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7"/>
              <p:cNvSpPr>
                <a:spLocks noChangeShapeType="1"/>
              </p:cNvSpPr>
              <p:nvPr/>
            </p:nvSpPr>
            <p:spPr bwMode="auto">
              <a:xfrm>
                <a:off x="1887369" y="231985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8"/>
              <p:cNvSpPr>
                <a:spLocks noChangeShapeType="1"/>
              </p:cNvSpPr>
              <p:nvPr/>
            </p:nvSpPr>
            <p:spPr bwMode="auto">
              <a:xfrm>
                <a:off x="1912910" y="231985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9"/>
              <p:cNvSpPr>
                <a:spLocks noChangeShapeType="1"/>
              </p:cNvSpPr>
              <p:nvPr/>
            </p:nvSpPr>
            <p:spPr bwMode="auto">
              <a:xfrm>
                <a:off x="3049502"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0"/>
              <p:cNvSpPr>
                <a:spLocks noChangeShapeType="1"/>
              </p:cNvSpPr>
              <p:nvPr/>
            </p:nvSpPr>
            <p:spPr bwMode="auto">
              <a:xfrm>
                <a:off x="3075044"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1"/>
              <p:cNvSpPr>
                <a:spLocks noChangeShapeType="1"/>
              </p:cNvSpPr>
              <p:nvPr/>
            </p:nvSpPr>
            <p:spPr bwMode="auto">
              <a:xfrm>
                <a:off x="2066159" y="2421171"/>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2"/>
              <p:cNvSpPr>
                <a:spLocks noChangeShapeType="1"/>
              </p:cNvSpPr>
              <p:nvPr/>
            </p:nvSpPr>
            <p:spPr bwMode="auto">
              <a:xfrm>
                <a:off x="1836286" y="2243866"/>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3"/>
              <p:cNvSpPr>
                <a:spLocks noChangeShapeType="1"/>
              </p:cNvSpPr>
              <p:nvPr/>
            </p:nvSpPr>
            <p:spPr bwMode="auto">
              <a:xfrm>
                <a:off x="1644726" y="2117220"/>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4"/>
              <p:cNvSpPr>
                <a:spLocks noChangeShapeType="1"/>
              </p:cNvSpPr>
              <p:nvPr/>
            </p:nvSpPr>
            <p:spPr bwMode="auto">
              <a:xfrm>
                <a:off x="1925681" y="2370512"/>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5"/>
              <p:cNvSpPr>
                <a:spLocks noChangeShapeType="1"/>
              </p:cNvSpPr>
              <p:nvPr/>
            </p:nvSpPr>
            <p:spPr bwMode="auto">
              <a:xfrm>
                <a:off x="1376541" y="1965244"/>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6"/>
              <p:cNvSpPr>
                <a:spLocks noChangeShapeType="1"/>
              </p:cNvSpPr>
              <p:nvPr/>
            </p:nvSpPr>
            <p:spPr bwMode="auto">
              <a:xfrm>
                <a:off x="1708579" y="2167878"/>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7"/>
              <p:cNvSpPr>
                <a:spLocks noChangeShapeType="1"/>
              </p:cNvSpPr>
              <p:nvPr/>
            </p:nvSpPr>
            <p:spPr bwMode="auto">
              <a:xfrm>
                <a:off x="1580872" y="2091890"/>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8"/>
              <p:cNvSpPr>
                <a:spLocks noChangeShapeType="1"/>
              </p:cNvSpPr>
              <p:nvPr/>
            </p:nvSpPr>
            <p:spPr bwMode="auto">
              <a:xfrm>
                <a:off x="2704693"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9"/>
              <p:cNvSpPr>
                <a:spLocks noChangeShapeType="1"/>
              </p:cNvSpPr>
              <p:nvPr/>
            </p:nvSpPr>
            <p:spPr bwMode="auto">
              <a:xfrm>
                <a:off x="2730235"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0"/>
              <p:cNvSpPr>
                <a:spLocks noChangeShapeType="1"/>
              </p:cNvSpPr>
              <p:nvPr/>
            </p:nvSpPr>
            <p:spPr bwMode="auto">
              <a:xfrm>
                <a:off x="2768547"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1"/>
              <p:cNvSpPr>
                <a:spLocks noChangeShapeType="1"/>
              </p:cNvSpPr>
              <p:nvPr/>
            </p:nvSpPr>
            <p:spPr bwMode="auto">
              <a:xfrm>
                <a:off x="2806859"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2"/>
              <p:cNvSpPr>
                <a:spLocks noChangeShapeType="1"/>
              </p:cNvSpPr>
              <p:nvPr/>
            </p:nvSpPr>
            <p:spPr bwMode="auto">
              <a:xfrm>
                <a:off x="2206636"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3"/>
              <p:cNvSpPr>
                <a:spLocks noChangeShapeType="1"/>
              </p:cNvSpPr>
              <p:nvPr/>
            </p:nvSpPr>
            <p:spPr bwMode="auto">
              <a:xfrm>
                <a:off x="2232178"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24"/>
              <p:cNvSpPr>
                <a:spLocks noChangeShapeType="1"/>
              </p:cNvSpPr>
              <p:nvPr/>
            </p:nvSpPr>
            <p:spPr bwMode="auto">
              <a:xfrm>
                <a:off x="2257719"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25"/>
              <p:cNvSpPr>
                <a:spLocks noChangeShapeType="1"/>
              </p:cNvSpPr>
              <p:nvPr/>
            </p:nvSpPr>
            <p:spPr bwMode="auto">
              <a:xfrm>
                <a:off x="2270490" y="2573146"/>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26"/>
              <p:cNvSpPr>
                <a:spLocks noChangeShapeType="1"/>
              </p:cNvSpPr>
              <p:nvPr/>
            </p:nvSpPr>
            <p:spPr bwMode="auto">
              <a:xfrm>
                <a:off x="1465936" y="202856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27"/>
              <p:cNvSpPr>
                <a:spLocks noChangeShapeType="1"/>
              </p:cNvSpPr>
              <p:nvPr/>
            </p:nvSpPr>
            <p:spPr bwMode="auto">
              <a:xfrm>
                <a:off x="3126126" y="3041737"/>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8"/>
              <p:cNvSpPr>
                <a:spLocks noChangeShapeType="1"/>
              </p:cNvSpPr>
              <p:nvPr/>
            </p:nvSpPr>
            <p:spPr bwMode="auto">
              <a:xfrm>
                <a:off x="2832400"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9"/>
              <p:cNvSpPr>
                <a:spLocks noChangeShapeType="1"/>
              </p:cNvSpPr>
              <p:nvPr/>
            </p:nvSpPr>
            <p:spPr bwMode="auto">
              <a:xfrm>
                <a:off x="2857942"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0"/>
              <p:cNvSpPr>
                <a:spLocks noChangeShapeType="1"/>
              </p:cNvSpPr>
              <p:nvPr/>
            </p:nvSpPr>
            <p:spPr bwMode="auto">
              <a:xfrm>
                <a:off x="2870712"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31"/>
              <p:cNvSpPr>
                <a:spLocks noChangeShapeType="1"/>
              </p:cNvSpPr>
              <p:nvPr/>
            </p:nvSpPr>
            <p:spPr bwMode="auto">
              <a:xfrm>
                <a:off x="2883483" y="2839103"/>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32"/>
              <p:cNvSpPr>
                <a:spLocks noChangeShapeType="1"/>
              </p:cNvSpPr>
              <p:nvPr/>
            </p:nvSpPr>
            <p:spPr bwMode="auto">
              <a:xfrm>
                <a:off x="2640840" y="2839103"/>
                <a:ext cx="0" cy="759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3"/>
              <p:cNvSpPr>
                <a:spLocks noChangeShapeType="1"/>
              </p:cNvSpPr>
              <p:nvPr/>
            </p:nvSpPr>
            <p:spPr bwMode="auto">
              <a:xfrm>
                <a:off x="1772433" y="2205872"/>
                <a:ext cx="0" cy="633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Freeform 34"/>
              <p:cNvSpPr>
                <a:spLocks/>
              </p:cNvSpPr>
              <p:nvPr/>
            </p:nvSpPr>
            <p:spPr bwMode="auto">
              <a:xfrm>
                <a:off x="1095586" y="1838598"/>
                <a:ext cx="2043311" cy="1228468"/>
              </a:xfrm>
              <a:custGeom>
                <a:avLst/>
                <a:gdLst>
                  <a:gd name="T0" fmla="*/ 149 w 160"/>
                  <a:gd name="T1" fmla="*/ 97 h 97"/>
                  <a:gd name="T2" fmla="*/ 147 w 160"/>
                  <a:gd name="T3" fmla="*/ 89 h 97"/>
                  <a:gd name="T4" fmla="*/ 114 w 160"/>
                  <a:gd name="T5" fmla="*/ 82 h 97"/>
                  <a:gd name="T6" fmla="*/ 106 w 160"/>
                  <a:gd name="T7" fmla="*/ 78 h 97"/>
                  <a:gd name="T8" fmla="*/ 105 w 160"/>
                  <a:gd name="T9" fmla="*/ 74 h 97"/>
                  <a:gd name="T10" fmla="*/ 103 w 160"/>
                  <a:gd name="T11" fmla="*/ 70 h 97"/>
                  <a:gd name="T12" fmla="*/ 98 w 160"/>
                  <a:gd name="T13" fmla="*/ 67 h 97"/>
                  <a:gd name="T14" fmla="*/ 96 w 160"/>
                  <a:gd name="T15" fmla="*/ 64 h 97"/>
                  <a:gd name="T16" fmla="*/ 85 w 160"/>
                  <a:gd name="T17" fmla="*/ 60 h 97"/>
                  <a:gd name="T18" fmla="*/ 84 w 160"/>
                  <a:gd name="T19" fmla="*/ 57 h 97"/>
                  <a:gd name="T20" fmla="*/ 82 w 160"/>
                  <a:gd name="T21" fmla="*/ 55 h 97"/>
                  <a:gd name="T22" fmla="*/ 79 w 160"/>
                  <a:gd name="T23" fmla="*/ 52 h 97"/>
                  <a:gd name="T24" fmla="*/ 74 w 160"/>
                  <a:gd name="T25" fmla="*/ 49 h 97"/>
                  <a:gd name="T26" fmla="*/ 67 w 160"/>
                  <a:gd name="T27" fmla="*/ 47 h 97"/>
                  <a:gd name="T28" fmla="*/ 65 w 160"/>
                  <a:gd name="T29" fmla="*/ 45 h 97"/>
                  <a:gd name="T30" fmla="*/ 59 w 160"/>
                  <a:gd name="T31" fmla="*/ 41 h 97"/>
                  <a:gd name="T32" fmla="*/ 58 w 160"/>
                  <a:gd name="T33" fmla="*/ 38 h 97"/>
                  <a:gd name="T34" fmla="*/ 56 w 160"/>
                  <a:gd name="T35" fmla="*/ 35 h 97"/>
                  <a:gd name="T36" fmla="*/ 54 w 160"/>
                  <a:gd name="T37" fmla="*/ 33 h 97"/>
                  <a:gd name="T38" fmla="*/ 51 w 160"/>
                  <a:gd name="T39" fmla="*/ 31 h 97"/>
                  <a:gd name="T40" fmla="*/ 50 w 160"/>
                  <a:gd name="T41" fmla="*/ 30 h 97"/>
                  <a:gd name="T42" fmla="*/ 47 w 160"/>
                  <a:gd name="T43" fmla="*/ 28 h 97"/>
                  <a:gd name="T44" fmla="*/ 45 w 160"/>
                  <a:gd name="T45" fmla="*/ 27 h 97"/>
                  <a:gd name="T46" fmla="*/ 42 w 160"/>
                  <a:gd name="T47" fmla="*/ 26 h 97"/>
                  <a:gd name="T48" fmla="*/ 40 w 160"/>
                  <a:gd name="T49" fmla="*/ 23 h 97"/>
                  <a:gd name="T50" fmla="*/ 36 w 160"/>
                  <a:gd name="T51" fmla="*/ 22 h 97"/>
                  <a:gd name="T52" fmla="*/ 33 w 160"/>
                  <a:gd name="T53" fmla="*/ 21 h 97"/>
                  <a:gd name="T54" fmla="*/ 29 w 160"/>
                  <a:gd name="T55" fmla="*/ 19 h 97"/>
                  <a:gd name="T56" fmla="*/ 27 w 160"/>
                  <a:gd name="T57" fmla="*/ 18 h 97"/>
                  <a:gd name="T58" fmla="*/ 26 w 160"/>
                  <a:gd name="T59" fmla="*/ 16 h 97"/>
                  <a:gd name="T60" fmla="*/ 23 w 160"/>
                  <a:gd name="T61" fmla="*/ 14 h 97"/>
                  <a:gd name="T62" fmla="*/ 20 w 160"/>
                  <a:gd name="T63" fmla="*/ 12 h 97"/>
                  <a:gd name="T64" fmla="*/ 19 w 160"/>
                  <a:gd name="T65" fmla="*/ 10 h 97"/>
                  <a:gd name="T66" fmla="*/ 11 w 160"/>
                  <a:gd name="T67" fmla="*/ 6 h 97"/>
                  <a:gd name="T68" fmla="*/ 10 w 160"/>
                  <a:gd name="T69" fmla="*/ 5 h 97"/>
                  <a:gd name="T70" fmla="*/ 9 w 160"/>
                  <a:gd name="T71" fmla="*/ 3 h 97"/>
                  <a:gd name="T72" fmla="*/ 8 w 160"/>
                  <a:gd name="T73" fmla="*/ 2 h 97"/>
                  <a:gd name="T74" fmla="*/ 0 w 160"/>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97">
                    <a:moveTo>
                      <a:pt x="160" y="97"/>
                    </a:moveTo>
                    <a:lnTo>
                      <a:pt x="149" y="97"/>
                    </a:lnTo>
                    <a:lnTo>
                      <a:pt x="149" y="89"/>
                    </a:lnTo>
                    <a:lnTo>
                      <a:pt x="147" y="89"/>
                    </a:lnTo>
                    <a:lnTo>
                      <a:pt x="147" y="82"/>
                    </a:lnTo>
                    <a:lnTo>
                      <a:pt x="114" y="82"/>
                    </a:lnTo>
                    <a:lnTo>
                      <a:pt x="114" y="78"/>
                    </a:lnTo>
                    <a:lnTo>
                      <a:pt x="106" y="78"/>
                    </a:lnTo>
                    <a:lnTo>
                      <a:pt x="106" y="74"/>
                    </a:lnTo>
                    <a:lnTo>
                      <a:pt x="105" y="74"/>
                    </a:lnTo>
                    <a:lnTo>
                      <a:pt x="105" y="70"/>
                    </a:lnTo>
                    <a:lnTo>
                      <a:pt x="103" y="70"/>
                    </a:lnTo>
                    <a:lnTo>
                      <a:pt x="103" y="67"/>
                    </a:lnTo>
                    <a:lnTo>
                      <a:pt x="98" y="67"/>
                    </a:lnTo>
                    <a:lnTo>
                      <a:pt x="98" y="64"/>
                    </a:lnTo>
                    <a:lnTo>
                      <a:pt x="96" y="64"/>
                    </a:lnTo>
                    <a:lnTo>
                      <a:pt x="96" y="60"/>
                    </a:lnTo>
                    <a:lnTo>
                      <a:pt x="85" y="60"/>
                    </a:lnTo>
                    <a:lnTo>
                      <a:pt x="85" y="57"/>
                    </a:lnTo>
                    <a:lnTo>
                      <a:pt x="84" y="57"/>
                    </a:lnTo>
                    <a:lnTo>
                      <a:pt x="84" y="55"/>
                    </a:lnTo>
                    <a:lnTo>
                      <a:pt x="82" y="55"/>
                    </a:lnTo>
                    <a:lnTo>
                      <a:pt x="82" y="52"/>
                    </a:lnTo>
                    <a:lnTo>
                      <a:pt x="79" y="52"/>
                    </a:lnTo>
                    <a:lnTo>
                      <a:pt x="79" y="49"/>
                    </a:lnTo>
                    <a:lnTo>
                      <a:pt x="74" y="49"/>
                    </a:lnTo>
                    <a:lnTo>
                      <a:pt x="74" y="47"/>
                    </a:lnTo>
                    <a:lnTo>
                      <a:pt x="67" y="47"/>
                    </a:lnTo>
                    <a:lnTo>
                      <a:pt x="67" y="45"/>
                    </a:lnTo>
                    <a:lnTo>
                      <a:pt x="65" y="45"/>
                    </a:lnTo>
                    <a:lnTo>
                      <a:pt x="65" y="41"/>
                    </a:lnTo>
                    <a:lnTo>
                      <a:pt x="59" y="41"/>
                    </a:lnTo>
                    <a:lnTo>
                      <a:pt x="59" y="38"/>
                    </a:lnTo>
                    <a:lnTo>
                      <a:pt x="58" y="38"/>
                    </a:lnTo>
                    <a:lnTo>
                      <a:pt x="58" y="35"/>
                    </a:lnTo>
                    <a:lnTo>
                      <a:pt x="56" y="35"/>
                    </a:lnTo>
                    <a:lnTo>
                      <a:pt x="56" y="33"/>
                    </a:lnTo>
                    <a:lnTo>
                      <a:pt x="54" y="33"/>
                    </a:lnTo>
                    <a:lnTo>
                      <a:pt x="54" y="31"/>
                    </a:lnTo>
                    <a:lnTo>
                      <a:pt x="51" y="31"/>
                    </a:lnTo>
                    <a:lnTo>
                      <a:pt x="51" y="30"/>
                    </a:lnTo>
                    <a:lnTo>
                      <a:pt x="50" y="30"/>
                    </a:lnTo>
                    <a:lnTo>
                      <a:pt x="50" y="28"/>
                    </a:lnTo>
                    <a:lnTo>
                      <a:pt x="47" y="28"/>
                    </a:lnTo>
                    <a:lnTo>
                      <a:pt x="47" y="27"/>
                    </a:lnTo>
                    <a:lnTo>
                      <a:pt x="45" y="27"/>
                    </a:lnTo>
                    <a:lnTo>
                      <a:pt x="45" y="26"/>
                    </a:lnTo>
                    <a:lnTo>
                      <a:pt x="42" y="26"/>
                    </a:lnTo>
                    <a:lnTo>
                      <a:pt x="42" y="23"/>
                    </a:lnTo>
                    <a:lnTo>
                      <a:pt x="40" y="23"/>
                    </a:lnTo>
                    <a:lnTo>
                      <a:pt x="40" y="22"/>
                    </a:lnTo>
                    <a:lnTo>
                      <a:pt x="36" y="22"/>
                    </a:lnTo>
                    <a:lnTo>
                      <a:pt x="36" y="21"/>
                    </a:lnTo>
                    <a:lnTo>
                      <a:pt x="33" y="21"/>
                    </a:lnTo>
                    <a:lnTo>
                      <a:pt x="33" y="19"/>
                    </a:lnTo>
                    <a:lnTo>
                      <a:pt x="29" y="19"/>
                    </a:lnTo>
                    <a:lnTo>
                      <a:pt x="29" y="18"/>
                    </a:lnTo>
                    <a:lnTo>
                      <a:pt x="27" y="18"/>
                    </a:lnTo>
                    <a:lnTo>
                      <a:pt x="27" y="16"/>
                    </a:lnTo>
                    <a:lnTo>
                      <a:pt x="26" y="16"/>
                    </a:lnTo>
                    <a:lnTo>
                      <a:pt x="26" y="14"/>
                    </a:lnTo>
                    <a:lnTo>
                      <a:pt x="23" y="14"/>
                    </a:lnTo>
                    <a:lnTo>
                      <a:pt x="23" y="12"/>
                    </a:lnTo>
                    <a:lnTo>
                      <a:pt x="20" y="12"/>
                    </a:lnTo>
                    <a:lnTo>
                      <a:pt x="20" y="10"/>
                    </a:lnTo>
                    <a:lnTo>
                      <a:pt x="19" y="10"/>
                    </a:lnTo>
                    <a:lnTo>
                      <a:pt x="19" y="6"/>
                    </a:lnTo>
                    <a:lnTo>
                      <a:pt x="11" y="6"/>
                    </a:lnTo>
                    <a:lnTo>
                      <a:pt x="11" y="5"/>
                    </a:lnTo>
                    <a:lnTo>
                      <a:pt x="10" y="5"/>
                    </a:lnTo>
                    <a:lnTo>
                      <a:pt x="10" y="3"/>
                    </a:lnTo>
                    <a:lnTo>
                      <a:pt x="9" y="3"/>
                    </a:lnTo>
                    <a:lnTo>
                      <a:pt x="9" y="2"/>
                    </a:lnTo>
                    <a:lnTo>
                      <a:pt x="8" y="2"/>
                    </a:lnTo>
                    <a:lnTo>
                      <a:pt x="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36"/>
              <p:cNvSpPr>
                <a:spLocks noChangeShapeType="1"/>
              </p:cNvSpPr>
              <p:nvPr/>
            </p:nvSpPr>
            <p:spPr bwMode="auto">
              <a:xfrm>
                <a:off x="2270490"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37"/>
              <p:cNvSpPr>
                <a:spLocks noChangeShapeType="1"/>
              </p:cNvSpPr>
              <p:nvPr/>
            </p:nvSpPr>
            <p:spPr bwMode="auto">
              <a:xfrm>
                <a:off x="2308802"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38"/>
              <p:cNvSpPr>
                <a:spLocks noChangeShapeType="1"/>
              </p:cNvSpPr>
              <p:nvPr/>
            </p:nvSpPr>
            <p:spPr bwMode="auto">
              <a:xfrm>
                <a:off x="1746892" y="2428557"/>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39"/>
              <p:cNvSpPr>
                <a:spLocks noChangeShapeType="1"/>
              </p:cNvSpPr>
              <p:nvPr/>
            </p:nvSpPr>
            <p:spPr bwMode="auto">
              <a:xfrm>
                <a:off x="1772433" y="2428557"/>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40"/>
              <p:cNvSpPr>
                <a:spLocks noChangeShapeType="1"/>
              </p:cNvSpPr>
              <p:nvPr/>
            </p:nvSpPr>
            <p:spPr bwMode="auto">
              <a:xfrm>
                <a:off x="1657497" y="2428557"/>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41"/>
              <p:cNvSpPr>
                <a:spLocks noChangeShapeType="1"/>
              </p:cNvSpPr>
              <p:nvPr/>
            </p:nvSpPr>
            <p:spPr bwMode="auto">
              <a:xfrm>
                <a:off x="1683038" y="2428557"/>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42"/>
              <p:cNvSpPr>
                <a:spLocks noChangeShapeType="1"/>
              </p:cNvSpPr>
              <p:nvPr/>
            </p:nvSpPr>
            <p:spPr bwMode="auto">
              <a:xfrm>
                <a:off x="2947337"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43"/>
              <p:cNvSpPr>
                <a:spLocks noChangeShapeType="1"/>
              </p:cNvSpPr>
              <p:nvPr/>
            </p:nvSpPr>
            <p:spPr bwMode="auto">
              <a:xfrm>
                <a:off x="2972879"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44"/>
              <p:cNvSpPr>
                <a:spLocks noChangeShapeType="1"/>
              </p:cNvSpPr>
              <p:nvPr/>
            </p:nvSpPr>
            <p:spPr bwMode="auto">
              <a:xfrm>
                <a:off x="2219408" y="2905545"/>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45"/>
              <p:cNvSpPr>
                <a:spLocks noChangeShapeType="1"/>
              </p:cNvSpPr>
              <p:nvPr/>
            </p:nvSpPr>
            <p:spPr bwMode="auto">
              <a:xfrm>
                <a:off x="1989535" y="252897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46"/>
              <p:cNvSpPr>
                <a:spLocks noChangeShapeType="1"/>
              </p:cNvSpPr>
              <p:nvPr/>
            </p:nvSpPr>
            <p:spPr bwMode="auto">
              <a:xfrm>
                <a:off x="1465936" y="215240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47"/>
              <p:cNvSpPr>
                <a:spLocks noChangeShapeType="1"/>
              </p:cNvSpPr>
              <p:nvPr/>
            </p:nvSpPr>
            <p:spPr bwMode="auto">
              <a:xfrm flipH="1">
                <a:off x="1478707" y="2227720"/>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8"/>
              <p:cNvSpPr>
                <a:spLocks noChangeShapeType="1"/>
              </p:cNvSpPr>
              <p:nvPr/>
            </p:nvSpPr>
            <p:spPr bwMode="auto">
              <a:xfrm>
                <a:off x="1338229" y="2102197"/>
                <a:ext cx="7662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49"/>
              <p:cNvSpPr>
                <a:spLocks noChangeShapeType="1"/>
              </p:cNvSpPr>
              <p:nvPr/>
            </p:nvSpPr>
            <p:spPr bwMode="auto">
              <a:xfrm flipH="1">
                <a:off x="1312688" y="2039435"/>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0"/>
              <p:cNvSpPr>
                <a:spLocks noChangeShapeType="1"/>
              </p:cNvSpPr>
              <p:nvPr/>
            </p:nvSpPr>
            <p:spPr bwMode="auto">
              <a:xfrm>
                <a:off x="1351000" y="2152406"/>
                <a:ext cx="638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51"/>
              <p:cNvSpPr>
                <a:spLocks noChangeShapeType="1"/>
              </p:cNvSpPr>
              <p:nvPr/>
            </p:nvSpPr>
            <p:spPr bwMode="auto">
              <a:xfrm>
                <a:off x="2142783" y="2792574"/>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52"/>
              <p:cNvSpPr>
                <a:spLocks noChangeShapeType="1"/>
              </p:cNvSpPr>
              <p:nvPr/>
            </p:nvSpPr>
            <p:spPr bwMode="auto">
              <a:xfrm>
                <a:off x="1440395" y="2152406"/>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53"/>
              <p:cNvSpPr>
                <a:spLocks noChangeShapeType="1"/>
              </p:cNvSpPr>
              <p:nvPr/>
            </p:nvSpPr>
            <p:spPr bwMode="auto">
              <a:xfrm>
                <a:off x="3138898" y="3257010"/>
                <a:ext cx="0" cy="75314"/>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4"/>
              <p:cNvSpPr>
                <a:spLocks noChangeShapeType="1"/>
              </p:cNvSpPr>
              <p:nvPr/>
            </p:nvSpPr>
            <p:spPr bwMode="auto">
              <a:xfrm>
                <a:off x="2832401" y="3269562"/>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55"/>
              <p:cNvSpPr>
                <a:spLocks noChangeShapeType="1"/>
              </p:cNvSpPr>
              <p:nvPr/>
            </p:nvSpPr>
            <p:spPr bwMode="auto">
              <a:xfrm>
                <a:off x="1849057" y="2441109"/>
                <a:ext cx="0" cy="62762"/>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Freeform 56"/>
              <p:cNvSpPr>
                <a:spLocks/>
              </p:cNvSpPr>
              <p:nvPr/>
            </p:nvSpPr>
            <p:spPr bwMode="auto">
              <a:xfrm>
                <a:off x="1095586" y="1838598"/>
                <a:ext cx="2043312" cy="1456069"/>
              </a:xfrm>
              <a:custGeom>
                <a:avLst/>
                <a:gdLst>
                  <a:gd name="T0" fmla="*/ 160 w 160"/>
                  <a:gd name="T1" fmla="*/ 116 h 116"/>
                  <a:gd name="T2" fmla="*/ 134 w 160"/>
                  <a:gd name="T3" fmla="*/ 116 h 116"/>
                  <a:gd name="T4" fmla="*/ 134 w 160"/>
                  <a:gd name="T5" fmla="*/ 110 h 116"/>
                  <a:gd name="T6" fmla="*/ 125 w 160"/>
                  <a:gd name="T7" fmla="*/ 110 h 116"/>
                  <a:gd name="T8" fmla="*/ 125 w 160"/>
                  <a:gd name="T9" fmla="*/ 105 h 116"/>
                  <a:gd name="T10" fmla="*/ 110 w 160"/>
                  <a:gd name="T11" fmla="*/ 105 h 116"/>
                  <a:gd name="T12" fmla="*/ 110 w 160"/>
                  <a:gd name="T13" fmla="*/ 99 h 116"/>
                  <a:gd name="T14" fmla="*/ 106 w 160"/>
                  <a:gd name="T15" fmla="*/ 99 h 116"/>
                  <a:gd name="T16" fmla="*/ 106 w 160"/>
                  <a:gd name="T17" fmla="*/ 94 h 116"/>
                  <a:gd name="T18" fmla="*/ 95 w 160"/>
                  <a:gd name="T19" fmla="*/ 94 h 116"/>
                  <a:gd name="T20" fmla="*/ 95 w 160"/>
                  <a:gd name="T21" fmla="*/ 88 h 116"/>
                  <a:gd name="T22" fmla="*/ 86 w 160"/>
                  <a:gd name="T23" fmla="*/ 88 h 116"/>
                  <a:gd name="T24" fmla="*/ 86 w 160"/>
                  <a:gd name="T25" fmla="*/ 83 h 116"/>
                  <a:gd name="T26" fmla="*/ 83 w 160"/>
                  <a:gd name="T27" fmla="*/ 83 h 116"/>
                  <a:gd name="T28" fmla="*/ 83 w 160"/>
                  <a:gd name="T29" fmla="*/ 79 h 116"/>
                  <a:gd name="T30" fmla="*/ 79 w 160"/>
                  <a:gd name="T31" fmla="*/ 79 h 116"/>
                  <a:gd name="T32" fmla="*/ 79 w 160"/>
                  <a:gd name="T33" fmla="*/ 74 h 116"/>
                  <a:gd name="T34" fmla="*/ 76 w 160"/>
                  <a:gd name="T35" fmla="*/ 74 h 116"/>
                  <a:gd name="T36" fmla="*/ 76 w 160"/>
                  <a:gd name="T37" fmla="*/ 70 h 116"/>
                  <a:gd name="T38" fmla="*/ 74 w 160"/>
                  <a:gd name="T39" fmla="*/ 70 h 116"/>
                  <a:gd name="T40" fmla="*/ 74 w 160"/>
                  <a:gd name="T41" fmla="*/ 66 h 116"/>
                  <a:gd name="T42" fmla="*/ 73 w 160"/>
                  <a:gd name="T43" fmla="*/ 66 h 116"/>
                  <a:gd name="T44" fmla="*/ 73 w 160"/>
                  <a:gd name="T45" fmla="*/ 62 h 116"/>
                  <a:gd name="T46" fmla="*/ 71 w 160"/>
                  <a:gd name="T47" fmla="*/ 62 h 116"/>
                  <a:gd name="T48" fmla="*/ 71 w 160"/>
                  <a:gd name="T49" fmla="*/ 58 h 116"/>
                  <a:gd name="T50" fmla="*/ 66 w 160"/>
                  <a:gd name="T51" fmla="*/ 58 h 116"/>
                  <a:gd name="T52" fmla="*/ 66 w 160"/>
                  <a:gd name="T53" fmla="*/ 53 h 116"/>
                  <a:gd name="T54" fmla="*/ 60 w 160"/>
                  <a:gd name="T55" fmla="*/ 53 h 116"/>
                  <a:gd name="T56" fmla="*/ 60 w 160"/>
                  <a:gd name="T57" fmla="*/ 50 h 116"/>
                  <a:gd name="T58" fmla="*/ 43 w 160"/>
                  <a:gd name="T59" fmla="*/ 50 h 116"/>
                  <a:gd name="T60" fmla="*/ 43 w 160"/>
                  <a:gd name="T61" fmla="*/ 43 h 116"/>
                  <a:gd name="T62" fmla="*/ 38 w 160"/>
                  <a:gd name="T63" fmla="*/ 43 h 116"/>
                  <a:gd name="T64" fmla="*/ 38 w 160"/>
                  <a:gd name="T65" fmla="*/ 39 h 116"/>
                  <a:gd name="T66" fmla="*/ 38 w 160"/>
                  <a:gd name="T67" fmla="*/ 39 h 116"/>
                  <a:gd name="T68" fmla="*/ 38 w 160"/>
                  <a:gd name="T69" fmla="*/ 37 h 116"/>
                  <a:gd name="T70" fmla="*/ 32 w 160"/>
                  <a:gd name="T71" fmla="*/ 37 h 116"/>
                  <a:gd name="T72" fmla="*/ 32 w 160"/>
                  <a:gd name="T73" fmla="*/ 31 h 116"/>
                  <a:gd name="T74" fmla="*/ 30 w 160"/>
                  <a:gd name="T75" fmla="*/ 31 h 116"/>
                  <a:gd name="T76" fmla="*/ 30 w 160"/>
                  <a:gd name="T77" fmla="*/ 27 h 116"/>
                  <a:gd name="T78" fmla="*/ 22 w 160"/>
                  <a:gd name="T79" fmla="*/ 27 h 116"/>
                  <a:gd name="T80" fmla="*/ 22 w 160"/>
                  <a:gd name="T81" fmla="*/ 25 h 116"/>
                  <a:gd name="T82" fmla="*/ 21 w 160"/>
                  <a:gd name="T83" fmla="*/ 25 h 116"/>
                  <a:gd name="T84" fmla="*/ 21 w 160"/>
                  <a:gd name="T85" fmla="*/ 22 h 116"/>
                  <a:gd name="T86" fmla="*/ 20 w 160"/>
                  <a:gd name="T87" fmla="*/ 22 h 116"/>
                  <a:gd name="T88" fmla="*/ 20 w 160"/>
                  <a:gd name="T89" fmla="*/ 19 h 116"/>
                  <a:gd name="T90" fmla="*/ 19 w 160"/>
                  <a:gd name="T91" fmla="*/ 19 h 116"/>
                  <a:gd name="T92" fmla="*/ 19 w 160"/>
                  <a:gd name="T93" fmla="*/ 11 h 116"/>
                  <a:gd name="T94" fmla="*/ 15 w 160"/>
                  <a:gd name="T95" fmla="*/ 11 h 116"/>
                  <a:gd name="T96" fmla="*/ 15 w 160"/>
                  <a:gd name="T97" fmla="*/ 8 h 116"/>
                  <a:gd name="T98" fmla="*/ 14 w 160"/>
                  <a:gd name="T99" fmla="*/ 8 h 116"/>
                  <a:gd name="T100" fmla="*/ 14 w 160"/>
                  <a:gd name="T101" fmla="*/ 5 h 116"/>
                  <a:gd name="T102" fmla="*/ 12 w 160"/>
                  <a:gd name="T103" fmla="*/ 5 h 116"/>
                  <a:gd name="T104" fmla="*/ 12 w 160"/>
                  <a:gd name="T105" fmla="*/ 3 h 116"/>
                  <a:gd name="T106" fmla="*/ 9 w 160"/>
                  <a:gd name="T107" fmla="*/ 3 h 116"/>
                  <a:gd name="T108" fmla="*/ 9 w 160"/>
                  <a:gd name="T109" fmla="*/ 0 h 116"/>
                  <a:gd name="T110" fmla="*/ 0 w 160"/>
                  <a:gd name="T11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16">
                    <a:moveTo>
                      <a:pt x="160" y="116"/>
                    </a:moveTo>
                    <a:lnTo>
                      <a:pt x="134" y="116"/>
                    </a:lnTo>
                    <a:lnTo>
                      <a:pt x="134" y="110"/>
                    </a:lnTo>
                    <a:lnTo>
                      <a:pt x="125" y="110"/>
                    </a:lnTo>
                    <a:lnTo>
                      <a:pt x="125" y="105"/>
                    </a:lnTo>
                    <a:lnTo>
                      <a:pt x="110" y="105"/>
                    </a:lnTo>
                    <a:lnTo>
                      <a:pt x="110" y="99"/>
                    </a:lnTo>
                    <a:lnTo>
                      <a:pt x="106" y="99"/>
                    </a:lnTo>
                    <a:lnTo>
                      <a:pt x="106" y="94"/>
                    </a:lnTo>
                    <a:lnTo>
                      <a:pt x="95" y="94"/>
                    </a:lnTo>
                    <a:lnTo>
                      <a:pt x="95" y="88"/>
                    </a:lnTo>
                    <a:lnTo>
                      <a:pt x="86" y="88"/>
                    </a:lnTo>
                    <a:lnTo>
                      <a:pt x="86" y="83"/>
                    </a:lnTo>
                    <a:lnTo>
                      <a:pt x="83" y="83"/>
                    </a:lnTo>
                    <a:lnTo>
                      <a:pt x="83" y="79"/>
                    </a:lnTo>
                    <a:lnTo>
                      <a:pt x="79" y="79"/>
                    </a:lnTo>
                    <a:lnTo>
                      <a:pt x="79" y="74"/>
                    </a:lnTo>
                    <a:lnTo>
                      <a:pt x="76" y="74"/>
                    </a:lnTo>
                    <a:lnTo>
                      <a:pt x="76" y="70"/>
                    </a:lnTo>
                    <a:lnTo>
                      <a:pt x="74" y="70"/>
                    </a:lnTo>
                    <a:lnTo>
                      <a:pt x="74" y="66"/>
                    </a:lnTo>
                    <a:lnTo>
                      <a:pt x="73" y="66"/>
                    </a:lnTo>
                    <a:lnTo>
                      <a:pt x="73" y="62"/>
                    </a:lnTo>
                    <a:lnTo>
                      <a:pt x="71" y="62"/>
                    </a:lnTo>
                    <a:lnTo>
                      <a:pt x="71" y="58"/>
                    </a:lnTo>
                    <a:lnTo>
                      <a:pt x="66" y="58"/>
                    </a:lnTo>
                    <a:lnTo>
                      <a:pt x="66" y="53"/>
                    </a:lnTo>
                    <a:lnTo>
                      <a:pt x="60" y="53"/>
                    </a:lnTo>
                    <a:lnTo>
                      <a:pt x="60" y="50"/>
                    </a:lnTo>
                    <a:lnTo>
                      <a:pt x="43" y="50"/>
                    </a:lnTo>
                    <a:lnTo>
                      <a:pt x="43" y="43"/>
                    </a:lnTo>
                    <a:lnTo>
                      <a:pt x="38" y="43"/>
                    </a:lnTo>
                    <a:lnTo>
                      <a:pt x="38" y="39"/>
                    </a:lnTo>
                    <a:lnTo>
                      <a:pt x="38" y="39"/>
                    </a:lnTo>
                    <a:lnTo>
                      <a:pt x="38" y="37"/>
                    </a:lnTo>
                    <a:lnTo>
                      <a:pt x="32" y="37"/>
                    </a:lnTo>
                    <a:lnTo>
                      <a:pt x="32" y="31"/>
                    </a:lnTo>
                    <a:lnTo>
                      <a:pt x="30" y="31"/>
                    </a:lnTo>
                    <a:lnTo>
                      <a:pt x="30" y="27"/>
                    </a:lnTo>
                    <a:lnTo>
                      <a:pt x="22" y="27"/>
                    </a:lnTo>
                    <a:lnTo>
                      <a:pt x="22" y="25"/>
                    </a:lnTo>
                    <a:lnTo>
                      <a:pt x="21" y="25"/>
                    </a:lnTo>
                    <a:lnTo>
                      <a:pt x="21" y="22"/>
                    </a:lnTo>
                    <a:lnTo>
                      <a:pt x="20" y="22"/>
                    </a:lnTo>
                    <a:lnTo>
                      <a:pt x="20" y="19"/>
                    </a:lnTo>
                    <a:lnTo>
                      <a:pt x="19" y="19"/>
                    </a:lnTo>
                    <a:lnTo>
                      <a:pt x="19" y="11"/>
                    </a:lnTo>
                    <a:lnTo>
                      <a:pt x="15" y="11"/>
                    </a:lnTo>
                    <a:lnTo>
                      <a:pt x="15" y="8"/>
                    </a:lnTo>
                    <a:lnTo>
                      <a:pt x="14" y="8"/>
                    </a:lnTo>
                    <a:lnTo>
                      <a:pt x="14" y="5"/>
                    </a:lnTo>
                    <a:lnTo>
                      <a:pt x="12" y="5"/>
                    </a:lnTo>
                    <a:lnTo>
                      <a:pt x="12" y="3"/>
                    </a:lnTo>
                    <a:lnTo>
                      <a:pt x="9" y="3"/>
                    </a:lnTo>
                    <a:lnTo>
                      <a:pt x="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14" name="Straight Connector 113"/>
              <p:cNvCxnSpPr/>
              <p:nvPr/>
            </p:nvCxnSpPr>
            <p:spPr>
              <a:xfrm>
                <a:off x="1104919" y="2769607"/>
                <a:ext cx="2063459" cy="0"/>
              </a:xfrm>
              <a:prstGeom prst="line">
                <a:avLst/>
              </a:prstGeom>
              <a:ln w="1587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grpSp>
      </p:grpSp>
      <p:sp>
        <p:nvSpPr>
          <p:cNvPr id="115" name="Freeform 114"/>
          <p:cNvSpPr>
            <a:spLocks/>
          </p:cNvSpPr>
          <p:nvPr/>
        </p:nvSpPr>
        <p:spPr bwMode="auto">
          <a:xfrm>
            <a:off x="5136728" y="1758597"/>
            <a:ext cx="2239390" cy="19073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6" name="Line 6"/>
          <p:cNvSpPr>
            <a:spLocks noChangeShapeType="1"/>
          </p:cNvSpPr>
          <p:nvPr/>
        </p:nvSpPr>
        <p:spPr bwMode="auto">
          <a:xfrm>
            <a:off x="5084514" y="177358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7" name="Line 7"/>
          <p:cNvSpPr>
            <a:spLocks noChangeShapeType="1"/>
          </p:cNvSpPr>
          <p:nvPr/>
        </p:nvSpPr>
        <p:spPr bwMode="auto">
          <a:xfrm>
            <a:off x="5084514" y="214606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8" name="Line 8"/>
          <p:cNvSpPr>
            <a:spLocks noChangeShapeType="1"/>
          </p:cNvSpPr>
          <p:nvPr/>
        </p:nvSpPr>
        <p:spPr bwMode="auto">
          <a:xfrm>
            <a:off x="5084514" y="2509491"/>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9" name="Line 9"/>
          <p:cNvSpPr>
            <a:spLocks noChangeShapeType="1"/>
          </p:cNvSpPr>
          <p:nvPr/>
        </p:nvSpPr>
        <p:spPr bwMode="auto">
          <a:xfrm>
            <a:off x="5084514" y="2868390"/>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0" name="Line 10"/>
          <p:cNvSpPr>
            <a:spLocks noChangeShapeType="1"/>
          </p:cNvSpPr>
          <p:nvPr/>
        </p:nvSpPr>
        <p:spPr bwMode="auto">
          <a:xfrm>
            <a:off x="5084514" y="3231816"/>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1" name="Line 11"/>
          <p:cNvSpPr>
            <a:spLocks noChangeShapeType="1"/>
          </p:cNvSpPr>
          <p:nvPr/>
        </p:nvSpPr>
        <p:spPr bwMode="auto">
          <a:xfrm>
            <a:off x="5084514" y="3604295"/>
            <a:ext cx="5221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2" name="Line 12"/>
          <p:cNvSpPr>
            <a:spLocks noChangeShapeType="1"/>
          </p:cNvSpPr>
          <p:nvPr/>
        </p:nvSpPr>
        <p:spPr bwMode="auto">
          <a:xfrm>
            <a:off x="692488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3" name="Line 13"/>
          <p:cNvSpPr>
            <a:spLocks noChangeShapeType="1"/>
          </p:cNvSpPr>
          <p:nvPr/>
        </p:nvSpPr>
        <p:spPr bwMode="auto">
          <a:xfrm>
            <a:off x="6571485"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4" name="Line 15"/>
          <p:cNvSpPr>
            <a:spLocks noChangeShapeType="1"/>
          </p:cNvSpPr>
          <p:nvPr/>
        </p:nvSpPr>
        <p:spPr bwMode="auto">
          <a:xfrm>
            <a:off x="7290790"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5" name="Line 18"/>
          <p:cNvSpPr>
            <a:spLocks noChangeShapeType="1"/>
          </p:cNvSpPr>
          <p:nvPr/>
        </p:nvSpPr>
        <p:spPr bwMode="auto">
          <a:xfrm>
            <a:off x="620371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6" name="Line 19"/>
          <p:cNvSpPr>
            <a:spLocks noChangeShapeType="1"/>
          </p:cNvSpPr>
          <p:nvPr/>
        </p:nvSpPr>
        <p:spPr bwMode="auto">
          <a:xfrm>
            <a:off x="5848323"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7" name="Line 20"/>
          <p:cNvSpPr>
            <a:spLocks noChangeShapeType="1"/>
          </p:cNvSpPr>
          <p:nvPr/>
        </p:nvSpPr>
        <p:spPr bwMode="auto">
          <a:xfrm>
            <a:off x="5494920"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8" name="Line 21"/>
          <p:cNvSpPr>
            <a:spLocks noChangeShapeType="1"/>
          </p:cNvSpPr>
          <p:nvPr/>
        </p:nvSpPr>
        <p:spPr bwMode="auto">
          <a:xfrm>
            <a:off x="5136728" y="3681254"/>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9" name="TextBox 128"/>
          <p:cNvSpPr txBox="1"/>
          <p:nvPr/>
        </p:nvSpPr>
        <p:spPr>
          <a:xfrm rot="16200000">
            <a:off x="3921649" y="2602703"/>
            <a:ext cx="1382110" cy="260413"/>
          </a:xfrm>
          <a:prstGeom prst="rect">
            <a:avLst/>
          </a:prstGeom>
          <a:noFill/>
        </p:spPr>
        <p:txBody>
          <a:bodyPr wrap="none" rtlCol="0">
            <a:spAutoFit/>
          </a:bodyPr>
          <a:lstStyle/>
          <a:p>
            <a:pPr algn="ctr"/>
            <a:r>
              <a:rPr lang="en-GB" sz="1000" dirty="0" smtClean="0">
                <a:solidFill>
                  <a:srgbClr val="363636"/>
                </a:solidFill>
              </a:rPr>
              <a:t>Proportion event-free</a:t>
            </a:r>
            <a:endParaRPr lang="en-GB" sz="1000" dirty="0">
              <a:solidFill>
                <a:srgbClr val="363636"/>
              </a:solidFill>
            </a:endParaRPr>
          </a:p>
        </p:txBody>
      </p:sp>
      <p:sp>
        <p:nvSpPr>
          <p:cNvPr id="130" name="TextBox 129"/>
          <p:cNvSpPr txBox="1"/>
          <p:nvPr/>
        </p:nvSpPr>
        <p:spPr>
          <a:xfrm>
            <a:off x="5812793" y="3875604"/>
            <a:ext cx="958917" cy="246221"/>
          </a:xfrm>
          <a:prstGeom prst="rect">
            <a:avLst/>
          </a:prstGeom>
          <a:noFill/>
        </p:spPr>
        <p:txBody>
          <a:bodyPr wrap="none" rtlCol="0">
            <a:spAutoFit/>
          </a:bodyPr>
          <a:lstStyle/>
          <a:p>
            <a:pPr algn="ctr"/>
            <a:r>
              <a:rPr lang="en-GB" sz="1000" dirty="0" smtClean="0">
                <a:solidFill>
                  <a:srgbClr val="363636"/>
                </a:solidFill>
              </a:rPr>
              <a:t>Time, months</a:t>
            </a:r>
            <a:endParaRPr lang="en-GB" sz="1000" dirty="0">
              <a:solidFill>
                <a:srgbClr val="363636"/>
              </a:solidFill>
            </a:endParaRPr>
          </a:p>
        </p:txBody>
      </p:sp>
      <p:sp>
        <p:nvSpPr>
          <p:cNvPr id="131" name="TextBox 130"/>
          <p:cNvSpPr txBox="1"/>
          <p:nvPr/>
        </p:nvSpPr>
        <p:spPr>
          <a:xfrm>
            <a:off x="4715018" y="1656738"/>
            <a:ext cx="381803"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32" name="TextBox 131"/>
          <p:cNvSpPr txBox="1"/>
          <p:nvPr/>
        </p:nvSpPr>
        <p:spPr>
          <a:xfrm>
            <a:off x="4715018" y="2022338"/>
            <a:ext cx="381803"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33" name="TextBox 132"/>
          <p:cNvSpPr txBox="1"/>
          <p:nvPr/>
        </p:nvSpPr>
        <p:spPr>
          <a:xfrm>
            <a:off x="4715018" y="2385594"/>
            <a:ext cx="381803"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34" name="TextBox 133"/>
          <p:cNvSpPr txBox="1"/>
          <p:nvPr/>
        </p:nvSpPr>
        <p:spPr>
          <a:xfrm>
            <a:off x="4715018" y="2744323"/>
            <a:ext cx="381803"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35" name="TextBox 134"/>
          <p:cNvSpPr txBox="1"/>
          <p:nvPr/>
        </p:nvSpPr>
        <p:spPr>
          <a:xfrm>
            <a:off x="4715018" y="3107579"/>
            <a:ext cx="381803"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36" name="TextBox 135"/>
          <p:cNvSpPr txBox="1"/>
          <p:nvPr/>
        </p:nvSpPr>
        <p:spPr>
          <a:xfrm>
            <a:off x="4826915" y="3479889"/>
            <a:ext cx="269907" cy="24622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37" name="TextBox 136"/>
          <p:cNvSpPr txBox="1"/>
          <p:nvPr/>
        </p:nvSpPr>
        <p:spPr>
          <a:xfrm>
            <a:off x="5004625" y="3724054"/>
            <a:ext cx="269907"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38" name="TextBox 137"/>
          <p:cNvSpPr txBox="1"/>
          <p:nvPr/>
        </p:nvSpPr>
        <p:spPr>
          <a:xfrm>
            <a:off x="5322484" y="3724054"/>
            <a:ext cx="344505"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139" name="TextBox 138"/>
          <p:cNvSpPr txBox="1"/>
          <p:nvPr/>
        </p:nvSpPr>
        <p:spPr>
          <a:xfrm>
            <a:off x="5677150" y="3724054"/>
            <a:ext cx="344505"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140" name="TextBox 139"/>
          <p:cNvSpPr txBox="1"/>
          <p:nvPr/>
        </p:nvSpPr>
        <p:spPr>
          <a:xfrm>
            <a:off x="6036606" y="3724054"/>
            <a:ext cx="344505" cy="246221"/>
          </a:xfrm>
          <a:prstGeom prst="rect">
            <a:avLst/>
          </a:prstGeom>
          <a:noFill/>
        </p:spPr>
        <p:txBody>
          <a:bodyPr wrap="none" rtlCol="0" anchor="t" anchorCtr="0">
            <a:spAutoFit/>
          </a:bodyPr>
          <a:lstStyle/>
          <a:p>
            <a:pPr algn="ctr"/>
            <a:r>
              <a:rPr lang="en-GB" sz="1000" dirty="0" smtClean="0">
                <a:solidFill>
                  <a:srgbClr val="4D4D4D"/>
                </a:solidFill>
              </a:rPr>
              <a:t>30</a:t>
            </a:r>
            <a:endParaRPr lang="en-GB" sz="1000" dirty="0">
              <a:solidFill>
                <a:srgbClr val="4D4D4D"/>
              </a:solidFill>
            </a:endParaRPr>
          </a:p>
        </p:txBody>
      </p:sp>
      <p:sp>
        <p:nvSpPr>
          <p:cNvPr id="141" name="TextBox 140"/>
          <p:cNvSpPr txBox="1"/>
          <p:nvPr/>
        </p:nvSpPr>
        <p:spPr>
          <a:xfrm>
            <a:off x="6397042" y="3724054"/>
            <a:ext cx="344505" cy="246221"/>
          </a:xfrm>
          <a:prstGeom prst="rect">
            <a:avLst/>
          </a:prstGeom>
          <a:noFill/>
        </p:spPr>
        <p:txBody>
          <a:bodyPr wrap="none" rtlCol="0" anchor="t" anchorCtr="0">
            <a:spAutoFit/>
          </a:bodyPr>
          <a:lstStyle/>
          <a:p>
            <a:pPr algn="ctr"/>
            <a:r>
              <a:rPr lang="en-GB" sz="1000" dirty="0" smtClean="0">
                <a:solidFill>
                  <a:srgbClr val="4D4D4D"/>
                </a:solidFill>
              </a:rPr>
              <a:t>40</a:t>
            </a:r>
            <a:endParaRPr lang="en-GB" sz="1000" dirty="0">
              <a:solidFill>
                <a:srgbClr val="4D4D4D"/>
              </a:solidFill>
            </a:endParaRPr>
          </a:p>
        </p:txBody>
      </p:sp>
      <p:sp>
        <p:nvSpPr>
          <p:cNvPr id="142" name="TextBox 141"/>
          <p:cNvSpPr txBox="1"/>
          <p:nvPr/>
        </p:nvSpPr>
        <p:spPr>
          <a:xfrm>
            <a:off x="6756004" y="3724054"/>
            <a:ext cx="344505" cy="246221"/>
          </a:xfrm>
          <a:prstGeom prst="rect">
            <a:avLst/>
          </a:prstGeom>
          <a:noFill/>
        </p:spPr>
        <p:txBody>
          <a:bodyPr wrap="none" rtlCol="0" anchor="t" anchorCtr="0">
            <a:spAutoFit/>
          </a:bodyPr>
          <a:lstStyle/>
          <a:p>
            <a:pPr algn="ctr"/>
            <a:r>
              <a:rPr lang="en-GB" sz="1000" dirty="0" smtClean="0">
                <a:solidFill>
                  <a:srgbClr val="4D4D4D"/>
                </a:solidFill>
              </a:rPr>
              <a:t>50</a:t>
            </a:r>
            <a:endParaRPr lang="en-GB" sz="1000" dirty="0">
              <a:solidFill>
                <a:srgbClr val="4D4D4D"/>
              </a:solidFill>
            </a:endParaRPr>
          </a:p>
        </p:txBody>
      </p:sp>
      <p:sp>
        <p:nvSpPr>
          <p:cNvPr id="143" name="TextBox 142"/>
          <p:cNvSpPr txBox="1"/>
          <p:nvPr/>
        </p:nvSpPr>
        <p:spPr>
          <a:xfrm>
            <a:off x="7120738" y="3724054"/>
            <a:ext cx="344505" cy="246221"/>
          </a:xfrm>
          <a:prstGeom prst="rect">
            <a:avLst/>
          </a:prstGeom>
          <a:noFill/>
        </p:spPr>
        <p:txBody>
          <a:bodyPr wrap="none" rtlCol="0" anchor="t" anchorCtr="0">
            <a:spAutoFit/>
          </a:bodyPr>
          <a:lstStyle/>
          <a:p>
            <a:pPr algn="ctr"/>
            <a:r>
              <a:rPr lang="en-GB" sz="1000" dirty="0" smtClean="0">
                <a:solidFill>
                  <a:srgbClr val="4D4D4D"/>
                </a:solidFill>
              </a:rPr>
              <a:t>60</a:t>
            </a:r>
            <a:endParaRPr lang="en-GB" sz="1000" dirty="0">
              <a:solidFill>
                <a:srgbClr val="4D4D4D"/>
              </a:solidFill>
            </a:endParaRPr>
          </a:p>
        </p:txBody>
      </p:sp>
      <p:sp>
        <p:nvSpPr>
          <p:cNvPr id="144" name="TextBox 143"/>
          <p:cNvSpPr txBox="1"/>
          <p:nvPr/>
        </p:nvSpPr>
        <p:spPr>
          <a:xfrm>
            <a:off x="6748587" y="3423964"/>
            <a:ext cx="573382" cy="246221"/>
          </a:xfrm>
          <a:prstGeom prst="rect">
            <a:avLst/>
          </a:prstGeom>
          <a:noFill/>
        </p:spPr>
        <p:txBody>
          <a:bodyPr wrap="none" rtlCol="0" anchor="t" anchorCtr="0">
            <a:spAutoFit/>
          </a:bodyPr>
          <a:lstStyle/>
          <a:p>
            <a:pPr algn="ctr"/>
            <a:r>
              <a:rPr lang="en-GB" sz="1000" dirty="0" smtClean="0">
                <a:solidFill>
                  <a:srgbClr val="4D4D4D"/>
                </a:solidFill>
              </a:rPr>
              <a:t>n=147</a:t>
            </a:r>
            <a:endParaRPr lang="en-GB" sz="1000" dirty="0">
              <a:solidFill>
                <a:srgbClr val="4D4D4D"/>
              </a:solidFill>
            </a:endParaRPr>
          </a:p>
        </p:txBody>
      </p:sp>
      <p:cxnSp>
        <p:nvCxnSpPr>
          <p:cNvPr id="145" name="Straight Connector 144"/>
          <p:cNvCxnSpPr/>
          <p:nvPr/>
        </p:nvCxnSpPr>
        <p:spPr>
          <a:xfrm>
            <a:off x="5261865" y="3382564"/>
            <a:ext cx="1724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261865" y="3547074"/>
            <a:ext cx="17243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388192" y="3262904"/>
            <a:ext cx="736141" cy="400110"/>
          </a:xfrm>
          <a:prstGeom prst="rect">
            <a:avLst/>
          </a:prstGeom>
          <a:noFill/>
        </p:spPr>
        <p:txBody>
          <a:bodyPr wrap="none" rtlCol="0" anchor="t" anchorCtr="0">
            <a:spAutoFit/>
          </a:bodyPr>
          <a:lstStyle/>
          <a:p>
            <a:r>
              <a:rPr lang="en-GB" sz="1000" dirty="0" smtClean="0">
                <a:solidFill>
                  <a:srgbClr val="4D4D4D"/>
                </a:solidFill>
              </a:rPr>
              <a:t>WT</a:t>
            </a:r>
          </a:p>
          <a:p>
            <a:r>
              <a:rPr lang="en-GB" sz="1000" dirty="0" smtClean="0">
                <a:solidFill>
                  <a:srgbClr val="4D4D4D"/>
                </a:solidFill>
              </a:rPr>
              <a:t>RAS </a:t>
            </a:r>
            <a:r>
              <a:rPr lang="en-GB" sz="1000" dirty="0" err="1" smtClean="0">
                <a:solidFill>
                  <a:srgbClr val="4D4D4D"/>
                </a:solidFill>
              </a:rPr>
              <a:t>mut</a:t>
            </a:r>
            <a:endParaRPr lang="en-GB" sz="1000" dirty="0">
              <a:solidFill>
                <a:srgbClr val="4D4D4D"/>
              </a:solidFill>
            </a:endParaRPr>
          </a:p>
        </p:txBody>
      </p:sp>
      <p:sp>
        <p:nvSpPr>
          <p:cNvPr id="148" name="TextBox 147"/>
          <p:cNvSpPr txBox="1"/>
          <p:nvPr/>
        </p:nvSpPr>
        <p:spPr>
          <a:xfrm>
            <a:off x="5084513" y="1546680"/>
            <a:ext cx="2237455" cy="276999"/>
          </a:xfrm>
          <a:prstGeom prst="rect">
            <a:avLst/>
          </a:prstGeom>
          <a:noFill/>
        </p:spPr>
        <p:txBody>
          <a:bodyPr wrap="square" rtlCol="0">
            <a:spAutoFit/>
          </a:bodyPr>
          <a:lstStyle/>
          <a:p>
            <a:pPr algn="ctr"/>
            <a:r>
              <a:rPr lang="en-GB" sz="1200" b="1" dirty="0" smtClean="0">
                <a:solidFill>
                  <a:srgbClr val="4D4D4D"/>
                </a:solidFill>
              </a:rPr>
              <a:t>OS by </a:t>
            </a:r>
            <a:r>
              <a:rPr lang="en-GB" sz="1200" b="1" dirty="0" err="1" smtClean="0">
                <a:solidFill>
                  <a:srgbClr val="4D4D4D"/>
                </a:solidFill>
              </a:rPr>
              <a:t>BEAMing</a:t>
            </a:r>
            <a:r>
              <a:rPr lang="en-GB" sz="1200" b="1" dirty="0" smtClean="0">
                <a:solidFill>
                  <a:srgbClr val="4D4D4D"/>
                </a:solidFill>
              </a:rPr>
              <a:t> plasma</a:t>
            </a:r>
            <a:endParaRPr lang="en-GB" sz="1200" b="1" dirty="0">
              <a:solidFill>
                <a:srgbClr val="4D4D4D"/>
              </a:solidFill>
            </a:endParaRPr>
          </a:p>
        </p:txBody>
      </p:sp>
      <p:cxnSp>
        <p:nvCxnSpPr>
          <p:cNvPr id="149" name="Straight Connector 148"/>
          <p:cNvCxnSpPr/>
          <p:nvPr/>
        </p:nvCxnSpPr>
        <p:spPr>
          <a:xfrm flipV="1">
            <a:off x="5099069" y="2687429"/>
            <a:ext cx="2193921" cy="13870"/>
          </a:xfrm>
          <a:prstGeom prst="line">
            <a:avLst/>
          </a:prstGeom>
          <a:ln w="15875">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sp>
        <p:nvSpPr>
          <p:cNvPr id="150" name="Freeform 89"/>
          <p:cNvSpPr>
            <a:spLocks/>
          </p:cNvSpPr>
          <p:nvPr/>
        </p:nvSpPr>
        <p:spPr bwMode="auto">
          <a:xfrm>
            <a:off x="5136728" y="1775154"/>
            <a:ext cx="2154061" cy="1237211"/>
          </a:xfrm>
          <a:custGeom>
            <a:avLst/>
            <a:gdLst>
              <a:gd name="T0" fmla="*/ 157 w 169"/>
              <a:gd name="T1" fmla="*/ 97 h 97"/>
              <a:gd name="T2" fmla="*/ 155 w 169"/>
              <a:gd name="T3" fmla="*/ 89 h 97"/>
              <a:gd name="T4" fmla="*/ 141 w 169"/>
              <a:gd name="T5" fmla="*/ 81 h 97"/>
              <a:gd name="T6" fmla="*/ 121 w 169"/>
              <a:gd name="T7" fmla="*/ 76 h 97"/>
              <a:gd name="T8" fmla="*/ 113 w 169"/>
              <a:gd name="T9" fmla="*/ 71 h 97"/>
              <a:gd name="T10" fmla="*/ 111 w 169"/>
              <a:gd name="T11" fmla="*/ 67 h 97"/>
              <a:gd name="T12" fmla="*/ 105 w 169"/>
              <a:gd name="T13" fmla="*/ 63 h 97"/>
              <a:gd name="T14" fmla="*/ 103 w 169"/>
              <a:gd name="T15" fmla="*/ 59 h 97"/>
              <a:gd name="T16" fmla="*/ 90 w 169"/>
              <a:gd name="T17" fmla="*/ 55 h 97"/>
              <a:gd name="T18" fmla="*/ 84 w 169"/>
              <a:gd name="T19" fmla="*/ 49 h 97"/>
              <a:gd name="T20" fmla="*/ 78 w 169"/>
              <a:gd name="T21" fmla="*/ 46 h 97"/>
              <a:gd name="T22" fmla="*/ 71 w 169"/>
              <a:gd name="T23" fmla="*/ 44 h 97"/>
              <a:gd name="T24" fmla="*/ 69 w 169"/>
              <a:gd name="T25" fmla="*/ 42 h 97"/>
              <a:gd name="T26" fmla="*/ 64 w 169"/>
              <a:gd name="T27" fmla="*/ 40 h 97"/>
              <a:gd name="T28" fmla="*/ 63 w 169"/>
              <a:gd name="T29" fmla="*/ 37 h 97"/>
              <a:gd name="T30" fmla="*/ 60 w 169"/>
              <a:gd name="T31" fmla="*/ 35 h 97"/>
              <a:gd name="T32" fmla="*/ 58 w 169"/>
              <a:gd name="T33" fmla="*/ 33 h 97"/>
              <a:gd name="T34" fmla="*/ 56 w 169"/>
              <a:gd name="T35" fmla="*/ 31 h 97"/>
              <a:gd name="T36" fmla="*/ 54 w 169"/>
              <a:gd name="T37" fmla="*/ 29 h 97"/>
              <a:gd name="T38" fmla="*/ 50 w 169"/>
              <a:gd name="T39" fmla="*/ 27 h 97"/>
              <a:gd name="T40" fmla="*/ 47 w 169"/>
              <a:gd name="T41" fmla="*/ 25 h 97"/>
              <a:gd name="T42" fmla="*/ 43 w 169"/>
              <a:gd name="T43" fmla="*/ 23 h 97"/>
              <a:gd name="T44" fmla="*/ 39 w 169"/>
              <a:gd name="T45" fmla="*/ 22 h 97"/>
              <a:gd name="T46" fmla="*/ 35 w 169"/>
              <a:gd name="T47" fmla="*/ 20 h 97"/>
              <a:gd name="T48" fmla="*/ 31 w 169"/>
              <a:gd name="T49" fmla="*/ 19 h 97"/>
              <a:gd name="T50" fmla="*/ 29 w 169"/>
              <a:gd name="T51" fmla="*/ 16 h 97"/>
              <a:gd name="T52" fmla="*/ 28 w 169"/>
              <a:gd name="T53" fmla="*/ 15 h 97"/>
              <a:gd name="T54" fmla="*/ 26 w 169"/>
              <a:gd name="T55" fmla="*/ 13 h 97"/>
              <a:gd name="T56" fmla="*/ 23 w 169"/>
              <a:gd name="T57" fmla="*/ 12 h 97"/>
              <a:gd name="T58" fmla="*/ 21 w 169"/>
              <a:gd name="T59" fmla="*/ 10 h 97"/>
              <a:gd name="T60" fmla="*/ 20 w 169"/>
              <a:gd name="T61" fmla="*/ 8 h 97"/>
              <a:gd name="T62" fmla="*/ 12 w 169"/>
              <a:gd name="T63" fmla="*/ 5 h 97"/>
              <a:gd name="T64" fmla="*/ 11 w 169"/>
              <a:gd name="T65" fmla="*/ 4 h 97"/>
              <a:gd name="T66" fmla="*/ 9 w 169"/>
              <a:gd name="T67" fmla="*/ 2 h 97"/>
              <a:gd name="T68" fmla="*/ 0 w 169"/>
              <a:gd name="T6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97">
                <a:moveTo>
                  <a:pt x="169" y="97"/>
                </a:moveTo>
                <a:lnTo>
                  <a:pt x="157" y="97"/>
                </a:lnTo>
                <a:lnTo>
                  <a:pt x="157" y="89"/>
                </a:lnTo>
                <a:lnTo>
                  <a:pt x="155" y="89"/>
                </a:lnTo>
                <a:lnTo>
                  <a:pt x="155" y="81"/>
                </a:lnTo>
                <a:lnTo>
                  <a:pt x="141" y="81"/>
                </a:lnTo>
                <a:lnTo>
                  <a:pt x="141" y="76"/>
                </a:lnTo>
                <a:lnTo>
                  <a:pt x="121" y="76"/>
                </a:lnTo>
                <a:lnTo>
                  <a:pt x="121" y="71"/>
                </a:lnTo>
                <a:lnTo>
                  <a:pt x="113" y="71"/>
                </a:lnTo>
                <a:lnTo>
                  <a:pt x="113" y="67"/>
                </a:lnTo>
                <a:lnTo>
                  <a:pt x="111" y="67"/>
                </a:lnTo>
                <a:lnTo>
                  <a:pt x="111" y="63"/>
                </a:lnTo>
                <a:lnTo>
                  <a:pt x="105" y="63"/>
                </a:lnTo>
                <a:lnTo>
                  <a:pt x="105" y="59"/>
                </a:lnTo>
                <a:lnTo>
                  <a:pt x="103" y="59"/>
                </a:lnTo>
                <a:lnTo>
                  <a:pt x="103" y="55"/>
                </a:lnTo>
                <a:lnTo>
                  <a:pt x="90" y="55"/>
                </a:lnTo>
                <a:lnTo>
                  <a:pt x="90" y="49"/>
                </a:lnTo>
                <a:lnTo>
                  <a:pt x="84" y="49"/>
                </a:lnTo>
                <a:lnTo>
                  <a:pt x="84" y="46"/>
                </a:lnTo>
                <a:lnTo>
                  <a:pt x="78" y="46"/>
                </a:lnTo>
                <a:lnTo>
                  <a:pt x="78" y="44"/>
                </a:lnTo>
                <a:lnTo>
                  <a:pt x="71" y="44"/>
                </a:lnTo>
                <a:lnTo>
                  <a:pt x="71" y="42"/>
                </a:lnTo>
                <a:lnTo>
                  <a:pt x="69" y="42"/>
                </a:lnTo>
                <a:lnTo>
                  <a:pt x="69" y="40"/>
                </a:lnTo>
                <a:lnTo>
                  <a:pt x="64" y="40"/>
                </a:lnTo>
                <a:lnTo>
                  <a:pt x="64" y="37"/>
                </a:lnTo>
                <a:lnTo>
                  <a:pt x="63" y="37"/>
                </a:lnTo>
                <a:lnTo>
                  <a:pt x="63" y="35"/>
                </a:lnTo>
                <a:lnTo>
                  <a:pt x="60" y="35"/>
                </a:lnTo>
                <a:lnTo>
                  <a:pt x="60" y="33"/>
                </a:lnTo>
                <a:lnTo>
                  <a:pt x="58" y="33"/>
                </a:lnTo>
                <a:lnTo>
                  <a:pt x="58" y="31"/>
                </a:lnTo>
                <a:lnTo>
                  <a:pt x="56" y="31"/>
                </a:lnTo>
                <a:lnTo>
                  <a:pt x="56" y="29"/>
                </a:lnTo>
                <a:lnTo>
                  <a:pt x="54" y="29"/>
                </a:lnTo>
                <a:lnTo>
                  <a:pt x="54" y="27"/>
                </a:lnTo>
                <a:lnTo>
                  <a:pt x="50" y="27"/>
                </a:lnTo>
                <a:lnTo>
                  <a:pt x="50" y="25"/>
                </a:lnTo>
                <a:lnTo>
                  <a:pt x="47" y="25"/>
                </a:lnTo>
                <a:lnTo>
                  <a:pt x="47" y="23"/>
                </a:lnTo>
                <a:lnTo>
                  <a:pt x="43" y="23"/>
                </a:lnTo>
                <a:lnTo>
                  <a:pt x="43" y="22"/>
                </a:lnTo>
                <a:lnTo>
                  <a:pt x="39" y="22"/>
                </a:lnTo>
                <a:lnTo>
                  <a:pt x="39" y="20"/>
                </a:lnTo>
                <a:lnTo>
                  <a:pt x="35" y="20"/>
                </a:lnTo>
                <a:lnTo>
                  <a:pt x="35" y="19"/>
                </a:lnTo>
                <a:lnTo>
                  <a:pt x="31" y="19"/>
                </a:lnTo>
                <a:lnTo>
                  <a:pt x="31" y="16"/>
                </a:lnTo>
                <a:lnTo>
                  <a:pt x="29" y="16"/>
                </a:lnTo>
                <a:lnTo>
                  <a:pt x="29" y="15"/>
                </a:lnTo>
                <a:lnTo>
                  <a:pt x="28" y="15"/>
                </a:lnTo>
                <a:lnTo>
                  <a:pt x="28" y="13"/>
                </a:lnTo>
                <a:lnTo>
                  <a:pt x="26" y="13"/>
                </a:lnTo>
                <a:lnTo>
                  <a:pt x="26" y="12"/>
                </a:lnTo>
                <a:lnTo>
                  <a:pt x="23" y="12"/>
                </a:lnTo>
                <a:lnTo>
                  <a:pt x="23" y="10"/>
                </a:lnTo>
                <a:lnTo>
                  <a:pt x="21" y="10"/>
                </a:lnTo>
                <a:lnTo>
                  <a:pt x="21" y="8"/>
                </a:lnTo>
                <a:lnTo>
                  <a:pt x="20" y="8"/>
                </a:lnTo>
                <a:lnTo>
                  <a:pt x="20" y="5"/>
                </a:lnTo>
                <a:lnTo>
                  <a:pt x="12" y="5"/>
                </a:lnTo>
                <a:lnTo>
                  <a:pt x="12" y="4"/>
                </a:lnTo>
                <a:lnTo>
                  <a:pt x="11" y="4"/>
                </a:lnTo>
                <a:lnTo>
                  <a:pt x="11" y="2"/>
                </a:lnTo>
                <a:lnTo>
                  <a:pt x="9" y="2"/>
                </a:lnTo>
                <a:lnTo>
                  <a:pt x="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1" name="Group 150"/>
          <p:cNvGrpSpPr/>
          <p:nvPr/>
        </p:nvGrpSpPr>
        <p:grpSpPr>
          <a:xfrm>
            <a:off x="5164363" y="1767976"/>
            <a:ext cx="2126426" cy="1548000"/>
            <a:chOff x="5164363" y="1822406"/>
            <a:chExt cx="2126426" cy="1548000"/>
          </a:xfrm>
        </p:grpSpPr>
        <p:sp>
          <p:nvSpPr>
            <p:cNvPr id="152" name="Line 58"/>
            <p:cNvSpPr>
              <a:spLocks noChangeShapeType="1"/>
            </p:cNvSpPr>
            <p:nvPr/>
          </p:nvSpPr>
          <p:spPr bwMode="auto">
            <a:xfrm>
              <a:off x="6105418"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59"/>
            <p:cNvSpPr>
              <a:spLocks noChangeShapeType="1"/>
            </p:cNvSpPr>
            <p:nvPr/>
          </p:nvSpPr>
          <p:spPr bwMode="auto">
            <a:xfrm>
              <a:off x="6130910"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60"/>
            <p:cNvSpPr>
              <a:spLocks noChangeShapeType="1"/>
            </p:cNvSpPr>
            <p:nvPr/>
          </p:nvSpPr>
          <p:spPr bwMode="auto">
            <a:xfrm>
              <a:off x="6475050" y="2594869"/>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61"/>
            <p:cNvSpPr>
              <a:spLocks noChangeShapeType="1"/>
            </p:cNvSpPr>
            <p:nvPr/>
          </p:nvSpPr>
          <p:spPr bwMode="auto">
            <a:xfrm>
              <a:off x="6526034" y="2594869"/>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62"/>
            <p:cNvSpPr>
              <a:spLocks noChangeShapeType="1"/>
            </p:cNvSpPr>
            <p:nvPr/>
          </p:nvSpPr>
          <p:spPr bwMode="auto">
            <a:xfrm>
              <a:off x="6054434"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63"/>
            <p:cNvSpPr>
              <a:spLocks noChangeShapeType="1"/>
            </p:cNvSpPr>
            <p:nvPr/>
          </p:nvSpPr>
          <p:spPr bwMode="auto">
            <a:xfrm>
              <a:off x="6079926" y="235252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64"/>
            <p:cNvSpPr>
              <a:spLocks noChangeShapeType="1"/>
            </p:cNvSpPr>
            <p:nvPr/>
          </p:nvSpPr>
          <p:spPr bwMode="auto">
            <a:xfrm>
              <a:off x="6296607"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65"/>
            <p:cNvSpPr>
              <a:spLocks noChangeShapeType="1"/>
            </p:cNvSpPr>
            <p:nvPr/>
          </p:nvSpPr>
          <p:spPr bwMode="auto">
            <a:xfrm>
              <a:off x="6322099"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66"/>
            <p:cNvSpPr>
              <a:spLocks noChangeShapeType="1"/>
            </p:cNvSpPr>
            <p:nvPr/>
          </p:nvSpPr>
          <p:spPr bwMode="auto">
            <a:xfrm>
              <a:off x="6870174" y="2760681"/>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67"/>
            <p:cNvSpPr>
              <a:spLocks noChangeShapeType="1"/>
            </p:cNvSpPr>
            <p:nvPr/>
          </p:nvSpPr>
          <p:spPr bwMode="auto">
            <a:xfrm>
              <a:off x="6895665" y="2760681"/>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68"/>
            <p:cNvSpPr>
              <a:spLocks noChangeShapeType="1"/>
            </p:cNvSpPr>
            <p:nvPr/>
          </p:nvSpPr>
          <p:spPr bwMode="auto">
            <a:xfrm>
              <a:off x="7176076"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69"/>
            <p:cNvSpPr>
              <a:spLocks noChangeShapeType="1"/>
            </p:cNvSpPr>
            <p:nvPr/>
          </p:nvSpPr>
          <p:spPr bwMode="auto">
            <a:xfrm>
              <a:off x="7201568"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70"/>
            <p:cNvSpPr>
              <a:spLocks noChangeShapeType="1"/>
            </p:cNvSpPr>
            <p:nvPr/>
          </p:nvSpPr>
          <p:spPr bwMode="auto">
            <a:xfrm>
              <a:off x="6334845"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71"/>
            <p:cNvSpPr>
              <a:spLocks noChangeShapeType="1"/>
            </p:cNvSpPr>
            <p:nvPr/>
          </p:nvSpPr>
          <p:spPr bwMode="auto">
            <a:xfrm>
              <a:off x="6385828"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72"/>
            <p:cNvSpPr>
              <a:spLocks noChangeShapeType="1"/>
            </p:cNvSpPr>
            <p:nvPr/>
          </p:nvSpPr>
          <p:spPr bwMode="auto">
            <a:xfrm>
              <a:off x="5531852" y="2008150"/>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73"/>
            <p:cNvSpPr>
              <a:spLocks noChangeShapeType="1"/>
            </p:cNvSpPr>
            <p:nvPr/>
          </p:nvSpPr>
          <p:spPr bwMode="auto">
            <a:xfrm>
              <a:off x="5723040" y="2097434"/>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74"/>
            <p:cNvSpPr>
              <a:spLocks noChangeShapeType="1"/>
            </p:cNvSpPr>
            <p:nvPr/>
          </p:nvSpPr>
          <p:spPr bwMode="auto">
            <a:xfrm>
              <a:off x="6347591" y="2505586"/>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75"/>
            <p:cNvSpPr>
              <a:spLocks noChangeShapeType="1"/>
            </p:cNvSpPr>
            <p:nvPr/>
          </p:nvSpPr>
          <p:spPr bwMode="auto">
            <a:xfrm>
              <a:off x="6245623" y="2429057"/>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76"/>
            <p:cNvSpPr>
              <a:spLocks noChangeShapeType="1"/>
            </p:cNvSpPr>
            <p:nvPr/>
          </p:nvSpPr>
          <p:spPr bwMode="auto">
            <a:xfrm>
              <a:off x="7290789" y="302853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77"/>
            <p:cNvSpPr>
              <a:spLocks noChangeShapeType="1"/>
            </p:cNvSpPr>
            <p:nvPr/>
          </p:nvSpPr>
          <p:spPr bwMode="auto">
            <a:xfrm>
              <a:off x="5646565" y="2084679"/>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78"/>
            <p:cNvSpPr>
              <a:spLocks noChangeShapeType="1"/>
            </p:cNvSpPr>
            <p:nvPr/>
          </p:nvSpPr>
          <p:spPr bwMode="auto">
            <a:xfrm>
              <a:off x="5863246" y="2186717"/>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79"/>
            <p:cNvSpPr>
              <a:spLocks noChangeShapeType="1"/>
            </p:cNvSpPr>
            <p:nvPr/>
          </p:nvSpPr>
          <p:spPr bwMode="auto">
            <a:xfrm>
              <a:off x="6946649"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80"/>
            <p:cNvSpPr>
              <a:spLocks noChangeShapeType="1"/>
            </p:cNvSpPr>
            <p:nvPr/>
          </p:nvSpPr>
          <p:spPr bwMode="auto">
            <a:xfrm>
              <a:off x="6984887"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81"/>
            <p:cNvSpPr>
              <a:spLocks noChangeShapeType="1"/>
            </p:cNvSpPr>
            <p:nvPr/>
          </p:nvSpPr>
          <p:spPr bwMode="auto">
            <a:xfrm>
              <a:off x="7010379"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82"/>
            <p:cNvSpPr>
              <a:spLocks noChangeShapeType="1"/>
            </p:cNvSpPr>
            <p:nvPr/>
          </p:nvSpPr>
          <p:spPr bwMode="auto">
            <a:xfrm>
              <a:off x="7048616" y="2824454"/>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83"/>
            <p:cNvSpPr>
              <a:spLocks noChangeShapeType="1"/>
            </p:cNvSpPr>
            <p:nvPr/>
          </p:nvSpPr>
          <p:spPr bwMode="auto">
            <a:xfrm>
              <a:off x="7227059" y="3041285"/>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4"/>
            <p:cNvSpPr>
              <a:spLocks noChangeShapeType="1"/>
            </p:cNvSpPr>
            <p:nvPr/>
          </p:nvSpPr>
          <p:spPr bwMode="auto">
            <a:xfrm flipH="1">
              <a:off x="5621073" y="2110188"/>
              <a:ext cx="63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85"/>
            <p:cNvSpPr>
              <a:spLocks noChangeShapeType="1"/>
            </p:cNvSpPr>
            <p:nvPr/>
          </p:nvSpPr>
          <p:spPr bwMode="auto">
            <a:xfrm>
              <a:off x="5506360" y="2033660"/>
              <a:ext cx="63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86"/>
            <p:cNvSpPr>
              <a:spLocks noChangeShapeType="1"/>
            </p:cNvSpPr>
            <p:nvPr/>
          </p:nvSpPr>
          <p:spPr bwMode="auto">
            <a:xfrm flipH="1">
              <a:off x="5378901" y="1957131"/>
              <a:ext cx="7647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87"/>
            <p:cNvSpPr>
              <a:spLocks noChangeShapeType="1"/>
            </p:cNvSpPr>
            <p:nvPr/>
          </p:nvSpPr>
          <p:spPr bwMode="auto">
            <a:xfrm>
              <a:off x="6003451" y="2301510"/>
              <a:ext cx="0" cy="765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88"/>
            <p:cNvSpPr>
              <a:spLocks noChangeShapeType="1"/>
            </p:cNvSpPr>
            <p:nvPr/>
          </p:nvSpPr>
          <p:spPr bwMode="auto">
            <a:xfrm>
              <a:off x="5799516" y="2135698"/>
              <a:ext cx="0" cy="637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0"/>
            <p:cNvSpPr>
              <a:spLocks noChangeShapeType="1"/>
            </p:cNvSpPr>
            <p:nvPr/>
          </p:nvSpPr>
          <p:spPr bwMode="auto">
            <a:xfrm>
              <a:off x="5523622"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91"/>
            <p:cNvSpPr>
              <a:spLocks noChangeShapeType="1"/>
            </p:cNvSpPr>
            <p:nvPr/>
          </p:nvSpPr>
          <p:spPr bwMode="auto">
            <a:xfrm>
              <a:off x="5548398"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92"/>
            <p:cNvSpPr>
              <a:spLocks noChangeShapeType="1"/>
            </p:cNvSpPr>
            <p:nvPr/>
          </p:nvSpPr>
          <p:spPr bwMode="auto">
            <a:xfrm>
              <a:off x="6935881" y="3294275"/>
              <a:ext cx="0" cy="76131"/>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93"/>
            <p:cNvSpPr>
              <a:spLocks noChangeShapeType="1"/>
            </p:cNvSpPr>
            <p:nvPr/>
          </p:nvSpPr>
          <p:spPr bwMode="auto">
            <a:xfrm>
              <a:off x="7257975"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94"/>
            <p:cNvSpPr>
              <a:spLocks noChangeShapeType="1"/>
            </p:cNvSpPr>
            <p:nvPr/>
          </p:nvSpPr>
          <p:spPr bwMode="auto">
            <a:xfrm>
              <a:off x="7059763"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95"/>
            <p:cNvSpPr>
              <a:spLocks noChangeShapeType="1"/>
            </p:cNvSpPr>
            <p:nvPr/>
          </p:nvSpPr>
          <p:spPr bwMode="auto">
            <a:xfrm>
              <a:off x="7072151" y="3306963"/>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96"/>
            <p:cNvSpPr>
              <a:spLocks noChangeShapeType="1"/>
            </p:cNvSpPr>
            <p:nvPr/>
          </p:nvSpPr>
          <p:spPr bwMode="auto">
            <a:xfrm>
              <a:off x="6093481" y="2583717"/>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97"/>
            <p:cNvSpPr>
              <a:spLocks noChangeShapeType="1"/>
            </p:cNvSpPr>
            <p:nvPr/>
          </p:nvSpPr>
          <p:spPr bwMode="auto">
            <a:xfrm>
              <a:off x="5969598" y="2482209"/>
              <a:ext cx="0" cy="76131"/>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98"/>
            <p:cNvSpPr>
              <a:spLocks noChangeShapeType="1"/>
            </p:cNvSpPr>
            <p:nvPr/>
          </p:nvSpPr>
          <p:spPr bwMode="auto">
            <a:xfrm>
              <a:off x="5461681" y="2152308"/>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99"/>
            <p:cNvSpPr>
              <a:spLocks noChangeShapeType="1"/>
            </p:cNvSpPr>
            <p:nvPr/>
          </p:nvSpPr>
          <p:spPr bwMode="auto">
            <a:xfrm>
              <a:off x="5783775"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0"/>
            <p:cNvSpPr>
              <a:spLocks noChangeShapeType="1"/>
            </p:cNvSpPr>
            <p:nvPr/>
          </p:nvSpPr>
          <p:spPr bwMode="auto">
            <a:xfrm>
              <a:off x="5820939"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1"/>
            <p:cNvSpPr>
              <a:spLocks noChangeShapeType="1"/>
            </p:cNvSpPr>
            <p:nvPr/>
          </p:nvSpPr>
          <p:spPr bwMode="auto">
            <a:xfrm>
              <a:off x="5845716"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02"/>
            <p:cNvSpPr>
              <a:spLocks noChangeShapeType="1"/>
            </p:cNvSpPr>
            <p:nvPr/>
          </p:nvSpPr>
          <p:spPr bwMode="auto">
            <a:xfrm>
              <a:off x="5882881" y="2444144"/>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03"/>
            <p:cNvSpPr>
              <a:spLocks noChangeShapeType="1"/>
            </p:cNvSpPr>
            <p:nvPr/>
          </p:nvSpPr>
          <p:spPr bwMode="auto">
            <a:xfrm flipH="1">
              <a:off x="5697057" y="2393390"/>
              <a:ext cx="743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04"/>
            <p:cNvSpPr>
              <a:spLocks noChangeShapeType="1"/>
            </p:cNvSpPr>
            <p:nvPr/>
          </p:nvSpPr>
          <p:spPr bwMode="auto">
            <a:xfrm flipH="1">
              <a:off x="5548398" y="2215750"/>
              <a:ext cx="743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05"/>
            <p:cNvSpPr>
              <a:spLocks noChangeShapeType="1"/>
            </p:cNvSpPr>
            <p:nvPr/>
          </p:nvSpPr>
          <p:spPr bwMode="auto">
            <a:xfrm>
              <a:off x="6118257" y="2634472"/>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06"/>
            <p:cNvSpPr>
              <a:spLocks noChangeShapeType="1"/>
            </p:cNvSpPr>
            <p:nvPr/>
          </p:nvSpPr>
          <p:spPr bwMode="auto">
            <a:xfrm>
              <a:off x="6316469" y="3002439"/>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07"/>
            <p:cNvSpPr>
              <a:spLocks noChangeShapeType="1"/>
            </p:cNvSpPr>
            <p:nvPr/>
          </p:nvSpPr>
          <p:spPr bwMode="auto">
            <a:xfrm>
              <a:off x="6750057" y="3230832"/>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08"/>
            <p:cNvSpPr>
              <a:spLocks noChangeShapeType="1"/>
            </p:cNvSpPr>
            <p:nvPr/>
          </p:nvSpPr>
          <p:spPr bwMode="auto">
            <a:xfrm>
              <a:off x="5585563" y="2177685"/>
              <a:ext cx="0" cy="63443"/>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Freeform 109"/>
            <p:cNvSpPr>
              <a:spLocks/>
            </p:cNvSpPr>
            <p:nvPr/>
          </p:nvSpPr>
          <p:spPr bwMode="auto">
            <a:xfrm>
              <a:off x="5164363" y="1822406"/>
              <a:ext cx="2106000" cy="1509934"/>
            </a:xfrm>
            <a:custGeom>
              <a:avLst/>
              <a:gdLst>
                <a:gd name="T0" fmla="*/ 170 w 170"/>
                <a:gd name="T1" fmla="*/ 119 h 119"/>
                <a:gd name="T2" fmla="*/ 133 w 170"/>
                <a:gd name="T3" fmla="*/ 119 h 119"/>
                <a:gd name="T4" fmla="*/ 133 w 170"/>
                <a:gd name="T5" fmla="*/ 113 h 119"/>
                <a:gd name="T6" fmla="*/ 116 w 170"/>
                <a:gd name="T7" fmla="*/ 113 h 119"/>
                <a:gd name="T8" fmla="*/ 116 w 170"/>
                <a:gd name="T9" fmla="*/ 109 h 119"/>
                <a:gd name="T10" fmla="*/ 112 w 170"/>
                <a:gd name="T11" fmla="*/ 109 h 119"/>
                <a:gd name="T12" fmla="*/ 112 w 170"/>
                <a:gd name="T13" fmla="*/ 104 h 119"/>
                <a:gd name="T14" fmla="*/ 111 w 170"/>
                <a:gd name="T15" fmla="*/ 104 h 119"/>
                <a:gd name="T16" fmla="*/ 111 w 170"/>
                <a:gd name="T17" fmla="*/ 100 h 119"/>
                <a:gd name="T18" fmla="*/ 101 w 170"/>
                <a:gd name="T19" fmla="*/ 100 h 119"/>
                <a:gd name="T20" fmla="*/ 101 w 170"/>
                <a:gd name="T21" fmla="*/ 95 h 119"/>
                <a:gd name="T22" fmla="*/ 91 w 170"/>
                <a:gd name="T23" fmla="*/ 95 h 119"/>
                <a:gd name="T24" fmla="*/ 91 w 170"/>
                <a:gd name="T25" fmla="*/ 91 h 119"/>
                <a:gd name="T26" fmla="*/ 87 w 170"/>
                <a:gd name="T27" fmla="*/ 91 h 119"/>
                <a:gd name="T28" fmla="*/ 87 w 170"/>
                <a:gd name="T29" fmla="*/ 83 h 119"/>
                <a:gd name="T30" fmla="*/ 84 w 170"/>
                <a:gd name="T31" fmla="*/ 83 h 119"/>
                <a:gd name="T32" fmla="*/ 84 w 170"/>
                <a:gd name="T33" fmla="*/ 79 h 119"/>
                <a:gd name="T34" fmla="*/ 81 w 170"/>
                <a:gd name="T35" fmla="*/ 79 h 119"/>
                <a:gd name="T36" fmla="*/ 81 w 170"/>
                <a:gd name="T37" fmla="*/ 74 h 119"/>
                <a:gd name="T38" fmla="*/ 79 w 170"/>
                <a:gd name="T39" fmla="*/ 74 h 119"/>
                <a:gd name="T40" fmla="*/ 79 w 170"/>
                <a:gd name="T41" fmla="*/ 71 h 119"/>
                <a:gd name="T42" fmla="*/ 77 w 170"/>
                <a:gd name="T43" fmla="*/ 71 h 119"/>
                <a:gd name="T44" fmla="*/ 77 w 170"/>
                <a:gd name="T45" fmla="*/ 66 h 119"/>
                <a:gd name="T46" fmla="*/ 75 w 170"/>
                <a:gd name="T47" fmla="*/ 66 h 119"/>
                <a:gd name="T48" fmla="*/ 75 w 170"/>
                <a:gd name="T49" fmla="*/ 63 h 119"/>
                <a:gd name="T50" fmla="*/ 71 w 170"/>
                <a:gd name="T51" fmla="*/ 63 h 119"/>
                <a:gd name="T52" fmla="*/ 71 w 170"/>
                <a:gd name="T53" fmla="*/ 60 h 119"/>
                <a:gd name="T54" fmla="*/ 69 w 170"/>
                <a:gd name="T55" fmla="*/ 60 h 119"/>
                <a:gd name="T56" fmla="*/ 69 w 170"/>
                <a:gd name="T57" fmla="*/ 55 h 119"/>
                <a:gd name="T58" fmla="*/ 63 w 170"/>
                <a:gd name="T59" fmla="*/ 55 h 119"/>
                <a:gd name="T60" fmla="*/ 63 w 170"/>
                <a:gd name="T61" fmla="*/ 51 h 119"/>
                <a:gd name="T62" fmla="*/ 47 w 170"/>
                <a:gd name="T63" fmla="*/ 51 h 119"/>
                <a:gd name="T64" fmla="*/ 47 w 170"/>
                <a:gd name="T65" fmla="*/ 46 h 119"/>
                <a:gd name="T66" fmla="*/ 45 w 170"/>
                <a:gd name="T67" fmla="*/ 46 h 119"/>
                <a:gd name="T68" fmla="*/ 45 w 170"/>
                <a:gd name="T69" fmla="*/ 42 h 119"/>
                <a:gd name="T70" fmla="*/ 41 w 170"/>
                <a:gd name="T71" fmla="*/ 42 h 119"/>
                <a:gd name="T72" fmla="*/ 41 w 170"/>
                <a:gd name="T73" fmla="*/ 36 h 119"/>
                <a:gd name="T74" fmla="*/ 33 w 170"/>
                <a:gd name="T75" fmla="*/ 36 h 119"/>
                <a:gd name="T76" fmla="*/ 33 w 170"/>
                <a:gd name="T77" fmla="*/ 30 h 119"/>
                <a:gd name="T78" fmla="*/ 32 w 170"/>
                <a:gd name="T79" fmla="*/ 30 h 119"/>
                <a:gd name="T80" fmla="*/ 32 w 170"/>
                <a:gd name="T81" fmla="*/ 28 h 119"/>
                <a:gd name="T82" fmla="*/ 24 w 170"/>
                <a:gd name="T83" fmla="*/ 28 h 119"/>
                <a:gd name="T84" fmla="*/ 24 w 170"/>
                <a:gd name="T85" fmla="*/ 24 h 119"/>
                <a:gd name="T86" fmla="*/ 23 w 170"/>
                <a:gd name="T87" fmla="*/ 24 h 119"/>
                <a:gd name="T88" fmla="*/ 23 w 170"/>
                <a:gd name="T89" fmla="*/ 22 h 119"/>
                <a:gd name="T90" fmla="*/ 21 w 170"/>
                <a:gd name="T91" fmla="*/ 22 h 119"/>
                <a:gd name="T92" fmla="*/ 21 w 170"/>
                <a:gd name="T93" fmla="*/ 18 h 119"/>
                <a:gd name="T94" fmla="*/ 20 w 170"/>
                <a:gd name="T95" fmla="*/ 18 h 119"/>
                <a:gd name="T96" fmla="*/ 20 w 170"/>
                <a:gd name="T97" fmla="*/ 13 h 119"/>
                <a:gd name="T98" fmla="*/ 17 w 170"/>
                <a:gd name="T99" fmla="*/ 13 h 119"/>
                <a:gd name="T100" fmla="*/ 17 w 170"/>
                <a:gd name="T101" fmla="*/ 11 h 119"/>
                <a:gd name="T102" fmla="*/ 15 w 170"/>
                <a:gd name="T103" fmla="*/ 11 h 119"/>
                <a:gd name="T104" fmla="*/ 15 w 170"/>
                <a:gd name="T105" fmla="*/ 8 h 119"/>
                <a:gd name="T106" fmla="*/ 13 w 170"/>
                <a:gd name="T107" fmla="*/ 8 h 119"/>
                <a:gd name="T108" fmla="*/ 13 w 170"/>
                <a:gd name="T109" fmla="*/ 5 h 119"/>
                <a:gd name="T110" fmla="*/ 11 w 170"/>
                <a:gd name="T111" fmla="*/ 5 h 119"/>
                <a:gd name="T112" fmla="*/ 11 w 170"/>
                <a:gd name="T113" fmla="*/ 3 h 119"/>
                <a:gd name="T114" fmla="*/ 10 w 170"/>
                <a:gd name="T115" fmla="*/ 3 h 119"/>
                <a:gd name="T116" fmla="*/ 10 w 170"/>
                <a:gd name="T117" fmla="*/ 0 h 119"/>
                <a:gd name="T118" fmla="*/ 0 w 170"/>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9">
                  <a:moveTo>
                    <a:pt x="170" y="119"/>
                  </a:moveTo>
                  <a:lnTo>
                    <a:pt x="133" y="119"/>
                  </a:lnTo>
                  <a:lnTo>
                    <a:pt x="133" y="113"/>
                  </a:lnTo>
                  <a:lnTo>
                    <a:pt x="116" y="113"/>
                  </a:lnTo>
                  <a:lnTo>
                    <a:pt x="116" y="109"/>
                  </a:lnTo>
                  <a:lnTo>
                    <a:pt x="112" y="109"/>
                  </a:lnTo>
                  <a:lnTo>
                    <a:pt x="112" y="104"/>
                  </a:lnTo>
                  <a:lnTo>
                    <a:pt x="111" y="104"/>
                  </a:lnTo>
                  <a:lnTo>
                    <a:pt x="111" y="100"/>
                  </a:lnTo>
                  <a:lnTo>
                    <a:pt x="101" y="100"/>
                  </a:lnTo>
                  <a:lnTo>
                    <a:pt x="101" y="95"/>
                  </a:lnTo>
                  <a:lnTo>
                    <a:pt x="91" y="95"/>
                  </a:lnTo>
                  <a:lnTo>
                    <a:pt x="91" y="91"/>
                  </a:lnTo>
                  <a:lnTo>
                    <a:pt x="87" y="91"/>
                  </a:lnTo>
                  <a:lnTo>
                    <a:pt x="87" y="83"/>
                  </a:lnTo>
                  <a:lnTo>
                    <a:pt x="84" y="83"/>
                  </a:lnTo>
                  <a:lnTo>
                    <a:pt x="84" y="79"/>
                  </a:lnTo>
                  <a:lnTo>
                    <a:pt x="81" y="79"/>
                  </a:lnTo>
                  <a:lnTo>
                    <a:pt x="81" y="74"/>
                  </a:lnTo>
                  <a:lnTo>
                    <a:pt x="79" y="74"/>
                  </a:lnTo>
                  <a:lnTo>
                    <a:pt x="79" y="71"/>
                  </a:lnTo>
                  <a:lnTo>
                    <a:pt x="77" y="71"/>
                  </a:lnTo>
                  <a:lnTo>
                    <a:pt x="77" y="66"/>
                  </a:lnTo>
                  <a:lnTo>
                    <a:pt x="75" y="66"/>
                  </a:lnTo>
                  <a:lnTo>
                    <a:pt x="75" y="63"/>
                  </a:lnTo>
                  <a:lnTo>
                    <a:pt x="71" y="63"/>
                  </a:lnTo>
                  <a:lnTo>
                    <a:pt x="71" y="60"/>
                  </a:lnTo>
                  <a:lnTo>
                    <a:pt x="69" y="60"/>
                  </a:lnTo>
                  <a:lnTo>
                    <a:pt x="69" y="55"/>
                  </a:lnTo>
                  <a:lnTo>
                    <a:pt x="63" y="55"/>
                  </a:lnTo>
                  <a:lnTo>
                    <a:pt x="63" y="51"/>
                  </a:lnTo>
                  <a:lnTo>
                    <a:pt x="47" y="51"/>
                  </a:lnTo>
                  <a:lnTo>
                    <a:pt x="47" y="46"/>
                  </a:lnTo>
                  <a:lnTo>
                    <a:pt x="45" y="46"/>
                  </a:lnTo>
                  <a:lnTo>
                    <a:pt x="45" y="42"/>
                  </a:lnTo>
                  <a:lnTo>
                    <a:pt x="41" y="42"/>
                  </a:lnTo>
                  <a:lnTo>
                    <a:pt x="41" y="36"/>
                  </a:lnTo>
                  <a:lnTo>
                    <a:pt x="33" y="36"/>
                  </a:lnTo>
                  <a:lnTo>
                    <a:pt x="33" y="30"/>
                  </a:lnTo>
                  <a:lnTo>
                    <a:pt x="32" y="30"/>
                  </a:lnTo>
                  <a:lnTo>
                    <a:pt x="32" y="28"/>
                  </a:lnTo>
                  <a:lnTo>
                    <a:pt x="24" y="28"/>
                  </a:lnTo>
                  <a:lnTo>
                    <a:pt x="24" y="24"/>
                  </a:lnTo>
                  <a:lnTo>
                    <a:pt x="23" y="24"/>
                  </a:lnTo>
                  <a:lnTo>
                    <a:pt x="23" y="22"/>
                  </a:lnTo>
                  <a:lnTo>
                    <a:pt x="21" y="22"/>
                  </a:lnTo>
                  <a:lnTo>
                    <a:pt x="21" y="18"/>
                  </a:lnTo>
                  <a:lnTo>
                    <a:pt x="20" y="18"/>
                  </a:lnTo>
                  <a:lnTo>
                    <a:pt x="20" y="13"/>
                  </a:lnTo>
                  <a:lnTo>
                    <a:pt x="17" y="13"/>
                  </a:lnTo>
                  <a:lnTo>
                    <a:pt x="17" y="11"/>
                  </a:lnTo>
                  <a:lnTo>
                    <a:pt x="15" y="11"/>
                  </a:lnTo>
                  <a:lnTo>
                    <a:pt x="15" y="8"/>
                  </a:lnTo>
                  <a:lnTo>
                    <a:pt x="13" y="8"/>
                  </a:lnTo>
                  <a:lnTo>
                    <a:pt x="13" y="5"/>
                  </a:lnTo>
                  <a:lnTo>
                    <a:pt x="11" y="5"/>
                  </a:lnTo>
                  <a:lnTo>
                    <a:pt x="11" y="3"/>
                  </a:lnTo>
                  <a:lnTo>
                    <a:pt x="10" y="3"/>
                  </a:lnTo>
                  <a:lnTo>
                    <a:pt x="1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custDataLst>
      <p:tags r:id="rId1"/>
    </p:custDataLst>
    <p:extLst>
      <p:ext uri="{BB962C8B-B14F-4D97-AF65-F5344CB8AC3E}">
        <p14:creationId xmlns:p14="http://schemas.microsoft.com/office/powerpoint/2010/main" val="3682880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Colon cancer</a:t>
            </a:r>
            <a:endParaRPr lang="en-GB" dirty="0"/>
          </a:p>
        </p:txBody>
      </p:sp>
      <p:sp>
        <p:nvSpPr>
          <p:cNvPr id="4" name="Text Placeholder 3"/>
          <p:cNvSpPr>
            <a:spLocks noGrp="1"/>
          </p:cNvSpPr>
          <p:nvPr>
            <p:ph type="body" idx="1"/>
          </p:nvPr>
        </p:nvSpPr>
        <p:spPr/>
        <p:txBody>
          <a:bodyPr/>
          <a:lstStyle/>
          <a:p>
            <a:r>
              <a:rPr lang="en-GB" dirty="0"/>
              <a:t>Colorectal Cancer</a:t>
            </a:r>
          </a:p>
        </p:txBody>
      </p:sp>
    </p:spTree>
    <p:extLst>
      <p:ext uri="{BB962C8B-B14F-4D97-AF65-F5344CB8AC3E}">
        <p14:creationId xmlns:p14="http://schemas.microsoft.com/office/powerpoint/2010/main" val="543833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O-010</a:t>
            </a:r>
            <a:r>
              <a:rPr lang="en-GB" dirty="0"/>
              <a:t>: An international phase III randomized, non-inferiority trial comparing 3 </a:t>
            </a:r>
            <a:r>
              <a:rPr lang="en-GB" dirty="0" err="1"/>
              <a:t>vs</a:t>
            </a:r>
            <a:r>
              <a:rPr lang="en-GB" dirty="0"/>
              <a:t> 6 months of </a:t>
            </a:r>
            <a:r>
              <a:rPr lang="en-GB" dirty="0" err="1"/>
              <a:t>oxaliplatin</a:t>
            </a:r>
            <a:r>
              <a:rPr lang="en-GB" dirty="0"/>
              <a:t>-based adjuvant chemotherapy for colon cancer: Compliance and safety of the phase III Japanese ACHIEVE trial </a:t>
            </a:r>
            <a:r>
              <a:rPr lang="en-GB" dirty="0" smtClean="0"/>
              <a:t>– </a:t>
            </a:r>
            <a:r>
              <a:rPr lang="en-GB" dirty="0" err="1" smtClean="0"/>
              <a:t>Eto</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Eto</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O-010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r>
              <a:rPr lang="en-GB" dirty="0" smtClean="0"/>
              <a:t>To evaluate the compliance </a:t>
            </a:r>
            <a:r>
              <a:rPr lang="en-GB" dirty="0"/>
              <a:t>and safety of the phase </a:t>
            </a:r>
            <a:r>
              <a:rPr lang="en-GB" dirty="0" smtClean="0"/>
              <a:t>3 ACHIEVE trial</a:t>
            </a:r>
            <a:endParaRPr lang="en-GB" dirty="0"/>
          </a:p>
          <a:p>
            <a:pPr marL="0" indent="0">
              <a:buNone/>
            </a:pPr>
            <a:endParaRPr lang="en-GB" b="1" dirty="0" smtClean="0"/>
          </a:p>
          <a:p>
            <a:pPr marL="0" indent="0">
              <a:buNone/>
            </a:pPr>
            <a:r>
              <a:rPr lang="en-GB" b="1" dirty="0" smtClean="0"/>
              <a:t>Study design</a:t>
            </a:r>
            <a:endParaRPr lang="en-GB" dirty="0"/>
          </a:p>
          <a:p>
            <a:r>
              <a:rPr lang="en-GB" dirty="0" smtClean="0"/>
              <a:t>Patients with Stage III colon cancer (n=1313)</a:t>
            </a:r>
          </a:p>
          <a:p>
            <a:r>
              <a:rPr lang="en-GB" dirty="0" smtClean="0"/>
              <a:t>Patients received 3 months (n=651) or 6 months (n=650) of oxaliplatin-based adjuvant treatment (mFOLFOX6 or XELOX)</a:t>
            </a:r>
            <a:endParaRPr lang="en-GB" dirty="0"/>
          </a:p>
        </p:txBody>
      </p:sp>
    </p:spTree>
    <p:custDataLst>
      <p:tags r:id="rId1"/>
    </p:custDataLst>
    <p:extLst>
      <p:ext uri="{BB962C8B-B14F-4D97-AF65-F5344CB8AC3E}">
        <p14:creationId xmlns:p14="http://schemas.microsoft.com/office/powerpoint/2010/main" val="405705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O-010</a:t>
            </a:r>
            <a:r>
              <a:rPr lang="en-GB" dirty="0"/>
              <a:t>: An international phase III randomized, non-inferiority trial comparing 3 </a:t>
            </a:r>
            <a:r>
              <a:rPr lang="en-GB" dirty="0" err="1"/>
              <a:t>vs</a:t>
            </a:r>
            <a:r>
              <a:rPr lang="en-GB" dirty="0"/>
              <a:t> 6 months of </a:t>
            </a:r>
            <a:r>
              <a:rPr lang="en-GB" dirty="0" err="1"/>
              <a:t>oxaliplatin</a:t>
            </a:r>
            <a:r>
              <a:rPr lang="en-GB" dirty="0"/>
              <a:t>-based adjuvant chemotherapy for colon cancer: Compliance and safety of the phase III Japanese ACHIEVE trial </a:t>
            </a:r>
            <a:r>
              <a:rPr lang="en-GB" dirty="0" smtClean="0"/>
              <a:t>– </a:t>
            </a:r>
            <a:r>
              <a:rPr lang="en-GB" dirty="0" err="1" smtClean="0"/>
              <a:t>Eto</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Eto</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O-010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a:t>
            </a:r>
          </a:p>
          <a:p>
            <a:pPr marL="0" indent="0">
              <a:buNone/>
            </a:pPr>
            <a:endParaRPr lang="en-GB" dirty="0" smtClean="0"/>
          </a:p>
          <a:p>
            <a:pPr marL="0" indent="0">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787034778"/>
              </p:ext>
            </p:extLst>
          </p:nvPr>
        </p:nvGraphicFramePr>
        <p:xfrm>
          <a:off x="365124" y="1727836"/>
          <a:ext cx="8413752" cy="2444114"/>
        </p:xfrm>
        <a:graphic>
          <a:graphicData uri="http://schemas.openxmlformats.org/drawingml/2006/table">
            <a:tbl>
              <a:tblPr firstRow="1" bandRow="1">
                <a:tableStyleId>{69012ECD-51FC-41F1-AA8D-1B2483CD663E}</a:tableStyleId>
              </a:tblPr>
              <a:tblGrid>
                <a:gridCol w="2530476"/>
                <a:gridCol w="1470819"/>
                <a:gridCol w="1470819"/>
                <a:gridCol w="1470819"/>
                <a:gridCol w="1470819"/>
              </a:tblGrid>
              <a:tr h="355282">
                <a:tc rowSpan="2">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fontAlgn="base"/>
                      <a:r>
                        <a:rPr lang="en-GB" sz="1600" b="1" dirty="0" smtClean="0">
                          <a:solidFill>
                            <a:schemeClr val="tx2"/>
                          </a:solidFill>
                          <a:effectLst/>
                          <a:latin typeface="+mn-lt"/>
                        </a:rPr>
                        <a:t>3 months</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algn="ctr" fontAlgn="base"/>
                      <a:r>
                        <a:rPr lang="en-GB" sz="1600" dirty="0" smtClean="0">
                          <a:solidFill>
                            <a:schemeClr val="tx2"/>
                          </a:solidFill>
                          <a:effectLst/>
                          <a:latin typeface="+mn-lt"/>
                        </a:rPr>
                        <a:t>6 months</a:t>
                      </a:r>
                      <a:endParaRPr lang="en-GB" sz="1600" b="0"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355282">
                <a:tc vMerge="1">
                  <a:txBody>
                    <a:bodyPr/>
                    <a:lstStyle/>
                    <a:p>
                      <a:pPr algn="l" fontAlgn="base"/>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mFOLFOX6</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XELOX</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mFOLFOX6</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XELOX</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564">
                <a:tc>
                  <a:txBody>
                    <a:bodyPr/>
                    <a:lstStyle/>
                    <a:p>
                      <a:pPr algn="l" fontAlgn="base"/>
                      <a:r>
                        <a:rPr lang="en-GB" sz="1600" b="0" baseline="0" dirty="0" smtClean="0">
                          <a:effectLst/>
                          <a:latin typeface="+mn-lt"/>
                        </a:rPr>
                        <a:t>Compliance,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87.6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69.6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85.9</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58.7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Permanent</a:t>
                      </a:r>
                      <a:r>
                        <a:rPr lang="en-GB" sz="1600" b="0" baseline="0" dirty="0" smtClean="0">
                          <a:latin typeface="+mn-lt"/>
                        </a:rPr>
                        <a:t> discontinuation due to toxicity, %</a:t>
                      </a:r>
                      <a:endParaRPr lang="en-GB" sz="1600" b="0" dirty="0" smtClean="0">
                        <a:latin typeface="+mn-l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600" dirty="0" smtClean="0"/>
                        <a:t>11.5</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600" dirty="0" smtClean="0"/>
                        <a:t>28.7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r>
                        <a:rPr lang="en-GB" sz="1600" b="0" dirty="0" smtClean="0">
                          <a:latin typeface="+mn-lt"/>
                        </a:rPr>
                        <a:t>Grade 3/4 AEs,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en-GB" sz="1600" dirty="0" smtClean="0"/>
                        <a:t>28.7</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en-GB" sz="1600" dirty="0" smtClean="0"/>
                        <a:t>42.8</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r>
                        <a:rPr lang="en-GB" sz="1600" b="0" dirty="0" smtClean="0">
                          <a:latin typeface="+mn-lt"/>
                        </a:rPr>
                        <a:t>Grade ≥2 neuropathy,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gridSpan="2">
                  <a:txBody>
                    <a:bodyPr/>
                    <a:lstStyle/>
                    <a:p>
                      <a:pPr algn="ctr"/>
                      <a:r>
                        <a:rPr lang="en-GB" sz="1600" dirty="0" smtClean="0"/>
                        <a:t>13.6</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gridSpan="2">
                  <a:txBody>
                    <a:bodyPr/>
                    <a:lstStyle/>
                    <a:p>
                      <a:pPr algn="ctr"/>
                      <a:r>
                        <a:rPr lang="en-GB" sz="1600" dirty="0" smtClean="0"/>
                        <a:t>36.5</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c hMerge="1">
                  <a:txBody>
                    <a:bodyPr/>
                    <a:lstStyle/>
                    <a:p>
                      <a:pPr algn="ct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00"/>
                      </a:srgb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73229445"/>
              </p:ext>
            </p:extLst>
          </p:nvPr>
        </p:nvGraphicFramePr>
        <p:xfrm>
          <a:off x="365123" y="4377690"/>
          <a:ext cx="8413751" cy="1489712"/>
        </p:xfrm>
        <a:graphic>
          <a:graphicData uri="http://schemas.openxmlformats.org/drawingml/2006/table">
            <a:tbl>
              <a:tblPr firstRow="1" bandRow="1">
                <a:tableStyleId>{69012ECD-51FC-41F1-AA8D-1B2483CD663E}</a:tableStyleId>
              </a:tblPr>
              <a:tblGrid>
                <a:gridCol w="3890781"/>
                <a:gridCol w="2261485"/>
                <a:gridCol w="2261485"/>
              </a:tblGrid>
              <a:tr h="372428">
                <a:tc>
                  <a:txBody>
                    <a:bodyPr/>
                    <a:lstStyle/>
                    <a:p>
                      <a:pPr algn="l" fontAlgn="base"/>
                      <a:r>
                        <a:rPr lang="en-GB" sz="1600" b="1" dirty="0" smtClean="0">
                          <a:solidFill>
                            <a:schemeClr val="tx2"/>
                          </a:solidFill>
                          <a:effectLst/>
                          <a:latin typeface="+mn-lt"/>
                        </a:rPr>
                        <a:t>Grade 3/4 AEs, %</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mFOLFOX6</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b="1" dirty="0" smtClean="0">
                          <a:solidFill>
                            <a:schemeClr val="tx2"/>
                          </a:solidFill>
                          <a:effectLst/>
                          <a:latin typeface="+mn-lt"/>
                        </a:rPr>
                        <a:t>XELOX</a:t>
                      </a:r>
                      <a:endParaRPr lang="en-GB" sz="1600" b="1" dirty="0">
                        <a:solidFill>
                          <a:schemeClr val="tx2"/>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428">
                <a:tc>
                  <a:txBody>
                    <a:bodyPr/>
                    <a:lstStyle/>
                    <a:p>
                      <a:pPr algn="l" fontAlgn="base"/>
                      <a:r>
                        <a:rPr lang="en-GB" sz="1600" b="0" baseline="0" dirty="0" smtClean="0">
                          <a:effectLst/>
                          <a:latin typeface="+mn-lt"/>
                        </a:rPr>
                        <a:t>Neutropenia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30.4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12.4</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2428">
                <a:tc>
                  <a:txBody>
                    <a:bodyPr/>
                    <a:lstStyle/>
                    <a:p>
                      <a:r>
                        <a:rPr lang="en-GB" sz="1600" b="0" dirty="0" smtClean="0">
                          <a:latin typeface="+mn-lt"/>
                        </a:rPr>
                        <a:t>Anorexia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1.9</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5.1</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2428">
                <a:tc>
                  <a:txBody>
                    <a:bodyPr/>
                    <a:lstStyle/>
                    <a:p>
                      <a:r>
                        <a:rPr lang="en-GB" sz="1600" b="0" dirty="0" smtClean="0">
                          <a:latin typeface="+mn-lt"/>
                        </a:rPr>
                        <a:t>Diarrhoea</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1.3</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5.5</a:t>
                      </a:r>
                      <a:endParaRPr lang="en-GB" sz="1600" dirty="0"/>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116711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O-010</a:t>
            </a:r>
            <a:r>
              <a:rPr lang="en-GB" dirty="0"/>
              <a:t>: An international phase III randomized, non-inferiority trial comparing 3 </a:t>
            </a:r>
            <a:r>
              <a:rPr lang="en-GB" dirty="0" err="1"/>
              <a:t>vs</a:t>
            </a:r>
            <a:r>
              <a:rPr lang="en-GB" dirty="0"/>
              <a:t> 6 months of </a:t>
            </a:r>
            <a:r>
              <a:rPr lang="en-GB" dirty="0" err="1"/>
              <a:t>oxaliplatin</a:t>
            </a:r>
            <a:r>
              <a:rPr lang="en-GB" dirty="0"/>
              <a:t>-based adjuvant chemotherapy for colon cancer: Compliance and safety of the phase III Japanese ACHIEVE trial </a:t>
            </a:r>
            <a:r>
              <a:rPr lang="en-GB" dirty="0" smtClean="0"/>
              <a:t>– </a:t>
            </a:r>
            <a:r>
              <a:rPr lang="en-GB" dirty="0" err="1" smtClean="0"/>
              <a:t>Eto</a:t>
            </a:r>
            <a:r>
              <a:rPr lang="en-GB" dirty="0" smtClean="0"/>
              <a:t> T,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Eto</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O-010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Conclusions</a:t>
            </a:r>
            <a:endParaRPr lang="en-GB" dirty="0"/>
          </a:p>
          <a:p>
            <a:r>
              <a:rPr lang="en-GB" b="1" dirty="0" smtClean="0"/>
              <a:t>mFOLFOX6 </a:t>
            </a:r>
            <a:r>
              <a:rPr lang="en-GB" b="1" dirty="0"/>
              <a:t>and XELOX were </a:t>
            </a:r>
            <a:r>
              <a:rPr lang="en-GB" b="1" dirty="0" smtClean="0"/>
              <a:t>both safe </a:t>
            </a:r>
            <a:r>
              <a:rPr lang="en-GB" b="1" dirty="0"/>
              <a:t>and well </a:t>
            </a:r>
            <a:r>
              <a:rPr lang="en-GB" b="1" dirty="0" smtClean="0"/>
              <a:t>tolerated</a:t>
            </a:r>
          </a:p>
          <a:p>
            <a:r>
              <a:rPr lang="en-GB" b="1" dirty="0" smtClean="0"/>
              <a:t>There was, however, a difference in the grade 3–4 </a:t>
            </a:r>
            <a:r>
              <a:rPr lang="en-GB" b="1" dirty="0"/>
              <a:t>toxicities </a:t>
            </a:r>
            <a:r>
              <a:rPr lang="en-GB" b="1" dirty="0" smtClean="0"/>
              <a:t>based on the 5FU backbone with patients in </a:t>
            </a:r>
            <a:r>
              <a:rPr lang="en-GB" b="1" dirty="0"/>
              <a:t>the 6‐month </a:t>
            </a:r>
            <a:r>
              <a:rPr lang="en-GB" b="1" dirty="0" smtClean="0"/>
              <a:t>arm having significantly higher rates than the 3-month arm</a:t>
            </a:r>
          </a:p>
          <a:p>
            <a:r>
              <a:rPr lang="en-GB" b="1" dirty="0" smtClean="0"/>
              <a:t>In addition, compliance was better in the 3‐month arm </a:t>
            </a:r>
            <a:endParaRPr lang="en-GB" b="1" dirty="0"/>
          </a:p>
          <a:p>
            <a:pPr marL="0" indent="0">
              <a:buFontTx/>
              <a:buNone/>
            </a:pPr>
            <a:endParaRPr lang="en-GB" dirty="0"/>
          </a:p>
        </p:txBody>
      </p:sp>
    </p:spTree>
    <p:custDataLst>
      <p:tags r:id="rId1"/>
    </p:custDataLst>
    <p:extLst>
      <p:ext uri="{BB962C8B-B14F-4D97-AF65-F5344CB8AC3E}">
        <p14:creationId xmlns:p14="http://schemas.microsoft.com/office/powerpoint/2010/main" val="1931507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RECtal</a:t>
            </a:r>
            <a:r>
              <a:rPr lang="en-GB" dirty="0" smtClean="0"/>
              <a:t> cancer</a:t>
            </a:r>
            <a:endParaRPr lang="en-GB" dirty="0"/>
          </a:p>
        </p:txBody>
      </p:sp>
      <p:sp>
        <p:nvSpPr>
          <p:cNvPr id="4" name="Text Placeholder 3"/>
          <p:cNvSpPr>
            <a:spLocks noGrp="1"/>
          </p:cNvSpPr>
          <p:nvPr>
            <p:ph type="body" idx="1"/>
          </p:nvPr>
        </p:nvSpPr>
        <p:spPr/>
        <p:txBody>
          <a:bodyPr/>
          <a:lstStyle/>
          <a:p>
            <a:r>
              <a:rPr lang="en-GB" dirty="0"/>
              <a:t>Colorectal Cancer</a:t>
            </a:r>
          </a:p>
        </p:txBody>
      </p:sp>
    </p:spTree>
    <p:extLst>
      <p:ext uri="{BB962C8B-B14F-4D97-AF65-F5344CB8AC3E}">
        <p14:creationId xmlns:p14="http://schemas.microsoft.com/office/powerpoint/2010/main" val="2227845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935404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O-019: </a:t>
            </a:r>
            <a:r>
              <a:rPr lang="en-GB" dirty="0"/>
              <a:t>Outcome results of STAR-01, a randomized phase III trial comparing preoperative chemoradiation with or without </a:t>
            </a:r>
            <a:r>
              <a:rPr lang="en-GB" dirty="0" err="1"/>
              <a:t>oxaliplatin</a:t>
            </a:r>
            <a:r>
              <a:rPr lang="en-GB" dirty="0"/>
              <a:t> in locally advanced rectal cancer </a:t>
            </a:r>
            <a:r>
              <a:rPr lang="en-GB" dirty="0" smtClean="0"/>
              <a:t>– </a:t>
            </a:r>
            <a:r>
              <a:rPr lang="en-GB" dirty="0" err="1" smtClean="0"/>
              <a:t>Lonardi</a:t>
            </a:r>
            <a:r>
              <a:rPr lang="en-GB" dirty="0" smtClean="0"/>
              <a:t> S, </a:t>
            </a:r>
            <a:r>
              <a:rPr lang="en-GB" dirty="0"/>
              <a:t>et </a:t>
            </a:r>
            <a:r>
              <a:rPr lang="en-GB" dirty="0" smtClean="0"/>
              <a:t>al </a:t>
            </a:r>
            <a:endParaRPr lang="en-GB" dirty="0"/>
          </a:p>
        </p:txBody>
      </p:sp>
      <p:sp>
        <p:nvSpPr>
          <p:cNvPr id="14" name="Text Placeholder 13"/>
          <p:cNvSpPr>
            <a:spLocks noGrp="1"/>
          </p:cNvSpPr>
          <p:nvPr>
            <p:ph type="body" sz="quarter" idx="10"/>
          </p:nvPr>
        </p:nvSpPr>
        <p:spPr>
          <a:xfrm>
            <a:off x="234501" y="5680266"/>
            <a:ext cx="4476488" cy="832761"/>
          </a:xfrm>
        </p:spPr>
        <p:txBody>
          <a:bodyPr/>
          <a:lstStyle/>
          <a:p>
            <a:r>
              <a:rPr lang="en-GB" altLang="zh-CN" baseline="30000" dirty="0">
                <a:latin typeface="High Tower Text"/>
                <a:ea typeface="SimSun" pitchFamily="2" charset="-122"/>
              </a:rPr>
              <a:t>*</a:t>
            </a:r>
            <a:r>
              <a:rPr lang="en-GB" altLang="zh-CN" dirty="0"/>
              <a:t>I</a:t>
            </a:r>
            <a:r>
              <a:rPr lang="en-GB" dirty="0"/>
              <a:t>nfused 5FU (225 mg/m</a:t>
            </a:r>
            <a:r>
              <a:rPr lang="en-GB" baseline="30000" dirty="0"/>
              <a:t>2</a:t>
            </a:r>
            <a:r>
              <a:rPr lang="en-GB" dirty="0"/>
              <a:t>/day) + external-beam pelvic radiation (50.4 </a:t>
            </a:r>
            <a:r>
              <a:rPr lang="en-GB" dirty="0" err="1"/>
              <a:t>Gy</a:t>
            </a:r>
            <a:r>
              <a:rPr lang="en-GB" dirty="0"/>
              <a:t> in 28 daily fractions) + weekly </a:t>
            </a:r>
            <a:r>
              <a:rPr lang="en-GB" dirty="0" smtClean="0"/>
              <a:t>oxaliplatin </a:t>
            </a:r>
            <a:r>
              <a:rPr lang="en-GB" dirty="0"/>
              <a:t>(60 mg/m</a:t>
            </a:r>
            <a:r>
              <a:rPr lang="en-GB" baseline="30000" dirty="0"/>
              <a:t>2</a:t>
            </a:r>
            <a:r>
              <a:rPr lang="en-GB" dirty="0"/>
              <a:t> x 6</a:t>
            </a:r>
            <a:r>
              <a:rPr lang="en-GB" dirty="0" smtClean="0"/>
              <a:t>);</a:t>
            </a:r>
            <a:endParaRPr lang="en-GB" dirty="0"/>
          </a:p>
          <a:p>
            <a:r>
              <a:rPr lang="en-GB" altLang="zh-CN" baseline="30000" dirty="0" smtClean="0">
                <a:solidFill>
                  <a:schemeClr val="tx1"/>
                </a:solidFill>
                <a:latin typeface="High Tower Text"/>
                <a:ea typeface="SimSun" pitchFamily="2" charset="-122"/>
              </a:rPr>
              <a:t>†</a:t>
            </a:r>
            <a:r>
              <a:rPr lang="en-GB" dirty="0" smtClean="0"/>
              <a:t>Infused 5FU (225 mg/m</a:t>
            </a:r>
            <a:r>
              <a:rPr lang="en-GB" baseline="30000" dirty="0" smtClean="0"/>
              <a:t>2</a:t>
            </a:r>
            <a:r>
              <a:rPr lang="en-GB" dirty="0" smtClean="0"/>
              <a:t>/day) + external-beam pelvic radiation (50.4 </a:t>
            </a:r>
            <a:r>
              <a:rPr lang="en-GB" dirty="0" err="1" smtClean="0"/>
              <a:t>Gy</a:t>
            </a:r>
            <a:r>
              <a:rPr lang="en-GB" dirty="0" smtClean="0"/>
              <a:t> in 28 daily fractions).</a:t>
            </a:r>
          </a:p>
        </p:txBody>
      </p:sp>
      <p:sp>
        <p:nvSpPr>
          <p:cNvPr id="15" name="Text Placeholder 14"/>
          <p:cNvSpPr>
            <a:spLocks noGrp="1"/>
          </p:cNvSpPr>
          <p:nvPr>
            <p:ph type="body" sz="quarter" idx="11"/>
          </p:nvPr>
        </p:nvSpPr>
        <p:spPr/>
        <p:txBody>
          <a:bodyPr/>
          <a:lstStyle/>
          <a:p>
            <a:r>
              <a:rPr lang="en-GB" dirty="0" err="1" smtClean="0"/>
              <a:t>Lonardi</a:t>
            </a:r>
            <a:r>
              <a:rPr lang="en-GB" dirty="0" smtClean="0"/>
              <a:t> et 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O-019 </a:t>
            </a:r>
            <a:endParaRPr lang="en-GB" dirty="0"/>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Study objective</a:t>
            </a:r>
            <a:r>
              <a:rPr lang="en-GB" dirty="0" smtClean="0"/>
              <a:t> </a:t>
            </a:r>
          </a:p>
          <a:p>
            <a:pPr>
              <a:buClr>
                <a:srgbClr val="043882"/>
              </a:buClr>
            </a:pPr>
            <a:r>
              <a:rPr lang="en-GB" dirty="0" smtClean="0"/>
              <a:t>To investigate the </a:t>
            </a:r>
            <a:r>
              <a:rPr lang="en-GB" dirty="0"/>
              <a:t>effect of adding </a:t>
            </a:r>
            <a:r>
              <a:rPr lang="en-GB" dirty="0" smtClean="0"/>
              <a:t>oxaliplatin </a:t>
            </a:r>
            <a:r>
              <a:rPr lang="en-GB" dirty="0"/>
              <a:t>to </a:t>
            </a:r>
            <a:r>
              <a:rPr lang="en-GB" dirty="0" smtClean="0"/>
              <a:t>preoperative 5FU-based </a:t>
            </a:r>
            <a:r>
              <a:rPr lang="en-GB" dirty="0"/>
              <a:t>pelvic chemoradiation </a:t>
            </a:r>
            <a:r>
              <a:rPr lang="en-GB" dirty="0" smtClean="0"/>
              <a:t>(RT) in </a:t>
            </a:r>
            <a:r>
              <a:rPr lang="en-GB" dirty="0"/>
              <a:t>patients </a:t>
            </a:r>
            <a:r>
              <a:rPr lang="en-GB" dirty="0" smtClean="0"/>
              <a:t>with </a:t>
            </a:r>
            <a:r>
              <a:rPr lang="en-GB" dirty="0"/>
              <a:t>resectable locally advanced rectal </a:t>
            </a:r>
            <a:r>
              <a:rPr lang="en-GB" dirty="0" smtClean="0"/>
              <a:t>cancer (LARC)</a:t>
            </a:r>
            <a:endParaRPr lang="en-GB" dirty="0"/>
          </a:p>
        </p:txBody>
      </p:sp>
      <p:sp>
        <p:nvSpPr>
          <p:cNvPr id="7" name="Oval 14"/>
          <p:cNvSpPr>
            <a:spLocks noChangeArrowheads="1"/>
          </p:cNvSpPr>
          <p:nvPr/>
        </p:nvSpPr>
        <p:spPr bwMode="auto">
          <a:xfrm>
            <a:off x="3872962" y="33795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1:1</a:t>
            </a:r>
          </a:p>
        </p:txBody>
      </p:sp>
      <p:cxnSp>
        <p:nvCxnSpPr>
          <p:cNvPr id="8" name="AutoShape 15"/>
          <p:cNvCxnSpPr>
            <a:cxnSpLocks noChangeShapeType="1"/>
            <a:stCxn id="7" idx="0"/>
            <a:endCxn id="12" idx="1"/>
          </p:cNvCxnSpPr>
          <p:nvPr/>
        </p:nvCxnSpPr>
        <p:spPr bwMode="auto">
          <a:xfrm rot="5400000" flipH="1" flipV="1">
            <a:off x="4149665" y="2906008"/>
            <a:ext cx="488632" cy="45844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6603656" y="2480544"/>
            <a:ext cx="2197289"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Surgery + </a:t>
            </a:r>
            <a:r>
              <a:rPr lang="en-GB" altLang="zh-CN" b="1" dirty="0" smtClean="0">
                <a:solidFill>
                  <a:srgbClr val="FFFFFF"/>
                </a:solidFill>
                <a:latin typeface="Arial"/>
                <a:ea typeface="SimSun" pitchFamily="2" charset="-122"/>
                <a:cs typeface="Arial"/>
              </a:rPr>
              <a:t/>
            </a:r>
            <a:br>
              <a:rPr lang="en-GB" altLang="zh-CN" b="1" dirty="0" smtClean="0">
                <a:solidFill>
                  <a:srgbClr val="FFFFFF"/>
                </a:solidFill>
                <a:latin typeface="Arial"/>
                <a:ea typeface="SimSun" pitchFamily="2" charset="-122"/>
                <a:cs typeface="Arial"/>
              </a:rPr>
            </a:br>
            <a:r>
              <a:rPr lang="en-GB" altLang="zh-CN" b="1" dirty="0" smtClean="0">
                <a:solidFill>
                  <a:srgbClr val="FFFFFF"/>
                </a:solidFill>
                <a:latin typeface="Arial"/>
                <a:ea typeface="SimSun" pitchFamily="2" charset="-122"/>
                <a:cs typeface="Arial"/>
              </a:rPr>
              <a:t>4-month </a:t>
            </a:r>
            <a:r>
              <a:rPr lang="en-GB" altLang="zh-CN" b="1" dirty="0">
                <a:solidFill>
                  <a:srgbClr val="FFFFFF"/>
                </a:solidFill>
                <a:latin typeface="Arial"/>
                <a:ea typeface="SimSun" pitchFamily="2" charset="-122"/>
                <a:cs typeface="Arial"/>
              </a:rPr>
              <a:t>adjuvant </a:t>
            </a:r>
            <a:r>
              <a:rPr lang="en-GB" altLang="zh-CN" b="1" dirty="0" smtClean="0">
                <a:solidFill>
                  <a:srgbClr val="FFFFFF"/>
                </a:solidFill>
                <a:latin typeface="Arial"/>
                <a:ea typeface="SimSun" pitchFamily="2" charset="-122"/>
                <a:cs typeface="Arial"/>
              </a:rPr>
              <a:t>5FU </a:t>
            </a:r>
            <a:r>
              <a:rPr lang="en-GB" altLang="zh-CN" b="1" dirty="0">
                <a:solidFill>
                  <a:srgbClr val="FFFFFF"/>
                </a:solidFill>
                <a:latin typeface="Arial"/>
                <a:ea typeface="SimSun" pitchFamily="2" charset="-122"/>
                <a:cs typeface="Arial"/>
              </a:rPr>
              <a:t>monotherapy</a:t>
            </a:r>
          </a:p>
        </p:txBody>
      </p:sp>
      <p:cxnSp>
        <p:nvCxnSpPr>
          <p:cNvPr id="10" name="AutoShape 19"/>
          <p:cNvCxnSpPr>
            <a:cxnSpLocks noChangeShapeType="1"/>
            <a:stCxn id="13" idx="3"/>
            <a:endCxn id="7" idx="2"/>
          </p:cNvCxnSpPr>
          <p:nvPr/>
        </p:nvCxnSpPr>
        <p:spPr bwMode="auto">
          <a:xfrm>
            <a:off x="3572349" y="3668820"/>
            <a:ext cx="300613" cy="2825"/>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6125984" y="2890913"/>
            <a:ext cx="477672"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23202" y="2480544"/>
            <a:ext cx="150278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latin typeface="Arial"/>
                <a:ea typeface="SimSun" pitchFamily="2" charset="-122"/>
                <a:cs typeface="Arial"/>
              </a:rPr>
              <a:t>5FU </a:t>
            </a:r>
            <a:r>
              <a:rPr lang="en-GB" altLang="zh-CN" dirty="0">
                <a:solidFill>
                  <a:schemeClr val="tx2"/>
                </a:solidFill>
                <a:latin typeface="Arial"/>
                <a:ea typeface="SimSun" pitchFamily="2" charset="-122"/>
                <a:cs typeface="Arial"/>
              </a:rPr>
              <a:t>+ RT + </a:t>
            </a:r>
            <a:r>
              <a:rPr lang="en-GB" altLang="zh-CN" dirty="0" smtClean="0">
                <a:solidFill>
                  <a:schemeClr val="tx2"/>
                </a:solidFill>
                <a:latin typeface="Arial"/>
                <a:ea typeface="SimSun" pitchFamily="2" charset="-122"/>
                <a:cs typeface="Arial"/>
              </a:rPr>
              <a:t>Oxaliplatin*</a:t>
            </a:r>
            <a:endParaRPr lang="en-GB" altLang="zh-CN" dirty="0">
              <a:solidFill>
                <a:schemeClr val="tx2"/>
              </a:solidFill>
              <a:latin typeface="Arial"/>
              <a:ea typeface="SimSun" pitchFamily="2" charset="-122"/>
              <a:cs typeface="Arial"/>
            </a:endParaRPr>
          </a:p>
          <a:p>
            <a:pPr algn="ctr" defTabSz="892175" eaLnBrk="0" hangingPunct="0"/>
            <a:r>
              <a:rPr lang="en-GB" altLang="zh-CN" dirty="0">
                <a:solidFill>
                  <a:schemeClr val="tx2"/>
                </a:solidFill>
                <a:latin typeface="Arial"/>
                <a:ea typeface="SimSun" pitchFamily="2" charset="-122"/>
                <a:cs typeface="Arial"/>
              </a:rPr>
              <a:t>(n=362</a:t>
            </a:r>
            <a:r>
              <a:rPr lang="en-GB" altLang="zh-CN" dirty="0" smtClean="0">
                <a:solidFill>
                  <a:schemeClr val="tx2"/>
                </a:solidFill>
                <a:latin typeface="Arial"/>
                <a:ea typeface="SimSun" pitchFamily="2" charset="-122"/>
                <a:cs typeface="Arial"/>
              </a:rPr>
              <a:t>)</a:t>
            </a:r>
            <a:endParaRPr lang="en-GB" altLang="zh-CN" dirty="0">
              <a:solidFill>
                <a:schemeClr val="tx2"/>
              </a:solidFill>
              <a:latin typeface="Arial"/>
              <a:ea typeface="SimSun" pitchFamily="2" charset="-122"/>
              <a:cs typeface="Arial"/>
            </a:endParaRPr>
          </a:p>
        </p:txBody>
      </p:sp>
      <p:sp>
        <p:nvSpPr>
          <p:cNvPr id="13" name="AutoShape 9"/>
          <p:cNvSpPr>
            <a:spLocks noChangeArrowheads="1"/>
          </p:cNvSpPr>
          <p:nvPr/>
        </p:nvSpPr>
        <p:spPr bwMode="auto">
          <a:xfrm>
            <a:off x="252659" y="2432840"/>
            <a:ext cx="3319690" cy="24719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Resectable, biopsy-proven rectal adenocarcinoma within 12 cm from the anal verge with radiological evidence of perirectal fat or nodal </a:t>
            </a:r>
            <a:r>
              <a:rPr lang="en-GB" altLang="zh-CN" dirty="0" smtClean="0">
                <a:solidFill>
                  <a:srgbClr val="FFFFFF"/>
                </a:solidFill>
                <a:latin typeface="Arial"/>
                <a:ea typeface="SimSun" pitchFamily="2" charset="-122"/>
                <a:cs typeface="Arial"/>
              </a:rPr>
              <a:t>involvement</a:t>
            </a:r>
          </a:p>
          <a:p>
            <a:pPr defTabSz="892175" eaLnBrk="0" hangingPunct="0">
              <a:spcAft>
                <a:spcPct val="30000"/>
              </a:spcAft>
            </a:pPr>
            <a:r>
              <a:rPr lang="en-GB" altLang="zh-CN" dirty="0" smtClean="0">
                <a:solidFill>
                  <a:srgbClr val="FFFFFF"/>
                </a:solidFill>
                <a:latin typeface="Arial"/>
                <a:ea typeface="SimSun" pitchFamily="2" charset="-122"/>
                <a:cs typeface="Arial"/>
              </a:rPr>
              <a:t>(n=747)</a:t>
            </a:r>
          </a:p>
        </p:txBody>
      </p:sp>
      <p:sp>
        <p:nvSpPr>
          <p:cNvPr id="16" name="Rectangle 9"/>
          <p:cNvSpPr txBox="1">
            <a:spLocks noChangeArrowheads="1"/>
          </p:cNvSpPr>
          <p:nvPr/>
        </p:nvSpPr>
        <p:spPr bwMode="auto">
          <a:xfrm>
            <a:off x="479424" y="4985426"/>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 </a:t>
            </a:r>
          </a:p>
        </p:txBody>
      </p:sp>
      <p:sp>
        <p:nvSpPr>
          <p:cNvPr id="17" name="Content Placeholder 26"/>
          <p:cNvSpPr txBox="1">
            <a:spLocks/>
          </p:cNvSpPr>
          <p:nvPr/>
        </p:nvSpPr>
        <p:spPr>
          <a:xfrm>
            <a:off x="4762500" y="4985426"/>
            <a:ext cx="4286402"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Cumulative incidence of distant metastasis </a:t>
            </a:r>
          </a:p>
        </p:txBody>
      </p:sp>
      <p:cxnSp>
        <p:nvCxnSpPr>
          <p:cNvPr id="18" name="AutoShape 16"/>
          <p:cNvCxnSpPr>
            <a:cxnSpLocks noChangeShapeType="1"/>
            <a:stCxn id="7" idx="4"/>
            <a:endCxn id="21" idx="1"/>
          </p:cNvCxnSpPr>
          <p:nvPr/>
        </p:nvCxnSpPr>
        <p:spPr bwMode="auto">
          <a:xfrm rot="16200000" flipH="1">
            <a:off x="4151961" y="3976544"/>
            <a:ext cx="484041" cy="458442"/>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6603656" y="4050671"/>
            <a:ext cx="2197289" cy="794231"/>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Surgery + </a:t>
            </a:r>
            <a:r>
              <a:rPr lang="en-GB" altLang="zh-CN" b="1" dirty="0" smtClean="0">
                <a:solidFill>
                  <a:srgbClr val="FFFFFF"/>
                </a:solidFill>
                <a:latin typeface="Arial"/>
                <a:ea typeface="SimSun" pitchFamily="2" charset="-122"/>
                <a:cs typeface="Arial"/>
              </a:rPr>
              <a:t/>
            </a:r>
            <a:br>
              <a:rPr lang="en-GB" altLang="zh-CN" b="1" dirty="0" smtClean="0">
                <a:solidFill>
                  <a:srgbClr val="FFFFFF"/>
                </a:solidFill>
                <a:latin typeface="Arial"/>
                <a:ea typeface="SimSun" pitchFamily="2" charset="-122"/>
                <a:cs typeface="Arial"/>
              </a:rPr>
            </a:br>
            <a:r>
              <a:rPr lang="en-GB" altLang="zh-CN" b="1" dirty="0" smtClean="0">
                <a:solidFill>
                  <a:srgbClr val="FFFFFF"/>
                </a:solidFill>
                <a:latin typeface="Arial"/>
                <a:ea typeface="SimSun" pitchFamily="2" charset="-122"/>
                <a:cs typeface="Arial"/>
              </a:rPr>
              <a:t>4-month </a:t>
            </a:r>
            <a:r>
              <a:rPr lang="en-GB" altLang="zh-CN" b="1" dirty="0">
                <a:solidFill>
                  <a:srgbClr val="FFFFFF"/>
                </a:solidFill>
                <a:latin typeface="Arial"/>
                <a:ea typeface="SimSun" pitchFamily="2" charset="-122"/>
                <a:cs typeface="Arial"/>
              </a:rPr>
              <a:t>adjuvant </a:t>
            </a:r>
            <a:r>
              <a:rPr lang="en-GB" altLang="zh-CN" b="1" dirty="0" smtClean="0">
                <a:solidFill>
                  <a:srgbClr val="FFFFFF"/>
                </a:solidFill>
                <a:latin typeface="Arial"/>
                <a:ea typeface="SimSun" pitchFamily="2" charset="-122"/>
                <a:cs typeface="Arial"/>
              </a:rPr>
              <a:t>5FU </a:t>
            </a:r>
            <a:r>
              <a:rPr lang="en-GB" altLang="zh-CN" b="1" dirty="0">
                <a:solidFill>
                  <a:srgbClr val="FFFFFF"/>
                </a:solidFill>
                <a:latin typeface="Arial"/>
                <a:ea typeface="SimSun" pitchFamily="2" charset="-122"/>
                <a:cs typeface="Arial"/>
              </a:rPr>
              <a:t>monotherapy</a:t>
            </a:r>
          </a:p>
        </p:txBody>
      </p:sp>
      <p:cxnSp>
        <p:nvCxnSpPr>
          <p:cNvPr id="20" name="AutoShape 20"/>
          <p:cNvCxnSpPr>
            <a:cxnSpLocks noChangeShapeType="1"/>
            <a:stCxn id="21" idx="3"/>
            <a:endCxn id="19" idx="1"/>
          </p:cNvCxnSpPr>
          <p:nvPr/>
        </p:nvCxnSpPr>
        <p:spPr bwMode="auto">
          <a:xfrm>
            <a:off x="6125984" y="4447786"/>
            <a:ext cx="477672"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623202" y="4037418"/>
            <a:ext cx="150278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latin typeface="Arial"/>
                <a:ea typeface="SimSun" pitchFamily="2" charset="-122"/>
                <a:cs typeface="Arial"/>
              </a:rPr>
              <a:t>5FU </a:t>
            </a:r>
            <a:r>
              <a:rPr lang="en-GB" altLang="zh-CN" dirty="0">
                <a:latin typeface="Arial"/>
                <a:ea typeface="SimSun" pitchFamily="2" charset="-122"/>
                <a:cs typeface="Arial"/>
              </a:rPr>
              <a:t>+ </a:t>
            </a:r>
            <a:r>
              <a:rPr lang="en-GB" altLang="zh-CN" dirty="0" smtClean="0">
                <a:latin typeface="Arial"/>
                <a:ea typeface="SimSun" pitchFamily="2" charset="-122"/>
                <a:cs typeface="Arial"/>
              </a:rPr>
              <a:t>RT</a:t>
            </a:r>
            <a:r>
              <a:rPr lang="en-GB" altLang="zh-CN" baseline="30000" dirty="0">
                <a:latin typeface="High Tower Text"/>
                <a:ea typeface="SimSun" pitchFamily="2" charset="-122"/>
                <a:cs typeface="Arial"/>
              </a:rPr>
              <a:t>†</a:t>
            </a:r>
            <a:endParaRPr lang="en-GB" altLang="zh-CN" dirty="0">
              <a:latin typeface="Arial"/>
              <a:ea typeface="SimSun" pitchFamily="2" charset="-122"/>
              <a:cs typeface="Arial"/>
            </a:endParaRPr>
          </a:p>
          <a:p>
            <a:pPr algn="ctr" defTabSz="892175" eaLnBrk="0" hangingPunct="0"/>
            <a:r>
              <a:rPr lang="en-GB" altLang="zh-CN" dirty="0">
                <a:latin typeface="Arial"/>
                <a:ea typeface="SimSun" pitchFamily="2" charset="-122"/>
                <a:cs typeface="Arial"/>
              </a:rPr>
              <a:t>(n=377)</a:t>
            </a:r>
          </a:p>
        </p:txBody>
      </p:sp>
      <p:sp>
        <p:nvSpPr>
          <p:cNvPr id="23" name="Content Placeholder 26"/>
          <p:cNvSpPr txBox="1">
            <a:spLocks/>
          </p:cNvSpPr>
          <p:nvPr/>
        </p:nvSpPr>
        <p:spPr bwMode="auto">
          <a:xfrm>
            <a:off x="4756721" y="3286268"/>
            <a:ext cx="389564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4D4D4D"/>
                </a:solidFill>
                <a:latin typeface="Arial"/>
              </a:rPr>
              <a:t>Stage</a:t>
            </a:r>
          </a:p>
          <a:p>
            <a:pPr marL="203200" indent="-203200">
              <a:spcBef>
                <a:spcPts val="0"/>
              </a:spcBef>
              <a:spcAft>
                <a:spcPts val="0"/>
              </a:spcAft>
              <a:buFont typeface="Arial" pitchFamily="34" charset="0"/>
              <a:buChar char="•"/>
              <a:defRPr/>
            </a:pPr>
            <a:r>
              <a:rPr lang="en-GB" sz="1400" dirty="0" smtClean="0">
                <a:solidFill>
                  <a:srgbClr val="4D4D4D"/>
                </a:solidFill>
                <a:latin typeface="Arial"/>
              </a:rPr>
              <a:t>Centre</a:t>
            </a:r>
            <a:endParaRPr lang="en-GB" sz="1400" dirty="0">
              <a:solidFill>
                <a:srgbClr val="4D4D4D"/>
              </a:solidFill>
              <a:latin typeface="Arial"/>
            </a:endParaRPr>
          </a:p>
        </p:txBody>
      </p:sp>
    </p:spTree>
    <p:custDataLst>
      <p:tags r:id="rId1"/>
    </p:custDataLst>
    <p:extLst>
      <p:ext uri="{BB962C8B-B14F-4D97-AF65-F5344CB8AC3E}">
        <p14:creationId xmlns:p14="http://schemas.microsoft.com/office/powerpoint/2010/main" val="915573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O-019: </a:t>
            </a:r>
            <a:r>
              <a:rPr lang="en-GB" dirty="0"/>
              <a:t>Outcome results of STAR-01, a randomized phase III trial comparing preoperative chemoradiation with or without </a:t>
            </a:r>
            <a:r>
              <a:rPr lang="en-GB" dirty="0" err="1"/>
              <a:t>oxaliplatin</a:t>
            </a:r>
            <a:r>
              <a:rPr lang="en-GB" dirty="0"/>
              <a:t> in locally advanced rectal cancer </a:t>
            </a:r>
            <a:r>
              <a:rPr lang="en-GB" dirty="0" smtClean="0"/>
              <a:t>– </a:t>
            </a:r>
            <a:r>
              <a:rPr lang="en-GB" dirty="0" err="1" smtClean="0"/>
              <a:t>Lonardi</a:t>
            </a:r>
            <a:r>
              <a:rPr lang="en-GB" dirty="0" smtClean="0"/>
              <a:t> S,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Lonardi</a:t>
            </a:r>
            <a:r>
              <a:rPr lang="en-GB" dirty="0"/>
              <a:t> et al. Ann </a:t>
            </a:r>
            <a:r>
              <a:rPr lang="en-GB" dirty="0" err="1"/>
              <a:t>Oncol</a:t>
            </a:r>
            <a:r>
              <a:rPr lang="en-GB" dirty="0"/>
              <a:t> 2016; 27 (</a:t>
            </a:r>
            <a:r>
              <a:rPr lang="en-GB" dirty="0" err="1"/>
              <a:t>suppl</a:t>
            </a:r>
            <a:r>
              <a:rPr lang="en-GB" dirty="0"/>
              <a:t> 2): </a:t>
            </a:r>
            <a:r>
              <a:rPr lang="en-GB" dirty="0" err="1"/>
              <a:t>abstr</a:t>
            </a:r>
            <a:r>
              <a:rPr lang="en-GB" dirty="0"/>
              <a:t> O-019 </a:t>
            </a:r>
          </a:p>
        </p:txBody>
      </p:sp>
      <p:sp>
        <p:nvSpPr>
          <p:cNvPr id="6" name="Rectangle 3"/>
          <p:cNvSpPr txBox="1">
            <a:spLocks noChangeArrowheads="1"/>
          </p:cNvSpPr>
          <p:nvPr/>
        </p:nvSpPr>
        <p:spPr bwMode="auto">
          <a:xfrm>
            <a:off x="365124" y="1254035"/>
            <a:ext cx="8556172" cy="111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Key results</a:t>
            </a:r>
            <a:endParaRPr lang="en-GB" dirty="0" smtClean="0"/>
          </a:p>
          <a:p>
            <a:pPr>
              <a:buClr>
                <a:srgbClr val="043882"/>
              </a:buClr>
            </a:pPr>
            <a:r>
              <a:rPr lang="en-GB" dirty="0" smtClean="0"/>
              <a:t>As of 31 December 2015, there were 248 deaths, median follow-up was 8.9 years (interquartile range 8.1–9.9) and 94.3% of patients had received ≥90% of expected follow-up</a:t>
            </a:r>
          </a:p>
          <a:p>
            <a:pPr marL="252412" lvl="1" indent="0">
              <a:buClr>
                <a:srgbClr val="043882"/>
              </a:buClr>
              <a:buFontTx/>
              <a:buNone/>
            </a:pPr>
            <a:endParaRPr lang="en-GB" dirty="0"/>
          </a:p>
        </p:txBody>
      </p:sp>
      <p:grpSp>
        <p:nvGrpSpPr>
          <p:cNvPr id="4110" name="Group 4109"/>
          <p:cNvGrpSpPr/>
          <p:nvPr/>
        </p:nvGrpSpPr>
        <p:grpSpPr>
          <a:xfrm>
            <a:off x="-31354" y="2291979"/>
            <a:ext cx="4487630" cy="3888886"/>
            <a:chOff x="-31354" y="2510347"/>
            <a:chExt cx="4487630" cy="3888886"/>
          </a:xfrm>
        </p:grpSpPr>
        <p:sp>
          <p:nvSpPr>
            <p:cNvPr id="3" name="TextBox 2"/>
            <p:cNvSpPr txBox="1"/>
            <p:nvPr/>
          </p:nvSpPr>
          <p:spPr>
            <a:xfrm>
              <a:off x="1693353" y="2510347"/>
              <a:ext cx="2021707" cy="338554"/>
            </a:xfrm>
            <a:prstGeom prst="rect">
              <a:avLst/>
            </a:prstGeom>
            <a:noFill/>
          </p:spPr>
          <p:txBody>
            <a:bodyPr wrap="none" rtlCol="0">
              <a:spAutoFit/>
            </a:bodyPr>
            <a:lstStyle/>
            <a:p>
              <a:pPr fontAlgn="auto">
                <a:spcBef>
                  <a:spcPts val="0"/>
                </a:spcBef>
                <a:spcAft>
                  <a:spcPts val="0"/>
                </a:spcAft>
              </a:pPr>
              <a:r>
                <a:rPr lang="en-NZ" sz="1600" b="1" dirty="0" smtClean="0">
                  <a:solidFill>
                    <a:srgbClr val="4D4D4D"/>
                  </a:solidFill>
                  <a:latin typeface="Arial"/>
                  <a:cs typeface="Arial"/>
                </a:rPr>
                <a:t>Event-free survival</a:t>
              </a:r>
              <a:endParaRPr lang="en-NZ" sz="1600" b="1" dirty="0">
                <a:solidFill>
                  <a:srgbClr val="4D4D4D"/>
                </a:solidFill>
                <a:latin typeface="Arial"/>
                <a:cs typeface="Arial"/>
              </a:endParaRPr>
            </a:p>
          </p:txBody>
        </p:sp>
        <p:sp>
          <p:nvSpPr>
            <p:cNvPr id="14" name="Freeform 13"/>
            <p:cNvSpPr>
              <a:spLocks/>
            </p:cNvSpPr>
            <p:nvPr/>
          </p:nvSpPr>
          <p:spPr bwMode="auto">
            <a:xfrm>
              <a:off x="1152347" y="3006036"/>
              <a:ext cx="3092018" cy="24378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6" name="Line 6"/>
            <p:cNvSpPr>
              <a:spLocks noChangeShapeType="1"/>
            </p:cNvSpPr>
            <p:nvPr/>
          </p:nvSpPr>
          <p:spPr bwMode="auto">
            <a:xfrm>
              <a:off x="1080252" y="300603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7" name="Line 7"/>
            <p:cNvSpPr>
              <a:spLocks noChangeShapeType="1"/>
            </p:cNvSpPr>
            <p:nvPr/>
          </p:nvSpPr>
          <p:spPr bwMode="auto">
            <a:xfrm>
              <a:off x="1080252" y="3486861"/>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8" name="Line 8"/>
            <p:cNvSpPr>
              <a:spLocks noChangeShapeType="1"/>
            </p:cNvSpPr>
            <p:nvPr/>
          </p:nvSpPr>
          <p:spPr bwMode="auto">
            <a:xfrm>
              <a:off x="1080252" y="3954038"/>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9" name="Line 9"/>
            <p:cNvSpPr>
              <a:spLocks noChangeShapeType="1"/>
            </p:cNvSpPr>
            <p:nvPr/>
          </p:nvSpPr>
          <p:spPr bwMode="auto">
            <a:xfrm>
              <a:off x="1080252" y="4421216"/>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0" name="Line 10"/>
            <p:cNvSpPr>
              <a:spLocks noChangeShapeType="1"/>
            </p:cNvSpPr>
            <p:nvPr/>
          </p:nvSpPr>
          <p:spPr bwMode="auto">
            <a:xfrm>
              <a:off x="1080252" y="4888393"/>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1" name="Line 11"/>
            <p:cNvSpPr>
              <a:spLocks noChangeShapeType="1"/>
            </p:cNvSpPr>
            <p:nvPr/>
          </p:nvSpPr>
          <p:spPr bwMode="auto">
            <a:xfrm>
              <a:off x="1080252" y="536239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2" name="Line 12"/>
            <p:cNvSpPr>
              <a:spLocks noChangeShapeType="1"/>
            </p:cNvSpPr>
            <p:nvPr/>
          </p:nvSpPr>
          <p:spPr bwMode="auto">
            <a:xfrm>
              <a:off x="29628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7" name="Line 18"/>
            <p:cNvSpPr>
              <a:spLocks noChangeShapeType="1"/>
            </p:cNvSpPr>
            <p:nvPr/>
          </p:nvSpPr>
          <p:spPr bwMode="auto">
            <a:xfrm>
              <a:off x="2540063"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8" name="Line 19"/>
            <p:cNvSpPr>
              <a:spLocks noChangeShapeType="1"/>
            </p:cNvSpPr>
            <p:nvPr/>
          </p:nvSpPr>
          <p:spPr bwMode="auto">
            <a:xfrm>
              <a:off x="2127833"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9" name="Line 20"/>
            <p:cNvSpPr>
              <a:spLocks noChangeShapeType="1"/>
            </p:cNvSpPr>
            <p:nvPr/>
          </p:nvSpPr>
          <p:spPr bwMode="auto">
            <a:xfrm>
              <a:off x="1691270"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30" name="Line 21"/>
            <p:cNvSpPr>
              <a:spLocks noChangeShapeType="1"/>
            </p:cNvSpPr>
            <p:nvPr/>
          </p:nvSpPr>
          <p:spPr bwMode="auto">
            <a:xfrm>
              <a:off x="1261530"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31" name="TextBox 30"/>
            <p:cNvSpPr txBox="1"/>
            <p:nvPr/>
          </p:nvSpPr>
          <p:spPr>
            <a:xfrm rot="16200000">
              <a:off x="-492458" y="4093676"/>
              <a:ext cx="2196435" cy="276999"/>
            </a:xfrm>
            <a:prstGeom prst="rect">
              <a:avLst/>
            </a:prstGeom>
            <a:noFill/>
          </p:spPr>
          <p:txBody>
            <a:bodyPr wrap="none" rtlCol="0">
              <a:spAutoFit/>
            </a:bodyPr>
            <a:lstStyle/>
            <a:p>
              <a:pPr algn="ctr"/>
              <a:r>
                <a:rPr lang="en-GB" sz="1200" dirty="0" smtClean="0">
                  <a:solidFill>
                    <a:srgbClr val="363636"/>
                  </a:solidFill>
                  <a:latin typeface="Arial"/>
                  <a:cs typeface="Arial"/>
                </a:rPr>
                <a:t>Event-free survival probability</a:t>
              </a:r>
              <a:endParaRPr lang="en-GB" sz="1200" dirty="0">
                <a:solidFill>
                  <a:srgbClr val="363636"/>
                </a:solidFill>
                <a:latin typeface="Arial"/>
                <a:cs typeface="Arial"/>
              </a:endParaRPr>
            </a:p>
          </p:txBody>
        </p:sp>
        <p:sp>
          <p:nvSpPr>
            <p:cNvPr id="32" name="TextBox 31"/>
            <p:cNvSpPr txBox="1"/>
            <p:nvPr/>
          </p:nvSpPr>
          <p:spPr>
            <a:xfrm>
              <a:off x="2114730" y="5657077"/>
              <a:ext cx="1309974" cy="276999"/>
            </a:xfrm>
            <a:prstGeom prst="rect">
              <a:avLst/>
            </a:prstGeom>
            <a:noFill/>
          </p:spPr>
          <p:txBody>
            <a:bodyPr wrap="none" rtlCol="0">
              <a:spAutoFit/>
            </a:bodyPr>
            <a:lstStyle/>
            <a:p>
              <a:pPr algn="ctr"/>
              <a:r>
                <a:rPr lang="en-GB" sz="1200" dirty="0" smtClean="0">
                  <a:solidFill>
                    <a:srgbClr val="363636"/>
                  </a:solidFill>
                  <a:latin typeface="Arial"/>
                  <a:cs typeface="Arial"/>
                </a:rPr>
                <a:t>Follow-up, years</a:t>
              </a:r>
              <a:endParaRPr lang="en-GB" sz="1200" dirty="0">
                <a:solidFill>
                  <a:srgbClr val="363636"/>
                </a:solidFill>
                <a:latin typeface="Arial"/>
                <a:cs typeface="Arial"/>
              </a:endParaRPr>
            </a:p>
          </p:txBody>
        </p:sp>
        <p:sp>
          <p:nvSpPr>
            <p:cNvPr id="33" name="TextBox 32"/>
            <p:cNvSpPr txBox="1"/>
            <p:nvPr/>
          </p:nvSpPr>
          <p:spPr>
            <a:xfrm>
              <a:off x="813433" y="2851657"/>
              <a:ext cx="322653" cy="324766"/>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4" name="TextBox 33"/>
            <p:cNvSpPr txBox="1"/>
            <p:nvPr/>
          </p:nvSpPr>
          <p:spPr>
            <a:xfrm>
              <a:off x="763868" y="3359114"/>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0.8</a:t>
              </a:r>
              <a:endParaRPr lang="en-GB" sz="1050" dirty="0">
                <a:solidFill>
                  <a:srgbClr val="4D4D4D"/>
                </a:solidFill>
                <a:latin typeface="Arial"/>
                <a:cs typeface="Arial"/>
              </a:endParaRPr>
            </a:p>
          </p:txBody>
        </p:sp>
        <p:sp>
          <p:nvSpPr>
            <p:cNvPr id="35" name="TextBox 34"/>
            <p:cNvSpPr txBox="1"/>
            <p:nvPr/>
          </p:nvSpPr>
          <p:spPr>
            <a:xfrm>
              <a:off x="763868" y="3826075"/>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0.6</a:t>
              </a:r>
              <a:endParaRPr lang="en-GB" sz="1050" dirty="0">
                <a:solidFill>
                  <a:srgbClr val="4D4D4D"/>
                </a:solidFill>
                <a:latin typeface="Arial"/>
                <a:cs typeface="Arial"/>
              </a:endParaRPr>
            </a:p>
          </p:txBody>
        </p:sp>
        <p:sp>
          <p:nvSpPr>
            <p:cNvPr id="36" name="TextBox 35"/>
            <p:cNvSpPr txBox="1"/>
            <p:nvPr/>
          </p:nvSpPr>
          <p:spPr>
            <a:xfrm>
              <a:off x="763868" y="4293035"/>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0.4</a:t>
              </a:r>
              <a:endParaRPr lang="en-GB" sz="1050" dirty="0">
                <a:solidFill>
                  <a:srgbClr val="4D4D4D"/>
                </a:solidFill>
                <a:latin typeface="Arial"/>
                <a:cs typeface="Arial"/>
              </a:endParaRPr>
            </a:p>
          </p:txBody>
        </p:sp>
        <p:sp>
          <p:nvSpPr>
            <p:cNvPr id="37" name="TextBox 36"/>
            <p:cNvSpPr txBox="1"/>
            <p:nvPr/>
          </p:nvSpPr>
          <p:spPr>
            <a:xfrm>
              <a:off x="763868" y="4759996"/>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0.2</a:t>
              </a:r>
              <a:endParaRPr lang="en-GB" sz="1050" dirty="0">
                <a:solidFill>
                  <a:srgbClr val="4D4D4D"/>
                </a:solidFill>
                <a:latin typeface="Arial"/>
                <a:cs typeface="Arial"/>
              </a:endParaRPr>
            </a:p>
          </p:txBody>
        </p:sp>
        <p:sp>
          <p:nvSpPr>
            <p:cNvPr id="38" name="TextBox 37"/>
            <p:cNvSpPr txBox="1"/>
            <p:nvPr/>
          </p:nvSpPr>
          <p:spPr>
            <a:xfrm>
              <a:off x="876079" y="5233781"/>
              <a:ext cx="26000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a:t>
              </a:r>
              <a:endParaRPr lang="en-GB" sz="1050" dirty="0">
                <a:solidFill>
                  <a:srgbClr val="4D4D4D"/>
                </a:solidFill>
                <a:latin typeface="Arial"/>
                <a:cs typeface="Arial"/>
              </a:endParaRPr>
            </a:p>
          </p:txBody>
        </p:sp>
        <p:sp>
          <p:nvSpPr>
            <p:cNvPr id="39" name="TextBox 38"/>
            <p:cNvSpPr txBox="1"/>
            <p:nvPr/>
          </p:nvSpPr>
          <p:spPr>
            <a:xfrm>
              <a:off x="1060121"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0</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377</a:t>
              </a:r>
            </a:p>
            <a:p>
              <a:pPr algn="ctr" fontAlgn="auto">
                <a:spcBef>
                  <a:spcPts val="0"/>
                </a:spcBef>
                <a:spcAft>
                  <a:spcPts val="0"/>
                </a:spcAft>
              </a:pPr>
              <a:r>
                <a:rPr lang="en-GB" sz="1050" dirty="0" smtClean="0">
                  <a:solidFill>
                    <a:srgbClr val="4D4D4D"/>
                  </a:solidFill>
                  <a:latin typeface="Arial"/>
                  <a:cs typeface="Arial"/>
                </a:rPr>
                <a:t>362</a:t>
              </a:r>
              <a:endParaRPr lang="en-GB" sz="1050" dirty="0">
                <a:solidFill>
                  <a:srgbClr val="4D4D4D"/>
                </a:solidFill>
                <a:latin typeface="Arial"/>
                <a:cs typeface="Arial"/>
              </a:endParaRPr>
            </a:p>
          </p:txBody>
        </p:sp>
        <p:sp>
          <p:nvSpPr>
            <p:cNvPr id="40" name="TextBox 39"/>
            <p:cNvSpPr txBox="1"/>
            <p:nvPr/>
          </p:nvSpPr>
          <p:spPr>
            <a:xfrm>
              <a:off x="1485672"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1</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329</a:t>
              </a:r>
            </a:p>
            <a:p>
              <a:pPr algn="ctr" fontAlgn="auto">
                <a:spcBef>
                  <a:spcPts val="0"/>
                </a:spcBef>
                <a:spcAft>
                  <a:spcPts val="0"/>
                </a:spcAft>
              </a:pPr>
              <a:r>
                <a:rPr lang="en-GB" sz="1050" dirty="0" smtClean="0">
                  <a:solidFill>
                    <a:srgbClr val="4D4D4D"/>
                  </a:solidFill>
                  <a:latin typeface="Arial"/>
                  <a:cs typeface="Arial"/>
                </a:rPr>
                <a:t>325</a:t>
              </a:r>
              <a:endParaRPr lang="en-GB" sz="1050" dirty="0">
                <a:solidFill>
                  <a:srgbClr val="4D4D4D"/>
                </a:solidFill>
                <a:latin typeface="Arial"/>
                <a:cs typeface="Arial"/>
              </a:endParaRPr>
            </a:p>
          </p:txBody>
        </p:sp>
        <p:sp>
          <p:nvSpPr>
            <p:cNvPr id="41" name="TextBox 40"/>
            <p:cNvSpPr txBox="1"/>
            <p:nvPr/>
          </p:nvSpPr>
          <p:spPr>
            <a:xfrm>
              <a:off x="1923979"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2</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278</a:t>
              </a:r>
            </a:p>
            <a:p>
              <a:pPr algn="ctr" fontAlgn="auto">
                <a:spcBef>
                  <a:spcPts val="0"/>
                </a:spcBef>
                <a:spcAft>
                  <a:spcPts val="0"/>
                </a:spcAft>
              </a:pPr>
              <a:r>
                <a:rPr lang="en-GB" sz="1050" dirty="0" smtClean="0">
                  <a:solidFill>
                    <a:srgbClr val="4D4D4D"/>
                  </a:solidFill>
                  <a:latin typeface="Arial"/>
                  <a:cs typeface="Arial"/>
                </a:rPr>
                <a:t>280</a:t>
              </a:r>
              <a:endParaRPr lang="en-GB" sz="1050" dirty="0">
                <a:solidFill>
                  <a:srgbClr val="4D4D4D"/>
                </a:solidFill>
                <a:latin typeface="Arial"/>
                <a:cs typeface="Arial"/>
              </a:endParaRPr>
            </a:p>
          </p:txBody>
        </p:sp>
        <p:sp>
          <p:nvSpPr>
            <p:cNvPr id="42" name="TextBox 41"/>
            <p:cNvSpPr txBox="1"/>
            <p:nvPr/>
          </p:nvSpPr>
          <p:spPr>
            <a:xfrm>
              <a:off x="2341814"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3</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262</a:t>
              </a:r>
            </a:p>
            <a:p>
              <a:pPr algn="ctr" fontAlgn="auto">
                <a:spcBef>
                  <a:spcPts val="0"/>
                </a:spcBef>
                <a:spcAft>
                  <a:spcPts val="0"/>
                </a:spcAft>
              </a:pPr>
              <a:r>
                <a:rPr lang="en-GB" sz="1050" dirty="0" smtClean="0">
                  <a:solidFill>
                    <a:srgbClr val="4D4D4D"/>
                  </a:solidFill>
                  <a:latin typeface="Arial"/>
                  <a:cs typeface="Arial"/>
                </a:rPr>
                <a:t>266</a:t>
              </a:r>
              <a:endParaRPr lang="en-GB" sz="1050" dirty="0">
                <a:solidFill>
                  <a:srgbClr val="4D4D4D"/>
                </a:solidFill>
                <a:latin typeface="Arial"/>
                <a:cs typeface="Arial"/>
              </a:endParaRPr>
            </a:p>
          </p:txBody>
        </p:sp>
        <p:sp>
          <p:nvSpPr>
            <p:cNvPr id="44" name="TextBox 43"/>
            <p:cNvSpPr txBox="1"/>
            <p:nvPr/>
          </p:nvSpPr>
          <p:spPr>
            <a:xfrm>
              <a:off x="2762111"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4</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253</a:t>
              </a:r>
            </a:p>
            <a:p>
              <a:pPr algn="ctr" fontAlgn="auto">
                <a:spcBef>
                  <a:spcPts val="0"/>
                </a:spcBef>
                <a:spcAft>
                  <a:spcPts val="0"/>
                </a:spcAft>
              </a:pPr>
              <a:r>
                <a:rPr lang="en-GB" sz="1050" dirty="0" smtClean="0">
                  <a:solidFill>
                    <a:srgbClr val="4D4D4D"/>
                  </a:solidFill>
                  <a:latin typeface="Arial"/>
                  <a:cs typeface="Arial"/>
                </a:rPr>
                <a:t>257</a:t>
              </a:r>
              <a:endParaRPr lang="en-GB" sz="1050" dirty="0">
                <a:solidFill>
                  <a:srgbClr val="4D4D4D"/>
                </a:solidFill>
                <a:latin typeface="Arial"/>
                <a:cs typeface="Arial"/>
              </a:endParaRPr>
            </a:p>
          </p:txBody>
        </p:sp>
        <p:grpSp>
          <p:nvGrpSpPr>
            <p:cNvPr id="4" name="Group 3"/>
            <p:cNvGrpSpPr/>
            <p:nvPr/>
          </p:nvGrpSpPr>
          <p:grpSpPr>
            <a:xfrm>
              <a:off x="3208134" y="5444283"/>
              <a:ext cx="1248142" cy="954950"/>
              <a:chOff x="3208134" y="5444283"/>
              <a:chExt cx="1248142" cy="954950"/>
            </a:xfrm>
          </p:grpSpPr>
          <p:sp>
            <p:nvSpPr>
              <p:cNvPr id="24" name="Line 14"/>
              <p:cNvSpPr>
                <a:spLocks noChangeShapeType="1"/>
              </p:cNvSpPr>
              <p:nvPr/>
            </p:nvSpPr>
            <p:spPr bwMode="auto">
              <a:xfrm>
                <a:off x="38470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5" name="Line 15"/>
              <p:cNvSpPr>
                <a:spLocks noChangeShapeType="1"/>
              </p:cNvSpPr>
              <p:nvPr/>
            </p:nvSpPr>
            <p:spPr bwMode="auto">
              <a:xfrm>
                <a:off x="341044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6" name="Line 17"/>
              <p:cNvSpPr>
                <a:spLocks noChangeShapeType="1"/>
              </p:cNvSpPr>
              <p:nvPr/>
            </p:nvSpPr>
            <p:spPr bwMode="auto">
              <a:xfrm>
                <a:off x="424846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45" name="TextBox 44"/>
              <p:cNvSpPr txBox="1"/>
              <p:nvPr/>
            </p:nvSpPr>
            <p:spPr>
              <a:xfrm>
                <a:off x="3208134"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5</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246</a:t>
                </a:r>
              </a:p>
              <a:p>
                <a:pPr algn="ctr" fontAlgn="auto">
                  <a:spcBef>
                    <a:spcPts val="0"/>
                  </a:spcBef>
                  <a:spcAft>
                    <a:spcPts val="0"/>
                  </a:spcAft>
                </a:pPr>
                <a:r>
                  <a:rPr lang="en-GB" sz="1050" dirty="0" smtClean="0">
                    <a:solidFill>
                      <a:srgbClr val="4D4D4D"/>
                    </a:solidFill>
                    <a:latin typeface="Arial"/>
                    <a:cs typeface="Arial"/>
                  </a:rPr>
                  <a:t>247</a:t>
                </a:r>
                <a:endParaRPr lang="en-GB" sz="1050" dirty="0">
                  <a:solidFill>
                    <a:srgbClr val="4D4D4D"/>
                  </a:solidFill>
                  <a:latin typeface="Arial"/>
                  <a:cs typeface="Arial"/>
                </a:endParaRPr>
              </a:p>
            </p:txBody>
          </p:sp>
          <p:sp>
            <p:nvSpPr>
              <p:cNvPr id="46" name="TextBox 45"/>
              <p:cNvSpPr txBox="1"/>
              <p:nvPr/>
            </p:nvSpPr>
            <p:spPr>
              <a:xfrm>
                <a:off x="3640509"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6</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234</a:t>
                </a:r>
              </a:p>
              <a:p>
                <a:pPr algn="ctr" fontAlgn="auto">
                  <a:spcBef>
                    <a:spcPts val="0"/>
                  </a:spcBef>
                  <a:spcAft>
                    <a:spcPts val="0"/>
                  </a:spcAft>
                </a:pPr>
                <a:r>
                  <a:rPr lang="en-GB" sz="1050" dirty="0" smtClean="0">
                    <a:solidFill>
                      <a:srgbClr val="4D4D4D"/>
                    </a:solidFill>
                    <a:latin typeface="Arial"/>
                    <a:cs typeface="Arial"/>
                  </a:rPr>
                  <a:t>238</a:t>
                </a:r>
                <a:endParaRPr lang="en-GB" sz="1050" dirty="0">
                  <a:solidFill>
                    <a:srgbClr val="4D4D4D"/>
                  </a:solidFill>
                  <a:latin typeface="Arial"/>
                  <a:cs typeface="Arial"/>
                </a:endParaRPr>
              </a:p>
            </p:txBody>
          </p:sp>
          <p:sp>
            <p:nvSpPr>
              <p:cNvPr id="47" name="TextBox 46"/>
              <p:cNvSpPr txBox="1"/>
              <p:nvPr/>
            </p:nvSpPr>
            <p:spPr>
              <a:xfrm>
                <a:off x="4045587"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7</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220</a:t>
                </a:r>
              </a:p>
              <a:p>
                <a:pPr algn="ctr" fontAlgn="auto">
                  <a:spcBef>
                    <a:spcPts val="0"/>
                  </a:spcBef>
                  <a:spcAft>
                    <a:spcPts val="0"/>
                  </a:spcAft>
                </a:pPr>
                <a:r>
                  <a:rPr lang="en-GB" sz="1050" dirty="0" smtClean="0">
                    <a:solidFill>
                      <a:srgbClr val="4D4D4D"/>
                    </a:solidFill>
                    <a:latin typeface="Arial"/>
                    <a:cs typeface="Arial"/>
                  </a:rPr>
                  <a:t>230</a:t>
                </a:r>
                <a:endParaRPr lang="en-GB" sz="1050" dirty="0">
                  <a:solidFill>
                    <a:srgbClr val="4D4D4D"/>
                  </a:solidFill>
                  <a:latin typeface="Arial"/>
                  <a:cs typeface="Arial"/>
                </a:endParaRPr>
              </a:p>
            </p:txBody>
          </p:sp>
        </p:grpSp>
        <p:grpSp>
          <p:nvGrpSpPr>
            <p:cNvPr id="8" name="Group 7"/>
            <p:cNvGrpSpPr/>
            <p:nvPr/>
          </p:nvGrpSpPr>
          <p:grpSpPr>
            <a:xfrm>
              <a:off x="1430365" y="4576419"/>
              <a:ext cx="2853513" cy="613040"/>
              <a:chOff x="1395469" y="3963379"/>
              <a:chExt cx="2853513" cy="613040"/>
            </a:xfrm>
          </p:grpSpPr>
          <p:sp>
            <p:nvSpPr>
              <p:cNvPr id="5" name="TextBox 4"/>
              <p:cNvSpPr txBox="1"/>
              <p:nvPr/>
            </p:nvSpPr>
            <p:spPr>
              <a:xfrm>
                <a:off x="1395469" y="4160921"/>
                <a:ext cx="1207382"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5FU + RT</a:t>
                </a:r>
              </a:p>
              <a:p>
                <a:pP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sp>
            <p:nvSpPr>
              <p:cNvPr id="48" name="TextBox 47"/>
              <p:cNvSpPr txBox="1"/>
              <p:nvPr/>
            </p:nvSpPr>
            <p:spPr>
              <a:xfrm>
                <a:off x="2432002" y="3963379"/>
                <a:ext cx="596638"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Events</a:t>
                </a:r>
                <a:endParaRPr lang="en-GB" sz="1050" dirty="0">
                  <a:solidFill>
                    <a:srgbClr val="4D4D4D"/>
                  </a:solidFill>
                  <a:latin typeface="Arial"/>
                  <a:cs typeface="Arial"/>
                </a:endParaRPr>
              </a:p>
            </p:txBody>
          </p:sp>
          <p:sp>
            <p:nvSpPr>
              <p:cNvPr id="49" name="TextBox 48"/>
              <p:cNvSpPr txBox="1"/>
              <p:nvPr/>
            </p:nvSpPr>
            <p:spPr>
              <a:xfrm>
                <a:off x="2934576" y="3963379"/>
                <a:ext cx="949299"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HR (95% CI)</a:t>
                </a:r>
                <a:endParaRPr lang="en-GB" sz="1050" dirty="0">
                  <a:solidFill>
                    <a:srgbClr val="4D4D4D"/>
                  </a:solidFill>
                  <a:latin typeface="Arial"/>
                  <a:cs typeface="Arial"/>
                </a:endParaRPr>
              </a:p>
            </p:txBody>
          </p:sp>
          <p:sp>
            <p:nvSpPr>
              <p:cNvPr id="50" name="TextBox 49"/>
              <p:cNvSpPr txBox="1"/>
              <p:nvPr/>
            </p:nvSpPr>
            <p:spPr>
              <a:xfrm>
                <a:off x="2513068" y="4160921"/>
                <a:ext cx="410690"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141</a:t>
                </a:r>
              </a:p>
              <a:p>
                <a:pPr fontAlgn="auto">
                  <a:spcBef>
                    <a:spcPts val="0"/>
                  </a:spcBef>
                  <a:spcAft>
                    <a:spcPts val="0"/>
                  </a:spcAft>
                </a:pPr>
                <a:r>
                  <a:rPr lang="en-GB" sz="1050" dirty="0" smtClean="0">
                    <a:solidFill>
                      <a:srgbClr val="4D4D4D"/>
                    </a:solidFill>
                    <a:latin typeface="Arial"/>
                    <a:cs typeface="Arial"/>
                  </a:rPr>
                  <a:t>121</a:t>
                </a:r>
                <a:endParaRPr lang="en-GB" sz="1050" dirty="0">
                  <a:solidFill>
                    <a:srgbClr val="4D4D4D"/>
                  </a:solidFill>
                  <a:latin typeface="Arial"/>
                  <a:cs typeface="Arial"/>
                </a:endParaRPr>
              </a:p>
            </p:txBody>
          </p:sp>
          <p:sp>
            <p:nvSpPr>
              <p:cNvPr id="51" name="TextBox 50"/>
              <p:cNvSpPr txBox="1"/>
              <p:nvPr/>
            </p:nvSpPr>
            <p:spPr>
              <a:xfrm>
                <a:off x="3075263" y="4160921"/>
                <a:ext cx="1173719"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1 (ref)</a:t>
                </a:r>
              </a:p>
              <a:p>
                <a:pPr fontAlgn="auto">
                  <a:spcBef>
                    <a:spcPts val="0"/>
                  </a:spcBef>
                  <a:spcAft>
                    <a:spcPts val="0"/>
                  </a:spcAft>
                </a:pPr>
                <a:r>
                  <a:rPr lang="en-GB" sz="1050" dirty="0" smtClean="0">
                    <a:solidFill>
                      <a:srgbClr val="4D4D4D"/>
                    </a:solidFill>
                    <a:latin typeface="Arial"/>
                    <a:cs typeface="Arial"/>
                  </a:rPr>
                  <a:t>0.86 (0.68, 1.10)</a:t>
                </a:r>
                <a:endParaRPr lang="en-GB" sz="1050" dirty="0">
                  <a:solidFill>
                    <a:srgbClr val="4D4D4D"/>
                  </a:solidFill>
                  <a:latin typeface="Arial"/>
                  <a:cs typeface="Arial"/>
                </a:endParaRPr>
              </a:p>
            </p:txBody>
          </p:sp>
        </p:grpSp>
        <p:sp>
          <p:nvSpPr>
            <p:cNvPr id="7" name="TextBox 6"/>
            <p:cNvSpPr txBox="1"/>
            <p:nvPr/>
          </p:nvSpPr>
          <p:spPr>
            <a:xfrm>
              <a:off x="1171069" y="5171079"/>
              <a:ext cx="1537600"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Log-rank test p=0.238</a:t>
              </a:r>
              <a:endParaRPr lang="en-GB" sz="1050" dirty="0">
                <a:solidFill>
                  <a:srgbClr val="4D4D4D"/>
                </a:solidFill>
                <a:latin typeface="Arial"/>
                <a:cs typeface="Arial"/>
              </a:endParaRPr>
            </a:p>
          </p:txBody>
        </p:sp>
        <p:cxnSp>
          <p:nvCxnSpPr>
            <p:cNvPr id="53" name="Straight Connector 52"/>
            <p:cNvCxnSpPr/>
            <p:nvPr/>
          </p:nvCxnSpPr>
          <p:spPr>
            <a:xfrm>
              <a:off x="1222693" y="4879471"/>
              <a:ext cx="2191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5490" y="5027560"/>
              <a:ext cx="21915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354" y="5822152"/>
              <a:ext cx="1207382" cy="577081"/>
            </a:xfrm>
            <a:prstGeom prst="rect">
              <a:avLst/>
            </a:prstGeom>
            <a:noFill/>
          </p:spPr>
          <p:txBody>
            <a:bodyPr wrap="none" rtlCol="0">
              <a:spAutoFit/>
            </a:bodyPr>
            <a:lstStyle/>
            <a:p>
              <a:pPr algn="r" fontAlgn="auto">
                <a:spcBef>
                  <a:spcPts val="0"/>
                </a:spcBef>
                <a:spcAft>
                  <a:spcPts val="0"/>
                </a:spcAft>
              </a:pPr>
              <a:r>
                <a:rPr lang="en-GB" sz="1050" dirty="0" smtClean="0">
                  <a:solidFill>
                    <a:srgbClr val="4D4D4D"/>
                  </a:solidFill>
                  <a:latin typeface="Arial"/>
                  <a:cs typeface="Arial"/>
                </a:rPr>
                <a:t>No. at risk</a:t>
              </a:r>
            </a:p>
            <a:p>
              <a:pPr algn="r" fontAlgn="auto">
                <a:spcBef>
                  <a:spcPts val="0"/>
                </a:spcBef>
                <a:spcAft>
                  <a:spcPts val="0"/>
                </a:spcAft>
              </a:pPr>
              <a:r>
                <a:rPr lang="en-GB" sz="1050" dirty="0" smtClean="0">
                  <a:solidFill>
                    <a:srgbClr val="4D4D4D"/>
                  </a:solidFill>
                  <a:latin typeface="Arial"/>
                  <a:cs typeface="Arial"/>
                </a:rPr>
                <a:t>5FU + RT</a:t>
              </a:r>
              <a:endParaRPr lang="en-GB" sz="1050" dirty="0">
                <a:solidFill>
                  <a:srgbClr val="4D4D4D"/>
                </a:solidFill>
                <a:latin typeface="Arial"/>
                <a:cs typeface="Arial"/>
              </a:endParaRPr>
            </a:p>
            <a:p>
              <a:pPr algn="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grpSp>
          <p:nvGrpSpPr>
            <p:cNvPr id="4098" name="Group 4097"/>
            <p:cNvGrpSpPr/>
            <p:nvPr/>
          </p:nvGrpSpPr>
          <p:grpSpPr>
            <a:xfrm>
              <a:off x="1253955" y="2977352"/>
              <a:ext cx="3031525" cy="870046"/>
              <a:chOff x="3429000" y="3105425"/>
              <a:chExt cx="2286000" cy="645838"/>
            </a:xfrm>
          </p:grpSpPr>
          <p:sp>
            <p:nvSpPr>
              <p:cNvPr id="56" name="Line 2"/>
              <p:cNvSpPr>
                <a:spLocks noChangeShapeType="1"/>
              </p:cNvSpPr>
              <p:nvPr/>
            </p:nvSpPr>
            <p:spPr bwMode="auto">
              <a:xfrm>
                <a:off x="5648325"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8" name="Line 3"/>
              <p:cNvSpPr>
                <a:spLocks noChangeShapeType="1"/>
              </p:cNvSpPr>
              <p:nvPr/>
            </p:nvSpPr>
            <p:spPr bwMode="auto">
              <a:xfrm>
                <a:off x="5667375"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9" name="Line 4"/>
              <p:cNvSpPr>
                <a:spLocks noChangeShapeType="1"/>
              </p:cNvSpPr>
              <p:nvPr/>
            </p:nvSpPr>
            <p:spPr bwMode="auto">
              <a:xfrm>
                <a:off x="5600700"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0" name="Line 5"/>
              <p:cNvSpPr>
                <a:spLocks noChangeShapeType="1"/>
              </p:cNvSpPr>
              <p:nvPr/>
            </p:nvSpPr>
            <p:spPr bwMode="auto">
              <a:xfrm>
                <a:off x="5619750" y="36941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1" name="Line 6"/>
              <p:cNvSpPr>
                <a:spLocks noChangeShapeType="1"/>
              </p:cNvSpPr>
              <p:nvPr/>
            </p:nvSpPr>
            <p:spPr bwMode="auto">
              <a:xfrm>
                <a:off x="3486150" y="311467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2" name="Line 7"/>
              <p:cNvSpPr>
                <a:spLocks noChangeShapeType="1"/>
              </p:cNvSpPr>
              <p:nvPr/>
            </p:nvSpPr>
            <p:spPr bwMode="auto">
              <a:xfrm>
                <a:off x="3467100" y="31099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3" name="Line 8"/>
              <p:cNvSpPr>
                <a:spLocks noChangeShapeType="1"/>
              </p:cNvSpPr>
              <p:nvPr/>
            </p:nvSpPr>
            <p:spPr bwMode="auto">
              <a:xfrm>
                <a:off x="4695825" y="35893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096" name="Line 9"/>
              <p:cNvSpPr>
                <a:spLocks noChangeShapeType="1"/>
              </p:cNvSpPr>
              <p:nvPr/>
            </p:nvSpPr>
            <p:spPr bwMode="auto">
              <a:xfrm>
                <a:off x="5695950" y="37036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097" name="Freeform 10"/>
              <p:cNvSpPr>
                <a:spLocks/>
              </p:cNvSpPr>
              <p:nvPr/>
            </p:nvSpPr>
            <p:spPr bwMode="auto">
              <a:xfrm>
                <a:off x="3429000" y="3132138"/>
                <a:ext cx="2286000" cy="600075"/>
              </a:xfrm>
              <a:custGeom>
                <a:avLst/>
                <a:gdLst>
                  <a:gd name="T0" fmla="*/ 236 w 240"/>
                  <a:gd name="T1" fmla="*/ 63 h 63"/>
                  <a:gd name="T2" fmla="*/ 219 w 240"/>
                  <a:gd name="T3" fmla="*/ 62 h 63"/>
                  <a:gd name="T4" fmla="*/ 204 w 240"/>
                  <a:gd name="T5" fmla="*/ 60 h 63"/>
                  <a:gd name="T6" fmla="*/ 189 w 240"/>
                  <a:gd name="T7" fmla="*/ 59 h 63"/>
                  <a:gd name="T8" fmla="*/ 177 w 240"/>
                  <a:gd name="T9" fmla="*/ 59 h 63"/>
                  <a:gd name="T10" fmla="*/ 171 w 240"/>
                  <a:gd name="T11" fmla="*/ 58 h 63"/>
                  <a:gd name="T12" fmla="*/ 163 w 240"/>
                  <a:gd name="T13" fmla="*/ 56 h 63"/>
                  <a:gd name="T14" fmla="*/ 161 w 240"/>
                  <a:gd name="T15" fmla="*/ 55 h 63"/>
                  <a:gd name="T16" fmla="*/ 155 w 240"/>
                  <a:gd name="T17" fmla="*/ 54 h 63"/>
                  <a:gd name="T18" fmla="*/ 146 w 240"/>
                  <a:gd name="T19" fmla="*/ 53 h 63"/>
                  <a:gd name="T20" fmla="*/ 142 w 240"/>
                  <a:gd name="T21" fmla="*/ 52 h 63"/>
                  <a:gd name="T22" fmla="*/ 139 w 240"/>
                  <a:gd name="T23" fmla="*/ 51 h 63"/>
                  <a:gd name="T24" fmla="*/ 131 w 240"/>
                  <a:gd name="T25" fmla="*/ 50 h 63"/>
                  <a:gd name="T26" fmla="*/ 119 w 240"/>
                  <a:gd name="T27" fmla="*/ 49 h 63"/>
                  <a:gd name="T28" fmla="*/ 114 w 240"/>
                  <a:gd name="T29" fmla="*/ 48 h 63"/>
                  <a:gd name="T30" fmla="*/ 109 w 240"/>
                  <a:gd name="T31" fmla="*/ 47 h 63"/>
                  <a:gd name="T32" fmla="*/ 99 w 240"/>
                  <a:gd name="T33" fmla="*/ 46 h 63"/>
                  <a:gd name="T34" fmla="*/ 95 w 240"/>
                  <a:gd name="T35" fmla="*/ 45 h 63"/>
                  <a:gd name="T36" fmla="*/ 90 w 240"/>
                  <a:gd name="T37" fmla="*/ 44 h 63"/>
                  <a:gd name="T38" fmla="*/ 80 w 240"/>
                  <a:gd name="T39" fmla="*/ 43 h 63"/>
                  <a:gd name="T40" fmla="*/ 77 w 240"/>
                  <a:gd name="T41" fmla="*/ 42 h 63"/>
                  <a:gd name="T42" fmla="*/ 75 w 240"/>
                  <a:gd name="T43" fmla="*/ 41 h 63"/>
                  <a:gd name="T44" fmla="*/ 70 w 240"/>
                  <a:gd name="T45" fmla="*/ 41 h 63"/>
                  <a:gd name="T46" fmla="*/ 68 w 240"/>
                  <a:gd name="T47" fmla="*/ 39 h 63"/>
                  <a:gd name="T48" fmla="*/ 63 w 240"/>
                  <a:gd name="T49" fmla="*/ 37 h 63"/>
                  <a:gd name="T50" fmla="*/ 61 w 240"/>
                  <a:gd name="T51" fmla="*/ 36 h 63"/>
                  <a:gd name="T52" fmla="*/ 58 w 240"/>
                  <a:gd name="T53" fmla="*/ 34 h 63"/>
                  <a:gd name="T54" fmla="*/ 56 w 240"/>
                  <a:gd name="T55" fmla="*/ 33 h 63"/>
                  <a:gd name="T56" fmla="*/ 51 w 240"/>
                  <a:gd name="T57" fmla="*/ 32 h 63"/>
                  <a:gd name="T58" fmla="*/ 49 w 240"/>
                  <a:gd name="T59" fmla="*/ 30 h 63"/>
                  <a:gd name="T60" fmla="*/ 47 w 240"/>
                  <a:gd name="T61" fmla="*/ 29 h 63"/>
                  <a:gd name="T62" fmla="*/ 46 w 240"/>
                  <a:gd name="T63" fmla="*/ 27 h 63"/>
                  <a:gd name="T64" fmla="*/ 44 w 240"/>
                  <a:gd name="T65" fmla="*/ 25 h 63"/>
                  <a:gd name="T66" fmla="*/ 43 w 240"/>
                  <a:gd name="T67" fmla="*/ 24 h 63"/>
                  <a:gd name="T68" fmla="*/ 41 w 240"/>
                  <a:gd name="T69" fmla="*/ 22 h 63"/>
                  <a:gd name="T70" fmla="*/ 40 w 240"/>
                  <a:gd name="T71" fmla="*/ 21 h 63"/>
                  <a:gd name="T72" fmla="*/ 38 w 240"/>
                  <a:gd name="T73" fmla="*/ 21 h 63"/>
                  <a:gd name="T74" fmla="*/ 36 w 240"/>
                  <a:gd name="T75" fmla="*/ 19 h 63"/>
                  <a:gd name="T76" fmla="*/ 35 w 240"/>
                  <a:gd name="T77" fmla="*/ 17 h 63"/>
                  <a:gd name="T78" fmla="*/ 31 w 240"/>
                  <a:gd name="T79" fmla="*/ 15 h 63"/>
                  <a:gd name="T80" fmla="*/ 29 w 240"/>
                  <a:gd name="T81" fmla="*/ 14 h 63"/>
                  <a:gd name="T82" fmla="*/ 27 w 240"/>
                  <a:gd name="T83" fmla="*/ 12 h 63"/>
                  <a:gd name="T84" fmla="*/ 24 w 240"/>
                  <a:gd name="T85" fmla="*/ 11 h 63"/>
                  <a:gd name="T86" fmla="*/ 20 w 240"/>
                  <a:gd name="T87" fmla="*/ 10 h 63"/>
                  <a:gd name="T88" fmla="*/ 18 w 240"/>
                  <a:gd name="T89" fmla="*/ 9 h 63"/>
                  <a:gd name="T90" fmla="*/ 16 w 240"/>
                  <a:gd name="T91" fmla="*/ 7 h 63"/>
                  <a:gd name="T92" fmla="*/ 13 w 240"/>
                  <a:gd name="T93" fmla="*/ 5 h 63"/>
                  <a:gd name="T94" fmla="*/ 12 w 240"/>
                  <a:gd name="T95" fmla="*/ 3 h 63"/>
                  <a:gd name="T96" fmla="*/ 10 w 240"/>
                  <a:gd name="T97" fmla="*/ 1 h 63"/>
                  <a:gd name="T98" fmla="*/ 7 w 240"/>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63">
                    <a:moveTo>
                      <a:pt x="240" y="63"/>
                    </a:moveTo>
                    <a:lnTo>
                      <a:pt x="236" y="63"/>
                    </a:lnTo>
                    <a:lnTo>
                      <a:pt x="236" y="62"/>
                    </a:lnTo>
                    <a:lnTo>
                      <a:pt x="219" y="62"/>
                    </a:lnTo>
                    <a:lnTo>
                      <a:pt x="219" y="60"/>
                    </a:lnTo>
                    <a:lnTo>
                      <a:pt x="204" y="60"/>
                    </a:lnTo>
                    <a:lnTo>
                      <a:pt x="204" y="59"/>
                    </a:lnTo>
                    <a:lnTo>
                      <a:pt x="189" y="59"/>
                    </a:lnTo>
                    <a:lnTo>
                      <a:pt x="189" y="59"/>
                    </a:lnTo>
                    <a:lnTo>
                      <a:pt x="177" y="59"/>
                    </a:lnTo>
                    <a:lnTo>
                      <a:pt x="177" y="58"/>
                    </a:lnTo>
                    <a:lnTo>
                      <a:pt x="171" y="58"/>
                    </a:lnTo>
                    <a:lnTo>
                      <a:pt x="171" y="56"/>
                    </a:lnTo>
                    <a:lnTo>
                      <a:pt x="163" y="56"/>
                    </a:lnTo>
                    <a:lnTo>
                      <a:pt x="163" y="55"/>
                    </a:lnTo>
                    <a:lnTo>
                      <a:pt x="161" y="55"/>
                    </a:lnTo>
                    <a:lnTo>
                      <a:pt x="161" y="54"/>
                    </a:lnTo>
                    <a:lnTo>
                      <a:pt x="155" y="54"/>
                    </a:lnTo>
                    <a:lnTo>
                      <a:pt x="155" y="53"/>
                    </a:lnTo>
                    <a:lnTo>
                      <a:pt x="146" y="53"/>
                    </a:lnTo>
                    <a:lnTo>
                      <a:pt x="142" y="53"/>
                    </a:lnTo>
                    <a:lnTo>
                      <a:pt x="142" y="52"/>
                    </a:lnTo>
                    <a:lnTo>
                      <a:pt x="139" y="52"/>
                    </a:lnTo>
                    <a:lnTo>
                      <a:pt x="139" y="51"/>
                    </a:lnTo>
                    <a:lnTo>
                      <a:pt x="131" y="51"/>
                    </a:lnTo>
                    <a:lnTo>
                      <a:pt x="131" y="50"/>
                    </a:lnTo>
                    <a:lnTo>
                      <a:pt x="119" y="50"/>
                    </a:lnTo>
                    <a:lnTo>
                      <a:pt x="119" y="49"/>
                    </a:lnTo>
                    <a:lnTo>
                      <a:pt x="114" y="49"/>
                    </a:lnTo>
                    <a:lnTo>
                      <a:pt x="114" y="48"/>
                    </a:lnTo>
                    <a:lnTo>
                      <a:pt x="109" y="48"/>
                    </a:lnTo>
                    <a:lnTo>
                      <a:pt x="109" y="47"/>
                    </a:lnTo>
                    <a:lnTo>
                      <a:pt x="99" y="47"/>
                    </a:lnTo>
                    <a:lnTo>
                      <a:pt x="99" y="46"/>
                    </a:lnTo>
                    <a:lnTo>
                      <a:pt x="95" y="46"/>
                    </a:lnTo>
                    <a:lnTo>
                      <a:pt x="95" y="45"/>
                    </a:lnTo>
                    <a:lnTo>
                      <a:pt x="90" y="45"/>
                    </a:lnTo>
                    <a:lnTo>
                      <a:pt x="90" y="44"/>
                    </a:lnTo>
                    <a:lnTo>
                      <a:pt x="80" y="44"/>
                    </a:lnTo>
                    <a:lnTo>
                      <a:pt x="80" y="43"/>
                    </a:lnTo>
                    <a:lnTo>
                      <a:pt x="77" y="43"/>
                    </a:lnTo>
                    <a:lnTo>
                      <a:pt x="77" y="42"/>
                    </a:lnTo>
                    <a:lnTo>
                      <a:pt x="75" y="42"/>
                    </a:lnTo>
                    <a:lnTo>
                      <a:pt x="75" y="41"/>
                    </a:lnTo>
                    <a:lnTo>
                      <a:pt x="74" y="41"/>
                    </a:lnTo>
                    <a:lnTo>
                      <a:pt x="70" y="41"/>
                    </a:lnTo>
                    <a:lnTo>
                      <a:pt x="70" y="39"/>
                    </a:lnTo>
                    <a:lnTo>
                      <a:pt x="68" y="39"/>
                    </a:lnTo>
                    <a:lnTo>
                      <a:pt x="68" y="37"/>
                    </a:lnTo>
                    <a:lnTo>
                      <a:pt x="63" y="37"/>
                    </a:lnTo>
                    <a:lnTo>
                      <a:pt x="63" y="36"/>
                    </a:lnTo>
                    <a:lnTo>
                      <a:pt x="61" y="36"/>
                    </a:lnTo>
                    <a:lnTo>
                      <a:pt x="61" y="34"/>
                    </a:lnTo>
                    <a:lnTo>
                      <a:pt x="58" y="34"/>
                    </a:lnTo>
                    <a:lnTo>
                      <a:pt x="58" y="33"/>
                    </a:lnTo>
                    <a:lnTo>
                      <a:pt x="56" y="33"/>
                    </a:lnTo>
                    <a:lnTo>
                      <a:pt x="56" y="32"/>
                    </a:lnTo>
                    <a:lnTo>
                      <a:pt x="51" y="32"/>
                    </a:lnTo>
                    <a:lnTo>
                      <a:pt x="51" y="30"/>
                    </a:lnTo>
                    <a:lnTo>
                      <a:pt x="49" y="30"/>
                    </a:lnTo>
                    <a:lnTo>
                      <a:pt x="49" y="29"/>
                    </a:lnTo>
                    <a:lnTo>
                      <a:pt x="47" y="29"/>
                    </a:lnTo>
                    <a:lnTo>
                      <a:pt x="47" y="27"/>
                    </a:lnTo>
                    <a:lnTo>
                      <a:pt x="46" y="27"/>
                    </a:lnTo>
                    <a:lnTo>
                      <a:pt x="46" y="25"/>
                    </a:lnTo>
                    <a:lnTo>
                      <a:pt x="44" y="25"/>
                    </a:lnTo>
                    <a:lnTo>
                      <a:pt x="44" y="24"/>
                    </a:lnTo>
                    <a:lnTo>
                      <a:pt x="43" y="24"/>
                    </a:lnTo>
                    <a:lnTo>
                      <a:pt x="43" y="22"/>
                    </a:lnTo>
                    <a:lnTo>
                      <a:pt x="41" y="22"/>
                    </a:lnTo>
                    <a:lnTo>
                      <a:pt x="41" y="21"/>
                    </a:lnTo>
                    <a:lnTo>
                      <a:pt x="40" y="21"/>
                    </a:lnTo>
                    <a:lnTo>
                      <a:pt x="40" y="21"/>
                    </a:lnTo>
                    <a:lnTo>
                      <a:pt x="38" y="21"/>
                    </a:lnTo>
                    <a:lnTo>
                      <a:pt x="38" y="19"/>
                    </a:lnTo>
                    <a:lnTo>
                      <a:pt x="36" y="19"/>
                    </a:lnTo>
                    <a:lnTo>
                      <a:pt x="36" y="17"/>
                    </a:lnTo>
                    <a:lnTo>
                      <a:pt x="35" y="17"/>
                    </a:lnTo>
                    <a:lnTo>
                      <a:pt x="35" y="15"/>
                    </a:lnTo>
                    <a:lnTo>
                      <a:pt x="31" y="15"/>
                    </a:lnTo>
                    <a:lnTo>
                      <a:pt x="31" y="14"/>
                    </a:lnTo>
                    <a:lnTo>
                      <a:pt x="29" y="14"/>
                    </a:lnTo>
                    <a:lnTo>
                      <a:pt x="27" y="14"/>
                    </a:lnTo>
                    <a:lnTo>
                      <a:pt x="27" y="12"/>
                    </a:lnTo>
                    <a:lnTo>
                      <a:pt x="24" y="12"/>
                    </a:lnTo>
                    <a:lnTo>
                      <a:pt x="24" y="11"/>
                    </a:lnTo>
                    <a:lnTo>
                      <a:pt x="20" y="11"/>
                    </a:lnTo>
                    <a:lnTo>
                      <a:pt x="20" y="10"/>
                    </a:lnTo>
                    <a:lnTo>
                      <a:pt x="18" y="10"/>
                    </a:lnTo>
                    <a:lnTo>
                      <a:pt x="18" y="9"/>
                    </a:lnTo>
                    <a:lnTo>
                      <a:pt x="16" y="9"/>
                    </a:lnTo>
                    <a:lnTo>
                      <a:pt x="16" y="7"/>
                    </a:lnTo>
                    <a:lnTo>
                      <a:pt x="13" y="7"/>
                    </a:lnTo>
                    <a:lnTo>
                      <a:pt x="13" y="5"/>
                    </a:lnTo>
                    <a:lnTo>
                      <a:pt x="12" y="5"/>
                    </a:lnTo>
                    <a:lnTo>
                      <a:pt x="12" y="3"/>
                    </a:lnTo>
                    <a:lnTo>
                      <a:pt x="10" y="3"/>
                    </a:lnTo>
                    <a:lnTo>
                      <a:pt x="10" y="1"/>
                    </a:lnTo>
                    <a:lnTo>
                      <a:pt x="7" y="1"/>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9" name="Line 7"/>
              <p:cNvSpPr>
                <a:spLocks noChangeShapeType="1"/>
              </p:cNvSpPr>
              <p:nvPr/>
            </p:nvSpPr>
            <p:spPr bwMode="auto">
              <a:xfrm>
                <a:off x="3442070" y="3105425"/>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grpSp>
          <p:nvGrpSpPr>
            <p:cNvPr id="80" name="Group 79"/>
            <p:cNvGrpSpPr/>
            <p:nvPr/>
          </p:nvGrpSpPr>
          <p:grpSpPr>
            <a:xfrm>
              <a:off x="1253955" y="2977351"/>
              <a:ext cx="3024000" cy="954000"/>
              <a:chOff x="3432175" y="3065463"/>
              <a:chExt cx="2276475" cy="723900"/>
            </a:xfrm>
          </p:grpSpPr>
          <p:sp>
            <p:nvSpPr>
              <p:cNvPr id="81" name="Line 11"/>
              <p:cNvSpPr>
                <a:spLocks noChangeShapeType="1"/>
              </p:cNvSpPr>
              <p:nvPr/>
            </p:nvSpPr>
            <p:spPr bwMode="auto">
              <a:xfrm>
                <a:off x="3460750" y="306546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2" name="Line 12"/>
              <p:cNvSpPr>
                <a:spLocks noChangeShapeType="1"/>
              </p:cNvSpPr>
              <p:nvPr/>
            </p:nvSpPr>
            <p:spPr bwMode="auto">
              <a:xfrm>
                <a:off x="3479800" y="306546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3" name="Line 13"/>
              <p:cNvSpPr>
                <a:spLocks noChangeShapeType="1"/>
              </p:cNvSpPr>
              <p:nvPr/>
            </p:nvSpPr>
            <p:spPr bwMode="auto">
              <a:xfrm>
                <a:off x="5575300" y="3732213"/>
                <a:ext cx="0" cy="5715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4" name="Line 14"/>
              <p:cNvSpPr>
                <a:spLocks noChangeShapeType="1"/>
              </p:cNvSpPr>
              <p:nvPr/>
            </p:nvSpPr>
            <p:spPr bwMode="auto">
              <a:xfrm>
                <a:off x="5622925" y="3732213"/>
                <a:ext cx="0" cy="5715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5" name="Line 15"/>
              <p:cNvSpPr>
                <a:spLocks noChangeShapeType="1"/>
              </p:cNvSpPr>
              <p:nvPr/>
            </p:nvSpPr>
            <p:spPr bwMode="auto">
              <a:xfrm>
                <a:off x="5689600" y="3741738"/>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6" name="Line 16"/>
              <p:cNvSpPr>
                <a:spLocks noChangeShapeType="1"/>
              </p:cNvSpPr>
              <p:nvPr/>
            </p:nvSpPr>
            <p:spPr bwMode="auto">
              <a:xfrm>
                <a:off x="5651500" y="373221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7" name="Line 17"/>
              <p:cNvSpPr>
                <a:spLocks noChangeShapeType="1"/>
              </p:cNvSpPr>
              <p:nvPr/>
            </p:nvSpPr>
            <p:spPr bwMode="auto">
              <a:xfrm>
                <a:off x="5661025" y="3732213"/>
                <a:ext cx="0" cy="47625"/>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8" name="Line 18"/>
              <p:cNvSpPr>
                <a:spLocks noChangeShapeType="1"/>
              </p:cNvSpPr>
              <p:nvPr/>
            </p:nvSpPr>
            <p:spPr bwMode="auto">
              <a:xfrm>
                <a:off x="3498850" y="3132138"/>
                <a:ext cx="57150"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89" name="Freeform 19"/>
              <p:cNvSpPr>
                <a:spLocks/>
              </p:cNvSpPr>
              <p:nvPr/>
            </p:nvSpPr>
            <p:spPr bwMode="auto">
              <a:xfrm>
                <a:off x="3432175" y="3094038"/>
                <a:ext cx="2276475" cy="666750"/>
              </a:xfrm>
              <a:custGeom>
                <a:avLst/>
                <a:gdLst>
                  <a:gd name="T0" fmla="*/ 219 w 239"/>
                  <a:gd name="T1" fmla="*/ 70 h 70"/>
                  <a:gd name="T2" fmla="*/ 213 w 239"/>
                  <a:gd name="T3" fmla="*/ 68 h 70"/>
                  <a:gd name="T4" fmla="*/ 201 w 239"/>
                  <a:gd name="T5" fmla="*/ 68 h 70"/>
                  <a:gd name="T6" fmla="*/ 195 w 239"/>
                  <a:gd name="T7" fmla="*/ 67 h 70"/>
                  <a:gd name="T8" fmla="*/ 194 w 239"/>
                  <a:gd name="T9" fmla="*/ 65 h 70"/>
                  <a:gd name="T10" fmla="*/ 189 w 239"/>
                  <a:gd name="T11" fmla="*/ 64 h 70"/>
                  <a:gd name="T12" fmla="*/ 186 w 239"/>
                  <a:gd name="T13" fmla="*/ 63 h 70"/>
                  <a:gd name="T14" fmla="*/ 180 w 239"/>
                  <a:gd name="T15" fmla="*/ 62 h 70"/>
                  <a:gd name="T16" fmla="*/ 158 w 239"/>
                  <a:gd name="T17" fmla="*/ 61 h 70"/>
                  <a:gd name="T18" fmla="*/ 150 w 239"/>
                  <a:gd name="T19" fmla="*/ 59 h 70"/>
                  <a:gd name="T20" fmla="*/ 143 w 239"/>
                  <a:gd name="T21" fmla="*/ 58 h 70"/>
                  <a:gd name="T22" fmla="*/ 126 w 239"/>
                  <a:gd name="T23" fmla="*/ 57 h 70"/>
                  <a:gd name="T24" fmla="*/ 118 w 239"/>
                  <a:gd name="T25" fmla="*/ 56 h 70"/>
                  <a:gd name="T26" fmla="*/ 112 w 239"/>
                  <a:gd name="T27" fmla="*/ 55 h 70"/>
                  <a:gd name="T28" fmla="*/ 106 w 239"/>
                  <a:gd name="T29" fmla="*/ 54 h 70"/>
                  <a:gd name="T30" fmla="*/ 104 w 239"/>
                  <a:gd name="T31" fmla="*/ 54 h 70"/>
                  <a:gd name="T32" fmla="*/ 99 w 239"/>
                  <a:gd name="T33" fmla="*/ 52 h 70"/>
                  <a:gd name="T34" fmla="*/ 94 w 239"/>
                  <a:gd name="T35" fmla="*/ 51 h 70"/>
                  <a:gd name="T36" fmla="*/ 90 w 239"/>
                  <a:gd name="T37" fmla="*/ 50 h 70"/>
                  <a:gd name="T38" fmla="*/ 80 w 239"/>
                  <a:gd name="T39" fmla="*/ 49 h 70"/>
                  <a:gd name="T40" fmla="*/ 77 w 239"/>
                  <a:gd name="T41" fmla="*/ 47 h 70"/>
                  <a:gd name="T42" fmla="*/ 75 w 239"/>
                  <a:gd name="T43" fmla="*/ 46 h 70"/>
                  <a:gd name="T44" fmla="*/ 70 w 239"/>
                  <a:gd name="T45" fmla="*/ 45 h 70"/>
                  <a:gd name="T46" fmla="*/ 68 w 239"/>
                  <a:gd name="T47" fmla="*/ 43 h 70"/>
                  <a:gd name="T48" fmla="*/ 64 w 239"/>
                  <a:gd name="T49" fmla="*/ 42 h 70"/>
                  <a:gd name="T50" fmla="*/ 60 w 239"/>
                  <a:gd name="T51" fmla="*/ 40 h 70"/>
                  <a:gd name="T52" fmla="*/ 58 w 239"/>
                  <a:gd name="T53" fmla="*/ 37 h 70"/>
                  <a:gd name="T54" fmla="*/ 57 w 239"/>
                  <a:gd name="T55" fmla="*/ 35 h 70"/>
                  <a:gd name="T56" fmla="*/ 55 w 239"/>
                  <a:gd name="T57" fmla="*/ 34 h 70"/>
                  <a:gd name="T58" fmla="*/ 53 w 239"/>
                  <a:gd name="T59" fmla="*/ 33 h 70"/>
                  <a:gd name="T60" fmla="*/ 51 w 239"/>
                  <a:gd name="T61" fmla="*/ 32 h 70"/>
                  <a:gd name="T62" fmla="*/ 50 w 239"/>
                  <a:gd name="T63" fmla="*/ 30 h 70"/>
                  <a:gd name="T64" fmla="*/ 49 w 239"/>
                  <a:gd name="T65" fmla="*/ 29 h 70"/>
                  <a:gd name="T66" fmla="*/ 47 w 239"/>
                  <a:gd name="T67" fmla="*/ 27 h 70"/>
                  <a:gd name="T68" fmla="*/ 46 w 239"/>
                  <a:gd name="T69" fmla="*/ 26 h 70"/>
                  <a:gd name="T70" fmla="*/ 44 w 239"/>
                  <a:gd name="T71" fmla="*/ 25 h 70"/>
                  <a:gd name="T72" fmla="*/ 42 w 239"/>
                  <a:gd name="T73" fmla="*/ 22 h 70"/>
                  <a:gd name="T74" fmla="*/ 40 w 239"/>
                  <a:gd name="T75" fmla="*/ 21 h 70"/>
                  <a:gd name="T76" fmla="*/ 36 w 239"/>
                  <a:gd name="T77" fmla="*/ 20 h 70"/>
                  <a:gd name="T78" fmla="*/ 35 w 239"/>
                  <a:gd name="T79" fmla="*/ 19 h 70"/>
                  <a:gd name="T80" fmla="*/ 33 w 239"/>
                  <a:gd name="T81" fmla="*/ 17 h 70"/>
                  <a:gd name="T82" fmla="*/ 25 w 239"/>
                  <a:gd name="T83" fmla="*/ 16 h 70"/>
                  <a:gd name="T84" fmla="*/ 20 w 239"/>
                  <a:gd name="T85" fmla="*/ 15 h 70"/>
                  <a:gd name="T86" fmla="*/ 14 w 239"/>
                  <a:gd name="T87" fmla="*/ 15 h 70"/>
                  <a:gd name="T88" fmla="*/ 13 w 239"/>
                  <a:gd name="T89" fmla="*/ 14 h 70"/>
                  <a:gd name="T90" fmla="*/ 12 w 239"/>
                  <a:gd name="T91" fmla="*/ 12 h 70"/>
                  <a:gd name="T92" fmla="*/ 11 w 239"/>
                  <a:gd name="T93" fmla="*/ 11 h 70"/>
                  <a:gd name="T94" fmla="*/ 10 w 239"/>
                  <a:gd name="T95" fmla="*/ 7 h 70"/>
                  <a:gd name="T96" fmla="*/ 9 w 239"/>
                  <a:gd name="T97" fmla="*/ 3 h 70"/>
                  <a:gd name="T98" fmla="*/ 7 w 239"/>
                  <a:gd name="T99" fmla="*/ 2 h 70"/>
                  <a:gd name="T100" fmla="*/ 6 w 239"/>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 h="70">
                    <a:moveTo>
                      <a:pt x="239" y="70"/>
                    </a:moveTo>
                    <a:lnTo>
                      <a:pt x="219" y="70"/>
                    </a:lnTo>
                    <a:lnTo>
                      <a:pt x="219" y="68"/>
                    </a:lnTo>
                    <a:lnTo>
                      <a:pt x="213" y="68"/>
                    </a:lnTo>
                    <a:lnTo>
                      <a:pt x="213" y="68"/>
                    </a:lnTo>
                    <a:lnTo>
                      <a:pt x="201" y="68"/>
                    </a:lnTo>
                    <a:lnTo>
                      <a:pt x="201" y="67"/>
                    </a:lnTo>
                    <a:lnTo>
                      <a:pt x="195" y="67"/>
                    </a:lnTo>
                    <a:lnTo>
                      <a:pt x="195" y="65"/>
                    </a:lnTo>
                    <a:lnTo>
                      <a:pt x="194" y="65"/>
                    </a:lnTo>
                    <a:lnTo>
                      <a:pt x="194" y="64"/>
                    </a:lnTo>
                    <a:lnTo>
                      <a:pt x="189" y="64"/>
                    </a:lnTo>
                    <a:lnTo>
                      <a:pt x="189" y="63"/>
                    </a:lnTo>
                    <a:lnTo>
                      <a:pt x="186" y="63"/>
                    </a:lnTo>
                    <a:lnTo>
                      <a:pt x="186" y="62"/>
                    </a:lnTo>
                    <a:lnTo>
                      <a:pt x="180" y="62"/>
                    </a:lnTo>
                    <a:lnTo>
                      <a:pt x="180" y="61"/>
                    </a:lnTo>
                    <a:lnTo>
                      <a:pt x="158" y="61"/>
                    </a:lnTo>
                    <a:lnTo>
                      <a:pt x="158" y="59"/>
                    </a:lnTo>
                    <a:lnTo>
                      <a:pt x="150" y="59"/>
                    </a:lnTo>
                    <a:lnTo>
                      <a:pt x="150" y="58"/>
                    </a:lnTo>
                    <a:lnTo>
                      <a:pt x="143" y="58"/>
                    </a:lnTo>
                    <a:lnTo>
                      <a:pt x="143" y="57"/>
                    </a:lnTo>
                    <a:lnTo>
                      <a:pt x="126" y="57"/>
                    </a:lnTo>
                    <a:lnTo>
                      <a:pt x="126" y="56"/>
                    </a:lnTo>
                    <a:lnTo>
                      <a:pt x="118" y="56"/>
                    </a:lnTo>
                    <a:lnTo>
                      <a:pt x="112" y="56"/>
                    </a:lnTo>
                    <a:lnTo>
                      <a:pt x="112" y="55"/>
                    </a:lnTo>
                    <a:lnTo>
                      <a:pt x="106" y="55"/>
                    </a:lnTo>
                    <a:lnTo>
                      <a:pt x="106" y="54"/>
                    </a:lnTo>
                    <a:lnTo>
                      <a:pt x="104" y="54"/>
                    </a:lnTo>
                    <a:lnTo>
                      <a:pt x="104" y="54"/>
                    </a:lnTo>
                    <a:lnTo>
                      <a:pt x="99" y="54"/>
                    </a:lnTo>
                    <a:lnTo>
                      <a:pt x="99" y="52"/>
                    </a:lnTo>
                    <a:lnTo>
                      <a:pt x="94" y="52"/>
                    </a:lnTo>
                    <a:lnTo>
                      <a:pt x="94" y="51"/>
                    </a:lnTo>
                    <a:lnTo>
                      <a:pt x="90" y="51"/>
                    </a:lnTo>
                    <a:lnTo>
                      <a:pt x="90" y="50"/>
                    </a:lnTo>
                    <a:lnTo>
                      <a:pt x="80" y="50"/>
                    </a:lnTo>
                    <a:lnTo>
                      <a:pt x="80" y="49"/>
                    </a:lnTo>
                    <a:lnTo>
                      <a:pt x="77" y="49"/>
                    </a:lnTo>
                    <a:lnTo>
                      <a:pt x="77" y="47"/>
                    </a:lnTo>
                    <a:lnTo>
                      <a:pt x="75" y="47"/>
                    </a:lnTo>
                    <a:lnTo>
                      <a:pt x="75" y="46"/>
                    </a:lnTo>
                    <a:lnTo>
                      <a:pt x="70" y="46"/>
                    </a:lnTo>
                    <a:lnTo>
                      <a:pt x="70" y="45"/>
                    </a:lnTo>
                    <a:lnTo>
                      <a:pt x="68" y="45"/>
                    </a:lnTo>
                    <a:lnTo>
                      <a:pt x="68" y="43"/>
                    </a:lnTo>
                    <a:lnTo>
                      <a:pt x="64" y="43"/>
                    </a:lnTo>
                    <a:lnTo>
                      <a:pt x="64" y="42"/>
                    </a:lnTo>
                    <a:lnTo>
                      <a:pt x="60" y="42"/>
                    </a:lnTo>
                    <a:lnTo>
                      <a:pt x="60" y="40"/>
                    </a:lnTo>
                    <a:lnTo>
                      <a:pt x="58" y="40"/>
                    </a:lnTo>
                    <a:lnTo>
                      <a:pt x="58" y="37"/>
                    </a:lnTo>
                    <a:lnTo>
                      <a:pt x="57" y="37"/>
                    </a:lnTo>
                    <a:lnTo>
                      <a:pt x="57" y="35"/>
                    </a:lnTo>
                    <a:lnTo>
                      <a:pt x="55" y="35"/>
                    </a:lnTo>
                    <a:lnTo>
                      <a:pt x="55" y="34"/>
                    </a:lnTo>
                    <a:lnTo>
                      <a:pt x="53" y="34"/>
                    </a:lnTo>
                    <a:lnTo>
                      <a:pt x="53" y="33"/>
                    </a:lnTo>
                    <a:lnTo>
                      <a:pt x="51" y="33"/>
                    </a:lnTo>
                    <a:lnTo>
                      <a:pt x="51" y="32"/>
                    </a:lnTo>
                    <a:lnTo>
                      <a:pt x="50" y="32"/>
                    </a:lnTo>
                    <a:lnTo>
                      <a:pt x="50" y="30"/>
                    </a:lnTo>
                    <a:lnTo>
                      <a:pt x="49" y="30"/>
                    </a:lnTo>
                    <a:lnTo>
                      <a:pt x="49" y="29"/>
                    </a:lnTo>
                    <a:lnTo>
                      <a:pt x="47" y="29"/>
                    </a:lnTo>
                    <a:lnTo>
                      <a:pt x="47" y="27"/>
                    </a:lnTo>
                    <a:lnTo>
                      <a:pt x="46" y="27"/>
                    </a:lnTo>
                    <a:lnTo>
                      <a:pt x="46" y="26"/>
                    </a:lnTo>
                    <a:lnTo>
                      <a:pt x="44" y="26"/>
                    </a:lnTo>
                    <a:lnTo>
                      <a:pt x="44" y="25"/>
                    </a:lnTo>
                    <a:lnTo>
                      <a:pt x="42" y="25"/>
                    </a:lnTo>
                    <a:lnTo>
                      <a:pt x="42" y="22"/>
                    </a:lnTo>
                    <a:lnTo>
                      <a:pt x="40" y="22"/>
                    </a:lnTo>
                    <a:lnTo>
                      <a:pt x="40" y="21"/>
                    </a:lnTo>
                    <a:lnTo>
                      <a:pt x="36" y="21"/>
                    </a:lnTo>
                    <a:lnTo>
                      <a:pt x="36" y="20"/>
                    </a:lnTo>
                    <a:lnTo>
                      <a:pt x="35" y="20"/>
                    </a:lnTo>
                    <a:lnTo>
                      <a:pt x="35" y="19"/>
                    </a:lnTo>
                    <a:lnTo>
                      <a:pt x="33" y="19"/>
                    </a:lnTo>
                    <a:lnTo>
                      <a:pt x="33" y="17"/>
                    </a:lnTo>
                    <a:lnTo>
                      <a:pt x="25" y="17"/>
                    </a:lnTo>
                    <a:lnTo>
                      <a:pt x="25" y="16"/>
                    </a:lnTo>
                    <a:lnTo>
                      <a:pt x="20" y="16"/>
                    </a:lnTo>
                    <a:lnTo>
                      <a:pt x="20" y="15"/>
                    </a:lnTo>
                    <a:lnTo>
                      <a:pt x="16" y="15"/>
                    </a:lnTo>
                    <a:lnTo>
                      <a:pt x="14" y="15"/>
                    </a:lnTo>
                    <a:lnTo>
                      <a:pt x="14" y="14"/>
                    </a:lnTo>
                    <a:lnTo>
                      <a:pt x="13" y="14"/>
                    </a:lnTo>
                    <a:lnTo>
                      <a:pt x="13" y="12"/>
                    </a:lnTo>
                    <a:lnTo>
                      <a:pt x="12" y="12"/>
                    </a:lnTo>
                    <a:lnTo>
                      <a:pt x="12" y="11"/>
                    </a:lnTo>
                    <a:lnTo>
                      <a:pt x="11" y="11"/>
                    </a:lnTo>
                    <a:lnTo>
                      <a:pt x="11" y="7"/>
                    </a:lnTo>
                    <a:lnTo>
                      <a:pt x="10" y="7"/>
                    </a:lnTo>
                    <a:lnTo>
                      <a:pt x="10" y="3"/>
                    </a:lnTo>
                    <a:lnTo>
                      <a:pt x="9" y="3"/>
                    </a:lnTo>
                    <a:lnTo>
                      <a:pt x="9" y="2"/>
                    </a:lnTo>
                    <a:lnTo>
                      <a:pt x="7" y="2"/>
                    </a:lnTo>
                    <a:lnTo>
                      <a:pt x="7" y="0"/>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grpSp>
      <p:sp>
        <p:nvSpPr>
          <p:cNvPr id="92" name="TextBox 91"/>
          <p:cNvSpPr txBox="1"/>
          <p:nvPr/>
        </p:nvSpPr>
        <p:spPr>
          <a:xfrm>
            <a:off x="7154709" y="2294735"/>
            <a:ext cx="481222" cy="338554"/>
          </a:xfrm>
          <a:prstGeom prst="rect">
            <a:avLst/>
          </a:prstGeom>
          <a:noFill/>
        </p:spPr>
        <p:txBody>
          <a:bodyPr wrap="none" rtlCol="0">
            <a:spAutoFit/>
          </a:bodyPr>
          <a:lstStyle/>
          <a:p>
            <a:pPr fontAlgn="auto">
              <a:spcBef>
                <a:spcPts val="0"/>
              </a:spcBef>
              <a:spcAft>
                <a:spcPts val="0"/>
              </a:spcAft>
            </a:pPr>
            <a:r>
              <a:rPr lang="en-NZ" sz="1600" b="1" dirty="0" smtClean="0">
                <a:solidFill>
                  <a:srgbClr val="4D4D4D"/>
                </a:solidFill>
                <a:latin typeface="Arial"/>
                <a:cs typeface="Arial"/>
              </a:rPr>
              <a:t>OS</a:t>
            </a:r>
            <a:endParaRPr lang="en-NZ" sz="1600" b="1" dirty="0">
              <a:solidFill>
                <a:srgbClr val="4D4D4D"/>
              </a:solidFill>
              <a:latin typeface="Arial"/>
              <a:cs typeface="Arial"/>
            </a:endParaRPr>
          </a:p>
        </p:txBody>
      </p:sp>
      <p:sp>
        <p:nvSpPr>
          <p:cNvPr id="93" name="Freeform 92"/>
          <p:cNvSpPr>
            <a:spLocks/>
          </p:cNvSpPr>
          <p:nvPr/>
        </p:nvSpPr>
        <p:spPr bwMode="auto">
          <a:xfrm>
            <a:off x="5789765" y="2787668"/>
            <a:ext cx="3092018" cy="24378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4" name="Line 6"/>
          <p:cNvSpPr>
            <a:spLocks noChangeShapeType="1"/>
          </p:cNvSpPr>
          <p:nvPr/>
        </p:nvSpPr>
        <p:spPr bwMode="auto">
          <a:xfrm>
            <a:off x="5717670" y="2787667"/>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5" name="Line 7"/>
          <p:cNvSpPr>
            <a:spLocks noChangeShapeType="1"/>
          </p:cNvSpPr>
          <p:nvPr/>
        </p:nvSpPr>
        <p:spPr bwMode="auto">
          <a:xfrm>
            <a:off x="5717670" y="3268493"/>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6" name="Line 8"/>
          <p:cNvSpPr>
            <a:spLocks noChangeShapeType="1"/>
          </p:cNvSpPr>
          <p:nvPr/>
        </p:nvSpPr>
        <p:spPr bwMode="auto">
          <a:xfrm>
            <a:off x="5717670" y="3735670"/>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7" name="Line 9"/>
          <p:cNvSpPr>
            <a:spLocks noChangeShapeType="1"/>
          </p:cNvSpPr>
          <p:nvPr/>
        </p:nvSpPr>
        <p:spPr bwMode="auto">
          <a:xfrm>
            <a:off x="5717670" y="4202848"/>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8" name="Line 10"/>
          <p:cNvSpPr>
            <a:spLocks noChangeShapeType="1"/>
          </p:cNvSpPr>
          <p:nvPr/>
        </p:nvSpPr>
        <p:spPr bwMode="auto">
          <a:xfrm>
            <a:off x="5717670" y="4670025"/>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99" name="Line 11"/>
          <p:cNvSpPr>
            <a:spLocks noChangeShapeType="1"/>
          </p:cNvSpPr>
          <p:nvPr/>
        </p:nvSpPr>
        <p:spPr bwMode="auto">
          <a:xfrm>
            <a:off x="5717670" y="5144027"/>
            <a:ext cx="720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0" name="Line 12"/>
          <p:cNvSpPr>
            <a:spLocks noChangeShapeType="1"/>
          </p:cNvSpPr>
          <p:nvPr/>
        </p:nvSpPr>
        <p:spPr bwMode="auto">
          <a:xfrm>
            <a:off x="7089683"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1" name="Line 18"/>
          <p:cNvSpPr>
            <a:spLocks noChangeShapeType="1"/>
          </p:cNvSpPr>
          <p:nvPr/>
        </p:nvSpPr>
        <p:spPr bwMode="auto">
          <a:xfrm>
            <a:off x="6792671"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2" name="Line 19"/>
          <p:cNvSpPr>
            <a:spLocks noChangeShapeType="1"/>
          </p:cNvSpPr>
          <p:nvPr/>
        </p:nvSpPr>
        <p:spPr bwMode="auto">
          <a:xfrm>
            <a:off x="6483311"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3" name="Line 20"/>
          <p:cNvSpPr>
            <a:spLocks noChangeShapeType="1"/>
          </p:cNvSpPr>
          <p:nvPr/>
        </p:nvSpPr>
        <p:spPr bwMode="auto">
          <a:xfrm>
            <a:off x="6191528"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4" name="Line 21"/>
          <p:cNvSpPr>
            <a:spLocks noChangeShapeType="1"/>
          </p:cNvSpPr>
          <p:nvPr/>
        </p:nvSpPr>
        <p:spPr bwMode="auto">
          <a:xfrm>
            <a:off x="5898948" y="5225915"/>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05" name="TextBox 104"/>
          <p:cNvSpPr txBox="1"/>
          <p:nvPr/>
        </p:nvSpPr>
        <p:spPr>
          <a:xfrm rot="16200000">
            <a:off x="4256369" y="3875308"/>
            <a:ext cx="1973617" cy="276999"/>
          </a:xfrm>
          <a:prstGeom prst="rect">
            <a:avLst/>
          </a:prstGeom>
          <a:noFill/>
        </p:spPr>
        <p:txBody>
          <a:bodyPr wrap="none" rtlCol="0">
            <a:spAutoFit/>
          </a:bodyPr>
          <a:lstStyle/>
          <a:p>
            <a:pPr algn="ctr"/>
            <a:r>
              <a:rPr lang="en-GB" sz="1200" dirty="0" smtClean="0">
                <a:solidFill>
                  <a:srgbClr val="363636"/>
                </a:solidFill>
                <a:latin typeface="Arial"/>
                <a:cs typeface="Arial"/>
              </a:rPr>
              <a:t>Overall survival probability</a:t>
            </a:r>
            <a:endParaRPr lang="en-GB" sz="1200" dirty="0">
              <a:solidFill>
                <a:srgbClr val="363636"/>
              </a:solidFill>
              <a:latin typeface="Arial"/>
              <a:cs typeface="Arial"/>
            </a:endParaRPr>
          </a:p>
        </p:txBody>
      </p:sp>
      <p:sp>
        <p:nvSpPr>
          <p:cNvPr id="106" name="TextBox 105"/>
          <p:cNvSpPr txBox="1"/>
          <p:nvPr/>
        </p:nvSpPr>
        <p:spPr>
          <a:xfrm>
            <a:off x="6594105" y="5438709"/>
            <a:ext cx="1309974" cy="276999"/>
          </a:xfrm>
          <a:prstGeom prst="rect">
            <a:avLst/>
          </a:prstGeom>
          <a:noFill/>
        </p:spPr>
        <p:txBody>
          <a:bodyPr wrap="none" rtlCol="0">
            <a:spAutoFit/>
          </a:bodyPr>
          <a:lstStyle/>
          <a:p>
            <a:pPr algn="ctr"/>
            <a:r>
              <a:rPr lang="en-GB" sz="1200" dirty="0" smtClean="0">
                <a:solidFill>
                  <a:srgbClr val="363636"/>
                </a:solidFill>
                <a:latin typeface="Arial"/>
                <a:cs typeface="Arial"/>
              </a:rPr>
              <a:t>Follow-up, years</a:t>
            </a:r>
            <a:endParaRPr lang="en-GB" sz="1200" dirty="0">
              <a:solidFill>
                <a:srgbClr val="363636"/>
              </a:solidFill>
              <a:latin typeface="Arial"/>
              <a:cs typeface="Arial"/>
            </a:endParaRPr>
          </a:p>
        </p:txBody>
      </p:sp>
      <p:sp>
        <p:nvSpPr>
          <p:cNvPr id="107" name="TextBox 106"/>
          <p:cNvSpPr txBox="1"/>
          <p:nvPr/>
        </p:nvSpPr>
        <p:spPr>
          <a:xfrm>
            <a:off x="5450851" y="2633289"/>
            <a:ext cx="322653" cy="324766"/>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108" name="TextBox 107"/>
          <p:cNvSpPr txBox="1"/>
          <p:nvPr/>
        </p:nvSpPr>
        <p:spPr>
          <a:xfrm>
            <a:off x="5401286" y="3140746"/>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0.8</a:t>
            </a:r>
            <a:endParaRPr lang="en-GB" sz="1050" dirty="0">
              <a:solidFill>
                <a:srgbClr val="4D4D4D"/>
              </a:solidFill>
              <a:latin typeface="Arial"/>
              <a:cs typeface="Arial"/>
            </a:endParaRPr>
          </a:p>
        </p:txBody>
      </p:sp>
      <p:sp>
        <p:nvSpPr>
          <p:cNvPr id="109" name="TextBox 108"/>
          <p:cNvSpPr txBox="1"/>
          <p:nvPr/>
        </p:nvSpPr>
        <p:spPr>
          <a:xfrm>
            <a:off x="5401286" y="3607707"/>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0.6</a:t>
            </a:r>
            <a:endParaRPr lang="en-GB" sz="1050" dirty="0">
              <a:solidFill>
                <a:srgbClr val="4D4D4D"/>
              </a:solidFill>
              <a:latin typeface="Arial"/>
              <a:cs typeface="Arial"/>
            </a:endParaRPr>
          </a:p>
        </p:txBody>
      </p:sp>
      <p:sp>
        <p:nvSpPr>
          <p:cNvPr id="110" name="TextBox 109"/>
          <p:cNvSpPr txBox="1"/>
          <p:nvPr/>
        </p:nvSpPr>
        <p:spPr>
          <a:xfrm>
            <a:off x="5401286" y="4074667"/>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0.4</a:t>
            </a:r>
            <a:endParaRPr lang="en-GB" sz="1050" dirty="0">
              <a:solidFill>
                <a:srgbClr val="4D4D4D"/>
              </a:solidFill>
              <a:latin typeface="Arial"/>
              <a:cs typeface="Arial"/>
            </a:endParaRPr>
          </a:p>
        </p:txBody>
      </p:sp>
      <p:sp>
        <p:nvSpPr>
          <p:cNvPr id="111" name="TextBox 110"/>
          <p:cNvSpPr txBox="1"/>
          <p:nvPr/>
        </p:nvSpPr>
        <p:spPr>
          <a:xfrm>
            <a:off x="5401286" y="4541628"/>
            <a:ext cx="37221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0.2</a:t>
            </a:r>
            <a:endParaRPr lang="en-GB" sz="1050" dirty="0">
              <a:solidFill>
                <a:srgbClr val="4D4D4D"/>
              </a:solidFill>
              <a:latin typeface="Arial"/>
              <a:cs typeface="Arial"/>
            </a:endParaRPr>
          </a:p>
        </p:txBody>
      </p:sp>
      <p:sp>
        <p:nvSpPr>
          <p:cNvPr id="112" name="TextBox 111"/>
          <p:cNvSpPr txBox="1"/>
          <p:nvPr/>
        </p:nvSpPr>
        <p:spPr>
          <a:xfrm>
            <a:off x="5513497" y="5015413"/>
            <a:ext cx="26000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a:t>
            </a:r>
            <a:endParaRPr lang="en-GB" sz="1050" dirty="0">
              <a:solidFill>
                <a:srgbClr val="4D4D4D"/>
              </a:solidFill>
              <a:latin typeface="Arial"/>
              <a:cs typeface="Arial"/>
            </a:endParaRPr>
          </a:p>
        </p:txBody>
      </p:sp>
      <p:sp>
        <p:nvSpPr>
          <p:cNvPr id="113" name="TextBox 112"/>
          <p:cNvSpPr txBox="1"/>
          <p:nvPr/>
        </p:nvSpPr>
        <p:spPr>
          <a:xfrm>
            <a:off x="5697539" y="5280619"/>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0</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377</a:t>
            </a:r>
          </a:p>
          <a:p>
            <a:pPr algn="ctr" fontAlgn="auto">
              <a:spcBef>
                <a:spcPts val="0"/>
              </a:spcBef>
              <a:spcAft>
                <a:spcPts val="0"/>
              </a:spcAft>
            </a:pPr>
            <a:r>
              <a:rPr lang="en-GB" sz="1050" dirty="0" smtClean="0">
                <a:solidFill>
                  <a:srgbClr val="4D4D4D"/>
                </a:solidFill>
                <a:latin typeface="Arial"/>
                <a:cs typeface="Arial"/>
              </a:rPr>
              <a:t>362</a:t>
            </a:r>
            <a:endParaRPr lang="en-GB" sz="1050" dirty="0">
              <a:solidFill>
                <a:srgbClr val="4D4D4D"/>
              </a:solidFill>
              <a:latin typeface="Arial"/>
              <a:cs typeface="Arial"/>
            </a:endParaRPr>
          </a:p>
        </p:txBody>
      </p:sp>
      <p:sp>
        <p:nvSpPr>
          <p:cNvPr id="114" name="TextBox 113"/>
          <p:cNvSpPr txBox="1"/>
          <p:nvPr/>
        </p:nvSpPr>
        <p:spPr>
          <a:xfrm>
            <a:off x="5985930" y="5280619"/>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1</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364</a:t>
            </a:r>
          </a:p>
          <a:p>
            <a:pPr algn="ctr" fontAlgn="auto">
              <a:spcBef>
                <a:spcPts val="0"/>
              </a:spcBef>
              <a:spcAft>
                <a:spcPts val="0"/>
              </a:spcAft>
            </a:pPr>
            <a:r>
              <a:rPr lang="en-GB" sz="1050" dirty="0" smtClean="0">
                <a:solidFill>
                  <a:srgbClr val="4D4D4D"/>
                </a:solidFill>
                <a:latin typeface="Arial"/>
                <a:cs typeface="Arial"/>
              </a:rPr>
              <a:t>352</a:t>
            </a:r>
            <a:endParaRPr lang="en-GB" sz="1050" dirty="0">
              <a:solidFill>
                <a:srgbClr val="4D4D4D"/>
              </a:solidFill>
              <a:latin typeface="Arial"/>
              <a:cs typeface="Arial"/>
            </a:endParaRPr>
          </a:p>
        </p:txBody>
      </p:sp>
      <p:sp>
        <p:nvSpPr>
          <p:cNvPr id="115" name="TextBox 114"/>
          <p:cNvSpPr txBox="1"/>
          <p:nvPr/>
        </p:nvSpPr>
        <p:spPr>
          <a:xfrm>
            <a:off x="6279457" y="5280619"/>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2</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345</a:t>
            </a:r>
          </a:p>
          <a:p>
            <a:pPr algn="ctr" fontAlgn="auto">
              <a:spcBef>
                <a:spcPts val="0"/>
              </a:spcBef>
              <a:spcAft>
                <a:spcPts val="0"/>
              </a:spcAft>
            </a:pPr>
            <a:r>
              <a:rPr lang="en-GB" sz="1050" dirty="0" smtClean="0">
                <a:solidFill>
                  <a:srgbClr val="4D4D4D"/>
                </a:solidFill>
                <a:latin typeface="Arial"/>
                <a:cs typeface="Arial"/>
              </a:rPr>
              <a:t>339</a:t>
            </a:r>
            <a:endParaRPr lang="en-GB" sz="1050" dirty="0">
              <a:solidFill>
                <a:srgbClr val="4D4D4D"/>
              </a:solidFill>
              <a:latin typeface="Arial"/>
              <a:cs typeface="Arial"/>
            </a:endParaRPr>
          </a:p>
        </p:txBody>
      </p:sp>
      <p:sp>
        <p:nvSpPr>
          <p:cNvPr id="116" name="TextBox 115"/>
          <p:cNvSpPr txBox="1"/>
          <p:nvPr/>
        </p:nvSpPr>
        <p:spPr>
          <a:xfrm>
            <a:off x="6594422" y="5280619"/>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3</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326</a:t>
            </a:r>
          </a:p>
          <a:p>
            <a:pPr algn="ctr" fontAlgn="auto">
              <a:spcBef>
                <a:spcPts val="0"/>
              </a:spcBef>
              <a:spcAft>
                <a:spcPts val="0"/>
              </a:spcAft>
            </a:pPr>
            <a:r>
              <a:rPr lang="en-GB" sz="1050" dirty="0" smtClean="0">
                <a:solidFill>
                  <a:srgbClr val="4D4D4D"/>
                </a:solidFill>
                <a:latin typeface="Arial"/>
                <a:cs typeface="Arial"/>
              </a:rPr>
              <a:t>325</a:t>
            </a:r>
            <a:endParaRPr lang="en-GB" sz="1050" dirty="0">
              <a:solidFill>
                <a:srgbClr val="4D4D4D"/>
              </a:solidFill>
              <a:latin typeface="Arial"/>
              <a:cs typeface="Arial"/>
            </a:endParaRPr>
          </a:p>
        </p:txBody>
      </p:sp>
      <p:sp>
        <p:nvSpPr>
          <p:cNvPr id="117" name="TextBox 116"/>
          <p:cNvSpPr txBox="1"/>
          <p:nvPr/>
        </p:nvSpPr>
        <p:spPr>
          <a:xfrm>
            <a:off x="6888989" y="5280619"/>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4</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302</a:t>
            </a:r>
          </a:p>
          <a:p>
            <a:pPr algn="ctr" fontAlgn="auto">
              <a:spcBef>
                <a:spcPts val="0"/>
              </a:spcBef>
              <a:spcAft>
                <a:spcPts val="0"/>
              </a:spcAft>
            </a:pPr>
            <a:r>
              <a:rPr lang="en-GB" sz="1050" dirty="0" smtClean="0">
                <a:solidFill>
                  <a:srgbClr val="4D4D4D"/>
                </a:solidFill>
                <a:latin typeface="Arial"/>
                <a:cs typeface="Arial"/>
              </a:rPr>
              <a:t>311</a:t>
            </a:r>
            <a:endParaRPr lang="en-GB" sz="1050" dirty="0">
              <a:solidFill>
                <a:srgbClr val="4D4D4D"/>
              </a:solidFill>
              <a:latin typeface="Arial"/>
              <a:cs typeface="Arial"/>
            </a:endParaRPr>
          </a:p>
        </p:txBody>
      </p:sp>
      <p:grpSp>
        <p:nvGrpSpPr>
          <p:cNvPr id="118" name="Group 117"/>
          <p:cNvGrpSpPr/>
          <p:nvPr/>
        </p:nvGrpSpPr>
        <p:grpSpPr>
          <a:xfrm>
            <a:off x="7194042" y="5225915"/>
            <a:ext cx="1864298" cy="954950"/>
            <a:chOff x="2556624" y="5444283"/>
            <a:chExt cx="1864298" cy="954950"/>
          </a:xfrm>
        </p:grpSpPr>
        <p:sp>
          <p:nvSpPr>
            <p:cNvPr id="150" name="Line 14"/>
            <p:cNvSpPr>
              <a:spLocks noChangeShapeType="1"/>
            </p:cNvSpPr>
            <p:nvPr/>
          </p:nvSpPr>
          <p:spPr bwMode="auto">
            <a:xfrm>
              <a:off x="305452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51" name="Line 15"/>
            <p:cNvSpPr>
              <a:spLocks noChangeShapeType="1"/>
            </p:cNvSpPr>
            <p:nvPr/>
          </p:nvSpPr>
          <p:spPr bwMode="auto">
            <a:xfrm>
              <a:off x="275893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52" name="Line 17"/>
            <p:cNvSpPr>
              <a:spLocks noChangeShapeType="1"/>
            </p:cNvSpPr>
            <p:nvPr/>
          </p:nvSpPr>
          <p:spPr bwMode="auto">
            <a:xfrm>
              <a:off x="336073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153" name="TextBox 152"/>
            <p:cNvSpPr txBox="1"/>
            <p:nvPr/>
          </p:nvSpPr>
          <p:spPr>
            <a:xfrm>
              <a:off x="2556624"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5</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290</a:t>
              </a:r>
            </a:p>
            <a:p>
              <a:pPr algn="ctr" fontAlgn="auto">
                <a:spcBef>
                  <a:spcPts val="0"/>
                </a:spcBef>
                <a:spcAft>
                  <a:spcPts val="0"/>
                </a:spcAft>
              </a:pPr>
              <a:r>
                <a:rPr lang="en-GB" sz="1050" dirty="0" smtClean="0">
                  <a:solidFill>
                    <a:srgbClr val="4D4D4D"/>
                  </a:solidFill>
                  <a:latin typeface="Arial"/>
                  <a:cs typeface="Arial"/>
                </a:rPr>
                <a:t>291</a:t>
              </a:r>
              <a:endParaRPr lang="en-GB" sz="1050" dirty="0">
                <a:solidFill>
                  <a:srgbClr val="4D4D4D"/>
                </a:solidFill>
                <a:latin typeface="Arial"/>
                <a:cs typeface="Arial"/>
              </a:endParaRPr>
            </a:p>
          </p:txBody>
        </p:sp>
        <p:sp>
          <p:nvSpPr>
            <p:cNvPr id="154" name="TextBox 153"/>
            <p:cNvSpPr txBox="1"/>
            <p:nvPr/>
          </p:nvSpPr>
          <p:spPr>
            <a:xfrm>
              <a:off x="2848029"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6</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271</a:t>
              </a:r>
            </a:p>
            <a:p>
              <a:pPr algn="ctr" fontAlgn="auto">
                <a:spcBef>
                  <a:spcPts val="0"/>
                </a:spcBef>
                <a:spcAft>
                  <a:spcPts val="0"/>
                </a:spcAft>
              </a:pPr>
              <a:r>
                <a:rPr lang="en-GB" sz="1050" dirty="0" smtClean="0">
                  <a:solidFill>
                    <a:srgbClr val="4D4D4D"/>
                  </a:solidFill>
                  <a:latin typeface="Arial"/>
                  <a:cs typeface="Arial"/>
                </a:rPr>
                <a:t>274</a:t>
              </a:r>
              <a:endParaRPr lang="en-GB" sz="1050" dirty="0">
                <a:solidFill>
                  <a:srgbClr val="4D4D4D"/>
                </a:solidFill>
                <a:latin typeface="Arial"/>
                <a:cs typeface="Arial"/>
              </a:endParaRPr>
            </a:p>
          </p:txBody>
        </p:sp>
        <p:sp>
          <p:nvSpPr>
            <p:cNvPr id="155" name="TextBox 154"/>
            <p:cNvSpPr txBox="1"/>
            <p:nvPr/>
          </p:nvSpPr>
          <p:spPr>
            <a:xfrm>
              <a:off x="3157857"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7</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248</a:t>
              </a:r>
            </a:p>
            <a:p>
              <a:pPr algn="ctr" fontAlgn="auto">
                <a:spcBef>
                  <a:spcPts val="0"/>
                </a:spcBef>
                <a:spcAft>
                  <a:spcPts val="0"/>
                </a:spcAft>
              </a:pPr>
              <a:r>
                <a:rPr lang="en-GB" sz="1050" dirty="0" smtClean="0">
                  <a:solidFill>
                    <a:srgbClr val="4D4D4D"/>
                  </a:solidFill>
                  <a:latin typeface="Arial"/>
                  <a:cs typeface="Arial"/>
                </a:rPr>
                <a:t>261</a:t>
              </a:r>
              <a:endParaRPr lang="en-GB" sz="1050" dirty="0">
                <a:solidFill>
                  <a:srgbClr val="4D4D4D"/>
                </a:solidFill>
                <a:latin typeface="Arial"/>
                <a:cs typeface="Arial"/>
              </a:endParaRPr>
            </a:p>
          </p:txBody>
        </p:sp>
        <p:sp>
          <p:nvSpPr>
            <p:cNvPr id="263" name="Line 14"/>
            <p:cNvSpPr>
              <a:spLocks noChangeShapeType="1"/>
            </p:cNvSpPr>
            <p:nvPr/>
          </p:nvSpPr>
          <p:spPr bwMode="auto">
            <a:xfrm>
              <a:off x="394457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64" name="Line 15"/>
            <p:cNvSpPr>
              <a:spLocks noChangeShapeType="1"/>
            </p:cNvSpPr>
            <p:nvPr/>
          </p:nvSpPr>
          <p:spPr bwMode="auto">
            <a:xfrm>
              <a:off x="3648979"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65" name="Line 17"/>
            <p:cNvSpPr>
              <a:spLocks noChangeShapeType="1"/>
            </p:cNvSpPr>
            <p:nvPr/>
          </p:nvSpPr>
          <p:spPr bwMode="auto">
            <a:xfrm>
              <a:off x="4250784"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66" name="TextBox 265"/>
            <p:cNvSpPr txBox="1"/>
            <p:nvPr/>
          </p:nvSpPr>
          <p:spPr>
            <a:xfrm>
              <a:off x="3446671"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8</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184</a:t>
              </a:r>
            </a:p>
            <a:p>
              <a:pPr algn="ctr" fontAlgn="auto">
                <a:spcBef>
                  <a:spcPts val="0"/>
                </a:spcBef>
                <a:spcAft>
                  <a:spcPts val="0"/>
                </a:spcAft>
              </a:pPr>
              <a:r>
                <a:rPr lang="en-GB" sz="1050" dirty="0" smtClean="0">
                  <a:solidFill>
                    <a:srgbClr val="4D4D4D"/>
                  </a:solidFill>
                  <a:latin typeface="Arial"/>
                  <a:cs typeface="Arial"/>
                </a:rPr>
                <a:t>210</a:t>
              </a:r>
              <a:endParaRPr lang="en-GB" sz="1050" dirty="0">
                <a:solidFill>
                  <a:srgbClr val="4D4D4D"/>
                </a:solidFill>
                <a:latin typeface="Arial"/>
                <a:cs typeface="Arial"/>
              </a:endParaRPr>
            </a:p>
          </p:txBody>
        </p:sp>
        <p:sp>
          <p:nvSpPr>
            <p:cNvPr id="267" name="TextBox 266"/>
            <p:cNvSpPr txBox="1"/>
            <p:nvPr/>
          </p:nvSpPr>
          <p:spPr>
            <a:xfrm>
              <a:off x="3738076"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9</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114</a:t>
              </a:r>
            </a:p>
            <a:p>
              <a:pPr algn="ctr" fontAlgn="auto">
                <a:spcBef>
                  <a:spcPts val="0"/>
                </a:spcBef>
                <a:spcAft>
                  <a:spcPts val="0"/>
                </a:spcAft>
              </a:pPr>
              <a:r>
                <a:rPr lang="en-GB" sz="1050" dirty="0" smtClean="0">
                  <a:solidFill>
                    <a:srgbClr val="4D4D4D"/>
                  </a:solidFill>
                  <a:latin typeface="Arial"/>
                  <a:cs typeface="Arial"/>
                </a:rPr>
                <a:t>116</a:t>
              </a:r>
              <a:endParaRPr lang="en-GB" sz="1050" dirty="0">
                <a:solidFill>
                  <a:srgbClr val="4D4D4D"/>
                </a:solidFill>
                <a:latin typeface="Arial"/>
                <a:cs typeface="Arial"/>
              </a:endParaRPr>
            </a:p>
          </p:txBody>
        </p:sp>
        <p:sp>
          <p:nvSpPr>
            <p:cNvPr id="268" name="TextBox 267"/>
            <p:cNvSpPr txBox="1"/>
            <p:nvPr/>
          </p:nvSpPr>
          <p:spPr>
            <a:xfrm>
              <a:off x="4085574" y="5498987"/>
              <a:ext cx="335348"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10</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50</a:t>
              </a:r>
            </a:p>
            <a:p>
              <a:pPr algn="ctr" fontAlgn="auto">
                <a:spcBef>
                  <a:spcPts val="0"/>
                </a:spcBef>
                <a:spcAft>
                  <a:spcPts val="0"/>
                </a:spcAft>
              </a:pPr>
              <a:r>
                <a:rPr lang="en-GB" sz="1050" dirty="0" smtClean="0">
                  <a:solidFill>
                    <a:srgbClr val="4D4D4D"/>
                  </a:solidFill>
                  <a:latin typeface="Arial"/>
                  <a:cs typeface="Arial"/>
                </a:rPr>
                <a:t>53</a:t>
              </a:r>
              <a:endParaRPr lang="en-GB" sz="1050" dirty="0">
                <a:solidFill>
                  <a:srgbClr val="4D4D4D"/>
                </a:solidFill>
                <a:latin typeface="Arial"/>
                <a:cs typeface="Arial"/>
              </a:endParaRPr>
            </a:p>
          </p:txBody>
        </p:sp>
      </p:grpSp>
      <p:grpSp>
        <p:nvGrpSpPr>
          <p:cNvPr id="119" name="Group 118"/>
          <p:cNvGrpSpPr/>
          <p:nvPr/>
        </p:nvGrpSpPr>
        <p:grpSpPr>
          <a:xfrm>
            <a:off x="6067783" y="4358051"/>
            <a:ext cx="2853513" cy="613040"/>
            <a:chOff x="1395469" y="3963379"/>
            <a:chExt cx="2853513" cy="613040"/>
          </a:xfrm>
        </p:grpSpPr>
        <p:sp>
          <p:nvSpPr>
            <p:cNvPr id="145" name="TextBox 144"/>
            <p:cNvSpPr txBox="1"/>
            <p:nvPr/>
          </p:nvSpPr>
          <p:spPr>
            <a:xfrm>
              <a:off x="1395469" y="4160921"/>
              <a:ext cx="1207382"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5FU + RT</a:t>
              </a:r>
            </a:p>
            <a:p>
              <a:pP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sp>
          <p:nvSpPr>
            <p:cNvPr id="146" name="TextBox 145"/>
            <p:cNvSpPr txBox="1"/>
            <p:nvPr/>
          </p:nvSpPr>
          <p:spPr>
            <a:xfrm>
              <a:off x="2424687" y="3963379"/>
              <a:ext cx="596638"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Events</a:t>
              </a:r>
              <a:endParaRPr lang="en-GB" sz="1050" dirty="0">
                <a:solidFill>
                  <a:srgbClr val="4D4D4D"/>
                </a:solidFill>
                <a:latin typeface="Arial"/>
                <a:cs typeface="Arial"/>
              </a:endParaRPr>
            </a:p>
          </p:txBody>
        </p:sp>
        <p:sp>
          <p:nvSpPr>
            <p:cNvPr id="147" name="TextBox 146"/>
            <p:cNvSpPr txBox="1"/>
            <p:nvPr/>
          </p:nvSpPr>
          <p:spPr>
            <a:xfrm>
              <a:off x="2934576" y="3963379"/>
              <a:ext cx="949299"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HR (95% CI)</a:t>
              </a:r>
              <a:endParaRPr lang="en-GB" sz="1050" dirty="0">
                <a:solidFill>
                  <a:srgbClr val="4D4D4D"/>
                </a:solidFill>
                <a:latin typeface="Arial"/>
                <a:cs typeface="Arial"/>
              </a:endParaRPr>
            </a:p>
          </p:txBody>
        </p:sp>
        <p:sp>
          <p:nvSpPr>
            <p:cNvPr id="148" name="TextBox 147"/>
            <p:cNvSpPr txBox="1"/>
            <p:nvPr/>
          </p:nvSpPr>
          <p:spPr>
            <a:xfrm>
              <a:off x="2505753" y="4160921"/>
              <a:ext cx="410690"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136</a:t>
              </a:r>
            </a:p>
            <a:p>
              <a:pPr fontAlgn="auto">
                <a:spcBef>
                  <a:spcPts val="0"/>
                </a:spcBef>
                <a:spcAft>
                  <a:spcPts val="0"/>
                </a:spcAft>
              </a:pPr>
              <a:r>
                <a:rPr lang="en-GB" sz="1050" dirty="0" smtClean="0">
                  <a:solidFill>
                    <a:srgbClr val="4D4D4D"/>
                  </a:solidFill>
                  <a:latin typeface="Arial"/>
                  <a:cs typeface="Arial"/>
                </a:rPr>
                <a:t>112</a:t>
              </a:r>
              <a:endParaRPr lang="en-GB" sz="1050" dirty="0">
                <a:solidFill>
                  <a:srgbClr val="4D4D4D"/>
                </a:solidFill>
                <a:latin typeface="Arial"/>
                <a:cs typeface="Arial"/>
              </a:endParaRPr>
            </a:p>
          </p:txBody>
        </p:sp>
        <p:sp>
          <p:nvSpPr>
            <p:cNvPr id="149" name="TextBox 148"/>
            <p:cNvSpPr txBox="1"/>
            <p:nvPr/>
          </p:nvSpPr>
          <p:spPr>
            <a:xfrm>
              <a:off x="3075263" y="4160921"/>
              <a:ext cx="1173719" cy="415498"/>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1 (ref)</a:t>
              </a:r>
            </a:p>
            <a:p>
              <a:pPr fontAlgn="auto">
                <a:spcBef>
                  <a:spcPts val="0"/>
                </a:spcBef>
                <a:spcAft>
                  <a:spcPts val="0"/>
                </a:spcAft>
              </a:pPr>
              <a:r>
                <a:rPr lang="en-GB" sz="1050" dirty="0" smtClean="0">
                  <a:solidFill>
                    <a:srgbClr val="4D4D4D"/>
                  </a:solidFill>
                  <a:latin typeface="Arial"/>
                  <a:cs typeface="Arial"/>
                </a:rPr>
                <a:t>0.82 (0.64, 1.05)</a:t>
              </a:r>
              <a:endParaRPr lang="en-GB" sz="1050" dirty="0">
                <a:solidFill>
                  <a:srgbClr val="4D4D4D"/>
                </a:solidFill>
                <a:latin typeface="Arial"/>
                <a:cs typeface="Arial"/>
              </a:endParaRPr>
            </a:p>
          </p:txBody>
        </p:sp>
      </p:grpSp>
      <p:sp>
        <p:nvSpPr>
          <p:cNvPr id="120" name="TextBox 119"/>
          <p:cNvSpPr txBox="1"/>
          <p:nvPr/>
        </p:nvSpPr>
        <p:spPr>
          <a:xfrm>
            <a:off x="5808487" y="4952711"/>
            <a:ext cx="1500732"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Log-rank test p=0.114</a:t>
            </a:r>
            <a:endParaRPr lang="en-GB" sz="1050" dirty="0">
              <a:solidFill>
                <a:srgbClr val="4D4D4D"/>
              </a:solidFill>
              <a:latin typeface="Arial"/>
              <a:cs typeface="Arial"/>
            </a:endParaRPr>
          </a:p>
        </p:txBody>
      </p:sp>
      <p:cxnSp>
        <p:nvCxnSpPr>
          <p:cNvPr id="121" name="Straight Connector 120"/>
          <p:cNvCxnSpPr/>
          <p:nvPr/>
        </p:nvCxnSpPr>
        <p:spPr>
          <a:xfrm>
            <a:off x="5860111" y="4661103"/>
            <a:ext cx="2191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862908" y="4809192"/>
            <a:ext cx="21915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610012" y="5603784"/>
            <a:ext cx="1207382" cy="577081"/>
          </a:xfrm>
          <a:prstGeom prst="rect">
            <a:avLst/>
          </a:prstGeom>
          <a:noFill/>
        </p:spPr>
        <p:txBody>
          <a:bodyPr wrap="none" rtlCol="0">
            <a:spAutoFit/>
          </a:bodyPr>
          <a:lstStyle/>
          <a:p>
            <a:pPr algn="r" fontAlgn="auto">
              <a:spcBef>
                <a:spcPts val="0"/>
              </a:spcBef>
              <a:spcAft>
                <a:spcPts val="0"/>
              </a:spcAft>
            </a:pPr>
            <a:r>
              <a:rPr lang="en-GB" sz="1050" dirty="0" smtClean="0">
                <a:solidFill>
                  <a:srgbClr val="4D4D4D"/>
                </a:solidFill>
                <a:latin typeface="Arial"/>
                <a:cs typeface="Arial"/>
              </a:rPr>
              <a:t>No. at risk</a:t>
            </a:r>
          </a:p>
          <a:p>
            <a:pPr algn="r" fontAlgn="auto">
              <a:spcBef>
                <a:spcPts val="0"/>
              </a:spcBef>
              <a:spcAft>
                <a:spcPts val="0"/>
              </a:spcAft>
            </a:pPr>
            <a:r>
              <a:rPr lang="en-GB" sz="1050" dirty="0" smtClean="0">
                <a:solidFill>
                  <a:srgbClr val="4D4D4D"/>
                </a:solidFill>
                <a:latin typeface="Arial"/>
                <a:cs typeface="Arial"/>
              </a:rPr>
              <a:t>5FU + RT</a:t>
            </a:r>
            <a:endParaRPr lang="en-GB" sz="1050" dirty="0">
              <a:solidFill>
                <a:srgbClr val="4D4D4D"/>
              </a:solidFill>
              <a:latin typeface="Arial"/>
              <a:cs typeface="Arial"/>
            </a:endParaRPr>
          </a:p>
          <a:p>
            <a:pPr algn="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sp>
        <p:nvSpPr>
          <p:cNvPr id="5134" name="Freeform 70"/>
          <p:cNvSpPr>
            <a:spLocks/>
          </p:cNvSpPr>
          <p:nvPr/>
        </p:nvSpPr>
        <p:spPr bwMode="auto">
          <a:xfrm>
            <a:off x="5869240" y="2792906"/>
            <a:ext cx="3020016" cy="796875"/>
          </a:xfrm>
          <a:custGeom>
            <a:avLst/>
            <a:gdLst>
              <a:gd name="T0" fmla="*/ 221 w 238"/>
              <a:gd name="T1" fmla="*/ 63 h 63"/>
              <a:gd name="T2" fmla="*/ 208 w 238"/>
              <a:gd name="T3" fmla="*/ 61 h 63"/>
              <a:gd name="T4" fmla="*/ 202 w 238"/>
              <a:gd name="T5" fmla="*/ 58 h 63"/>
              <a:gd name="T6" fmla="*/ 197 w 238"/>
              <a:gd name="T7" fmla="*/ 57 h 63"/>
              <a:gd name="T8" fmla="*/ 192 w 238"/>
              <a:gd name="T9" fmla="*/ 56 h 63"/>
              <a:gd name="T10" fmla="*/ 179 w 238"/>
              <a:gd name="T11" fmla="*/ 53 h 63"/>
              <a:gd name="T12" fmla="*/ 174 w 238"/>
              <a:gd name="T13" fmla="*/ 52 h 63"/>
              <a:gd name="T14" fmla="*/ 167 w 238"/>
              <a:gd name="T15" fmla="*/ 51 h 63"/>
              <a:gd name="T16" fmla="*/ 162 w 238"/>
              <a:gd name="T17" fmla="*/ 50 h 63"/>
              <a:gd name="T18" fmla="*/ 153 w 238"/>
              <a:gd name="T19" fmla="*/ 49 h 63"/>
              <a:gd name="T20" fmla="*/ 143 w 238"/>
              <a:gd name="T21" fmla="*/ 48 h 63"/>
              <a:gd name="T22" fmla="*/ 141 w 238"/>
              <a:gd name="T23" fmla="*/ 47 h 63"/>
              <a:gd name="T24" fmla="*/ 138 w 238"/>
              <a:gd name="T25" fmla="*/ 46 h 63"/>
              <a:gd name="T26" fmla="*/ 134 w 238"/>
              <a:gd name="T27" fmla="*/ 45 h 63"/>
              <a:gd name="T28" fmla="*/ 130 w 238"/>
              <a:gd name="T29" fmla="*/ 43 h 63"/>
              <a:gd name="T30" fmla="*/ 129 w 238"/>
              <a:gd name="T31" fmla="*/ 42 h 63"/>
              <a:gd name="T32" fmla="*/ 127 w 238"/>
              <a:gd name="T33" fmla="*/ 41 h 63"/>
              <a:gd name="T34" fmla="*/ 123 w 238"/>
              <a:gd name="T35" fmla="*/ 40 h 63"/>
              <a:gd name="T36" fmla="*/ 120 w 238"/>
              <a:gd name="T37" fmla="*/ 38 h 63"/>
              <a:gd name="T38" fmla="*/ 118 w 238"/>
              <a:gd name="T39" fmla="*/ 37 h 63"/>
              <a:gd name="T40" fmla="*/ 115 w 238"/>
              <a:gd name="T41" fmla="*/ 36 h 63"/>
              <a:gd name="T42" fmla="*/ 109 w 238"/>
              <a:gd name="T43" fmla="*/ 34 h 63"/>
              <a:gd name="T44" fmla="*/ 107 w 238"/>
              <a:gd name="T45" fmla="*/ 33 h 63"/>
              <a:gd name="T46" fmla="*/ 102 w 238"/>
              <a:gd name="T47" fmla="*/ 32 h 63"/>
              <a:gd name="T48" fmla="*/ 101 w 238"/>
              <a:gd name="T49" fmla="*/ 31 h 63"/>
              <a:gd name="T50" fmla="*/ 99 w 238"/>
              <a:gd name="T51" fmla="*/ 29 h 63"/>
              <a:gd name="T52" fmla="*/ 97 w 238"/>
              <a:gd name="T53" fmla="*/ 28 h 63"/>
              <a:gd name="T54" fmla="*/ 96 w 238"/>
              <a:gd name="T55" fmla="*/ 27 h 63"/>
              <a:gd name="T56" fmla="*/ 90 w 238"/>
              <a:gd name="T57" fmla="*/ 26 h 63"/>
              <a:gd name="T58" fmla="*/ 84 w 238"/>
              <a:gd name="T59" fmla="*/ 25 h 63"/>
              <a:gd name="T60" fmla="*/ 82 w 238"/>
              <a:gd name="T61" fmla="*/ 24 h 63"/>
              <a:gd name="T62" fmla="*/ 79 w 238"/>
              <a:gd name="T63" fmla="*/ 22 h 63"/>
              <a:gd name="T64" fmla="*/ 73 w 238"/>
              <a:gd name="T65" fmla="*/ 20 h 63"/>
              <a:gd name="T66" fmla="*/ 70 w 238"/>
              <a:gd name="T67" fmla="*/ 19 h 63"/>
              <a:gd name="T68" fmla="*/ 67 w 238"/>
              <a:gd name="T69" fmla="*/ 18 h 63"/>
              <a:gd name="T70" fmla="*/ 65 w 238"/>
              <a:gd name="T71" fmla="*/ 17 h 63"/>
              <a:gd name="T72" fmla="*/ 59 w 238"/>
              <a:gd name="T73" fmla="*/ 15 h 63"/>
              <a:gd name="T74" fmla="*/ 53 w 238"/>
              <a:gd name="T75" fmla="*/ 14 h 63"/>
              <a:gd name="T76" fmla="*/ 50 w 238"/>
              <a:gd name="T77" fmla="*/ 12 h 63"/>
              <a:gd name="T78" fmla="*/ 47 w 238"/>
              <a:gd name="T79" fmla="*/ 11 h 63"/>
              <a:gd name="T80" fmla="*/ 42 w 238"/>
              <a:gd name="T81" fmla="*/ 9 h 63"/>
              <a:gd name="T82" fmla="*/ 38 w 238"/>
              <a:gd name="T83" fmla="*/ 7 h 63"/>
              <a:gd name="T84" fmla="*/ 29 w 238"/>
              <a:gd name="T85" fmla="*/ 5 h 63"/>
              <a:gd name="T86" fmla="*/ 12 w 238"/>
              <a:gd name="T87" fmla="*/ 5 h 63"/>
              <a:gd name="T88" fmla="*/ 10 w 238"/>
              <a:gd name="T89" fmla="*/ 4 h 63"/>
              <a:gd name="T90" fmla="*/ 7 w 238"/>
              <a:gd name="T91" fmla="*/ 2 h 63"/>
              <a:gd name="T92" fmla="*/ 4 w 238"/>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63">
                <a:moveTo>
                  <a:pt x="238" y="63"/>
                </a:moveTo>
                <a:lnTo>
                  <a:pt x="221" y="63"/>
                </a:lnTo>
                <a:lnTo>
                  <a:pt x="221" y="61"/>
                </a:lnTo>
                <a:lnTo>
                  <a:pt x="208" y="61"/>
                </a:lnTo>
                <a:lnTo>
                  <a:pt x="208" y="58"/>
                </a:lnTo>
                <a:lnTo>
                  <a:pt x="202" y="58"/>
                </a:lnTo>
                <a:lnTo>
                  <a:pt x="202" y="57"/>
                </a:lnTo>
                <a:lnTo>
                  <a:pt x="197" y="57"/>
                </a:lnTo>
                <a:lnTo>
                  <a:pt x="197" y="56"/>
                </a:lnTo>
                <a:lnTo>
                  <a:pt x="192" y="56"/>
                </a:lnTo>
                <a:lnTo>
                  <a:pt x="192" y="53"/>
                </a:lnTo>
                <a:lnTo>
                  <a:pt x="179" y="53"/>
                </a:lnTo>
                <a:lnTo>
                  <a:pt x="179" y="52"/>
                </a:lnTo>
                <a:lnTo>
                  <a:pt x="174" y="52"/>
                </a:lnTo>
                <a:lnTo>
                  <a:pt x="174" y="51"/>
                </a:lnTo>
                <a:lnTo>
                  <a:pt x="167" y="51"/>
                </a:lnTo>
                <a:lnTo>
                  <a:pt x="167" y="50"/>
                </a:lnTo>
                <a:lnTo>
                  <a:pt x="162" y="50"/>
                </a:lnTo>
                <a:lnTo>
                  <a:pt x="162" y="49"/>
                </a:lnTo>
                <a:lnTo>
                  <a:pt x="153" y="49"/>
                </a:lnTo>
                <a:lnTo>
                  <a:pt x="153" y="48"/>
                </a:lnTo>
                <a:lnTo>
                  <a:pt x="143" y="48"/>
                </a:lnTo>
                <a:lnTo>
                  <a:pt x="143" y="47"/>
                </a:lnTo>
                <a:lnTo>
                  <a:pt x="141" y="47"/>
                </a:lnTo>
                <a:lnTo>
                  <a:pt x="141" y="46"/>
                </a:lnTo>
                <a:lnTo>
                  <a:pt x="138" y="46"/>
                </a:lnTo>
                <a:lnTo>
                  <a:pt x="138" y="45"/>
                </a:lnTo>
                <a:lnTo>
                  <a:pt x="134" y="45"/>
                </a:lnTo>
                <a:lnTo>
                  <a:pt x="134" y="43"/>
                </a:lnTo>
                <a:lnTo>
                  <a:pt x="130" y="43"/>
                </a:lnTo>
                <a:lnTo>
                  <a:pt x="129" y="43"/>
                </a:lnTo>
                <a:lnTo>
                  <a:pt x="129" y="42"/>
                </a:lnTo>
                <a:lnTo>
                  <a:pt x="127" y="42"/>
                </a:lnTo>
                <a:lnTo>
                  <a:pt x="127" y="41"/>
                </a:lnTo>
                <a:lnTo>
                  <a:pt x="123" y="41"/>
                </a:lnTo>
                <a:lnTo>
                  <a:pt x="123" y="40"/>
                </a:lnTo>
                <a:lnTo>
                  <a:pt x="120" y="40"/>
                </a:lnTo>
                <a:lnTo>
                  <a:pt x="120" y="38"/>
                </a:lnTo>
                <a:lnTo>
                  <a:pt x="118" y="38"/>
                </a:lnTo>
                <a:lnTo>
                  <a:pt x="118" y="37"/>
                </a:lnTo>
                <a:lnTo>
                  <a:pt x="115" y="37"/>
                </a:lnTo>
                <a:lnTo>
                  <a:pt x="115" y="36"/>
                </a:lnTo>
                <a:lnTo>
                  <a:pt x="109" y="36"/>
                </a:lnTo>
                <a:lnTo>
                  <a:pt x="109" y="34"/>
                </a:lnTo>
                <a:lnTo>
                  <a:pt x="107" y="34"/>
                </a:lnTo>
                <a:lnTo>
                  <a:pt x="107" y="33"/>
                </a:lnTo>
                <a:lnTo>
                  <a:pt x="102" y="33"/>
                </a:lnTo>
                <a:lnTo>
                  <a:pt x="102" y="32"/>
                </a:lnTo>
                <a:lnTo>
                  <a:pt x="101" y="32"/>
                </a:lnTo>
                <a:lnTo>
                  <a:pt x="101" y="31"/>
                </a:lnTo>
                <a:lnTo>
                  <a:pt x="99" y="31"/>
                </a:lnTo>
                <a:lnTo>
                  <a:pt x="99" y="29"/>
                </a:lnTo>
                <a:lnTo>
                  <a:pt x="97" y="29"/>
                </a:lnTo>
                <a:lnTo>
                  <a:pt x="97" y="28"/>
                </a:lnTo>
                <a:lnTo>
                  <a:pt x="96" y="28"/>
                </a:lnTo>
                <a:lnTo>
                  <a:pt x="96" y="27"/>
                </a:lnTo>
                <a:lnTo>
                  <a:pt x="90" y="27"/>
                </a:lnTo>
                <a:lnTo>
                  <a:pt x="90" y="26"/>
                </a:lnTo>
                <a:lnTo>
                  <a:pt x="84" y="26"/>
                </a:lnTo>
                <a:lnTo>
                  <a:pt x="84" y="25"/>
                </a:lnTo>
                <a:lnTo>
                  <a:pt x="82" y="25"/>
                </a:lnTo>
                <a:lnTo>
                  <a:pt x="82" y="24"/>
                </a:lnTo>
                <a:lnTo>
                  <a:pt x="79" y="24"/>
                </a:lnTo>
                <a:lnTo>
                  <a:pt x="79" y="22"/>
                </a:lnTo>
                <a:lnTo>
                  <a:pt x="73" y="22"/>
                </a:lnTo>
                <a:lnTo>
                  <a:pt x="73" y="20"/>
                </a:lnTo>
                <a:lnTo>
                  <a:pt x="70" y="20"/>
                </a:lnTo>
                <a:lnTo>
                  <a:pt x="70" y="19"/>
                </a:lnTo>
                <a:lnTo>
                  <a:pt x="67" y="19"/>
                </a:lnTo>
                <a:lnTo>
                  <a:pt x="67" y="18"/>
                </a:lnTo>
                <a:lnTo>
                  <a:pt x="65" y="18"/>
                </a:lnTo>
                <a:lnTo>
                  <a:pt x="65" y="17"/>
                </a:lnTo>
                <a:lnTo>
                  <a:pt x="59" y="17"/>
                </a:lnTo>
                <a:lnTo>
                  <a:pt x="59" y="15"/>
                </a:lnTo>
                <a:lnTo>
                  <a:pt x="53" y="15"/>
                </a:lnTo>
                <a:lnTo>
                  <a:pt x="53" y="14"/>
                </a:lnTo>
                <a:lnTo>
                  <a:pt x="50" y="14"/>
                </a:lnTo>
                <a:lnTo>
                  <a:pt x="50" y="12"/>
                </a:lnTo>
                <a:lnTo>
                  <a:pt x="47" y="12"/>
                </a:lnTo>
                <a:lnTo>
                  <a:pt x="47" y="11"/>
                </a:lnTo>
                <a:lnTo>
                  <a:pt x="42" y="11"/>
                </a:lnTo>
                <a:lnTo>
                  <a:pt x="42" y="9"/>
                </a:lnTo>
                <a:lnTo>
                  <a:pt x="38" y="9"/>
                </a:lnTo>
                <a:lnTo>
                  <a:pt x="38" y="7"/>
                </a:lnTo>
                <a:lnTo>
                  <a:pt x="29" y="7"/>
                </a:lnTo>
                <a:lnTo>
                  <a:pt x="29" y="5"/>
                </a:lnTo>
                <a:lnTo>
                  <a:pt x="21" y="5"/>
                </a:lnTo>
                <a:lnTo>
                  <a:pt x="12" y="5"/>
                </a:lnTo>
                <a:lnTo>
                  <a:pt x="12" y="4"/>
                </a:lnTo>
                <a:lnTo>
                  <a:pt x="10" y="4"/>
                </a:lnTo>
                <a:lnTo>
                  <a:pt x="10" y="2"/>
                </a:lnTo>
                <a:lnTo>
                  <a:pt x="7" y="2"/>
                </a:lnTo>
                <a:lnTo>
                  <a:pt x="4" y="2"/>
                </a:lnTo>
                <a:lnTo>
                  <a:pt x="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nvGrpSpPr>
          <p:cNvPr id="5194" name="Group 5193"/>
          <p:cNvGrpSpPr/>
          <p:nvPr/>
        </p:nvGrpSpPr>
        <p:grpSpPr>
          <a:xfrm>
            <a:off x="7862095" y="3372643"/>
            <a:ext cx="1041429" cy="390171"/>
            <a:chOff x="7862095" y="3571961"/>
            <a:chExt cx="1041429" cy="390171"/>
          </a:xfrm>
        </p:grpSpPr>
        <p:sp>
          <p:nvSpPr>
            <p:cNvPr id="4112" name="Line 21"/>
            <p:cNvSpPr>
              <a:spLocks noChangeShapeType="1"/>
            </p:cNvSpPr>
            <p:nvPr/>
          </p:nvSpPr>
          <p:spPr bwMode="auto">
            <a:xfrm>
              <a:off x="7937570" y="357196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3" name="Line 22"/>
            <p:cNvSpPr>
              <a:spLocks noChangeShapeType="1"/>
            </p:cNvSpPr>
            <p:nvPr/>
          </p:nvSpPr>
          <p:spPr bwMode="auto">
            <a:xfrm>
              <a:off x="8559338"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4" name="Line 23"/>
            <p:cNvSpPr>
              <a:spLocks noChangeShapeType="1"/>
            </p:cNvSpPr>
            <p:nvPr/>
          </p:nvSpPr>
          <p:spPr bwMode="auto">
            <a:xfrm>
              <a:off x="8165975"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5" name="Line 24"/>
            <p:cNvSpPr>
              <a:spLocks noChangeShapeType="1"/>
            </p:cNvSpPr>
            <p:nvPr/>
          </p:nvSpPr>
          <p:spPr bwMode="auto">
            <a:xfrm>
              <a:off x="8178664"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6" name="Line 25"/>
            <p:cNvSpPr>
              <a:spLocks noChangeShapeType="1"/>
            </p:cNvSpPr>
            <p:nvPr/>
          </p:nvSpPr>
          <p:spPr bwMode="auto">
            <a:xfrm>
              <a:off x="8191353"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7" name="Line 26"/>
            <p:cNvSpPr>
              <a:spLocks noChangeShapeType="1"/>
            </p:cNvSpPr>
            <p:nvPr/>
          </p:nvSpPr>
          <p:spPr bwMode="auto">
            <a:xfrm>
              <a:off x="8216731"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8" name="Line 27"/>
            <p:cNvSpPr>
              <a:spLocks noChangeShapeType="1"/>
            </p:cNvSpPr>
            <p:nvPr/>
          </p:nvSpPr>
          <p:spPr bwMode="auto">
            <a:xfrm>
              <a:off x="8229421"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19" name="Line 28"/>
            <p:cNvSpPr>
              <a:spLocks noChangeShapeType="1"/>
            </p:cNvSpPr>
            <p:nvPr/>
          </p:nvSpPr>
          <p:spPr bwMode="auto">
            <a:xfrm>
              <a:off x="8242110"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0" name="Line 29"/>
            <p:cNvSpPr>
              <a:spLocks noChangeShapeType="1"/>
            </p:cNvSpPr>
            <p:nvPr/>
          </p:nvSpPr>
          <p:spPr bwMode="auto">
            <a:xfrm>
              <a:off x="8254799"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1" name="Line 30"/>
            <p:cNvSpPr>
              <a:spLocks noChangeShapeType="1"/>
            </p:cNvSpPr>
            <p:nvPr/>
          </p:nvSpPr>
          <p:spPr bwMode="auto">
            <a:xfrm>
              <a:off x="8267488" y="3635205"/>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2" name="Line 31"/>
            <p:cNvSpPr>
              <a:spLocks noChangeShapeType="1"/>
            </p:cNvSpPr>
            <p:nvPr/>
          </p:nvSpPr>
          <p:spPr bwMode="auto">
            <a:xfrm>
              <a:off x="8495893"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3" name="Line 32"/>
            <p:cNvSpPr>
              <a:spLocks noChangeShapeType="1"/>
            </p:cNvSpPr>
            <p:nvPr/>
          </p:nvSpPr>
          <p:spPr bwMode="auto">
            <a:xfrm>
              <a:off x="8508582"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4" name="Line 33"/>
            <p:cNvSpPr>
              <a:spLocks noChangeShapeType="1"/>
            </p:cNvSpPr>
            <p:nvPr/>
          </p:nvSpPr>
          <p:spPr bwMode="auto">
            <a:xfrm>
              <a:off x="8521271"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5" name="Line 34"/>
            <p:cNvSpPr>
              <a:spLocks noChangeShapeType="1"/>
            </p:cNvSpPr>
            <p:nvPr/>
          </p:nvSpPr>
          <p:spPr bwMode="auto">
            <a:xfrm>
              <a:off x="8546649" y="3685800"/>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6" name="Line 35"/>
            <p:cNvSpPr>
              <a:spLocks noChangeShapeType="1"/>
            </p:cNvSpPr>
            <p:nvPr/>
          </p:nvSpPr>
          <p:spPr bwMode="auto">
            <a:xfrm>
              <a:off x="8584717"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4127" name="Line 36"/>
            <p:cNvSpPr>
              <a:spLocks noChangeShapeType="1"/>
            </p:cNvSpPr>
            <p:nvPr/>
          </p:nvSpPr>
          <p:spPr bwMode="auto">
            <a:xfrm>
              <a:off x="8597406"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4" name="Line 37"/>
            <p:cNvSpPr>
              <a:spLocks noChangeShapeType="1"/>
            </p:cNvSpPr>
            <p:nvPr/>
          </p:nvSpPr>
          <p:spPr bwMode="auto">
            <a:xfrm>
              <a:off x="8622784"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5" name="Line 38"/>
            <p:cNvSpPr>
              <a:spLocks noChangeShapeType="1"/>
            </p:cNvSpPr>
            <p:nvPr/>
          </p:nvSpPr>
          <p:spPr bwMode="auto">
            <a:xfrm>
              <a:off x="8635473" y="3723747"/>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6" name="Line 39"/>
            <p:cNvSpPr>
              <a:spLocks noChangeShapeType="1"/>
            </p:cNvSpPr>
            <p:nvPr/>
          </p:nvSpPr>
          <p:spPr bwMode="auto">
            <a:xfrm>
              <a:off x="8660851"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7" name="Line 40"/>
            <p:cNvSpPr>
              <a:spLocks noChangeShapeType="1"/>
            </p:cNvSpPr>
            <p:nvPr/>
          </p:nvSpPr>
          <p:spPr bwMode="auto">
            <a:xfrm>
              <a:off x="8673541"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68" name="Line 41"/>
            <p:cNvSpPr>
              <a:spLocks noChangeShapeType="1"/>
            </p:cNvSpPr>
            <p:nvPr/>
          </p:nvSpPr>
          <p:spPr bwMode="auto">
            <a:xfrm>
              <a:off x="8698919"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0" name="Line 42"/>
            <p:cNvSpPr>
              <a:spLocks noChangeShapeType="1"/>
            </p:cNvSpPr>
            <p:nvPr/>
          </p:nvSpPr>
          <p:spPr bwMode="auto">
            <a:xfrm>
              <a:off x="8711608" y="376169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1" name="Line 43"/>
            <p:cNvSpPr>
              <a:spLocks noChangeShapeType="1"/>
            </p:cNvSpPr>
            <p:nvPr/>
          </p:nvSpPr>
          <p:spPr bwMode="auto">
            <a:xfrm>
              <a:off x="7874125" y="357196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2" name="Line 44"/>
            <p:cNvSpPr>
              <a:spLocks noChangeShapeType="1"/>
            </p:cNvSpPr>
            <p:nvPr/>
          </p:nvSpPr>
          <p:spPr bwMode="auto">
            <a:xfrm>
              <a:off x="7899503" y="3584610"/>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3" name="Line 45"/>
            <p:cNvSpPr>
              <a:spLocks noChangeShapeType="1"/>
            </p:cNvSpPr>
            <p:nvPr/>
          </p:nvSpPr>
          <p:spPr bwMode="auto">
            <a:xfrm>
              <a:off x="8736986"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4" name="Line 46"/>
            <p:cNvSpPr>
              <a:spLocks noChangeShapeType="1"/>
            </p:cNvSpPr>
            <p:nvPr/>
          </p:nvSpPr>
          <p:spPr bwMode="auto">
            <a:xfrm>
              <a:off x="8762365"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5" name="Line 47"/>
            <p:cNvSpPr>
              <a:spLocks noChangeShapeType="1"/>
            </p:cNvSpPr>
            <p:nvPr/>
          </p:nvSpPr>
          <p:spPr bwMode="auto">
            <a:xfrm>
              <a:off x="8775054"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6" name="Line 48"/>
            <p:cNvSpPr>
              <a:spLocks noChangeShapeType="1"/>
            </p:cNvSpPr>
            <p:nvPr/>
          </p:nvSpPr>
          <p:spPr bwMode="auto">
            <a:xfrm>
              <a:off x="8787743" y="3749044"/>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7" name="Line 49"/>
            <p:cNvSpPr>
              <a:spLocks noChangeShapeType="1"/>
            </p:cNvSpPr>
            <p:nvPr/>
          </p:nvSpPr>
          <p:spPr bwMode="auto">
            <a:xfrm>
              <a:off x="8825810"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8" name="Line 50"/>
            <p:cNvSpPr>
              <a:spLocks noChangeShapeType="1"/>
            </p:cNvSpPr>
            <p:nvPr/>
          </p:nvSpPr>
          <p:spPr bwMode="auto">
            <a:xfrm>
              <a:off x="8838499"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79" name="Line 51"/>
            <p:cNvSpPr>
              <a:spLocks noChangeShapeType="1"/>
            </p:cNvSpPr>
            <p:nvPr/>
          </p:nvSpPr>
          <p:spPr bwMode="auto">
            <a:xfrm>
              <a:off x="8851189"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90" name="Line 52"/>
            <p:cNvSpPr>
              <a:spLocks noChangeShapeType="1"/>
            </p:cNvSpPr>
            <p:nvPr/>
          </p:nvSpPr>
          <p:spPr bwMode="auto">
            <a:xfrm>
              <a:off x="8863878" y="3749044"/>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6" name="Line 53"/>
            <p:cNvSpPr>
              <a:spLocks noChangeShapeType="1"/>
            </p:cNvSpPr>
            <p:nvPr/>
          </p:nvSpPr>
          <p:spPr bwMode="auto">
            <a:xfrm>
              <a:off x="8419758"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7" name="Line 54"/>
            <p:cNvSpPr>
              <a:spLocks noChangeShapeType="1"/>
            </p:cNvSpPr>
            <p:nvPr/>
          </p:nvSpPr>
          <p:spPr bwMode="auto">
            <a:xfrm>
              <a:off x="8432447"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8" name="Line 55"/>
            <p:cNvSpPr>
              <a:spLocks noChangeShapeType="1"/>
            </p:cNvSpPr>
            <p:nvPr/>
          </p:nvSpPr>
          <p:spPr bwMode="auto">
            <a:xfrm>
              <a:off x="8445136"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9" name="Line 56"/>
            <p:cNvSpPr>
              <a:spLocks noChangeShapeType="1"/>
            </p:cNvSpPr>
            <p:nvPr/>
          </p:nvSpPr>
          <p:spPr bwMode="auto">
            <a:xfrm>
              <a:off x="8470514" y="3673151"/>
              <a:ext cx="0" cy="7589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0" name="Line 57"/>
            <p:cNvSpPr>
              <a:spLocks noChangeShapeType="1"/>
            </p:cNvSpPr>
            <p:nvPr/>
          </p:nvSpPr>
          <p:spPr bwMode="auto">
            <a:xfrm>
              <a:off x="7962949" y="3584610"/>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1" name="Line 58"/>
            <p:cNvSpPr>
              <a:spLocks noChangeShapeType="1"/>
            </p:cNvSpPr>
            <p:nvPr/>
          </p:nvSpPr>
          <p:spPr bwMode="auto">
            <a:xfrm>
              <a:off x="7988327"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3" name="Line 59"/>
            <p:cNvSpPr>
              <a:spLocks noChangeShapeType="1"/>
            </p:cNvSpPr>
            <p:nvPr/>
          </p:nvSpPr>
          <p:spPr bwMode="auto">
            <a:xfrm>
              <a:off x="8013705"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4" name="Line 60"/>
            <p:cNvSpPr>
              <a:spLocks noChangeShapeType="1"/>
            </p:cNvSpPr>
            <p:nvPr/>
          </p:nvSpPr>
          <p:spPr bwMode="auto">
            <a:xfrm>
              <a:off x="8026394"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5" name="Line 61"/>
            <p:cNvSpPr>
              <a:spLocks noChangeShapeType="1"/>
            </p:cNvSpPr>
            <p:nvPr/>
          </p:nvSpPr>
          <p:spPr bwMode="auto">
            <a:xfrm>
              <a:off x="8039083" y="3597259"/>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6" name="Line 62"/>
            <p:cNvSpPr>
              <a:spLocks noChangeShapeType="1"/>
            </p:cNvSpPr>
            <p:nvPr/>
          </p:nvSpPr>
          <p:spPr bwMode="auto">
            <a:xfrm>
              <a:off x="8330934"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7" name="Line 63"/>
            <p:cNvSpPr>
              <a:spLocks noChangeShapeType="1"/>
            </p:cNvSpPr>
            <p:nvPr/>
          </p:nvSpPr>
          <p:spPr bwMode="auto">
            <a:xfrm>
              <a:off x="8343623"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8" name="Line 64"/>
            <p:cNvSpPr>
              <a:spLocks noChangeShapeType="1"/>
            </p:cNvSpPr>
            <p:nvPr/>
          </p:nvSpPr>
          <p:spPr bwMode="auto">
            <a:xfrm>
              <a:off x="8369001"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29" name="Line 65"/>
            <p:cNvSpPr>
              <a:spLocks noChangeShapeType="1"/>
            </p:cNvSpPr>
            <p:nvPr/>
          </p:nvSpPr>
          <p:spPr bwMode="auto">
            <a:xfrm>
              <a:off x="8381690" y="3660503"/>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0" name="Line 66"/>
            <p:cNvSpPr>
              <a:spLocks noChangeShapeType="1"/>
            </p:cNvSpPr>
            <p:nvPr/>
          </p:nvSpPr>
          <p:spPr bwMode="auto">
            <a:xfrm>
              <a:off x="8381690"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1" name="Line 67"/>
            <p:cNvSpPr>
              <a:spLocks noChangeShapeType="1"/>
            </p:cNvSpPr>
            <p:nvPr/>
          </p:nvSpPr>
          <p:spPr bwMode="auto">
            <a:xfrm>
              <a:off x="8394379"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2" name="Line 68"/>
            <p:cNvSpPr>
              <a:spLocks noChangeShapeType="1"/>
            </p:cNvSpPr>
            <p:nvPr/>
          </p:nvSpPr>
          <p:spPr bwMode="auto">
            <a:xfrm>
              <a:off x="8419758"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3" name="Line 69"/>
            <p:cNvSpPr>
              <a:spLocks noChangeShapeType="1"/>
            </p:cNvSpPr>
            <p:nvPr/>
          </p:nvSpPr>
          <p:spPr bwMode="auto">
            <a:xfrm>
              <a:off x="8432447" y="3673151"/>
              <a:ext cx="0" cy="6324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6" name="Line 72"/>
            <p:cNvSpPr>
              <a:spLocks noChangeShapeType="1"/>
            </p:cNvSpPr>
            <p:nvPr/>
          </p:nvSpPr>
          <p:spPr bwMode="auto">
            <a:xfrm>
              <a:off x="7964952"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7" name="Line 73"/>
            <p:cNvSpPr>
              <a:spLocks noChangeShapeType="1"/>
            </p:cNvSpPr>
            <p:nvPr/>
          </p:nvSpPr>
          <p:spPr bwMode="auto">
            <a:xfrm>
              <a:off x="8594952"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8" name="Line 74"/>
            <p:cNvSpPr>
              <a:spLocks noChangeShapeType="1"/>
            </p:cNvSpPr>
            <p:nvPr/>
          </p:nvSpPr>
          <p:spPr bwMode="auto">
            <a:xfrm>
              <a:off x="8183524"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39" name="Line 75"/>
            <p:cNvSpPr>
              <a:spLocks noChangeShapeType="1"/>
            </p:cNvSpPr>
            <p:nvPr/>
          </p:nvSpPr>
          <p:spPr bwMode="auto">
            <a:xfrm>
              <a:off x="8209238"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0" name="Line 76"/>
            <p:cNvSpPr>
              <a:spLocks noChangeShapeType="1"/>
            </p:cNvSpPr>
            <p:nvPr/>
          </p:nvSpPr>
          <p:spPr bwMode="auto">
            <a:xfrm>
              <a:off x="8222095"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1" name="Line 77"/>
            <p:cNvSpPr>
              <a:spLocks noChangeShapeType="1"/>
            </p:cNvSpPr>
            <p:nvPr/>
          </p:nvSpPr>
          <p:spPr bwMode="auto">
            <a:xfrm>
              <a:off x="8234952"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2" name="Line 78"/>
            <p:cNvSpPr>
              <a:spLocks noChangeShapeType="1"/>
            </p:cNvSpPr>
            <p:nvPr/>
          </p:nvSpPr>
          <p:spPr bwMode="auto">
            <a:xfrm>
              <a:off x="8260667"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3" name="Line 79"/>
            <p:cNvSpPr>
              <a:spLocks noChangeShapeType="1"/>
            </p:cNvSpPr>
            <p:nvPr/>
          </p:nvSpPr>
          <p:spPr bwMode="auto">
            <a:xfrm>
              <a:off x="8273524"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4" name="Line 80"/>
            <p:cNvSpPr>
              <a:spLocks noChangeShapeType="1"/>
            </p:cNvSpPr>
            <p:nvPr/>
          </p:nvSpPr>
          <p:spPr bwMode="auto">
            <a:xfrm>
              <a:off x="8286381"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5" name="Line 81"/>
            <p:cNvSpPr>
              <a:spLocks noChangeShapeType="1"/>
            </p:cNvSpPr>
            <p:nvPr/>
          </p:nvSpPr>
          <p:spPr bwMode="auto">
            <a:xfrm>
              <a:off x="8299238" y="3795869"/>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6" name="Line 82"/>
            <p:cNvSpPr>
              <a:spLocks noChangeShapeType="1"/>
            </p:cNvSpPr>
            <p:nvPr/>
          </p:nvSpPr>
          <p:spPr bwMode="auto">
            <a:xfrm>
              <a:off x="8517809"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7" name="Line 83"/>
            <p:cNvSpPr>
              <a:spLocks noChangeShapeType="1"/>
            </p:cNvSpPr>
            <p:nvPr/>
          </p:nvSpPr>
          <p:spPr bwMode="auto">
            <a:xfrm>
              <a:off x="8543524"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8" name="Line 84"/>
            <p:cNvSpPr>
              <a:spLocks noChangeShapeType="1"/>
            </p:cNvSpPr>
            <p:nvPr/>
          </p:nvSpPr>
          <p:spPr bwMode="auto">
            <a:xfrm>
              <a:off x="8556381"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49" name="Line 85"/>
            <p:cNvSpPr>
              <a:spLocks noChangeShapeType="1"/>
            </p:cNvSpPr>
            <p:nvPr/>
          </p:nvSpPr>
          <p:spPr bwMode="auto">
            <a:xfrm>
              <a:off x="8569238"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0" name="Line 86"/>
            <p:cNvSpPr>
              <a:spLocks noChangeShapeType="1"/>
            </p:cNvSpPr>
            <p:nvPr/>
          </p:nvSpPr>
          <p:spPr bwMode="auto">
            <a:xfrm>
              <a:off x="8620667"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1" name="Line 87"/>
            <p:cNvSpPr>
              <a:spLocks noChangeShapeType="1"/>
            </p:cNvSpPr>
            <p:nvPr/>
          </p:nvSpPr>
          <p:spPr bwMode="auto">
            <a:xfrm>
              <a:off x="8633524"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2" name="Line 88"/>
            <p:cNvSpPr>
              <a:spLocks noChangeShapeType="1"/>
            </p:cNvSpPr>
            <p:nvPr/>
          </p:nvSpPr>
          <p:spPr bwMode="auto">
            <a:xfrm>
              <a:off x="8659238"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3" name="Line 89"/>
            <p:cNvSpPr>
              <a:spLocks noChangeShapeType="1"/>
            </p:cNvSpPr>
            <p:nvPr/>
          </p:nvSpPr>
          <p:spPr bwMode="auto">
            <a:xfrm>
              <a:off x="8672095" y="385981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4" name="Line 90"/>
            <p:cNvSpPr>
              <a:spLocks noChangeShapeType="1"/>
            </p:cNvSpPr>
            <p:nvPr/>
          </p:nvSpPr>
          <p:spPr bwMode="auto">
            <a:xfrm>
              <a:off x="8710667"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5" name="Line 91"/>
            <p:cNvSpPr>
              <a:spLocks noChangeShapeType="1"/>
            </p:cNvSpPr>
            <p:nvPr/>
          </p:nvSpPr>
          <p:spPr bwMode="auto">
            <a:xfrm>
              <a:off x="8723524"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6" name="Line 92"/>
            <p:cNvSpPr>
              <a:spLocks noChangeShapeType="1"/>
            </p:cNvSpPr>
            <p:nvPr/>
          </p:nvSpPr>
          <p:spPr bwMode="auto">
            <a:xfrm>
              <a:off x="8749238"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7" name="Line 93"/>
            <p:cNvSpPr>
              <a:spLocks noChangeShapeType="1"/>
            </p:cNvSpPr>
            <p:nvPr/>
          </p:nvSpPr>
          <p:spPr bwMode="auto">
            <a:xfrm>
              <a:off x="8762095" y="3872606"/>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8" name="Line 94"/>
            <p:cNvSpPr>
              <a:spLocks noChangeShapeType="1"/>
            </p:cNvSpPr>
            <p:nvPr/>
          </p:nvSpPr>
          <p:spPr bwMode="auto">
            <a:xfrm>
              <a:off x="7862095"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59" name="Line 95"/>
            <p:cNvSpPr>
              <a:spLocks noChangeShapeType="1"/>
            </p:cNvSpPr>
            <p:nvPr/>
          </p:nvSpPr>
          <p:spPr bwMode="auto">
            <a:xfrm>
              <a:off x="7926381"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0" name="Line 96"/>
            <p:cNvSpPr>
              <a:spLocks noChangeShapeType="1"/>
            </p:cNvSpPr>
            <p:nvPr/>
          </p:nvSpPr>
          <p:spPr bwMode="auto">
            <a:xfrm>
              <a:off x="7926381" y="3719132"/>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1" name="Line 97"/>
            <p:cNvSpPr>
              <a:spLocks noChangeShapeType="1"/>
            </p:cNvSpPr>
            <p:nvPr/>
          </p:nvSpPr>
          <p:spPr bwMode="auto">
            <a:xfrm>
              <a:off x="8774952"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2" name="Line 98"/>
            <p:cNvSpPr>
              <a:spLocks noChangeShapeType="1"/>
            </p:cNvSpPr>
            <p:nvPr/>
          </p:nvSpPr>
          <p:spPr bwMode="auto">
            <a:xfrm>
              <a:off x="8800667"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3" name="Line 99"/>
            <p:cNvSpPr>
              <a:spLocks noChangeShapeType="1"/>
            </p:cNvSpPr>
            <p:nvPr/>
          </p:nvSpPr>
          <p:spPr bwMode="auto">
            <a:xfrm>
              <a:off x="8813524"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4" name="Line 100"/>
            <p:cNvSpPr>
              <a:spLocks noChangeShapeType="1"/>
            </p:cNvSpPr>
            <p:nvPr/>
          </p:nvSpPr>
          <p:spPr bwMode="auto">
            <a:xfrm>
              <a:off x="8826381" y="3885395"/>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5" name="Line 101"/>
            <p:cNvSpPr>
              <a:spLocks noChangeShapeType="1"/>
            </p:cNvSpPr>
            <p:nvPr/>
          </p:nvSpPr>
          <p:spPr bwMode="auto">
            <a:xfrm>
              <a:off x="8852095"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6" name="Line 102"/>
            <p:cNvSpPr>
              <a:spLocks noChangeShapeType="1"/>
            </p:cNvSpPr>
            <p:nvPr/>
          </p:nvSpPr>
          <p:spPr bwMode="auto">
            <a:xfrm>
              <a:off x="8877809"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7" name="Line 103"/>
            <p:cNvSpPr>
              <a:spLocks noChangeShapeType="1"/>
            </p:cNvSpPr>
            <p:nvPr/>
          </p:nvSpPr>
          <p:spPr bwMode="auto">
            <a:xfrm>
              <a:off x="8890667"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8" name="Line 104"/>
            <p:cNvSpPr>
              <a:spLocks noChangeShapeType="1"/>
            </p:cNvSpPr>
            <p:nvPr/>
          </p:nvSpPr>
          <p:spPr bwMode="auto">
            <a:xfrm>
              <a:off x="8903524" y="3898185"/>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69" name="Line 105"/>
            <p:cNvSpPr>
              <a:spLocks noChangeShapeType="1"/>
            </p:cNvSpPr>
            <p:nvPr/>
          </p:nvSpPr>
          <p:spPr bwMode="auto">
            <a:xfrm>
              <a:off x="8453524"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0" name="Line 106"/>
            <p:cNvSpPr>
              <a:spLocks noChangeShapeType="1"/>
            </p:cNvSpPr>
            <p:nvPr/>
          </p:nvSpPr>
          <p:spPr bwMode="auto">
            <a:xfrm>
              <a:off x="8466381"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1" name="Line 107"/>
            <p:cNvSpPr>
              <a:spLocks noChangeShapeType="1"/>
            </p:cNvSpPr>
            <p:nvPr/>
          </p:nvSpPr>
          <p:spPr bwMode="auto">
            <a:xfrm>
              <a:off x="8479238"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2" name="Line 108"/>
            <p:cNvSpPr>
              <a:spLocks noChangeShapeType="1"/>
            </p:cNvSpPr>
            <p:nvPr/>
          </p:nvSpPr>
          <p:spPr bwMode="auto">
            <a:xfrm>
              <a:off x="8504952" y="3808658"/>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3" name="Line 109"/>
            <p:cNvSpPr>
              <a:spLocks noChangeShapeType="1"/>
            </p:cNvSpPr>
            <p:nvPr/>
          </p:nvSpPr>
          <p:spPr bwMode="auto">
            <a:xfrm>
              <a:off x="7990667"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4" name="Line 110"/>
            <p:cNvSpPr>
              <a:spLocks noChangeShapeType="1"/>
            </p:cNvSpPr>
            <p:nvPr/>
          </p:nvSpPr>
          <p:spPr bwMode="auto">
            <a:xfrm>
              <a:off x="8106381"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5" name="Line 111"/>
            <p:cNvSpPr>
              <a:spLocks noChangeShapeType="1"/>
            </p:cNvSpPr>
            <p:nvPr/>
          </p:nvSpPr>
          <p:spPr bwMode="auto">
            <a:xfrm>
              <a:off x="8119238"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6" name="Line 112"/>
            <p:cNvSpPr>
              <a:spLocks noChangeShapeType="1"/>
            </p:cNvSpPr>
            <p:nvPr/>
          </p:nvSpPr>
          <p:spPr bwMode="auto">
            <a:xfrm>
              <a:off x="8144952"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7" name="Line 113"/>
            <p:cNvSpPr>
              <a:spLocks noChangeShapeType="1"/>
            </p:cNvSpPr>
            <p:nvPr/>
          </p:nvSpPr>
          <p:spPr bwMode="auto">
            <a:xfrm>
              <a:off x="8157809" y="3783079"/>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8" name="Line 114"/>
            <p:cNvSpPr>
              <a:spLocks noChangeShapeType="1"/>
            </p:cNvSpPr>
            <p:nvPr/>
          </p:nvSpPr>
          <p:spPr bwMode="auto">
            <a:xfrm>
              <a:off x="8016381"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79" name="Line 115"/>
            <p:cNvSpPr>
              <a:spLocks noChangeShapeType="1"/>
            </p:cNvSpPr>
            <p:nvPr/>
          </p:nvSpPr>
          <p:spPr bwMode="auto">
            <a:xfrm>
              <a:off x="8042095"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0" name="Line 116"/>
            <p:cNvSpPr>
              <a:spLocks noChangeShapeType="1"/>
            </p:cNvSpPr>
            <p:nvPr/>
          </p:nvSpPr>
          <p:spPr bwMode="auto">
            <a:xfrm>
              <a:off x="8054952"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1" name="Line 117"/>
            <p:cNvSpPr>
              <a:spLocks noChangeShapeType="1"/>
            </p:cNvSpPr>
            <p:nvPr/>
          </p:nvSpPr>
          <p:spPr bwMode="auto">
            <a:xfrm>
              <a:off x="8067809" y="3719132"/>
              <a:ext cx="0" cy="7673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2" name="Line 118"/>
            <p:cNvSpPr>
              <a:spLocks noChangeShapeType="1"/>
            </p:cNvSpPr>
            <p:nvPr/>
          </p:nvSpPr>
          <p:spPr bwMode="auto">
            <a:xfrm>
              <a:off x="8337809"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3" name="Line 119"/>
            <p:cNvSpPr>
              <a:spLocks noChangeShapeType="1"/>
            </p:cNvSpPr>
            <p:nvPr/>
          </p:nvSpPr>
          <p:spPr bwMode="auto">
            <a:xfrm>
              <a:off x="8350667"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4" name="Line 120"/>
            <p:cNvSpPr>
              <a:spLocks noChangeShapeType="1"/>
            </p:cNvSpPr>
            <p:nvPr/>
          </p:nvSpPr>
          <p:spPr bwMode="auto">
            <a:xfrm>
              <a:off x="8363524"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5" name="Line 121"/>
            <p:cNvSpPr>
              <a:spLocks noChangeShapeType="1"/>
            </p:cNvSpPr>
            <p:nvPr/>
          </p:nvSpPr>
          <p:spPr bwMode="auto">
            <a:xfrm>
              <a:off x="8389238" y="3821448"/>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6" name="Line 122"/>
            <p:cNvSpPr>
              <a:spLocks noChangeShapeType="1"/>
            </p:cNvSpPr>
            <p:nvPr/>
          </p:nvSpPr>
          <p:spPr bwMode="auto">
            <a:xfrm>
              <a:off x="8414952"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7" name="Line 123"/>
            <p:cNvSpPr>
              <a:spLocks noChangeShapeType="1"/>
            </p:cNvSpPr>
            <p:nvPr/>
          </p:nvSpPr>
          <p:spPr bwMode="auto">
            <a:xfrm>
              <a:off x="8427809"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8" name="Line 124"/>
            <p:cNvSpPr>
              <a:spLocks noChangeShapeType="1"/>
            </p:cNvSpPr>
            <p:nvPr/>
          </p:nvSpPr>
          <p:spPr bwMode="auto">
            <a:xfrm>
              <a:off x="8440667"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5189" name="Line 125"/>
            <p:cNvSpPr>
              <a:spLocks noChangeShapeType="1"/>
            </p:cNvSpPr>
            <p:nvPr/>
          </p:nvSpPr>
          <p:spPr bwMode="auto">
            <a:xfrm>
              <a:off x="8466381" y="3834237"/>
              <a:ext cx="0" cy="63947"/>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sp>
        <p:nvSpPr>
          <p:cNvPr id="5190" name="Freeform 126"/>
          <p:cNvSpPr>
            <a:spLocks/>
          </p:cNvSpPr>
          <p:nvPr/>
        </p:nvSpPr>
        <p:spPr bwMode="auto">
          <a:xfrm>
            <a:off x="5869238" y="2790814"/>
            <a:ext cx="3060000" cy="933632"/>
          </a:xfrm>
          <a:custGeom>
            <a:avLst/>
            <a:gdLst>
              <a:gd name="T0" fmla="*/ 226 w 238"/>
              <a:gd name="T1" fmla="*/ 73 h 73"/>
              <a:gd name="T2" fmla="*/ 217 w 238"/>
              <a:gd name="T3" fmla="*/ 71 h 73"/>
              <a:gd name="T4" fmla="*/ 198 w 238"/>
              <a:gd name="T5" fmla="*/ 70 h 73"/>
              <a:gd name="T6" fmla="*/ 189 w 238"/>
              <a:gd name="T7" fmla="*/ 68 h 73"/>
              <a:gd name="T8" fmla="*/ 177 w 238"/>
              <a:gd name="T9" fmla="*/ 66 h 73"/>
              <a:gd name="T10" fmla="*/ 171 w 238"/>
              <a:gd name="T11" fmla="*/ 64 h 73"/>
              <a:gd name="T12" fmla="*/ 163 w 238"/>
              <a:gd name="T13" fmla="*/ 61 h 73"/>
              <a:gd name="T14" fmla="*/ 156 w 238"/>
              <a:gd name="T15" fmla="*/ 60 h 73"/>
              <a:gd name="T16" fmla="*/ 153 w 238"/>
              <a:gd name="T17" fmla="*/ 58 h 73"/>
              <a:gd name="T18" fmla="*/ 149 w 238"/>
              <a:gd name="T19" fmla="*/ 58 h 73"/>
              <a:gd name="T20" fmla="*/ 145 w 238"/>
              <a:gd name="T21" fmla="*/ 56 h 73"/>
              <a:gd name="T22" fmla="*/ 142 w 238"/>
              <a:gd name="T23" fmla="*/ 55 h 73"/>
              <a:gd name="T24" fmla="*/ 139 w 238"/>
              <a:gd name="T25" fmla="*/ 53 h 73"/>
              <a:gd name="T26" fmla="*/ 135 w 238"/>
              <a:gd name="T27" fmla="*/ 52 h 73"/>
              <a:gd name="T28" fmla="*/ 131 w 238"/>
              <a:gd name="T29" fmla="*/ 50 h 73"/>
              <a:gd name="T30" fmla="*/ 128 w 238"/>
              <a:gd name="T31" fmla="*/ 48 h 73"/>
              <a:gd name="T32" fmla="*/ 120 w 238"/>
              <a:gd name="T33" fmla="*/ 47 h 73"/>
              <a:gd name="T34" fmla="*/ 117 w 238"/>
              <a:gd name="T35" fmla="*/ 45 h 73"/>
              <a:gd name="T36" fmla="*/ 109 w 238"/>
              <a:gd name="T37" fmla="*/ 43 h 73"/>
              <a:gd name="T38" fmla="*/ 106 w 238"/>
              <a:gd name="T39" fmla="*/ 42 h 73"/>
              <a:gd name="T40" fmla="*/ 104 w 238"/>
              <a:gd name="T41" fmla="*/ 41 h 73"/>
              <a:gd name="T42" fmla="*/ 96 w 238"/>
              <a:gd name="T43" fmla="*/ 40 h 73"/>
              <a:gd name="T44" fmla="*/ 94 w 238"/>
              <a:gd name="T45" fmla="*/ 38 h 73"/>
              <a:gd name="T46" fmla="*/ 89 w 238"/>
              <a:gd name="T47" fmla="*/ 37 h 73"/>
              <a:gd name="T48" fmla="*/ 87 w 238"/>
              <a:gd name="T49" fmla="*/ 35 h 73"/>
              <a:gd name="T50" fmla="*/ 85 w 238"/>
              <a:gd name="T51" fmla="*/ 34 h 73"/>
              <a:gd name="T52" fmla="*/ 82 w 238"/>
              <a:gd name="T53" fmla="*/ 33 h 73"/>
              <a:gd name="T54" fmla="*/ 80 w 238"/>
              <a:gd name="T55" fmla="*/ 31 h 73"/>
              <a:gd name="T56" fmla="*/ 78 w 238"/>
              <a:gd name="T57" fmla="*/ 29 h 73"/>
              <a:gd name="T58" fmla="*/ 74 w 238"/>
              <a:gd name="T59" fmla="*/ 28 h 73"/>
              <a:gd name="T60" fmla="*/ 68 w 238"/>
              <a:gd name="T61" fmla="*/ 26 h 73"/>
              <a:gd name="T62" fmla="*/ 64 w 238"/>
              <a:gd name="T63" fmla="*/ 25 h 73"/>
              <a:gd name="T64" fmla="*/ 62 w 238"/>
              <a:gd name="T65" fmla="*/ 23 h 73"/>
              <a:gd name="T66" fmla="*/ 59 w 238"/>
              <a:gd name="T67" fmla="*/ 21 h 73"/>
              <a:gd name="T68" fmla="*/ 53 w 238"/>
              <a:gd name="T69" fmla="*/ 19 h 73"/>
              <a:gd name="T70" fmla="*/ 51 w 238"/>
              <a:gd name="T71" fmla="*/ 18 h 73"/>
              <a:gd name="T72" fmla="*/ 46 w 238"/>
              <a:gd name="T73" fmla="*/ 17 h 73"/>
              <a:gd name="T74" fmla="*/ 41 w 238"/>
              <a:gd name="T75" fmla="*/ 15 h 73"/>
              <a:gd name="T76" fmla="*/ 39 w 238"/>
              <a:gd name="T77" fmla="*/ 14 h 73"/>
              <a:gd name="T78" fmla="*/ 33 w 238"/>
              <a:gd name="T79" fmla="*/ 12 h 73"/>
              <a:gd name="T80" fmla="*/ 31 w 238"/>
              <a:gd name="T81" fmla="*/ 11 h 73"/>
              <a:gd name="T82" fmla="*/ 28 w 238"/>
              <a:gd name="T83" fmla="*/ 10 h 73"/>
              <a:gd name="T84" fmla="*/ 27 w 238"/>
              <a:gd name="T85" fmla="*/ 8 h 73"/>
              <a:gd name="T86" fmla="*/ 26 w 238"/>
              <a:gd name="T87" fmla="*/ 7 h 73"/>
              <a:gd name="T88" fmla="*/ 21 w 238"/>
              <a:gd name="T89" fmla="*/ 6 h 73"/>
              <a:gd name="T90" fmla="*/ 17 w 238"/>
              <a:gd name="T91" fmla="*/ 5 h 73"/>
              <a:gd name="T92" fmla="*/ 13 w 238"/>
              <a:gd name="T93" fmla="*/ 4 h 73"/>
              <a:gd name="T94" fmla="*/ 9 w 238"/>
              <a:gd name="T95" fmla="*/ 2 h 73"/>
              <a:gd name="T96" fmla="*/ 6 w 238"/>
              <a:gd name="T97" fmla="*/ 2 h 73"/>
              <a:gd name="T98" fmla="*/ 4 w 23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73">
                <a:moveTo>
                  <a:pt x="238" y="73"/>
                </a:moveTo>
                <a:lnTo>
                  <a:pt x="226" y="73"/>
                </a:lnTo>
                <a:lnTo>
                  <a:pt x="226" y="71"/>
                </a:lnTo>
                <a:lnTo>
                  <a:pt x="217" y="71"/>
                </a:lnTo>
                <a:lnTo>
                  <a:pt x="217" y="70"/>
                </a:lnTo>
                <a:lnTo>
                  <a:pt x="198" y="70"/>
                </a:lnTo>
                <a:lnTo>
                  <a:pt x="198" y="68"/>
                </a:lnTo>
                <a:lnTo>
                  <a:pt x="189" y="68"/>
                </a:lnTo>
                <a:lnTo>
                  <a:pt x="189" y="66"/>
                </a:lnTo>
                <a:lnTo>
                  <a:pt x="177" y="66"/>
                </a:lnTo>
                <a:lnTo>
                  <a:pt x="177" y="64"/>
                </a:lnTo>
                <a:lnTo>
                  <a:pt x="171" y="64"/>
                </a:lnTo>
                <a:lnTo>
                  <a:pt x="171" y="61"/>
                </a:lnTo>
                <a:lnTo>
                  <a:pt x="163" y="61"/>
                </a:lnTo>
                <a:lnTo>
                  <a:pt x="163" y="60"/>
                </a:lnTo>
                <a:lnTo>
                  <a:pt x="156" y="60"/>
                </a:lnTo>
                <a:lnTo>
                  <a:pt x="156" y="58"/>
                </a:lnTo>
                <a:lnTo>
                  <a:pt x="153" y="58"/>
                </a:lnTo>
                <a:lnTo>
                  <a:pt x="153" y="58"/>
                </a:lnTo>
                <a:lnTo>
                  <a:pt x="149" y="58"/>
                </a:lnTo>
                <a:lnTo>
                  <a:pt x="149" y="56"/>
                </a:lnTo>
                <a:lnTo>
                  <a:pt x="145" y="56"/>
                </a:lnTo>
                <a:lnTo>
                  <a:pt x="145" y="55"/>
                </a:lnTo>
                <a:lnTo>
                  <a:pt x="142" y="55"/>
                </a:lnTo>
                <a:lnTo>
                  <a:pt x="142" y="53"/>
                </a:lnTo>
                <a:lnTo>
                  <a:pt x="139" y="53"/>
                </a:lnTo>
                <a:lnTo>
                  <a:pt x="139" y="52"/>
                </a:lnTo>
                <a:lnTo>
                  <a:pt x="135" y="52"/>
                </a:lnTo>
                <a:lnTo>
                  <a:pt x="135" y="50"/>
                </a:lnTo>
                <a:lnTo>
                  <a:pt x="131" y="50"/>
                </a:lnTo>
                <a:lnTo>
                  <a:pt x="131" y="48"/>
                </a:lnTo>
                <a:lnTo>
                  <a:pt x="128" y="48"/>
                </a:lnTo>
                <a:lnTo>
                  <a:pt x="128" y="47"/>
                </a:lnTo>
                <a:lnTo>
                  <a:pt x="120" y="47"/>
                </a:lnTo>
                <a:lnTo>
                  <a:pt x="120" y="45"/>
                </a:lnTo>
                <a:lnTo>
                  <a:pt x="117" y="45"/>
                </a:lnTo>
                <a:lnTo>
                  <a:pt x="117" y="43"/>
                </a:lnTo>
                <a:lnTo>
                  <a:pt x="109" y="43"/>
                </a:lnTo>
                <a:lnTo>
                  <a:pt x="109" y="42"/>
                </a:lnTo>
                <a:lnTo>
                  <a:pt x="106" y="42"/>
                </a:lnTo>
                <a:lnTo>
                  <a:pt x="106" y="41"/>
                </a:lnTo>
                <a:lnTo>
                  <a:pt x="104" y="41"/>
                </a:lnTo>
                <a:lnTo>
                  <a:pt x="104" y="40"/>
                </a:lnTo>
                <a:lnTo>
                  <a:pt x="96" y="40"/>
                </a:lnTo>
                <a:lnTo>
                  <a:pt x="96" y="38"/>
                </a:lnTo>
                <a:lnTo>
                  <a:pt x="94" y="38"/>
                </a:lnTo>
                <a:lnTo>
                  <a:pt x="94" y="37"/>
                </a:lnTo>
                <a:lnTo>
                  <a:pt x="89" y="37"/>
                </a:lnTo>
                <a:lnTo>
                  <a:pt x="89" y="35"/>
                </a:lnTo>
                <a:lnTo>
                  <a:pt x="87" y="35"/>
                </a:lnTo>
                <a:lnTo>
                  <a:pt x="87" y="34"/>
                </a:lnTo>
                <a:lnTo>
                  <a:pt x="85" y="34"/>
                </a:lnTo>
                <a:lnTo>
                  <a:pt x="85" y="33"/>
                </a:lnTo>
                <a:lnTo>
                  <a:pt x="82" y="33"/>
                </a:lnTo>
                <a:lnTo>
                  <a:pt x="82" y="31"/>
                </a:lnTo>
                <a:lnTo>
                  <a:pt x="80" y="31"/>
                </a:lnTo>
                <a:lnTo>
                  <a:pt x="80" y="29"/>
                </a:lnTo>
                <a:lnTo>
                  <a:pt x="78" y="29"/>
                </a:lnTo>
                <a:lnTo>
                  <a:pt x="78" y="28"/>
                </a:lnTo>
                <a:lnTo>
                  <a:pt x="74" y="28"/>
                </a:lnTo>
                <a:lnTo>
                  <a:pt x="74" y="26"/>
                </a:lnTo>
                <a:lnTo>
                  <a:pt x="68" y="26"/>
                </a:lnTo>
                <a:lnTo>
                  <a:pt x="68" y="25"/>
                </a:lnTo>
                <a:lnTo>
                  <a:pt x="64" y="25"/>
                </a:lnTo>
                <a:lnTo>
                  <a:pt x="64" y="23"/>
                </a:lnTo>
                <a:lnTo>
                  <a:pt x="62" y="23"/>
                </a:lnTo>
                <a:lnTo>
                  <a:pt x="62" y="21"/>
                </a:lnTo>
                <a:lnTo>
                  <a:pt x="59" y="21"/>
                </a:lnTo>
                <a:lnTo>
                  <a:pt x="59" y="19"/>
                </a:lnTo>
                <a:lnTo>
                  <a:pt x="53" y="19"/>
                </a:lnTo>
                <a:lnTo>
                  <a:pt x="53" y="18"/>
                </a:lnTo>
                <a:lnTo>
                  <a:pt x="51" y="18"/>
                </a:lnTo>
                <a:lnTo>
                  <a:pt x="51" y="17"/>
                </a:lnTo>
                <a:lnTo>
                  <a:pt x="46" y="17"/>
                </a:lnTo>
                <a:lnTo>
                  <a:pt x="46" y="15"/>
                </a:lnTo>
                <a:lnTo>
                  <a:pt x="41" y="15"/>
                </a:lnTo>
                <a:lnTo>
                  <a:pt x="41" y="14"/>
                </a:lnTo>
                <a:lnTo>
                  <a:pt x="39" y="14"/>
                </a:lnTo>
                <a:lnTo>
                  <a:pt x="39" y="12"/>
                </a:lnTo>
                <a:lnTo>
                  <a:pt x="33" y="12"/>
                </a:lnTo>
                <a:lnTo>
                  <a:pt x="33" y="11"/>
                </a:lnTo>
                <a:lnTo>
                  <a:pt x="31" y="11"/>
                </a:lnTo>
                <a:lnTo>
                  <a:pt x="31" y="10"/>
                </a:lnTo>
                <a:lnTo>
                  <a:pt x="28" y="10"/>
                </a:lnTo>
                <a:lnTo>
                  <a:pt x="28" y="8"/>
                </a:lnTo>
                <a:lnTo>
                  <a:pt x="27" y="8"/>
                </a:lnTo>
                <a:lnTo>
                  <a:pt x="26" y="8"/>
                </a:lnTo>
                <a:lnTo>
                  <a:pt x="26" y="7"/>
                </a:lnTo>
                <a:lnTo>
                  <a:pt x="21" y="7"/>
                </a:lnTo>
                <a:lnTo>
                  <a:pt x="21" y="6"/>
                </a:lnTo>
                <a:lnTo>
                  <a:pt x="17" y="6"/>
                </a:lnTo>
                <a:lnTo>
                  <a:pt x="17" y="5"/>
                </a:lnTo>
                <a:lnTo>
                  <a:pt x="13" y="5"/>
                </a:lnTo>
                <a:lnTo>
                  <a:pt x="13" y="4"/>
                </a:lnTo>
                <a:lnTo>
                  <a:pt x="9" y="4"/>
                </a:lnTo>
                <a:lnTo>
                  <a:pt x="9" y="2"/>
                </a:lnTo>
                <a:lnTo>
                  <a:pt x="6" y="2"/>
                </a:lnTo>
                <a:lnTo>
                  <a:pt x="6" y="2"/>
                </a:lnTo>
                <a:lnTo>
                  <a:pt x="4" y="2"/>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Tree>
    <p:custDataLst>
      <p:tags r:id="rId1"/>
    </p:custDataLst>
    <p:extLst>
      <p:ext uri="{BB962C8B-B14F-4D97-AF65-F5344CB8AC3E}">
        <p14:creationId xmlns:p14="http://schemas.microsoft.com/office/powerpoint/2010/main" val="3495134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O-019: </a:t>
            </a:r>
            <a:r>
              <a:rPr lang="en-GB" dirty="0"/>
              <a:t>Outcome results of STAR-01, a randomized phase III trial comparing preoperative chemoradiation with or without </a:t>
            </a:r>
            <a:r>
              <a:rPr lang="en-GB" dirty="0" err="1"/>
              <a:t>oxaliplatin</a:t>
            </a:r>
            <a:r>
              <a:rPr lang="en-GB" dirty="0"/>
              <a:t> in locally advanced rectal cancer </a:t>
            </a:r>
            <a:r>
              <a:rPr lang="en-GB" dirty="0" smtClean="0"/>
              <a:t>– </a:t>
            </a:r>
            <a:r>
              <a:rPr lang="en-GB" dirty="0" err="1" smtClean="0"/>
              <a:t>Lonardi</a:t>
            </a:r>
            <a:r>
              <a:rPr lang="en-GB" dirty="0" smtClean="0"/>
              <a:t> S,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Lonardi</a:t>
            </a:r>
            <a:r>
              <a:rPr lang="en-GB" dirty="0"/>
              <a:t> et al. Ann </a:t>
            </a:r>
            <a:r>
              <a:rPr lang="en-GB" dirty="0" err="1"/>
              <a:t>Oncol</a:t>
            </a:r>
            <a:r>
              <a:rPr lang="en-GB" dirty="0"/>
              <a:t> 2016; 27 (</a:t>
            </a:r>
            <a:r>
              <a:rPr lang="en-GB" dirty="0" err="1"/>
              <a:t>suppl</a:t>
            </a:r>
            <a:r>
              <a:rPr lang="en-GB" dirty="0"/>
              <a:t> 2): </a:t>
            </a:r>
            <a:r>
              <a:rPr lang="en-GB" dirty="0" err="1"/>
              <a:t>abstr</a:t>
            </a:r>
            <a:r>
              <a:rPr lang="en-GB" dirty="0"/>
              <a:t> O-019 </a:t>
            </a:r>
          </a:p>
        </p:txBody>
      </p:sp>
      <p:sp>
        <p:nvSpPr>
          <p:cNvPr id="6" name="Rectangle 3"/>
          <p:cNvSpPr txBox="1">
            <a:spLocks noChangeArrowheads="1"/>
          </p:cNvSpPr>
          <p:nvPr/>
        </p:nvSpPr>
        <p:spPr bwMode="auto">
          <a:xfrm>
            <a:off x="365124" y="1254035"/>
            <a:ext cx="8413751" cy="192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Key results (cont.)</a:t>
            </a:r>
            <a:endParaRPr lang="en-GB" dirty="0" smtClean="0"/>
          </a:p>
          <a:p>
            <a:pPr>
              <a:buClr>
                <a:srgbClr val="043882"/>
              </a:buClr>
            </a:pPr>
            <a:r>
              <a:rPr lang="en-GB" dirty="0" smtClean="0"/>
              <a:t>Significantly more patients in the 5FU + RT group had metastases at time of surgery (n=16, 4.2%) than patients in the 5FU + RT + oxaliplatin group (n=2, 0.5%; p=0.001)</a:t>
            </a:r>
            <a:endParaRPr lang="en-GB" dirty="0"/>
          </a:p>
          <a:p>
            <a:pPr lvl="1">
              <a:buClr>
                <a:srgbClr val="043882"/>
              </a:buClr>
            </a:pPr>
            <a:endParaRPr lang="en-GB" dirty="0" smtClean="0"/>
          </a:p>
          <a:p>
            <a:pPr lvl="1">
              <a:buClr>
                <a:srgbClr val="043882"/>
              </a:buClr>
            </a:pPr>
            <a:endParaRPr lang="en-GB" dirty="0"/>
          </a:p>
        </p:txBody>
      </p:sp>
      <p:sp>
        <p:nvSpPr>
          <p:cNvPr id="13" name="TextBox 12"/>
          <p:cNvSpPr txBox="1"/>
          <p:nvPr/>
        </p:nvSpPr>
        <p:spPr>
          <a:xfrm>
            <a:off x="4512390" y="2236418"/>
            <a:ext cx="4441370" cy="338554"/>
          </a:xfrm>
          <a:prstGeom prst="rect">
            <a:avLst/>
          </a:prstGeom>
          <a:noFill/>
        </p:spPr>
        <p:txBody>
          <a:bodyPr wrap="square" rtlCol="0">
            <a:spAutoFit/>
          </a:bodyPr>
          <a:lstStyle/>
          <a:p>
            <a:pPr algn="ctr" fontAlgn="auto">
              <a:spcBef>
                <a:spcPts val="0"/>
              </a:spcBef>
              <a:spcAft>
                <a:spcPts val="0"/>
              </a:spcAft>
            </a:pPr>
            <a:r>
              <a:rPr lang="en-NZ" sz="1600" b="1" dirty="0" smtClean="0">
                <a:solidFill>
                  <a:srgbClr val="4D4D4D"/>
                </a:solidFill>
                <a:latin typeface="Arial"/>
                <a:cs typeface="Arial"/>
              </a:rPr>
              <a:t>Distant metastases – time course of HR</a:t>
            </a:r>
            <a:endParaRPr lang="en-NZ" sz="1600" b="1" dirty="0">
              <a:solidFill>
                <a:srgbClr val="4D4D4D"/>
              </a:solidFill>
              <a:latin typeface="Arial"/>
              <a:cs typeface="Arial"/>
            </a:endParaRPr>
          </a:p>
        </p:txBody>
      </p:sp>
      <p:sp>
        <p:nvSpPr>
          <p:cNvPr id="17" name="TextBox 16"/>
          <p:cNvSpPr txBox="1"/>
          <p:nvPr/>
        </p:nvSpPr>
        <p:spPr>
          <a:xfrm>
            <a:off x="4661207" y="2478790"/>
            <a:ext cx="4441370" cy="461665"/>
          </a:xfrm>
          <a:prstGeom prst="rect">
            <a:avLst/>
          </a:prstGeom>
          <a:noFill/>
        </p:spPr>
        <p:txBody>
          <a:bodyPr wrap="square" rtlCol="0">
            <a:spAutoFit/>
          </a:bodyPr>
          <a:lstStyle/>
          <a:p>
            <a:pPr algn="ctr" fontAlgn="auto">
              <a:spcBef>
                <a:spcPts val="0"/>
              </a:spcBef>
              <a:spcAft>
                <a:spcPts val="0"/>
              </a:spcAft>
            </a:pPr>
            <a:r>
              <a:rPr lang="en-NZ" sz="1200" dirty="0">
                <a:solidFill>
                  <a:srgbClr val="4D4D4D"/>
                </a:solidFill>
                <a:latin typeface="Arial"/>
                <a:cs typeface="Arial"/>
              </a:rPr>
              <a:t>Proportional </a:t>
            </a:r>
            <a:r>
              <a:rPr lang="en-NZ" sz="1200" dirty="0" err="1">
                <a:solidFill>
                  <a:srgbClr val="4D4D4D"/>
                </a:solidFill>
                <a:latin typeface="Arial"/>
                <a:cs typeface="Arial"/>
              </a:rPr>
              <a:t>subdistribution</a:t>
            </a:r>
            <a:r>
              <a:rPr lang="en-NZ" sz="1200" dirty="0">
                <a:solidFill>
                  <a:srgbClr val="4D4D4D"/>
                </a:solidFill>
                <a:latin typeface="Arial"/>
                <a:cs typeface="Arial"/>
              </a:rPr>
              <a:t> hazards model for competing risks analysis according to Fine and Gray</a:t>
            </a:r>
          </a:p>
        </p:txBody>
      </p:sp>
      <p:sp>
        <p:nvSpPr>
          <p:cNvPr id="14" name="TextBox 13"/>
          <p:cNvSpPr txBox="1"/>
          <p:nvPr/>
        </p:nvSpPr>
        <p:spPr>
          <a:xfrm>
            <a:off x="240553" y="2236418"/>
            <a:ext cx="4461406" cy="340431"/>
          </a:xfrm>
          <a:prstGeom prst="rect">
            <a:avLst/>
          </a:prstGeom>
          <a:noFill/>
        </p:spPr>
        <p:txBody>
          <a:bodyPr wrap="none" rtlCol="0">
            <a:spAutoFit/>
          </a:bodyPr>
          <a:lstStyle/>
          <a:p>
            <a:pPr algn="ctr" fontAlgn="auto">
              <a:spcBef>
                <a:spcPts val="0"/>
              </a:spcBef>
              <a:spcAft>
                <a:spcPts val="0"/>
              </a:spcAft>
            </a:pPr>
            <a:r>
              <a:rPr lang="en-NZ" sz="1600" b="1" dirty="0">
                <a:solidFill>
                  <a:srgbClr val="4D4D4D"/>
                </a:solidFill>
                <a:latin typeface="Arial"/>
                <a:cs typeface="Arial"/>
              </a:rPr>
              <a:t>Distant metastases – cumulative incidence</a:t>
            </a:r>
          </a:p>
        </p:txBody>
      </p:sp>
      <p:sp>
        <p:nvSpPr>
          <p:cNvPr id="19" name="Freeform 18"/>
          <p:cNvSpPr>
            <a:spLocks/>
          </p:cNvSpPr>
          <p:nvPr/>
        </p:nvSpPr>
        <p:spPr bwMode="auto">
          <a:xfrm>
            <a:off x="1112238" y="3075678"/>
            <a:ext cx="3397113" cy="236200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1" name="Line 6"/>
          <p:cNvSpPr>
            <a:spLocks noChangeShapeType="1"/>
          </p:cNvSpPr>
          <p:nvPr/>
        </p:nvSpPr>
        <p:spPr bwMode="auto">
          <a:xfrm>
            <a:off x="1033030" y="3103362"/>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2" name="Line 7"/>
          <p:cNvSpPr>
            <a:spLocks noChangeShapeType="1"/>
          </p:cNvSpPr>
          <p:nvPr/>
        </p:nvSpPr>
        <p:spPr bwMode="auto">
          <a:xfrm>
            <a:off x="1033030" y="3469814"/>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3" name="Line 8"/>
          <p:cNvSpPr>
            <a:spLocks noChangeShapeType="1"/>
          </p:cNvSpPr>
          <p:nvPr/>
        </p:nvSpPr>
        <p:spPr bwMode="auto">
          <a:xfrm>
            <a:off x="1033030" y="4217552"/>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4" name="Line 9"/>
          <p:cNvSpPr>
            <a:spLocks noChangeShapeType="1"/>
          </p:cNvSpPr>
          <p:nvPr/>
        </p:nvSpPr>
        <p:spPr bwMode="auto">
          <a:xfrm>
            <a:off x="1033030" y="4599541"/>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5" name="Line 10"/>
          <p:cNvSpPr>
            <a:spLocks noChangeShapeType="1"/>
          </p:cNvSpPr>
          <p:nvPr/>
        </p:nvSpPr>
        <p:spPr bwMode="auto">
          <a:xfrm>
            <a:off x="1033030" y="4966898"/>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6" name="Line 11"/>
          <p:cNvSpPr>
            <a:spLocks noChangeShapeType="1"/>
          </p:cNvSpPr>
          <p:nvPr/>
        </p:nvSpPr>
        <p:spPr bwMode="auto">
          <a:xfrm>
            <a:off x="1033030" y="5355749"/>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7" name="Line 12"/>
          <p:cNvSpPr>
            <a:spLocks noChangeShapeType="1"/>
          </p:cNvSpPr>
          <p:nvPr/>
        </p:nvSpPr>
        <p:spPr bwMode="auto">
          <a:xfrm>
            <a:off x="3101338"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8" name="Line 18"/>
          <p:cNvSpPr>
            <a:spLocks noChangeShapeType="1"/>
          </p:cNvSpPr>
          <p:nvPr/>
        </p:nvSpPr>
        <p:spPr bwMode="auto">
          <a:xfrm>
            <a:off x="2636883"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29" name="Line 19"/>
          <p:cNvSpPr>
            <a:spLocks noChangeShapeType="1"/>
          </p:cNvSpPr>
          <p:nvPr/>
        </p:nvSpPr>
        <p:spPr bwMode="auto">
          <a:xfrm>
            <a:off x="2183977"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30" name="Line 20"/>
          <p:cNvSpPr>
            <a:spLocks noChangeShapeType="1"/>
          </p:cNvSpPr>
          <p:nvPr/>
        </p:nvSpPr>
        <p:spPr bwMode="auto">
          <a:xfrm>
            <a:off x="1704338"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31" name="Line 21"/>
          <p:cNvSpPr>
            <a:spLocks noChangeShapeType="1"/>
          </p:cNvSpPr>
          <p:nvPr/>
        </p:nvSpPr>
        <p:spPr bwMode="auto">
          <a:xfrm>
            <a:off x="1232195" y="5438091"/>
            <a:ext cx="0" cy="904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32" name="TextBox 31"/>
          <p:cNvSpPr txBox="1"/>
          <p:nvPr/>
        </p:nvSpPr>
        <p:spPr>
          <a:xfrm rot="16200000">
            <a:off x="-755608" y="4136802"/>
            <a:ext cx="2534668" cy="253916"/>
          </a:xfrm>
          <a:prstGeom prst="rect">
            <a:avLst/>
          </a:prstGeom>
          <a:noFill/>
        </p:spPr>
        <p:txBody>
          <a:bodyPr wrap="none" rtlCol="0">
            <a:spAutoFit/>
          </a:bodyPr>
          <a:lstStyle/>
          <a:p>
            <a:pPr algn="ctr"/>
            <a:r>
              <a:rPr lang="en-GB" sz="1050" dirty="0" smtClean="0">
                <a:solidFill>
                  <a:srgbClr val="363636"/>
                </a:solidFill>
                <a:latin typeface="Arial"/>
                <a:cs typeface="Arial"/>
              </a:rPr>
              <a:t>Cumulative incidence of distant relapse</a:t>
            </a:r>
            <a:endParaRPr lang="en-GB" sz="1050" dirty="0">
              <a:solidFill>
                <a:srgbClr val="363636"/>
              </a:solidFill>
              <a:latin typeface="Arial"/>
              <a:cs typeface="Arial"/>
            </a:endParaRPr>
          </a:p>
        </p:txBody>
      </p:sp>
      <p:sp>
        <p:nvSpPr>
          <p:cNvPr id="33" name="TextBox 32"/>
          <p:cNvSpPr txBox="1"/>
          <p:nvPr/>
        </p:nvSpPr>
        <p:spPr>
          <a:xfrm>
            <a:off x="2233061" y="5652065"/>
            <a:ext cx="1309974" cy="276999"/>
          </a:xfrm>
          <a:prstGeom prst="rect">
            <a:avLst/>
          </a:prstGeom>
          <a:noFill/>
        </p:spPr>
        <p:txBody>
          <a:bodyPr wrap="none" rtlCol="0">
            <a:spAutoFit/>
          </a:bodyPr>
          <a:lstStyle/>
          <a:p>
            <a:pPr algn="ctr"/>
            <a:r>
              <a:rPr lang="en-GB" sz="1200" dirty="0" smtClean="0">
                <a:solidFill>
                  <a:srgbClr val="363636"/>
                </a:solidFill>
                <a:latin typeface="Arial"/>
                <a:cs typeface="Arial"/>
              </a:rPr>
              <a:t>Follow-up, years</a:t>
            </a:r>
            <a:endParaRPr lang="en-GB" sz="1200" dirty="0">
              <a:solidFill>
                <a:srgbClr val="363636"/>
              </a:solidFill>
              <a:latin typeface="Arial"/>
              <a:cs typeface="Arial"/>
            </a:endParaRPr>
          </a:p>
        </p:txBody>
      </p:sp>
      <p:sp>
        <p:nvSpPr>
          <p:cNvPr id="34" name="TextBox 33"/>
          <p:cNvSpPr txBox="1"/>
          <p:nvPr/>
        </p:nvSpPr>
        <p:spPr>
          <a:xfrm>
            <a:off x="635594" y="2980606"/>
            <a:ext cx="458779" cy="261610"/>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0.30</a:t>
            </a:r>
            <a:endParaRPr lang="en-GB" sz="1050" dirty="0">
              <a:solidFill>
                <a:srgbClr val="4D4D4D"/>
              </a:solidFill>
              <a:latin typeface="Arial"/>
              <a:cs typeface="Arial"/>
            </a:endParaRPr>
          </a:p>
        </p:txBody>
      </p:sp>
      <p:sp>
        <p:nvSpPr>
          <p:cNvPr id="35" name="TextBox 34"/>
          <p:cNvSpPr txBox="1"/>
          <p:nvPr/>
        </p:nvSpPr>
        <p:spPr>
          <a:xfrm>
            <a:off x="646814" y="3342063"/>
            <a:ext cx="44755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0.25</a:t>
            </a:r>
            <a:endParaRPr lang="en-GB" sz="1050" dirty="0">
              <a:solidFill>
                <a:srgbClr val="4D4D4D"/>
              </a:solidFill>
              <a:latin typeface="Arial"/>
              <a:cs typeface="Arial"/>
            </a:endParaRPr>
          </a:p>
        </p:txBody>
      </p:sp>
      <p:sp>
        <p:nvSpPr>
          <p:cNvPr id="36" name="TextBox 35"/>
          <p:cNvSpPr txBox="1"/>
          <p:nvPr/>
        </p:nvSpPr>
        <p:spPr>
          <a:xfrm>
            <a:off x="646814" y="4089583"/>
            <a:ext cx="44755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0.15</a:t>
            </a:r>
            <a:endParaRPr lang="en-GB" sz="1050" dirty="0">
              <a:solidFill>
                <a:srgbClr val="4D4D4D"/>
              </a:solidFill>
              <a:latin typeface="Arial"/>
              <a:cs typeface="Arial"/>
            </a:endParaRPr>
          </a:p>
        </p:txBody>
      </p:sp>
      <p:sp>
        <p:nvSpPr>
          <p:cNvPr id="37" name="TextBox 36"/>
          <p:cNvSpPr txBox="1"/>
          <p:nvPr/>
        </p:nvSpPr>
        <p:spPr>
          <a:xfrm>
            <a:off x="646814" y="4471353"/>
            <a:ext cx="44755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0.10</a:t>
            </a:r>
            <a:endParaRPr lang="en-GB" sz="1050" dirty="0">
              <a:solidFill>
                <a:srgbClr val="4D4D4D"/>
              </a:solidFill>
              <a:latin typeface="Arial"/>
              <a:cs typeface="Arial"/>
            </a:endParaRPr>
          </a:p>
        </p:txBody>
      </p:sp>
      <p:sp>
        <p:nvSpPr>
          <p:cNvPr id="38" name="TextBox 37"/>
          <p:cNvSpPr txBox="1"/>
          <p:nvPr/>
        </p:nvSpPr>
        <p:spPr>
          <a:xfrm>
            <a:off x="646814" y="4838493"/>
            <a:ext cx="44755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0.05</a:t>
            </a:r>
            <a:endParaRPr lang="en-GB" sz="1050" dirty="0">
              <a:solidFill>
                <a:srgbClr val="4D4D4D"/>
              </a:solidFill>
              <a:latin typeface="Arial"/>
              <a:cs typeface="Arial"/>
            </a:endParaRPr>
          </a:p>
        </p:txBody>
      </p:sp>
      <p:sp>
        <p:nvSpPr>
          <p:cNvPr id="39" name="TextBox 38"/>
          <p:cNvSpPr txBox="1"/>
          <p:nvPr/>
        </p:nvSpPr>
        <p:spPr>
          <a:xfrm>
            <a:off x="808710" y="5226421"/>
            <a:ext cx="285663" cy="255324"/>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a:t>
            </a:r>
            <a:endParaRPr lang="en-GB" sz="1050" dirty="0">
              <a:solidFill>
                <a:srgbClr val="4D4D4D"/>
              </a:solidFill>
              <a:latin typeface="Arial"/>
              <a:cs typeface="Arial"/>
            </a:endParaRPr>
          </a:p>
        </p:txBody>
      </p:sp>
      <p:sp>
        <p:nvSpPr>
          <p:cNvPr id="40" name="TextBox 39"/>
          <p:cNvSpPr txBox="1"/>
          <p:nvPr/>
        </p:nvSpPr>
        <p:spPr>
          <a:xfrm>
            <a:off x="1010912" y="5493098"/>
            <a:ext cx="451212" cy="905238"/>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0</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377</a:t>
            </a:r>
          </a:p>
          <a:p>
            <a:pPr algn="ctr" fontAlgn="auto">
              <a:spcBef>
                <a:spcPts val="0"/>
              </a:spcBef>
              <a:spcAft>
                <a:spcPts val="0"/>
              </a:spcAft>
            </a:pPr>
            <a:r>
              <a:rPr lang="en-GB" sz="1050" dirty="0" smtClean="0">
                <a:solidFill>
                  <a:srgbClr val="4D4D4D"/>
                </a:solidFill>
                <a:latin typeface="Arial"/>
                <a:cs typeface="Arial"/>
              </a:rPr>
              <a:t>362</a:t>
            </a:r>
            <a:endParaRPr lang="en-GB" sz="1050" dirty="0">
              <a:solidFill>
                <a:srgbClr val="4D4D4D"/>
              </a:solidFill>
              <a:latin typeface="Arial"/>
              <a:cs typeface="Arial"/>
            </a:endParaRPr>
          </a:p>
        </p:txBody>
      </p:sp>
      <p:sp>
        <p:nvSpPr>
          <p:cNvPr id="41" name="TextBox 40"/>
          <p:cNvSpPr txBox="1"/>
          <p:nvPr/>
        </p:nvSpPr>
        <p:spPr>
          <a:xfrm>
            <a:off x="1492967" y="5493098"/>
            <a:ext cx="451212" cy="1067717"/>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1</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336</a:t>
            </a:r>
          </a:p>
          <a:p>
            <a:pPr algn="ctr" fontAlgn="auto">
              <a:spcBef>
                <a:spcPts val="0"/>
              </a:spcBef>
              <a:spcAft>
                <a:spcPts val="0"/>
              </a:spcAft>
            </a:pPr>
            <a:r>
              <a:rPr lang="en-GB" sz="1050" dirty="0" smtClean="0">
                <a:solidFill>
                  <a:srgbClr val="4D4D4D"/>
                </a:solidFill>
                <a:latin typeface="Arial"/>
                <a:cs typeface="Arial"/>
              </a:rPr>
              <a:t>331</a:t>
            </a:r>
          </a:p>
          <a:p>
            <a:pPr algn="ctr" fontAlgn="auto">
              <a:spcBef>
                <a:spcPts val="0"/>
              </a:spcBef>
              <a:spcAft>
                <a:spcPts val="0"/>
              </a:spcAft>
            </a:pPr>
            <a:endParaRPr lang="en-GB" sz="1050" dirty="0">
              <a:solidFill>
                <a:srgbClr val="4D4D4D"/>
              </a:solidFill>
              <a:latin typeface="Arial"/>
              <a:cs typeface="Arial"/>
            </a:endParaRPr>
          </a:p>
        </p:txBody>
      </p:sp>
      <p:sp>
        <p:nvSpPr>
          <p:cNvPr id="42" name="TextBox 41"/>
          <p:cNvSpPr txBox="1"/>
          <p:nvPr/>
        </p:nvSpPr>
        <p:spPr>
          <a:xfrm>
            <a:off x="1960009" y="5493098"/>
            <a:ext cx="451212" cy="905238"/>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2</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287</a:t>
            </a:r>
          </a:p>
          <a:p>
            <a:pPr algn="ctr" fontAlgn="auto">
              <a:spcBef>
                <a:spcPts val="0"/>
              </a:spcBef>
              <a:spcAft>
                <a:spcPts val="0"/>
              </a:spcAft>
            </a:pPr>
            <a:r>
              <a:rPr lang="en-GB" sz="1050" dirty="0" smtClean="0">
                <a:solidFill>
                  <a:srgbClr val="4D4D4D"/>
                </a:solidFill>
                <a:latin typeface="Arial"/>
                <a:cs typeface="Arial"/>
              </a:rPr>
              <a:t>290</a:t>
            </a:r>
            <a:endParaRPr lang="en-GB" sz="1050" dirty="0">
              <a:solidFill>
                <a:srgbClr val="4D4D4D"/>
              </a:solidFill>
              <a:latin typeface="Arial"/>
              <a:cs typeface="Arial"/>
            </a:endParaRPr>
          </a:p>
        </p:txBody>
      </p:sp>
      <p:sp>
        <p:nvSpPr>
          <p:cNvPr id="43" name="TextBox 42"/>
          <p:cNvSpPr txBox="1"/>
          <p:nvPr/>
        </p:nvSpPr>
        <p:spPr>
          <a:xfrm>
            <a:off x="2419072" y="5493098"/>
            <a:ext cx="451212" cy="905238"/>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3</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272</a:t>
            </a:r>
          </a:p>
          <a:p>
            <a:pPr algn="ctr" fontAlgn="auto">
              <a:spcBef>
                <a:spcPts val="0"/>
              </a:spcBef>
              <a:spcAft>
                <a:spcPts val="0"/>
              </a:spcAft>
            </a:pPr>
            <a:r>
              <a:rPr lang="en-GB" sz="1050" dirty="0" smtClean="0">
                <a:solidFill>
                  <a:srgbClr val="4D4D4D"/>
                </a:solidFill>
                <a:latin typeface="Arial"/>
                <a:cs typeface="Arial"/>
              </a:rPr>
              <a:t>273</a:t>
            </a:r>
            <a:endParaRPr lang="en-GB" sz="1050" dirty="0">
              <a:solidFill>
                <a:srgbClr val="4D4D4D"/>
              </a:solidFill>
              <a:latin typeface="Arial"/>
              <a:cs typeface="Arial"/>
            </a:endParaRPr>
          </a:p>
        </p:txBody>
      </p:sp>
      <p:sp>
        <p:nvSpPr>
          <p:cNvPr id="44" name="TextBox 43"/>
          <p:cNvSpPr txBox="1"/>
          <p:nvPr/>
        </p:nvSpPr>
        <p:spPr>
          <a:xfrm>
            <a:off x="2880841" y="5493098"/>
            <a:ext cx="451212" cy="905238"/>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4</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201</a:t>
            </a:r>
          </a:p>
          <a:p>
            <a:pPr algn="ctr" fontAlgn="auto">
              <a:spcBef>
                <a:spcPts val="0"/>
              </a:spcBef>
              <a:spcAft>
                <a:spcPts val="0"/>
              </a:spcAft>
            </a:pPr>
            <a:r>
              <a:rPr lang="en-GB" sz="1050" dirty="0" smtClean="0">
                <a:solidFill>
                  <a:srgbClr val="4D4D4D"/>
                </a:solidFill>
                <a:latin typeface="Arial"/>
                <a:cs typeface="Arial"/>
              </a:rPr>
              <a:t>266</a:t>
            </a:r>
            <a:endParaRPr lang="en-GB" sz="1050" dirty="0">
              <a:solidFill>
                <a:srgbClr val="4D4D4D"/>
              </a:solidFill>
              <a:latin typeface="Arial"/>
              <a:cs typeface="Arial"/>
            </a:endParaRPr>
          </a:p>
        </p:txBody>
      </p:sp>
      <p:grpSp>
        <p:nvGrpSpPr>
          <p:cNvPr id="45" name="Group 44"/>
          <p:cNvGrpSpPr/>
          <p:nvPr/>
        </p:nvGrpSpPr>
        <p:grpSpPr>
          <a:xfrm>
            <a:off x="3370874" y="5438091"/>
            <a:ext cx="1371298" cy="960245"/>
            <a:chOff x="3208134" y="5444283"/>
            <a:chExt cx="1248142" cy="954950"/>
          </a:xfrm>
        </p:grpSpPr>
        <p:sp>
          <p:nvSpPr>
            <p:cNvPr id="77" name="Line 14"/>
            <p:cNvSpPr>
              <a:spLocks noChangeShapeType="1"/>
            </p:cNvSpPr>
            <p:nvPr/>
          </p:nvSpPr>
          <p:spPr bwMode="auto">
            <a:xfrm>
              <a:off x="3847005"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78" name="Line 15"/>
            <p:cNvSpPr>
              <a:spLocks noChangeShapeType="1"/>
            </p:cNvSpPr>
            <p:nvPr/>
          </p:nvSpPr>
          <p:spPr bwMode="auto">
            <a:xfrm>
              <a:off x="3410442"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79" name="Line 17"/>
            <p:cNvSpPr>
              <a:spLocks noChangeShapeType="1"/>
            </p:cNvSpPr>
            <p:nvPr/>
          </p:nvSpPr>
          <p:spPr bwMode="auto">
            <a:xfrm>
              <a:off x="4248467" y="5444283"/>
              <a:ext cx="0" cy="90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80" name="TextBox 79"/>
            <p:cNvSpPr txBox="1"/>
            <p:nvPr/>
          </p:nvSpPr>
          <p:spPr>
            <a:xfrm>
              <a:off x="3208134"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5</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254</a:t>
              </a:r>
            </a:p>
            <a:p>
              <a:pPr algn="ctr" fontAlgn="auto">
                <a:spcBef>
                  <a:spcPts val="0"/>
                </a:spcBef>
                <a:spcAft>
                  <a:spcPts val="0"/>
                </a:spcAft>
              </a:pPr>
              <a:r>
                <a:rPr lang="en-GB" sz="1050" dirty="0" smtClean="0">
                  <a:solidFill>
                    <a:srgbClr val="4D4D4D"/>
                  </a:solidFill>
                  <a:latin typeface="Arial"/>
                  <a:cs typeface="Arial"/>
                </a:rPr>
                <a:t>252</a:t>
              </a:r>
              <a:endParaRPr lang="en-GB" sz="1050" dirty="0">
                <a:solidFill>
                  <a:srgbClr val="4D4D4D"/>
                </a:solidFill>
                <a:latin typeface="Arial"/>
                <a:cs typeface="Arial"/>
              </a:endParaRPr>
            </a:p>
          </p:txBody>
        </p:sp>
        <p:sp>
          <p:nvSpPr>
            <p:cNvPr id="81" name="TextBox 80"/>
            <p:cNvSpPr txBox="1"/>
            <p:nvPr/>
          </p:nvSpPr>
          <p:spPr>
            <a:xfrm>
              <a:off x="3640509"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6</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245</a:t>
              </a:r>
            </a:p>
            <a:p>
              <a:pPr algn="ctr" fontAlgn="auto">
                <a:spcBef>
                  <a:spcPts val="0"/>
                </a:spcBef>
                <a:spcAft>
                  <a:spcPts val="0"/>
                </a:spcAft>
              </a:pPr>
              <a:r>
                <a:rPr lang="en-GB" sz="1050" dirty="0" smtClean="0">
                  <a:solidFill>
                    <a:srgbClr val="4D4D4D"/>
                  </a:solidFill>
                  <a:latin typeface="Arial"/>
                  <a:cs typeface="Arial"/>
                </a:rPr>
                <a:t>243</a:t>
              </a:r>
              <a:endParaRPr lang="en-GB" sz="1050" dirty="0">
                <a:solidFill>
                  <a:srgbClr val="4D4D4D"/>
                </a:solidFill>
                <a:latin typeface="Arial"/>
                <a:cs typeface="Arial"/>
              </a:endParaRPr>
            </a:p>
          </p:txBody>
        </p:sp>
        <p:sp>
          <p:nvSpPr>
            <p:cNvPr id="82" name="TextBox 81"/>
            <p:cNvSpPr txBox="1"/>
            <p:nvPr/>
          </p:nvSpPr>
          <p:spPr>
            <a:xfrm>
              <a:off x="4045587" y="5498987"/>
              <a:ext cx="410689" cy="900246"/>
            </a:xfrm>
            <a:prstGeom prst="rect">
              <a:avLst/>
            </a:prstGeom>
            <a:noFill/>
          </p:spPr>
          <p:txBody>
            <a:bodyPr wrap="none" rtlCol="0" anchor="t" anchorCtr="0">
              <a:spAutoFit/>
            </a:bodyPr>
            <a:lstStyle/>
            <a:p>
              <a:pPr algn="ctr" fontAlgn="auto">
                <a:spcBef>
                  <a:spcPts val="0"/>
                </a:spcBef>
                <a:spcAft>
                  <a:spcPts val="0"/>
                </a:spcAft>
              </a:pPr>
              <a:r>
                <a:rPr lang="en-GB" sz="1050" dirty="0" smtClean="0">
                  <a:solidFill>
                    <a:srgbClr val="4D4D4D"/>
                  </a:solidFill>
                  <a:latin typeface="Arial"/>
                  <a:cs typeface="Arial"/>
                </a:rPr>
                <a:t>7</a:t>
              </a:r>
            </a:p>
            <a:p>
              <a:pPr algn="ctr" fontAlgn="auto">
                <a:spcBef>
                  <a:spcPts val="0"/>
                </a:spcBef>
                <a:spcAft>
                  <a:spcPts val="0"/>
                </a:spcAft>
              </a:pPr>
              <a:endParaRPr lang="en-GB" sz="1050" dirty="0">
                <a:solidFill>
                  <a:srgbClr val="4D4D4D"/>
                </a:solidFill>
                <a:latin typeface="Arial"/>
                <a:cs typeface="Arial"/>
              </a:endParaRPr>
            </a:p>
            <a:p>
              <a:pPr algn="ctr" fontAlgn="auto">
                <a:spcBef>
                  <a:spcPts val="0"/>
                </a:spcBef>
                <a:spcAft>
                  <a:spcPts val="0"/>
                </a:spcAft>
              </a:pPr>
              <a:endParaRPr lang="en-GB" sz="1050" dirty="0" smtClean="0">
                <a:solidFill>
                  <a:srgbClr val="4D4D4D"/>
                </a:solidFill>
                <a:latin typeface="Arial"/>
                <a:cs typeface="Arial"/>
              </a:endParaRPr>
            </a:p>
            <a:p>
              <a:pPr algn="ctr" fontAlgn="auto">
                <a:spcBef>
                  <a:spcPts val="0"/>
                </a:spcBef>
                <a:spcAft>
                  <a:spcPts val="0"/>
                </a:spcAft>
              </a:pPr>
              <a:r>
                <a:rPr lang="en-GB" sz="1050" dirty="0" smtClean="0">
                  <a:solidFill>
                    <a:srgbClr val="4D4D4D"/>
                  </a:solidFill>
                  <a:latin typeface="Arial"/>
                  <a:cs typeface="Arial"/>
                </a:rPr>
                <a:t>245</a:t>
              </a:r>
            </a:p>
            <a:p>
              <a:pPr algn="ctr" fontAlgn="auto">
                <a:spcBef>
                  <a:spcPts val="0"/>
                </a:spcBef>
                <a:spcAft>
                  <a:spcPts val="0"/>
                </a:spcAft>
              </a:pPr>
              <a:r>
                <a:rPr lang="en-GB" sz="1050" dirty="0" smtClean="0">
                  <a:solidFill>
                    <a:srgbClr val="4D4D4D"/>
                  </a:solidFill>
                  <a:latin typeface="Arial"/>
                  <a:cs typeface="Arial"/>
                </a:rPr>
                <a:t>234</a:t>
              </a:r>
              <a:endParaRPr lang="en-GB" sz="1050" dirty="0">
                <a:solidFill>
                  <a:srgbClr val="4D4D4D"/>
                </a:solidFill>
                <a:latin typeface="Arial"/>
                <a:cs typeface="Arial"/>
              </a:endParaRPr>
            </a:p>
          </p:txBody>
        </p:sp>
      </p:grpSp>
      <p:grpSp>
        <p:nvGrpSpPr>
          <p:cNvPr id="46" name="Group 45"/>
          <p:cNvGrpSpPr/>
          <p:nvPr/>
        </p:nvGrpSpPr>
        <p:grpSpPr>
          <a:xfrm>
            <a:off x="1417689" y="2678142"/>
            <a:ext cx="3019262" cy="614135"/>
            <a:chOff x="1395469" y="3963379"/>
            <a:chExt cx="2748101" cy="610749"/>
          </a:xfrm>
        </p:grpSpPr>
        <p:sp>
          <p:nvSpPr>
            <p:cNvPr id="72" name="TextBox 71"/>
            <p:cNvSpPr txBox="1"/>
            <p:nvPr/>
          </p:nvSpPr>
          <p:spPr>
            <a:xfrm>
              <a:off x="1395469" y="4160921"/>
              <a:ext cx="1098947" cy="413207"/>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5FU + RT</a:t>
              </a:r>
            </a:p>
            <a:p>
              <a:pP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sp>
          <p:nvSpPr>
            <p:cNvPr id="73" name="TextBox 72"/>
            <p:cNvSpPr txBox="1"/>
            <p:nvPr/>
          </p:nvSpPr>
          <p:spPr>
            <a:xfrm>
              <a:off x="2366167" y="3963379"/>
              <a:ext cx="596638"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Events</a:t>
              </a:r>
              <a:endParaRPr lang="en-GB" sz="1050" dirty="0">
                <a:solidFill>
                  <a:srgbClr val="4D4D4D"/>
                </a:solidFill>
                <a:latin typeface="Arial"/>
                <a:cs typeface="Arial"/>
              </a:endParaRPr>
            </a:p>
          </p:txBody>
        </p:sp>
        <p:sp>
          <p:nvSpPr>
            <p:cNvPr id="74" name="TextBox 73"/>
            <p:cNvSpPr txBox="1"/>
            <p:nvPr/>
          </p:nvSpPr>
          <p:spPr>
            <a:xfrm>
              <a:off x="2934576" y="3963379"/>
              <a:ext cx="864042" cy="2525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HR (95% CI)</a:t>
              </a:r>
              <a:endParaRPr lang="en-GB" sz="1050" dirty="0">
                <a:solidFill>
                  <a:srgbClr val="4D4D4D"/>
                </a:solidFill>
                <a:latin typeface="Arial"/>
                <a:cs typeface="Arial"/>
              </a:endParaRPr>
            </a:p>
          </p:txBody>
        </p:sp>
        <p:sp>
          <p:nvSpPr>
            <p:cNvPr id="75" name="TextBox 74"/>
            <p:cNvSpPr txBox="1"/>
            <p:nvPr/>
          </p:nvSpPr>
          <p:spPr>
            <a:xfrm>
              <a:off x="2477584" y="4160921"/>
              <a:ext cx="373805" cy="413207"/>
            </a:xfrm>
            <a:prstGeom prst="rect">
              <a:avLst/>
            </a:prstGeom>
            <a:noFill/>
          </p:spPr>
          <p:txBody>
            <a:bodyPr wrap="none" rtlCol="0">
              <a:spAutoFit/>
            </a:bodyPr>
            <a:lstStyle/>
            <a:p>
              <a:pPr algn="ctr" fontAlgn="auto">
                <a:spcBef>
                  <a:spcPts val="0"/>
                </a:spcBef>
                <a:spcAft>
                  <a:spcPts val="0"/>
                </a:spcAft>
              </a:pPr>
              <a:r>
                <a:rPr lang="en-GB" sz="1050" dirty="0" smtClean="0">
                  <a:solidFill>
                    <a:srgbClr val="4D4D4D"/>
                  </a:solidFill>
                  <a:latin typeface="Arial"/>
                  <a:cs typeface="Arial"/>
                </a:rPr>
                <a:t>102</a:t>
              </a:r>
            </a:p>
            <a:p>
              <a:pPr algn="ctr" fontAlgn="auto">
                <a:spcBef>
                  <a:spcPts val="0"/>
                </a:spcBef>
                <a:spcAft>
                  <a:spcPts val="0"/>
                </a:spcAft>
              </a:pPr>
              <a:r>
                <a:rPr lang="en-GB" sz="1050" dirty="0" smtClean="0">
                  <a:solidFill>
                    <a:srgbClr val="4D4D4D"/>
                  </a:solidFill>
                  <a:latin typeface="Arial"/>
                  <a:cs typeface="Arial"/>
                </a:rPr>
                <a:t>87</a:t>
              </a:r>
              <a:endParaRPr lang="en-GB" sz="1050" dirty="0">
                <a:solidFill>
                  <a:srgbClr val="4D4D4D"/>
                </a:solidFill>
                <a:latin typeface="Arial"/>
                <a:cs typeface="Arial"/>
              </a:endParaRPr>
            </a:p>
          </p:txBody>
        </p:sp>
        <p:sp>
          <p:nvSpPr>
            <p:cNvPr id="76" name="TextBox 75"/>
            <p:cNvSpPr txBox="1"/>
            <p:nvPr/>
          </p:nvSpPr>
          <p:spPr>
            <a:xfrm>
              <a:off x="3075263" y="4160921"/>
              <a:ext cx="1068307" cy="413207"/>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1 (ref)</a:t>
              </a:r>
            </a:p>
            <a:p>
              <a:pPr fontAlgn="auto">
                <a:spcBef>
                  <a:spcPts val="0"/>
                </a:spcBef>
                <a:spcAft>
                  <a:spcPts val="0"/>
                </a:spcAft>
              </a:pPr>
              <a:r>
                <a:rPr lang="en-GB" sz="1050" dirty="0" smtClean="0">
                  <a:solidFill>
                    <a:srgbClr val="4D4D4D"/>
                  </a:solidFill>
                  <a:latin typeface="Arial"/>
                  <a:cs typeface="Arial"/>
                </a:rPr>
                <a:t>0.86 (0.65, 1.14)</a:t>
              </a:r>
              <a:endParaRPr lang="en-GB" sz="1050" dirty="0">
                <a:solidFill>
                  <a:srgbClr val="4D4D4D"/>
                </a:solidFill>
                <a:latin typeface="Arial"/>
                <a:cs typeface="Arial"/>
              </a:endParaRPr>
            </a:p>
          </p:txBody>
        </p:sp>
      </p:grpSp>
      <p:sp>
        <p:nvSpPr>
          <p:cNvPr id="47" name="TextBox 46"/>
          <p:cNvSpPr txBox="1"/>
          <p:nvPr/>
        </p:nvSpPr>
        <p:spPr>
          <a:xfrm>
            <a:off x="1132808" y="3415087"/>
            <a:ext cx="1356462" cy="253916"/>
          </a:xfrm>
          <a:prstGeom prst="rect">
            <a:avLst/>
          </a:prstGeom>
          <a:noFill/>
        </p:spPr>
        <p:txBody>
          <a:bodyPr wrap="none" rtlCol="0">
            <a:spAutoFit/>
          </a:bodyPr>
          <a:lstStyle/>
          <a:p>
            <a:pPr fontAlgn="auto">
              <a:spcBef>
                <a:spcPts val="0"/>
              </a:spcBef>
              <a:spcAft>
                <a:spcPts val="0"/>
              </a:spcAft>
            </a:pPr>
            <a:r>
              <a:rPr lang="en-GB" sz="1050" dirty="0" err="1" smtClean="0">
                <a:solidFill>
                  <a:srgbClr val="4D4D4D"/>
                </a:solidFill>
                <a:latin typeface="Arial"/>
                <a:cs typeface="Arial"/>
              </a:rPr>
              <a:t>Gray’s</a:t>
            </a:r>
            <a:r>
              <a:rPr lang="en-GB" sz="1050" dirty="0" smtClean="0">
                <a:solidFill>
                  <a:srgbClr val="4D4D4D"/>
                </a:solidFill>
                <a:latin typeface="Arial"/>
                <a:cs typeface="Arial"/>
              </a:rPr>
              <a:t> test p=0.299</a:t>
            </a:r>
            <a:endParaRPr lang="en-GB" sz="1050" dirty="0">
              <a:solidFill>
                <a:srgbClr val="4D4D4D"/>
              </a:solidFill>
              <a:latin typeface="Arial"/>
              <a:cs typeface="Arial"/>
            </a:endParaRPr>
          </a:p>
        </p:txBody>
      </p:sp>
      <p:cxnSp>
        <p:nvCxnSpPr>
          <p:cNvPr id="48" name="Straight Connector 47"/>
          <p:cNvCxnSpPr/>
          <p:nvPr/>
        </p:nvCxnSpPr>
        <p:spPr>
          <a:xfrm>
            <a:off x="1189525" y="2982877"/>
            <a:ext cx="240777"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92598" y="3131787"/>
            <a:ext cx="24077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533" y="5803425"/>
            <a:ext cx="1207382" cy="577081"/>
          </a:xfrm>
          <a:prstGeom prst="rect">
            <a:avLst/>
          </a:prstGeom>
          <a:noFill/>
        </p:spPr>
        <p:txBody>
          <a:bodyPr wrap="none" rtlCol="0">
            <a:spAutoFit/>
          </a:bodyPr>
          <a:lstStyle/>
          <a:p>
            <a:pPr algn="r" fontAlgn="auto">
              <a:spcBef>
                <a:spcPts val="0"/>
              </a:spcBef>
              <a:spcAft>
                <a:spcPts val="0"/>
              </a:spcAft>
            </a:pPr>
            <a:r>
              <a:rPr lang="en-GB" sz="1050" dirty="0" smtClean="0">
                <a:solidFill>
                  <a:srgbClr val="4D4D4D"/>
                </a:solidFill>
                <a:latin typeface="Arial"/>
                <a:cs typeface="Arial"/>
              </a:rPr>
              <a:t>No. at risk</a:t>
            </a:r>
          </a:p>
          <a:p>
            <a:pPr algn="r" fontAlgn="auto">
              <a:spcBef>
                <a:spcPts val="0"/>
              </a:spcBef>
              <a:spcAft>
                <a:spcPts val="0"/>
              </a:spcAft>
            </a:pPr>
            <a:r>
              <a:rPr lang="en-GB" sz="1050" dirty="0" smtClean="0">
                <a:solidFill>
                  <a:srgbClr val="4D4D4D"/>
                </a:solidFill>
                <a:latin typeface="Arial"/>
                <a:cs typeface="Arial"/>
              </a:rPr>
              <a:t>5FU + RT</a:t>
            </a:r>
            <a:endParaRPr lang="en-GB" sz="1050" dirty="0">
              <a:solidFill>
                <a:srgbClr val="4D4D4D"/>
              </a:solidFill>
              <a:latin typeface="Arial"/>
              <a:cs typeface="Arial"/>
            </a:endParaRPr>
          </a:p>
          <a:p>
            <a:pPr algn="r" fontAlgn="auto">
              <a:spcBef>
                <a:spcPts val="0"/>
              </a:spcBef>
              <a:spcAft>
                <a:spcPts val="0"/>
              </a:spcAft>
            </a:pPr>
            <a:r>
              <a:rPr lang="en-GB" sz="1050" dirty="0" smtClean="0">
                <a:solidFill>
                  <a:srgbClr val="4D4D4D"/>
                </a:solidFill>
                <a:latin typeface="Arial"/>
                <a:cs typeface="Arial"/>
              </a:rPr>
              <a:t>5FU + RT + OXA</a:t>
            </a:r>
            <a:endParaRPr lang="en-GB" sz="1050" dirty="0">
              <a:solidFill>
                <a:srgbClr val="4D4D4D"/>
              </a:solidFill>
              <a:latin typeface="Arial"/>
              <a:cs typeface="Arial"/>
            </a:endParaRPr>
          </a:p>
        </p:txBody>
      </p:sp>
      <p:sp>
        <p:nvSpPr>
          <p:cNvPr id="83" name="TextBox 82"/>
          <p:cNvSpPr txBox="1"/>
          <p:nvPr/>
        </p:nvSpPr>
        <p:spPr>
          <a:xfrm>
            <a:off x="1403059" y="5183770"/>
            <a:ext cx="3342582" cy="253916"/>
          </a:xfrm>
          <a:prstGeom prst="rect">
            <a:avLst/>
          </a:prstGeom>
          <a:noFill/>
        </p:spPr>
        <p:txBody>
          <a:bodyPr wrap="none" rtlCol="0">
            <a:spAutoFit/>
          </a:bodyPr>
          <a:lstStyle/>
          <a:p>
            <a:pPr fontAlgn="auto">
              <a:spcBef>
                <a:spcPts val="0"/>
              </a:spcBef>
              <a:spcAft>
                <a:spcPts val="0"/>
              </a:spcAft>
            </a:pPr>
            <a:r>
              <a:rPr lang="en-GB" sz="1050" dirty="0" smtClean="0">
                <a:solidFill>
                  <a:srgbClr val="4D4D4D"/>
                </a:solidFill>
                <a:latin typeface="Arial"/>
                <a:cs typeface="Arial"/>
              </a:rPr>
              <a:t>Competing risks analysis according to Fine and </a:t>
            </a:r>
            <a:r>
              <a:rPr lang="en-GB" sz="1050" dirty="0" err="1" smtClean="0">
                <a:solidFill>
                  <a:srgbClr val="4D4D4D"/>
                </a:solidFill>
                <a:latin typeface="Arial"/>
                <a:cs typeface="Arial"/>
              </a:rPr>
              <a:t>Gray</a:t>
            </a:r>
            <a:endParaRPr lang="en-GB" sz="1050" dirty="0">
              <a:solidFill>
                <a:srgbClr val="4D4D4D"/>
              </a:solidFill>
              <a:latin typeface="Arial"/>
              <a:cs typeface="Arial"/>
            </a:endParaRPr>
          </a:p>
        </p:txBody>
      </p:sp>
      <p:sp>
        <p:nvSpPr>
          <p:cNvPr id="84" name="Line 7"/>
          <p:cNvSpPr>
            <a:spLocks noChangeShapeType="1"/>
          </p:cNvSpPr>
          <p:nvPr/>
        </p:nvSpPr>
        <p:spPr bwMode="auto">
          <a:xfrm>
            <a:off x="1031815" y="3848979"/>
            <a:ext cx="7920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latin typeface="Arial"/>
              <a:cs typeface="Arial"/>
            </a:endParaRPr>
          </a:p>
        </p:txBody>
      </p:sp>
      <p:sp>
        <p:nvSpPr>
          <p:cNvPr id="85" name="TextBox 84"/>
          <p:cNvSpPr txBox="1"/>
          <p:nvPr/>
        </p:nvSpPr>
        <p:spPr>
          <a:xfrm>
            <a:off x="645599" y="3721228"/>
            <a:ext cx="447558" cy="253916"/>
          </a:xfrm>
          <a:prstGeom prst="rect">
            <a:avLst/>
          </a:prstGeom>
          <a:noFill/>
        </p:spPr>
        <p:txBody>
          <a:bodyPr wrap="none" rtlCol="0" anchor="ctr" anchorCtr="0">
            <a:spAutoFit/>
          </a:bodyPr>
          <a:lstStyle/>
          <a:p>
            <a:pPr algn="r" fontAlgn="auto">
              <a:spcBef>
                <a:spcPts val="0"/>
              </a:spcBef>
              <a:spcAft>
                <a:spcPts val="0"/>
              </a:spcAft>
            </a:pPr>
            <a:r>
              <a:rPr lang="en-GB" sz="1050" dirty="0" smtClean="0">
                <a:solidFill>
                  <a:srgbClr val="4D4D4D"/>
                </a:solidFill>
                <a:latin typeface="Arial"/>
                <a:cs typeface="Arial"/>
              </a:rPr>
              <a:t>0.20</a:t>
            </a:r>
            <a:endParaRPr lang="en-GB" sz="1050" dirty="0">
              <a:solidFill>
                <a:srgbClr val="4D4D4D"/>
              </a:solidFill>
              <a:latin typeface="Arial"/>
              <a:cs typeface="Arial"/>
            </a:endParaRPr>
          </a:p>
        </p:txBody>
      </p:sp>
      <p:sp>
        <p:nvSpPr>
          <p:cNvPr id="2" name="Freeform 2"/>
          <p:cNvSpPr>
            <a:spLocks/>
          </p:cNvSpPr>
          <p:nvPr/>
        </p:nvSpPr>
        <p:spPr bwMode="auto">
          <a:xfrm>
            <a:off x="1222669" y="3519757"/>
            <a:ext cx="3273942" cy="1828611"/>
          </a:xfrm>
          <a:custGeom>
            <a:avLst/>
            <a:gdLst>
              <a:gd name="T0" fmla="*/ 6 w 257"/>
              <a:gd name="T1" fmla="*/ 141 h 143"/>
              <a:gd name="T2" fmla="*/ 15 w 257"/>
              <a:gd name="T3" fmla="*/ 139 h 143"/>
              <a:gd name="T4" fmla="*/ 16 w 257"/>
              <a:gd name="T5" fmla="*/ 133 h 143"/>
              <a:gd name="T6" fmla="*/ 18 w 257"/>
              <a:gd name="T7" fmla="*/ 131 h 143"/>
              <a:gd name="T8" fmla="*/ 20 w 257"/>
              <a:gd name="T9" fmla="*/ 128 h 143"/>
              <a:gd name="T10" fmla="*/ 24 w 257"/>
              <a:gd name="T11" fmla="*/ 126 h 143"/>
              <a:gd name="T12" fmla="*/ 31 w 257"/>
              <a:gd name="T13" fmla="*/ 120 h 143"/>
              <a:gd name="T14" fmla="*/ 36 w 257"/>
              <a:gd name="T15" fmla="*/ 116 h 143"/>
              <a:gd name="T16" fmla="*/ 37 w 257"/>
              <a:gd name="T17" fmla="*/ 111 h 143"/>
              <a:gd name="T18" fmla="*/ 39 w 257"/>
              <a:gd name="T19" fmla="*/ 108 h 143"/>
              <a:gd name="T20" fmla="*/ 40 w 257"/>
              <a:gd name="T21" fmla="*/ 104 h 143"/>
              <a:gd name="T22" fmla="*/ 43 w 257"/>
              <a:gd name="T23" fmla="*/ 102 h 143"/>
              <a:gd name="T24" fmla="*/ 45 w 257"/>
              <a:gd name="T25" fmla="*/ 96 h 143"/>
              <a:gd name="T26" fmla="*/ 45 w 257"/>
              <a:gd name="T27" fmla="*/ 91 h 143"/>
              <a:gd name="T28" fmla="*/ 46 w 257"/>
              <a:gd name="T29" fmla="*/ 87 h 143"/>
              <a:gd name="T30" fmla="*/ 49 w 257"/>
              <a:gd name="T31" fmla="*/ 83 h 143"/>
              <a:gd name="T32" fmla="*/ 50 w 257"/>
              <a:gd name="T33" fmla="*/ 78 h 143"/>
              <a:gd name="T34" fmla="*/ 51 w 257"/>
              <a:gd name="T35" fmla="*/ 72 h 143"/>
              <a:gd name="T36" fmla="*/ 55 w 257"/>
              <a:gd name="T37" fmla="*/ 69 h 143"/>
              <a:gd name="T38" fmla="*/ 56 w 257"/>
              <a:gd name="T39" fmla="*/ 65 h 143"/>
              <a:gd name="T40" fmla="*/ 64 w 257"/>
              <a:gd name="T41" fmla="*/ 64 h 143"/>
              <a:gd name="T42" fmla="*/ 65 w 257"/>
              <a:gd name="T43" fmla="*/ 56 h 143"/>
              <a:gd name="T44" fmla="*/ 69 w 257"/>
              <a:gd name="T45" fmla="*/ 54 h 143"/>
              <a:gd name="T46" fmla="*/ 75 w 257"/>
              <a:gd name="T47" fmla="*/ 51 h 143"/>
              <a:gd name="T48" fmla="*/ 78 w 257"/>
              <a:gd name="T49" fmla="*/ 47 h 143"/>
              <a:gd name="T50" fmla="*/ 79 w 257"/>
              <a:gd name="T51" fmla="*/ 43 h 143"/>
              <a:gd name="T52" fmla="*/ 82 w 257"/>
              <a:gd name="T53" fmla="*/ 41 h 143"/>
              <a:gd name="T54" fmla="*/ 85 w 257"/>
              <a:gd name="T55" fmla="*/ 37 h 143"/>
              <a:gd name="T56" fmla="*/ 96 w 257"/>
              <a:gd name="T57" fmla="*/ 36 h 143"/>
              <a:gd name="T58" fmla="*/ 102 w 257"/>
              <a:gd name="T59" fmla="*/ 33 h 143"/>
              <a:gd name="T60" fmla="*/ 105 w 257"/>
              <a:gd name="T61" fmla="*/ 31 h 143"/>
              <a:gd name="T62" fmla="*/ 110 w 257"/>
              <a:gd name="T63" fmla="*/ 29 h 143"/>
              <a:gd name="T64" fmla="*/ 121 w 257"/>
              <a:gd name="T65" fmla="*/ 26 h 143"/>
              <a:gd name="T66" fmla="*/ 141 w 257"/>
              <a:gd name="T67" fmla="*/ 24 h 143"/>
              <a:gd name="T68" fmla="*/ 150 w 257"/>
              <a:gd name="T69" fmla="*/ 21 h 143"/>
              <a:gd name="T70" fmla="*/ 152 w 257"/>
              <a:gd name="T71" fmla="*/ 19 h 143"/>
              <a:gd name="T72" fmla="*/ 153 w 257"/>
              <a:gd name="T73" fmla="*/ 14 h 143"/>
              <a:gd name="T74" fmla="*/ 164 w 257"/>
              <a:gd name="T75" fmla="*/ 13 h 143"/>
              <a:gd name="T76" fmla="*/ 171 w 257"/>
              <a:gd name="T77" fmla="*/ 9 h 143"/>
              <a:gd name="T78" fmla="*/ 195 w 257"/>
              <a:gd name="T79" fmla="*/ 8 h 143"/>
              <a:gd name="T80" fmla="*/ 221 w 257"/>
              <a:gd name="T81" fmla="*/ 5 h 143"/>
              <a:gd name="T82" fmla="*/ 254 w 257"/>
              <a:gd name="T83" fmla="*/ 3 h 143"/>
              <a:gd name="T84" fmla="*/ 255 w 25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143">
                <a:moveTo>
                  <a:pt x="0" y="143"/>
                </a:moveTo>
                <a:lnTo>
                  <a:pt x="6" y="143"/>
                </a:lnTo>
                <a:lnTo>
                  <a:pt x="6" y="141"/>
                </a:lnTo>
                <a:lnTo>
                  <a:pt x="8" y="141"/>
                </a:lnTo>
                <a:lnTo>
                  <a:pt x="8" y="139"/>
                </a:lnTo>
                <a:lnTo>
                  <a:pt x="15" y="139"/>
                </a:lnTo>
                <a:lnTo>
                  <a:pt x="15" y="138"/>
                </a:lnTo>
                <a:lnTo>
                  <a:pt x="16" y="138"/>
                </a:lnTo>
                <a:lnTo>
                  <a:pt x="16" y="133"/>
                </a:lnTo>
                <a:lnTo>
                  <a:pt x="17" y="133"/>
                </a:lnTo>
                <a:lnTo>
                  <a:pt x="17" y="131"/>
                </a:lnTo>
                <a:lnTo>
                  <a:pt x="18" y="131"/>
                </a:lnTo>
                <a:lnTo>
                  <a:pt x="18" y="129"/>
                </a:lnTo>
                <a:lnTo>
                  <a:pt x="20" y="129"/>
                </a:lnTo>
                <a:lnTo>
                  <a:pt x="20" y="128"/>
                </a:lnTo>
                <a:lnTo>
                  <a:pt x="23" y="128"/>
                </a:lnTo>
                <a:lnTo>
                  <a:pt x="23" y="126"/>
                </a:lnTo>
                <a:lnTo>
                  <a:pt x="24" y="126"/>
                </a:lnTo>
                <a:lnTo>
                  <a:pt x="24" y="123"/>
                </a:lnTo>
                <a:lnTo>
                  <a:pt x="31" y="123"/>
                </a:lnTo>
                <a:lnTo>
                  <a:pt x="31" y="120"/>
                </a:lnTo>
                <a:lnTo>
                  <a:pt x="35" y="120"/>
                </a:lnTo>
                <a:lnTo>
                  <a:pt x="35" y="116"/>
                </a:lnTo>
                <a:lnTo>
                  <a:pt x="36" y="116"/>
                </a:lnTo>
                <a:lnTo>
                  <a:pt x="36" y="114"/>
                </a:lnTo>
                <a:lnTo>
                  <a:pt x="37" y="114"/>
                </a:lnTo>
                <a:lnTo>
                  <a:pt x="37" y="111"/>
                </a:lnTo>
                <a:lnTo>
                  <a:pt x="38" y="111"/>
                </a:lnTo>
                <a:lnTo>
                  <a:pt x="38" y="108"/>
                </a:lnTo>
                <a:lnTo>
                  <a:pt x="39" y="108"/>
                </a:lnTo>
                <a:lnTo>
                  <a:pt x="39" y="104"/>
                </a:lnTo>
                <a:lnTo>
                  <a:pt x="40" y="104"/>
                </a:lnTo>
                <a:lnTo>
                  <a:pt x="40" y="104"/>
                </a:lnTo>
                <a:lnTo>
                  <a:pt x="42" y="104"/>
                </a:lnTo>
                <a:lnTo>
                  <a:pt x="42" y="102"/>
                </a:lnTo>
                <a:lnTo>
                  <a:pt x="43" y="102"/>
                </a:lnTo>
                <a:lnTo>
                  <a:pt x="43" y="99"/>
                </a:lnTo>
                <a:lnTo>
                  <a:pt x="43" y="96"/>
                </a:lnTo>
                <a:lnTo>
                  <a:pt x="45" y="96"/>
                </a:lnTo>
                <a:lnTo>
                  <a:pt x="45" y="94"/>
                </a:lnTo>
                <a:lnTo>
                  <a:pt x="45" y="91"/>
                </a:lnTo>
                <a:lnTo>
                  <a:pt x="45" y="91"/>
                </a:lnTo>
                <a:lnTo>
                  <a:pt x="45" y="89"/>
                </a:lnTo>
                <a:lnTo>
                  <a:pt x="46" y="89"/>
                </a:lnTo>
                <a:lnTo>
                  <a:pt x="46" y="87"/>
                </a:lnTo>
                <a:lnTo>
                  <a:pt x="47" y="87"/>
                </a:lnTo>
                <a:lnTo>
                  <a:pt x="47" y="83"/>
                </a:lnTo>
                <a:lnTo>
                  <a:pt x="49" y="83"/>
                </a:lnTo>
                <a:lnTo>
                  <a:pt x="49" y="81"/>
                </a:lnTo>
                <a:lnTo>
                  <a:pt x="50" y="81"/>
                </a:lnTo>
                <a:lnTo>
                  <a:pt x="50" y="78"/>
                </a:lnTo>
                <a:cubicBezTo>
                  <a:pt x="50" y="78"/>
                  <a:pt x="50" y="75"/>
                  <a:pt x="50" y="75"/>
                </a:cubicBezTo>
                <a:lnTo>
                  <a:pt x="51" y="75"/>
                </a:lnTo>
                <a:lnTo>
                  <a:pt x="51" y="72"/>
                </a:lnTo>
                <a:lnTo>
                  <a:pt x="53" y="72"/>
                </a:lnTo>
                <a:lnTo>
                  <a:pt x="53" y="69"/>
                </a:lnTo>
                <a:lnTo>
                  <a:pt x="55" y="69"/>
                </a:lnTo>
                <a:lnTo>
                  <a:pt x="55" y="67"/>
                </a:lnTo>
                <a:lnTo>
                  <a:pt x="56" y="67"/>
                </a:lnTo>
                <a:lnTo>
                  <a:pt x="56" y="65"/>
                </a:lnTo>
                <a:lnTo>
                  <a:pt x="59" y="65"/>
                </a:lnTo>
                <a:lnTo>
                  <a:pt x="59" y="64"/>
                </a:lnTo>
                <a:lnTo>
                  <a:pt x="64" y="64"/>
                </a:lnTo>
                <a:lnTo>
                  <a:pt x="64" y="62"/>
                </a:lnTo>
                <a:lnTo>
                  <a:pt x="65" y="62"/>
                </a:lnTo>
                <a:lnTo>
                  <a:pt x="65" y="56"/>
                </a:lnTo>
                <a:lnTo>
                  <a:pt x="68" y="56"/>
                </a:lnTo>
                <a:lnTo>
                  <a:pt x="69" y="56"/>
                </a:lnTo>
                <a:lnTo>
                  <a:pt x="69" y="54"/>
                </a:lnTo>
                <a:lnTo>
                  <a:pt x="72" y="54"/>
                </a:lnTo>
                <a:lnTo>
                  <a:pt x="72" y="51"/>
                </a:lnTo>
                <a:lnTo>
                  <a:pt x="75" y="51"/>
                </a:lnTo>
                <a:lnTo>
                  <a:pt x="75" y="49"/>
                </a:lnTo>
                <a:lnTo>
                  <a:pt x="78" y="49"/>
                </a:lnTo>
                <a:lnTo>
                  <a:pt x="78" y="47"/>
                </a:lnTo>
                <a:lnTo>
                  <a:pt x="79" y="47"/>
                </a:lnTo>
                <a:lnTo>
                  <a:pt x="79" y="46"/>
                </a:lnTo>
                <a:lnTo>
                  <a:pt x="79" y="43"/>
                </a:lnTo>
                <a:lnTo>
                  <a:pt x="80" y="43"/>
                </a:lnTo>
                <a:lnTo>
                  <a:pt x="80" y="41"/>
                </a:lnTo>
                <a:lnTo>
                  <a:pt x="82" y="41"/>
                </a:lnTo>
                <a:lnTo>
                  <a:pt x="82" y="39"/>
                </a:lnTo>
                <a:lnTo>
                  <a:pt x="85" y="39"/>
                </a:lnTo>
                <a:lnTo>
                  <a:pt x="85" y="37"/>
                </a:lnTo>
                <a:lnTo>
                  <a:pt x="87" y="37"/>
                </a:lnTo>
                <a:lnTo>
                  <a:pt x="87" y="36"/>
                </a:lnTo>
                <a:lnTo>
                  <a:pt x="96" y="36"/>
                </a:lnTo>
                <a:lnTo>
                  <a:pt x="96" y="33"/>
                </a:lnTo>
                <a:lnTo>
                  <a:pt x="101" y="33"/>
                </a:lnTo>
                <a:lnTo>
                  <a:pt x="102" y="33"/>
                </a:lnTo>
                <a:lnTo>
                  <a:pt x="102" y="33"/>
                </a:lnTo>
                <a:lnTo>
                  <a:pt x="105" y="33"/>
                </a:lnTo>
                <a:lnTo>
                  <a:pt x="105" y="31"/>
                </a:lnTo>
                <a:lnTo>
                  <a:pt x="108" y="31"/>
                </a:lnTo>
                <a:lnTo>
                  <a:pt x="108" y="29"/>
                </a:lnTo>
                <a:lnTo>
                  <a:pt x="110" y="29"/>
                </a:lnTo>
                <a:lnTo>
                  <a:pt x="110" y="28"/>
                </a:lnTo>
                <a:lnTo>
                  <a:pt x="121" y="28"/>
                </a:lnTo>
                <a:lnTo>
                  <a:pt x="121" y="26"/>
                </a:lnTo>
                <a:lnTo>
                  <a:pt x="128" y="26"/>
                </a:lnTo>
                <a:lnTo>
                  <a:pt x="128" y="24"/>
                </a:lnTo>
                <a:lnTo>
                  <a:pt x="141" y="24"/>
                </a:lnTo>
                <a:lnTo>
                  <a:pt x="141" y="23"/>
                </a:lnTo>
                <a:lnTo>
                  <a:pt x="150" y="23"/>
                </a:lnTo>
                <a:lnTo>
                  <a:pt x="150" y="21"/>
                </a:lnTo>
                <a:lnTo>
                  <a:pt x="151" y="21"/>
                </a:lnTo>
                <a:lnTo>
                  <a:pt x="151" y="19"/>
                </a:lnTo>
                <a:lnTo>
                  <a:pt x="152" y="19"/>
                </a:lnTo>
                <a:lnTo>
                  <a:pt x="152" y="18"/>
                </a:lnTo>
                <a:lnTo>
                  <a:pt x="153" y="18"/>
                </a:lnTo>
                <a:lnTo>
                  <a:pt x="153" y="14"/>
                </a:lnTo>
                <a:lnTo>
                  <a:pt x="156" y="14"/>
                </a:lnTo>
                <a:lnTo>
                  <a:pt x="156" y="13"/>
                </a:lnTo>
                <a:lnTo>
                  <a:pt x="164" y="13"/>
                </a:lnTo>
                <a:lnTo>
                  <a:pt x="164" y="11"/>
                </a:lnTo>
                <a:lnTo>
                  <a:pt x="171" y="11"/>
                </a:lnTo>
                <a:lnTo>
                  <a:pt x="171" y="9"/>
                </a:lnTo>
                <a:lnTo>
                  <a:pt x="174" y="9"/>
                </a:lnTo>
                <a:lnTo>
                  <a:pt x="174" y="8"/>
                </a:lnTo>
                <a:lnTo>
                  <a:pt x="195" y="8"/>
                </a:lnTo>
                <a:lnTo>
                  <a:pt x="195" y="7"/>
                </a:lnTo>
                <a:lnTo>
                  <a:pt x="221" y="7"/>
                </a:lnTo>
                <a:lnTo>
                  <a:pt x="221" y="5"/>
                </a:lnTo>
                <a:lnTo>
                  <a:pt x="237" y="5"/>
                </a:lnTo>
                <a:lnTo>
                  <a:pt x="237" y="3"/>
                </a:lnTo>
                <a:lnTo>
                  <a:pt x="254" y="3"/>
                </a:lnTo>
                <a:lnTo>
                  <a:pt x="254" y="1"/>
                </a:lnTo>
                <a:lnTo>
                  <a:pt x="255" y="1"/>
                </a:lnTo>
                <a:lnTo>
                  <a:pt x="255" y="0"/>
                </a:lnTo>
                <a:lnTo>
                  <a:pt x="257"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3" name="Freeform 3"/>
          <p:cNvSpPr>
            <a:spLocks/>
          </p:cNvSpPr>
          <p:nvPr/>
        </p:nvSpPr>
        <p:spPr bwMode="auto">
          <a:xfrm>
            <a:off x="1235408" y="3276795"/>
            <a:ext cx="3273942" cy="2071573"/>
          </a:xfrm>
          <a:custGeom>
            <a:avLst/>
            <a:gdLst>
              <a:gd name="T0" fmla="*/ 223 w 257"/>
              <a:gd name="T1" fmla="*/ 2 h 162"/>
              <a:gd name="T2" fmla="*/ 205 w 257"/>
              <a:gd name="T3" fmla="*/ 3 h 162"/>
              <a:gd name="T4" fmla="*/ 201 w 257"/>
              <a:gd name="T5" fmla="*/ 6 h 162"/>
              <a:gd name="T6" fmla="*/ 182 w 257"/>
              <a:gd name="T7" fmla="*/ 10 h 162"/>
              <a:gd name="T8" fmla="*/ 173 w 257"/>
              <a:gd name="T9" fmla="*/ 13 h 162"/>
              <a:gd name="T10" fmla="*/ 162 w 257"/>
              <a:gd name="T11" fmla="*/ 15 h 162"/>
              <a:gd name="T12" fmla="*/ 158 w 257"/>
              <a:gd name="T13" fmla="*/ 17 h 162"/>
              <a:gd name="T14" fmla="*/ 135 w 257"/>
              <a:gd name="T15" fmla="*/ 19 h 162"/>
              <a:gd name="T16" fmla="*/ 123 w 257"/>
              <a:gd name="T17" fmla="*/ 22 h 162"/>
              <a:gd name="T18" fmla="*/ 118 w 257"/>
              <a:gd name="T19" fmla="*/ 24 h 162"/>
              <a:gd name="T20" fmla="*/ 114 w 257"/>
              <a:gd name="T21" fmla="*/ 28 h 162"/>
              <a:gd name="T22" fmla="*/ 110 w 257"/>
              <a:gd name="T23" fmla="*/ 30 h 162"/>
              <a:gd name="T24" fmla="*/ 106 w 257"/>
              <a:gd name="T25" fmla="*/ 33 h 162"/>
              <a:gd name="T26" fmla="*/ 97 w 257"/>
              <a:gd name="T27" fmla="*/ 35 h 162"/>
              <a:gd name="T28" fmla="*/ 88 w 257"/>
              <a:gd name="T29" fmla="*/ 38 h 162"/>
              <a:gd name="T30" fmla="*/ 81 w 257"/>
              <a:gd name="T31" fmla="*/ 39 h 162"/>
              <a:gd name="T32" fmla="*/ 80 w 257"/>
              <a:gd name="T33" fmla="*/ 47 h 162"/>
              <a:gd name="T34" fmla="*/ 73 w 257"/>
              <a:gd name="T35" fmla="*/ 50 h 162"/>
              <a:gd name="T36" fmla="*/ 71 w 257"/>
              <a:gd name="T37" fmla="*/ 54 h 162"/>
              <a:gd name="T38" fmla="*/ 68 w 257"/>
              <a:gd name="T39" fmla="*/ 57 h 162"/>
              <a:gd name="T40" fmla="*/ 65 w 257"/>
              <a:gd name="T41" fmla="*/ 59 h 162"/>
              <a:gd name="T42" fmla="*/ 63 w 257"/>
              <a:gd name="T43" fmla="*/ 64 h 162"/>
              <a:gd name="T44" fmla="*/ 60 w 257"/>
              <a:gd name="T45" fmla="*/ 68 h 162"/>
              <a:gd name="T46" fmla="*/ 58 w 257"/>
              <a:gd name="T47" fmla="*/ 78 h 162"/>
              <a:gd name="T48" fmla="*/ 57 w 257"/>
              <a:gd name="T49" fmla="*/ 81 h 162"/>
              <a:gd name="T50" fmla="*/ 54 w 257"/>
              <a:gd name="T51" fmla="*/ 82 h 162"/>
              <a:gd name="T52" fmla="*/ 52 w 257"/>
              <a:gd name="T53" fmla="*/ 88 h 162"/>
              <a:gd name="T54" fmla="*/ 50 w 257"/>
              <a:gd name="T55" fmla="*/ 92 h 162"/>
              <a:gd name="T56" fmla="*/ 47 w 257"/>
              <a:gd name="T57" fmla="*/ 96 h 162"/>
              <a:gd name="T58" fmla="*/ 46 w 257"/>
              <a:gd name="T59" fmla="*/ 101 h 162"/>
              <a:gd name="T60" fmla="*/ 43 w 257"/>
              <a:gd name="T61" fmla="*/ 105 h 162"/>
              <a:gd name="T62" fmla="*/ 41 w 257"/>
              <a:gd name="T63" fmla="*/ 114 h 162"/>
              <a:gd name="T64" fmla="*/ 35 w 257"/>
              <a:gd name="T65" fmla="*/ 116 h 162"/>
              <a:gd name="T66" fmla="*/ 34 w 257"/>
              <a:gd name="T67" fmla="*/ 120 h 162"/>
              <a:gd name="T68" fmla="*/ 22 w 257"/>
              <a:gd name="T69" fmla="*/ 122 h 162"/>
              <a:gd name="T70" fmla="*/ 18 w 257"/>
              <a:gd name="T71" fmla="*/ 125 h 162"/>
              <a:gd name="T72" fmla="*/ 13 w 257"/>
              <a:gd name="T73" fmla="*/ 128 h 162"/>
              <a:gd name="T74" fmla="*/ 11 w 257"/>
              <a:gd name="T75" fmla="*/ 132 h 162"/>
              <a:gd name="T76" fmla="*/ 9 w 257"/>
              <a:gd name="T77" fmla="*/ 135 h 162"/>
              <a:gd name="T78" fmla="*/ 8 w 257"/>
              <a:gd name="T79" fmla="*/ 144 h 162"/>
              <a:gd name="T80" fmla="*/ 7 w 257"/>
              <a:gd name="T81" fmla="*/ 154 h 162"/>
              <a:gd name="T82" fmla="*/ 5 w 257"/>
              <a:gd name="T83" fmla="*/ 159 h 162"/>
              <a:gd name="T84" fmla="*/ 0 w 257"/>
              <a:gd name="T8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162">
                <a:moveTo>
                  <a:pt x="257" y="0"/>
                </a:moveTo>
                <a:lnTo>
                  <a:pt x="223" y="0"/>
                </a:lnTo>
                <a:lnTo>
                  <a:pt x="223" y="2"/>
                </a:lnTo>
                <a:lnTo>
                  <a:pt x="210" y="2"/>
                </a:lnTo>
                <a:lnTo>
                  <a:pt x="210" y="3"/>
                </a:lnTo>
                <a:lnTo>
                  <a:pt x="205" y="3"/>
                </a:lnTo>
                <a:lnTo>
                  <a:pt x="205" y="4"/>
                </a:lnTo>
                <a:lnTo>
                  <a:pt x="201" y="4"/>
                </a:lnTo>
                <a:lnTo>
                  <a:pt x="201" y="6"/>
                </a:lnTo>
                <a:lnTo>
                  <a:pt x="193" y="6"/>
                </a:lnTo>
                <a:lnTo>
                  <a:pt x="193" y="10"/>
                </a:lnTo>
                <a:lnTo>
                  <a:pt x="182" y="10"/>
                </a:lnTo>
                <a:lnTo>
                  <a:pt x="182" y="11"/>
                </a:lnTo>
                <a:lnTo>
                  <a:pt x="173" y="11"/>
                </a:lnTo>
                <a:lnTo>
                  <a:pt x="173" y="13"/>
                </a:lnTo>
                <a:lnTo>
                  <a:pt x="171" y="13"/>
                </a:lnTo>
                <a:lnTo>
                  <a:pt x="171" y="15"/>
                </a:lnTo>
                <a:lnTo>
                  <a:pt x="162" y="15"/>
                </a:lnTo>
                <a:lnTo>
                  <a:pt x="162" y="16"/>
                </a:lnTo>
                <a:lnTo>
                  <a:pt x="158" y="16"/>
                </a:lnTo>
                <a:lnTo>
                  <a:pt x="158" y="17"/>
                </a:lnTo>
                <a:lnTo>
                  <a:pt x="153" y="17"/>
                </a:lnTo>
                <a:lnTo>
                  <a:pt x="153" y="19"/>
                </a:lnTo>
                <a:lnTo>
                  <a:pt x="135" y="19"/>
                </a:lnTo>
                <a:lnTo>
                  <a:pt x="135" y="20"/>
                </a:lnTo>
                <a:lnTo>
                  <a:pt x="123" y="20"/>
                </a:lnTo>
                <a:lnTo>
                  <a:pt x="123" y="22"/>
                </a:lnTo>
                <a:lnTo>
                  <a:pt x="120" y="22"/>
                </a:lnTo>
                <a:lnTo>
                  <a:pt x="120" y="24"/>
                </a:lnTo>
                <a:lnTo>
                  <a:pt x="118" y="24"/>
                </a:lnTo>
                <a:lnTo>
                  <a:pt x="118" y="26"/>
                </a:lnTo>
                <a:lnTo>
                  <a:pt x="114" y="26"/>
                </a:lnTo>
                <a:lnTo>
                  <a:pt x="114" y="28"/>
                </a:lnTo>
                <a:lnTo>
                  <a:pt x="111" y="28"/>
                </a:lnTo>
                <a:lnTo>
                  <a:pt x="111" y="30"/>
                </a:lnTo>
                <a:lnTo>
                  <a:pt x="110" y="30"/>
                </a:lnTo>
                <a:lnTo>
                  <a:pt x="110" y="31"/>
                </a:lnTo>
                <a:lnTo>
                  <a:pt x="106" y="31"/>
                </a:lnTo>
                <a:lnTo>
                  <a:pt x="106" y="33"/>
                </a:lnTo>
                <a:lnTo>
                  <a:pt x="101" y="33"/>
                </a:lnTo>
                <a:lnTo>
                  <a:pt x="101" y="35"/>
                </a:lnTo>
                <a:lnTo>
                  <a:pt x="97" y="35"/>
                </a:lnTo>
                <a:lnTo>
                  <a:pt x="97" y="37"/>
                </a:lnTo>
                <a:lnTo>
                  <a:pt x="88" y="37"/>
                </a:lnTo>
                <a:lnTo>
                  <a:pt x="88" y="38"/>
                </a:lnTo>
                <a:lnTo>
                  <a:pt x="84" y="38"/>
                </a:lnTo>
                <a:lnTo>
                  <a:pt x="84" y="39"/>
                </a:lnTo>
                <a:lnTo>
                  <a:pt x="81" y="39"/>
                </a:lnTo>
                <a:lnTo>
                  <a:pt x="81" y="41"/>
                </a:lnTo>
                <a:lnTo>
                  <a:pt x="80" y="41"/>
                </a:lnTo>
                <a:lnTo>
                  <a:pt x="80" y="47"/>
                </a:lnTo>
                <a:lnTo>
                  <a:pt x="74" y="47"/>
                </a:lnTo>
                <a:lnTo>
                  <a:pt x="74" y="50"/>
                </a:lnTo>
                <a:lnTo>
                  <a:pt x="73" y="50"/>
                </a:lnTo>
                <a:lnTo>
                  <a:pt x="73" y="53"/>
                </a:lnTo>
                <a:lnTo>
                  <a:pt x="71" y="53"/>
                </a:lnTo>
                <a:lnTo>
                  <a:pt x="71" y="54"/>
                </a:lnTo>
                <a:cubicBezTo>
                  <a:pt x="71" y="54"/>
                  <a:pt x="72" y="55"/>
                  <a:pt x="71" y="55"/>
                </a:cubicBezTo>
                <a:cubicBezTo>
                  <a:pt x="70" y="55"/>
                  <a:pt x="68" y="55"/>
                  <a:pt x="68" y="55"/>
                </a:cubicBezTo>
                <a:lnTo>
                  <a:pt x="68" y="57"/>
                </a:lnTo>
                <a:lnTo>
                  <a:pt x="67" y="57"/>
                </a:lnTo>
                <a:lnTo>
                  <a:pt x="67" y="59"/>
                </a:lnTo>
                <a:lnTo>
                  <a:pt x="65" y="59"/>
                </a:lnTo>
                <a:lnTo>
                  <a:pt x="65" y="61"/>
                </a:lnTo>
                <a:lnTo>
                  <a:pt x="63" y="61"/>
                </a:lnTo>
                <a:lnTo>
                  <a:pt x="63" y="64"/>
                </a:lnTo>
                <a:lnTo>
                  <a:pt x="62" y="64"/>
                </a:lnTo>
                <a:lnTo>
                  <a:pt x="62" y="68"/>
                </a:lnTo>
                <a:lnTo>
                  <a:pt x="60" y="68"/>
                </a:lnTo>
                <a:lnTo>
                  <a:pt x="60" y="70"/>
                </a:lnTo>
                <a:lnTo>
                  <a:pt x="60" y="78"/>
                </a:lnTo>
                <a:lnTo>
                  <a:pt x="58" y="78"/>
                </a:lnTo>
                <a:lnTo>
                  <a:pt x="58" y="79"/>
                </a:lnTo>
                <a:lnTo>
                  <a:pt x="57" y="79"/>
                </a:lnTo>
                <a:lnTo>
                  <a:pt x="57" y="81"/>
                </a:lnTo>
                <a:lnTo>
                  <a:pt x="55" y="81"/>
                </a:lnTo>
                <a:lnTo>
                  <a:pt x="55" y="82"/>
                </a:lnTo>
                <a:lnTo>
                  <a:pt x="54" y="82"/>
                </a:lnTo>
                <a:lnTo>
                  <a:pt x="54" y="85"/>
                </a:lnTo>
                <a:lnTo>
                  <a:pt x="52" y="85"/>
                </a:lnTo>
                <a:lnTo>
                  <a:pt x="52" y="88"/>
                </a:lnTo>
                <a:lnTo>
                  <a:pt x="52" y="89"/>
                </a:lnTo>
                <a:lnTo>
                  <a:pt x="50" y="89"/>
                </a:lnTo>
                <a:lnTo>
                  <a:pt x="50" y="92"/>
                </a:lnTo>
                <a:lnTo>
                  <a:pt x="49" y="92"/>
                </a:lnTo>
                <a:lnTo>
                  <a:pt x="49" y="96"/>
                </a:lnTo>
                <a:lnTo>
                  <a:pt x="47" y="96"/>
                </a:lnTo>
                <a:lnTo>
                  <a:pt x="47" y="98"/>
                </a:lnTo>
                <a:lnTo>
                  <a:pt x="46" y="98"/>
                </a:lnTo>
                <a:lnTo>
                  <a:pt x="46" y="101"/>
                </a:lnTo>
                <a:lnTo>
                  <a:pt x="45" y="101"/>
                </a:lnTo>
                <a:lnTo>
                  <a:pt x="45" y="105"/>
                </a:lnTo>
                <a:lnTo>
                  <a:pt x="43" y="105"/>
                </a:lnTo>
                <a:lnTo>
                  <a:pt x="43" y="111"/>
                </a:lnTo>
                <a:lnTo>
                  <a:pt x="41" y="111"/>
                </a:lnTo>
                <a:lnTo>
                  <a:pt x="41" y="114"/>
                </a:lnTo>
                <a:lnTo>
                  <a:pt x="36" y="114"/>
                </a:lnTo>
                <a:lnTo>
                  <a:pt x="36" y="116"/>
                </a:lnTo>
                <a:lnTo>
                  <a:pt x="35" y="116"/>
                </a:lnTo>
                <a:lnTo>
                  <a:pt x="35" y="118"/>
                </a:lnTo>
                <a:lnTo>
                  <a:pt x="34" y="118"/>
                </a:lnTo>
                <a:lnTo>
                  <a:pt x="34" y="120"/>
                </a:lnTo>
                <a:lnTo>
                  <a:pt x="32" y="120"/>
                </a:lnTo>
                <a:lnTo>
                  <a:pt x="32" y="122"/>
                </a:lnTo>
                <a:lnTo>
                  <a:pt x="22" y="122"/>
                </a:lnTo>
                <a:lnTo>
                  <a:pt x="22" y="123"/>
                </a:lnTo>
                <a:lnTo>
                  <a:pt x="18" y="123"/>
                </a:lnTo>
                <a:lnTo>
                  <a:pt x="18" y="125"/>
                </a:lnTo>
                <a:lnTo>
                  <a:pt x="15" y="125"/>
                </a:lnTo>
                <a:lnTo>
                  <a:pt x="15" y="128"/>
                </a:lnTo>
                <a:lnTo>
                  <a:pt x="13" y="128"/>
                </a:lnTo>
                <a:lnTo>
                  <a:pt x="13" y="129"/>
                </a:lnTo>
                <a:lnTo>
                  <a:pt x="11" y="129"/>
                </a:lnTo>
                <a:lnTo>
                  <a:pt x="11" y="132"/>
                </a:lnTo>
                <a:lnTo>
                  <a:pt x="10" y="132"/>
                </a:lnTo>
                <a:lnTo>
                  <a:pt x="10" y="135"/>
                </a:lnTo>
                <a:lnTo>
                  <a:pt x="9" y="135"/>
                </a:lnTo>
                <a:lnTo>
                  <a:pt x="9" y="140"/>
                </a:lnTo>
                <a:lnTo>
                  <a:pt x="9" y="144"/>
                </a:lnTo>
                <a:lnTo>
                  <a:pt x="8" y="144"/>
                </a:lnTo>
                <a:lnTo>
                  <a:pt x="8" y="152"/>
                </a:lnTo>
                <a:lnTo>
                  <a:pt x="8" y="154"/>
                </a:lnTo>
                <a:lnTo>
                  <a:pt x="7" y="154"/>
                </a:lnTo>
                <a:cubicBezTo>
                  <a:pt x="7" y="154"/>
                  <a:pt x="7" y="157"/>
                  <a:pt x="7" y="157"/>
                </a:cubicBezTo>
                <a:cubicBezTo>
                  <a:pt x="6" y="157"/>
                  <a:pt x="5" y="157"/>
                  <a:pt x="5" y="157"/>
                </a:cubicBezTo>
                <a:lnTo>
                  <a:pt x="5" y="159"/>
                </a:lnTo>
                <a:lnTo>
                  <a:pt x="4" y="159"/>
                </a:lnTo>
                <a:lnTo>
                  <a:pt x="4" y="162"/>
                </a:lnTo>
                <a:lnTo>
                  <a:pt x="0" y="162"/>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aphicFrame>
        <p:nvGraphicFramePr>
          <p:cNvPr id="86" name="Chart 85"/>
          <p:cNvGraphicFramePr/>
          <p:nvPr>
            <p:extLst>
              <p:ext uri="{D42A27DB-BD31-4B8C-83A1-F6EECF244321}">
                <p14:modId xmlns:p14="http://schemas.microsoft.com/office/powerpoint/2010/main" val="2549166022"/>
              </p:ext>
            </p:extLst>
          </p:nvPr>
        </p:nvGraphicFramePr>
        <p:xfrm>
          <a:off x="4462048" y="2498488"/>
          <a:ext cx="4640529" cy="3276975"/>
        </p:xfrm>
        <a:graphic>
          <a:graphicData uri="http://schemas.openxmlformats.org/drawingml/2006/chart">
            <c:chart xmlns:c="http://schemas.openxmlformats.org/drawingml/2006/chart" xmlns:r="http://schemas.openxmlformats.org/officeDocument/2006/relationships" r:id="rId3"/>
          </a:graphicData>
        </a:graphic>
      </p:graphicFrame>
      <p:grpSp>
        <p:nvGrpSpPr>
          <p:cNvPr id="87" name="Group 86"/>
          <p:cNvGrpSpPr/>
          <p:nvPr/>
        </p:nvGrpSpPr>
        <p:grpSpPr>
          <a:xfrm>
            <a:off x="5841024" y="4041224"/>
            <a:ext cx="124047" cy="1004537"/>
            <a:chOff x="2759713" y="4255304"/>
            <a:chExt cx="124047" cy="552187"/>
          </a:xfrm>
        </p:grpSpPr>
        <p:cxnSp>
          <p:nvCxnSpPr>
            <p:cNvPr id="88" name="Straight Connector 87"/>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645886" y="3538805"/>
            <a:ext cx="124047" cy="1212345"/>
            <a:chOff x="2759713" y="4255304"/>
            <a:chExt cx="124047" cy="552187"/>
          </a:xfrm>
        </p:grpSpPr>
        <p:cxnSp>
          <p:nvCxnSpPr>
            <p:cNvPr id="92" name="Straight Connector 91"/>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433068" y="2991170"/>
            <a:ext cx="124047" cy="1254707"/>
            <a:chOff x="2759713" y="4255304"/>
            <a:chExt cx="124047" cy="552187"/>
          </a:xfrm>
        </p:grpSpPr>
        <p:cxnSp>
          <p:nvCxnSpPr>
            <p:cNvPr id="96" name="Straight Connector 95"/>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222856" y="3418226"/>
            <a:ext cx="124047" cy="901097"/>
            <a:chOff x="2759713" y="4255304"/>
            <a:chExt cx="124047" cy="552187"/>
          </a:xfrm>
        </p:grpSpPr>
        <p:cxnSp>
          <p:nvCxnSpPr>
            <p:cNvPr id="100" name="Straight Connector 99"/>
            <p:cNvCxnSpPr/>
            <p:nvPr/>
          </p:nvCxnSpPr>
          <p:spPr>
            <a:xfrm>
              <a:off x="2821736" y="4257850"/>
              <a:ext cx="0" cy="545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759713" y="4255304"/>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759713" y="4807491"/>
              <a:ext cx="12404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578544" y="3070608"/>
            <a:ext cx="1917513" cy="246221"/>
          </a:xfrm>
          <a:prstGeom prst="rect">
            <a:avLst/>
          </a:prstGeom>
          <a:noFill/>
        </p:spPr>
        <p:txBody>
          <a:bodyPr wrap="none" rtlCol="0">
            <a:spAutoFit/>
          </a:bodyPr>
          <a:lstStyle/>
          <a:p>
            <a:pPr fontAlgn="auto">
              <a:spcBef>
                <a:spcPts val="0"/>
              </a:spcBef>
              <a:spcAft>
                <a:spcPts val="0"/>
              </a:spcAft>
            </a:pPr>
            <a:r>
              <a:rPr lang="en-GB" sz="1000" dirty="0" smtClean="0">
                <a:solidFill>
                  <a:srgbClr val="4D4D4D"/>
                </a:solidFill>
                <a:latin typeface="Arial"/>
                <a:cs typeface="Arial"/>
              </a:rPr>
              <a:t>5FU + RT + OXA </a:t>
            </a:r>
            <a:r>
              <a:rPr lang="en-GB" sz="1000" dirty="0" err="1" smtClean="0">
                <a:solidFill>
                  <a:srgbClr val="4D4D4D"/>
                </a:solidFill>
                <a:latin typeface="Arial"/>
                <a:cs typeface="Arial"/>
              </a:rPr>
              <a:t>vs</a:t>
            </a:r>
            <a:r>
              <a:rPr lang="en-GB" sz="1000" dirty="0" smtClean="0">
                <a:solidFill>
                  <a:srgbClr val="4D4D4D"/>
                </a:solidFill>
                <a:latin typeface="Arial"/>
                <a:cs typeface="Arial"/>
              </a:rPr>
              <a:t> 5FU + RT</a:t>
            </a:r>
            <a:endParaRPr lang="en-GB" sz="1000" dirty="0">
              <a:solidFill>
                <a:srgbClr val="4D4D4D"/>
              </a:solidFill>
              <a:latin typeface="Arial"/>
              <a:cs typeface="Arial"/>
            </a:endParaRPr>
          </a:p>
        </p:txBody>
      </p:sp>
      <p:sp>
        <p:nvSpPr>
          <p:cNvPr id="7" name="TextBox 6"/>
          <p:cNvSpPr txBox="1"/>
          <p:nvPr/>
        </p:nvSpPr>
        <p:spPr>
          <a:xfrm>
            <a:off x="5998417" y="5683136"/>
            <a:ext cx="2164375" cy="261610"/>
          </a:xfrm>
          <a:prstGeom prst="rect">
            <a:avLst/>
          </a:prstGeom>
          <a:noFill/>
        </p:spPr>
        <p:txBody>
          <a:bodyPr wrap="none" rtlCol="0">
            <a:spAutoFit/>
          </a:bodyPr>
          <a:lstStyle/>
          <a:p>
            <a:pPr fontAlgn="auto">
              <a:spcBef>
                <a:spcPts val="0"/>
              </a:spcBef>
              <a:spcAft>
                <a:spcPts val="0"/>
              </a:spcAft>
            </a:pPr>
            <a:r>
              <a:rPr lang="en-GB" sz="1100" dirty="0" smtClean="0">
                <a:solidFill>
                  <a:srgbClr val="4D4D4D"/>
                </a:solidFill>
                <a:latin typeface="Arial"/>
                <a:cs typeface="Arial"/>
              </a:rPr>
              <a:t>Time from randomisation, years</a:t>
            </a:r>
            <a:endParaRPr lang="en-GB" sz="1100" dirty="0">
              <a:solidFill>
                <a:srgbClr val="4D4D4D"/>
              </a:solidFill>
              <a:latin typeface="Arial"/>
              <a:cs typeface="Arial"/>
            </a:endParaRPr>
          </a:p>
        </p:txBody>
      </p:sp>
      <p:sp>
        <p:nvSpPr>
          <p:cNvPr id="103" name="TextBox 102"/>
          <p:cNvSpPr txBox="1"/>
          <p:nvPr/>
        </p:nvSpPr>
        <p:spPr>
          <a:xfrm rot="16200000">
            <a:off x="4205096" y="4094275"/>
            <a:ext cx="1673856" cy="261610"/>
          </a:xfrm>
          <a:prstGeom prst="rect">
            <a:avLst/>
          </a:prstGeom>
          <a:noFill/>
        </p:spPr>
        <p:txBody>
          <a:bodyPr wrap="none" rtlCol="0">
            <a:spAutoFit/>
          </a:bodyPr>
          <a:lstStyle/>
          <a:p>
            <a:pPr fontAlgn="auto">
              <a:spcBef>
                <a:spcPts val="0"/>
              </a:spcBef>
              <a:spcAft>
                <a:spcPts val="0"/>
              </a:spcAft>
            </a:pPr>
            <a:r>
              <a:rPr lang="en-GB" sz="1100" dirty="0" smtClean="0">
                <a:solidFill>
                  <a:srgbClr val="4D4D4D"/>
                </a:solidFill>
                <a:latin typeface="Arial"/>
                <a:cs typeface="Arial"/>
              </a:rPr>
              <a:t>Cumulative hazard ratio</a:t>
            </a:r>
            <a:endParaRPr lang="en-GB" sz="11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1122077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O-019: </a:t>
            </a:r>
            <a:r>
              <a:rPr lang="en-GB" dirty="0"/>
              <a:t>Outcome results of STAR-01, a randomized phase III trial comparing preoperative chemoradiation with or without </a:t>
            </a:r>
            <a:r>
              <a:rPr lang="en-GB" dirty="0" err="1"/>
              <a:t>oxaliplatin</a:t>
            </a:r>
            <a:r>
              <a:rPr lang="en-GB" dirty="0"/>
              <a:t> in locally advanced rectal cancer </a:t>
            </a:r>
            <a:r>
              <a:rPr lang="en-GB" dirty="0" smtClean="0"/>
              <a:t>– </a:t>
            </a:r>
            <a:r>
              <a:rPr lang="en-GB" dirty="0" err="1" smtClean="0"/>
              <a:t>Lonardi</a:t>
            </a:r>
            <a:r>
              <a:rPr lang="en-GB" dirty="0" smtClean="0"/>
              <a:t> S,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t>Lonardi</a:t>
            </a:r>
            <a:r>
              <a:rPr lang="en-GB" dirty="0"/>
              <a:t> et al. Ann </a:t>
            </a:r>
            <a:r>
              <a:rPr lang="en-GB" dirty="0" err="1"/>
              <a:t>Oncol</a:t>
            </a:r>
            <a:r>
              <a:rPr lang="en-GB" dirty="0"/>
              <a:t> 2016; 27 (</a:t>
            </a:r>
            <a:r>
              <a:rPr lang="en-GB" dirty="0" err="1"/>
              <a:t>suppl</a:t>
            </a:r>
            <a:r>
              <a:rPr lang="en-GB" dirty="0"/>
              <a:t> 2): </a:t>
            </a:r>
            <a:r>
              <a:rPr lang="en-GB" dirty="0" err="1"/>
              <a:t>abstr</a:t>
            </a:r>
            <a:r>
              <a:rPr lang="en-GB" dirty="0"/>
              <a:t> O-019 </a:t>
            </a:r>
          </a:p>
        </p:txBody>
      </p:sp>
      <p:sp>
        <p:nvSpPr>
          <p:cNvPr id="6" name="Rectangle 3"/>
          <p:cNvSpPr txBox="1">
            <a:spLocks noChangeArrowheads="1"/>
          </p:cNvSpPr>
          <p:nvPr/>
        </p:nvSpPr>
        <p:spPr bwMode="auto">
          <a:xfrm>
            <a:off x="365124" y="1254035"/>
            <a:ext cx="8413751" cy="449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Key results </a:t>
            </a:r>
            <a:r>
              <a:rPr lang="en-GB" b="1" dirty="0"/>
              <a:t>(</a:t>
            </a:r>
            <a:r>
              <a:rPr lang="en-GB" b="1" dirty="0" smtClean="0"/>
              <a:t>cont.)</a:t>
            </a:r>
          </a:p>
          <a:p>
            <a:pPr>
              <a:buClr>
                <a:srgbClr val="043882"/>
              </a:buClr>
            </a:pPr>
            <a:endParaRPr lang="en-GB" b="1" dirty="0"/>
          </a:p>
          <a:p>
            <a:pPr>
              <a:buClr>
                <a:srgbClr val="043882"/>
              </a:buClr>
            </a:pPr>
            <a:endParaRPr lang="en-GB" dirty="0" smtClean="0"/>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a:p>
          <a:p>
            <a:pPr lvl="1">
              <a:buClr>
                <a:srgbClr val="043882"/>
              </a:buClr>
            </a:pPr>
            <a:endParaRPr lang="en-GB" dirty="0" smtClean="0"/>
          </a:p>
          <a:p>
            <a:pPr lvl="1">
              <a:buClr>
                <a:srgbClr val="043882"/>
              </a:buClr>
            </a:pPr>
            <a:endParaRPr lang="en-GB" dirty="0"/>
          </a:p>
          <a:p>
            <a:pPr marL="0" indent="0">
              <a:buClr>
                <a:srgbClr val="043882"/>
              </a:buClr>
              <a:buNone/>
            </a:pPr>
            <a:r>
              <a:rPr lang="en-GB" b="1" dirty="0" smtClean="0"/>
              <a:t>Conclusions</a:t>
            </a:r>
            <a:endParaRPr lang="en-GB" dirty="0"/>
          </a:p>
          <a:p>
            <a:pPr>
              <a:buClr>
                <a:srgbClr val="043882"/>
              </a:buClr>
            </a:pPr>
            <a:r>
              <a:rPr lang="en-GB" b="1" dirty="0" smtClean="0"/>
              <a:t>These results indicate a small and sustained </a:t>
            </a:r>
            <a:r>
              <a:rPr lang="en-GB" b="1" dirty="0"/>
              <a:t>impact on the development of distant </a:t>
            </a:r>
            <a:r>
              <a:rPr lang="en-GB" b="1" dirty="0" smtClean="0"/>
              <a:t>metastases; although not statistically significant, these results support the study </a:t>
            </a:r>
            <a:r>
              <a:rPr lang="en-GB" b="1" dirty="0"/>
              <a:t>hypothesis of </a:t>
            </a:r>
            <a:r>
              <a:rPr lang="en-GB" b="1" dirty="0" smtClean="0"/>
              <a:t>the systemic </a:t>
            </a:r>
            <a:r>
              <a:rPr lang="en-GB" b="1" dirty="0"/>
              <a:t>effect of weekly </a:t>
            </a:r>
            <a:r>
              <a:rPr lang="en-GB" b="1" dirty="0" smtClean="0"/>
              <a:t>oxaliplatin concomitant </a:t>
            </a:r>
            <a:r>
              <a:rPr lang="en-GB" b="1" dirty="0"/>
              <a:t>to </a:t>
            </a:r>
            <a:r>
              <a:rPr lang="en-GB" b="1" dirty="0" smtClean="0"/>
              <a:t>preoperative chemoradiation</a:t>
            </a:r>
          </a:p>
          <a:p>
            <a:pPr>
              <a:buClr>
                <a:srgbClr val="043882"/>
              </a:buClr>
            </a:pPr>
            <a:r>
              <a:rPr lang="en-GB" b="1" dirty="0" smtClean="0"/>
              <a:t>This </a:t>
            </a:r>
            <a:r>
              <a:rPr lang="en-GB" b="1" dirty="0"/>
              <a:t>difference is paralleled by a </a:t>
            </a:r>
            <a:r>
              <a:rPr lang="en-GB" b="1" dirty="0" smtClean="0"/>
              <a:t>smaller than </a:t>
            </a:r>
            <a:r>
              <a:rPr lang="en-GB" b="1" dirty="0"/>
              <a:t>planned reduction </a:t>
            </a:r>
            <a:r>
              <a:rPr lang="en-GB" b="1" dirty="0" smtClean="0"/>
              <a:t>in the </a:t>
            </a:r>
            <a:r>
              <a:rPr lang="en-GB" b="1" dirty="0"/>
              <a:t>relative risk of death with a </a:t>
            </a:r>
            <a:r>
              <a:rPr lang="en-GB" b="1" dirty="0" smtClean="0"/>
              <a:t>long-term benefit of 3% (5-year) to 6% (8-year)</a:t>
            </a:r>
          </a:p>
        </p:txBody>
      </p:sp>
      <p:graphicFrame>
        <p:nvGraphicFramePr>
          <p:cNvPr id="8" name="Group 88"/>
          <p:cNvGraphicFramePr>
            <a:graphicFrameLocks noGrp="1"/>
          </p:cNvGraphicFramePr>
          <p:nvPr>
            <p:extLst>
              <p:ext uri="{D42A27DB-BD31-4B8C-83A1-F6EECF244321}">
                <p14:modId xmlns:p14="http://schemas.microsoft.com/office/powerpoint/2010/main" val="225032872"/>
              </p:ext>
            </p:extLst>
          </p:nvPr>
        </p:nvGraphicFramePr>
        <p:xfrm>
          <a:off x="393589" y="1707133"/>
          <a:ext cx="8385286" cy="2011680"/>
        </p:xfrm>
        <a:graphic>
          <a:graphicData uri="http://schemas.openxmlformats.org/drawingml/2006/table">
            <a:tbl>
              <a:tblPr firstRow="1" bandRow="1">
                <a:tableStyleId>{69012ECD-51FC-41F1-AA8D-1B2483CD663E}</a:tableStyleId>
              </a:tblPr>
              <a:tblGrid>
                <a:gridCol w="3211508"/>
                <a:gridCol w="2447524"/>
                <a:gridCol w="2726254"/>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Cause of death,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5FU + 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5FU + RT + oxaliplatin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600" b="0" dirty="0" smtClean="0">
                          <a:latin typeface="Arial" pitchFamily="34" charset="0"/>
                          <a:cs typeface="Arial" pitchFamily="34" charset="0"/>
                        </a:rPr>
                        <a:t>Disease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600" b="0" dirty="0" smtClean="0">
                          <a:latin typeface="Arial" pitchFamily="34" charset="0"/>
                          <a:cs typeface="Arial" pitchFamily="34" charset="0"/>
                        </a:rPr>
                        <a:t>92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pitchFamily="34" charset="0"/>
                          <a:cs typeface="Arial" pitchFamily="34" charset="0"/>
                        </a:rPr>
                        <a:t>77 (21.3)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NZ" sz="1600" b="0" dirty="0" smtClean="0">
                          <a:latin typeface="Arial" pitchFamily="34" charset="0"/>
                          <a:cs typeface="Arial" pitchFamily="34" charset="0"/>
                        </a:rPr>
                        <a:t>Toxicity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1 (0.2)</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2 (0.5)</a:t>
                      </a:r>
                      <a:endParaRPr lang="en-GB"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Other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29 (7.7)</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24 (6.6)</a:t>
                      </a:r>
                      <a:endParaRPr lang="en-GB"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Unknown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14 (3.7)</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 9 (2.5)</a:t>
                      </a:r>
                      <a:endParaRPr lang="en-GB"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Overall</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NZ" sz="1600" b="0" dirty="0" smtClean="0">
                          <a:latin typeface="Arial" pitchFamily="34" charset="0"/>
                          <a:cs typeface="Arial" pitchFamily="34" charset="0"/>
                        </a:rPr>
                        <a:t>136 (36.1)</a:t>
                      </a:r>
                      <a:endParaRPr lang="pt-BR"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0" dirty="0" smtClean="0">
                          <a:latin typeface="Arial" pitchFamily="34" charset="0"/>
                          <a:cs typeface="Arial" pitchFamily="34" charset="0"/>
                        </a:rPr>
                        <a:t>112 (30.9)</a:t>
                      </a:r>
                      <a:endParaRPr lang="en-GB" sz="1600" b="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spTree>
    <p:custDataLst>
      <p:tags r:id="rId1"/>
    </p:custDataLst>
    <p:extLst>
      <p:ext uri="{BB962C8B-B14F-4D97-AF65-F5344CB8AC3E}">
        <p14:creationId xmlns:p14="http://schemas.microsoft.com/office/powerpoint/2010/main" val="34653132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en-GB" dirty="0" smtClean="0"/>
              <a:t>O-020</a:t>
            </a:r>
            <a:r>
              <a:rPr lang="en-GB" dirty="0"/>
              <a:t>: Impact of surgical site experience on treatment outcomes of fixed-cT3 and cT4 rectal cancer patients in phase III study </a:t>
            </a:r>
            <a:r>
              <a:rPr lang="en-GB" dirty="0" smtClean="0"/>
              <a:t>comparing </a:t>
            </a:r>
            <a:r>
              <a:rPr lang="en-GB" dirty="0"/>
              <a:t>preoperative </a:t>
            </a:r>
            <a:r>
              <a:rPr lang="en-GB" dirty="0" err="1"/>
              <a:t>radiochemotherapy</a:t>
            </a:r>
            <a:r>
              <a:rPr lang="en-GB" dirty="0"/>
              <a:t> and short-course radiotherapy with consolidation chemotherapy (Polish-II study</a:t>
            </a:r>
            <a:r>
              <a:rPr lang="en-GB" dirty="0" smtClean="0"/>
              <a:t>) – </a:t>
            </a:r>
            <a:r>
              <a:rPr lang="en-GB" dirty="0" err="1" smtClean="0"/>
              <a:t>Wyrwicz</a:t>
            </a:r>
            <a:r>
              <a:rPr lang="en-GB" dirty="0" smtClean="0"/>
              <a:t> L, </a:t>
            </a:r>
            <a:r>
              <a:rPr lang="en-GB" dirty="0"/>
              <a:t>et </a:t>
            </a:r>
            <a:r>
              <a:rPr lang="en-GB" dirty="0" smtClean="0"/>
              <a:t>al </a:t>
            </a:r>
            <a:endParaRPr lang="en-GB" dirty="0"/>
          </a:p>
        </p:txBody>
      </p:sp>
      <p:sp>
        <p:nvSpPr>
          <p:cNvPr id="14" name="Text Placeholder 13"/>
          <p:cNvSpPr>
            <a:spLocks noGrp="1"/>
          </p:cNvSpPr>
          <p:nvPr>
            <p:ph type="body" sz="quarter" idx="10"/>
          </p:nvPr>
        </p:nvSpPr>
        <p:spPr>
          <a:xfrm>
            <a:off x="365125" y="6096000"/>
            <a:ext cx="4465292" cy="487363"/>
          </a:xfrm>
        </p:spPr>
        <p:txBody>
          <a:bodyPr/>
          <a:lstStyle/>
          <a:p>
            <a:r>
              <a:rPr lang="en-GB" dirty="0" smtClean="0"/>
              <a:t>*3 cycles of 5FU/leucovorin + oxaliplatin in FOLFOX4 regimen.</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Wyrwicz</a:t>
            </a:r>
            <a:r>
              <a:rPr lang="en-GB" dirty="0" smtClean="0"/>
              <a:t> </a:t>
            </a:r>
            <a:r>
              <a:rPr lang="en-GB" dirty="0"/>
              <a:t>et </a:t>
            </a:r>
            <a:r>
              <a:rPr lang="en-GB" dirty="0" smtClean="0"/>
              <a:t>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O-020 </a:t>
            </a:r>
            <a:endParaRPr lang="en-GB"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r>
              <a:rPr lang="en-GB" dirty="0" smtClean="0"/>
              <a:t>To investigate </a:t>
            </a:r>
            <a:r>
              <a:rPr lang="en-GB" dirty="0"/>
              <a:t>if the </a:t>
            </a:r>
            <a:r>
              <a:rPr lang="en-GB" dirty="0" smtClean="0"/>
              <a:t>experience </a:t>
            </a:r>
            <a:r>
              <a:rPr lang="en-GB" dirty="0"/>
              <a:t>of surgical </a:t>
            </a:r>
            <a:r>
              <a:rPr lang="en-GB" dirty="0" smtClean="0"/>
              <a:t>centre </a:t>
            </a:r>
            <a:r>
              <a:rPr lang="en-GB" dirty="0"/>
              <a:t>has </a:t>
            </a:r>
            <a:r>
              <a:rPr lang="en-GB" dirty="0" smtClean="0"/>
              <a:t>any </a:t>
            </a:r>
            <a:r>
              <a:rPr lang="en-GB" dirty="0"/>
              <a:t>influence on </a:t>
            </a:r>
            <a:r>
              <a:rPr lang="en-GB" dirty="0" smtClean="0"/>
              <a:t>the outcomes </a:t>
            </a:r>
            <a:r>
              <a:rPr lang="en-GB" dirty="0"/>
              <a:t>of </a:t>
            </a:r>
            <a:r>
              <a:rPr lang="en-GB" dirty="0" smtClean="0"/>
              <a:t>conventional radiotherapy in patients with locally advanced rectal cancer</a:t>
            </a:r>
          </a:p>
          <a:p>
            <a:endParaRPr lang="en-GB" dirty="0" smtClean="0"/>
          </a:p>
          <a:p>
            <a:pPr marL="0" indent="0">
              <a:buFontTx/>
              <a:buNone/>
            </a:pPr>
            <a:endParaRPr lang="en-GB" dirty="0"/>
          </a:p>
        </p:txBody>
      </p:sp>
      <p:sp>
        <p:nvSpPr>
          <p:cNvPr id="7" name="Rectangle 9"/>
          <p:cNvSpPr txBox="1">
            <a:spLocks noChangeArrowheads="1"/>
          </p:cNvSpPr>
          <p:nvPr/>
        </p:nvSpPr>
        <p:spPr bwMode="auto">
          <a:xfrm>
            <a:off x="337828" y="5526176"/>
            <a:ext cx="4130676" cy="38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ENDPOINTS</a:t>
            </a:r>
          </a:p>
          <a:p>
            <a:r>
              <a:rPr lang="en-GB" kern="0" dirty="0" smtClean="0"/>
              <a:t>RFS, OS (reported previously)</a:t>
            </a:r>
          </a:p>
        </p:txBody>
      </p:sp>
      <p:sp>
        <p:nvSpPr>
          <p:cNvPr id="10" name="Oval 14"/>
          <p:cNvSpPr>
            <a:spLocks noChangeArrowheads="1"/>
          </p:cNvSpPr>
          <p:nvPr/>
        </p:nvSpPr>
        <p:spPr bwMode="auto">
          <a:xfrm>
            <a:off x="3778867" y="36479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11" name="AutoShape 15"/>
          <p:cNvCxnSpPr>
            <a:cxnSpLocks noChangeShapeType="1"/>
            <a:stCxn id="10" idx="0"/>
            <a:endCxn id="18" idx="1"/>
          </p:cNvCxnSpPr>
          <p:nvPr/>
        </p:nvCxnSpPr>
        <p:spPr bwMode="auto">
          <a:xfrm rot="5400000" flipH="1" flipV="1">
            <a:off x="3960752" y="3073987"/>
            <a:ext cx="683893" cy="46406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240373" y="269975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3" name="Content Placeholder 26"/>
          <p:cNvSpPr txBox="1">
            <a:spLocks/>
          </p:cNvSpPr>
          <p:nvPr/>
        </p:nvSpPr>
        <p:spPr bwMode="auto">
          <a:xfrm>
            <a:off x="4544586" y="3604316"/>
            <a:ext cx="389564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4D4D4D"/>
                </a:solidFill>
                <a:latin typeface="Arial"/>
              </a:rPr>
              <a:t>Number of surgeries (high [25–114] </a:t>
            </a:r>
            <a:r>
              <a:rPr lang="en-GB" sz="1400" dirty="0" err="1" smtClean="0">
                <a:solidFill>
                  <a:srgbClr val="4D4D4D"/>
                </a:solidFill>
                <a:latin typeface="Arial"/>
              </a:rPr>
              <a:t>vs</a:t>
            </a:r>
            <a:r>
              <a:rPr lang="en-GB" sz="1400" dirty="0" smtClean="0">
                <a:solidFill>
                  <a:srgbClr val="4D4D4D"/>
                </a:solidFill>
                <a:latin typeface="Arial"/>
              </a:rPr>
              <a:t> low [1–19]volume centres)</a:t>
            </a:r>
            <a:endParaRPr lang="en-GB" sz="1400" dirty="0">
              <a:solidFill>
                <a:srgbClr val="4D4D4D"/>
              </a:solidFill>
              <a:latin typeface="Arial"/>
            </a:endParaRPr>
          </a:p>
        </p:txBody>
      </p:sp>
      <p:cxnSp>
        <p:nvCxnSpPr>
          <p:cNvPr id="16" name="AutoShape 19"/>
          <p:cNvCxnSpPr>
            <a:cxnSpLocks noChangeShapeType="1"/>
            <a:stCxn id="19" idx="3"/>
            <a:endCxn id="10" idx="2"/>
          </p:cNvCxnSpPr>
          <p:nvPr/>
        </p:nvCxnSpPr>
        <p:spPr bwMode="auto">
          <a:xfrm flipV="1">
            <a:off x="3534230" y="3940066"/>
            <a:ext cx="244637" cy="1"/>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8" idx="3"/>
            <a:endCxn id="12" idx="1"/>
          </p:cNvCxnSpPr>
          <p:nvPr/>
        </p:nvCxnSpPr>
        <p:spPr bwMode="auto">
          <a:xfrm>
            <a:off x="7955684" y="2964073"/>
            <a:ext cx="284689" cy="1"/>
          </a:xfrm>
          <a:prstGeom prst="straightConnector1">
            <a:avLst/>
          </a:prstGeom>
          <a:noFill/>
          <a:ln w="57150">
            <a:solidFill>
              <a:schemeClr val="bg2">
                <a:lumMod val="60000"/>
                <a:lumOff val="40000"/>
              </a:schemeClr>
            </a:solidFill>
            <a:round/>
            <a:headEnd/>
            <a:tailEnd type="triangle" w="med" len="med"/>
          </a:ln>
        </p:spPr>
      </p:cxnSp>
      <p:sp>
        <p:nvSpPr>
          <p:cNvPr id="18" name="AutoShape 8"/>
          <p:cNvSpPr>
            <a:spLocks noChangeArrowheads="1"/>
          </p:cNvSpPr>
          <p:nvPr/>
        </p:nvSpPr>
        <p:spPr bwMode="auto">
          <a:xfrm>
            <a:off x="4534731" y="2280180"/>
            <a:ext cx="3420953" cy="136778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err="1" smtClean="0">
                <a:solidFill>
                  <a:srgbClr val="FFFFFF"/>
                </a:solidFill>
                <a:ea typeface="SimSun" pitchFamily="2" charset="-122"/>
              </a:rPr>
              <a:t>SCRTx</a:t>
            </a:r>
            <a:r>
              <a:rPr lang="en-GB" altLang="zh-CN" b="1" dirty="0" smtClean="0">
                <a:solidFill>
                  <a:srgbClr val="FFFFFF"/>
                </a:solidFill>
                <a:ea typeface="SimSun" pitchFamily="2" charset="-122"/>
              </a:rPr>
              <a:t> arm </a:t>
            </a:r>
          </a:p>
          <a:p>
            <a:pPr algn="ctr" defTabSz="892175" eaLnBrk="0" hangingPunct="0"/>
            <a:r>
              <a:rPr lang="en-GB" altLang="zh-CN" dirty="0" smtClean="0">
                <a:solidFill>
                  <a:srgbClr val="FFFFFF"/>
                </a:solidFill>
                <a:ea typeface="SimSun" pitchFamily="2" charset="-122"/>
              </a:rPr>
              <a:t>Short-course radiotherapy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(5 </a:t>
            </a:r>
            <a:r>
              <a:rPr lang="en-GB" altLang="zh-CN" dirty="0" err="1" smtClean="0">
                <a:solidFill>
                  <a:srgbClr val="FFFFFF"/>
                </a:solidFill>
                <a:ea typeface="SimSun" pitchFamily="2" charset="-122"/>
              </a:rPr>
              <a:t>Gy</a:t>
            </a:r>
            <a:r>
              <a:rPr lang="en-GB" altLang="zh-CN" dirty="0" smtClean="0">
                <a:solidFill>
                  <a:srgbClr val="FFFFFF"/>
                </a:solidFill>
                <a:ea typeface="SimSun" pitchFamily="2" charset="-122"/>
              </a:rPr>
              <a:t>/day for 5 days) + consolidation chemotherapy* (n=261)</a:t>
            </a:r>
            <a:endParaRPr lang="en-GB" altLang="zh-CN" dirty="0">
              <a:solidFill>
                <a:srgbClr val="FFFFFF"/>
              </a:solidFill>
              <a:ea typeface="SimSun" pitchFamily="2" charset="-122"/>
            </a:endParaRPr>
          </a:p>
        </p:txBody>
      </p:sp>
      <p:sp>
        <p:nvSpPr>
          <p:cNvPr id="19" name="AutoShape 9"/>
          <p:cNvSpPr>
            <a:spLocks noChangeArrowheads="1"/>
          </p:cNvSpPr>
          <p:nvPr/>
        </p:nvSpPr>
        <p:spPr bwMode="auto">
          <a:xfrm>
            <a:off x="245325" y="2440938"/>
            <a:ext cx="3288905"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Locally advanced rectal cancer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Responding/stable disease after 3 cycles </a:t>
            </a:r>
            <a:r>
              <a:rPr lang="en-GB" altLang="zh-CN" dirty="0" err="1" smtClean="0">
                <a:solidFill>
                  <a:srgbClr val="FFFFFF"/>
                </a:solidFill>
                <a:ea typeface="SimSun" pitchFamily="2" charset="-122"/>
              </a:rPr>
              <a:t>GemCap</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WHO PS 0–2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Maximum tumour diameter </a:t>
            </a:r>
            <a:r>
              <a:rPr lang="en-GB" altLang="zh-CN" dirty="0">
                <a:solidFill>
                  <a:srgbClr val="FFFFFF"/>
                </a:solidFill>
                <a:ea typeface="SimSun" pitchFamily="2" charset="-122"/>
              </a:rPr>
              <a:t>7</a:t>
            </a:r>
            <a:r>
              <a:rPr lang="en-GB" altLang="zh-CN" dirty="0" smtClean="0">
                <a:solidFill>
                  <a:srgbClr val="FFFFFF"/>
                </a:solidFill>
                <a:ea typeface="SimSun" pitchFamily="2" charset="-122"/>
              </a:rPr>
              <a:t> </a:t>
            </a:r>
            <a:r>
              <a:rPr lang="en-GB" altLang="zh-CN" dirty="0">
                <a:solidFill>
                  <a:srgbClr val="FFFFFF"/>
                </a:solidFill>
                <a:ea typeface="SimSun" pitchFamily="2" charset="-122"/>
              </a:rPr>
              <a:t>cm </a:t>
            </a:r>
          </a:p>
          <a:p>
            <a:pPr defTabSz="892175" eaLnBrk="0" hangingPunct="0">
              <a:spcAft>
                <a:spcPct val="30000"/>
              </a:spcAft>
            </a:pPr>
            <a:r>
              <a:rPr lang="en-GB" altLang="zh-CN" dirty="0">
                <a:solidFill>
                  <a:srgbClr val="FFFFFF"/>
                </a:solidFill>
                <a:ea typeface="SimSun" pitchFamily="2" charset="-122"/>
              </a:rPr>
              <a:t>(</a:t>
            </a:r>
            <a:r>
              <a:rPr lang="en-GB" altLang="zh-CN" dirty="0" smtClean="0">
                <a:solidFill>
                  <a:srgbClr val="FFFFFF"/>
                </a:solidFill>
                <a:ea typeface="SimSun" pitchFamily="2" charset="-122"/>
              </a:rPr>
              <a:t>n=545)</a:t>
            </a:r>
            <a:endParaRPr lang="en-GB" altLang="zh-CN" dirty="0">
              <a:solidFill>
                <a:srgbClr val="FFFFFF"/>
              </a:solidFill>
              <a:ea typeface="SimSun" pitchFamily="2" charset="-122"/>
            </a:endParaRPr>
          </a:p>
        </p:txBody>
      </p:sp>
      <p:cxnSp>
        <p:nvCxnSpPr>
          <p:cNvPr id="20" name="AutoShape 16"/>
          <p:cNvCxnSpPr>
            <a:cxnSpLocks noChangeShapeType="1"/>
            <a:stCxn id="10" idx="4"/>
            <a:endCxn id="23" idx="1"/>
          </p:cNvCxnSpPr>
          <p:nvPr/>
        </p:nvCxnSpPr>
        <p:spPr bwMode="auto">
          <a:xfrm rot="16200000" flipH="1">
            <a:off x="3962784" y="4340047"/>
            <a:ext cx="679927" cy="464164"/>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240373" y="464777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2" name="AutoShape 20"/>
          <p:cNvCxnSpPr>
            <a:cxnSpLocks noChangeShapeType="1"/>
            <a:stCxn id="23" idx="3"/>
            <a:endCxn id="21" idx="1"/>
          </p:cNvCxnSpPr>
          <p:nvPr/>
        </p:nvCxnSpPr>
        <p:spPr bwMode="auto">
          <a:xfrm flipV="1">
            <a:off x="7953765" y="4912092"/>
            <a:ext cx="286608" cy="1"/>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534829" y="4339891"/>
            <a:ext cx="3418936" cy="1144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err="1" smtClean="0">
                <a:solidFill>
                  <a:srgbClr val="4D4D4D"/>
                </a:solidFill>
                <a:ea typeface="SimSun" pitchFamily="2" charset="-122"/>
              </a:rPr>
              <a:t>CRTx</a:t>
            </a:r>
            <a:r>
              <a:rPr lang="en-GB" altLang="zh-CN" b="1" dirty="0" smtClean="0">
                <a:solidFill>
                  <a:srgbClr val="4D4D4D"/>
                </a:solidFill>
                <a:ea typeface="SimSun" pitchFamily="2" charset="-122"/>
              </a:rPr>
              <a:t> arm</a:t>
            </a:r>
          </a:p>
          <a:p>
            <a:pPr algn="ctr" defTabSz="892175" eaLnBrk="0" hangingPunct="0"/>
            <a:r>
              <a:rPr lang="en-GB" altLang="zh-CN" dirty="0" smtClean="0">
                <a:solidFill>
                  <a:srgbClr val="4D4D4D"/>
                </a:solidFill>
                <a:ea typeface="SimSun" pitchFamily="2" charset="-122"/>
              </a:rPr>
              <a:t>Conventional </a:t>
            </a:r>
            <a:r>
              <a:rPr lang="en-GB" altLang="zh-CN" dirty="0" err="1" smtClean="0">
                <a:solidFill>
                  <a:srgbClr val="4D4D4D"/>
                </a:solidFill>
                <a:ea typeface="SimSun" pitchFamily="2" charset="-122"/>
              </a:rPr>
              <a:t>radiochemotherapy</a:t>
            </a:r>
            <a:r>
              <a:rPr lang="en-GB" altLang="zh-CN" dirty="0" smtClean="0">
                <a:solidFill>
                  <a:srgbClr val="4D4D4D"/>
                </a:solidFill>
                <a:ea typeface="SimSun" pitchFamily="2" charset="-122"/>
              </a:rPr>
              <a:t> + Oxaliplatin </a:t>
            </a:r>
            <a:r>
              <a:rPr lang="en-GB" altLang="zh-CN" dirty="0" err="1" smtClean="0">
                <a:solidFill>
                  <a:srgbClr val="4D4D4D"/>
                </a:solidFill>
                <a:ea typeface="SimSun" pitchFamily="2" charset="-122"/>
              </a:rPr>
              <a:t>qw</a:t>
            </a:r>
            <a:r>
              <a:rPr lang="en-GB" altLang="zh-CN" dirty="0" smtClean="0">
                <a:solidFill>
                  <a:srgbClr val="4D4D4D"/>
                </a:solidFill>
                <a:ea typeface="SimSun" pitchFamily="2" charset="-122"/>
              </a:rPr>
              <a:t> </a:t>
            </a:r>
            <a:r>
              <a:rPr lang="en-GB" altLang="zh-CN" dirty="0">
                <a:solidFill>
                  <a:srgbClr val="4D4D4D"/>
                </a:solidFill>
                <a:ea typeface="SimSun" pitchFamily="2" charset="-122"/>
              </a:rPr>
              <a:t>(</a:t>
            </a:r>
            <a:r>
              <a:rPr lang="en-GB" altLang="zh-CN" dirty="0" smtClean="0">
                <a:solidFill>
                  <a:srgbClr val="4D4D4D"/>
                </a:solidFill>
                <a:ea typeface="SimSun" pitchFamily="2" charset="-122"/>
              </a:rPr>
              <a:t>n=254)</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0327583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en-GB" dirty="0" smtClean="0"/>
              <a:t>O-020</a:t>
            </a:r>
            <a:r>
              <a:rPr lang="en-GB" dirty="0"/>
              <a:t>: Impact of surgical site experience on treatment outcomes of fixed-cT3 and cT4 rectal cancer patients in phase III study </a:t>
            </a:r>
            <a:r>
              <a:rPr lang="en-GB" dirty="0" smtClean="0"/>
              <a:t>comparing </a:t>
            </a:r>
            <a:r>
              <a:rPr lang="en-GB" dirty="0"/>
              <a:t>preoperative </a:t>
            </a:r>
            <a:r>
              <a:rPr lang="en-GB" dirty="0" err="1"/>
              <a:t>radiochemotherapy</a:t>
            </a:r>
            <a:r>
              <a:rPr lang="en-GB" dirty="0"/>
              <a:t> and short-course radiotherapy with consolidation chemotherapy (Polish-II study</a:t>
            </a:r>
            <a:r>
              <a:rPr lang="en-GB" dirty="0" smtClean="0"/>
              <a:t>) – </a:t>
            </a:r>
            <a:r>
              <a:rPr lang="en-GB" dirty="0" err="1" smtClean="0"/>
              <a:t>Wyrwicz</a:t>
            </a:r>
            <a:r>
              <a:rPr lang="en-GB" dirty="0" smtClean="0"/>
              <a:t> L,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Wyrwicz</a:t>
            </a:r>
            <a:r>
              <a:rPr lang="en-GB" dirty="0" smtClean="0"/>
              <a:t> </a:t>
            </a:r>
            <a:r>
              <a:rPr lang="en-GB" dirty="0"/>
              <a:t>et </a:t>
            </a:r>
            <a:r>
              <a:rPr lang="en-GB" dirty="0" smtClean="0"/>
              <a:t>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O-020 </a:t>
            </a:r>
            <a:endParaRPr lang="en-GB"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a:t>
            </a:r>
          </a:p>
          <a:p>
            <a:r>
              <a:rPr lang="en-GB" dirty="0" smtClean="0"/>
              <a:t>R0 resection rate was improved in high volume </a:t>
            </a:r>
            <a:r>
              <a:rPr lang="en-GB" dirty="0" err="1" smtClean="0"/>
              <a:t>vs</a:t>
            </a:r>
            <a:r>
              <a:rPr lang="en-GB" dirty="0" smtClean="0"/>
              <a:t> low volume centres (80% </a:t>
            </a:r>
            <a:r>
              <a:rPr lang="en-GB" dirty="0" err="1" smtClean="0"/>
              <a:t>vs</a:t>
            </a:r>
            <a:r>
              <a:rPr lang="en-GB" dirty="0" smtClean="0"/>
              <a:t> 72%)</a:t>
            </a:r>
          </a:p>
          <a:p>
            <a:r>
              <a:rPr lang="en-GB" dirty="0" smtClean="0"/>
              <a:t>After 3 years of follow-up, OS was significantly higher in those receiving </a:t>
            </a:r>
            <a:r>
              <a:rPr lang="en-GB" dirty="0" err="1" smtClean="0"/>
              <a:t>SCRTx</a:t>
            </a:r>
            <a:r>
              <a:rPr lang="en-GB" dirty="0" smtClean="0"/>
              <a:t> (78%) than those receiving </a:t>
            </a:r>
            <a:r>
              <a:rPr lang="en-GB" dirty="0" err="1" smtClean="0"/>
              <a:t>CRTx</a:t>
            </a:r>
            <a:r>
              <a:rPr lang="en-GB" dirty="0" smtClean="0"/>
              <a:t> (64%; p&lt;0.05)</a:t>
            </a:r>
          </a:p>
          <a:p>
            <a:r>
              <a:rPr lang="en-GB" dirty="0" smtClean="0"/>
              <a:t>Proportion of patients alive after 5 years was 75% and 60% in those receiving </a:t>
            </a:r>
            <a:r>
              <a:rPr lang="en-GB" dirty="0" err="1" smtClean="0"/>
              <a:t>SCRTx</a:t>
            </a:r>
            <a:r>
              <a:rPr lang="en-GB" dirty="0" smtClean="0"/>
              <a:t> and </a:t>
            </a:r>
            <a:r>
              <a:rPr lang="en-GB" dirty="0" err="1" smtClean="0"/>
              <a:t>CRTx</a:t>
            </a:r>
            <a:r>
              <a:rPr lang="en-GB" dirty="0" smtClean="0"/>
              <a:t>, respectively</a:t>
            </a:r>
          </a:p>
          <a:p>
            <a:r>
              <a:rPr lang="en-GB" dirty="0" smtClean="0"/>
              <a:t>No differences in R0 resection rates (p=0.54) or OS (p=0.718) were observed in patients treated in low volume centres</a:t>
            </a:r>
          </a:p>
          <a:p>
            <a:endParaRPr lang="en-GB" dirty="0"/>
          </a:p>
        </p:txBody>
      </p:sp>
    </p:spTree>
    <p:custDataLst>
      <p:tags r:id="rId1"/>
    </p:custDataLst>
    <p:extLst>
      <p:ext uri="{BB962C8B-B14F-4D97-AF65-F5344CB8AC3E}">
        <p14:creationId xmlns:p14="http://schemas.microsoft.com/office/powerpoint/2010/main" val="923801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en-GB" dirty="0" smtClean="0"/>
              <a:t>O-020</a:t>
            </a:r>
            <a:r>
              <a:rPr lang="en-GB" dirty="0"/>
              <a:t>: Impact of surgical site experience on treatment outcomes of fixed-cT3 and cT4 rectal cancer patients in phase III study </a:t>
            </a:r>
            <a:r>
              <a:rPr lang="en-GB" dirty="0" smtClean="0"/>
              <a:t>comparing </a:t>
            </a:r>
            <a:r>
              <a:rPr lang="en-GB" dirty="0"/>
              <a:t>preoperative </a:t>
            </a:r>
            <a:r>
              <a:rPr lang="en-GB" dirty="0" err="1"/>
              <a:t>radiochemotherapy</a:t>
            </a:r>
            <a:r>
              <a:rPr lang="en-GB" dirty="0"/>
              <a:t> and short-course radiotherapy with consolidation chemotherapy (Polish-II study</a:t>
            </a:r>
            <a:r>
              <a:rPr lang="en-GB" dirty="0" smtClean="0"/>
              <a:t>) – </a:t>
            </a:r>
            <a:r>
              <a:rPr lang="en-GB" dirty="0" err="1" smtClean="0"/>
              <a:t>Wyrwicz</a:t>
            </a:r>
            <a:r>
              <a:rPr lang="en-GB" dirty="0" smtClean="0"/>
              <a:t> L,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Wyrwicz</a:t>
            </a:r>
            <a:r>
              <a:rPr lang="en-GB" dirty="0" smtClean="0"/>
              <a:t> </a:t>
            </a:r>
            <a:r>
              <a:rPr lang="en-GB" dirty="0"/>
              <a:t>et </a:t>
            </a:r>
            <a:r>
              <a:rPr lang="en-GB" dirty="0" smtClean="0"/>
              <a:t>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O-020 </a:t>
            </a:r>
            <a:endParaRPr lang="en-GB" dirty="0"/>
          </a:p>
        </p:txBody>
      </p:sp>
      <p:sp>
        <p:nvSpPr>
          <p:cNvPr id="8"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Conclusions</a:t>
            </a:r>
            <a:r>
              <a:rPr lang="en-GB" dirty="0" smtClean="0"/>
              <a:t> </a:t>
            </a:r>
            <a:endParaRPr lang="en-GB" dirty="0"/>
          </a:p>
          <a:p>
            <a:r>
              <a:rPr lang="en-GB" b="1" dirty="0" smtClean="0"/>
              <a:t>The combination of short-course </a:t>
            </a:r>
            <a:r>
              <a:rPr lang="en-GB" b="1" dirty="0"/>
              <a:t>radiotherapy </a:t>
            </a:r>
            <a:r>
              <a:rPr lang="en-GB" b="1" dirty="0" smtClean="0"/>
              <a:t>+ consolidation chemotherapy </a:t>
            </a:r>
            <a:r>
              <a:rPr lang="en-GB" b="1" dirty="0"/>
              <a:t>is </a:t>
            </a:r>
            <a:r>
              <a:rPr lang="en-GB" b="1" dirty="0" smtClean="0"/>
              <a:t>an effective treatment in patients with locally </a:t>
            </a:r>
            <a:r>
              <a:rPr lang="en-GB" b="1" dirty="0"/>
              <a:t>advanced rectal </a:t>
            </a:r>
            <a:r>
              <a:rPr lang="en-GB" b="1" dirty="0" smtClean="0"/>
              <a:t>cancer</a:t>
            </a:r>
          </a:p>
          <a:p>
            <a:r>
              <a:rPr lang="en-GB" b="1" dirty="0" smtClean="0"/>
              <a:t>In experienced </a:t>
            </a:r>
            <a:r>
              <a:rPr lang="en-GB" b="1" dirty="0"/>
              <a:t>colorectal </a:t>
            </a:r>
            <a:r>
              <a:rPr lang="en-GB" b="1" dirty="0" smtClean="0"/>
              <a:t>surgery centres, it improves survival compared with preoperative chemoradiation</a:t>
            </a:r>
            <a:endParaRPr lang="en-GB" b="1" dirty="0"/>
          </a:p>
          <a:p>
            <a:r>
              <a:rPr lang="en-GB" b="1" dirty="0" smtClean="0"/>
              <a:t>However, a longer follow-up </a:t>
            </a:r>
            <a:r>
              <a:rPr lang="en-GB" b="1" dirty="0"/>
              <a:t>is </a:t>
            </a:r>
            <a:r>
              <a:rPr lang="en-GB" b="1" dirty="0" smtClean="0"/>
              <a:t>required to confirm </a:t>
            </a:r>
            <a:r>
              <a:rPr lang="en-GB" b="1" dirty="0"/>
              <a:t>the </a:t>
            </a:r>
            <a:r>
              <a:rPr lang="en-GB" b="1" dirty="0" smtClean="0"/>
              <a:t>higher survival rates </a:t>
            </a:r>
            <a:r>
              <a:rPr lang="en-GB" b="1" dirty="0"/>
              <a:t>without significant improvement in the local </a:t>
            </a:r>
            <a:r>
              <a:rPr lang="en-GB" b="1" dirty="0" smtClean="0"/>
              <a:t>control</a:t>
            </a:r>
            <a:endParaRPr lang="en-GB" dirty="0"/>
          </a:p>
        </p:txBody>
      </p:sp>
    </p:spTree>
    <p:custDataLst>
      <p:tags r:id="rId1"/>
    </p:custDataLst>
    <p:extLst>
      <p:ext uri="{BB962C8B-B14F-4D97-AF65-F5344CB8AC3E}">
        <p14:creationId xmlns:p14="http://schemas.microsoft.com/office/powerpoint/2010/main" val="2871405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O-021: Tailored strategy for locally-advanced rectal carcinoma: Preliminary results of a phase II </a:t>
            </a:r>
            <a:r>
              <a:rPr lang="en-GB" dirty="0" err="1" smtClean="0"/>
              <a:t>multicenter</a:t>
            </a:r>
            <a:r>
              <a:rPr lang="en-GB" dirty="0" smtClean="0"/>
              <a:t> trial </a:t>
            </a:r>
            <a:br>
              <a:rPr lang="en-GB" dirty="0" smtClean="0"/>
            </a:br>
            <a:r>
              <a:rPr lang="en-GB" dirty="0" smtClean="0"/>
              <a:t>(GRECCAR 4) – </a:t>
            </a:r>
            <a:r>
              <a:rPr lang="en-GB" dirty="0" err="1" smtClean="0"/>
              <a:t>Rouanet</a:t>
            </a:r>
            <a:r>
              <a:rPr lang="en-GB" dirty="0" smtClean="0"/>
              <a:t> P, et al </a:t>
            </a:r>
            <a:endParaRPr lang="en-GB" dirty="0"/>
          </a:p>
        </p:txBody>
      </p:sp>
      <p:sp>
        <p:nvSpPr>
          <p:cNvPr id="23" name="Content Placeholder 22"/>
          <p:cNvSpPr>
            <a:spLocks noGrp="1"/>
          </p:cNvSpPr>
          <p:nvPr>
            <p:ph idx="1"/>
          </p:nvPr>
        </p:nvSpPr>
        <p:spPr/>
        <p:txBody>
          <a:bodyPr/>
          <a:lstStyle/>
          <a:p>
            <a:pPr marL="0" indent="0">
              <a:buNone/>
            </a:pPr>
            <a:r>
              <a:rPr lang="en-GB" b="1" dirty="0"/>
              <a:t>Study objective</a:t>
            </a:r>
          </a:p>
          <a:p>
            <a:pPr marL="285750" indent="-285750">
              <a:buFont typeface="Arial" panose="020B0604020202020204" pitchFamily="34" charset="0"/>
              <a:buChar char="•"/>
            </a:pPr>
            <a:r>
              <a:rPr lang="en-GB" dirty="0"/>
              <a:t>To evaluate the feasibility of a tailored management of </a:t>
            </a:r>
            <a:r>
              <a:rPr lang="en-GB" dirty="0" smtClean="0"/>
              <a:t>locally advanced </a:t>
            </a:r>
            <a:r>
              <a:rPr lang="en-GB" dirty="0"/>
              <a:t>rectal carcinoma (LARC) according to the early tumour response to a short and intensive induction triplet chemotherapy, while respecting a minimal 90% R0 resection rate in all arms</a:t>
            </a:r>
          </a:p>
          <a:p>
            <a:endParaRPr lang="en-GB" dirty="0"/>
          </a:p>
        </p:txBody>
      </p:sp>
      <p:sp>
        <p:nvSpPr>
          <p:cNvPr id="36" name="Text Placeholder 14"/>
          <p:cNvSpPr txBox="1">
            <a:spLocks/>
          </p:cNvSpPr>
          <p:nvPr/>
        </p:nvSpPr>
        <p:spPr bwMode="auto">
          <a:xfrm>
            <a:off x="3975100" y="6096000"/>
            <a:ext cx="48037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dirty="0" err="1" smtClean="0"/>
              <a:t>Rouanet</a:t>
            </a:r>
            <a:r>
              <a:rPr lang="en-GB" dirty="0" smtClean="0"/>
              <a:t> et 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O-021</a:t>
            </a:r>
            <a:endParaRPr lang="en-GB" dirty="0"/>
          </a:p>
        </p:txBody>
      </p:sp>
      <p:sp>
        <p:nvSpPr>
          <p:cNvPr id="42" name="Oval 14"/>
          <p:cNvSpPr>
            <a:spLocks noChangeArrowheads="1"/>
          </p:cNvSpPr>
          <p:nvPr/>
        </p:nvSpPr>
        <p:spPr bwMode="auto">
          <a:xfrm>
            <a:off x="5726259" y="46938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latin typeface="Arial"/>
                <a:ea typeface="SimSun" pitchFamily="2" charset="-122"/>
                <a:cs typeface="Arial"/>
              </a:rPr>
              <a:t>R</a:t>
            </a:r>
          </a:p>
        </p:txBody>
      </p:sp>
      <p:cxnSp>
        <p:nvCxnSpPr>
          <p:cNvPr id="43" name="AutoShape 15"/>
          <p:cNvCxnSpPr>
            <a:cxnSpLocks noChangeShapeType="1"/>
            <a:stCxn id="42" idx="0"/>
            <a:endCxn id="55" idx="1"/>
          </p:cNvCxnSpPr>
          <p:nvPr/>
        </p:nvCxnSpPr>
        <p:spPr bwMode="auto">
          <a:xfrm rot="5400000" flipH="1" flipV="1">
            <a:off x="6140785" y="4428954"/>
            <a:ext cx="142133" cy="387589"/>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766704" y="2497718"/>
            <a:ext cx="328839" cy="3283789"/>
          </a:xfrm>
          <a:prstGeom prst="rect">
            <a:avLst/>
          </a:prstGeom>
          <a:solidFill>
            <a:schemeClr val="tx1"/>
          </a:solidFill>
          <a:ln w="9525" algn="ctr">
            <a:noFill/>
            <a:round/>
            <a:headEnd/>
            <a:tailEnd/>
          </a:ln>
        </p:spPr>
        <p:txBody>
          <a:bodyPr vert="vert"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Adjuvant chemotherapy</a:t>
            </a:r>
            <a:endParaRPr lang="en-GB" altLang="zh-CN" b="1" dirty="0">
              <a:solidFill>
                <a:srgbClr val="FFFFFF"/>
              </a:solidFill>
              <a:latin typeface="Arial"/>
              <a:ea typeface="SimSun" pitchFamily="2" charset="-122"/>
              <a:cs typeface="Arial"/>
            </a:endParaRPr>
          </a:p>
        </p:txBody>
      </p:sp>
      <p:cxnSp>
        <p:nvCxnSpPr>
          <p:cNvPr id="45" name="AutoShape 19"/>
          <p:cNvCxnSpPr>
            <a:cxnSpLocks noChangeShapeType="1"/>
            <a:stCxn id="74" idx="3"/>
            <a:endCxn id="42" idx="2"/>
          </p:cNvCxnSpPr>
          <p:nvPr/>
        </p:nvCxnSpPr>
        <p:spPr bwMode="auto">
          <a:xfrm flipV="1">
            <a:off x="5486400" y="4985914"/>
            <a:ext cx="239859" cy="1"/>
          </a:xfrm>
          <a:prstGeom prst="straightConnector1">
            <a:avLst/>
          </a:prstGeom>
          <a:noFill/>
          <a:ln w="57150">
            <a:solidFill>
              <a:schemeClr val="bg2">
                <a:lumMod val="60000"/>
                <a:lumOff val="40000"/>
              </a:schemeClr>
            </a:solidFill>
            <a:round/>
            <a:headEnd/>
            <a:tailEnd type="triangle" w="med" len="med"/>
          </a:ln>
        </p:spPr>
      </p:cxnSp>
      <p:sp>
        <p:nvSpPr>
          <p:cNvPr id="49" name="AutoShape 9"/>
          <p:cNvSpPr>
            <a:spLocks noChangeArrowheads="1"/>
          </p:cNvSpPr>
          <p:nvPr/>
        </p:nvSpPr>
        <p:spPr bwMode="auto">
          <a:xfrm>
            <a:off x="95102" y="3113311"/>
            <a:ext cx="3436097"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latin typeface="Arial"/>
                <a:cs typeface="Arial"/>
              </a:rPr>
              <a:t>Key patient inclusion criteria</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a:cs typeface="Arial"/>
              </a:rPr>
              <a:t>Tumour response after induction CT (FOLFIRINOX) evaluated using magnetic resonance imaging</a:t>
            </a:r>
          </a:p>
          <a:p>
            <a:pPr defTabSz="892175" eaLnBrk="0" hangingPunct="0">
              <a:spcAft>
                <a:spcPct val="30000"/>
              </a:spcAft>
            </a:pPr>
            <a:r>
              <a:rPr lang="en-GB" altLang="zh-CN" dirty="0" smtClean="0">
                <a:solidFill>
                  <a:srgbClr val="FFFFFF"/>
                </a:solidFill>
                <a:latin typeface="Arial"/>
                <a:cs typeface="Arial"/>
              </a:rPr>
              <a:t>(n=206)</a:t>
            </a:r>
            <a:endParaRPr lang="en-GB" altLang="zh-CN" dirty="0">
              <a:solidFill>
                <a:srgbClr val="FFFFFF"/>
              </a:solidFill>
              <a:latin typeface="Arial"/>
              <a:cs typeface="Arial"/>
            </a:endParaRPr>
          </a:p>
        </p:txBody>
      </p:sp>
      <p:sp>
        <p:nvSpPr>
          <p:cNvPr id="50" name="Rectangle 9"/>
          <p:cNvSpPr txBox="1">
            <a:spLocks noChangeArrowheads="1"/>
          </p:cNvSpPr>
          <p:nvPr/>
        </p:nvSpPr>
        <p:spPr bwMode="auto">
          <a:xfrm>
            <a:off x="365124" y="5579910"/>
            <a:ext cx="4130676" cy="81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ENDPOINT(S)</a:t>
            </a:r>
          </a:p>
          <a:p>
            <a:r>
              <a:rPr lang="en-GB" dirty="0" smtClean="0"/>
              <a:t>Safety, efficacy</a:t>
            </a:r>
          </a:p>
          <a:p>
            <a:endParaRPr lang="en-GB" dirty="0" smtClean="0"/>
          </a:p>
        </p:txBody>
      </p:sp>
      <p:cxnSp>
        <p:nvCxnSpPr>
          <p:cNvPr id="51" name="AutoShape 16"/>
          <p:cNvCxnSpPr>
            <a:cxnSpLocks noChangeShapeType="1"/>
            <a:stCxn id="42" idx="4"/>
            <a:endCxn id="61" idx="1"/>
          </p:cNvCxnSpPr>
          <p:nvPr/>
        </p:nvCxnSpPr>
        <p:spPr bwMode="auto">
          <a:xfrm rot="16200000" flipH="1">
            <a:off x="6090654" y="5205416"/>
            <a:ext cx="242518" cy="387713"/>
          </a:xfrm>
          <a:prstGeom prst="bentConnector2">
            <a:avLst/>
          </a:prstGeom>
          <a:noFill/>
          <a:ln w="57150">
            <a:solidFill>
              <a:schemeClr val="bg2">
                <a:lumMod val="60000"/>
                <a:lumOff val="40000"/>
              </a:schemeClr>
            </a:solidFill>
            <a:round/>
            <a:headEnd/>
            <a:tailEnd type="triangle" w="med" len="med"/>
          </a:ln>
        </p:spPr>
      </p:cxnSp>
      <p:sp>
        <p:nvSpPr>
          <p:cNvPr id="55" name="AutoShape 8"/>
          <p:cNvSpPr>
            <a:spLocks noChangeArrowheads="1"/>
          </p:cNvSpPr>
          <p:nvPr/>
        </p:nvSpPr>
        <p:spPr bwMode="auto">
          <a:xfrm>
            <a:off x="6405646" y="4201580"/>
            <a:ext cx="2180799" cy="700202"/>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latin typeface="Arial"/>
                <a:cs typeface="Arial"/>
              </a:rPr>
              <a:t>Arm C</a:t>
            </a:r>
          </a:p>
          <a:p>
            <a:pPr algn="ctr" defTabSz="892175" eaLnBrk="0" hangingPunct="0"/>
            <a:r>
              <a:rPr lang="en-GB" altLang="zh-CN" sz="1400" b="1" dirty="0" smtClean="0">
                <a:solidFill>
                  <a:srgbClr val="FFFFFF"/>
                </a:solidFill>
                <a:latin typeface="Arial"/>
                <a:ea typeface="SimSun" pitchFamily="2" charset="-122"/>
                <a:cs typeface="Arial"/>
              </a:rPr>
              <a:t>CRT (Cap 50) + surgery </a:t>
            </a:r>
            <a:br>
              <a:rPr lang="en-GB" altLang="zh-CN" sz="1400" b="1" dirty="0" smtClean="0">
                <a:solidFill>
                  <a:srgbClr val="FFFFFF"/>
                </a:solidFill>
                <a:latin typeface="Arial"/>
                <a:ea typeface="SimSun" pitchFamily="2" charset="-122"/>
                <a:cs typeface="Arial"/>
              </a:rPr>
            </a:br>
            <a:r>
              <a:rPr lang="en-GB" altLang="zh-CN" sz="1400" b="1" dirty="0" smtClean="0">
                <a:solidFill>
                  <a:srgbClr val="FFFFFF"/>
                </a:solidFill>
                <a:latin typeface="Arial"/>
                <a:ea typeface="SimSun" pitchFamily="2" charset="-122"/>
                <a:cs typeface="Arial"/>
              </a:rPr>
              <a:t>(n=113)</a:t>
            </a:r>
            <a:endParaRPr lang="en-GB" altLang="zh-CN" sz="1400" b="1" dirty="0">
              <a:solidFill>
                <a:srgbClr val="FFFFFF"/>
              </a:solidFill>
              <a:latin typeface="Arial"/>
              <a:ea typeface="SimSun" pitchFamily="2" charset="-122"/>
              <a:cs typeface="Arial"/>
            </a:endParaRPr>
          </a:p>
        </p:txBody>
      </p:sp>
      <p:sp>
        <p:nvSpPr>
          <p:cNvPr id="61" name="AutoShape 12"/>
          <p:cNvSpPr>
            <a:spLocks noChangeArrowheads="1"/>
          </p:cNvSpPr>
          <p:nvPr/>
        </p:nvSpPr>
        <p:spPr bwMode="auto">
          <a:xfrm>
            <a:off x="6405770" y="5086495"/>
            <a:ext cx="2180676" cy="868073"/>
          </a:xfrm>
          <a:prstGeom prst="rect">
            <a:avLst/>
          </a:prstGeom>
          <a:solidFill>
            <a:schemeClr val="accent1">
              <a:lumMod val="20000"/>
              <a:lumOff val="80000"/>
            </a:schemeClr>
          </a:solidFill>
          <a:ln w="9525" algn="ctr">
            <a:noFill/>
            <a:round/>
            <a:headEnd/>
            <a:tailEnd/>
          </a:ln>
        </p:spPr>
        <p:txBody>
          <a:bodyPr lIns="90488" tIns="0" rIns="90488" bIns="0" anchor="ctr"/>
          <a:lstStyle/>
          <a:p>
            <a:pPr algn="ctr" defTabSz="892175" eaLnBrk="0" hangingPunct="0"/>
            <a:r>
              <a:rPr lang="en-GB" altLang="zh-CN" sz="1400" b="1" dirty="0" smtClean="0">
                <a:solidFill>
                  <a:srgbClr val="043882"/>
                </a:solidFill>
                <a:latin typeface="Arial"/>
                <a:ea typeface="SimSun" pitchFamily="2" charset="-122"/>
                <a:cs typeface="Arial"/>
              </a:rPr>
              <a:t>Arm D </a:t>
            </a:r>
            <a:br>
              <a:rPr lang="en-GB" altLang="zh-CN" sz="1400" b="1" dirty="0" smtClean="0">
                <a:solidFill>
                  <a:srgbClr val="043882"/>
                </a:solidFill>
                <a:latin typeface="Arial"/>
                <a:ea typeface="SimSun" pitchFamily="2" charset="-122"/>
                <a:cs typeface="Arial"/>
              </a:rPr>
            </a:br>
            <a:r>
              <a:rPr lang="en-GB" altLang="zh-CN" sz="1400" b="1" dirty="0" smtClean="0">
                <a:solidFill>
                  <a:srgbClr val="043882"/>
                </a:solidFill>
                <a:latin typeface="Arial"/>
                <a:ea typeface="SimSun" pitchFamily="2" charset="-122"/>
                <a:cs typeface="Arial"/>
              </a:rPr>
              <a:t>Intensive CRT (Cap 60) </a:t>
            </a:r>
            <a:br>
              <a:rPr lang="en-GB" altLang="zh-CN" sz="1400" b="1" dirty="0" smtClean="0">
                <a:solidFill>
                  <a:srgbClr val="043882"/>
                </a:solidFill>
                <a:latin typeface="Arial"/>
                <a:ea typeface="SimSun" pitchFamily="2" charset="-122"/>
                <a:cs typeface="Arial"/>
              </a:rPr>
            </a:br>
            <a:r>
              <a:rPr lang="en-GB" altLang="zh-CN" sz="1400" b="1" dirty="0" smtClean="0">
                <a:solidFill>
                  <a:srgbClr val="043882"/>
                </a:solidFill>
                <a:latin typeface="Arial"/>
                <a:ea typeface="SimSun" pitchFamily="2" charset="-122"/>
                <a:cs typeface="Arial"/>
              </a:rPr>
              <a:t>+ surgery </a:t>
            </a:r>
            <a:br>
              <a:rPr lang="en-GB" altLang="zh-CN" sz="1400" b="1" dirty="0" smtClean="0">
                <a:solidFill>
                  <a:srgbClr val="043882"/>
                </a:solidFill>
                <a:latin typeface="Arial"/>
                <a:ea typeface="SimSun" pitchFamily="2" charset="-122"/>
                <a:cs typeface="Arial"/>
              </a:rPr>
            </a:br>
            <a:r>
              <a:rPr lang="en-GB" altLang="zh-CN" sz="1400" b="1" dirty="0" smtClean="0">
                <a:solidFill>
                  <a:srgbClr val="043882"/>
                </a:solidFill>
                <a:latin typeface="Arial"/>
                <a:ea typeface="SimSun" pitchFamily="2" charset="-122"/>
                <a:cs typeface="Arial"/>
              </a:rPr>
              <a:t>(n=51)</a:t>
            </a:r>
            <a:endParaRPr lang="en-GB" altLang="zh-CN" sz="1400" b="1" dirty="0">
              <a:solidFill>
                <a:srgbClr val="043882"/>
              </a:solidFill>
              <a:latin typeface="Arial"/>
              <a:ea typeface="SimSun" pitchFamily="2" charset="-122"/>
              <a:cs typeface="Arial"/>
            </a:endParaRPr>
          </a:p>
        </p:txBody>
      </p:sp>
      <p:sp>
        <p:nvSpPr>
          <p:cNvPr id="62" name="Text Placeholder 13"/>
          <p:cNvSpPr txBox="1">
            <a:spLocks/>
          </p:cNvSpPr>
          <p:nvPr/>
        </p:nvSpPr>
        <p:spPr bwMode="auto">
          <a:xfrm>
            <a:off x="365125"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dirty="0" smtClean="0"/>
              <a:t>Cap, capecitabine.</a:t>
            </a:r>
            <a:endParaRPr lang="en-GB" dirty="0"/>
          </a:p>
        </p:txBody>
      </p:sp>
      <p:sp>
        <p:nvSpPr>
          <p:cNvPr id="67" name="AutoShape 8"/>
          <p:cNvSpPr>
            <a:spLocks noChangeArrowheads="1"/>
          </p:cNvSpPr>
          <p:nvPr/>
        </p:nvSpPr>
        <p:spPr bwMode="auto">
          <a:xfrm>
            <a:off x="3708225" y="2851653"/>
            <a:ext cx="1778175" cy="83364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latin typeface="Arial"/>
                <a:cs typeface="Arial"/>
              </a:rPr>
              <a:t>Good responders </a:t>
            </a:r>
            <a:br>
              <a:rPr lang="en-GB" altLang="zh-CN" sz="1400" b="1" dirty="0" smtClean="0">
                <a:solidFill>
                  <a:srgbClr val="FFFFFF"/>
                </a:solidFill>
                <a:latin typeface="Arial"/>
                <a:cs typeface="Arial"/>
              </a:rPr>
            </a:br>
            <a:r>
              <a:rPr lang="en-GB" altLang="zh-CN" sz="1400" b="1" dirty="0" smtClean="0">
                <a:solidFill>
                  <a:srgbClr val="FFFFFF"/>
                </a:solidFill>
                <a:latin typeface="Arial"/>
                <a:cs typeface="Arial"/>
              </a:rPr>
              <a:t>(≥75% reduction of </a:t>
            </a:r>
            <a:br>
              <a:rPr lang="en-GB" altLang="zh-CN" sz="1400" b="1" dirty="0" smtClean="0">
                <a:solidFill>
                  <a:srgbClr val="FFFFFF"/>
                </a:solidFill>
                <a:latin typeface="Arial"/>
                <a:cs typeface="Arial"/>
              </a:rPr>
            </a:br>
            <a:r>
              <a:rPr lang="en-GB" altLang="zh-CN" sz="1400" b="1" dirty="0" smtClean="0">
                <a:solidFill>
                  <a:srgbClr val="FFFFFF"/>
                </a:solidFill>
                <a:latin typeface="Arial"/>
                <a:cs typeface="Arial"/>
              </a:rPr>
              <a:t>tumour volume)</a:t>
            </a:r>
            <a:endParaRPr lang="en-GB" altLang="zh-CN" sz="1400" b="1" dirty="0">
              <a:solidFill>
                <a:srgbClr val="FFFFFF"/>
              </a:solidFill>
              <a:latin typeface="Arial"/>
              <a:ea typeface="SimSun" pitchFamily="2" charset="-122"/>
              <a:cs typeface="Arial"/>
            </a:endParaRPr>
          </a:p>
        </p:txBody>
      </p:sp>
      <p:sp>
        <p:nvSpPr>
          <p:cNvPr id="68" name="Oval 14"/>
          <p:cNvSpPr>
            <a:spLocks noChangeArrowheads="1"/>
          </p:cNvSpPr>
          <p:nvPr/>
        </p:nvSpPr>
        <p:spPr bwMode="auto">
          <a:xfrm>
            <a:off x="5726260" y="29763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latin typeface="Arial"/>
                <a:ea typeface="SimSun" pitchFamily="2" charset="-122"/>
                <a:cs typeface="Arial"/>
              </a:rPr>
              <a:t>R</a:t>
            </a:r>
          </a:p>
        </p:txBody>
      </p:sp>
      <p:cxnSp>
        <p:nvCxnSpPr>
          <p:cNvPr id="69" name="AutoShape 15"/>
          <p:cNvCxnSpPr>
            <a:cxnSpLocks noChangeShapeType="1"/>
            <a:stCxn id="68" idx="0"/>
            <a:endCxn id="80" idx="1"/>
          </p:cNvCxnSpPr>
          <p:nvPr/>
        </p:nvCxnSpPr>
        <p:spPr bwMode="auto">
          <a:xfrm rot="5400000" flipH="1" flipV="1">
            <a:off x="6138734" y="2709461"/>
            <a:ext cx="146237" cy="387588"/>
          </a:xfrm>
          <a:prstGeom prst="bentConnector2">
            <a:avLst/>
          </a:prstGeom>
          <a:noFill/>
          <a:ln w="57150">
            <a:solidFill>
              <a:schemeClr val="bg2">
                <a:lumMod val="60000"/>
                <a:lumOff val="40000"/>
              </a:schemeClr>
            </a:solidFill>
            <a:round/>
            <a:headEnd/>
            <a:tailEnd type="triangle" w="med" len="med"/>
          </a:ln>
        </p:spPr>
      </p:cxnSp>
      <p:cxnSp>
        <p:nvCxnSpPr>
          <p:cNvPr id="71" name="AutoShape 16"/>
          <p:cNvCxnSpPr>
            <a:cxnSpLocks noChangeShapeType="1"/>
            <a:stCxn id="68" idx="4"/>
            <a:endCxn id="81" idx="1"/>
          </p:cNvCxnSpPr>
          <p:nvPr/>
        </p:nvCxnSpPr>
        <p:spPr bwMode="auto">
          <a:xfrm rot="16200000" flipH="1">
            <a:off x="6151166" y="3427464"/>
            <a:ext cx="121494" cy="387711"/>
          </a:xfrm>
          <a:prstGeom prst="bentConnector2">
            <a:avLst/>
          </a:prstGeom>
          <a:noFill/>
          <a:ln w="57150">
            <a:solidFill>
              <a:schemeClr val="bg2">
                <a:lumMod val="60000"/>
                <a:lumOff val="40000"/>
              </a:schemeClr>
            </a:solidFill>
            <a:round/>
            <a:headEnd/>
            <a:tailEnd type="triangle" w="med" len="med"/>
          </a:ln>
        </p:spPr>
      </p:cxnSp>
      <p:sp>
        <p:nvSpPr>
          <p:cNvPr id="74" name="AutoShape 8"/>
          <p:cNvSpPr>
            <a:spLocks noChangeArrowheads="1"/>
          </p:cNvSpPr>
          <p:nvPr/>
        </p:nvSpPr>
        <p:spPr bwMode="auto">
          <a:xfrm>
            <a:off x="3708225" y="4550804"/>
            <a:ext cx="1778175" cy="87022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b="1" dirty="0" smtClean="0">
                <a:latin typeface="Arial"/>
                <a:cs typeface="Arial"/>
              </a:rPr>
              <a:t>Poor responders </a:t>
            </a:r>
            <a:br>
              <a:rPr lang="en-GB" altLang="zh-CN" sz="1400" b="1" dirty="0" smtClean="0">
                <a:latin typeface="Arial"/>
                <a:cs typeface="Arial"/>
              </a:rPr>
            </a:br>
            <a:r>
              <a:rPr lang="en-GB" altLang="zh-CN" sz="1400" b="1" dirty="0" smtClean="0">
                <a:latin typeface="Arial"/>
                <a:cs typeface="Arial"/>
              </a:rPr>
              <a:t>(&lt;75% reduction of </a:t>
            </a:r>
            <a:br>
              <a:rPr lang="en-GB" altLang="zh-CN" sz="1400" b="1" dirty="0" smtClean="0">
                <a:latin typeface="Arial"/>
                <a:cs typeface="Arial"/>
              </a:rPr>
            </a:br>
            <a:r>
              <a:rPr lang="en-GB" altLang="zh-CN" sz="1400" b="1" dirty="0" smtClean="0">
                <a:latin typeface="Arial"/>
                <a:cs typeface="Arial"/>
              </a:rPr>
              <a:t>tumour volume)</a:t>
            </a:r>
            <a:endParaRPr lang="en-GB" altLang="zh-CN" sz="1400" b="1" dirty="0">
              <a:latin typeface="Arial"/>
              <a:ea typeface="SimSun" pitchFamily="2" charset="-122"/>
              <a:cs typeface="Arial"/>
            </a:endParaRPr>
          </a:p>
        </p:txBody>
      </p:sp>
      <p:cxnSp>
        <p:nvCxnSpPr>
          <p:cNvPr id="75" name="AutoShape 19"/>
          <p:cNvCxnSpPr>
            <a:cxnSpLocks noChangeShapeType="1"/>
            <a:stCxn id="67" idx="3"/>
            <a:endCxn id="68" idx="2"/>
          </p:cNvCxnSpPr>
          <p:nvPr/>
        </p:nvCxnSpPr>
        <p:spPr bwMode="auto">
          <a:xfrm flipV="1">
            <a:off x="5486400" y="3268473"/>
            <a:ext cx="239860" cy="1"/>
          </a:xfrm>
          <a:prstGeom prst="straightConnector1">
            <a:avLst/>
          </a:prstGeom>
          <a:noFill/>
          <a:ln w="57150">
            <a:solidFill>
              <a:schemeClr val="bg2">
                <a:lumMod val="60000"/>
                <a:lumOff val="40000"/>
              </a:schemeClr>
            </a:solidFill>
            <a:round/>
            <a:headEnd/>
            <a:tailEnd type="triangle" w="med" len="med"/>
          </a:ln>
        </p:spPr>
      </p:cxnSp>
      <p:sp>
        <p:nvSpPr>
          <p:cNvPr id="80" name="AutoShape 8"/>
          <p:cNvSpPr>
            <a:spLocks noChangeArrowheads="1"/>
          </p:cNvSpPr>
          <p:nvPr/>
        </p:nvSpPr>
        <p:spPr bwMode="auto">
          <a:xfrm>
            <a:off x="6405646" y="2497718"/>
            <a:ext cx="2180799" cy="664835"/>
          </a:xfrm>
          <a:prstGeom prst="rect">
            <a:avLst/>
          </a:prstGeom>
          <a:solidFill>
            <a:schemeClr val="accent3">
              <a:lumMod val="75000"/>
            </a:schemeClr>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latin typeface="Arial"/>
                <a:cs typeface="Arial"/>
              </a:rPr>
              <a:t>Arm A</a:t>
            </a:r>
          </a:p>
          <a:p>
            <a:pPr algn="ctr" defTabSz="892175" eaLnBrk="0" hangingPunct="0"/>
            <a:r>
              <a:rPr lang="en-GB" altLang="zh-CN" sz="1400" b="1" dirty="0" smtClean="0">
                <a:solidFill>
                  <a:srgbClr val="FFFFFF"/>
                </a:solidFill>
                <a:latin typeface="Arial"/>
                <a:ea typeface="SimSun" pitchFamily="2" charset="-122"/>
                <a:cs typeface="Arial"/>
              </a:rPr>
              <a:t>Immediate surgery </a:t>
            </a:r>
            <a:br>
              <a:rPr lang="en-GB" altLang="zh-CN" sz="1400" b="1" dirty="0" smtClean="0">
                <a:solidFill>
                  <a:srgbClr val="FFFFFF"/>
                </a:solidFill>
                <a:latin typeface="Arial"/>
                <a:ea typeface="SimSun" pitchFamily="2" charset="-122"/>
                <a:cs typeface="Arial"/>
              </a:rPr>
            </a:br>
            <a:r>
              <a:rPr lang="en-GB" altLang="zh-CN" sz="1400" b="1" dirty="0" smtClean="0">
                <a:solidFill>
                  <a:srgbClr val="FFFFFF"/>
                </a:solidFill>
                <a:latin typeface="Arial"/>
                <a:ea typeface="SimSun" pitchFamily="2" charset="-122"/>
                <a:cs typeface="Arial"/>
              </a:rPr>
              <a:t>(n=16)</a:t>
            </a:r>
            <a:endParaRPr lang="en-GB" altLang="zh-CN" sz="1400" b="1" dirty="0">
              <a:solidFill>
                <a:srgbClr val="FFFFFF"/>
              </a:solidFill>
              <a:latin typeface="Arial"/>
              <a:ea typeface="SimSun" pitchFamily="2" charset="-122"/>
              <a:cs typeface="Arial"/>
            </a:endParaRPr>
          </a:p>
        </p:txBody>
      </p:sp>
      <p:sp>
        <p:nvSpPr>
          <p:cNvPr id="81" name="AutoShape 12"/>
          <p:cNvSpPr>
            <a:spLocks noChangeArrowheads="1"/>
          </p:cNvSpPr>
          <p:nvPr/>
        </p:nvSpPr>
        <p:spPr bwMode="auto">
          <a:xfrm>
            <a:off x="6405769" y="3347267"/>
            <a:ext cx="2180676" cy="669599"/>
          </a:xfrm>
          <a:prstGeom prst="rect">
            <a:avLst/>
          </a:prstGeom>
          <a:solidFill>
            <a:schemeClr val="accent3">
              <a:lumMod val="20000"/>
              <a:lumOff val="80000"/>
            </a:schemeClr>
          </a:solidFill>
          <a:ln w="9525" algn="ctr">
            <a:noFill/>
            <a:round/>
            <a:headEnd/>
            <a:tailEnd/>
          </a:ln>
        </p:spPr>
        <p:txBody>
          <a:bodyPr lIns="90488" tIns="0" rIns="90488" bIns="0" anchor="ctr"/>
          <a:lstStyle/>
          <a:p>
            <a:pPr algn="ctr" defTabSz="892175" eaLnBrk="0" hangingPunct="0"/>
            <a:r>
              <a:rPr lang="en-GB" altLang="zh-CN" sz="1400" b="1" dirty="0" smtClean="0">
                <a:solidFill>
                  <a:srgbClr val="043882"/>
                </a:solidFill>
                <a:latin typeface="Arial"/>
                <a:ea typeface="SimSun" pitchFamily="2" charset="-122"/>
                <a:cs typeface="Arial"/>
              </a:rPr>
              <a:t>Arm B</a:t>
            </a:r>
          </a:p>
          <a:p>
            <a:pPr algn="ctr" defTabSz="892175" eaLnBrk="0" hangingPunct="0"/>
            <a:r>
              <a:rPr lang="en-GB" altLang="zh-CN" sz="1400" b="1" dirty="0" smtClean="0">
                <a:solidFill>
                  <a:srgbClr val="043882"/>
                </a:solidFill>
                <a:latin typeface="Arial"/>
                <a:ea typeface="SimSun" pitchFamily="2" charset="-122"/>
                <a:cs typeface="Arial"/>
              </a:rPr>
              <a:t>CRT (Cap 50) + surgery </a:t>
            </a:r>
            <a:br>
              <a:rPr lang="en-GB" altLang="zh-CN" sz="1400" b="1" dirty="0" smtClean="0">
                <a:solidFill>
                  <a:srgbClr val="043882"/>
                </a:solidFill>
                <a:latin typeface="Arial"/>
                <a:ea typeface="SimSun" pitchFamily="2" charset="-122"/>
                <a:cs typeface="Arial"/>
              </a:rPr>
            </a:br>
            <a:r>
              <a:rPr lang="en-GB" altLang="zh-CN" sz="1400" b="1" dirty="0" smtClean="0">
                <a:solidFill>
                  <a:srgbClr val="043882"/>
                </a:solidFill>
                <a:latin typeface="Arial"/>
                <a:ea typeface="SimSun" pitchFamily="2" charset="-122"/>
                <a:cs typeface="Arial"/>
              </a:rPr>
              <a:t>(n=14)</a:t>
            </a:r>
            <a:endParaRPr lang="en-GB" altLang="zh-CN" sz="1400" b="1" dirty="0">
              <a:solidFill>
                <a:srgbClr val="043882"/>
              </a:solidFill>
              <a:latin typeface="Arial"/>
              <a:ea typeface="SimSun" pitchFamily="2" charset="-122"/>
              <a:cs typeface="Arial"/>
            </a:endParaRPr>
          </a:p>
        </p:txBody>
      </p:sp>
      <p:cxnSp>
        <p:nvCxnSpPr>
          <p:cNvPr id="83" name="AutoShape 19"/>
          <p:cNvCxnSpPr>
            <a:cxnSpLocks noChangeShapeType="1"/>
            <a:stCxn id="49" idx="3"/>
            <a:endCxn id="67" idx="1"/>
          </p:cNvCxnSpPr>
          <p:nvPr/>
        </p:nvCxnSpPr>
        <p:spPr bwMode="auto">
          <a:xfrm flipV="1">
            <a:off x="3531199" y="3268474"/>
            <a:ext cx="177026" cy="803818"/>
          </a:xfrm>
          <a:prstGeom prst="straightConnector1">
            <a:avLst/>
          </a:prstGeom>
          <a:noFill/>
          <a:ln w="57150">
            <a:solidFill>
              <a:schemeClr val="bg2">
                <a:lumMod val="60000"/>
                <a:lumOff val="40000"/>
              </a:schemeClr>
            </a:solidFill>
            <a:round/>
            <a:headEnd/>
            <a:tailEnd type="triangle" w="med" len="med"/>
          </a:ln>
        </p:spPr>
      </p:cxnSp>
      <p:cxnSp>
        <p:nvCxnSpPr>
          <p:cNvPr id="87" name="AutoShape 19"/>
          <p:cNvCxnSpPr>
            <a:cxnSpLocks noChangeShapeType="1"/>
            <a:stCxn id="49" idx="3"/>
            <a:endCxn id="74" idx="1"/>
          </p:cNvCxnSpPr>
          <p:nvPr/>
        </p:nvCxnSpPr>
        <p:spPr bwMode="auto">
          <a:xfrm>
            <a:off x="3531199" y="4072292"/>
            <a:ext cx="177026" cy="913623"/>
          </a:xfrm>
          <a:prstGeom prst="straightConnector1">
            <a:avLst/>
          </a:prstGeom>
          <a:noFill/>
          <a:ln w="57150">
            <a:solidFill>
              <a:schemeClr val="bg2">
                <a:lumMod val="60000"/>
                <a:lumOff val="40000"/>
              </a:schemeClr>
            </a:solidFill>
            <a:round/>
            <a:headEnd/>
            <a:tailEnd type="triangle" w="med" len="med"/>
          </a:ln>
        </p:spPr>
      </p:cxnSp>
      <p:cxnSp>
        <p:nvCxnSpPr>
          <p:cNvPr id="118" name="AutoShape 19"/>
          <p:cNvCxnSpPr>
            <a:cxnSpLocks noChangeShapeType="1"/>
          </p:cNvCxnSpPr>
          <p:nvPr/>
        </p:nvCxnSpPr>
        <p:spPr bwMode="auto">
          <a:xfrm flipV="1">
            <a:off x="8586445" y="2830135"/>
            <a:ext cx="195256" cy="1"/>
          </a:xfrm>
          <a:prstGeom prst="straightConnector1">
            <a:avLst/>
          </a:prstGeom>
          <a:noFill/>
          <a:ln w="57150">
            <a:solidFill>
              <a:schemeClr val="bg2">
                <a:lumMod val="60000"/>
                <a:lumOff val="40000"/>
              </a:schemeClr>
            </a:solidFill>
            <a:round/>
            <a:headEnd/>
            <a:tailEnd type="triangle" w="med" len="med"/>
          </a:ln>
        </p:spPr>
      </p:cxnSp>
      <p:cxnSp>
        <p:nvCxnSpPr>
          <p:cNvPr id="124" name="AutoShape 19"/>
          <p:cNvCxnSpPr>
            <a:cxnSpLocks noChangeShapeType="1"/>
          </p:cNvCxnSpPr>
          <p:nvPr/>
        </p:nvCxnSpPr>
        <p:spPr bwMode="auto">
          <a:xfrm flipV="1">
            <a:off x="8586445" y="3682065"/>
            <a:ext cx="195256" cy="1"/>
          </a:xfrm>
          <a:prstGeom prst="straightConnector1">
            <a:avLst/>
          </a:prstGeom>
          <a:noFill/>
          <a:ln w="57150">
            <a:solidFill>
              <a:schemeClr val="bg2">
                <a:lumMod val="60000"/>
                <a:lumOff val="40000"/>
              </a:schemeClr>
            </a:solidFill>
            <a:round/>
            <a:headEnd/>
            <a:tailEnd type="triangle" w="med" len="med"/>
          </a:ln>
        </p:spPr>
      </p:cxnSp>
      <p:cxnSp>
        <p:nvCxnSpPr>
          <p:cNvPr id="125" name="AutoShape 19"/>
          <p:cNvCxnSpPr>
            <a:cxnSpLocks noChangeShapeType="1"/>
          </p:cNvCxnSpPr>
          <p:nvPr/>
        </p:nvCxnSpPr>
        <p:spPr bwMode="auto">
          <a:xfrm flipV="1">
            <a:off x="8586445" y="4550803"/>
            <a:ext cx="195256" cy="1"/>
          </a:xfrm>
          <a:prstGeom prst="straightConnector1">
            <a:avLst/>
          </a:prstGeom>
          <a:noFill/>
          <a:ln w="57150">
            <a:solidFill>
              <a:schemeClr val="bg2">
                <a:lumMod val="60000"/>
                <a:lumOff val="40000"/>
              </a:schemeClr>
            </a:solidFill>
            <a:round/>
            <a:headEnd/>
            <a:tailEnd type="triangle" w="med" len="med"/>
          </a:ln>
        </p:spPr>
      </p:cxnSp>
      <p:cxnSp>
        <p:nvCxnSpPr>
          <p:cNvPr id="126" name="AutoShape 19"/>
          <p:cNvCxnSpPr>
            <a:cxnSpLocks noChangeShapeType="1"/>
          </p:cNvCxnSpPr>
          <p:nvPr/>
        </p:nvCxnSpPr>
        <p:spPr bwMode="auto">
          <a:xfrm flipV="1">
            <a:off x="8586445" y="5421025"/>
            <a:ext cx="195256"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119476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O-021: </a:t>
            </a:r>
            <a:r>
              <a:rPr lang="en-GB" dirty="0"/>
              <a:t>Tailored strategy for locally-advanced rectal carcinoma: Preliminary results of a phase II </a:t>
            </a:r>
            <a:r>
              <a:rPr lang="en-GB" dirty="0" err="1"/>
              <a:t>multicenter</a:t>
            </a:r>
            <a:r>
              <a:rPr lang="en-GB" dirty="0"/>
              <a:t> trial </a:t>
            </a:r>
            <a:r>
              <a:rPr lang="en-GB" dirty="0" smtClean="0"/>
              <a:t/>
            </a:r>
            <a:br>
              <a:rPr lang="en-GB" dirty="0" smtClean="0"/>
            </a:br>
            <a:r>
              <a:rPr lang="en-GB" dirty="0" smtClean="0"/>
              <a:t>(</a:t>
            </a:r>
            <a:r>
              <a:rPr lang="en-GB" dirty="0"/>
              <a:t>GRECCAR 4</a:t>
            </a:r>
            <a:r>
              <a:rPr lang="en-GB" dirty="0" smtClean="0"/>
              <a:t>) – </a:t>
            </a:r>
            <a:r>
              <a:rPr lang="en-GB" dirty="0" err="1" smtClean="0"/>
              <a:t>Rouanet</a:t>
            </a:r>
            <a:r>
              <a:rPr lang="en-GB" dirty="0" smtClean="0"/>
              <a:t> P, </a:t>
            </a:r>
            <a:r>
              <a:rPr lang="en-GB" dirty="0"/>
              <a:t>et </a:t>
            </a:r>
            <a:r>
              <a:rPr lang="en-GB" dirty="0" smtClean="0"/>
              <a:t>al </a:t>
            </a:r>
            <a:endParaRPr lang="en-GB" dirty="0"/>
          </a:p>
        </p:txBody>
      </p:sp>
      <p:sp>
        <p:nvSpPr>
          <p:cNvPr id="14" name="Text Placeholder 13"/>
          <p:cNvSpPr>
            <a:spLocks noGrp="1"/>
          </p:cNvSpPr>
          <p:nvPr>
            <p:ph type="body" sz="quarter" idx="10"/>
          </p:nvPr>
        </p:nvSpPr>
        <p:spPr>
          <a:xfrm>
            <a:off x="365125" y="6181997"/>
            <a:ext cx="4130675" cy="487363"/>
          </a:xfrm>
        </p:spPr>
        <p:txBody>
          <a:bodyPr/>
          <a:lstStyle/>
          <a:p>
            <a:r>
              <a:rPr lang="en-NZ" dirty="0" smtClean="0"/>
              <a:t>CRM, circumferential </a:t>
            </a:r>
            <a:r>
              <a:rPr lang="en-NZ" dirty="0"/>
              <a:t>resection </a:t>
            </a:r>
            <a:r>
              <a:rPr lang="en-NZ" dirty="0" smtClean="0"/>
              <a:t>margin, </a:t>
            </a:r>
            <a:br>
              <a:rPr lang="en-NZ" dirty="0" smtClean="0"/>
            </a:br>
            <a:r>
              <a:rPr lang="en-NZ" dirty="0" smtClean="0"/>
              <a:t>EMS, extramural tumour spread.</a:t>
            </a:r>
            <a:endParaRPr lang="en-NZ" dirty="0"/>
          </a:p>
        </p:txBody>
      </p:sp>
      <p:sp>
        <p:nvSpPr>
          <p:cNvPr id="15" name="Text Placeholder 14"/>
          <p:cNvSpPr>
            <a:spLocks noGrp="1"/>
          </p:cNvSpPr>
          <p:nvPr>
            <p:ph type="body" sz="quarter" idx="11"/>
          </p:nvPr>
        </p:nvSpPr>
        <p:spPr>
          <a:xfrm>
            <a:off x="3975100" y="6096000"/>
            <a:ext cx="4803775" cy="487363"/>
          </a:xfrm>
        </p:spPr>
        <p:txBody>
          <a:bodyPr/>
          <a:lstStyle/>
          <a:p>
            <a:r>
              <a:rPr lang="en-GB" dirty="0" err="1"/>
              <a:t>Rouanet</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en-GB" dirty="0"/>
              <a:t> </a:t>
            </a:r>
            <a:r>
              <a:rPr lang="en-GB" dirty="0" smtClean="0"/>
              <a:t>O-021</a:t>
            </a:r>
            <a:endParaRPr lang="en-GB" dirty="0"/>
          </a:p>
        </p:txBody>
      </p:sp>
      <p:sp>
        <p:nvSpPr>
          <p:cNvPr id="2" name="Content Placeholder 1"/>
          <p:cNvSpPr>
            <a:spLocks noGrp="1"/>
          </p:cNvSpPr>
          <p:nvPr>
            <p:ph idx="1"/>
          </p:nvPr>
        </p:nvSpPr>
        <p:spPr>
          <a:xfrm>
            <a:off x="365124" y="1254035"/>
            <a:ext cx="8413751" cy="878821"/>
          </a:xfrm>
        </p:spPr>
        <p:txBody>
          <a:bodyPr/>
          <a:lstStyle/>
          <a:p>
            <a:pPr marL="0" indent="0">
              <a:buNone/>
            </a:pPr>
            <a:r>
              <a:rPr lang="en-GB" b="1" dirty="0" smtClean="0"/>
              <a:t>Key results</a:t>
            </a:r>
          </a:p>
          <a:p>
            <a:r>
              <a:rPr lang="en-GB" dirty="0" smtClean="0"/>
              <a:t>A comparison of baseline patient characteristics revealed differences between good responders and poor responders</a:t>
            </a:r>
          </a:p>
          <a:p>
            <a:pPr marL="252412" lvl="1" indent="0">
              <a:buNone/>
            </a:pPr>
            <a:endParaRPr lang="en-GB" dirty="0"/>
          </a:p>
        </p:txBody>
      </p:sp>
      <p:graphicFrame>
        <p:nvGraphicFramePr>
          <p:cNvPr id="6" name="Tableau 1"/>
          <p:cNvGraphicFramePr>
            <a:graphicFrameLocks noGrp="1"/>
          </p:cNvGraphicFramePr>
          <p:nvPr>
            <p:extLst>
              <p:ext uri="{D42A27DB-BD31-4B8C-83A1-F6EECF244321}">
                <p14:modId xmlns:p14="http://schemas.microsoft.com/office/powerpoint/2010/main" val="2428354733"/>
              </p:ext>
            </p:extLst>
          </p:nvPr>
        </p:nvGraphicFramePr>
        <p:xfrm>
          <a:off x="323529" y="2132860"/>
          <a:ext cx="8280919" cy="4124905"/>
        </p:xfrm>
        <a:graphic>
          <a:graphicData uri="http://schemas.openxmlformats.org/drawingml/2006/table">
            <a:tbl>
              <a:tblPr/>
              <a:tblGrid>
                <a:gridCol w="2592288"/>
                <a:gridCol w="1368152"/>
                <a:gridCol w="1440160"/>
                <a:gridCol w="1512168"/>
                <a:gridCol w="1368151"/>
              </a:tblGrid>
              <a:tr h="271769">
                <a:tc>
                  <a:txBody>
                    <a:bodyPr/>
                    <a:lstStyle/>
                    <a:p>
                      <a:pPr>
                        <a:lnSpc>
                          <a:spcPct val="115000"/>
                        </a:lnSpc>
                        <a:spcAft>
                          <a:spcPts val="1000"/>
                        </a:spcAft>
                      </a:pPr>
                      <a:r>
                        <a:rPr lang="en-GB" sz="1400" b="1" noProof="0" dirty="0" smtClean="0">
                          <a:solidFill>
                            <a:schemeClr val="tx1"/>
                          </a:solidFill>
                          <a:effectLst/>
                          <a:highlight>
                            <a:srgbClr val="FFFF00"/>
                          </a:highlight>
                          <a:latin typeface="+mn-lt"/>
                          <a:ea typeface="Times New Roman"/>
                          <a:cs typeface="Times New Roman"/>
                        </a:rPr>
                        <a:t> </a:t>
                      </a:r>
                      <a:endParaRPr lang="en-GB" sz="1600" b="1"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Good responders</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Poor responders</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r>
              <a:tr h="568833">
                <a:tc>
                  <a:txBody>
                    <a:bodyPr/>
                    <a:lstStyle/>
                    <a:p>
                      <a:pPr>
                        <a:lnSpc>
                          <a:spcPct val="115000"/>
                        </a:lnSpc>
                        <a:spcAft>
                          <a:spcPts val="1000"/>
                        </a:spcAft>
                      </a:pPr>
                      <a:r>
                        <a:rPr lang="en-GB" sz="1400" b="1" noProof="0" dirty="0" smtClean="0">
                          <a:solidFill>
                            <a:schemeClr val="tx2"/>
                          </a:solidFill>
                          <a:effectLst/>
                          <a:latin typeface="+mn-lt"/>
                          <a:ea typeface="Times New Roman"/>
                          <a:cs typeface="Times New Roman"/>
                        </a:rPr>
                        <a:t> </a:t>
                      </a:r>
                      <a:endParaRPr lang="en-GB" sz="1600" b="1" noProof="0" dirty="0">
                        <a:solidFill>
                          <a:schemeClr val="tx2"/>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Arm A</a:t>
                      </a:r>
                      <a:endParaRPr lang="en-GB" sz="1600" b="1" noProof="0" dirty="0" smtClean="0">
                        <a:solidFill>
                          <a:schemeClr val="tx2"/>
                        </a:solidFill>
                        <a:effectLst/>
                        <a:latin typeface="+mn-lt"/>
                        <a:ea typeface="Times New Roman"/>
                        <a:cs typeface="Times New Roman"/>
                      </a:endParaRPr>
                    </a:p>
                    <a:p>
                      <a:pPr algn="ctr">
                        <a:lnSpc>
                          <a:spcPct val="115000"/>
                        </a:lnSpc>
                        <a:spcAft>
                          <a:spcPts val="0"/>
                        </a:spcAft>
                      </a:pPr>
                      <a:r>
                        <a:rPr lang="en-GB" sz="1400" b="1" noProof="0" dirty="0" smtClean="0">
                          <a:solidFill>
                            <a:schemeClr val="tx2"/>
                          </a:solidFill>
                          <a:effectLst/>
                          <a:latin typeface="+mn-lt"/>
                          <a:ea typeface="Times New Roman"/>
                          <a:cs typeface="Times New Roman"/>
                        </a:rPr>
                        <a:t>n=11</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Arm B: Cap 50</a:t>
                      </a:r>
                      <a:endParaRPr lang="en-GB" sz="1600" b="1" noProof="0" dirty="0" smtClean="0">
                        <a:solidFill>
                          <a:schemeClr val="tx2"/>
                        </a:solidFill>
                        <a:effectLst/>
                        <a:latin typeface="+mn-lt"/>
                        <a:ea typeface="Times New Roman"/>
                        <a:cs typeface="Times New Roman"/>
                      </a:endParaRPr>
                    </a:p>
                    <a:p>
                      <a:pPr algn="ctr">
                        <a:lnSpc>
                          <a:spcPct val="115000"/>
                        </a:lnSpc>
                        <a:spcAft>
                          <a:spcPts val="0"/>
                        </a:spcAft>
                      </a:pPr>
                      <a:r>
                        <a:rPr lang="en-GB" sz="1400" b="1" noProof="0" dirty="0" smtClean="0">
                          <a:solidFill>
                            <a:schemeClr val="tx2"/>
                          </a:solidFill>
                          <a:effectLst/>
                          <a:latin typeface="+mn-lt"/>
                          <a:ea typeface="Times New Roman"/>
                          <a:cs typeface="Times New Roman"/>
                        </a:rPr>
                        <a:t>n=19</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Arm C: Cap 50</a:t>
                      </a:r>
                      <a:endParaRPr lang="en-GB" sz="1600" b="1" noProof="0" dirty="0" smtClean="0">
                        <a:solidFill>
                          <a:schemeClr val="tx2"/>
                        </a:solidFill>
                        <a:effectLst/>
                        <a:latin typeface="+mn-lt"/>
                        <a:ea typeface="Times New Roman"/>
                        <a:cs typeface="Times New Roman"/>
                      </a:endParaRPr>
                    </a:p>
                    <a:p>
                      <a:pPr algn="ctr">
                        <a:lnSpc>
                          <a:spcPct val="115000"/>
                        </a:lnSpc>
                        <a:spcAft>
                          <a:spcPts val="0"/>
                        </a:spcAft>
                      </a:pPr>
                      <a:r>
                        <a:rPr lang="en-GB" sz="1400" b="1" noProof="0" dirty="0" smtClean="0">
                          <a:solidFill>
                            <a:schemeClr val="tx2"/>
                          </a:solidFill>
                          <a:effectLst/>
                          <a:latin typeface="+mn-lt"/>
                          <a:ea typeface="Times New Roman"/>
                          <a:cs typeface="Times New Roman"/>
                        </a:rPr>
                        <a:t>n=52</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GB" sz="1400" b="1" noProof="0" dirty="0" smtClean="0">
                          <a:solidFill>
                            <a:schemeClr val="tx2"/>
                          </a:solidFill>
                          <a:effectLst/>
                          <a:latin typeface="+mn-lt"/>
                          <a:ea typeface="Times New Roman"/>
                          <a:cs typeface="Times New Roman"/>
                        </a:rPr>
                        <a:t>Arm D: Cap 60</a:t>
                      </a:r>
                      <a:endParaRPr lang="en-GB" sz="1600" b="1" noProof="0" dirty="0" smtClean="0">
                        <a:solidFill>
                          <a:schemeClr val="tx2"/>
                        </a:solidFill>
                        <a:effectLst/>
                        <a:latin typeface="+mn-lt"/>
                        <a:ea typeface="Times New Roman"/>
                        <a:cs typeface="Times New Roman"/>
                      </a:endParaRPr>
                    </a:p>
                    <a:p>
                      <a:pPr algn="ctr">
                        <a:lnSpc>
                          <a:spcPct val="115000"/>
                        </a:lnSpc>
                        <a:spcAft>
                          <a:spcPts val="0"/>
                        </a:spcAft>
                      </a:pPr>
                      <a:r>
                        <a:rPr lang="en-GB" sz="1400" b="1" noProof="0" dirty="0" smtClean="0">
                          <a:solidFill>
                            <a:schemeClr val="tx2"/>
                          </a:solidFill>
                          <a:effectLst/>
                          <a:latin typeface="+mn-lt"/>
                          <a:ea typeface="Times New Roman"/>
                          <a:cs typeface="Times New Roman"/>
                        </a:rPr>
                        <a:t>n=51</a:t>
                      </a:r>
                      <a:endParaRPr lang="en-GB" sz="1600" b="1" noProof="0"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769">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Female sex, n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6 (54.5)</a:t>
                      </a:r>
                      <a:endParaRPr lang="en-GB" sz="14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8 (42.1)</a:t>
                      </a:r>
                      <a:endParaRPr lang="en-GB" sz="14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18 (34.6)</a:t>
                      </a:r>
                      <a:endParaRPr lang="en-GB" sz="14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11 (21.6)</a:t>
                      </a:r>
                      <a:endParaRPr lang="en-GB" sz="1400" b="0" noProof="0"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en-GB" sz="1400" b="0" noProof="0" dirty="0" smtClean="0">
                          <a:solidFill>
                            <a:schemeClr val="tx1"/>
                          </a:solidFill>
                          <a:effectLst/>
                          <a:latin typeface="+mn-lt"/>
                          <a:ea typeface="Times New Roman"/>
                          <a:cs typeface="Times New Roman"/>
                        </a:rPr>
                        <a:t>Median</a:t>
                      </a:r>
                      <a:r>
                        <a:rPr lang="en-GB" sz="1400" b="0" baseline="0" noProof="0" dirty="0" smtClean="0">
                          <a:solidFill>
                            <a:schemeClr val="tx1"/>
                          </a:solidFill>
                          <a:effectLst/>
                          <a:latin typeface="+mn-lt"/>
                          <a:ea typeface="Times New Roman"/>
                          <a:cs typeface="Times New Roman"/>
                        </a:rPr>
                        <a:t> </a:t>
                      </a:r>
                      <a:r>
                        <a:rPr lang="en-GB" sz="1400" b="0" noProof="0" dirty="0" smtClean="0">
                          <a:solidFill>
                            <a:schemeClr val="tx1"/>
                          </a:solidFill>
                          <a:effectLst/>
                          <a:latin typeface="+mn-lt"/>
                          <a:ea typeface="Times New Roman"/>
                          <a:cs typeface="Times New Roman"/>
                        </a:rPr>
                        <a:t>(range)</a:t>
                      </a:r>
                      <a:r>
                        <a:rPr lang="en-GB" sz="1400" b="0" baseline="0" noProof="0" dirty="0" smtClean="0">
                          <a:solidFill>
                            <a:schemeClr val="tx1"/>
                          </a:solidFill>
                          <a:effectLst/>
                          <a:latin typeface="+mn-lt"/>
                          <a:ea typeface="Times New Roman"/>
                          <a:cs typeface="Times New Roman"/>
                        </a:rPr>
                        <a:t> a</a:t>
                      </a:r>
                      <a:r>
                        <a:rPr lang="en-GB" sz="1400" b="0" noProof="0" dirty="0" smtClean="0">
                          <a:solidFill>
                            <a:schemeClr val="tx1"/>
                          </a:solidFill>
                          <a:effectLst/>
                          <a:latin typeface="+mn-lt"/>
                          <a:ea typeface="Times New Roman"/>
                          <a:cs typeface="Times New Roman"/>
                        </a:rPr>
                        <a:t>ge, years</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66.0 (44–78)</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63.0 (39–75)</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61 (22–82)</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62 (22–80)</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en-GB" sz="1400" b="0" noProof="0" dirty="0" smtClean="0">
                          <a:solidFill>
                            <a:schemeClr val="tx1"/>
                          </a:solidFill>
                          <a:effectLst/>
                          <a:latin typeface="+mn-lt"/>
                          <a:ea typeface="Times New Roman"/>
                          <a:cs typeface="Times New Roman"/>
                        </a:rPr>
                        <a:t>Median (range) BMI, kg/m</a:t>
                      </a:r>
                      <a:r>
                        <a:rPr lang="en-GB" sz="1400" b="0" baseline="30000" noProof="0" dirty="0" smtClean="0">
                          <a:solidFill>
                            <a:schemeClr val="tx1"/>
                          </a:solidFill>
                          <a:effectLst/>
                          <a:latin typeface="+mn-lt"/>
                          <a:ea typeface="Times New Roman"/>
                          <a:cs typeface="Times New Roman"/>
                        </a:rPr>
                        <a:t>2</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25.3 (18.5–33.6)</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24.6 (16.9–32.5)</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25.4 (16.9–34.0)</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25.5 (18.3–41.3)</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568833">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Tumour topography LP-LA, cm</a:t>
                      </a:r>
                    </a:p>
                    <a:p>
                      <a:pPr marL="0" indent="177800">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Median (range)</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1.5 (0–5.8)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0 (0–10)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3.3 (0–11)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2.2 (0–44)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Circumference ≥50%, n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 (66.7)</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 (50.0)</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35 (94.6)</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26 (74.3)</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568833">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Tumour volume, cm</a:t>
                      </a:r>
                      <a:r>
                        <a:rPr lang="en-GB" sz="1400" b="0" baseline="30000" noProof="0" dirty="0" smtClean="0">
                          <a:solidFill>
                            <a:schemeClr val="tx1"/>
                          </a:solidFill>
                          <a:effectLst/>
                          <a:latin typeface="+mn-lt"/>
                          <a:ea typeface="Times New Roman"/>
                          <a:cs typeface="Times New Roman"/>
                        </a:rPr>
                        <a:t>3</a:t>
                      </a:r>
                      <a:r>
                        <a:rPr lang="en-GB" sz="1400" b="0" noProof="0" dirty="0" smtClean="0">
                          <a:solidFill>
                            <a:schemeClr val="tx1"/>
                          </a:solidFill>
                          <a:effectLst/>
                          <a:latin typeface="+mn-lt"/>
                          <a:ea typeface="Times New Roman"/>
                          <a:cs typeface="Times New Roman"/>
                        </a:rPr>
                        <a:t> </a:t>
                      </a:r>
                    </a:p>
                    <a:p>
                      <a:pPr marL="0" indent="177800">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Median (range)</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23.0 (3.0–148)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22.0 (10.0–57.4)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43.0 (8.3–387)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47.4 (3.3–312)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568833">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CRM, mm</a:t>
                      </a:r>
                    </a:p>
                    <a:p>
                      <a:pPr marL="0" indent="177800">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Median (range)</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
                      </a:r>
                      <a:br>
                        <a:rPr lang="en-GB" sz="1400" b="0" noProof="0" dirty="0" smtClean="0">
                          <a:solidFill>
                            <a:schemeClr val="tx1"/>
                          </a:solidFill>
                          <a:effectLst/>
                          <a:latin typeface="+mn-lt"/>
                          <a:ea typeface="Times New Roman"/>
                          <a:cs typeface="Times New Roman"/>
                        </a:rPr>
                      </a:br>
                      <a:r>
                        <a:rPr lang="en-GB" sz="1400" b="0" noProof="0" dirty="0" smtClean="0">
                          <a:solidFill>
                            <a:schemeClr val="tx1"/>
                          </a:solidFill>
                          <a:effectLst/>
                          <a:latin typeface="+mn-lt"/>
                          <a:ea typeface="Times New Roman"/>
                          <a:cs typeface="Times New Roman"/>
                        </a:rPr>
                        <a:t>1.0 (0–3)</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
                      </a:r>
                      <a:br>
                        <a:rPr lang="en-GB" sz="1400" b="0" noProof="0" dirty="0" smtClean="0">
                          <a:solidFill>
                            <a:schemeClr val="tx1"/>
                          </a:solidFill>
                          <a:effectLst/>
                          <a:latin typeface="+mn-lt"/>
                          <a:ea typeface="Times New Roman"/>
                          <a:cs typeface="Times New Roman"/>
                        </a:rPr>
                      </a:br>
                      <a:r>
                        <a:rPr lang="en-GB" sz="1400" b="0" noProof="0" dirty="0" smtClean="0">
                          <a:solidFill>
                            <a:schemeClr val="tx1"/>
                          </a:solidFill>
                          <a:effectLst/>
                          <a:latin typeface="+mn-lt"/>
                          <a:ea typeface="Times New Roman"/>
                          <a:cs typeface="Times New Roman"/>
                        </a:rPr>
                        <a:t>0 (0–5)</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
                      </a:r>
                      <a:br>
                        <a:rPr lang="en-GB" sz="1400" b="0" noProof="0" dirty="0" smtClean="0">
                          <a:solidFill>
                            <a:schemeClr val="tx1"/>
                          </a:solidFill>
                          <a:effectLst/>
                          <a:latin typeface="+mn-lt"/>
                          <a:ea typeface="Times New Roman"/>
                          <a:cs typeface="Times New Roman"/>
                        </a:rPr>
                      </a:br>
                      <a:r>
                        <a:rPr lang="en-GB" sz="1400" b="0" noProof="0" dirty="0" smtClean="0">
                          <a:solidFill>
                            <a:schemeClr val="tx1"/>
                          </a:solidFill>
                          <a:effectLst/>
                          <a:latin typeface="+mn-lt"/>
                          <a:ea typeface="Times New Roman"/>
                          <a:cs typeface="Times New Roman"/>
                        </a:rPr>
                        <a:t>0 (0–20)</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
                      </a:r>
                      <a:br>
                        <a:rPr lang="en-GB" sz="1400" b="0" noProof="0" dirty="0" smtClean="0">
                          <a:solidFill>
                            <a:schemeClr val="tx1"/>
                          </a:solidFill>
                          <a:effectLst/>
                          <a:latin typeface="+mn-lt"/>
                          <a:ea typeface="Times New Roman"/>
                          <a:cs typeface="Times New Roman"/>
                        </a:rPr>
                      </a:br>
                      <a:r>
                        <a:rPr lang="en-GB" sz="1400" b="0" noProof="0" dirty="0" smtClean="0">
                          <a:solidFill>
                            <a:schemeClr val="tx1"/>
                          </a:solidFill>
                          <a:effectLst/>
                          <a:latin typeface="+mn-lt"/>
                          <a:ea typeface="Times New Roman"/>
                          <a:cs typeface="Times New Roman"/>
                        </a:rPr>
                        <a:t>0 (0–5)</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6259">
                <a:tc>
                  <a:txBody>
                    <a:bodyPr/>
                    <a:lstStyle/>
                    <a:p>
                      <a:pPr>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EMS, mm</a:t>
                      </a:r>
                    </a:p>
                    <a:p>
                      <a:pPr marL="0" indent="177800">
                        <a:lnSpc>
                          <a:spcPct val="115000"/>
                        </a:lnSpc>
                        <a:spcAft>
                          <a:spcPts val="0"/>
                        </a:spcAft>
                        <a:tabLst>
                          <a:tab pos="381635" algn="l"/>
                        </a:tabLst>
                      </a:pPr>
                      <a:r>
                        <a:rPr lang="en-GB" sz="1400" b="0" noProof="0" dirty="0" smtClean="0">
                          <a:solidFill>
                            <a:schemeClr val="tx1"/>
                          </a:solidFill>
                          <a:effectLst/>
                          <a:latin typeface="+mn-lt"/>
                          <a:ea typeface="Times New Roman"/>
                          <a:cs typeface="Times New Roman"/>
                        </a:rPr>
                        <a:t>Median (range)</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6.0 (3.0–11.0)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4.0 (1.0–16.0)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10.0 (1.5–40.0)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GB" sz="1400" b="0" noProof="0" dirty="0" smtClean="0">
                          <a:solidFill>
                            <a:schemeClr val="tx1"/>
                          </a:solidFill>
                          <a:effectLst/>
                          <a:latin typeface="+mn-lt"/>
                          <a:ea typeface="Times New Roman"/>
                          <a:cs typeface="Times New Roman"/>
                        </a:rPr>
                        <a:t>12.0 (0.5–50.0) </a:t>
                      </a:r>
                      <a:endParaRPr lang="en-GB" sz="1400" b="0" noProof="0" dirty="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bl>
          </a:graphicData>
        </a:graphic>
      </p:graphicFrame>
      <p:sp>
        <p:nvSpPr>
          <p:cNvPr id="3" name="Rectangle 2"/>
          <p:cNvSpPr/>
          <p:nvPr/>
        </p:nvSpPr>
        <p:spPr>
          <a:xfrm>
            <a:off x="329184" y="3789040"/>
            <a:ext cx="8258861"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srgbClr val="4D4D4D"/>
              </a:solidFill>
            </a:endParaRPr>
          </a:p>
        </p:txBody>
      </p:sp>
      <p:sp>
        <p:nvSpPr>
          <p:cNvPr id="8" name="Rectangle 7"/>
          <p:cNvSpPr/>
          <p:nvPr/>
        </p:nvSpPr>
        <p:spPr>
          <a:xfrm>
            <a:off x="329184" y="4617703"/>
            <a:ext cx="8258861"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srgbClr val="4D4D4D"/>
              </a:solidFill>
            </a:endParaRPr>
          </a:p>
        </p:txBody>
      </p:sp>
      <p:sp>
        <p:nvSpPr>
          <p:cNvPr id="9" name="Rectangle 8"/>
          <p:cNvSpPr/>
          <p:nvPr/>
        </p:nvSpPr>
        <p:spPr>
          <a:xfrm>
            <a:off x="329184" y="5733256"/>
            <a:ext cx="8258861" cy="521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srgbClr val="4D4D4D"/>
              </a:solidFill>
            </a:endParaRPr>
          </a:p>
        </p:txBody>
      </p:sp>
    </p:spTree>
    <p:custDataLst>
      <p:tags r:id="rId1"/>
    </p:custDataLst>
    <p:extLst>
      <p:ext uri="{BB962C8B-B14F-4D97-AF65-F5344CB8AC3E}">
        <p14:creationId xmlns:p14="http://schemas.microsoft.com/office/powerpoint/2010/main" val="3488075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O-021: </a:t>
            </a:r>
            <a:r>
              <a:rPr lang="en-GB" dirty="0"/>
              <a:t>Tailored strategy for locally-advanced rectal carcinoma: Preliminary results of a phase II </a:t>
            </a:r>
            <a:r>
              <a:rPr lang="en-GB" dirty="0" err="1"/>
              <a:t>multicenter</a:t>
            </a:r>
            <a:r>
              <a:rPr lang="en-GB" dirty="0"/>
              <a:t> trial </a:t>
            </a:r>
            <a:r>
              <a:rPr lang="en-GB" dirty="0" smtClean="0"/>
              <a:t/>
            </a:r>
            <a:br>
              <a:rPr lang="en-GB" dirty="0" smtClean="0"/>
            </a:br>
            <a:r>
              <a:rPr lang="en-GB" dirty="0" smtClean="0"/>
              <a:t>(</a:t>
            </a:r>
            <a:r>
              <a:rPr lang="en-GB" dirty="0"/>
              <a:t>GRECCAR 4</a:t>
            </a:r>
            <a:r>
              <a:rPr lang="en-GB" dirty="0" smtClean="0"/>
              <a:t>) – </a:t>
            </a:r>
            <a:r>
              <a:rPr lang="en-GB" dirty="0" err="1" smtClean="0"/>
              <a:t>Rouanet</a:t>
            </a:r>
            <a:r>
              <a:rPr lang="en-GB" dirty="0" smtClean="0"/>
              <a:t> P,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NZ" dirty="0" smtClean="0"/>
              <a:t>CRM, </a:t>
            </a:r>
            <a:r>
              <a:rPr lang="en-NZ" dirty="0"/>
              <a:t>circumferential resection </a:t>
            </a:r>
            <a:r>
              <a:rPr lang="en-NZ" dirty="0" smtClean="0"/>
              <a:t>margin.</a:t>
            </a:r>
            <a:endParaRPr lang="en-GB" dirty="0"/>
          </a:p>
        </p:txBody>
      </p:sp>
      <p:sp>
        <p:nvSpPr>
          <p:cNvPr id="15" name="Text Placeholder 14"/>
          <p:cNvSpPr>
            <a:spLocks noGrp="1"/>
          </p:cNvSpPr>
          <p:nvPr>
            <p:ph type="body" sz="quarter" idx="11"/>
          </p:nvPr>
        </p:nvSpPr>
        <p:spPr>
          <a:xfrm>
            <a:off x="3975100" y="6096000"/>
            <a:ext cx="4803775" cy="487363"/>
          </a:xfrm>
        </p:spPr>
        <p:txBody>
          <a:bodyPr/>
          <a:lstStyle/>
          <a:p>
            <a:r>
              <a:rPr lang="en-GB" dirty="0" err="1"/>
              <a:t>Rouanet</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en-GB" dirty="0"/>
              <a:t> </a:t>
            </a:r>
            <a:r>
              <a:rPr lang="en-GB" dirty="0" smtClean="0"/>
              <a:t>O-021</a:t>
            </a:r>
            <a:endParaRPr lang="en-GB" dirty="0"/>
          </a:p>
        </p:txBody>
      </p:sp>
      <p:sp>
        <p:nvSpPr>
          <p:cNvPr id="2" name="Content Placeholder 1"/>
          <p:cNvSpPr>
            <a:spLocks noGrp="1"/>
          </p:cNvSpPr>
          <p:nvPr>
            <p:ph idx="1"/>
          </p:nvPr>
        </p:nvSpPr>
        <p:spPr/>
        <p:txBody>
          <a:bodyPr/>
          <a:lstStyle/>
          <a:p>
            <a:pPr marL="0" indent="0">
              <a:buNone/>
            </a:pPr>
            <a:r>
              <a:rPr lang="en-GB" b="1" dirty="0" smtClean="0"/>
              <a:t>Key results (cont.)</a:t>
            </a:r>
          </a:p>
          <a:p>
            <a:r>
              <a:rPr lang="en-GB" dirty="0" smtClean="0"/>
              <a:t>Toxicities to induction chemotherapy were observed in a greater proportion of good responders than poor responders; proportion of patients with grade 3–4 toxicities in groups A, B, C and D were 63.6%, 42.1%, 36.5% and 15.7%</a:t>
            </a:r>
            <a:endParaRPr lang="en-GB" dirty="0"/>
          </a:p>
          <a:p>
            <a:pPr lvl="1"/>
            <a:endParaRPr lang="en-GB" dirty="0" smtClean="0"/>
          </a:p>
          <a:p>
            <a:pPr lvl="1"/>
            <a:endParaRPr lang="en-GB" dirty="0"/>
          </a:p>
          <a:p>
            <a:pPr lvl="1"/>
            <a:endParaRPr lang="en-GB" dirty="0"/>
          </a:p>
        </p:txBody>
      </p:sp>
      <p:graphicFrame>
        <p:nvGraphicFramePr>
          <p:cNvPr id="6" name="Tableau 1"/>
          <p:cNvGraphicFramePr>
            <a:graphicFrameLocks noGrp="1"/>
          </p:cNvGraphicFramePr>
          <p:nvPr>
            <p:extLst>
              <p:ext uri="{D42A27DB-BD31-4B8C-83A1-F6EECF244321}">
                <p14:modId xmlns:p14="http://schemas.microsoft.com/office/powerpoint/2010/main" val="1157793663"/>
              </p:ext>
            </p:extLst>
          </p:nvPr>
        </p:nvGraphicFramePr>
        <p:xfrm>
          <a:off x="323529" y="2420888"/>
          <a:ext cx="8280919" cy="3294242"/>
        </p:xfrm>
        <a:graphic>
          <a:graphicData uri="http://schemas.openxmlformats.org/drawingml/2006/table">
            <a:tbl>
              <a:tblPr/>
              <a:tblGrid>
                <a:gridCol w="2592288"/>
                <a:gridCol w="1368152"/>
                <a:gridCol w="1440160"/>
                <a:gridCol w="1512168"/>
                <a:gridCol w="1368151"/>
              </a:tblGrid>
              <a:tr h="271769">
                <a:tc>
                  <a:txBody>
                    <a:bodyPr/>
                    <a:lstStyle/>
                    <a:p>
                      <a:pPr>
                        <a:lnSpc>
                          <a:spcPct val="115000"/>
                        </a:lnSpc>
                        <a:spcAft>
                          <a:spcPts val="1000"/>
                        </a:spcAft>
                      </a:pPr>
                      <a:r>
                        <a:rPr lang="en-US" sz="1400" b="1" dirty="0">
                          <a:solidFill>
                            <a:schemeClr val="tx1"/>
                          </a:solidFill>
                          <a:effectLst/>
                          <a:highlight>
                            <a:srgbClr val="FFFF00"/>
                          </a:highlight>
                          <a:latin typeface="+mn-lt"/>
                          <a:ea typeface="Times New Roman"/>
                          <a:cs typeface="Times New Roman"/>
                        </a:rPr>
                        <a:t> </a:t>
                      </a:r>
                      <a:endParaRPr lang="fr-FR" sz="1600" b="1" dirty="0">
                        <a:solidFill>
                          <a:schemeClr val="tx1"/>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15000"/>
                        </a:lnSpc>
                        <a:spcAft>
                          <a:spcPts val="0"/>
                        </a:spcAft>
                      </a:pPr>
                      <a:r>
                        <a:rPr lang="fr-FR" sz="1400" b="1" dirty="0" smtClean="0">
                          <a:solidFill>
                            <a:schemeClr val="tx2"/>
                          </a:solidFill>
                          <a:effectLst/>
                          <a:latin typeface="+mn-lt"/>
                          <a:ea typeface="Times New Roman"/>
                          <a:cs typeface="Times New Roman"/>
                        </a:rPr>
                        <a:t>Good </a:t>
                      </a:r>
                      <a:r>
                        <a:rPr lang="fr-FR" sz="1400" b="1" dirty="0" err="1" smtClean="0">
                          <a:solidFill>
                            <a:schemeClr val="tx2"/>
                          </a:solidFill>
                          <a:effectLst/>
                          <a:latin typeface="+mn-lt"/>
                          <a:ea typeface="Times New Roman"/>
                          <a:cs typeface="Times New Roman"/>
                        </a:rPr>
                        <a:t>responders</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p>
                      <a:pPr algn="ctr">
                        <a:lnSpc>
                          <a:spcPct val="115000"/>
                        </a:lnSpc>
                        <a:spcAft>
                          <a:spcPts val="0"/>
                        </a:spcAft>
                      </a:pPr>
                      <a:r>
                        <a:rPr lang="fr-FR" sz="1400" b="1" dirty="0" smtClean="0">
                          <a:solidFill>
                            <a:schemeClr val="tx2"/>
                          </a:solidFill>
                          <a:effectLst/>
                          <a:latin typeface="+mn-lt"/>
                          <a:ea typeface="Times New Roman"/>
                          <a:cs typeface="Times New Roman"/>
                        </a:rPr>
                        <a:t>Poor </a:t>
                      </a:r>
                      <a:r>
                        <a:rPr lang="fr-FR" sz="1400" b="1" dirty="0" err="1" smtClean="0">
                          <a:solidFill>
                            <a:schemeClr val="tx2"/>
                          </a:solidFill>
                          <a:effectLst/>
                          <a:latin typeface="+mn-lt"/>
                          <a:ea typeface="Times New Roman"/>
                          <a:cs typeface="Times New Roman"/>
                        </a:rPr>
                        <a:t>responders</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r>
              <a:tr h="568833">
                <a:tc>
                  <a:txBody>
                    <a:bodyPr/>
                    <a:lstStyle/>
                    <a:p>
                      <a:pPr>
                        <a:lnSpc>
                          <a:spcPct val="115000"/>
                        </a:lnSpc>
                        <a:spcAft>
                          <a:spcPts val="1000"/>
                        </a:spcAft>
                      </a:pPr>
                      <a:r>
                        <a:rPr lang="fr-FR" sz="1400" b="1">
                          <a:solidFill>
                            <a:schemeClr val="tx2"/>
                          </a:solidFill>
                          <a:effectLst/>
                          <a:latin typeface="+mn-lt"/>
                          <a:ea typeface="Times New Roman"/>
                          <a:cs typeface="Times New Roman"/>
                        </a:rPr>
                        <a:t> </a:t>
                      </a:r>
                      <a:endParaRPr lang="fr-FR" sz="1600" b="1">
                        <a:solidFill>
                          <a:schemeClr val="tx2"/>
                        </a:solidFill>
                        <a:effectLst/>
                        <a:latin typeface="+mn-lt"/>
                        <a:ea typeface="Times New Roman"/>
                        <a:cs typeface="Times New Roman"/>
                      </a:endParaRPr>
                    </a:p>
                  </a:txBody>
                  <a:tcPr marL="26576" marR="2657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dirty="0">
                          <a:solidFill>
                            <a:schemeClr val="tx2"/>
                          </a:solidFill>
                          <a:effectLst/>
                          <a:latin typeface="+mn-lt"/>
                          <a:ea typeface="Times New Roman"/>
                          <a:cs typeface="Times New Roman"/>
                        </a:rPr>
                        <a:t>Arm A</a:t>
                      </a:r>
                      <a:endParaRPr lang="fr-FR" sz="1600" b="1" dirty="0">
                        <a:solidFill>
                          <a:schemeClr val="tx2"/>
                        </a:solidFill>
                        <a:effectLst/>
                        <a:latin typeface="+mn-lt"/>
                        <a:ea typeface="Times New Roman"/>
                        <a:cs typeface="Times New Roman"/>
                      </a:endParaRPr>
                    </a:p>
                    <a:p>
                      <a:pPr algn="ctr">
                        <a:lnSpc>
                          <a:spcPct val="115000"/>
                        </a:lnSpc>
                        <a:spcAft>
                          <a:spcPts val="0"/>
                        </a:spcAft>
                      </a:pPr>
                      <a:r>
                        <a:rPr lang="fr-FR" sz="1400" b="1" dirty="0" smtClean="0">
                          <a:solidFill>
                            <a:schemeClr val="tx2"/>
                          </a:solidFill>
                          <a:effectLst/>
                          <a:latin typeface="+mn-lt"/>
                          <a:ea typeface="Times New Roman"/>
                          <a:cs typeface="Times New Roman"/>
                        </a:rPr>
                        <a:t>(n=11)</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dirty="0">
                          <a:solidFill>
                            <a:schemeClr val="tx2"/>
                          </a:solidFill>
                          <a:effectLst/>
                          <a:latin typeface="+mn-lt"/>
                          <a:ea typeface="Times New Roman"/>
                          <a:cs typeface="Times New Roman"/>
                        </a:rPr>
                        <a:t>Arm B: Cap 50</a:t>
                      </a:r>
                      <a:endParaRPr lang="fr-FR" sz="1600" b="1" dirty="0">
                        <a:solidFill>
                          <a:schemeClr val="tx2"/>
                        </a:solidFill>
                        <a:effectLst/>
                        <a:latin typeface="+mn-lt"/>
                        <a:ea typeface="Times New Roman"/>
                        <a:cs typeface="Times New Roman"/>
                      </a:endParaRPr>
                    </a:p>
                    <a:p>
                      <a:pPr algn="ctr">
                        <a:lnSpc>
                          <a:spcPct val="115000"/>
                        </a:lnSpc>
                        <a:spcAft>
                          <a:spcPts val="0"/>
                        </a:spcAft>
                      </a:pPr>
                      <a:r>
                        <a:rPr lang="fr-FR" sz="1400" b="1" dirty="0" smtClean="0">
                          <a:solidFill>
                            <a:schemeClr val="tx2"/>
                          </a:solidFill>
                          <a:effectLst/>
                          <a:latin typeface="+mn-lt"/>
                          <a:ea typeface="Times New Roman"/>
                          <a:cs typeface="Times New Roman"/>
                        </a:rPr>
                        <a:t>(n=19)</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dirty="0">
                          <a:solidFill>
                            <a:schemeClr val="tx2"/>
                          </a:solidFill>
                          <a:effectLst/>
                          <a:latin typeface="+mn-lt"/>
                          <a:ea typeface="Times New Roman"/>
                          <a:cs typeface="Times New Roman"/>
                        </a:rPr>
                        <a:t>Arm C: Cap 50</a:t>
                      </a:r>
                      <a:endParaRPr lang="fr-FR" sz="1600" b="1" dirty="0">
                        <a:solidFill>
                          <a:schemeClr val="tx2"/>
                        </a:solidFill>
                        <a:effectLst/>
                        <a:latin typeface="+mn-lt"/>
                        <a:ea typeface="Times New Roman"/>
                        <a:cs typeface="Times New Roman"/>
                      </a:endParaRPr>
                    </a:p>
                    <a:p>
                      <a:pPr algn="ctr">
                        <a:lnSpc>
                          <a:spcPct val="115000"/>
                        </a:lnSpc>
                        <a:spcAft>
                          <a:spcPts val="0"/>
                        </a:spcAft>
                      </a:pPr>
                      <a:r>
                        <a:rPr lang="fr-FR" sz="1400" b="1" dirty="0" smtClean="0">
                          <a:solidFill>
                            <a:schemeClr val="tx2"/>
                          </a:solidFill>
                          <a:effectLst/>
                          <a:latin typeface="+mn-lt"/>
                          <a:ea typeface="Times New Roman"/>
                          <a:cs typeface="Times New Roman"/>
                        </a:rPr>
                        <a:t>(n=52)</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fr-FR" sz="1400" b="1" dirty="0">
                          <a:solidFill>
                            <a:schemeClr val="tx2"/>
                          </a:solidFill>
                          <a:effectLst/>
                          <a:latin typeface="+mn-lt"/>
                          <a:ea typeface="Times New Roman"/>
                          <a:cs typeface="Times New Roman"/>
                        </a:rPr>
                        <a:t>Arm D: Cap 60</a:t>
                      </a:r>
                      <a:endParaRPr lang="fr-FR" sz="1600" b="1" dirty="0">
                        <a:solidFill>
                          <a:schemeClr val="tx2"/>
                        </a:solidFill>
                        <a:effectLst/>
                        <a:latin typeface="+mn-lt"/>
                        <a:ea typeface="Times New Roman"/>
                        <a:cs typeface="Times New Roman"/>
                      </a:endParaRPr>
                    </a:p>
                    <a:p>
                      <a:pPr algn="ctr">
                        <a:lnSpc>
                          <a:spcPct val="115000"/>
                        </a:lnSpc>
                        <a:spcAft>
                          <a:spcPts val="0"/>
                        </a:spcAft>
                      </a:pPr>
                      <a:r>
                        <a:rPr lang="fr-FR" sz="1400" b="1" dirty="0" smtClean="0">
                          <a:solidFill>
                            <a:schemeClr val="tx2"/>
                          </a:solidFill>
                          <a:effectLst/>
                          <a:latin typeface="+mn-lt"/>
                          <a:ea typeface="Times New Roman"/>
                          <a:cs typeface="Times New Roman"/>
                        </a:rPr>
                        <a:t>(n=51)</a:t>
                      </a:r>
                      <a:endParaRPr lang="fr-FR" sz="1600" b="1" dirty="0">
                        <a:solidFill>
                          <a:schemeClr val="tx2"/>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769">
                <a:tc>
                  <a:txBody>
                    <a:bodyPr/>
                    <a:lstStyle/>
                    <a:p>
                      <a:pPr>
                        <a:lnSpc>
                          <a:spcPct val="115000"/>
                        </a:lnSpc>
                        <a:spcAft>
                          <a:spcPts val="0"/>
                        </a:spcAft>
                        <a:tabLst>
                          <a:tab pos="381635" algn="l"/>
                        </a:tabLst>
                      </a:pPr>
                      <a:r>
                        <a:rPr lang="en-US" sz="1400" b="0" dirty="0">
                          <a:solidFill>
                            <a:schemeClr val="tx1"/>
                          </a:solidFill>
                          <a:effectLst/>
                          <a:latin typeface="+mn-lt"/>
                          <a:ea typeface="Times New Roman"/>
                          <a:cs typeface="Times New Roman"/>
                        </a:rPr>
                        <a:t>No </a:t>
                      </a:r>
                      <a:r>
                        <a:rPr lang="en-US" sz="1400" b="0" dirty="0" smtClean="0">
                          <a:solidFill>
                            <a:schemeClr val="tx1"/>
                          </a:solidFill>
                          <a:effectLst/>
                          <a:latin typeface="+mn-lt"/>
                          <a:ea typeface="Times New Roman"/>
                          <a:cs typeface="Times New Roman"/>
                        </a:rPr>
                        <a:t>surgery</a:t>
                      </a:r>
                      <a:endParaRPr lang="en-US" sz="1400" b="0" dirty="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Progressive disease</a:t>
                      </a:r>
                      <a:endParaRPr lang="en-US" sz="1400" b="0" dirty="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Patient’s withdrawal</a:t>
                      </a:r>
                      <a:endParaRPr lang="en-US" sz="1400" b="0" dirty="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Non-compliance</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US" sz="1400" b="0" dirty="0">
                          <a:solidFill>
                            <a:schemeClr val="tx1"/>
                          </a:solidFill>
                          <a:effectLst/>
                          <a:latin typeface="+mn-lt"/>
                          <a:ea typeface="Times New Roman"/>
                          <a:cs typeface="Times New Roman"/>
                        </a:rPr>
                        <a:t>0</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1</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0</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US" sz="1400" b="0" dirty="0">
                          <a:solidFill>
                            <a:schemeClr val="tx1"/>
                          </a:solidFill>
                          <a:effectLst/>
                          <a:latin typeface="+mn-lt"/>
                          <a:ea typeface="Times New Roman"/>
                          <a:cs typeface="Times New Roman"/>
                        </a:rPr>
                        <a:t>0</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0</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0</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US" sz="1400" b="0" smtClean="0">
                          <a:solidFill>
                            <a:schemeClr val="tx1"/>
                          </a:solidFill>
                          <a:effectLst/>
                          <a:latin typeface="+mn-lt"/>
                          <a:ea typeface="Times New Roman"/>
                          <a:cs typeface="Times New Roman"/>
                        </a:rPr>
                        <a:t>0</a:t>
                      </a:r>
                      <a:br>
                        <a:rPr lang="en-US" sz="1400" b="0" smtClean="0">
                          <a:solidFill>
                            <a:schemeClr val="tx1"/>
                          </a:solidFill>
                          <a:effectLst/>
                          <a:latin typeface="+mn-lt"/>
                          <a:ea typeface="Times New Roman"/>
                          <a:cs typeface="Times New Roman"/>
                        </a:rPr>
                      </a:br>
                      <a:r>
                        <a:rPr lang="en-US" sz="1400" b="0" smtClean="0">
                          <a:solidFill>
                            <a:schemeClr val="tx1"/>
                          </a:solidFill>
                          <a:effectLst/>
                          <a:latin typeface="+mn-lt"/>
                          <a:ea typeface="Times New Roman"/>
                          <a:cs typeface="Times New Roman"/>
                        </a:rPr>
                        <a:t>0</a:t>
                      </a:r>
                      <a:br>
                        <a:rPr lang="en-US" sz="1400" b="0" smtClean="0">
                          <a:solidFill>
                            <a:schemeClr val="tx1"/>
                          </a:solidFill>
                          <a:effectLst/>
                          <a:latin typeface="+mn-lt"/>
                          <a:ea typeface="Times New Roman"/>
                          <a:cs typeface="Times New Roman"/>
                        </a:rPr>
                      </a:br>
                      <a:r>
                        <a:rPr lang="en-US" sz="1400" b="0" smtClean="0">
                          <a:solidFill>
                            <a:schemeClr val="tx1"/>
                          </a:solidFill>
                          <a:effectLst/>
                          <a:latin typeface="+mn-lt"/>
                          <a:ea typeface="Times New Roman"/>
                          <a:cs typeface="Times New Roman"/>
                        </a:rPr>
                        <a:t>0</a:t>
                      </a:r>
                      <a:endParaRPr lang="fr-FR" sz="1400" b="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ct val="115000"/>
                        </a:lnSpc>
                        <a:spcAft>
                          <a:spcPts val="0"/>
                        </a:spcAft>
                      </a:pPr>
                      <a:r>
                        <a:rPr lang="en-US" sz="1400" b="0" dirty="0">
                          <a:solidFill>
                            <a:schemeClr val="tx1"/>
                          </a:solidFill>
                          <a:effectLst/>
                          <a:latin typeface="+mn-lt"/>
                          <a:ea typeface="Times New Roman"/>
                          <a:cs typeface="Times New Roman"/>
                        </a:rPr>
                        <a:t>3</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1</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1</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1769">
                <a:tc>
                  <a:txBody>
                    <a:bodyPr/>
                    <a:lstStyle/>
                    <a:p>
                      <a:pPr>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Resection</a:t>
                      </a:r>
                      <a:r>
                        <a:rPr lang="en-US" sz="1400" b="0" baseline="0" dirty="0" smtClean="0">
                          <a:solidFill>
                            <a:schemeClr val="tx1"/>
                          </a:solidFill>
                          <a:effectLst/>
                          <a:latin typeface="+mn-lt"/>
                          <a:ea typeface="Times New Roman"/>
                          <a:cs typeface="Times New Roman"/>
                        </a:rPr>
                        <a:t> </a:t>
                      </a:r>
                      <a:r>
                        <a:rPr lang="en-US" sz="1400" b="0" dirty="0" smtClean="0">
                          <a:solidFill>
                            <a:schemeClr val="tx1"/>
                          </a:solidFill>
                          <a:effectLst/>
                          <a:latin typeface="+mn-lt"/>
                          <a:ea typeface="Times New Roman"/>
                          <a:cs typeface="Times New Roman"/>
                        </a:rPr>
                        <a:t>R0</a:t>
                      </a:r>
                      <a:endParaRPr lang="en-US" sz="1400" b="0" dirty="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n (%)</a:t>
                      </a:r>
                      <a:endParaRPr lang="en-US" sz="1400" b="0" dirty="0">
                        <a:solidFill>
                          <a:schemeClr val="tx1"/>
                        </a:solidFill>
                        <a:effectLst/>
                        <a:latin typeface="+mn-lt"/>
                        <a:ea typeface="Times New Roman"/>
                        <a:cs typeface="Times New Roman"/>
                      </a:endParaRPr>
                    </a:p>
                    <a:p>
                      <a:pPr marL="0" indent="177800">
                        <a:lnSpc>
                          <a:spcPct val="115000"/>
                        </a:lnSpc>
                        <a:spcAft>
                          <a:spcPts val="0"/>
                        </a:spcAft>
                        <a:tabLst>
                          <a:tab pos="381635" algn="l"/>
                        </a:tabLst>
                      </a:pPr>
                      <a:r>
                        <a:rPr lang="en-US" sz="1400" b="0" dirty="0" smtClean="0">
                          <a:solidFill>
                            <a:schemeClr val="tx1"/>
                          </a:solidFill>
                          <a:effectLst/>
                          <a:latin typeface="+mn-lt"/>
                          <a:ea typeface="Times New Roman"/>
                          <a:cs typeface="Times New Roman"/>
                        </a:rPr>
                        <a:t>90</a:t>
                      </a:r>
                      <a:r>
                        <a:rPr lang="en-US" sz="1400" b="0" dirty="0">
                          <a:solidFill>
                            <a:schemeClr val="tx1"/>
                          </a:solidFill>
                          <a:effectLst/>
                          <a:latin typeface="+mn-lt"/>
                          <a:ea typeface="Times New Roman"/>
                          <a:cs typeface="Times New Roman"/>
                        </a:rPr>
                        <a:t>% CI </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US" sz="1400" b="0" dirty="0" smtClean="0">
                          <a:solidFill>
                            <a:schemeClr val="tx1"/>
                          </a:solidFill>
                          <a:effectLst/>
                          <a:latin typeface="+mn-lt"/>
                          <a:ea typeface="Times New Roman"/>
                          <a:cs typeface="Times New Roman"/>
                        </a:rPr>
                        <a:t>10 (100.0)</a:t>
                      </a:r>
                      <a:r>
                        <a:rPr lang="en-US" sz="1400" b="0" dirty="0">
                          <a:solidFill>
                            <a:schemeClr val="tx1"/>
                          </a:solidFill>
                          <a:effectLst/>
                          <a:latin typeface="+mn-lt"/>
                          <a:ea typeface="Times New Roman"/>
                          <a:cs typeface="Times New Roman"/>
                        </a:rPr>
                        <a:t/>
                      </a:r>
                      <a:br>
                        <a:rPr lang="en-US" sz="1400" b="0" dirty="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(74, 100)</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US" sz="1400" b="0" dirty="0">
                          <a:solidFill>
                            <a:schemeClr val="tx1"/>
                          </a:solidFill>
                          <a:effectLst/>
                          <a:latin typeface="+mn-lt"/>
                          <a:ea typeface="Times New Roman"/>
                          <a:cs typeface="Times New Roman"/>
                        </a:rPr>
                        <a:t>19 (100.0)</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a:t>
                      </a:r>
                      <a:r>
                        <a:rPr lang="en-US" sz="1400" b="0" dirty="0" smtClean="0">
                          <a:solidFill>
                            <a:schemeClr val="tx1"/>
                          </a:solidFill>
                          <a:effectLst/>
                          <a:latin typeface="+mn-lt"/>
                          <a:ea typeface="Times New Roman"/>
                          <a:cs typeface="Times New Roman"/>
                        </a:rPr>
                        <a:t>85, 100)</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US" sz="1400" b="0" dirty="0" smtClean="0">
                          <a:solidFill>
                            <a:schemeClr val="tx1"/>
                          </a:solidFill>
                          <a:effectLst/>
                          <a:latin typeface="+mn-lt"/>
                          <a:ea typeface="Times New Roman"/>
                          <a:cs typeface="Times New Roman"/>
                        </a:rPr>
                        <a:t>43 (82.7)</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(72, 91)</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lnSpc>
                          <a:spcPct val="115000"/>
                        </a:lnSpc>
                        <a:spcAft>
                          <a:spcPts val="0"/>
                        </a:spcAft>
                      </a:pPr>
                      <a:r>
                        <a:rPr lang="en-US" sz="1400" b="0" dirty="0" smtClean="0">
                          <a:solidFill>
                            <a:schemeClr val="tx1"/>
                          </a:solidFill>
                          <a:effectLst/>
                          <a:latin typeface="+mn-lt"/>
                          <a:ea typeface="Times New Roman"/>
                          <a:cs typeface="Times New Roman"/>
                        </a:rPr>
                        <a:t>4 </a:t>
                      </a:r>
                      <a:r>
                        <a:rPr lang="en-US" sz="1400" b="0" dirty="0">
                          <a:solidFill>
                            <a:schemeClr val="tx1"/>
                          </a:solidFill>
                          <a:effectLst/>
                          <a:latin typeface="+mn-lt"/>
                          <a:ea typeface="Times New Roman"/>
                          <a:cs typeface="Times New Roman"/>
                        </a:rPr>
                        <a:t>(87.8)</a:t>
                      </a:r>
                      <a:br>
                        <a:rPr lang="en-US" sz="1400" b="0" dirty="0">
                          <a:solidFill>
                            <a:schemeClr val="tx1"/>
                          </a:solidFill>
                          <a:effectLst/>
                          <a:latin typeface="+mn-lt"/>
                          <a:ea typeface="Times New Roman"/>
                          <a:cs typeface="Times New Roman"/>
                        </a:rPr>
                      </a:br>
                      <a:r>
                        <a:rPr lang="en-US" sz="1400" b="0" dirty="0">
                          <a:solidFill>
                            <a:schemeClr val="tx1"/>
                          </a:solidFill>
                          <a:effectLst/>
                          <a:latin typeface="+mn-lt"/>
                          <a:ea typeface="Times New Roman"/>
                          <a:cs typeface="Times New Roman"/>
                        </a:rPr>
                        <a:t>(</a:t>
                      </a:r>
                      <a:r>
                        <a:rPr lang="en-US" sz="1400" b="0" dirty="0" smtClean="0">
                          <a:solidFill>
                            <a:schemeClr val="tx1"/>
                          </a:solidFill>
                          <a:effectLst/>
                          <a:latin typeface="+mn-lt"/>
                          <a:ea typeface="Times New Roman"/>
                          <a:cs typeface="Times New Roman"/>
                        </a:rPr>
                        <a:t>77, 95)</a:t>
                      </a:r>
                      <a:endParaRPr lang="fr-FR" sz="1400" b="0" dirty="0">
                        <a:solidFill>
                          <a:schemeClr val="tx1"/>
                        </a:solidFill>
                        <a:effectLst/>
                        <a:latin typeface="+mn-lt"/>
                        <a:ea typeface="Times New Roman"/>
                        <a:cs typeface="Times New Roman"/>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71769">
                <a:tc>
                  <a:txBody>
                    <a:bodyPr/>
                    <a:lstStyle/>
                    <a:p>
                      <a:pPr marL="0" marR="0" indent="0" algn="l" defTabSz="914400" rtl="0" eaLnBrk="1" fontAlgn="auto" latinLnBrk="0" hangingPunct="1">
                        <a:lnSpc>
                          <a:spcPct val="115000"/>
                        </a:lnSpc>
                        <a:spcBef>
                          <a:spcPts val="0"/>
                        </a:spcBef>
                        <a:spcAft>
                          <a:spcPts val="0"/>
                        </a:spcAft>
                        <a:buClrTx/>
                        <a:buSzTx/>
                        <a:buFontTx/>
                        <a:buNone/>
                        <a:tabLst>
                          <a:tab pos="381635" algn="l"/>
                        </a:tabLst>
                        <a:defRPr/>
                      </a:pPr>
                      <a:r>
                        <a:rPr lang="en-US" sz="1400" b="0" dirty="0" smtClean="0">
                          <a:solidFill>
                            <a:schemeClr val="tx1"/>
                          </a:solidFill>
                          <a:effectLst/>
                          <a:latin typeface="+mn-lt"/>
                          <a:ea typeface="Times New Roman"/>
                          <a:cs typeface="Times New Roman"/>
                        </a:rPr>
                        <a:t>R1</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Peritoneal </a:t>
                      </a:r>
                      <a:r>
                        <a:rPr lang="en-US" sz="1400" b="0" dirty="0" err="1" smtClean="0">
                          <a:solidFill>
                            <a:schemeClr val="tx1"/>
                          </a:solidFill>
                          <a:effectLst/>
                          <a:latin typeface="+mn-lt"/>
                          <a:ea typeface="Times New Roman"/>
                          <a:cs typeface="Times New Roman"/>
                        </a:rPr>
                        <a:t>carcinomatosis</a:t>
                      </a:r>
                      <a:r>
                        <a:rPr lang="en-US" sz="1400" b="0" dirty="0" smtClean="0">
                          <a:solidFill>
                            <a:schemeClr val="tx1"/>
                          </a:solidFill>
                          <a:effectLst/>
                          <a:latin typeface="+mn-lt"/>
                          <a:ea typeface="Times New Roman"/>
                          <a:cs typeface="Times New Roman"/>
                        </a:rPr>
                        <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Progressive disease</a:t>
                      </a:r>
                      <a:endParaRPr lang="fr-FR" sz="1400" b="0" dirty="0" smtClean="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mn-lt"/>
                          <a:ea typeface="Times New Roman"/>
                          <a:cs typeface="Times New Roman"/>
                        </a:rPr>
                        <a:t>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endParaRPr lang="fr-FR" sz="1400" b="0" dirty="0" smtClean="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mn-lt"/>
                          <a:ea typeface="Times New Roman"/>
                          <a:cs typeface="Times New Roman"/>
                        </a:rPr>
                        <a:t>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endParaRPr lang="fr-FR" sz="1400" b="0" dirty="0" smtClean="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mn-lt"/>
                          <a:ea typeface="Times New Roman"/>
                          <a:cs typeface="Times New Roman"/>
                        </a:rPr>
                        <a:t>9 (17.3)</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0</a:t>
                      </a:r>
                      <a:endParaRPr lang="fr-FR" sz="1400" b="0" dirty="0" smtClean="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mn-lt"/>
                          <a:ea typeface="Times New Roman"/>
                          <a:cs typeface="Times New Roman"/>
                        </a:rPr>
                        <a:t>2 (4.1)</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1 (2.0)</a:t>
                      </a:r>
                      <a:br>
                        <a:rPr lang="en-US" sz="1400" b="0" dirty="0" smtClean="0">
                          <a:solidFill>
                            <a:schemeClr val="tx1"/>
                          </a:solidFill>
                          <a:effectLst/>
                          <a:latin typeface="+mn-lt"/>
                          <a:ea typeface="Times New Roman"/>
                          <a:cs typeface="Times New Roman"/>
                        </a:rPr>
                      </a:br>
                      <a:r>
                        <a:rPr lang="en-US" sz="1400" b="0" dirty="0" smtClean="0">
                          <a:solidFill>
                            <a:schemeClr val="tx1"/>
                          </a:solidFill>
                          <a:effectLst/>
                          <a:latin typeface="+mn-lt"/>
                          <a:ea typeface="Times New Roman"/>
                          <a:cs typeface="Times New Roman"/>
                        </a:rPr>
                        <a:t>3 (6.1)</a:t>
                      </a:r>
                      <a:endParaRPr lang="fr-FR" sz="1400" b="0" dirty="0" smtClean="0">
                        <a:solidFill>
                          <a:schemeClr val="tx1"/>
                        </a:solidFill>
                        <a:effectLst/>
                        <a:latin typeface="+mn-lt"/>
                        <a:ea typeface="Times New Roman"/>
                        <a:cs typeface="Times New Roman"/>
                      </a:endParaRPr>
                    </a:p>
                  </a:txBody>
                  <a:tcPr marL="26576" marR="26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7" name="Rectangle 6"/>
          <p:cNvSpPr/>
          <p:nvPr/>
        </p:nvSpPr>
        <p:spPr>
          <a:xfrm>
            <a:off x="314553" y="4250348"/>
            <a:ext cx="8292633" cy="716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NZ">
              <a:solidFill>
                <a:srgbClr val="4D4D4D"/>
              </a:solidFill>
            </a:endParaRPr>
          </a:p>
        </p:txBody>
      </p:sp>
    </p:spTree>
    <p:custDataLst>
      <p:tags r:id="rId1"/>
    </p:custDataLst>
    <p:extLst>
      <p:ext uri="{BB962C8B-B14F-4D97-AF65-F5344CB8AC3E}">
        <p14:creationId xmlns:p14="http://schemas.microsoft.com/office/powerpoint/2010/main" val="243048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LBA-01: Safety and efficacy of cobimetinib (</a:t>
            </a:r>
            <a:r>
              <a:rPr lang="en-GB" dirty="0" err="1" smtClean="0"/>
              <a:t>cobi</a:t>
            </a:r>
            <a:r>
              <a:rPr lang="en-GB" dirty="0" smtClean="0"/>
              <a:t>) and atezolizumab (</a:t>
            </a:r>
            <a:r>
              <a:rPr lang="en-GB" dirty="0" err="1" smtClean="0"/>
              <a:t>atezo</a:t>
            </a:r>
            <a:r>
              <a:rPr lang="en-GB" dirty="0" smtClean="0"/>
              <a:t>) in a Phase 1b study of metastatic colorectal cancer </a:t>
            </a:r>
            <a:br>
              <a:rPr lang="en-GB" dirty="0" smtClean="0"/>
            </a:br>
            <a:r>
              <a:rPr lang="en-GB" dirty="0" smtClean="0"/>
              <a:t>(</a:t>
            </a:r>
            <a:r>
              <a:rPr lang="en-GB" dirty="0" err="1" smtClean="0"/>
              <a:t>mCRC</a:t>
            </a:r>
            <a:r>
              <a:rPr lang="en-GB" dirty="0" smtClean="0"/>
              <a:t>) – </a:t>
            </a:r>
            <a:r>
              <a:rPr lang="en-GB" dirty="0" err="1" smtClean="0"/>
              <a:t>Bendell</a:t>
            </a:r>
            <a:r>
              <a:rPr lang="en-GB" dirty="0" smtClean="0"/>
              <a:t> J, et al </a:t>
            </a:r>
            <a:endParaRPr lang="en-GB" dirty="0"/>
          </a:p>
        </p:txBody>
      </p:sp>
      <p:sp>
        <p:nvSpPr>
          <p:cNvPr id="3" name="Content Placeholder 2"/>
          <p:cNvSpPr>
            <a:spLocks noGrp="1"/>
          </p:cNvSpPr>
          <p:nvPr>
            <p:ph idx="1"/>
          </p:nvPr>
        </p:nvSpPr>
        <p:spPr/>
        <p:txBody>
          <a:bodyPr/>
          <a:lstStyle/>
          <a:p>
            <a:pPr marL="0" indent="0">
              <a:buClr>
                <a:srgbClr val="043882"/>
              </a:buClr>
              <a:buNone/>
            </a:pPr>
            <a:r>
              <a:rPr lang="en-GB" b="1" dirty="0"/>
              <a:t>Study objective</a:t>
            </a:r>
            <a:r>
              <a:rPr lang="en-GB" dirty="0"/>
              <a:t> </a:t>
            </a:r>
            <a:endParaRPr lang="en-GB" dirty="0" smtClean="0"/>
          </a:p>
          <a:p>
            <a:pPr>
              <a:buClr>
                <a:srgbClr val="043882"/>
              </a:buClr>
            </a:pPr>
            <a:r>
              <a:rPr lang="en-US" dirty="0" smtClean="0"/>
              <a:t>To </a:t>
            </a:r>
            <a:r>
              <a:rPr lang="en-US" dirty="0"/>
              <a:t>evaluate the efficacy and safety of c</a:t>
            </a:r>
            <a:r>
              <a:rPr lang="en-US" dirty="0" smtClean="0"/>
              <a:t>obimetinib </a:t>
            </a:r>
            <a:r>
              <a:rPr lang="en-US" dirty="0"/>
              <a:t>(MEK inhibitor) combined with a</a:t>
            </a:r>
            <a:r>
              <a:rPr lang="en-US" dirty="0" smtClean="0"/>
              <a:t>tezolizumab </a:t>
            </a:r>
            <a:r>
              <a:rPr lang="en-US" dirty="0"/>
              <a:t>(anti-PD-L1) in patients with </a:t>
            </a:r>
            <a:r>
              <a:rPr lang="en-US" dirty="0" err="1"/>
              <a:t>mCRC</a:t>
            </a:r>
            <a:endParaRPr lang="en-GB" dirty="0"/>
          </a:p>
          <a:p>
            <a:endParaRPr lang="en-GB" dirty="0"/>
          </a:p>
        </p:txBody>
      </p:sp>
      <p:sp>
        <p:nvSpPr>
          <p:cNvPr id="16" name="Rectangle 9"/>
          <p:cNvSpPr txBox="1">
            <a:spLocks noChangeArrowheads="1"/>
          </p:cNvSpPr>
          <p:nvPr/>
        </p:nvSpPr>
        <p:spPr bwMode="auto">
          <a:xfrm>
            <a:off x="479424" y="5353925"/>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marL="177800" indent="-177800">
              <a:buClr>
                <a:srgbClr val="043882"/>
              </a:buClr>
              <a:buFont typeface="Arial" panose="020B0604020202020204" pitchFamily="34" charset="0"/>
              <a:buChar char="•"/>
            </a:pPr>
            <a:r>
              <a:rPr lang="en-US" dirty="0"/>
              <a:t>Safety </a:t>
            </a:r>
            <a:endParaRPr lang="en-US" dirty="0" smtClean="0"/>
          </a:p>
          <a:p>
            <a:pPr marL="177800" indent="-177800">
              <a:buClr>
                <a:srgbClr val="043882"/>
              </a:buClr>
              <a:buFont typeface="Arial" panose="020B0604020202020204" pitchFamily="34" charset="0"/>
              <a:buChar char="•"/>
            </a:pPr>
            <a:r>
              <a:rPr lang="en-US" dirty="0" smtClean="0"/>
              <a:t>ORR, </a:t>
            </a:r>
            <a:r>
              <a:rPr lang="en-US" dirty="0" err="1" smtClean="0"/>
              <a:t>mDOR</a:t>
            </a:r>
            <a:r>
              <a:rPr lang="en-US" dirty="0" smtClean="0"/>
              <a:t>, </a:t>
            </a:r>
            <a:r>
              <a:rPr lang="en-US" dirty="0" err="1" smtClean="0"/>
              <a:t>mPFS</a:t>
            </a:r>
            <a:r>
              <a:rPr lang="en-US" dirty="0" smtClean="0"/>
              <a:t>, </a:t>
            </a:r>
            <a:r>
              <a:rPr lang="en-US" dirty="0" err="1" smtClean="0"/>
              <a:t>mOS</a:t>
            </a:r>
            <a:r>
              <a:rPr lang="en-US" dirty="0" smtClean="0"/>
              <a:t>, 6 month OS</a:t>
            </a:r>
            <a:endParaRPr lang="en-US" dirty="0"/>
          </a:p>
        </p:txBody>
      </p:sp>
      <p:grpSp>
        <p:nvGrpSpPr>
          <p:cNvPr id="38" name="Group 37"/>
          <p:cNvGrpSpPr/>
          <p:nvPr/>
        </p:nvGrpSpPr>
        <p:grpSpPr>
          <a:xfrm>
            <a:off x="180052" y="2371244"/>
            <a:ext cx="8776936" cy="2733023"/>
            <a:chOff x="223942" y="2098284"/>
            <a:chExt cx="8776936" cy="2733023"/>
          </a:xfrm>
        </p:grpSpPr>
        <p:sp>
          <p:nvSpPr>
            <p:cNvPr id="9" name="AutoShape 12"/>
            <p:cNvSpPr>
              <a:spLocks noChangeArrowheads="1"/>
            </p:cNvSpPr>
            <p:nvPr/>
          </p:nvSpPr>
          <p:spPr bwMode="auto">
            <a:xfrm>
              <a:off x="7656394" y="2821744"/>
              <a:ext cx="968991"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10" name="AutoShape 19"/>
            <p:cNvCxnSpPr>
              <a:cxnSpLocks noChangeShapeType="1"/>
              <a:stCxn id="13" idx="3"/>
              <a:endCxn id="12" idx="1"/>
            </p:cNvCxnSpPr>
            <p:nvPr/>
          </p:nvCxnSpPr>
          <p:spPr bwMode="auto">
            <a:xfrm>
              <a:off x="2856208" y="3119537"/>
              <a:ext cx="305815"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3162023" y="2490034"/>
              <a:ext cx="1797681"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FFFFFF"/>
                  </a:solidFill>
                  <a:latin typeface="Arial"/>
                  <a:cs typeface="Arial"/>
                </a:rPr>
                <a:t>Cobimetinib </a:t>
              </a:r>
              <a:br>
                <a:rPr lang="en-US" altLang="zh-CN" sz="1400" dirty="0">
                  <a:solidFill>
                    <a:srgbClr val="FFFFFF"/>
                  </a:solidFill>
                  <a:latin typeface="Arial"/>
                  <a:cs typeface="Arial"/>
                </a:rPr>
              </a:br>
              <a:r>
                <a:rPr lang="en-US" altLang="zh-CN" sz="1400" dirty="0">
                  <a:solidFill>
                    <a:srgbClr val="FFFFFF"/>
                  </a:solidFill>
                  <a:latin typeface="Arial"/>
                  <a:cs typeface="Arial"/>
                </a:rPr>
                <a:t>20 mg/day PO + </a:t>
              </a:r>
              <a:r>
                <a:rPr lang="en-US" altLang="zh-CN" sz="1400" dirty="0" smtClean="0">
                  <a:solidFill>
                    <a:srgbClr val="FFFFFF"/>
                  </a:solidFill>
                  <a:latin typeface="Arial"/>
                  <a:cs typeface="Arial"/>
                </a:rPr>
                <a:t>Atezolizumab </a:t>
              </a:r>
              <a:br>
                <a:rPr lang="en-US" altLang="zh-CN" sz="1400" dirty="0" smtClean="0">
                  <a:solidFill>
                    <a:srgbClr val="FFFFFF"/>
                  </a:solidFill>
                  <a:latin typeface="Arial"/>
                  <a:cs typeface="Arial"/>
                </a:rPr>
              </a:br>
              <a:r>
                <a:rPr lang="en-US" altLang="zh-CN" sz="1400" dirty="0" smtClean="0">
                  <a:solidFill>
                    <a:srgbClr val="FFFFFF"/>
                  </a:solidFill>
                  <a:latin typeface="Arial"/>
                  <a:cs typeface="Arial"/>
                </a:rPr>
                <a:t>800 </a:t>
              </a:r>
              <a:r>
                <a:rPr lang="en-US" altLang="zh-CN" sz="1400" dirty="0">
                  <a:solidFill>
                    <a:srgbClr val="FFFFFF"/>
                  </a:solidFill>
                  <a:latin typeface="Arial"/>
                  <a:cs typeface="Arial"/>
                </a:rPr>
                <a:t>mg IV q2w (n=2 </a:t>
              </a:r>
              <a:r>
                <a:rPr lang="en-US" altLang="zh-CN" sz="1400" dirty="0" smtClean="0">
                  <a:solidFill>
                    <a:srgbClr val="FFFFFF"/>
                  </a:solidFill>
                  <a:latin typeface="Arial"/>
                  <a:cs typeface="Arial"/>
                </a:rPr>
                <a:t/>
              </a:r>
              <a:br>
                <a:rPr lang="en-US" altLang="zh-CN" sz="1400" dirty="0" smtClean="0">
                  <a:solidFill>
                    <a:srgbClr val="FFFFFF"/>
                  </a:solidFill>
                  <a:latin typeface="Arial"/>
                  <a:cs typeface="Arial"/>
                </a:rPr>
              </a:br>
              <a:r>
                <a:rPr lang="en-US" altLang="zh-CN" sz="1400" dirty="0" smtClean="0">
                  <a:solidFill>
                    <a:srgbClr val="FFFFFF"/>
                  </a:solidFill>
                  <a:latin typeface="Arial"/>
                  <a:cs typeface="Arial"/>
                </a:rPr>
                <a:t>[</a:t>
              </a:r>
              <a:r>
                <a:rPr lang="en-US" altLang="zh-CN" sz="1400" dirty="0">
                  <a:solidFill>
                    <a:srgbClr val="FFFFFF"/>
                  </a:solidFill>
                  <a:latin typeface="Arial"/>
                  <a:cs typeface="Arial"/>
                </a:rPr>
                <a:t>1 </a:t>
              </a:r>
              <a:r>
                <a:rPr lang="en-US" altLang="zh-CN" sz="1400" dirty="0" err="1">
                  <a:solidFill>
                    <a:srgbClr val="FFFFFF"/>
                  </a:solidFill>
                  <a:latin typeface="Arial"/>
                  <a:cs typeface="Arial"/>
                </a:rPr>
                <a:t>KRASmt</a:t>
              </a:r>
              <a:r>
                <a:rPr lang="en-US" altLang="zh-CN" sz="1400" dirty="0">
                  <a:solidFill>
                    <a:srgbClr val="FFFFFF"/>
                  </a:solidFill>
                  <a:latin typeface="Arial"/>
                  <a:cs typeface="Arial"/>
                </a:rPr>
                <a:t> + 1 </a:t>
              </a:r>
              <a:r>
                <a:rPr lang="en-US" altLang="zh-CN" sz="1400" dirty="0" smtClean="0">
                  <a:solidFill>
                    <a:srgbClr val="FFFFFF"/>
                  </a:solidFill>
                  <a:latin typeface="Arial"/>
                  <a:cs typeface="Arial"/>
                </a:rPr>
                <a:t>WT])</a:t>
              </a:r>
              <a:endParaRPr lang="en-US" altLang="zh-CN" sz="1400" dirty="0">
                <a:solidFill>
                  <a:srgbClr val="FFFFFF"/>
                </a:solidFill>
                <a:latin typeface="Arial"/>
                <a:cs typeface="Arial"/>
              </a:endParaRPr>
            </a:p>
          </p:txBody>
        </p:sp>
        <p:sp>
          <p:nvSpPr>
            <p:cNvPr id="13" name="AutoShape 9"/>
            <p:cNvSpPr>
              <a:spLocks noChangeArrowheads="1"/>
            </p:cNvSpPr>
            <p:nvPr/>
          </p:nvSpPr>
          <p:spPr bwMode="auto">
            <a:xfrm>
              <a:off x="223942" y="2546816"/>
              <a:ext cx="2632266" cy="114544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a:solidFill>
                    <a:srgbClr val="FFFFFF"/>
                  </a:solidFill>
                  <a:latin typeface="Arial"/>
                  <a:ea typeface="SimSun" pitchFamily="2" charset="-122"/>
                  <a:cs typeface="Arial"/>
                </a:rPr>
                <a:t>Key patient inclusion criteria</a:t>
              </a:r>
            </a:p>
            <a:p>
              <a:pPr marL="285750" indent="-285750" defTabSz="892175" eaLnBrk="0" hangingPunct="0">
                <a:spcAft>
                  <a:spcPct val="30000"/>
                </a:spcAft>
                <a:buFont typeface="Arial" panose="020B0604020202020204" pitchFamily="34" charset="0"/>
                <a:buChar char="•"/>
              </a:pPr>
              <a:r>
                <a:rPr lang="en-GB" altLang="zh-CN" sz="1400" dirty="0">
                  <a:solidFill>
                    <a:srgbClr val="FFFFFF"/>
                  </a:solidFill>
                  <a:latin typeface="Arial"/>
                  <a:ea typeface="SimSun" pitchFamily="2" charset="-122"/>
                  <a:cs typeface="Arial"/>
                </a:rPr>
                <a:t>Advanced solid </a:t>
              </a:r>
              <a:r>
                <a:rPr lang="en-GB" altLang="zh-CN" sz="1400" dirty="0" smtClean="0">
                  <a:solidFill>
                    <a:srgbClr val="FFFFFF"/>
                  </a:solidFill>
                  <a:latin typeface="Arial"/>
                  <a:ea typeface="SimSun" pitchFamily="2" charset="-122"/>
                  <a:cs typeface="Arial"/>
                </a:rPr>
                <a:t>tumour</a:t>
              </a:r>
              <a:endParaRPr lang="en-GB" altLang="zh-CN" sz="1400" dirty="0">
                <a:solidFill>
                  <a:srgbClr val="FFFFFF"/>
                </a:solidFill>
                <a:latin typeface="Arial"/>
                <a:ea typeface="SimSun" pitchFamily="2" charset="-122"/>
                <a:cs typeface="Arial"/>
              </a:endParaRPr>
            </a:p>
            <a:p>
              <a:pPr marL="285750" indent="-285750" defTabSz="892175" eaLnBrk="0" hangingPunct="0">
                <a:spcAft>
                  <a:spcPct val="30000"/>
                </a:spcAft>
                <a:buFont typeface="Arial" panose="020B0604020202020204" pitchFamily="34" charset="0"/>
                <a:buChar char="•"/>
              </a:pPr>
              <a:r>
                <a:rPr lang="en-GB" altLang="zh-CN" sz="1400" dirty="0">
                  <a:solidFill>
                    <a:srgbClr val="FFFFFF"/>
                  </a:solidFill>
                  <a:latin typeface="Arial"/>
                  <a:ea typeface="SimSun" pitchFamily="2" charset="-122"/>
                  <a:cs typeface="Arial"/>
                </a:rPr>
                <a:t>ECOG PS 0–1</a:t>
              </a:r>
            </a:p>
            <a:p>
              <a:pPr defTabSz="892175" eaLnBrk="0" hangingPunct="0">
                <a:spcAft>
                  <a:spcPct val="30000"/>
                </a:spcAft>
              </a:pPr>
              <a:r>
                <a:rPr lang="en-GB" altLang="zh-CN" sz="1400" dirty="0">
                  <a:solidFill>
                    <a:srgbClr val="FFFFFF"/>
                  </a:solidFill>
                  <a:latin typeface="Arial"/>
                  <a:ea typeface="SimSun" pitchFamily="2" charset="-122"/>
                  <a:cs typeface="Arial"/>
                </a:rPr>
                <a:t>(n=23)</a:t>
              </a:r>
            </a:p>
          </p:txBody>
        </p:sp>
        <p:sp>
          <p:nvSpPr>
            <p:cNvPr id="21" name="AutoShape 12"/>
            <p:cNvSpPr>
              <a:spLocks noChangeArrowheads="1"/>
            </p:cNvSpPr>
            <p:nvPr/>
          </p:nvSpPr>
          <p:spPr bwMode="auto">
            <a:xfrm>
              <a:off x="3261815" y="4228486"/>
              <a:ext cx="5512298" cy="602821"/>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4D4D4D"/>
                  </a:solidFill>
                  <a:latin typeface="Arial"/>
                  <a:cs typeface="Arial"/>
                </a:rPr>
                <a:t>Cobimetinib 60 mg/day PO + </a:t>
              </a:r>
              <a:r>
                <a:rPr lang="en-US" altLang="zh-CN" sz="1400" dirty="0" smtClean="0">
                  <a:solidFill>
                    <a:srgbClr val="4D4D4D"/>
                  </a:solidFill>
                  <a:latin typeface="Arial"/>
                  <a:cs typeface="Arial"/>
                </a:rPr>
                <a:t>Atezolizumab </a:t>
              </a:r>
              <a:r>
                <a:rPr lang="en-US" altLang="zh-CN" sz="1400" dirty="0">
                  <a:solidFill>
                    <a:srgbClr val="4D4D4D"/>
                  </a:solidFill>
                  <a:latin typeface="Arial"/>
                  <a:cs typeface="Arial"/>
                </a:rPr>
                <a:t>800 IV q2w </a:t>
              </a:r>
              <a:r>
                <a:rPr lang="en-US" altLang="zh-CN" sz="1400" dirty="0" smtClean="0">
                  <a:solidFill>
                    <a:srgbClr val="4D4D4D"/>
                  </a:solidFill>
                  <a:latin typeface="Arial"/>
                  <a:cs typeface="Arial"/>
                </a:rPr>
                <a:t/>
              </a:r>
              <a:br>
                <a:rPr lang="en-US" altLang="zh-CN" sz="1400" dirty="0" smtClean="0">
                  <a:solidFill>
                    <a:srgbClr val="4D4D4D"/>
                  </a:solidFill>
                  <a:latin typeface="Arial"/>
                  <a:cs typeface="Arial"/>
                </a:rPr>
              </a:br>
              <a:r>
                <a:rPr lang="en-US" altLang="zh-CN" sz="1400" dirty="0" smtClean="0">
                  <a:solidFill>
                    <a:srgbClr val="4D4D4D"/>
                  </a:solidFill>
                  <a:latin typeface="Arial"/>
                  <a:cs typeface="Arial"/>
                </a:rPr>
                <a:t>(</a:t>
              </a:r>
              <a:r>
                <a:rPr lang="en-US" altLang="zh-CN" sz="1400" dirty="0">
                  <a:solidFill>
                    <a:srgbClr val="4D4D4D"/>
                  </a:solidFill>
                  <a:latin typeface="Arial"/>
                  <a:cs typeface="Arial"/>
                </a:rPr>
                <a:t>n=20 [all </a:t>
              </a:r>
              <a:r>
                <a:rPr lang="en-US" altLang="zh-CN" sz="1400" dirty="0" err="1">
                  <a:solidFill>
                    <a:srgbClr val="4D4D4D"/>
                  </a:solidFill>
                  <a:latin typeface="Arial"/>
                  <a:cs typeface="Arial"/>
                </a:rPr>
                <a:t>KRASmt</a:t>
              </a:r>
              <a:r>
                <a:rPr lang="en-US" altLang="zh-CN" sz="1400" dirty="0">
                  <a:solidFill>
                    <a:srgbClr val="4D4D4D"/>
                  </a:solidFill>
                  <a:latin typeface="Arial"/>
                  <a:cs typeface="Arial"/>
                </a:rPr>
                <a:t>])</a:t>
              </a:r>
            </a:p>
          </p:txBody>
        </p:sp>
        <p:sp>
          <p:nvSpPr>
            <p:cNvPr id="27" name="AutoShape 8"/>
            <p:cNvSpPr>
              <a:spLocks noChangeArrowheads="1"/>
            </p:cNvSpPr>
            <p:nvPr/>
          </p:nvSpPr>
          <p:spPr bwMode="auto">
            <a:xfrm>
              <a:off x="5198962" y="2490034"/>
              <a:ext cx="1735093"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FFFFFF"/>
                  </a:solidFill>
                  <a:latin typeface="Arial"/>
                  <a:cs typeface="Arial"/>
                </a:rPr>
                <a:t>Cobimetinib </a:t>
              </a:r>
              <a:br>
                <a:rPr lang="en-US" altLang="zh-CN" sz="1400" dirty="0">
                  <a:solidFill>
                    <a:srgbClr val="FFFFFF"/>
                  </a:solidFill>
                  <a:latin typeface="Arial"/>
                  <a:cs typeface="Arial"/>
                </a:rPr>
              </a:br>
              <a:r>
                <a:rPr lang="en-US" altLang="zh-CN" sz="1400" dirty="0">
                  <a:solidFill>
                    <a:srgbClr val="FFFFFF"/>
                  </a:solidFill>
                  <a:latin typeface="Arial"/>
                  <a:cs typeface="Arial"/>
                </a:rPr>
                <a:t>40 mg/day PO + </a:t>
              </a:r>
              <a:r>
                <a:rPr lang="en-US" altLang="zh-CN" sz="1400" dirty="0" smtClean="0">
                  <a:solidFill>
                    <a:srgbClr val="FFFFFF"/>
                  </a:solidFill>
                  <a:latin typeface="Arial"/>
                  <a:cs typeface="Arial"/>
                </a:rPr>
                <a:t>Atezolizumab </a:t>
              </a:r>
              <a:br>
                <a:rPr lang="en-US" altLang="zh-CN" sz="1400" dirty="0" smtClean="0">
                  <a:solidFill>
                    <a:srgbClr val="FFFFFF"/>
                  </a:solidFill>
                  <a:latin typeface="Arial"/>
                  <a:cs typeface="Arial"/>
                </a:rPr>
              </a:br>
              <a:r>
                <a:rPr lang="en-US" altLang="zh-CN" sz="1400" dirty="0" smtClean="0">
                  <a:solidFill>
                    <a:srgbClr val="FFFFFF"/>
                  </a:solidFill>
                  <a:latin typeface="Arial"/>
                  <a:cs typeface="Arial"/>
                </a:rPr>
                <a:t>800 </a:t>
              </a:r>
              <a:r>
                <a:rPr lang="en-US" altLang="zh-CN" sz="1400" dirty="0">
                  <a:solidFill>
                    <a:srgbClr val="FFFFFF"/>
                  </a:solidFill>
                  <a:latin typeface="Arial"/>
                  <a:cs typeface="Arial"/>
                </a:rPr>
                <a:t>mg IV q2w </a:t>
              </a:r>
            </a:p>
          </p:txBody>
        </p:sp>
        <p:sp>
          <p:nvSpPr>
            <p:cNvPr id="28" name="AutoShape 8"/>
            <p:cNvSpPr>
              <a:spLocks noChangeArrowheads="1"/>
            </p:cNvSpPr>
            <p:nvPr/>
          </p:nvSpPr>
          <p:spPr bwMode="auto">
            <a:xfrm>
              <a:off x="7265785" y="2490034"/>
              <a:ext cx="1735093" cy="125900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FFFFFF"/>
                  </a:solidFill>
                  <a:latin typeface="Arial"/>
                  <a:cs typeface="Arial"/>
                </a:rPr>
                <a:t>Cobimetinib </a:t>
              </a:r>
              <a:br>
                <a:rPr lang="en-US" altLang="zh-CN" sz="1400" dirty="0">
                  <a:solidFill>
                    <a:srgbClr val="FFFFFF"/>
                  </a:solidFill>
                  <a:latin typeface="Arial"/>
                  <a:cs typeface="Arial"/>
                </a:rPr>
              </a:br>
              <a:r>
                <a:rPr lang="en-US" altLang="zh-CN" sz="1400" dirty="0">
                  <a:solidFill>
                    <a:srgbClr val="FFFFFF"/>
                  </a:solidFill>
                  <a:latin typeface="Arial"/>
                  <a:cs typeface="Arial"/>
                </a:rPr>
                <a:t>60 mg/day PO + </a:t>
              </a:r>
              <a:r>
                <a:rPr lang="en-US" altLang="zh-CN" sz="1400" dirty="0" smtClean="0">
                  <a:solidFill>
                    <a:srgbClr val="FFFFFF"/>
                  </a:solidFill>
                  <a:latin typeface="Arial"/>
                  <a:cs typeface="Arial"/>
                </a:rPr>
                <a:t>Atezolizumab </a:t>
              </a:r>
              <a:br>
                <a:rPr lang="en-US" altLang="zh-CN" sz="1400" dirty="0" smtClean="0">
                  <a:solidFill>
                    <a:srgbClr val="FFFFFF"/>
                  </a:solidFill>
                  <a:latin typeface="Arial"/>
                  <a:cs typeface="Arial"/>
                </a:rPr>
              </a:br>
              <a:r>
                <a:rPr lang="en-US" altLang="zh-CN" sz="1400" dirty="0" smtClean="0">
                  <a:solidFill>
                    <a:srgbClr val="FFFFFF"/>
                  </a:solidFill>
                  <a:latin typeface="Arial"/>
                  <a:cs typeface="Arial"/>
                </a:rPr>
                <a:t>800 </a:t>
              </a:r>
              <a:r>
                <a:rPr lang="en-US" altLang="zh-CN" sz="1400" dirty="0">
                  <a:solidFill>
                    <a:srgbClr val="FFFFFF"/>
                  </a:solidFill>
                  <a:latin typeface="Arial"/>
                  <a:cs typeface="Arial"/>
                </a:rPr>
                <a:t>mg IV q2w (n=1 [</a:t>
              </a:r>
              <a:r>
                <a:rPr lang="en-US" altLang="zh-CN" sz="1400" dirty="0" err="1">
                  <a:solidFill>
                    <a:srgbClr val="FFFFFF"/>
                  </a:solidFill>
                  <a:latin typeface="Arial"/>
                  <a:cs typeface="Arial"/>
                </a:rPr>
                <a:t>KRASmt</a:t>
              </a:r>
              <a:r>
                <a:rPr lang="en-US" altLang="zh-CN" sz="1400" dirty="0">
                  <a:solidFill>
                    <a:srgbClr val="FFFFFF"/>
                  </a:solidFill>
                  <a:latin typeface="Arial"/>
                  <a:cs typeface="Arial"/>
                </a:rPr>
                <a:t>])</a:t>
              </a:r>
            </a:p>
          </p:txBody>
        </p:sp>
        <p:cxnSp>
          <p:nvCxnSpPr>
            <p:cNvPr id="32" name="AutoShape 19"/>
            <p:cNvCxnSpPr>
              <a:cxnSpLocks noChangeShapeType="1"/>
              <a:stCxn id="12" idx="3"/>
              <a:endCxn id="27" idx="1"/>
            </p:cNvCxnSpPr>
            <p:nvPr/>
          </p:nvCxnSpPr>
          <p:spPr bwMode="auto">
            <a:xfrm>
              <a:off x="4959704" y="3119538"/>
              <a:ext cx="239258" cy="0"/>
            </a:xfrm>
            <a:prstGeom prst="straightConnector1">
              <a:avLst/>
            </a:prstGeom>
            <a:noFill/>
            <a:ln w="57150">
              <a:solidFill>
                <a:schemeClr val="bg2">
                  <a:lumMod val="60000"/>
                  <a:lumOff val="40000"/>
                </a:schemeClr>
              </a:solidFill>
              <a:round/>
              <a:headEnd/>
              <a:tailEnd type="triangle" w="med" len="med"/>
            </a:ln>
          </p:spPr>
        </p:cxnSp>
        <p:cxnSp>
          <p:nvCxnSpPr>
            <p:cNvPr id="34" name="AutoShape 19"/>
            <p:cNvCxnSpPr>
              <a:cxnSpLocks noChangeShapeType="1"/>
              <a:stCxn id="27" idx="3"/>
              <a:endCxn id="28" idx="1"/>
            </p:cNvCxnSpPr>
            <p:nvPr/>
          </p:nvCxnSpPr>
          <p:spPr bwMode="auto">
            <a:xfrm>
              <a:off x="6934055" y="3119538"/>
              <a:ext cx="331730" cy="0"/>
            </a:xfrm>
            <a:prstGeom prst="straightConnector1">
              <a:avLst/>
            </a:prstGeom>
            <a:noFill/>
            <a:ln w="57150">
              <a:solidFill>
                <a:schemeClr val="bg2">
                  <a:lumMod val="60000"/>
                  <a:lumOff val="40000"/>
                </a:schemeClr>
              </a:solidFill>
              <a:round/>
              <a:headEnd/>
              <a:tailEnd type="triangle" w="med" len="med"/>
            </a:ln>
          </p:spPr>
        </p:cxnSp>
        <p:sp>
          <p:nvSpPr>
            <p:cNvPr id="35" name="TextBox 34"/>
            <p:cNvSpPr txBox="1"/>
            <p:nvPr/>
          </p:nvSpPr>
          <p:spPr>
            <a:xfrm>
              <a:off x="4355142" y="2098284"/>
              <a:ext cx="3422732" cy="369332"/>
            </a:xfrm>
            <a:prstGeom prst="rect">
              <a:avLst/>
            </a:prstGeom>
            <a:noFill/>
          </p:spPr>
          <p:txBody>
            <a:bodyPr wrap="none" rtlCol="0">
              <a:spAutoFit/>
            </a:bodyPr>
            <a:lstStyle/>
            <a:p>
              <a:pPr algn="ctr" defTabSz="457200" fontAlgn="auto">
                <a:spcBef>
                  <a:spcPts val="0"/>
                </a:spcBef>
                <a:spcAft>
                  <a:spcPts val="0"/>
                </a:spcAft>
              </a:pPr>
              <a:r>
                <a:rPr lang="en-GB" b="1" dirty="0">
                  <a:latin typeface="Arial"/>
                  <a:cs typeface="Arial"/>
                </a:rPr>
                <a:t>Dose-escalation phase (3 + 3)</a:t>
              </a:r>
            </a:p>
          </p:txBody>
        </p:sp>
        <p:sp>
          <p:nvSpPr>
            <p:cNvPr id="36" name="TextBox 35"/>
            <p:cNvSpPr txBox="1"/>
            <p:nvPr/>
          </p:nvSpPr>
          <p:spPr>
            <a:xfrm>
              <a:off x="4383996" y="3816595"/>
              <a:ext cx="3365024" cy="369332"/>
            </a:xfrm>
            <a:prstGeom prst="rect">
              <a:avLst/>
            </a:prstGeom>
            <a:noFill/>
          </p:spPr>
          <p:txBody>
            <a:bodyPr wrap="none" rtlCol="0">
              <a:spAutoFit/>
            </a:bodyPr>
            <a:lstStyle/>
            <a:p>
              <a:pPr algn="ctr" defTabSz="457200" fontAlgn="auto">
                <a:spcBef>
                  <a:spcPts val="0"/>
                </a:spcBef>
                <a:spcAft>
                  <a:spcPts val="0"/>
                </a:spcAft>
              </a:pPr>
              <a:r>
                <a:rPr lang="en-GB" b="1" dirty="0">
                  <a:latin typeface="Arial"/>
                  <a:cs typeface="Arial"/>
                </a:rPr>
                <a:t>Dose-expansion stage phase</a:t>
              </a:r>
            </a:p>
          </p:txBody>
        </p:sp>
      </p:grpSp>
      <p:sp>
        <p:nvSpPr>
          <p:cNvPr id="41" name="Text Placeholder 2"/>
          <p:cNvSpPr txBox="1">
            <a:spLocks/>
          </p:cNvSpPr>
          <p:nvPr/>
        </p:nvSpPr>
        <p:spPr bwMode="auto">
          <a:xfrm>
            <a:off x="4285398" y="6096000"/>
            <a:ext cx="449347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err="1" smtClean="0"/>
              <a:t>Bendell</a:t>
            </a:r>
            <a:r>
              <a:rPr lang="en-GB" dirty="0" smtClean="0"/>
              <a:t> J, et 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LBA-01</a:t>
            </a:r>
            <a:endParaRPr lang="en-GB" dirty="0"/>
          </a:p>
        </p:txBody>
      </p:sp>
    </p:spTree>
    <p:custDataLst>
      <p:tags r:id="rId1"/>
    </p:custDataLst>
    <p:extLst>
      <p:ext uri="{BB962C8B-B14F-4D97-AF65-F5344CB8AC3E}">
        <p14:creationId xmlns:p14="http://schemas.microsoft.com/office/powerpoint/2010/main" val="4241910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O-021: </a:t>
            </a:r>
            <a:r>
              <a:rPr lang="en-GB" dirty="0"/>
              <a:t>Tailored strategy for locally-advanced rectal carcinoma: Preliminary results of a phase II </a:t>
            </a:r>
            <a:r>
              <a:rPr lang="en-GB" dirty="0" err="1"/>
              <a:t>multicenter</a:t>
            </a:r>
            <a:r>
              <a:rPr lang="en-GB" dirty="0"/>
              <a:t> trial </a:t>
            </a:r>
            <a:r>
              <a:rPr lang="en-GB" dirty="0" smtClean="0"/>
              <a:t/>
            </a:r>
            <a:br>
              <a:rPr lang="en-GB" dirty="0" smtClean="0"/>
            </a:br>
            <a:r>
              <a:rPr lang="en-GB" dirty="0" smtClean="0"/>
              <a:t>(</a:t>
            </a:r>
            <a:r>
              <a:rPr lang="en-GB" dirty="0"/>
              <a:t>GRECCAR 4</a:t>
            </a:r>
            <a:r>
              <a:rPr lang="en-GB" dirty="0" smtClean="0"/>
              <a:t>) – </a:t>
            </a:r>
            <a:r>
              <a:rPr lang="en-GB" dirty="0" err="1" smtClean="0"/>
              <a:t>Rouanet</a:t>
            </a:r>
            <a:r>
              <a:rPr lang="en-GB" dirty="0" smtClean="0"/>
              <a:t> P, </a:t>
            </a:r>
            <a:r>
              <a:rPr lang="en-GB" dirty="0"/>
              <a:t>et </a:t>
            </a:r>
            <a:r>
              <a:rPr lang="en-GB" dirty="0" smtClean="0"/>
              <a:t>al </a:t>
            </a:r>
            <a:endParaRPr lang="en-GB" dirty="0"/>
          </a:p>
        </p:txBody>
      </p:sp>
      <p:sp>
        <p:nvSpPr>
          <p:cNvPr id="15" name="Text Placeholder 14"/>
          <p:cNvSpPr>
            <a:spLocks noGrp="1"/>
          </p:cNvSpPr>
          <p:nvPr>
            <p:ph type="body" sz="quarter" idx="11"/>
          </p:nvPr>
        </p:nvSpPr>
        <p:spPr>
          <a:xfrm>
            <a:off x="3975100" y="6096000"/>
            <a:ext cx="4803775" cy="487363"/>
          </a:xfrm>
        </p:spPr>
        <p:txBody>
          <a:bodyPr/>
          <a:lstStyle/>
          <a:p>
            <a:r>
              <a:rPr lang="en-GB" dirty="0" err="1"/>
              <a:t>Rouanet</a:t>
            </a:r>
            <a:r>
              <a:rPr lang="en-GB" dirty="0"/>
              <a:t> et al Ann </a:t>
            </a:r>
            <a:r>
              <a:rPr lang="en-GB" dirty="0" err="1"/>
              <a:t>Oncol</a:t>
            </a:r>
            <a:r>
              <a:rPr lang="en-GB" dirty="0"/>
              <a:t> </a:t>
            </a:r>
            <a:r>
              <a:rPr lang="fr-FR" dirty="0"/>
              <a:t>2016; 27 (</a:t>
            </a:r>
            <a:r>
              <a:rPr lang="fr-FR" dirty="0" err="1"/>
              <a:t>suppl</a:t>
            </a:r>
            <a:r>
              <a:rPr lang="fr-FR" dirty="0"/>
              <a:t> 2): </a:t>
            </a:r>
            <a:r>
              <a:rPr lang="fr-FR" dirty="0" err="1"/>
              <a:t>abstr</a:t>
            </a:r>
            <a:r>
              <a:rPr lang="en-GB" dirty="0"/>
              <a:t> O-021</a:t>
            </a:r>
          </a:p>
        </p:txBody>
      </p:sp>
      <p:sp>
        <p:nvSpPr>
          <p:cNvPr id="2" name="Content Placeholder 1"/>
          <p:cNvSpPr>
            <a:spLocks noGrp="1"/>
          </p:cNvSpPr>
          <p:nvPr>
            <p:ph idx="1"/>
          </p:nvPr>
        </p:nvSpPr>
        <p:spPr>
          <a:xfrm>
            <a:off x="365124" y="1254035"/>
            <a:ext cx="8603311" cy="4746172"/>
          </a:xfrm>
        </p:spPr>
        <p:txBody>
          <a:bodyPr/>
          <a:lstStyle/>
          <a:p>
            <a:pPr marL="0" indent="0">
              <a:buNone/>
            </a:pPr>
            <a:r>
              <a:rPr lang="en-GB" b="1" dirty="0" smtClean="0"/>
              <a:t>Key results (cont.)</a:t>
            </a:r>
          </a:p>
          <a:p>
            <a:r>
              <a:rPr lang="en-GB" dirty="0" smtClean="0"/>
              <a:t>Efficacy </a:t>
            </a:r>
            <a:r>
              <a:rPr lang="en-GB" dirty="0"/>
              <a:t>according to </a:t>
            </a:r>
            <a:r>
              <a:rPr lang="en-GB" dirty="0" smtClean="0"/>
              <a:t>CRM</a:t>
            </a:r>
          </a:p>
          <a:p>
            <a:pPr lvl="1"/>
            <a:r>
              <a:rPr lang="en-NZ" sz="1400" dirty="0" smtClean="0"/>
              <a:t>111 </a:t>
            </a:r>
            <a:r>
              <a:rPr lang="en-NZ" sz="1400" dirty="0"/>
              <a:t>predictive + CRM ≥ 103 </a:t>
            </a:r>
            <a:r>
              <a:rPr lang="en-NZ" sz="1400" dirty="0" smtClean="0"/>
              <a:t>CRM &gt;</a:t>
            </a:r>
            <a:r>
              <a:rPr lang="en-NZ" sz="1400" dirty="0"/>
              <a:t>1; </a:t>
            </a:r>
            <a:r>
              <a:rPr lang="en-NZ" sz="1400" dirty="0" smtClean="0"/>
              <a:t/>
            </a:r>
            <a:br>
              <a:rPr lang="en-NZ" sz="1400" dirty="0" smtClean="0"/>
            </a:br>
            <a:r>
              <a:rPr lang="en-NZ" sz="1400" dirty="0" smtClean="0"/>
              <a:t>efficacy</a:t>
            </a:r>
            <a:r>
              <a:rPr lang="en-NZ" sz="1400" dirty="0"/>
              <a:t>: </a:t>
            </a:r>
            <a:r>
              <a:rPr lang="en-NZ" sz="1400" dirty="0" smtClean="0"/>
              <a:t>93%</a:t>
            </a:r>
          </a:p>
          <a:p>
            <a:pPr lvl="1"/>
            <a:r>
              <a:rPr lang="en-NZ" sz="1400" dirty="0" smtClean="0"/>
              <a:t>Arm </a:t>
            </a:r>
            <a:r>
              <a:rPr lang="en-NZ" sz="1400" dirty="0"/>
              <a:t>C is the less effective group; </a:t>
            </a:r>
            <a:r>
              <a:rPr lang="en-NZ" sz="1400" dirty="0" smtClean="0"/>
              <a:t/>
            </a:r>
            <a:br>
              <a:rPr lang="en-NZ" sz="1400" dirty="0" smtClean="0"/>
            </a:br>
            <a:r>
              <a:rPr lang="en-NZ" sz="1400" dirty="0" smtClean="0"/>
              <a:t>13</a:t>
            </a:r>
            <a:r>
              <a:rPr lang="en-NZ" sz="1400" dirty="0"/>
              <a:t>% failure</a:t>
            </a:r>
          </a:p>
          <a:p>
            <a:endParaRPr lang="en-GB" b="1" dirty="0"/>
          </a:p>
          <a:p>
            <a:endParaRPr lang="en-GB" sz="1100" b="1" dirty="0" smtClean="0"/>
          </a:p>
          <a:p>
            <a:endParaRPr lang="en-GB" b="1" dirty="0"/>
          </a:p>
          <a:p>
            <a:endParaRPr lang="en-GB" sz="900" b="1" dirty="0" smtClean="0"/>
          </a:p>
          <a:p>
            <a:endParaRPr lang="en-GB" b="1" dirty="0"/>
          </a:p>
          <a:p>
            <a:pPr marL="0" indent="0">
              <a:spcBef>
                <a:spcPts val="1200"/>
              </a:spcBef>
              <a:buNone/>
            </a:pPr>
            <a:r>
              <a:rPr lang="en-GB" b="1" dirty="0" smtClean="0"/>
              <a:t>Conclusions</a:t>
            </a:r>
          </a:p>
          <a:p>
            <a:r>
              <a:rPr lang="en-NZ" b="1" dirty="0" smtClean="0"/>
              <a:t>These preliminary </a:t>
            </a:r>
            <a:r>
              <a:rPr lang="en-NZ" b="1" dirty="0"/>
              <a:t>results </a:t>
            </a:r>
            <a:r>
              <a:rPr lang="en-NZ" b="1" dirty="0" smtClean="0"/>
              <a:t>indicate that tailored </a:t>
            </a:r>
            <a:r>
              <a:rPr lang="en-NZ" b="1" dirty="0"/>
              <a:t>management of </a:t>
            </a:r>
            <a:r>
              <a:rPr lang="en-NZ" b="1" dirty="0" smtClean="0"/>
              <a:t>rectal cancer based on early </a:t>
            </a:r>
            <a:r>
              <a:rPr lang="en-NZ" b="1" dirty="0" err="1" smtClean="0"/>
              <a:t>tumoral</a:t>
            </a:r>
            <a:r>
              <a:rPr lang="en-NZ" b="1" dirty="0" smtClean="0"/>
              <a:t> </a:t>
            </a:r>
            <a:r>
              <a:rPr lang="en-NZ" b="1" dirty="0"/>
              <a:t>response to an inductive </a:t>
            </a:r>
            <a:r>
              <a:rPr lang="en-NZ" b="1" dirty="0" smtClean="0"/>
              <a:t>treatment is </a:t>
            </a:r>
            <a:r>
              <a:rPr lang="en-NZ" b="1" dirty="0"/>
              <a:t>feasible </a:t>
            </a:r>
            <a:endParaRPr lang="en-NZ" b="1" dirty="0" smtClean="0"/>
          </a:p>
          <a:p>
            <a:r>
              <a:rPr lang="en-NZ" b="1" dirty="0" smtClean="0"/>
              <a:t>By evaluating response early following neoadjuvant chemotherapy, good responders can be discriminated from poor responders without </a:t>
            </a:r>
            <a:r>
              <a:rPr lang="en-NZ" b="1" dirty="0"/>
              <a:t>adverse effects on the curative resection </a:t>
            </a:r>
            <a:r>
              <a:rPr lang="en-NZ" b="1" dirty="0" smtClean="0"/>
              <a:t>rate</a:t>
            </a:r>
            <a:endParaRPr lang="en-NZ" b="1" dirty="0"/>
          </a:p>
          <a:p>
            <a:r>
              <a:rPr lang="en-NZ" b="1" dirty="0" smtClean="0"/>
              <a:t>Further long-term </a:t>
            </a:r>
            <a:r>
              <a:rPr lang="en-NZ" b="1" dirty="0"/>
              <a:t>oncological and functional data is </a:t>
            </a:r>
            <a:r>
              <a:rPr lang="en-NZ" b="1" dirty="0" smtClean="0"/>
              <a:t>required to </a:t>
            </a:r>
            <a:r>
              <a:rPr lang="en-NZ" b="1" dirty="0"/>
              <a:t>confirm this </a:t>
            </a:r>
            <a:r>
              <a:rPr lang="en-NZ" b="1" dirty="0" smtClean="0"/>
              <a:t>strategy</a:t>
            </a:r>
            <a:endParaRPr lang="en-NZ" b="1"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843615129"/>
              </p:ext>
            </p:extLst>
          </p:nvPr>
        </p:nvGraphicFramePr>
        <p:xfrm>
          <a:off x="4139952" y="1328152"/>
          <a:ext cx="4752528" cy="3108960"/>
        </p:xfrm>
        <a:graphic>
          <a:graphicData uri="http://schemas.openxmlformats.org/drawingml/2006/table">
            <a:tbl>
              <a:tblPr firstRow="1" bandRow="1">
                <a:tableStyleId>{5C22544A-7EE6-4342-B048-85BDC9FD1C3A}</a:tableStyleId>
              </a:tblPr>
              <a:tblGrid>
                <a:gridCol w="1419587"/>
                <a:gridCol w="1543028"/>
                <a:gridCol w="1048648"/>
                <a:gridCol w="741265"/>
              </a:tblGrid>
              <a:tr h="228025">
                <a:tc>
                  <a:txBody>
                    <a:bodyPr/>
                    <a:lstStyle/>
                    <a:p>
                      <a:pPr algn="ctr"/>
                      <a:r>
                        <a:rPr lang="en-GB" sz="1400" b="1" noProof="0" dirty="0" smtClean="0">
                          <a:solidFill>
                            <a:schemeClr val="tx2"/>
                          </a:solidFill>
                        </a:rPr>
                        <a:t>CRM</a:t>
                      </a:r>
                      <a:endParaRPr lang="en-GB" sz="1400" b="1" noProof="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noProof="0" dirty="0" smtClean="0">
                          <a:solidFill>
                            <a:schemeClr val="tx2"/>
                          </a:solidFill>
                        </a:rPr>
                        <a:t>Predictive CRM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r>
                        <a:rPr lang="en-GB" sz="1400" b="1" noProof="0" dirty="0" smtClean="0">
                          <a:solidFill>
                            <a:schemeClr val="tx2"/>
                          </a:solidFill>
                        </a:rPr>
                        <a:t>CRM on pathology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noProof="0" dirty="0" smtClean="0">
                          <a:solidFill>
                            <a:schemeClr val="tx2"/>
                          </a:solidFill>
                        </a:rPr>
                        <a:t>≤1</a:t>
                      </a:r>
                      <a:r>
                        <a:rPr lang="en-GB" sz="1400" b="1" baseline="0" noProof="0" dirty="0" smtClean="0">
                          <a:solidFill>
                            <a:schemeClr val="tx2"/>
                          </a:solidFill>
                        </a:rPr>
                        <a:t>             &gt;1</a:t>
                      </a:r>
                      <a:endParaRPr lang="en-GB" sz="1400" b="1" noProof="0" dirty="0" smtClean="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fr-FR" dirty="0"/>
                    </a:p>
                  </a:txBody>
                  <a:tcPr/>
                </a:tc>
              </a:tr>
              <a:tr h="228025">
                <a:tc>
                  <a:txBody>
                    <a:bodyPr/>
                    <a:lstStyle/>
                    <a:p>
                      <a:pPr algn="l"/>
                      <a:r>
                        <a:rPr lang="en-GB" sz="1400" b="0" noProof="0" dirty="0" smtClean="0">
                          <a:solidFill>
                            <a:schemeClr val="tx1"/>
                          </a:solidFill>
                        </a:rPr>
                        <a:t>Arm A   </a:t>
                      </a:r>
                      <a:r>
                        <a:rPr lang="en-GB" sz="1400" b="0" baseline="0" noProof="0" dirty="0" smtClean="0">
                          <a:solidFill>
                            <a:schemeClr val="tx1"/>
                          </a:solidFill>
                        </a:rPr>
                        <a:t>      </a:t>
                      </a:r>
                      <a:r>
                        <a:rPr lang="en-GB" sz="1400" b="0" noProof="0" dirty="0" smtClean="0">
                          <a:solidFill>
                            <a:schemeClr val="tx1"/>
                          </a:solidFill>
                        </a:rPr>
                        <a:t>≤1</a:t>
                      </a:r>
                    </a:p>
                    <a:p>
                      <a:pPr algn="l"/>
                      <a:r>
                        <a:rPr lang="en-GB" sz="1400" b="0" noProof="0" dirty="0" smtClean="0">
                          <a:solidFill>
                            <a:schemeClr val="tx1"/>
                          </a:solidFill>
                        </a:rPr>
                        <a:t>	&gt;1</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7</a:t>
                      </a:r>
                    </a:p>
                    <a:p>
                      <a:pPr algn="ctr"/>
                      <a:r>
                        <a:rPr lang="en-GB" sz="1400" b="0" noProof="0" dirty="0" smtClean="0">
                          <a:solidFill>
                            <a:schemeClr val="tx1"/>
                          </a:solidFill>
                        </a:rPr>
                        <a:t>2</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0</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7</a:t>
                      </a:r>
                    </a:p>
                    <a:p>
                      <a:pPr algn="ctr"/>
                      <a:r>
                        <a:rPr lang="en-GB" sz="1400" b="0" noProof="0" dirty="0" smtClean="0">
                          <a:solidFill>
                            <a:schemeClr val="tx1"/>
                          </a:solidFill>
                        </a:rPr>
                        <a:t>2</a:t>
                      </a:r>
                      <a:endParaRPr lang="en-GB" sz="1400" b="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5098"/>
                      </a:srgbClr>
                    </a:solidFill>
                  </a:tcPr>
                </a:tc>
              </a:tr>
              <a:tr h="228025">
                <a:tc>
                  <a:txBody>
                    <a:bodyPr/>
                    <a:lstStyle/>
                    <a:p>
                      <a:pPr algn="l"/>
                      <a:r>
                        <a:rPr lang="en-GB" sz="1400" b="0" noProof="0" dirty="0" smtClean="0">
                          <a:solidFill>
                            <a:schemeClr val="tx1"/>
                          </a:solidFill>
                        </a:rPr>
                        <a:t>Arm B	≤1</a:t>
                      </a:r>
                    </a:p>
                    <a:p>
                      <a:pPr algn="l"/>
                      <a:r>
                        <a:rPr lang="en-GB" sz="1400" b="0" noProof="0" dirty="0" smtClean="0">
                          <a:solidFill>
                            <a:schemeClr val="tx1"/>
                          </a:solidFill>
                        </a:rPr>
                        <a:t>	&gt;</a:t>
                      </a:r>
                      <a:r>
                        <a:rPr lang="en-GB" sz="1400" b="0" baseline="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18</a:t>
                      </a:r>
                    </a:p>
                    <a:p>
                      <a:pPr algn="ctr"/>
                      <a:r>
                        <a:rPr lang="en-GB" sz="1400" b="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0</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18</a:t>
                      </a:r>
                    </a:p>
                    <a:p>
                      <a:pPr algn="ctr"/>
                      <a:r>
                        <a:rPr lang="en-GB" sz="1400" b="0" noProof="0" dirty="0" smtClean="0">
                          <a:solidFill>
                            <a:schemeClr val="tx1"/>
                          </a:solidFill>
                        </a:rPr>
                        <a: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r>
              <a:tr h="228025">
                <a:tc>
                  <a:txBody>
                    <a:bodyPr/>
                    <a:lstStyle/>
                    <a:p>
                      <a:pPr algn="l"/>
                      <a:r>
                        <a:rPr lang="en-GB" sz="1400" b="0" noProof="0" dirty="0" smtClean="0">
                          <a:solidFill>
                            <a:schemeClr val="tx1"/>
                          </a:solidFill>
                        </a:rPr>
                        <a:t>Arm C	≤1</a:t>
                      </a:r>
                    </a:p>
                    <a:p>
                      <a:pPr algn="l"/>
                      <a:r>
                        <a:rPr lang="en-GB" sz="1400" b="0" noProof="0" dirty="0" smtClean="0">
                          <a:solidFill>
                            <a:schemeClr val="tx1"/>
                          </a:solidFill>
                        </a:rPr>
                        <a:t>	&gt;1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46</a:t>
                      </a:r>
                    </a:p>
                    <a:p>
                      <a:pPr algn="ctr"/>
                      <a:r>
                        <a:rPr lang="en-GB" sz="1400" b="0" noProof="0" dirty="0" smtClean="0">
                          <a:solidFill>
                            <a:schemeClr val="tx1"/>
                          </a:solidFill>
                        </a:rPr>
                        <a:t>5</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6</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0" noProof="0" dirty="0" smtClean="0">
                          <a:solidFill>
                            <a:schemeClr val="tx1"/>
                          </a:solidFill>
                        </a:rPr>
                        <a:t>40</a:t>
                      </a:r>
                    </a:p>
                    <a:p>
                      <a:pPr algn="ctr"/>
                      <a:r>
                        <a:rPr lang="en-GB" sz="1400" b="0" noProof="0" dirty="0" smtClean="0">
                          <a:solidFill>
                            <a:schemeClr val="tx1"/>
                          </a:solidFill>
                        </a:rPr>
                        <a:t>5</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228025">
                <a:tc>
                  <a:txBody>
                    <a:bodyPr/>
                    <a:lstStyle/>
                    <a:p>
                      <a:pPr algn="l"/>
                      <a:r>
                        <a:rPr lang="en-GB" sz="1400" b="0" noProof="0" dirty="0" smtClean="0">
                          <a:solidFill>
                            <a:schemeClr val="tx1"/>
                          </a:solidFill>
                        </a:rPr>
                        <a:t>Arm D	≤1</a:t>
                      </a:r>
                    </a:p>
                    <a:p>
                      <a:pPr algn="l"/>
                      <a:r>
                        <a:rPr lang="en-GB" sz="1400" b="0" noProof="0" dirty="0" smtClean="0">
                          <a:solidFill>
                            <a:schemeClr val="tx1"/>
                          </a:solidFill>
                        </a:rPr>
                        <a:t>	&gt;1</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40</a:t>
                      </a:r>
                    </a:p>
                    <a:p>
                      <a:pPr algn="ctr"/>
                      <a:r>
                        <a:rPr lang="en-GB" sz="1400" b="0" noProof="0" dirty="0" smtClean="0">
                          <a:solidFill>
                            <a:schemeClr val="tx1"/>
                          </a:solidFill>
                        </a:rPr>
                        <a:t>4</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2</a:t>
                      </a:r>
                    </a:p>
                    <a:p>
                      <a:pPr algn="ctr"/>
                      <a:r>
                        <a:rPr lang="en-GB" sz="1400" b="0" noProof="0" dirty="0" smtClean="0">
                          <a:solidFill>
                            <a:schemeClr val="tx1"/>
                          </a:solidFill>
                        </a:rPr>
                        <a:t>0</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c>
                  <a:txBody>
                    <a:bodyPr/>
                    <a:lstStyle/>
                    <a:p>
                      <a:pPr algn="ctr"/>
                      <a:r>
                        <a:rPr lang="en-GB" sz="1400" b="0" noProof="0" dirty="0" smtClean="0">
                          <a:solidFill>
                            <a:schemeClr val="tx1"/>
                          </a:solidFill>
                        </a:rPr>
                        <a:t>38</a:t>
                      </a:r>
                    </a:p>
                    <a:p>
                      <a:pPr algn="ctr"/>
                      <a:r>
                        <a:rPr lang="en-GB" sz="1400" b="0" noProof="0" dirty="0" smtClean="0">
                          <a:solidFill>
                            <a:schemeClr val="tx1"/>
                          </a:solidFill>
                        </a:rPr>
                        <a:t>4</a:t>
                      </a:r>
                      <a:endParaRPr lang="en-GB" sz="1400" b="0"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3D3D3">
                        <a:alpha val="25098"/>
                      </a:srgbClr>
                    </a:solidFill>
                  </a:tcPr>
                </a:tc>
              </a:tr>
              <a:tr h="228025">
                <a:tc>
                  <a:txBody>
                    <a:bodyPr/>
                    <a:lstStyle/>
                    <a:p>
                      <a:pPr algn="l"/>
                      <a:r>
                        <a:rPr lang="en-GB" sz="1400" b="1" noProof="0" dirty="0" smtClean="0">
                          <a:solidFill>
                            <a:schemeClr val="tx1"/>
                          </a:solidFill>
                        </a:rPr>
                        <a:t>Total	≤1</a:t>
                      </a:r>
                    </a:p>
                    <a:p>
                      <a:pPr algn="l"/>
                      <a:r>
                        <a:rPr lang="en-GB" sz="1400" b="1" noProof="0" dirty="0" smtClean="0">
                          <a:solidFill>
                            <a:schemeClr val="tx1"/>
                          </a:solidFill>
                        </a:rPr>
                        <a:t>	&gt;1</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111</a:t>
                      </a:r>
                    </a:p>
                    <a:p>
                      <a:pPr algn="ctr"/>
                      <a:r>
                        <a:rPr lang="en-GB" sz="1400" b="1" noProof="0" dirty="0" smtClean="0">
                          <a:solidFill>
                            <a:schemeClr val="tx1"/>
                          </a:solidFill>
                        </a:rPr>
                        <a:t>12</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8</a:t>
                      </a:r>
                    </a:p>
                    <a:p>
                      <a:pPr algn="ctr"/>
                      <a:r>
                        <a:rPr lang="en-GB" sz="1400" b="1" noProof="0" dirty="0" smtClean="0">
                          <a:solidFill>
                            <a:schemeClr val="tx1"/>
                          </a:solidFill>
                        </a:rPr>
                        <a:t>0</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400" b="1" noProof="0" dirty="0" smtClean="0">
                          <a:solidFill>
                            <a:schemeClr val="tx1"/>
                          </a:solidFill>
                        </a:rPr>
                        <a:t>103</a:t>
                      </a:r>
                    </a:p>
                    <a:p>
                      <a:pPr algn="ctr"/>
                      <a:r>
                        <a:rPr lang="en-GB" sz="1400" b="1" noProof="0" dirty="0" smtClean="0">
                          <a:solidFill>
                            <a:schemeClr val="tx1"/>
                          </a:solidFill>
                        </a:rPr>
                        <a:t>12</a:t>
                      </a:r>
                      <a:endParaRPr lang="en-GB" sz="1400" b="1" noProof="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bl>
          </a:graphicData>
        </a:graphic>
      </p:graphicFrame>
      <p:sp>
        <p:nvSpPr>
          <p:cNvPr id="7" name="Text Placeholder 13"/>
          <p:cNvSpPr>
            <a:spLocks noGrp="1"/>
          </p:cNvSpPr>
          <p:nvPr>
            <p:ph type="body" sz="quarter" idx="10"/>
          </p:nvPr>
        </p:nvSpPr>
        <p:spPr>
          <a:xfrm>
            <a:off x="365125" y="6096000"/>
            <a:ext cx="4130675" cy="487363"/>
          </a:xfrm>
        </p:spPr>
        <p:txBody>
          <a:bodyPr/>
          <a:lstStyle/>
          <a:p>
            <a:r>
              <a:rPr lang="en-NZ" dirty="0" smtClean="0"/>
              <a:t>CRM, </a:t>
            </a:r>
            <a:r>
              <a:rPr lang="en-NZ" dirty="0"/>
              <a:t>circumferential resection </a:t>
            </a:r>
            <a:r>
              <a:rPr lang="en-NZ" dirty="0" smtClean="0"/>
              <a:t>margin.</a:t>
            </a:r>
            <a:endParaRPr lang="en-GB" dirty="0"/>
          </a:p>
        </p:txBody>
      </p:sp>
    </p:spTree>
    <p:custDataLst>
      <p:tags r:id="rId1"/>
    </p:custDataLst>
    <p:extLst>
      <p:ext uri="{BB962C8B-B14F-4D97-AF65-F5344CB8AC3E}">
        <p14:creationId xmlns:p14="http://schemas.microsoft.com/office/powerpoint/2010/main" val="27967321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Anal cancer</a:t>
            </a:r>
            <a:endParaRPr lang="en-GB" dirty="0"/>
          </a:p>
        </p:txBody>
      </p:sp>
    </p:spTree>
    <p:extLst>
      <p:ext uri="{BB962C8B-B14F-4D97-AF65-F5344CB8AC3E}">
        <p14:creationId xmlns:p14="http://schemas.microsoft.com/office/powerpoint/2010/main" val="22278455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O-022: </a:t>
            </a:r>
            <a:r>
              <a:rPr lang="en-GB" dirty="0"/>
              <a:t>A multi-institutional phase 2 study of single agent </a:t>
            </a:r>
            <a:r>
              <a:rPr lang="en-GB" dirty="0" err="1"/>
              <a:t>nivolumab</a:t>
            </a:r>
            <a:r>
              <a:rPr lang="en-GB" dirty="0"/>
              <a:t> in previously treated metastatic squamous cell carcinoma of the anal canal (SCCA</a:t>
            </a:r>
            <a:r>
              <a:rPr lang="en-GB" dirty="0" smtClean="0"/>
              <a:t>) – </a:t>
            </a:r>
            <a:r>
              <a:rPr lang="en-GB" dirty="0" err="1" smtClean="0"/>
              <a:t>Eng</a:t>
            </a:r>
            <a:r>
              <a:rPr lang="en-GB" dirty="0" smtClean="0"/>
              <a:t> C,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a:t>SCCA, squamous cell carcinoma of the anal </a:t>
            </a:r>
            <a:r>
              <a:rPr lang="en-GB" dirty="0" smtClean="0"/>
              <a:t>canal.</a:t>
            </a:r>
            <a:endParaRPr lang="en-GB" dirty="0"/>
          </a:p>
        </p:txBody>
      </p:sp>
      <p:sp>
        <p:nvSpPr>
          <p:cNvPr id="15" name="Text Placeholder 14"/>
          <p:cNvSpPr>
            <a:spLocks noGrp="1"/>
          </p:cNvSpPr>
          <p:nvPr>
            <p:ph type="body" sz="quarter" idx="11"/>
          </p:nvPr>
        </p:nvSpPr>
        <p:spPr/>
        <p:txBody>
          <a:bodyPr/>
          <a:lstStyle/>
          <a:p>
            <a:r>
              <a:rPr lang="en-GB" dirty="0" err="1" smtClean="0">
                <a:solidFill>
                  <a:schemeClr val="tx1"/>
                </a:solidFill>
              </a:rPr>
              <a:t>Eng</a:t>
            </a:r>
            <a:r>
              <a:rPr lang="en-GB" dirty="0" smtClean="0">
                <a:solidFill>
                  <a:schemeClr val="tx1"/>
                </a:solidFill>
              </a:rPr>
              <a:t> </a:t>
            </a:r>
            <a:r>
              <a:rPr lang="en-GB" dirty="0">
                <a:solidFill>
                  <a:schemeClr val="tx1"/>
                </a:solidFill>
              </a:rPr>
              <a:t>et </a:t>
            </a:r>
            <a:r>
              <a:rPr lang="en-GB" dirty="0" smtClean="0">
                <a:solidFill>
                  <a:schemeClr val="tx1"/>
                </a:solidFill>
              </a:rPr>
              <a:t>al. A</a:t>
            </a:r>
            <a:r>
              <a:rPr lang="en-GB" dirty="0" smtClean="0"/>
              <a:t>nn </a:t>
            </a:r>
            <a:r>
              <a:rPr lang="en-GB" dirty="0" err="1"/>
              <a:t>Oncol</a:t>
            </a:r>
            <a:r>
              <a:rPr lang="en-GB" dirty="0"/>
              <a:t> </a:t>
            </a:r>
            <a:r>
              <a:rPr lang="en-GB" dirty="0" smtClean="0"/>
              <a:t>2016;</a:t>
            </a:r>
            <a:r>
              <a:rPr lang="en-GB" dirty="0"/>
              <a:t> 27 (</a:t>
            </a:r>
            <a:r>
              <a:rPr lang="en-GB" dirty="0" err="1"/>
              <a:t>suppl</a:t>
            </a:r>
            <a:r>
              <a:rPr lang="en-GB" dirty="0"/>
              <a:t> 2</a:t>
            </a:r>
            <a:r>
              <a:rPr lang="en-GB" dirty="0" smtClean="0"/>
              <a:t>):,</a:t>
            </a:r>
            <a:r>
              <a:rPr lang="en-GB" dirty="0" err="1" smtClean="0">
                <a:solidFill>
                  <a:schemeClr val="tx1"/>
                </a:solidFill>
              </a:rPr>
              <a:t>abstr</a:t>
            </a:r>
            <a:r>
              <a:rPr lang="en-GB" dirty="0" smtClean="0">
                <a:solidFill>
                  <a:schemeClr val="tx1"/>
                </a:solidFill>
              </a:rPr>
              <a:t> O-022</a:t>
            </a:r>
            <a:endParaRPr lang="en-GB" dirty="0">
              <a:solidFill>
                <a:schemeClr val="tx1"/>
              </a:solidFill>
            </a:endParaRPr>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t>Study objective</a:t>
            </a:r>
            <a:r>
              <a:rPr lang="en-GB" dirty="0" smtClean="0"/>
              <a:t> </a:t>
            </a:r>
          </a:p>
          <a:p>
            <a:pPr>
              <a:buClr>
                <a:srgbClr val="043882"/>
              </a:buClr>
            </a:pPr>
            <a:r>
              <a:rPr lang="en-GB" dirty="0" smtClean="0"/>
              <a:t>To </a:t>
            </a:r>
            <a:r>
              <a:rPr lang="en-GB" dirty="0"/>
              <a:t>assess the safety and toxicity of nivolumab in patients with previously treated metastatic </a:t>
            </a:r>
            <a:r>
              <a:rPr lang="en-GB" dirty="0" smtClean="0"/>
              <a:t>SCCA</a:t>
            </a:r>
            <a:endParaRPr lang="en-US" dirty="0"/>
          </a:p>
        </p:txBody>
      </p:sp>
      <p:sp>
        <p:nvSpPr>
          <p:cNvPr id="9" name="AutoShape 12"/>
          <p:cNvSpPr>
            <a:spLocks noChangeArrowheads="1"/>
          </p:cNvSpPr>
          <p:nvPr/>
        </p:nvSpPr>
        <p:spPr bwMode="auto">
          <a:xfrm>
            <a:off x="7820170" y="3432781"/>
            <a:ext cx="968991" cy="8207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b="1" dirty="0" smtClean="0">
                <a:solidFill>
                  <a:srgbClr val="FFFFFF"/>
                </a:solidFill>
                <a:latin typeface="Arial"/>
                <a:ea typeface="SimSun" pitchFamily="2" charset="-122"/>
                <a:cs typeface="Arial"/>
              </a:rPr>
              <a:t>PD</a:t>
            </a:r>
            <a:endParaRPr lang="en-GB" altLang="zh-CN" b="1" dirty="0">
              <a:solidFill>
                <a:srgbClr val="FFFFFF"/>
              </a:solidFill>
              <a:latin typeface="Arial"/>
              <a:ea typeface="SimSun" pitchFamily="2" charset="-122"/>
              <a:cs typeface="Arial"/>
            </a:endParaRPr>
          </a:p>
        </p:txBody>
      </p:sp>
      <p:cxnSp>
        <p:nvCxnSpPr>
          <p:cNvPr id="10" name="AutoShape 19"/>
          <p:cNvCxnSpPr>
            <a:cxnSpLocks noChangeShapeType="1"/>
            <a:stCxn id="13" idx="3"/>
            <a:endCxn id="12" idx="1"/>
          </p:cNvCxnSpPr>
          <p:nvPr/>
        </p:nvCxnSpPr>
        <p:spPr bwMode="auto">
          <a:xfrm>
            <a:off x="3799114" y="3843149"/>
            <a:ext cx="554522"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7390263" y="3843150"/>
            <a:ext cx="429907"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353636" y="3036258"/>
            <a:ext cx="3036627" cy="1613783"/>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dirty="0">
                <a:solidFill>
                  <a:srgbClr val="FFFFFF"/>
                </a:solidFill>
                <a:latin typeface="Arial" panose="020B0604020202020204" pitchFamily="34" charset="0"/>
                <a:cs typeface="Arial" panose="020B0604020202020204" pitchFamily="34" charset="0"/>
              </a:rPr>
              <a:t>Nivolumab 3 mg/kg IV q2w</a:t>
            </a:r>
          </a:p>
          <a:p>
            <a:pPr algn="ctr" defTabSz="892175" eaLnBrk="0" fontAlgn="auto" hangingPunct="0">
              <a:spcBef>
                <a:spcPts val="0"/>
              </a:spcBef>
              <a:spcAft>
                <a:spcPts val="0"/>
              </a:spcAft>
            </a:pPr>
            <a:r>
              <a:rPr lang="en-US" altLang="zh-CN" dirty="0">
                <a:solidFill>
                  <a:srgbClr val="FFFFFF"/>
                </a:solidFill>
                <a:latin typeface="Arial" panose="020B0604020202020204" pitchFamily="34" charset="0"/>
                <a:cs typeface="Arial" panose="020B0604020202020204" pitchFamily="34" charset="0"/>
              </a:rPr>
              <a:t>(n=37, toxicity; </a:t>
            </a:r>
            <a:r>
              <a:rPr lang="en-US" altLang="zh-CN" dirty="0" smtClean="0">
                <a:solidFill>
                  <a:srgbClr val="FFFFFF"/>
                </a:solidFill>
                <a:latin typeface="Arial" panose="020B0604020202020204" pitchFamily="34" charset="0"/>
                <a:cs typeface="Arial" panose="020B0604020202020204" pitchFamily="34" charset="0"/>
              </a:rPr>
              <a:t/>
            </a:r>
            <a:br>
              <a:rPr lang="en-US" altLang="zh-CN" dirty="0" smtClean="0">
                <a:solidFill>
                  <a:srgbClr val="FFFFFF"/>
                </a:solidFill>
                <a:latin typeface="Arial" panose="020B0604020202020204" pitchFamily="34" charset="0"/>
                <a:cs typeface="Arial" panose="020B0604020202020204" pitchFamily="34" charset="0"/>
              </a:rPr>
            </a:br>
            <a:r>
              <a:rPr lang="en-US" altLang="zh-CN" dirty="0" smtClean="0">
                <a:solidFill>
                  <a:srgbClr val="FFFFFF"/>
                </a:solidFill>
                <a:latin typeface="Arial" panose="020B0604020202020204" pitchFamily="34" charset="0"/>
                <a:cs typeface="Arial" panose="020B0604020202020204" pitchFamily="34" charset="0"/>
              </a:rPr>
              <a:t>n=34</a:t>
            </a:r>
            <a:r>
              <a:rPr lang="en-US" altLang="zh-CN" dirty="0">
                <a:solidFill>
                  <a:srgbClr val="FFFFFF"/>
                </a:solidFill>
                <a:latin typeface="Arial" panose="020B0604020202020204" pitchFamily="34" charset="0"/>
                <a:cs typeface="Arial" panose="020B0604020202020204" pitchFamily="34" charset="0"/>
              </a:rPr>
              <a:t>, efficacy)</a:t>
            </a:r>
          </a:p>
        </p:txBody>
      </p:sp>
      <p:sp>
        <p:nvSpPr>
          <p:cNvPr id="13" name="AutoShape 9"/>
          <p:cNvSpPr>
            <a:spLocks noChangeArrowheads="1"/>
          </p:cNvSpPr>
          <p:nvPr/>
        </p:nvSpPr>
        <p:spPr bwMode="auto">
          <a:xfrm>
            <a:off x="479424" y="2482520"/>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Metastatic SCCA</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≥1 prior therapy, but immunotherapy naïve </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Presence/absence of </a:t>
            </a:r>
            <a:r>
              <a:rPr lang="en-US" altLang="zh-CN" dirty="0" smtClean="0">
                <a:solidFill>
                  <a:srgbClr val="FFFFFF"/>
                </a:solidFill>
                <a:latin typeface="Arial" panose="020B0604020202020204" pitchFamily="34" charset="0"/>
                <a:cs typeface="Arial" panose="020B0604020202020204" pitchFamily="34" charset="0"/>
              </a:rPr>
              <a:t/>
            </a:r>
            <a:br>
              <a:rPr lang="en-US" altLang="zh-CN" dirty="0" smtClean="0">
                <a:solidFill>
                  <a:srgbClr val="FFFFFF"/>
                </a:solidFill>
                <a:latin typeface="Arial" panose="020B0604020202020204" pitchFamily="34" charset="0"/>
                <a:cs typeface="Arial" panose="020B0604020202020204" pitchFamily="34" charset="0"/>
              </a:rPr>
            </a:br>
            <a:r>
              <a:rPr lang="en-US" altLang="zh-CN" dirty="0" smtClean="0">
                <a:solidFill>
                  <a:srgbClr val="FFFFFF"/>
                </a:solidFill>
                <a:latin typeface="Arial" panose="020B0604020202020204" pitchFamily="34" charset="0"/>
                <a:cs typeface="Arial" panose="020B0604020202020204" pitchFamily="34" charset="0"/>
              </a:rPr>
              <a:t>PD-L1 </a:t>
            </a:r>
            <a:r>
              <a:rPr lang="en-US" altLang="zh-CN" dirty="0">
                <a:solidFill>
                  <a:srgbClr val="FFFFFF"/>
                </a:solidFill>
                <a:latin typeface="Arial" panose="020B0604020202020204" pitchFamily="34" charset="0"/>
                <a:cs typeface="Arial" panose="020B0604020202020204" pitchFamily="34" charset="0"/>
              </a:rPr>
              <a:t>expression </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ECOG PS 0–1</a:t>
            </a:r>
          </a:p>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(n=39)</a:t>
            </a:r>
          </a:p>
        </p:txBody>
      </p:sp>
      <p:sp>
        <p:nvSpPr>
          <p:cNvPr id="16" name="Rectangle 9"/>
          <p:cNvSpPr txBox="1">
            <a:spLocks noChangeArrowheads="1"/>
          </p:cNvSpPr>
          <p:nvPr/>
        </p:nvSpPr>
        <p:spPr bwMode="auto">
          <a:xfrm>
            <a:off x="479424" y="5369115"/>
            <a:ext cx="4130676" cy="9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US" dirty="0" smtClean="0"/>
              <a:t>ORR (RECIST 1.1)</a:t>
            </a:r>
            <a:endParaRPr lang="en-US" dirty="0"/>
          </a:p>
          <a:p>
            <a:pPr>
              <a:buClr>
                <a:srgbClr val="043882"/>
              </a:buClr>
            </a:pPr>
            <a:endParaRPr lang="en-GB" kern="0" dirty="0" smtClean="0"/>
          </a:p>
        </p:txBody>
      </p:sp>
      <p:sp>
        <p:nvSpPr>
          <p:cNvPr id="17" name="Content Placeholder 26"/>
          <p:cNvSpPr txBox="1">
            <a:spLocks/>
          </p:cNvSpPr>
          <p:nvPr/>
        </p:nvSpPr>
        <p:spPr>
          <a:xfrm>
            <a:off x="4774890" y="5345812"/>
            <a:ext cx="4130675" cy="92586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smtClean="0"/>
              <a:t>PFS, safety</a:t>
            </a:r>
            <a:endParaRPr lang="en-GB" kern="0" dirty="0" smtClean="0"/>
          </a:p>
        </p:txBody>
      </p:sp>
    </p:spTree>
    <p:custDataLst>
      <p:tags r:id="rId1"/>
    </p:custDataLst>
    <p:extLst>
      <p:ext uri="{BB962C8B-B14F-4D97-AF65-F5344CB8AC3E}">
        <p14:creationId xmlns:p14="http://schemas.microsoft.com/office/powerpoint/2010/main" val="28440982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O-022: </a:t>
            </a:r>
            <a:r>
              <a:rPr lang="en-GB" dirty="0"/>
              <a:t>A multi-institutional phase 2 study of single agent </a:t>
            </a:r>
            <a:r>
              <a:rPr lang="en-GB" dirty="0" err="1"/>
              <a:t>nivolumab</a:t>
            </a:r>
            <a:r>
              <a:rPr lang="en-GB" dirty="0"/>
              <a:t> in previously treated metastatic squamous cell carcinoma of the anal canal (SCCA</a:t>
            </a:r>
            <a:r>
              <a:rPr lang="en-GB" dirty="0" smtClean="0"/>
              <a:t>) – </a:t>
            </a:r>
            <a:r>
              <a:rPr lang="en-GB" dirty="0" err="1" smtClean="0"/>
              <a:t>Eng</a:t>
            </a:r>
            <a:r>
              <a:rPr lang="en-GB" dirty="0" smtClean="0"/>
              <a:t> C,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solidFill>
                  <a:schemeClr val="tx1"/>
                </a:solidFill>
              </a:rPr>
              <a:t>Eng</a:t>
            </a:r>
            <a:r>
              <a:rPr lang="en-GB" dirty="0">
                <a:solidFill>
                  <a:schemeClr val="tx1"/>
                </a:solidFill>
              </a:rPr>
              <a:t> et al. A</a:t>
            </a:r>
            <a:r>
              <a:rPr lang="en-GB" dirty="0"/>
              <a:t>nn </a:t>
            </a:r>
            <a:r>
              <a:rPr lang="en-GB" dirty="0" err="1"/>
              <a:t>Oncol</a:t>
            </a:r>
            <a:r>
              <a:rPr lang="en-GB" dirty="0"/>
              <a:t> 2016; 27 (</a:t>
            </a:r>
            <a:r>
              <a:rPr lang="en-GB" dirty="0" err="1"/>
              <a:t>suppl</a:t>
            </a:r>
            <a:r>
              <a:rPr lang="en-GB" dirty="0"/>
              <a:t> 2):,</a:t>
            </a:r>
            <a:r>
              <a:rPr lang="en-GB" dirty="0" err="1">
                <a:solidFill>
                  <a:schemeClr val="tx1"/>
                </a:solidFill>
              </a:rPr>
              <a:t>abstr</a:t>
            </a:r>
            <a:r>
              <a:rPr lang="en-GB" dirty="0">
                <a:solidFill>
                  <a:schemeClr val="tx1"/>
                </a:solidFill>
              </a:rPr>
              <a:t> O-022</a:t>
            </a:r>
          </a:p>
        </p:txBody>
      </p:sp>
      <p:sp>
        <p:nvSpPr>
          <p:cNvPr id="6" name="Rectangle 3"/>
          <p:cNvSpPr txBox="1">
            <a:spLocks noChangeArrowheads="1"/>
          </p:cNvSpPr>
          <p:nvPr/>
        </p:nvSpPr>
        <p:spPr bwMode="auto">
          <a:xfrm>
            <a:off x="365124" y="1254035"/>
            <a:ext cx="8413751" cy="475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smtClean="0"/>
          </a:p>
        </p:txBody>
      </p:sp>
      <p:cxnSp>
        <p:nvCxnSpPr>
          <p:cNvPr id="8" name="Straight Connector 7"/>
          <p:cNvCxnSpPr/>
          <p:nvPr/>
        </p:nvCxnSpPr>
        <p:spPr>
          <a:xfrm>
            <a:off x="1107638" y="4131912"/>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202241" y="3275867"/>
            <a:ext cx="3602596" cy="0"/>
          </a:xfrm>
          <a:prstGeom prst="line">
            <a:avLst/>
          </a:prstGeom>
          <a:ln w="19050" cap="sq">
            <a:solidFill>
              <a:srgbClr val="000000"/>
            </a:solidFill>
            <a:prstDash val="sysDash"/>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02241" y="4131912"/>
            <a:ext cx="3602596" cy="0"/>
          </a:xfrm>
          <a:prstGeom prst="line">
            <a:avLst/>
          </a:prstGeom>
          <a:ln w="19050" cap="sq">
            <a:solidFill>
              <a:srgbClr val="000000"/>
            </a:solidFill>
            <a:prstDash val="sysDash"/>
            <a:miter lim="800000"/>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959822" y="3345118"/>
            <a:ext cx="2675995" cy="523220"/>
          </a:xfrm>
          <a:prstGeom prst="rect">
            <a:avLst/>
          </a:prstGeom>
          <a:noFill/>
        </p:spPr>
        <p:txBody>
          <a:bodyPr wrap="square" rtlCol="0">
            <a:spAutoFit/>
          </a:bodyPr>
          <a:lstStyle/>
          <a:p>
            <a:pPr algn="ct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 target lesion reduction from baseline by RECIST 1.1</a:t>
            </a:r>
          </a:p>
        </p:txBody>
      </p:sp>
      <p:sp>
        <p:nvSpPr>
          <p:cNvPr id="13" name="TextBox 12"/>
          <p:cNvSpPr txBox="1"/>
          <p:nvPr/>
        </p:nvSpPr>
        <p:spPr>
          <a:xfrm>
            <a:off x="675626" y="1752307"/>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100</a:t>
            </a:r>
          </a:p>
        </p:txBody>
      </p:sp>
      <p:sp>
        <p:nvSpPr>
          <p:cNvPr id="16" name="TextBox 15"/>
          <p:cNvSpPr txBox="1"/>
          <p:nvPr/>
        </p:nvSpPr>
        <p:spPr>
          <a:xfrm>
            <a:off x="775012" y="2058418"/>
            <a:ext cx="383438"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80</a:t>
            </a:r>
          </a:p>
        </p:txBody>
      </p:sp>
      <p:sp>
        <p:nvSpPr>
          <p:cNvPr id="17" name="TextBox 16"/>
          <p:cNvSpPr txBox="1"/>
          <p:nvPr/>
        </p:nvSpPr>
        <p:spPr>
          <a:xfrm>
            <a:off x="775012" y="2405136"/>
            <a:ext cx="383438"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60</a:t>
            </a:r>
          </a:p>
        </p:txBody>
      </p:sp>
      <p:sp>
        <p:nvSpPr>
          <p:cNvPr id="18" name="TextBox 17"/>
          <p:cNvSpPr txBox="1"/>
          <p:nvPr/>
        </p:nvSpPr>
        <p:spPr>
          <a:xfrm>
            <a:off x="775012" y="2751854"/>
            <a:ext cx="383438"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40</a:t>
            </a:r>
          </a:p>
        </p:txBody>
      </p:sp>
      <p:sp>
        <p:nvSpPr>
          <p:cNvPr id="19" name="TextBox 18"/>
          <p:cNvSpPr txBox="1"/>
          <p:nvPr/>
        </p:nvSpPr>
        <p:spPr>
          <a:xfrm>
            <a:off x="775012" y="3098572"/>
            <a:ext cx="383438"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20</a:t>
            </a:r>
          </a:p>
        </p:txBody>
      </p:sp>
      <p:sp>
        <p:nvSpPr>
          <p:cNvPr id="20" name="TextBox 19"/>
          <p:cNvSpPr txBox="1"/>
          <p:nvPr/>
        </p:nvSpPr>
        <p:spPr>
          <a:xfrm>
            <a:off x="874398" y="3445290"/>
            <a:ext cx="284052"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0</a:t>
            </a:r>
          </a:p>
        </p:txBody>
      </p:sp>
      <p:sp>
        <p:nvSpPr>
          <p:cNvPr id="21" name="TextBox 20"/>
          <p:cNvSpPr txBox="1"/>
          <p:nvPr/>
        </p:nvSpPr>
        <p:spPr>
          <a:xfrm>
            <a:off x="675626" y="3792008"/>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–20</a:t>
            </a:r>
          </a:p>
        </p:txBody>
      </p:sp>
      <p:sp>
        <p:nvSpPr>
          <p:cNvPr id="22" name="TextBox 21"/>
          <p:cNvSpPr txBox="1"/>
          <p:nvPr/>
        </p:nvSpPr>
        <p:spPr>
          <a:xfrm>
            <a:off x="675626" y="4138726"/>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–40</a:t>
            </a:r>
          </a:p>
        </p:txBody>
      </p:sp>
      <p:sp>
        <p:nvSpPr>
          <p:cNvPr id="23" name="TextBox 22"/>
          <p:cNvSpPr txBox="1"/>
          <p:nvPr/>
        </p:nvSpPr>
        <p:spPr>
          <a:xfrm>
            <a:off x="675626" y="4485444"/>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–60</a:t>
            </a:r>
          </a:p>
        </p:txBody>
      </p:sp>
      <p:sp>
        <p:nvSpPr>
          <p:cNvPr id="24" name="TextBox 23"/>
          <p:cNvSpPr txBox="1"/>
          <p:nvPr/>
        </p:nvSpPr>
        <p:spPr>
          <a:xfrm>
            <a:off x="675626" y="4832162"/>
            <a:ext cx="482824"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–80</a:t>
            </a:r>
          </a:p>
        </p:txBody>
      </p:sp>
      <p:sp>
        <p:nvSpPr>
          <p:cNvPr id="25" name="TextBox 24"/>
          <p:cNvSpPr txBox="1"/>
          <p:nvPr/>
        </p:nvSpPr>
        <p:spPr>
          <a:xfrm>
            <a:off x="576239" y="5176495"/>
            <a:ext cx="582211" cy="307777"/>
          </a:xfrm>
          <a:prstGeom prst="rect">
            <a:avLst/>
          </a:prstGeom>
          <a:noFill/>
        </p:spPr>
        <p:txBody>
          <a:bodyPr wrap="none" rtlCol="0">
            <a:spAutoFit/>
          </a:bodyPr>
          <a:lstStyle/>
          <a:p>
            <a:pPr algn="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–100</a:t>
            </a:r>
          </a:p>
        </p:txBody>
      </p:sp>
      <p:sp>
        <p:nvSpPr>
          <p:cNvPr id="26" name="TextBox 25"/>
          <p:cNvSpPr txBox="1"/>
          <p:nvPr/>
        </p:nvSpPr>
        <p:spPr>
          <a:xfrm>
            <a:off x="2047622" y="1852939"/>
            <a:ext cx="1797287" cy="738664"/>
          </a:xfrm>
          <a:prstGeom prst="rect">
            <a:avLst/>
          </a:prstGeom>
          <a:noFill/>
        </p:spPr>
        <p:txBody>
          <a:bodyPr wrap="none" rtlCol="0">
            <a:spAutoFit/>
          </a:bodyPr>
          <a:lstStyle/>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Progressive disease</a:t>
            </a:r>
          </a:p>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Stable disease</a:t>
            </a:r>
          </a:p>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Partial response</a:t>
            </a:r>
          </a:p>
        </p:txBody>
      </p:sp>
      <p:sp>
        <p:nvSpPr>
          <p:cNvPr id="27" name="Rectangle 26"/>
          <p:cNvSpPr/>
          <p:nvPr/>
        </p:nvSpPr>
        <p:spPr>
          <a:xfrm>
            <a:off x="1964367" y="1948430"/>
            <a:ext cx="116468" cy="116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8" name="Rectangle 27"/>
          <p:cNvSpPr/>
          <p:nvPr/>
        </p:nvSpPr>
        <p:spPr>
          <a:xfrm>
            <a:off x="1964367" y="2160361"/>
            <a:ext cx="116468" cy="1164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9" name="Rectangle 28"/>
          <p:cNvSpPr/>
          <p:nvPr/>
        </p:nvSpPr>
        <p:spPr>
          <a:xfrm>
            <a:off x="1964367" y="2372293"/>
            <a:ext cx="116468" cy="11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cxnSp>
        <p:nvCxnSpPr>
          <p:cNvPr id="30" name="Straight Connector 29"/>
          <p:cNvCxnSpPr/>
          <p:nvPr/>
        </p:nvCxnSpPr>
        <p:spPr>
          <a:xfrm>
            <a:off x="1206780" y="1902972"/>
            <a:ext cx="0" cy="3426619"/>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107638" y="1906195"/>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107638" y="533038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07638" y="2077404"/>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107638" y="224861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107638" y="2419822"/>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107638" y="2591031"/>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107638" y="2762240"/>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107638" y="2933449"/>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07638" y="3104658"/>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107638" y="3275867"/>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107638" y="3447076"/>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107638" y="3618285"/>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107638" y="3789494"/>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107638" y="3960703"/>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107638" y="4303121"/>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107638" y="4474330"/>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107638" y="4645539"/>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07638" y="4816748"/>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07638" y="4987957"/>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107638" y="5159166"/>
            <a:ext cx="90264"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1272725" y="2192835"/>
            <a:ext cx="108000" cy="14222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2" name="Rectangle 51"/>
          <p:cNvSpPr/>
          <p:nvPr/>
        </p:nvSpPr>
        <p:spPr>
          <a:xfrm>
            <a:off x="1377933" y="2687171"/>
            <a:ext cx="108000" cy="927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3" name="Rectangle 52"/>
          <p:cNvSpPr/>
          <p:nvPr/>
        </p:nvSpPr>
        <p:spPr>
          <a:xfrm>
            <a:off x="1483141" y="2797948"/>
            <a:ext cx="108000" cy="817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4" name="Rectangle 53"/>
          <p:cNvSpPr/>
          <p:nvPr/>
        </p:nvSpPr>
        <p:spPr>
          <a:xfrm>
            <a:off x="1588349" y="2819622"/>
            <a:ext cx="108000" cy="795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5" name="Rectangle 54"/>
          <p:cNvSpPr/>
          <p:nvPr/>
        </p:nvSpPr>
        <p:spPr>
          <a:xfrm>
            <a:off x="1693557" y="2935215"/>
            <a:ext cx="108000" cy="679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6" name="Rectangle 55"/>
          <p:cNvSpPr/>
          <p:nvPr/>
        </p:nvSpPr>
        <p:spPr>
          <a:xfrm>
            <a:off x="1798765" y="2968928"/>
            <a:ext cx="108000" cy="646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7" name="Rectangle 56"/>
          <p:cNvSpPr/>
          <p:nvPr/>
        </p:nvSpPr>
        <p:spPr>
          <a:xfrm>
            <a:off x="1903973" y="3036359"/>
            <a:ext cx="108000" cy="5787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8" name="Rectangle 57"/>
          <p:cNvSpPr/>
          <p:nvPr/>
        </p:nvSpPr>
        <p:spPr>
          <a:xfrm>
            <a:off x="2009181" y="3055624"/>
            <a:ext cx="108000" cy="559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9" name="Rectangle 58"/>
          <p:cNvSpPr/>
          <p:nvPr/>
        </p:nvSpPr>
        <p:spPr>
          <a:xfrm>
            <a:off x="2114389" y="3274770"/>
            <a:ext cx="108000" cy="340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0" name="Rectangle 59"/>
          <p:cNvSpPr/>
          <p:nvPr/>
        </p:nvSpPr>
        <p:spPr>
          <a:xfrm>
            <a:off x="2219597" y="3284403"/>
            <a:ext cx="108000" cy="330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1" name="Rectangle 60"/>
          <p:cNvSpPr/>
          <p:nvPr/>
        </p:nvSpPr>
        <p:spPr>
          <a:xfrm>
            <a:off x="2324805" y="3303147"/>
            <a:ext cx="108000" cy="3119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2" name="Rectangle 61"/>
          <p:cNvSpPr/>
          <p:nvPr/>
        </p:nvSpPr>
        <p:spPr>
          <a:xfrm>
            <a:off x="2430013" y="3303147"/>
            <a:ext cx="108000" cy="3119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3" name="Rectangle 62"/>
          <p:cNvSpPr/>
          <p:nvPr/>
        </p:nvSpPr>
        <p:spPr>
          <a:xfrm>
            <a:off x="2535221" y="3362679"/>
            <a:ext cx="108000" cy="2524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4" name="Rectangle 63"/>
          <p:cNvSpPr/>
          <p:nvPr/>
        </p:nvSpPr>
        <p:spPr>
          <a:xfrm>
            <a:off x="2640429" y="3381729"/>
            <a:ext cx="108000" cy="2333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5" name="Rectangle 64"/>
          <p:cNvSpPr/>
          <p:nvPr/>
        </p:nvSpPr>
        <p:spPr>
          <a:xfrm>
            <a:off x="2745637" y="3381729"/>
            <a:ext cx="108000" cy="2333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6" name="Rectangle 65"/>
          <p:cNvSpPr/>
          <p:nvPr/>
        </p:nvSpPr>
        <p:spPr>
          <a:xfrm>
            <a:off x="2850845" y="3486503"/>
            <a:ext cx="108000" cy="1285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7" name="Rectangle 66"/>
          <p:cNvSpPr/>
          <p:nvPr/>
        </p:nvSpPr>
        <p:spPr>
          <a:xfrm flipV="1">
            <a:off x="2956053" y="3615088"/>
            <a:ext cx="108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8" name="Rectangle 67"/>
          <p:cNvSpPr/>
          <p:nvPr/>
        </p:nvSpPr>
        <p:spPr>
          <a:xfrm flipV="1">
            <a:off x="3797717" y="3615087"/>
            <a:ext cx="108000" cy="3714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9" name="Rectangle 68"/>
          <p:cNvSpPr/>
          <p:nvPr/>
        </p:nvSpPr>
        <p:spPr>
          <a:xfrm flipV="1">
            <a:off x="3692509" y="3615087"/>
            <a:ext cx="108000" cy="3714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0" name="Rectangle 69"/>
          <p:cNvSpPr/>
          <p:nvPr/>
        </p:nvSpPr>
        <p:spPr>
          <a:xfrm flipV="1">
            <a:off x="3587301" y="3615087"/>
            <a:ext cx="108000" cy="3262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1" name="Rectangle 70"/>
          <p:cNvSpPr/>
          <p:nvPr/>
        </p:nvSpPr>
        <p:spPr>
          <a:xfrm flipV="1">
            <a:off x="3482093" y="3615086"/>
            <a:ext cx="108000" cy="3071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2" name="Rectangle 71"/>
          <p:cNvSpPr/>
          <p:nvPr/>
        </p:nvSpPr>
        <p:spPr>
          <a:xfrm flipV="1">
            <a:off x="3376885" y="3615086"/>
            <a:ext cx="108000" cy="2690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3" name="Rectangle 72"/>
          <p:cNvSpPr/>
          <p:nvPr/>
        </p:nvSpPr>
        <p:spPr>
          <a:xfrm flipV="1">
            <a:off x="3271677" y="3615086"/>
            <a:ext cx="108000" cy="2428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4" name="Rectangle 73"/>
          <p:cNvSpPr/>
          <p:nvPr/>
        </p:nvSpPr>
        <p:spPr>
          <a:xfrm flipV="1">
            <a:off x="3166469" y="3615086"/>
            <a:ext cx="108000" cy="16907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5" name="Rectangle 74"/>
          <p:cNvSpPr/>
          <p:nvPr/>
        </p:nvSpPr>
        <p:spPr>
          <a:xfrm flipV="1">
            <a:off x="3061261" y="3615088"/>
            <a:ext cx="108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6" name="Rectangle 75"/>
          <p:cNvSpPr/>
          <p:nvPr/>
        </p:nvSpPr>
        <p:spPr>
          <a:xfrm flipV="1">
            <a:off x="3902925" y="3615086"/>
            <a:ext cx="108000" cy="5929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7" name="Rectangle 76"/>
          <p:cNvSpPr/>
          <p:nvPr/>
        </p:nvSpPr>
        <p:spPr>
          <a:xfrm flipV="1">
            <a:off x="4008133" y="3615085"/>
            <a:ext cx="108000" cy="95250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8" name="Rectangle 77"/>
          <p:cNvSpPr/>
          <p:nvPr/>
        </p:nvSpPr>
        <p:spPr>
          <a:xfrm flipV="1">
            <a:off x="4113341" y="3615084"/>
            <a:ext cx="108000" cy="10437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9" name="Rectangle 78"/>
          <p:cNvSpPr/>
          <p:nvPr/>
        </p:nvSpPr>
        <p:spPr>
          <a:xfrm flipV="1">
            <a:off x="4218549" y="3615084"/>
            <a:ext cx="108000" cy="11787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0" name="Rectangle 79"/>
          <p:cNvSpPr/>
          <p:nvPr/>
        </p:nvSpPr>
        <p:spPr>
          <a:xfrm flipV="1">
            <a:off x="4323757" y="3615083"/>
            <a:ext cx="108000" cy="12644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1" name="Rectangle 80"/>
          <p:cNvSpPr/>
          <p:nvPr/>
        </p:nvSpPr>
        <p:spPr>
          <a:xfrm flipV="1">
            <a:off x="4428965" y="3615082"/>
            <a:ext cx="108000" cy="133589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2" name="Rectangle 81"/>
          <p:cNvSpPr/>
          <p:nvPr/>
        </p:nvSpPr>
        <p:spPr>
          <a:xfrm flipV="1">
            <a:off x="4534173" y="3615081"/>
            <a:ext cx="108000" cy="13978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3" name="Rectangle 82"/>
          <p:cNvSpPr/>
          <p:nvPr/>
        </p:nvSpPr>
        <p:spPr>
          <a:xfrm flipV="1">
            <a:off x="4639381" y="3615080"/>
            <a:ext cx="108000" cy="1702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4" name="Rectangle 83"/>
          <p:cNvSpPr/>
          <p:nvPr/>
        </p:nvSpPr>
        <p:spPr>
          <a:xfrm flipV="1">
            <a:off x="4744587" y="3615080"/>
            <a:ext cx="108000" cy="1702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cxnSp>
        <p:nvCxnSpPr>
          <p:cNvPr id="85" name="Straight Connector 84"/>
          <p:cNvCxnSpPr/>
          <p:nvPr/>
        </p:nvCxnSpPr>
        <p:spPr>
          <a:xfrm>
            <a:off x="1215576" y="3618285"/>
            <a:ext cx="3725753"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4804354" y="2987219"/>
            <a:ext cx="434734" cy="307777"/>
          </a:xfrm>
          <a:prstGeom prst="rect">
            <a:avLst/>
          </a:prstGeom>
          <a:noFill/>
        </p:spPr>
        <p:txBody>
          <a:bodyPr wrap="none" rtlCol="0">
            <a:spAutoFit/>
          </a:bodyPr>
          <a:lstStyle/>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PD</a:t>
            </a:r>
          </a:p>
        </p:txBody>
      </p:sp>
      <p:sp>
        <p:nvSpPr>
          <p:cNvPr id="87" name="TextBox 86"/>
          <p:cNvSpPr txBox="1"/>
          <p:nvPr/>
        </p:nvSpPr>
        <p:spPr>
          <a:xfrm>
            <a:off x="4804354" y="3882569"/>
            <a:ext cx="434734" cy="307777"/>
          </a:xfrm>
          <a:prstGeom prst="rect">
            <a:avLst/>
          </a:prstGeom>
          <a:noFill/>
        </p:spPr>
        <p:txBody>
          <a:bodyPr wrap="none" rtlCol="0">
            <a:spAutoFit/>
          </a:bodyPr>
          <a:lstStyle/>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PR</a:t>
            </a:r>
          </a:p>
        </p:txBody>
      </p:sp>
      <p:sp>
        <p:nvSpPr>
          <p:cNvPr id="88" name="TextBox 87"/>
          <p:cNvSpPr txBox="1"/>
          <p:nvPr/>
        </p:nvSpPr>
        <p:spPr>
          <a:xfrm>
            <a:off x="4804354" y="5056049"/>
            <a:ext cx="444352" cy="307777"/>
          </a:xfrm>
          <a:prstGeom prst="rect">
            <a:avLst/>
          </a:prstGeom>
          <a:noFill/>
        </p:spPr>
        <p:txBody>
          <a:bodyPr wrap="none" rtlCol="0">
            <a:spAutoFit/>
          </a:bodyPr>
          <a:lstStyle/>
          <a:p>
            <a:pP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CR</a:t>
            </a:r>
          </a:p>
        </p:txBody>
      </p:sp>
      <p:sp>
        <p:nvSpPr>
          <p:cNvPr id="89" name="TextBox 88"/>
          <p:cNvSpPr txBox="1"/>
          <p:nvPr/>
        </p:nvSpPr>
        <p:spPr>
          <a:xfrm>
            <a:off x="1962328" y="5423634"/>
            <a:ext cx="2232248" cy="307777"/>
          </a:xfrm>
          <a:prstGeom prst="rect">
            <a:avLst/>
          </a:prstGeom>
          <a:noFill/>
        </p:spPr>
        <p:txBody>
          <a:bodyPr wrap="square" rtlCol="0">
            <a:spAutoFit/>
          </a:bodyPr>
          <a:lstStyle/>
          <a:p>
            <a:pPr algn="ctr"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Patients</a:t>
            </a:r>
          </a:p>
        </p:txBody>
      </p:sp>
      <p:graphicFrame>
        <p:nvGraphicFramePr>
          <p:cNvPr id="90" name="Group 88"/>
          <p:cNvGraphicFramePr>
            <a:graphicFrameLocks noGrp="1"/>
          </p:cNvGraphicFramePr>
          <p:nvPr>
            <p:extLst>
              <p:ext uri="{D42A27DB-BD31-4B8C-83A1-F6EECF244321}">
                <p14:modId xmlns:p14="http://schemas.microsoft.com/office/powerpoint/2010/main" val="39835242"/>
              </p:ext>
            </p:extLst>
          </p:nvPr>
        </p:nvGraphicFramePr>
        <p:xfrm>
          <a:off x="5514733" y="1675130"/>
          <a:ext cx="3514967" cy="3507739"/>
        </p:xfrm>
        <a:graphic>
          <a:graphicData uri="http://schemas.openxmlformats.org/drawingml/2006/table">
            <a:tbl>
              <a:tblPr firstRow="1" bandRow="1">
                <a:tableStyleId>{69012ECD-51FC-41F1-AA8D-1B2483CD663E}</a:tableStyleId>
              </a:tblPr>
              <a:tblGrid>
                <a:gridCol w="2310054"/>
                <a:gridCol w="1204913"/>
              </a:tblGrid>
              <a:tr h="265042">
                <a:tc grid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600" dirty="0">
                          <a:latin typeface="Arial" panose="020B0604020202020204" pitchFamily="34" charset="0"/>
                          <a:cs typeface="Arial" panose="020B0604020202020204" pitchFamily="34" charset="0"/>
                        </a:rPr>
                        <a:t>Response</a:t>
                      </a:r>
                      <a:r>
                        <a:rPr lang="en-US" sz="1600" baseline="0" dirty="0">
                          <a:latin typeface="Arial" panose="020B0604020202020204" pitchFamily="34" charset="0"/>
                          <a:cs typeface="Arial" panose="020B0604020202020204" pitchFamily="34" charset="0"/>
                        </a:rPr>
                        <a:t> </a:t>
                      </a:r>
                      <a:r>
                        <a:rPr lang="en-US" sz="1600" baseline="0" dirty="0" smtClean="0">
                          <a:latin typeface="Arial" panose="020B0604020202020204" pitchFamily="34" charset="0"/>
                          <a:cs typeface="Arial" panose="020B0604020202020204" pitchFamily="34" charset="0"/>
                        </a:rPr>
                        <a:t>rate, n (%)</a:t>
                      </a:r>
                      <a:endParaRPr lang="en-US" sz="1600" dirty="0">
                        <a:solidFill>
                          <a:schemeClr val="bg1"/>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strike="noStrike" baseline="0" dirty="0">
                        <a:solidFill>
                          <a:schemeClr val="bg1"/>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693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a:solidFill>
                            <a:srgbClr val="000000"/>
                          </a:solidFill>
                          <a:latin typeface="Arial" panose="020B0604020202020204" pitchFamily="34" charset="0"/>
                          <a:cs typeface="Arial" panose="020B0604020202020204" pitchFamily="34" charset="0"/>
                        </a:rPr>
                        <a:t>CR</a:t>
                      </a:r>
                      <a:endParaRPr lang="en-US" sz="150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Arial" panose="020B0604020202020204" pitchFamily="34" charset="0"/>
                          <a:cs typeface="Arial" panose="020B0604020202020204" pitchFamily="34" charset="0"/>
                        </a:rPr>
                        <a:t>2 (</a:t>
                      </a:r>
                      <a:r>
                        <a:rPr lang="en-US" sz="1500" b="0" dirty="0" smtClean="0">
                          <a:solidFill>
                            <a:srgbClr val="000000"/>
                          </a:solidFill>
                          <a:latin typeface="Arial" panose="020B0604020202020204" pitchFamily="34" charset="0"/>
                          <a:cs typeface="Arial" panose="020B0604020202020204" pitchFamily="34" charset="0"/>
                        </a:rPr>
                        <a:t>5.4)</a:t>
                      </a:r>
                      <a:endParaRPr lang="en-US" sz="1500" b="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5605">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a:solidFill>
                            <a:srgbClr val="000000"/>
                          </a:solidFill>
                          <a:latin typeface="Arial" panose="020B0604020202020204" pitchFamily="34" charset="0"/>
                          <a:cs typeface="Arial" panose="020B0604020202020204" pitchFamily="34" charset="0"/>
                        </a:rPr>
                        <a:t>PR</a:t>
                      </a:r>
                      <a:endParaRPr lang="en-US" sz="150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Arial" panose="020B0604020202020204" pitchFamily="34" charset="0"/>
                          <a:cs typeface="Arial" panose="020B0604020202020204" pitchFamily="34" charset="0"/>
                        </a:rPr>
                        <a:t>7 (</a:t>
                      </a:r>
                      <a:r>
                        <a:rPr lang="en-US" sz="1500" b="0" dirty="0" smtClean="0">
                          <a:solidFill>
                            <a:srgbClr val="000000"/>
                          </a:solidFill>
                          <a:latin typeface="Arial" panose="020B0604020202020204" pitchFamily="34" charset="0"/>
                          <a:cs typeface="Arial" panose="020B0604020202020204" pitchFamily="34" charset="0"/>
                        </a:rPr>
                        <a:t>18.9)</a:t>
                      </a:r>
                      <a:endParaRPr lang="en-US" sz="1500" b="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5605">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a:solidFill>
                            <a:srgbClr val="000000"/>
                          </a:solidFill>
                          <a:latin typeface="Arial" panose="020B0604020202020204" pitchFamily="34" charset="0"/>
                          <a:cs typeface="Arial" panose="020B0604020202020204" pitchFamily="34" charset="0"/>
                        </a:rPr>
                        <a:t>SD</a:t>
                      </a:r>
                      <a:endParaRPr lang="en-US" sz="150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Arial" panose="020B0604020202020204" pitchFamily="34" charset="0"/>
                          <a:cs typeface="Arial" panose="020B0604020202020204" pitchFamily="34" charset="0"/>
                        </a:rPr>
                        <a:t>17 (</a:t>
                      </a:r>
                      <a:r>
                        <a:rPr lang="en-US" sz="1500" b="0" dirty="0" smtClean="0">
                          <a:solidFill>
                            <a:srgbClr val="000000"/>
                          </a:solidFill>
                          <a:latin typeface="Arial" panose="020B0604020202020204" pitchFamily="34" charset="0"/>
                          <a:cs typeface="Arial" panose="020B0604020202020204" pitchFamily="34" charset="0"/>
                        </a:rPr>
                        <a:t>45.9)</a:t>
                      </a:r>
                      <a:endParaRPr lang="en-US" sz="1500" b="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6937">
                <a:tc>
                  <a:txBody>
                    <a:bodyPr/>
                    <a:lstStyle/>
                    <a:p>
                      <a:r>
                        <a:rPr lang="en-US" sz="1500" baseline="0" dirty="0">
                          <a:solidFill>
                            <a:srgbClr val="000000"/>
                          </a:solidFill>
                          <a:latin typeface="Arial" panose="020B0604020202020204" pitchFamily="34" charset="0"/>
                          <a:cs typeface="Arial" panose="020B0604020202020204" pitchFamily="34" charset="0"/>
                        </a:rPr>
                        <a:t>PD</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a:solidFill>
                            <a:srgbClr val="000000"/>
                          </a:solidFill>
                          <a:latin typeface="Arial" panose="020B0604020202020204" pitchFamily="34" charset="0"/>
                          <a:cs typeface="Arial" panose="020B0604020202020204" pitchFamily="34" charset="0"/>
                        </a:rPr>
                        <a:t>8 (</a:t>
                      </a:r>
                      <a:r>
                        <a:rPr lang="en-US" sz="1500" b="0" dirty="0" smtClean="0">
                          <a:solidFill>
                            <a:srgbClr val="000000"/>
                          </a:solidFill>
                          <a:latin typeface="Arial" panose="020B0604020202020204" pitchFamily="34" charset="0"/>
                          <a:cs typeface="Arial" panose="020B0604020202020204" pitchFamily="34" charset="0"/>
                        </a:rPr>
                        <a:t>21.6)</a:t>
                      </a:r>
                      <a:endParaRPr lang="en-US" sz="1500" b="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5605">
                <a:tc>
                  <a:txBody>
                    <a:bodyPr/>
                    <a:lstStyle/>
                    <a:p>
                      <a:r>
                        <a:rPr lang="en-US" sz="1500" baseline="0" dirty="0" err="1" smtClean="0">
                          <a:solidFill>
                            <a:srgbClr val="000000"/>
                          </a:solidFill>
                          <a:latin typeface="Arial" panose="020B0604020202020204" pitchFamily="34" charset="0"/>
                          <a:cs typeface="Arial" panose="020B0604020202020204" pitchFamily="34" charset="0"/>
                        </a:rPr>
                        <a:t>Unevaluable</a:t>
                      </a:r>
                      <a:endParaRPr lang="en-US" sz="1500" baseline="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3 (8.1)</a:t>
                      </a:r>
                      <a:endParaRPr lang="en-US" sz="1500" b="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5605">
                <a:tc>
                  <a:txBody>
                    <a:bodyPr/>
                    <a:lstStyle/>
                    <a:p>
                      <a:r>
                        <a:rPr lang="en-US" sz="1500" b="1" baseline="0" dirty="0">
                          <a:solidFill>
                            <a:srgbClr val="000000"/>
                          </a:solidFill>
                          <a:latin typeface="Arial" panose="020B0604020202020204" pitchFamily="34" charset="0"/>
                          <a:cs typeface="Arial" panose="020B0604020202020204" pitchFamily="34" charset="0"/>
                        </a:rPr>
                        <a:t>ORR (ITT, n=37)</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Arial" panose="020B0604020202020204" pitchFamily="34" charset="0"/>
                          <a:cs typeface="Arial" panose="020B0604020202020204" pitchFamily="34" charset="0"/>
                        </a:rPr>
                        <a:t>9 (</a:t>
                      </a:r>
                      <a:r>
                        <a:rPr lang="en-US" sz="1500" b="1" dirty="0" smtClean="0">
                          <a:solidFill>
                            <a:srgbClr val="000000"/>
                          </a:solidFill>
                          <a:latin typeface="Arial" panose="020B0604020202020204" pitchFamily="34" charset="0"/>
                          <a:cs typeface="Arial" panose="020B0604020202020204" pitchFamily="34" charset="0"/>
                        </a:rPr>
                        <a:t>24.3)</a:t>
                      </a:r>
                      <a:endParaRPr lang="en-US" sz="1500" b="1"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55605">
                <a:tc>
                  <a:txBody>
                    <a:bodyPr/>
                    <a:lstStyle/>
                    <a:p>
                      <a:r>
                        <a:rPr lang="en-US" sz="1500" b="1" baseline="0" dirty="0">
                          <a:solidFill>
                            <a:srgbClr val="000000"/>
                          </a:solidFill>
                          <a:latin typeface="Arial" panose="020B0604020202020204" pitchFamily="34" charset="0"/>
                          <a:cs typeface="Arial" panose="020B0604020202020204" pitchFamily="34" charset="0"/>
                        </a:rPr>
                        <a:t>ORR (evaluable, n=34)</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a:solidFill>
                            <a:srgbClr val="000000"/>
                          </a:solidFill>
                          <a:latin typeface="Arial" panose="020B0604020202020204" pitchFamily="34" charset="0"/>
                          <a:cs typeface="Arial" panose="020B0604020202020204" pitchFamily="34" charset="0"/>
                        </a:rPr>
                        <a:t>9</a:t>
                      </a:r>
                      <a:r>
                        <a:rPr lang="en-US" sz="1500" b="1" baseline="0" dirty="0">
                          <a:solidFill>
                            <a:srgbClr val="000000"/>
                          </a:solidFill>
                          <a:latin typeface="Arial" panose="020B0604020202020204" pitchFamily="34" charset="0"/>
                          <a:cs typeface="Arial" panose="020B0604020202020204" pitchFamily="34" charset="0"/>
                        </a:rPr>
                        <a:t> (</a:t>
                      </a:r>
                      <a:r>
                        <a:rPr lang="en-US" sz="1500" b="1" baseline="0" dirty="0" smtClean="0">
                          <a:solidFill>
                            <a:srgbClr val="000000"/>
                          </a:solidFill>
                          <a:latin typeface="Arial" panose="020B0604020202020204" pitchFamily="34" charset="0"/>
                          <a:cs typeface="Arial" panose="020B0604020202020204" pitchFamily="34" charset="0"/>
                        </a:rPr>
                        <a:t>26.4)</a:t>
                      </a:r>
                      <a:endParaRPr lang="en-US" sz="1500" b="1"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0129607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O-022: </a:t>
            </a:r>
            <a:r>
              <a:rPr lang="en-GB" dirty="0"/>
              <a:t>A multi-institutional phase 2 study of single agent </a:t>
            </a:r>
            <a:r>
              <a:rPr lang="en-GB" dirty="0" err="1"/>
              <a:t>nivolumab</a:t>
            </a:r>
            <a:r>
              <a:rPr lang="en-GB" dirty="0"/>
              <a:t> in previously treated metastatic squamous cell carcinoma of the anal canal (SCCA</a:t>
            </a:r>
            <a:r>
              <a:rPr lang="en-GB" dirty="0" smtClean="0"/>
              <a:t>) – </a:t>
            </a:r>
            <a:r>
              <a:rPr lang="en-GB" dirty="0" err="1" smtClean="0"/>
              <a:t>Eng</a:t>
            </a:r>
            <a:r>
              <a:rPr lang="en-GB" dirty="0" smtClean="0"/>
              <a:t> C,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a:solidFill>
                  <a:schemeClr val="tx1"/>
                </a:solidFill>
              </a:rPr>
              <a:t>Eng</a:t>
            </a:r>
            <a:r>
              <a:rPr lang="en-GB" dirty="0">
                <a:solidFill>
                  <a:schemeClr val="tx1"/>
                </a:solidFill>
              </a:rPr>
              <a:t> et al. A</a:t>
            </a:r>
            <a:r>
              <a:rPr lang="en-GB" dirty="0"/>
              <a:t>nn </a:t>
            </a:r>
            <a:r>
              <a:rPr lang="en-GB" dirty="0" err="1"/>
              <a:t>Oncol</a:t>
            </a:r>
            <a:r>
              <a:rPr lang="en-GB" dirty="0"/>
              <a:t> 2016; 27 (</a:t>
            </a:r>
            <a:r>
              <a:rPr lang="en-GB" dirty="0" err="1"/>
              <a:t>suppl</a:t>
            </a:r>
            <a:r>
              <a:rPr lang="en-GB" dirty="0"/>
              <a:t> 2):,</a:t>
            </a:r>
            <a:r>
              <a:rPr lang="en-GB" dirty="0" err="1">
                <a:solidFill>
                  <a:schemeClr val="tx1"/>
                </a:solidFill>
              </a:rPr>
              <a:t>abstr</a:t>
            </a:r>
            <a:r>
              <a:rPr lang="en-GB" dirty="0">
                <a:solidFill>
                  <a:schemeClr val="tx1"/>
                </a:solidFill>
              </a:rPr>
              <a:t> O-022</a:t>
            </a:r>
          </a:p>
        </p:txBody>
      </p:sp>
      <p:sp>
        <p:nvSpPr>
          <p:cNvPr id="6" name="Rectangle 3"/>
          <p:cNvSpPr txBox="1">
            <a:spLocks noChangeArrowheads="1"/>
          </p:cNvSpPr>
          <p:nvPr/>
        </p:nvSpPr>
        <p:spPr bwMode="auto">
          <a:xfrm>
            <a:off x="365124" y="1254035"/>
            <a:ext cx="8413751" cy="475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GB" b="1" dirty="0"/>
          </a:p>
          <a:p>
            <a:pPr>
              <a:buClr>
                <a:srgbClr val="043882"/>
              </a:buClr>
            </a:pPr>
            <a:endParaRPr lang="en-GB" b="1" dirty="0" smtClean="0"/>
          </a:p>
          <a:p>
            <a:pPr>
              <a:buClr>
                <a:srgbClr val="043882"/>
              </a:buClr>
            </a:pPr>
            <a:endParaRPr lang="en-US" sz="800" dirty="0" smtClean="0"/>
          </a:p>
        </p:txBody>
      </p:sp>
      <p:grpSp>
        <p:nvGrpSpPr>
          <p:cNvPr id="3" name="Group 2"/>
          <p:cNvGrpSpPr/>
          <p:nvPr/>
        </p:nvGrpSpPr>
        <p:grpSpPr>
          <a:xfrm>
            <a:off x="1346515" y="1484784"/>
            <a:ext cx="6393991" cy="3016904"/>
            <a:chOff x="1036387" y="1586942"/>
            <a:chExt cx="7670985" cy="3619436"/>
          </a:xfrm>
        </p:grpSpPr>
        <p:sp>
          <p:nvSpPr>
            <p:cNvPr id="90" name="TextBox 89"/>
            <p:cNvSpPr txBox="1"/>
            <p:nvPr/>
          </p:nvSpPr>
          <p:spPr>
            <a:xfrm rot="16200000">
              <a:off x="567138" y="2920743"/>
              <a:ext cx="1344667" cy="406169"/>
            </a:xfrm>
            <a:prstGeom prst="rect">
              <a:avLst/>
            </a:prstGeom>
            <a:noFill/>
          </p:spPr>
          <p:txBody>
            <a:bodyPr wrap="none" rtlCol="0">
              <a:spAutoFit/>
            </a:bodyPr>
            <a:lstStyle/>
            <a:p>
              <a:pPr algn="ctr"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Survival</a:t>
              </a:r>
              <a:r>
                <a:rPr lang="en-GB" sz="1600" dirty="0" smtClean="0">
                  <a:solidFill>
                    <a:srgbClr val="000000"/>
                  </a:solidFill>
                  <a:latin typeface="Arial" panose="020B0604020202020204" pitchFamily="34" charset="0"/>
                  <a:cs typeface="Arial" panose="020B0604020202020204" pitchFamily="34" charset="0"/>
                </a:rPr>
                <a:t>, %</a:t>
              </a:r>
              <a:endParaRPr lang="en-GB" sz="1600" dirty="0">
                <a:solidFill>
                  <a:srgbClr val="000000"/>
                </a:solidFill>
                <a:latin typeface="Arial" panose="020B0604020202020204" pitchFamily="34" charset="0"/>
                <a:cs typeface="Arial" panose="020B0604020202020204" pitchFamily="34" charset="0"/>
              </a:endParaRPr>
            </a:p>
          </p:txBody>
        </p:sp>
        <p:sp>
          <p:nvSpPr>
            <p:cNvPr id="91" name="TextBox 90"/>
            <p:cNvSpPr txBox="1"/>
            <p:nvPr/>
          </p:nvSpPr>
          <p:spPr>
            <a:xfrm>
              <a:off x="3963335" y="4837132"/>
              <a:ext cx="1513597" cy="369246"/>
            </a:xfrm>
            <a:prstGeom prst="rect">
              <a:avLst/>
            </a:prstGeom>
            <a:noFill/>
          </p:spPr>
          <p:txBody>
            <a:bodyPr wrap="none" rtlCol="0">
              <a:spAutoFit/>
            </a:bodyPr>
            <a:lstStyle/>
            <a:p>
              <a:pPr algn="ctr"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Time, months</a:t>
              </a:r>
              <a:endParaRPr lang="en-GB" sz="1400" dirty="0">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4399738" y="1586942"/>
              <a:ext cx="640794" cy="369246"/>
            </a:xfrm>
            <a:prstGeom prst="rect">
              <a:avLst/>
            </a:prstGeom>
            <a:noFill/>
          </p:spPr>
          <p:txBody>
            <a:bodyPr wrap="none" rtlCol="0">
              <a:spAutoFit/>
            </a:bodyPr>
            <a:lstStyle/>
            <a:p>
              <a:pPr algn="ctr" fontAlgn="auto">
                <a:spcBef>
                  <a:spcPts val="0"/>
                </a:spcBef>
                <a:spcAft>
                  <a:spcPts val="0"/>
                </a:spcAft>
              </a:pPr>
              <a:r>
                <a:rPr lang="en-GB" sz="1400" b="1" dirty="0" smtClean="0">
                  <a:solidFill>
                    <a:srgbClr val="4D4D4D"/>
                  </a:solidFill>
                  <a:latin typeface="Arial" panose="020B0604020202020204" pitchFamily="34" charset="0"/>
                  <a:cs typeface="Arial" panose="020B0604020202020204" pitchFamily="34" charset="0"/>
                </a:rPr>
                <a:t>PFS</a:t>
              </a:r>
              <a:endParaRPr lang="en-GB" sz="1400" b="1" dirty="0">
                <a:solidFill>
                  <a:srgbClr val="4D4D4D"/>
                </a:solidFill>
                <a:latin typeface="Arial" panose="020B0604020202020204" pitchFamily="34" charset="0"/>
                <a:cs typeface="Arial" panose="020B0604020202020204" pitchFamily="34" charset="0"/>
              </a:endParaRPr>
            </a:p>
          </p:txBody>
        </p:sp>
        <p:sp>
          <p:nvSpPr>
            <p:cNvPr id="93" name="TextBox 92"/>
            <p:cNvSpPr txBox="1"/>
            <p:nvPr/>
          </p:nvSpPr>
          <p:spPr>
            <a:xfrm>
              <a:off x="1393147" y="1671933"/>
              <a:ext cx="527327"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100</a:t>
              </a:r>
            </a:p>
          </p:txBody>
        </p:sp>
        <p:sp>
          <p:nvSpPr>
            <p:cNvPr id="94" name="TextBox 93"/>
            <p:cNvSpPr txBox="1"/>
            <p:nvPr/>
          </p:nvSpPr>
          <p:spPr>
            <a:xfrm>
              <a:off x="1495073" y="2154461"/>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80</a:t>
              </a:r>
            </a:p>
          </p:txBody>
        </p:sp>
        <p:sp>
          <p:nvSpPr>
            <p:cNvPr id="95" name="TextBox 94"/>
            <p:cNvSpPr txBox="1"/>
            <p:nvPr/>
          </p:nvSpPr>
          <p:spPr>
            <a:xfrm>
              <a:off x="1495073" y="2721173"/>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60</a:t>
              </a:r>
            </a:p>
          </p:txBody>
        </p:sp>
        <p:sp>
          <p:nvSpPr>
            <p:cNvPr id="96" name="TextBox 95"/>
            <p:cNvSpPr txBox="1"/>
            <p:nvPr/>
          </p:nvSpPr>
          <p:spPr>
            <a:xfrm>
              <a:off x="1495073" y="3241803"/>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40</a:t>
              </a:r>
            </a:p>
          </p:txBody>
        </p:sp>
        <p:sp>
          <p:nvSpPr>
            <p:cNvPr id="97" name="TextBox 96"/>
            <p:cNvSpPr txBox="1"/>
            <p:nvPr/>
          </p:nvSpPr>
          <p:spPr>
            <a:xfrm>
              <a:off x="1489753" y="3819049"/>
              <a:ext cx="425401"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20</a:t>
              </a:r>
            </a:p>
          </p:txBody>
        </p:sp>
        <p:sp>
          <p:nvSpPr>
            <p:cNvPr id="98" name="TextBox 97"/>
            <p:cNvSpPr txBox="1"/>
            <p:nvPr/>
          </p:nvSpPr>
          <p:spPr>
            <a:xfrm>
              <a:off x="1591679" y="4377778"/>
              <a:ext cx="323474" cy="332321"/>
            </a:xfrm>
            <a:prstGeom prst="rect">
              <a:avLst/>
            </a:prstGeom>
            <a:noFill/>
          </p:spPr>
          <p:txBody>
            <a:bodyPr wrap="none" rtlCol="0">
              <a:spAutoFit/>
            </a:bodyPr>
            <a:lstStyle/>
            <a:p>
              <a:pPr algn="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99" name="TextBox 98"/>
            <p:cNvSpPr txBox="1"/>
            <p:nvPr/>
          </p:nvSpPr>
          <p:spPr>
            <a:xfrm>
              <a:off x="1850555"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100" name="TextBox 99"/>
            <p:cNvSpPr txBox="1"/>
            <p:nvPr/>
          </p:nvSpPr>
          <p:spPr>
            <a:xfrm>
              <a:off x="2614532"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2</a:t>
              </a:r>
            </a:p>
          </p:txBody>
        </p:sp>
        <p:sp>
          <p:nvSpPr>
            <p:cNvPr id="101" name="TextBox 100"/>
            <p:cNvSpPr txBox="1"/>
            <p:nvPr/>
          </p:nvSpPr>
          <p:spPr>
            <a:xfrm>
              <a:off x="3378507"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4</a:t>
              </a:r>
            </a:p>
          </p:txBody>
        </p:sp>
        <p:sp>
          <p:nvSpPr>
            <p:cNvPr id="102" name="TextBox 101"/>
            <p:cNvSpPr txBox="1"/>
            <p:nvPr/>
          </p:nvSpPr>
          <p:spPr>
            <a:xfrm>
              <a:off x="4142482"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6</a:t>
              </a:r>
            </a:p>
          </p:txBody>
        </p:sp>
        <p:sp>
          <p:nvSpPr>
            <p:cNvPr id="103" name="TextBox 102"/>
            <p:cNvSpPr txBox="1"/>
            <p:nvPr/>
          </p:nvSpPr>
          <p:spPr>
            <a:xfrm>
              <a:off x="4906458" y="4558656"/>
              <a:ext cx="323474"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8</a:t>
              </a:r>
            </a:p>
          </p:txBody>
        </p:sp>
        <p:sp>
          <p:nvSpPr>
            <p:cNvPr id="104" name="TextBox 103"/>
            <p:cNvSpPr txBox="1"/>
            <p:nvPr/>
          </p:nvSpPr>
          <p:spPr>
            <a:xfrm>
              <a:off x="5620898"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10</a:t>
              </a:r>
            </a:p>
          </p:txBody>
        </p:sp>
        <p:sp>
          <p:nvSpPr>
            <p:cNvPr id="105" name="TextBox 104"/>
            <p:cNvSpPr txBox="1"/>
            <p:nvPr/>
          </p:nvSpPr>
          <p:spPr>
            <a:xfrm>
              <a:off x="6384163"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12</a:t>
              </a:r>
            </a:p>
          </p:txBody>
        </p:sp>
        <p:sp>
          <p:nvSpPr>
            <p:cNvPr id="106" name="TextBox 105"/>
            <p:cNvSpPr txBox="1"/>
            <p:nvPr/>
          </p:nvSpPr>
          <p:spPr>
            <a:xfrm>
              <a:off x="7147428" y="4558656"/>
              <a:ext cx="425401" cy="332321"/>
            </a:xfrm>
            <a:prstGeom prst="rect">
              <a:avLst/>
            </a:prstGeom>
            <a:noFill/>
          </p:spPr>
          <p:txBody>
            <a:bodyPr wrap="none" rtlCol="0">
              <a:spAutoFit/>
            </a:bodyPr>
            <a:lstStyle/>
            <a:p>
              <a:pPr algn="ct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14</a:t>
              </a:r>
            </a:p>
          </p:txBody>
        </p:sp>
        <p:cxnSp>
          <p:nvCxnSpPr>
            <p:cNvPr id="107" name="Straight Connector 106"/>
            <p:cNvCxnSpPr/>
            <p:nvPr/>
          </p:nvCxnSpPr>
          <p:spPr>
            <a:xfrm>
              <a:off x="1928171" y="2350674"/>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928171" y="2887562"/>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1928171" y="3424451"/>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928171" y="39613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1928171" y="4498230"/>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1974583"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5400000">
              <a:off x="2738559"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3502535"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266511"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5794464"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6558440"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7322418"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030488" y="4535939"/>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5083771" y="2497446"/>
              <a:ext cx="3623601" cy="369246"/>
            </a:xfrm>
            <a:prstGeom prst="rect">
              <a:avLst/>
            </a:prstGeom>
            <a:noFill/>
          </p:spPr>
          <p:txBody>
            <a:bodyPr wrap="none" rtlCol="0">
              <a:spAutoFit/>
            </a:bodyPr>
            <a:lstStyle/>
            <a:p>
              <a:pPr fontAlgn="auto">
                <a:spcBef>
                  <a:spcPts val="0"/>
                </a:spcBef>
                <a:spcAft>
                  <a:spcPts val="0"/>
                </a:spcAft>
              </a:pPr>
              <a:r>
                <a:rPr lang="en-GB" sz="1400" dirty="0" err="1" smtClean="0">
                  <a:solidFill>
                    <a:srgbClr val="000000"/>
                  </a:solidFill>
                  <a:latin typeface="Arial" panose="020B0604020202020204" pitchFamily="34" charset="0"/>
                  <a:cs typeface="Arial" panose="020B0604020202020204" pitchFamily="34" charset="0"/>
                </a:rPr>
                <a:t>mPFS</a:t>
              </a:r>
              <a:r>
                <a:rPr lang="en-GB" sz="1400" dirty="0" smtClean="0">
                  <a:solidFill>
                    <a:srgbClr val="000000"/>
                  </a:solidFill>
                  <a:latin typeface="Arial" panose="020B0604020202020204" pitchFamily="34" charset="0"/>
                  <a:cs typeface="Arial" panose="020B0604020202020204" pitchFamily="34" charset="0"/>
                </a:rPr>
                <a:t> 3.9 months (95% CI 2.8, 6.9)</a:t>
              </a:r>
              <a:endParaRPr lang="en-GB" sz="1400" dirty="0">
                <a:solidFill>
                  <a:srgbClr val="000000"/>
                </a:solidFill>
                <a:latin typeface="Arial" panose="020B0604020202020204" pitchFamily="34" charset="0"/>
                <a:cs typeface="Arial" panose="020B0604020202020204" pitchFamily="34" charset="0"/>
              </a:endParaRPr>
            </a:p>
          </p:txBody>
        </p:sp>
        <p:grpSp>
          <p:nvGrpSpPr>
            <p:cNvPr id="121" name="Group 120"/>
            <p:cNvGrpSpPr/>
            <p:nvPr/>
          </p:nvGrpSpPr>
          <p:grpSpPr>
            <a:xfrm>
              <a:off x="2021605" y="1759128"/>
              <a:ext cx="4502006" cy="2244228"/>
              <a:chOff x="1752918" y="2122488"/>
              <a:chExt cx="5359375" cy="2678112"/>
            </a:xfrm>
          </p:grpSpPr>
          <p:sp>
            <p:nvSpPr>
              <p:cNvPr id="122" name="Freeform 9"/>
              <p:cNvSpPr>
                <a:spLocks/>
              </p:cNvSpPr>
              <p:nvPr/>
            </p:nvSpPr>
            <p:spPr bwMode="auto">
              <a:xfrm>
                <a:off x="1752918" y="2201256"/>
                <a:ext cx="5359375" cy="2599344"/>
              </a:xfrm>
              <a:custGeom>
                <a:avLst/>
                <a:gdLst>
                  <a:gd name="T0" fmla="*/ 3402 w 3402"/>
                  <a:gd name="T1" fmla="*/ 1650 h 1650"/>
                  <a:gd name="T2" fmla="*/ 2264 w 3402"/>
                  <a:gd name="T3" fmla="*/ 1650 h 1650"/>
                  <a:gd name="T4" fmla="*/ 2264 w 3402"/>
                  <a:gd name="T5" fmla="*/ 1586 h 1650"/>
                  <a:gd name="T6" fmla="*/ 2033 w 3402"/>
                  <a:gd name="T7" fmla="*/ 1586 h 1650"/>
                  <a:gd name="T8" fmla="*/ 2033 w 3402"/>
                  <a:gd name="T9" fmla="*/ 1435 h 1650"/>
                  <a:gd name="T10" fmla="*/ 1987 w 3402"/>
                  <a:gd name="T11" fmla="*/ 1435 h 1650"/>
                  <a:gd name="T12" fmla="*/ 1987 w 3402"/>
                  <a:gd name="T13" fmla="*/ 1365 h 1650"/>
                  <a:gd name="T14" fmla="*/ 1457 w 3402"/>
                  <a:gd name="T15" fmla="*/ 1365 h 1650"/>
                  <a:gd name="T16" fmla="*/ 1457 w 3402"/>
                  <a:gd name="T17" fmla="*/ 1302 h 1650"/>
                  <a:gd name="T18" fmla="*/ 1343 w 3402"/>
                  <a:gd name="T19" fmla="*/ 1302 h 1650"/>
                  <a:gd name="T20" fmla="*/ 1343 w 3402"/>
                  <a:gd name="T21" fmla="*/ 1236 h 1650"/>
                  <a:gd name="T22" fmla="*/ 1198 w 3402"/>
                  <a:gd name="T23" fmla="*/ 1236 h 1650"/>
                  <a:gd name="T24" fmla="*/ 1198 w 3402"/>
                  <a:gd name="T25" fmla="*/ 1178 h 1650"/>
                  <a:gd name="T26" fmla="*/ 1172 w 3402"/>
                  <a:gd name="T27" fmla="*/ 1178 h 1650"/>
                  <a:gd name="T28" fmla="*/ 1172 w 3402"/>
                  <a:gd name="T29" fmla="*/ 1049 h 1650"/>
                  <a:gd name="T30" fmla="*/ 1116 w 3402"/>
                  <a:gd name="T31" fmla="*/ 1049 h 1650"/>
                  <a:gd name="T32" fmla="*/ 1116 w 3402"/>
                  <a:gd name="T33" fmla="*/ 995 h 1650"/>
                  <a:gd name="T34" fmla="*/ 1003 w 3402"/>
                  <a:gd name="T35" fmla="*/ 995 h 1650"/>
                  <a:gd name="T36" fmla="*/ 1003 w 3402"/>
                  <a:gd name="T37" fmla="*/ 933 h 1650"/>
                  <a:gd name="T38" fmla="*/ 913 w 3402"/>
                  <a:gd name="T39" fmla="*/ 933 h 1650"/>
                  <a:gd name="T40" fmla="*/ 913 w 3402"/>
                  <a:gd name="T41" fmla="*/ 870 h 1650"/>
                  <a:gd name="T42" fmla="*/ 859 w 3402"/>
                  <a:gd name="T43" fmla="*/ 870 h 1650"/>
                  <a:gd name="T44" fmla="*/ 859 w 3402"/>
                  <a:gd name="T45" fmla="*/ 810 h 1650"/>
                  <a:gd name="T46" fmla="*/ 799 w 3402"/>
                  <a:gd name="T47" fmla="*/ 810 h 1650"/>
                  <a:gd name="T48" fmla="*/ 799 w 3402"/>
                  <a:gd name="T49" fmla="*/ 567 h 1650"/>
                  <a:gd name="T50" fmla="*/ 652 w 3402"/>
                  <a:gd name="T51" fmla="*/ 567 h 1650"/>
                  <a:gd name="T52" fmla="*/ 652 w 3402"/>
                  <a:gd name="T53" fmla="*/ 450 h 1650"/>
                  <a:gd name="T54" fmla="*/ 630 w 3402"/>
                  <a:gd name="T55" fmla="*/ 450 h 1650"/>
                  <a:gd name="T56" fmla="*/ 630 w 3402"/>
                  <a:gd name="T57" fmla="*/ 390 h 1650"/>
                  <a:gd name="T58" fmla="*/ 544 w 3402"/>
                  <a:gd name="T59" fmla="*/ 390 h 1650"/>
                  <a:gd name="T60" fmla="*/ 544 w 3402"/>
                  <a:gd name="T61" fmla="*/ 330 h 1650"/>
                  <a:gd name="T62" fmla="*/ 528 w 3402"/>
                  <a:gd name="T63" fmla="*/ 330 h 1650"/>
                  <a:gd name="T64" fmla="*/ 528 w 3402"/>
                  <a:gd name="T65" fmla="*/ 320 h 1650"/>
                  <a:gd name="T66" fmla="*/ 512 w 3402"/>
                  <a:gd name="T67" fmla="*/ 320 h 1650"/>
                  <a:gd name="T68" fmla="*/ 512 w 3402"/>
                  <a:gd name="T69" fmla="*/ 271 h 1650"/>
                  <a:gd name="T70" fmla="*/ 401 w 3402"/>
                  <a:gd name="T71" fmla="*/ 271 h 1650"/>
                  <a:gd name="T72" fmla="*/ 401 w 3402"/>
                  <a:gd name="T73" fmla="*/ 165 h 1650"/>
                  <a:gd name="T74" fmla="*/ 389 w 3402"/>
                  <a:gd name="T75" fmla="*/ 165 h 1650"/>
                  <a:gd name="T76" fmla="*/ 389 w 3402"/>
                  <a:gd name="T77" fmla="*/ 155 h 1650"/>
                  <a:gd name="T78" fmla="*/ 367 w 3402"/>
                  <a:gd name="T79" fmla="*/ 155 h 1650"/>
                  <a:gd name="T80" fmla="*/ 367 w 3402"/>
                  <a:gd name="T81" fmla="*/ 44 h 1650"/>
                  <a:gd name="T82" fmla="*/ 233 w 3402"/>
                  <a:gd name="T83" fmla="*/ 44 h 1650"/>
                  <a:gd name="T84" fmla="*/ 233 w 3402"/>
                  <a:gd name="T85" fmla="*/ 0 h 1650"/>
                  <a:gd name="T86" fmla="*/ 0 w 3402"/>
                  <a:gd name="T87" fmla="*/ 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2" h="1650">
                    <a:moveTo>
                      <a:pt x="3402" y="1650"/>
                    </a:moveTo>
                    <a:lnTo>
                      <a:pt x="2264" y="1650"/>
                    </a:lnTo>
                    <a:lnTo>
                      <a:pt x="2264" y="1586"/>
                    </a:lnTo>
                    <a:lnTo>
                      <a:pt x="2033" y="1586"/>
                    </a:lnTo>
                    <a:lnTo>
                      <a:pt x="2033" y="1435"/>
                    </a:lnTo>
                    <a:lnTo>
                      <a:pt x="1987" y="1435"/>
                    </a:lnTo>
                    <a:lnTo>
                      <a:pt x="1987" y="1365"/>
                    </a:lnTo>
                    <a:lnTo>
                      <a:pt x="1457" y="1365"/>
                    </a:lnTo>
                    <a:lnTo>
                      <a:pt x="1457" y="1302"/>
                    </a:lnTo>
                    <a:lnTo>
                      <a:pt x="1343" y="1302"/>
                    </a:lnTo>
                    <a:lnTo>
                      <a:pt x="1343" y="1236"/>
                    </a:lnTo>
                    <a:lnTo>
                      <a:pt x="1198" y="1236"/>
                    </a:lnTo>
                    <a:lnTo>
                      <a:pt x="1198" y="1178"/>
                    </a:lnTo>
                    <a:lnTo>
                      <a:pt x="1172" y="1178"/>
                    </a:lnTo>
                    <a:lnTo>
                      <a:pt x="1172" y="1049"/>
                    </a:lnTo>
                    <a:lnTo>
                      <a:pt x="1116" y="1049"/>
                    </a:lnTo>
                    <a:lnTo>
                      <a:pt x="1116" y="995"/>
                    </a:lnTo>
                    <a:lnTo>
                      <a:pt x="1003" y="995"/>
                    </a:lnTo>
                    <a:lnTo>
                      <a:pt x="1003" y="933"/>
                    </a:lnTo>
                    <a:lnTo>
                      <a:pt x="913" y="933"/>
                    </a:lnTo>
                    <a:lnTo>
                      <a:pt x="913" y="870"/>
                    </a:lnTo>
                    <a:lnTo>
                      <a:pt x="859" y="870"/>
                    </a:lnTo>
                    <a:lnTo>
                      <a:pt x="859" y="810"/>
                    </a:lnTo>
                    <a:lnTo>
                      <a:pt x="799" y="810"/>
                    </a:lnTo>
                    <a:lnTo>
                      <a:pt x="799" y="567"/>
                    </a:lnTo>
                    <a:lnTo>
                      <a:pt x="652" y="567"/>
                    </a:lnTo>
                    <a:lnTo>
                      <a:pt x="652" y="450"/>
                    </a:lnTo>
                    <a:lnTo>
                      <a:pt x="630" y="450"/>
                    </a:lnTo>
                    <a:lnTo>
                      <a:pt x="630" y="390"/>
                    </a:lnTo>
                    <a:lnTo>
                      <a:pt x="544" y="390"/>
                    </a:lnTo>
                    <a:lnTo>
                      <a:pt x="544" y="330"/>
                    </a:lnTo>
                    <a:lnTo>
                      <a:pt x="528" y="330"/>
                    </a:lnTo>
                    <a:lnTo>
                      <a:pt x="528" y="320"/>
                    </a:lnTo>
                    <a:lnTo>
                      <a:pt x="512" y="320"/>
                    </a:lnTo>
                    <a:lnTo>
                      <a:pt x="512" y="271"/>
                    </a:lnTo>
                    <a:lnTo>
                      <a:pt x="401" y="271"/>
                    </a:lnTo>
                    <a:lnTo>
                      <a:pt x="401" y="165"/>
                    </a:lnTo>
                    <a:lnTo>
                      <a:pt x="389" y="165"/>
                    </a:lnTo>
                    <a:lnTo>
                      <a:pt x="389" y="155"/>
                    </a:lnTo>
                    <a:lnTo>
                      <a:pt x="367" y="155"/>
                    </a:lnTo>
                    <a:lnTo>
                      <a:pt x="367" y="44"/>
                    </a:lnTo>
                    <a:lnTo>
                      <a:pt x="233" y="44"/>
                    </a:lnTo>
                    <a:lnTo>
                      <a:pt x="233" y="0"/>
                    </a:lnTo>
                    <a:lnTo>
                      <a:pt x="0"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3" name="Line 10"/>
              <p:cNvSpPr>
                <a:spLocks noChangeShapeType="1"/>
              </p:cNvSpPr>
              <p:nvPr/>
            </p:nvSpPr>
            <p:spPr bwMode="auto">
              <a:xfrm>
                <a:off x="1847440" y="2122488"/>
                <a:ext cx="0" cy="7876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4" name="Line 11"/>
              <p:cNvSpPr>
                <a:spLocks noChangeShapeType="1"/>
              </p:cNvSpPr>
              <p:nvPr/>
            </p:nvSpPr>
            <p:spPr bwMode="auto">
              <a:xfrm>
                <a:off x="2527995" y="2552561"/>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5" name="Line 12"/>
              <p:cNvSpPr>
                <a:spLocks noChangeShapeType="1"/>
              </p:cNvSpPr>
              <p:nvPr/>
            </p:nvSpPr>
            <p:spPr bwMode="auto">
              <a:xfrm>
                <a:off x="3744173" y="4075934"/>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6" name="Line 13"/>
              <p:cNvSpPr>
                <a:spLocks noChangeShapeType="1"/>
              </p:cNvSpPr>
              <p:nvPr/>
            </p:nvSpPr>
            <p:spPr bwMode="auto">
              <a:xfrm>
                <a:off x="4651581" y="4277580"/>
                <a:ext cx="0" cy="7719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7" name="Line 14"/>
              <p:cNvSpPr>
                <a:spLocks noChangeShapeType="1"/>
              </p:cNvSpPr>
              <p:nvPr/>
            </p:nvSpPr>
            <p:spPr bwMode="auto">
              <a:xfrm>
                <a:off x="5366794"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8" name="Line 15"/>
              <p:cNvSpPr>
                <a:spLocks noChangeShapeType="1"/>
              </p:cNvSpPr>
              <p:nvPr/>
            </p:nvSpPr>
            <p:spPr bwMode="auto">
              <a:xfrm>
                <a:off x="5834676"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29" name="Line 16"/>
              <p:cNvSpPr>
                <a:spLocks noChangeShapeType="1"/>
              </p:cNvSpPr>
              <p:nvPr/>
            </p:nvSpPr>
            <p:spPr bwMode="auto">
              <a:xfrm>
                <a:off x="5922896"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30" name="Line 17"/>
              <p:cNvSpPr>
                <a:spLocks noChangeShapeType="1"/>
              </p:cNvSpPr>
              <p:nvPr/>
            </p:nvSpPr>
            <p:spPr bwMode="auto">
              <a:xfrm>
                <a:off x="6657014"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sp>
            <p:nvSpPr>
              <p:cNvPr id="131" name="Line 18"/>
              <p:cNvSpPr>
                <a:spLocks noChangeShapeType="1"/>
              </p:cNvSpPr>
              <p:nvPr/>
            </p:nvSpPr>
            <p:spPr bwMode="auto">
              <a:xfrm>
                <a:off x="7105992" y="4724983"/>
                <a:ext cx="0" cy="75617"/>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D52B1E"/>
                  </a:solidFill>
                  <a:latin typeface="Arial" panose="020B0604020202020204" pitchFamily="34" charset="0"/>
                  <a:cs typeface="Arial" panose="020B0604020202020204" pitchFamily="34" charset="0"/>
                </a:endParaRPr>
              </a:p>
            </p:txBody>
          </p:sp>
        </p:grpSp>
        <p:sp>
          <p:nvSpPr>
            <p:cNvPr id="132" name="Freeform 131"/>
            <p:cNvSpPr/>
            <p:nvPr/>
          </p:nvSpPr>
          <p:spPr>
            <a:xfrm>
              <a:off x="2012293" y="1816331"/>
              <a:ext cx="5415681" cy="2681899"/>
            </a:xfrm>
            <a:custGeom>
              <a:avLst/>
              <a:gdLst>
                <a:gd name="connsiteX0" fmla="*/ 0 w 6273800"/>
                <a:gd name="connsiteY0" fmla="*/ 0 h 3225800"/>
                <a:gd name="connsiteX1" fmla="*/ 0 w 6273800"/>
                <a:gd name="connsiteY1" fmla="*/ 3225800 h 3225800"/>
                <a:gd name="connsiteX2" fmla="*/ 6273800 w 6273800"/>
                <a:gd name="connsiteY2" fmla="*/ 3225800 h 3225800"/>
              </a:gdLst>
              <a:ahLst/>
              <a:cxnLst>
                <a:cxn ang="0">
                  <a:pos x="connsiteX0" y="connsiteY0"/>
                </a:cxn>
                <a:cxn ang="0">
                  <a:pos x="connsiteX1" y="connsiteY1"/>
                </a:cxn>
                <a:cxn ang="0">
                  <a:pos x="connsiteX2" y="connsiteY2"/>
                </a:cxn>
              </a:cxnLst>
              <a:rect l="l" t="t" r="r" b="b"/>
              <a:pathLst>
                <a:path w="6273800" h="3225800">
                  <a:moveTo>
                    <a:pt x="0" y="0"/>
                  </a:moveTo>
                  <a:lnTo>
                    <a:pt x="0" y="3225800"/>
                  </a:lnTo>
                  <a:lnTo>
                    <a:pt x="6273800" y="322580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GB" dirty="0">
                <a:solidFill>
                  <a:srgbClr val="D52B1E"/>
                </a:solidFill>
              </a:endParaRPr>
            </a:p>
          </p:txBody>
        </p:sp>
        <p:cxnSp>
          <p:nvCxnSpPr>
            <p:cNvPr id="133" name="Straight Connector 132"/>
            <p:cNvCxnSpPr/>
            <p:nvPr/>
          </p:nvCxnSpPr>
          <p:spPr>
            <a:xfrm>
              <a:off x="1928171" y="1813785"/>
              <a:ext cx="75419"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grpSp>
      <p:graphicFrame>
        <p:nvGraphicFramePr>
          <p:cNvPr id="53" name="Group 88"/>
          <p:cNvGraphicFramePr>
            <a:graphicFrameLocks noGrp="1"/>
          </p:cNvGraphicFramePr>
          <p:nvPr>
            <p:extLst>
              <p:ext uri="{D42A27DB-BD31-4B8C-83A1-F6EECF244321}">
                <p14:modId xmlns:p14="http://schemas.microsoft.com/office/powerpoint/2010/main" val="718846003"/>
              </p:ext>
            </p:extLst>
          </p:nvPr>
        </p:nvGraphicFramePr>
        <p:xfrm>
          <a:off x="515633" y="4841367"/>
          <a:ext cx="8408988" cy="1363200"/>
        </p:xfrm>
        <a:graphic>
          <a:graphicData uri="http://schemas.openxmlformats.org/drawingml/2006/table">
            <a:tbl>
              <a:tblPr firstRow="1" bandRow="1">
                <a:tableStyleId>{69012ECD-51FC-41F1-AA8D-1B2483CD663E}</a:tableStyleId>
              </a:tblPr>
              <a:tblGrid>
                <a:gridCol w="4598352"/>
                <a:gridCol w="381063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chemeClr val="tx2"/>
                          </a:solidFill>
                          <a:latin typeface="Arial" panose="020B0604020202020204" pitchFamily="34" charset="0"/>
                          <a:cs typeface="Arial" panose="020B0604020202020204" pitchFamily="34" charset="0"/>
                        </a:rPr>
                        <a:t>Patients with </a:t>
                      </a:r>
                      <a:r>
                        <a:rPr lang="en-GB" sz="1600" noProof="0" dirty="0" smtClean="0">
                          <a:solidFill>
                            <a:srgbClr val="FFFFFF"/>
                          </a:solidFill>
                          <a:latin typeface="Arial" panose="020B0604020202020204" pitchFamily="34" charset="0"/>
                          <a:cs typeface="Arial" panose="020B0604020202020204" pitchFamily="34" charset="0"/>
                        </a:rPr>
                        <a:t>m</a:t>
                      </a:r>
                      <a:r>
                        <a:rPr lang="en-GB" altLang="zh-CN" sz="1600" noProof="0" dirty="0" smtClean="0">
                          <a:solidFill>
                            <a:srgbClr val="FFFFFF"/>
                          </a:solidFill>
                          <a:latin typeface="Arial" panose="020B0604020202020204" pitchFamily="34" charset="0"/>
                          <a:cs typeface="Arial" panose="020B0604020202020204" pitchFamily="34" charset="0"/>
                        </a:rPr>
                        <a:t>etastatic SCCA</a:t>
                      </a:r>
                      <a:r>
                        <a:rPr lang="en-GB" sz="1600" noProof="0" dirty="0" smtClean="0">
                          <a:solidFill>
                            <a:schemeClr val="tx2"/>
                          </a:solidFill>
                          <a:latin typeface="Arial" panose="020B0604020202020204" pitchFamily="34" charset="0"/>
                          <a:cs typeface="Arial" panose="020B0604020202020204" pitchFamily="34" charset="0"/>
                        </a:rPr>
                        <a:t> (n=37)</a:t>
                      </a:r>
                      <a:endParaRPr lang="en-GB"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strike="noStrike" baseline="0" noProof="0" dirty="0" smtClean="0">
                          <a:solidFill>
                            <a:schemeClr val="tx2"/>
                          </a:solidFill>
                          <a:latin typeface="Arial" panose="020B0604020202020204" pitchFamily="34" charset="0"/>
                          <a:cs typeface="Arial" panose="020B0604020202020204" pitchFamily="34" charset="0"/>
                        </a:rPr>
                        <a:t>Treatment-related grade 3 AEs, %</a:t>
                      </a:r>
                      <a:endParaRPr lang="en-GB" sz="1600" b="1" strike="noStrike" baseline="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Anaemia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Fatigue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Hypothyroidism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Rash</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5</a:t>
                      </a:r>
                    </a:p>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3</a:t>
                      </a:r>
                    </a:p>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3</a:t>
                      </a:r>
                    </a:p>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3</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bl>
          </a:graphicData>
        </a:graphic>
      </p:graphicFrame>
    </p:spTree>
    <p:custDataLst>
      <p:tags r:id="rId1"/>
    </p:custDataLst>
    <p:extLst>
      <p:ext uri="{BB962C8B-B14F-4D97-AF65-F5344CB8AC3E}">
        <p14:creationId xmlns:p14="http://schemas.microsoft.com/office/powerpoint/2010/main" val="14595903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O-022: </a:t>
            </a:r>
            <a:r>
              <a:rPr lang="en-GB" dirty="0"/>
              <a:t>A multi-institutional phase 2 study of single agent </a:t>
            </a:r>
            <a:r>
              <a:rPr lang="en-GB" dirty="0" err="1"/>
              <a:t>nivolumab</a:t>
            </a:r>
            <a:r>
              <a:rPr lang="en-GB" dirty="0"/>
              <a:t> in previously treated metastatic squamous cell carcinoma of the anal canal (SCCA</a:t>
            </a:r>
            <a:r>
              <a:rPr lang="en-GB" dirty="0" smtClean="0"/>
              <a:t>) – </a:t>
            </a:r>
            <a:r>
              <a:rPr lang="en-GB" dirty="0" err="1" smtClean="0"/>
              <a:t>Eng</a:t>
            </a:r>
            <a:r>
              <a:rPr lang="en-GB" dirty="0" smtClean="0"/>
              <a:t> C,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err="1" smtClean="0"/>
              <a:t>cfDNA</a:t>
            </a:r>
            <a:r>
              <a:rPr lang="en-GB" dirty="0" smtClean="0"/>
              <a:t>, cell-free DNA.</a:t>
            </a:r>
            <a:endParaRPr lang="en-GB" dirty="0"/>
          </a:p>
        </p:txBody>
      </p:sp>
      <p:sp>
        <p:nvSpPr>
          <p:cNvPr id="15" name="Text Placeholder 14"/>
          <p:cNvSpPr>
            <a:spLocks noGrp="1"/>
          </p:cNvSpPr>
          <p:nvPr>
            <p:ph type="body" sz="quarter" idx="11"/>
          </p:nvPr>
        </p:nvSpPr>
        <p:spPr/>
        <p:txBody>
          <a:bodyPr/>
          <a:lstStyle/>
          <a:p>
            <a:r>
              <a:rPr lang="en-GB" dirty="0" err="1">
                <a:solidFill>
                  <a:schemeClr val="tx1"/>
                </a:solidFill>
              </a:rPr>
              <a:t>Eng</a:t>
            </a:r>
            <a:r>
              <a:rPr lang="en-GB" dirty="0">
                <a:solidFill>
                  <a:schemeClr val="tx1"/>
                </a:solidFill>
              </a:rPr>
              <a:t> et al. A</a:t>
            </a:r>
            <a:r>
              <a:rPr lang="en-GB" dirty="0"/>
              <a:t>nn </a:t>
            </a:r>
            <a:r>
              <a:rPr lang="en-GB" dirty="0" err="1"/>
              <a:t>Oncol</a:t>
            </a:r>
            <a:r>
              <a:rPr lang="en-GB" dirty="0"/>
              <a:t> 2016; 27 (</a:t>
            </a:r>
            <a:r>
              <a:rPr lang="en-GB" dirty="0" err="1"/>
              <a:t>suppl</a:t>
            </a:r>
            <a:r>
              <a:rPr lang="en-GB" dirty="0"/>
              <a:t> 2):,</a:t>
            </a:r>
            <a:r>
              <a:rPr lang="en-GB" dirty="0" err="1">
                <a:solidFill>
                  <a:schemeClr val="tx1"/>
                </a:solidFill>
              </a:rPr>
              <a:t>abstr</a:t>
            </a:r>
            <a:r>
              <a:rPr lang="en-GB" dirty="0">
                <a:solidFill>
                  <a:schemeClr val="tx1"/>
                </a:solidFill>
              </a:rPr>
              <a:t> O-022</a:t>
            </a:r>
          </a:p>
        </p:txBody>
      </p:sp>
      <p:sp>
        <p:nvSpPr>
          <p:cNvPr id="6" name="Rectangle 3"/>
          <p:cNvSpPr txBox="1">
            <a:spLocks noChangeArrowheads="1"/>
          </p:cNvSpPr>
          <p:nvPr/>
        </p:nvSpPr>
        <p:spPr bwMode="auto">
          <a:xfrm>
            <a:off x="365124" y="1254035"/>
            <a:ext cx="8580756" cy="475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t>Key results (</a:t>
            </a:r>
            <a:r>
              <a:rPr lang="en-GB" b="1" dirty="0" smtClean="0"/>
              <a:t>cont.)</a:t>
            </a:r>
            <a:endParaRPr lang="en-GB" b="1" dirty="0"/>
          </a:p>
          <a:p>
            <a:pPr>
              <a:buClr>
                <a:srgbClr val="043882"/>
              </a:buClr>
            </a:pPr>
            <a:endParaRPr lang="en-US" dirty="0" smtClean="0"/>
          </a:p>
          <a:p>
            <a:pPr>
              <a:buClr>
                <a:srgbClr val="043882"/>
              </a:buClr>
            </a:pPr>
            <a:endParaRPr lang="en-US" dirty="0"/>
          </a:p>
          <a:p>
            <a:pPr>
              <a:buClr>
                <a:srgbClr val="043882"/>
              </a:buClr>
            </a:pPr>
            <a:endParaRPr lang="en-US" dirty="0" smtClean="0"/>
          </a:p>
          <a:p>
            <a:pPr>
              <a:buClr>
                <a:srgbClr val="043882"/>
              </a:buClr>
            </a:pPr>
            <a:endParaRPr lang="en-US" dirty="0"/>
          </a:p>
          <a:p>
            <a:pPr>
              <a:buClr>
                <a:srgbClr val="043882"/>
              </a:buClr>
            </a:pPr>
            <a:endParaRPr lang="en-US" dirty="0" smtClean="0"/>
          </a:p>
          <a:p>
            <a:pPr>
              <a:buClr>
                <a:srgbClr val="043882"/>
              </a:buClr>
            </a:pPr>
            <a:endParaRPr lang="en-US" dirty="0"/>
          </a:p>
          <a:p>
            <a:pPr>
              <a:buClr>
                <a:srgbClr val="043882"/>
              </a:buClr>
            </a:pPr>
            <a:r>
              <a:rPr lang="en-US" dirty="0" smtClean="0"/>
              <a:t>No </a:t>
            </a:r>
            <a:r>
              <a:rPr lang="en-US" dirty="0"/>
              <a:t>predictive correlation of </a:t>
            </a:r>
            <a:r>
              <a:rPr lang="en-US" dirty="0" err="1" smtClean="0"/>
              <a:t>cfDNA</a:t>
            </a:r>
            <a:r>
              <a:rPr lang="en-US" dirty="0" smtClean="0"/>
              <a:t> was observed </a:t>
            </a:r>
            <a:r>
              <a:rPr lang="en-US" dirty="0"/>
              <a:t>for responders </a:t>
            </a:r>
            <a:r>
              <a:rPr lang="en-US" dirty="0" smtClean="0"/>
              <a:t>compared with </a:t>
            </a:r>
            <a:br>
              <a:rPr lang="en-US" dirty="0" smtClean="0"/>
            </a:br>
            <a:r>
              <a:rPr lang="en-US" dirty="0" smtClean="0"/>
              <a:t>non-responders </a:t>
            </a:r>
            <a:r>
              <a:rPr lang="en-US" dirty="0"/>
              <a:t>and no prognostic correlation was identified </a:t>
            </a:r>
            <a:endParaRPr lang="en-GB" b="1" dirty="0"/>
          </a:p>
          <a:p>
            <a:pPr marL="0" indent="0">
              <a:buClr>
                <a:srgbClr val="043882"/>
              </a:buClr>
              <a:buFontTx/>
              <a:buNone/>
            </a:pPr>
            <a:endParaRPr lang="en-GB" b="1" dirty="0" smtClean="0"/>
          </a:p>
          <a:p>
            <a:pPr marL="0" indent="0">
              <a:buClr>
                <a:srgbClr val="043882"/>
              </a:buClr>
              <a:buFontTx/>
              <a:buNone/>
            </a:pPr>
            <a:r>
              <a:rPr lang="en-GB" b="1" dirty="0" smtClean="0"/>
              <a:t>Conclusion</a:t>
            </a:r>
            <a:endParaRPr lang="en-GB" dirty="0"/>
          </a:p>
          <a:p>
            <a:pPr>
              <a:buClr>
                <a:srgbClr val="043882"/>
              </a:buClr>
            </a:pPr>
            <a:r>
              <a:rPr lang="en-GB" b="1" dirty="0" smtClean="0"/>
              <a:t>Nivolumab </a:t>
            </a:r>
            <a:r>
              <a:rPr lang="en-GB" b="1" dirty="0"/>
              <a:t>monotherapy was well tolerated and </a:t>
            </a:r>
            <a:r>
              <a:rPr lang="en-GB" b="1" dirty="0" smtClean="0"/>
              <a:t>the primary </a:t>
            </a:r>
            <a:r>
              <a:rPr lang="en-GB" b="1" dirty="0"/>
              <a:t>endpoint (</a:t>
            </a:r>
            <a:r>
              <a:rPr lang="en-GB" b="1" dirty="0" smtClean="0"/>
              <a:t>ORR) was met</a:t>
            </a:r>
            <a:endParaRPr lang="en-GB" b="1" dirty="0"/>
          </a:p>
        </p:txBody>
      </p:sp>
      <p:graphicFrame>
        <p:nvGraphicFramePr>
          <p:cNvPr id="9" name="Group 88"/>
          <p:cNvGraphicFramePr>
            <a:graphicFrameLocks noGrp="1"/>
          </p:cNvGraphicFramePr>
          <p:nvPr>
            <p:extLst>
              <p:ext uri="{D42A27DB-BD31-4B8C-83A1-F6EECF244321}">
                <p14:modId xmlns:p14="http://schemas.microsoft.com/office/powerpoint/2010/main" val="297075641"/>
              </p:ext>
            </p:extLst>
          </p:nvPr>
        </p:nvGraphicFramePr>
        <p:xfrm>
          <a:off x="369888" y="1844824"/>
          <a:ext cx="8408988" cy="1217640"/>
        </p:xfrm>
        <a:graphic>
          <a:graphicData uri="http://schemas.openxmlformats.org/drawingml/2006/table">
            <a:tbl>
              <a:tblPr firstRow="1" bandRow="1">
                <a:tableStyleId>{69012ECD-51FC-41F1-AA8D-1B2483CD663E}</a:tableStyleId>
              </a:tblPr>
              <a:tblGrid>
                <a:gridCol w="2802996"/>
                <a:gridCol w="2802996"/>
                <a:gridCol w="280299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600" dirty="0" smtClean="0">
                          <a:solidFill>
                            <a:schemeClr val="tx2"/>
                          </a:solidFill>
                          <a:latin typeface="Arial" panose="020B0604020202020204" pitchFamily="34" charset="0"/>
                          <a:cs typeface="Arial" panose="020B0604020202020204" pitchFamily="34" charset="0"/>
                        </a:rPr>
                        <a:t>Gene</a:t>
                      </a:r>
                      <a:endParaRPr lang="en-US" sz="160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strike="noStrike" baseline="0" dirty="0" smtClean="0">
                          <a:solidFill>
                            <a:schemeClr val="tx2"/>
                          </a:solidFill>
                          <a:latin typeface="Arial" panose="020B0604020202020204" pitchFamily="34" charset="0"/>
                          <a:cs typeface="Arial" panose="020B0604020202020204" pitchFamily="34" charset="0"/>
                        </a:rPr>
                        <a:t>Type </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dirty="0" smtClean="0">
                          <a:solidFill>
                            <a:schemeClr val="tx2"/>
                          </a:solidFill>
                          <a:latin typeface="Arial" panose="020B0604020202020204" pitchFamily="34" charset="0"/>
                          <a:cs typeface="Arial" panose="020B0604020202020204" pitchFamily="34" charset="0"/>
                        </a:rPr>
                        <a:t>Incidence, n (%)</a:t>
                      </a:r>
                      <a:endParaRPr lang="en-US" sz="160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smtClean="0">
                          <a:solidFill>
                            <a:srgbClr val="000000"/>
                          </a:solidFill>
                          <a:latin typeface="Arial" panose="020B0604020202020204" pitchFamily="34" charset="0"/>
                          <a:cs typeface="Arial" panose="020B0604020202020204" pitchFamily="34" charset="0"/>
                        </a:rPr>
                        <a:t>p53</a:t>
                      </a:r>
                      <a:endParaRPr lang="en-US" sz="150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Mutation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12 (46)</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smtClean="0">
                          <a:solidFill>
                            <a:srgbClr val="000000"/>
                          </a:solidFill>
                          <a:latin typeface="Arial" panose="020B0604020202020204" pitchFamily="34" charset="0"/>
                          <a:cs typeface="Arial" panose="020B0604020202020204" pitchFamily="34" charset="0"/>
                        </a:rPr>
                        <a:t>PIK3CA</a:t>
                      </a:r>
                      <a:endParaRPr lang="en-US" sz="150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Mutation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5 (19)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500" baseline="0" dirty="0" smtClean="0">
                          <a:solidFill>
                            <a:srgbClr val="000000"/>
                          </a:solidFill>
                          <a:latin typeface="Arial" panose="020B0604020202020204" pitchFamily="34" charset="0"/>
                          <a:cs typeface="Arial" panose="020B0604020202020204" pitchFamily="34" charset="0"/>
                        </a:rPr>
                        <a:t>PIK3CA</a:t>
                      </a:r>
                      <a:endParaRPr lang="en-US" sz="150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Amplification</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0" dirty="0" smtClean="0">
                          <a:solidFill>
                            <a:srgbClr val="000000"/>
                          </a:solidFill>
                          <a:latin typeface="Arial" panose="020B0604020202020204" pitchFamily="34" charset="0"/>
                          <a:cs typeface="Arial" panose="020B0604020202020204" pitchFamily="34" charset="0"/>
                        </a:rPr>
                        <a:t>3 (12)</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bl>
          </a:graphicData>
        </a:graphic>
      </p:graphicFrame>
    </p:spTree>
    <p:custDataLst>
      <p:tags r:id="rId1"/>
    </p:custDataLst>
    <p:extLst>
      <p:ext uri="{BB962C8B-B14F-4D97-AF65-F5344CB8AC3E}">
        <p14:creationId xmlns:p14="http://schemas.microsoft.com/office/powerpoint/2010/main" val="92618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LBA-01: Safety and efficacy of </a:t>
            </a:r>
            <a:r>
              <a:rPr lang="en-GB" dirty="0" err="1"/>
              <a:t>cobimetinib</a:t>
            </a:r>
            <a:r>
              <a:rPr lang="en-GB" dirty="0"/>
              <a:t> (</a:t>
            </a:r>
            <a:r>
              <a:rPr lang="en-GB" dirty="0" err="1"/>
              <a:t>cobi</a:t>
            </a:r>
            <a:r>
              <a:rPr lang="en-GB" dirty="0"/>
              <a:t>) and </a:t>
            </a:r>
            <a:r>
              <a:rPr lang="en-GB" dirty="0" err="1"/>
              <a:t>atezolizumab</a:t>
            </a:r>
            <a:r>
              <a:rPr lang="en-GB" dirty="0"/>
              <a:t> (</a:t>
            </a:r>
            <a:r>
              <a:rPr lang="en-GB" dirty="0" err="1"/>
              <a:t>atezo</a:t>
            </a:r>
            <a:r>
              <a:rPr lang="en-GB" dirty="0"/>
              <a:t>) in a Phase 1b study of metastatic colorectal cancer </a:t>
            </a:r>
            <a:br>
              <a:rPr lang="en-GB" dirty="0"/>
            </a:br>
            <a:r>
              <a:rPr lang="en-GB" dirty="0"/>
              <a:t>(</a:t>
            </a:r>
            <a:r>
              <a:rPr lang="en-GB" dirty="0" err="1"/>
              <a:t>mCRC</a:t>
            </a:r>
            <a:r>
              <a:rPr lang="en-GB" dirty="0"/>
              <a:t>) – </a:t>
            </a:r>
            <a:r>
              <a:rPr lang="en-GB" dirty="0" err="1"/>
              <a:t>Bendell</a:t>
            </a:r>
            <a:r>
              <a:rPr lang="en-GB" dirty="0"/>
              <a:t>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en-GB" dirty="0" err="1"/>
              <a:t>Bendell</a:t>
            </a:r>
            <a:r>
              <a:rPr lang="en-GB" dirty="0"/>
              <a:t> J, et al. Ann </a:t>
            </a:r>
            <a:r>
              <a:rPr lang="en-GB" dirty="0" err="1"/>
              <a:t>Oncol</a:t>
            </a:r>
            <a:r>
              <a:rPr lang="en-GB" dirty="0"/>
              <a:t> 2016; 27 (</a:t>
            </a:r>
            <a:r>
              <a:rPr lang="en-GB" dirty="0" err="1"/>
              <a:t>suppl</a:t>
            </a:r>
            <a:r>
              <a:rPr lang="en-GB" dirty="0"/>
              <a:t> 2): </a:t>
            </a:r>
            <a:r>
              <a:rPr lang="en-GB" dirty="0" err="1"/>
              <a:t>abstr</a:t>
            </a:r>
            <a:r>
              <a:rPr lang="en-GB" dirty="0"/>
              <a:t> LBA-01</a:t>
            </a:r>
          </a:p>
        </p:txBody>
      </p:sp>
      <p:graphicFrame>
        <p:nvGraphicFramePr>
          <p:cNvPr id="10328" name="Group 88"/>
          <p:cNvGraphicFramePr>
            <a:graphicFrameLocks noGrp="1"/>
          </p:cNvGraphicFramePr>
          <p:nvPr>
            <p:extLst>
              <p:ext uri="{D42A27DB-BD31-4B8C-83A1-F6EECF244321}">
                <p14:modId xmlns:p14="http://schemas.microsoft.com/office/powerpoint/2010/main" val="3912106502"/>
              </p:ext>
            </p:extLst>
          </p:nvPr>
        </p:nvGraphicFramePr>
        <p:xfrm>
          <a:off x="369888" y="1600624"/>
          <a:ext cx="8408988" cy="4676640"/>
        </p:xfrm>
        <a:graphic>
          <a:graphicData uri="http://schemas.openxmlformats.org/drawingml/2006/table">
            <a:tbl>
              <a:tblPr firstRow="1" bandRow="1">
                <a:tableStyleId>{69012ECD-51FC-41F1-AA8D-1B2483CD663E}</a:tableStyleId>
              </a:tblPr>
              <a:tblGrid>
                <a:gridCol w="5403115"/>
                <a:gridCol w="3005873"/>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GB" sz="1600" noProof="0" dirty="0" smtClean="0">
                          <a:solidFill>
                            <a:schemeClr val="tx2"/>
                          </a:solidFill>
                          <a:latin typeface="Arial" panose="020B0604020202020204" pitchFamily="34" charset="0"/>
                          <a:cs typeface="Arial" panose="020B0604020202020204" pitchFamily="34" charset="0"/>
                        </a:rPr>
                        <a:t>Patients with CRC (n=23)</a:t>
                      </a:r>
                      <a:endParaRPr lang="en-GB"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strike="noStrike" baseline="0" noProof="0" dirty="0" smtClean="0">
                          <a:solidFill>
                            <a:schemeClr val="tx2"/>
                          </a:solidFill>
                          <a:latin typeface="Arial" panose="020B0604020202020204" pitchFamily="34" charset="0"/>
                          <a:cs typeface="Arial" panose="020B0604020202020204" pitchFamily="34" charset="0"/>
                        </a:rPr>
                        <a:t>Treatment-related, n (%)</a:t>
                      </a:r>
                      <a:endParaRPr lang="en-GB" sz="1600" b="1" strike="noStrike" baseline="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Grade 3 AEs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8 (35)</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Grade 4/5 AEs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0 (0)</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Serious AEs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2 (9)</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r>
                        <a:rPr lang="en-GB" sz="1600" baseline="0" noProof="0" dirty="0" smtClean="0">
                          <a:solidFill>
                            <a:srgbClr val="000000"/>
                          </a:solidFill>
                          <a:latin typeface="Arial" panose="020B0604020202020204" pitchFamily="34" charset="0"/>
                          <a:cs typeface="Arial" panose="020B0604020202020204" pitchFamily="34" charset="0"/>
                        </a:rPr>
                        <a:t>AEs leading to withdrawal from cobimetinib</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algn="ctr"/>
                      <a:r>
                        <a:rPr lang="en-GB" sz="1600" noProof="0" dirty="0" smtClean="0">
                          <a:solidFill>
                            <a:srgbClr val="000000"/>
                          </a:solidFill>
                          <a:latin typeface="Arial" panose="020B0604020202020204" pitchFamily="34" charset="0"/>
                          <a:cs typeface="Arial" panose="020B0604020202020204" pitchFamily="34" charset="0"/>
                        </a:rPr>
                        <a:t>4 (17)</a:t>
                      </a:r>
                      <a:endParaRPr lang="en-GB" sz="16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600" noProof="0" dirty="0" smtClean="0">
                          <a:solidFill>
                            <a:srgbClr val="000000"/>
                          </a:solidFill>
                          <a:latin typeface="Arial" panose="020B0604020202020204" pitchFamily="34" charset="0"/>
                          <a:cs typeface="Arial" panose="020B0604020202020204" pitchFamily="34" charset="0"/>
                        </a:rPr>
                        <a:t>AEs</a:t>
                      </a:r>
                      <a:r>
                        <a:rPr lang="en-GB" sz="1600" baseline="0" noProof="0" dirty="0" smtClean="0">
                          <a:solidFill>
                            <a:srgbClr val="000000"/>
                          </a:solidFill>
                          <a:latin typeface="Arial" panose="020B0604020202020204" pitchFamily="34" charset="0"/>
                          <a:cs typeface="Arial" panose="020B0604020202020204" pitchFamily="34" charset="0"/>
                        </a:rPr>
                        <a:t> leading to withdrawal from atezolizumab</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600" noProof="0" dirty="0" smtClean="0">
                          <a:solidFill>
                            <a:srgbClr val="000000"/>
                          </a:solidFill>
                          <a:latin typeface="Arial" panose="020B0604020202020204" pitchFamily="34" charset="0"/>
                          <a:cs typeface="Arial" panose="020B0604020202020204" pitchFamily="34" charset="0"/>
                        </a:rPr>
                        <a:t>0 (0)</a:t>
                      </a:r>
                      <a:endParaRPr lang="en-GB" sz="1600" b="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baseline="0" noProof="0" dirty="0" smtClean="0">
                          <a:solidFill>
                            <a:schemeClr val="tx2"/>
                          </a:solidFill>
                          <a:latin typeface="Arial" panose="020B0604020202020204" pitchFamily="34" charset="0"/>
                          <a:cs typeface="Arial" panose="020B0604020202020204" pitchFamily="34" charset="0"/>
                        </a:rPr>
                        <a:t>Grade 3 AEs occurring in &gt;5% of patients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en-GB" sz="1600" b="1" noProof="0" dirty="0" smtClean="0">
                          <a:solidFill>
                            <a:schemeClr val="tx2"/>
                          </a:solidFill>
                          <a:latin typeface="Arial" panose="020B0604020202020204" pitchFamily="34" charset="0"/>
                          <a:cs typeface="Arial" panose="020B0604020202020204" pitchFamily="34" charset="0"/>
                        </a:rPr>
                        <a:t>%</a:t>
                      </a:r>
                      <a:endParaRPr lang="en-GB" sz="1600" b="1"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indent="0"/>
                      <a:r>
                        <a:rPr lang="en-GB" sz="1600" baseline="0" noProof="0" dirty="0" smtClean="0">
                          <a:solidFill>
                            <a:srgbClr val="000000"/>
                          </a:solidFill>
                          <a:latin typeface="Arial" panose="020B0604020202020204" pitchFamily="34" charset="0"/>
                          <a:cs typeface="Arial" panose="020B0604020202020204" pitchFamily="34" charset="0"/>
                        </a:rPr>
                        <a:t>Diarrhoea</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c>
                  <a:txBody>
                    <a:bodyPr/>
                    <a:lstStyle/>
                    <a:p>
                      <a:pPr algn="ctr"/>
                      <a:r>
                        <a:rPr lang="en-GB" sz="1600" b="0" noProof="0" dirty="0" smtClean="0">
                          <a:solidFill>
                            <a:srgbClr val="000000"/>
                          </a:solidFill>
                          <a:latin typeface="Arial" panose="020B0604020202020204" pitchFamily="34" charset="0"/>
                          <a:cs typeface="Arial" panose="020B0604020202020204" pitchFamily="34" charset="0"/>
                        </a:rPr>
                        <a:t>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5098"/>
                      </a:srgbClr>
                    </a:solidFill>
                  </a:tcPr>
                </a:tc>
              </a:tr>
              <a:tr h="0">
                <a:tc>
                  <a:txBody>
                    <a:bodyPr/>
                    <a:lstStyle/>
                    <a:p>
                      <a:endParaRPr lang="en-GB" sz="10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000" b="1" baseline="3000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800" noProof="0" dirty="0" smtClean="0">
                          <a:solidFill>
                            <a:schemeClr val="tx2"/>
                          </a:solidFill>
                          <a:latin typeface="Arial" panose="020B0604020202020204" pitchFamily="34" charset="0"/>
                          <a:cs typeface="Arial" panose="020B0604020202020204" pitchFamily="34" charset="0"/>
                        </a:rPr>
                        <a:t>Efficacy endpoints</a:t>
                      </a:r>
                      <a:endParaRPr lang="en-GB" sz="1800" noProof="0"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b="1" baseline="3000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aseline="0" noProof="0" dirty="0" smtClean="0">
                          <a:solidFill>
                            <a:srgbClr val="000000"/>
                          </a:solidFill>
                          <a:latin typeface="Arial" panose="020B0604020202020204" pitchFamily="34" charset="0"/>
                          <a:cs typeface="Arial" panose="020B0604020202020204" pitchFamily="34" charset="0"/>
                        </a:rPr>
                        <a:t>ORR, % (95% CI)</a:t>
                      </a:r>
                      <a:endParaRPr lang="en-GB" sz="1600" baseline="300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17 (5.0, 38.8)</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aseline="0" noProof="0" dirty="0" err="1" smtClean="0">
                          <a:solidFill>
                            <a:srgbClr val="000000"/>
                          </a:solidFill>
                          <a:latin typeface="Arial" panose="020B0604020202020204" pitchFamily="34" charset="0"/>
                          <a:cs typeface="Arial" panose="020B0604020202020204" pitchFamily="34" charset="0"/>
                        </a:rPr>
                        <a:t>mDOR</a:t>
                      </a:r>
                      <a:r>
                        <a:rPr lang="en-GB" sz="1600" baseline="0" noProof="0" dirty="0" smtClean="0">
                          <a:solidFill>
                            <a:srgbClr val="000000"/>
                          </a:solidFill>
                          <a:latin typeface="Arial" panose="020B0604020202020204" pitchFamily="34" charset="0"/>
                          <a:cs typeface="Arial" panose="020B0604020202020204" pitchFamily="34" charset="0"/>
                        </a:rPr>
                        <a:t>, months (range)</a:t>
                      </a:r>
                      <a:endParaRPr lang="en-GB" sz="1600" baseline="3000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NR</a:t>
                      </a:r>
                      <a:r>
                        <a:rPr lang="en-GB" sz="1600" baseline="0" noProof="0" dirty="0" smtClean="0">
                          <a:solidFill>
                            <a:srgbClr val="000000"/>
                          </a:solidFill>
                          <a:latin typeface="Arial" panose="020B0604020202020204" pitchFamily="34" charset="0"/>
                          <a:cs typeface="Arial" panose="020B0604020202020204" pitchFamily="34" charset="0"/>
                        </a:rPr>
                        <a:t> (5.4–11.1+)</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r>
                        <a:rPr lang="en-GB" sz="1600" noProof="0" dirty="0" err="1" smtClean="0">
                          <a:solidFill>
                            <a:srgbClr val="000000"/>
                          </a:solidFill>
                          <a:latin typeface="Arial" panose="020B0604020202020204" pitchFamily="34" charset="0"/>
                          <a:cs typeface="Arial" panose="020B0604020202020204" pitchFamily="34" charset="0"/>
                        </a:rPr>
                        <a:t>mPFS</a:t>
                      </a:r>
                      <a:r>
                        <a:rPr lang="en-GB" sz="1600" noProof="0" dirty="0" smtClean="0">
                          <a:solidFill>
                            <a:srgbClr val="000000"/>
                          </a:solidFill>
                          <a:latin typeface="Arial" panose="020B0604020202020204" pitchFamily="34" charset="0"/>
                          <a:cs typeface="Arial" panose="020B0604020202020204" pitchFamily="34" charset="0"/>
                        </a:rPr>
                        <a:t>, months</a:t>
                      </a:r>
                      <a:r>
                        <a:rPr lang="en-GB" sz="1600" baseline="0" noProof="0" dirty="0" smtClean="0">
                          <a:solidFill>
                            <a:srgbClr val="000000"/>
                          </a:solidFill>
                          <a:latin typeface="Arial" panose="020B0604020202020204" pitchFamily="34" charset="0"/>
                          <a:cs typeface="Arial" panose="020B0604020202020204" pitchFamily="34" charset="0"/>
                        </a:rPr>
                        <a:t> (95% CI)</a:t>
                      </a:r>
                      <a:endParaRPr lang="en-GB" sz="1600" baseline="300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2.3 (1.8, 9.5)</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r h="0">
                <a:tc>
                  <a:txBody>
                    <a:bodyPr/>
                    <a:lstStyle/>
                    <a:p>
                      <a:pPr marL="0" lvl="1"/>
                      <a:r>
                        <a:rPr lang="en-GB" sz="1600" noProof="0" dirty="0" err="1" smtClean="0">
                          <a:solidFill>
                            <a:srgbClr val="000000"/>
                          </a:solidFill>
                          <a:latin typeface="Arial" panose="020B0604020202020204" pitchFamily="34" charset="0"/>
                          <a:cs typeface="Arial" panose="020B0604020202020204" pitchFamily="34" charset="0"/>
                        </a:rPr>
                        <a:t>mOS</a:t>
                      </a:r>
                      <a:r>
                        <a:rPr lang="en-GB" sz="1600" noProof="0" dirty="0" smtClean="0">
                          <a:solidFill>
                            <a:srgbClr val="000000"/>
                          </a:solidFill>
                          <a:latin typeface="Arial" panose="020B0604020202020204" pitchFamily="34" charset="0"/>
                          <a:cs typeface="Arial" panose="020B0604020202020204" pitchFamily="34" charset="0"/>
                        </a:rPr>
                        <a:t>, months (95% CI)</a:t>
                      </a:r>
                      <a:endParaRPr lang="en-GB" sz="16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NE (6.5, NE)</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10196"/>
                      </a:srgb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6-month OS,</a:t>
                      </a:r>
                      <a:r>
                        <a:rPr lang="en-GB" sz="1600" baseline="0" noProof="0" dirty="0" smtClean="0">
                          <a:solidFill>
                            <a:srgbClr val="000000"/>
                          </a:solidFill>
                          <a:latin typeface="Arial" panose="020B0604020202020204" pitchFamily="34" charset="0"/>
                          <a:cs typeface="Arial" panose="020B0604020202020204" pitchFamily="34" charset="0"/>
                        </a:rPr>
                        <a:t> % (95% CI)</a:t>
                      </a:r>
                      <a:endParaRPr lang="en-GB" sz="1600" baseline="30000" noProof="0" dirty="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Arial" panose="020B0604020202020204" pitchFamily="34" charset="0"/>
                          <a:cs typeface="Arial" panose="020B0604020202020204" pitchFamily="34" charset="0"/>
                        </a:rPr>
                        <a:t>72 (0.52, 0.93)</a:t>
                      </a:r>
                      <a:endParaRPr lang="en-GB" sz="1600" b="0" noProof="0" dirty="0" smtClean="0">
                        <a:solidFill>
                          <a:srgbClr val="000000"/>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0000">
                        <a:alpha val="24706"/>
                      </a:srgbClr>
                    </a:solidFill>
                  </a:tcPr>
                </a:tc>
              </a:tr>
            </a:tbl>
          </a:graphicData>
        </a:graphic>
      </p:graphicFrame>
      <p:sp>
        <p:nvSpPr>
          <p:cNvPr id="7" name="Rectangle 3"/>
          <p:cNvSpPr txBox="1">
            <a:spLocks noChangeArrowheads="1"/>
          </p:cNvSpPr>
          <p:nvPr/>
        </p:nvSpPr>
        <p:spPr bwMode="auto">
          <a:xfrm>
            <a:off x="365124" y="1254035"/>
            <a:ext cx="8413751" cy="73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a:p>
        </p:txBody>
      </p:sp>
    </p:spTree>
    <p:custDataLst>
      <p:tags r:id="rId1"/>
    </p:custDataLst>
    <p:extLst>
      <p:ext uri="{BB962C8B-B14F-4D97-AF65-F5344CB8AC3E}">
        <p14:creationId xmlns:p14="http://schemas.microsoft.com/office/powerpoint/2010/main" val="2254113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LBA-01: Safety and efficacy of cobimetinib (</a:t>
            </a:r>
            <a:r>
              <a:rPr lang="en-GB" dirty="0" err="1"/>
              <a:t>cobi</a:t>
            </a:r>
            <a:r>
              <a:rPr lang="en-GB" dirty="0"/>
              <a:t>) and atezolizumab (</a:t>
            </a:r>
            <a:r>
              <a:rPr lang="en-GB" dirty="0" err="1"/>
              <a:t>atezo</a:t>
            </a:r>
            <a:r>
              <a:rPr lang="en-GB" dirty="0"/>
              <a:t>) in a Phase 1b study of metastatic colorectal cancer </a:t>
            </a:r>
            <a:br>
              <a:rPr lang="en-GB" dirty="0"/>
            </a:br>
            <a:r>
              <a:rPr lang="en-GB" dirty="0"/>
              <a:t>(</a:t>
            </a:r>
            <a:r>
              <a:rPr lang="en-GB" dirty="0" err="1"/>
              <a:t>mCRC</a:t>
            </a:r>
            <a:r>
              <a:rPr lang="en-GB" dirty="0"/>
              <a:t>) – </a:t>
            </a:r>
            <a:r>
              <a:rPr lang="en-GB" dirty="0" err="1"/>
              <a:t>Bendell</a:t>
            </a:r>
            <a:r>
              <a:rPr lang="en-GB" dirty="0"/>
              <a:t> J, et al </a:t>
            </a:r>
          </a:p>
        </p:txBody>
      </p:sp>
      <p:sp>
        <p:nvSpPr>
          <p:cNvPr id="3" name="Text Placeholder 2"/>
          <p:cNvSpPr>
            <a:spLocks noGrp="1"/>
          </p:cNvSpPr>
          <p:nvPr>
            <p:ph type="body" sz="quarter" idx="11"/>
          </p:nvPr>
        </p:nvSpPr>
        <p:spPr>
          <a:xfrm>
            <a:off x="4285398" y="6096000"/>
            <a:ext cx="4493478" cy="487363"/>
          </a:xfrm>
        </p:spPr>
        <p:txBody>
          <a:bodyPr/>
          <a:lstStyle/>
          <a:p>
            <a:pPr>
              <a:buClr>
                <a:srgbClr val="043882"/>
              </a:buClr>
            </a:pPr>
            <a:r>
              <a:rPr lang="en-GB" dirty="0" err="1"/>
              <a:t>Bendell</a:t>
            </a:r>
            <a:r>
              <a:rPr lang="en-GB" dirty="0"/>
              <a:t> J, et al. Ann </a:t>
            </a:r>
            <a:r>
              <a:rPr lang="en-GB" dirty="0" err="1"/>
              <a:t>Oncol</a:t>
            </a:r>
            <a:r>
              <a:rPr lang="en-GB" dirty="0"/>
              <a:t> 2016; 27 (</a:t>
            </a:r>
            <a:r>
              <a:rPr lang="en-GB" dirty="0" err="1"/>
              <a:t>suppl</a:t>
            </a:r>
            <a:r>
              <a:rPr lang="en-GB" dirty="0"/>
              <a:t> 2): </a:t>
            </a:r>
            <a:r>
              <a:rPr lang="en-GB" dirty="0" err="1"/>
              <a:t>abstr</a:t>
            </a:r>
            <a:r>
              <a:rPr lang="en-GB" dirty="0"/>
              <a:t> LBA-01</a:t>
            </a:r>
          </a:p>
        </p:txBody>
      </p:sp>
      <p:sp>
        <p:nvSpPr>
          <p:cNvPr id="7" name="Rectangle 3"/>
          <p:cNvSpPr txBox="1">
            <a:spLocks noChangeArrowheads="1"/>
          </p:cNvSpPr>
          <p:nvPr/>
        </p:nvSpPr>
        <p:spPr bwMode="auto">
          <a:xfrm>
            <a:off x="365124" y="1254035"/>
            <a:ext cx="8413751" cy="48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p>
          <a:p>
            <a:pPr>
              <a:buClr>
                <a:srgbClr val="043882"/>
              </a:buClr>
            </a:pPr>
            <a:endParaRPr lang="en-GB" dirty="0"/>
          </a:p>
        </p:txBody>
      </p:sp>
      <p:grpSp>
        <p:nvGrpSpPr>
          <p:cNvPr id="9" name="Group 8"/>
          <p:cNvGrpSpPr>
            <a:grpSpLocks/>
          </p:cNvGrpSpPr>
          <p:nvPr/>
        </p:nvGrpSpPr>
        <p:grpSpPr>
          <a:xfrm>
            <a:off x="207547" y="1844824"/>
            <a:ext cx="8737387" cy="3284822"/>
            <a:chOff x="89016" y="1320674"/>
            <a:chExt cx="8737387" cy="2932877"/>
          </a:xfrm>
        </p:grpSpPr>
        <p:cxnSp>
          <p:nvCxnSpPr>
            <p:cNvPr id="10" name="Straight Connector 9"/>
            <p:cNvCxnSpPr/>
            <p:nvPr/>
          </p:nvCxnSpPr>
          <p:spPr>
            <a:xfrm flipH="1">
              <a:off x="1003669" y="1458597"/>
              <a:ext cx="0" cy="2430161"/>
            </a:xfrm>
            <a:prstGeom prst="line">
              <a:avLst/>
            </a:prstGeom>
            <a:noFill/>
            <a:ln w="12700" cap="flat" cmpd="sng" algn="ctr">
              <a:solidFill>
                <a:sysClr val="windowText" lastClr="000000"/>
              </a:solidFill>
              <a:prstDash val="solid"/>
              <a:miter lim="800000"/>
            </a:ln>
            <a:effectLst/>
          </p:spPr>
        </p:cxnSp>
        <p:cxnSp>
          <p:nvCxnSpPr>
            <p:cNvPr id="11" name="Straight Connector 10"/>
            <p:cNvCxnSpPr/>
            <p:nvPr/>
          </p:nvCxnSpPr>
          <p:spPr>
            <a:xfrm>
              <a:off x="879090" y="1463198"/>
              <a:ext cx="126953" cy="0"/>
            </a:xfrm>
            <a:prstGeom prst="line">
              <a:avLst/>
            </a:prstGeom>
            <a:noFill/>
            <a:ln w="12700" cap="flat" cmpd="sng" algn="ctr">
              <a:solidFill>
                <a:sysClr val="windowText" lastClr="000000"/>
              </a:solidFill>
              <a:prstDash val="solid"/>
              <a:miter lim="800000"/>
            </a:ln>
            <a:effectLst/>
          </p:spPr>
        </p:cxnSp>
        <p:cxnSp>
          <p:nvCxnSpPr>
            <p:cNvPr id="12" name="Straight Connector 11"/>
            <p:cNvCxnSpPr/>
            <p:nvPr/>
          </p:nvCxnSpPr>
          <p:spPr>
            <a:xfrm>
              <a:off x="879090" y="1705002"/>
              <a:ext cx="126953" cy="0"/>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a:off x="879090" y="2071183"/>
              <a:ext cx="126953" cy="0"/>
            </a:xfrm>
            <a:prstGeom prst="line">
              <a:avLst/>
            </a:prstGeom>
            <a:noFill/>
            <a:ln w="12700" cap="flat" cmpd="sng" algn="ctr">
              <a:solidFill>
                <a:sysClr val="windowText" lastClr="000000"/>
              </a:solidFill>
              <a:prstDash val="solid"/>
              <a:miter lim="800000"/>
            </a:ln>
            <a:effectLst/>
          </p:spPr>
        </p:cxnSp>
        <p:cxnSp>
          <p:nvCxnSpPr>
            <p:cNvPr id="14" name="Straight Connector 13"/>
            <p:cNvCxnSpPr/>
            <p:nvPr/>
          </p:nvCxnSpPr>
          <p:spPr>
            <a:xfrm>
              <a:off x="879090" y="2433721"/>
              <a:ext cx="126953" cy="0"/>
            </a:xfrm>
            <a:prstGeom prst="line">
              <a:avLst/>
            </a:prstGeom>
            <a:noFill/>
            <a:ln w="12700" cap="flat" cmpd="sng" algn="ctr">
              <a:solidFill>
                <a:sysClr val="windowText" lastClr="000000"/>
              </a:solidFill>
              <a:prstDash val="solid"/>
              <a:miter lim="800000"/>
            </a:ln>
            <a:effectLst/>
          </p:spPr>
        </p:cxnSp>
        <p:cxnSp>
          <p:nvCxnSpPr>
            <p:cNvPr id="15" name="Straight Connector 14"/>
            <p:cNvCxnSpPr/>
            <p:nvPr/>
          </p:nvCxnSpPr>
          <p:spPr>
            <a:xfrm>
              <a:off x="879090" y="2794134"/>
              <a:ext cx="126953" cy="0"/>
            </a:xfrm>
            <a:prstGeom prst="line">
              <a:avLst/>
            </a:prstGeom>
            <a:noFill/>
            <a:ln w="12700" cap="flat" cmpd="sng" algn="ctr">
              <a:solidFill>
                <a:sysClr val="windowText" lastClr="000000"/>
              </a:solidFill>
              <a:prstDash val="solid"/>
              <a:miter lim="800000"/>
            </a:ln>
            <a:effectLst/>
          </p:spPr>
        </p:cxnSp>
        <p:cxnSp>
          <p:nvCxnSpPr>
            <p:cNvPr id="16" name="Straight Connector 15"/>
            <p:cNvCxnSpPr/>
            <p:nvPr/>
          </p:nvCxnSpPr>
          <p:spPr>
            <a:xfrm>
              <a:off x="879090" y="3161373"/>
              <a:ext cx="126953" cy="0"/>
            </a:xfrm>
            <a:prstGeom prst="line">
              <a:avLst/>
            </a:prstGeom>
            <a:noFill/>
            <a:ln w="12700" cap="flat" cmpd="sng" algn="ctr">
              <a:solidFill>
                <a:sysClr val="windowText" lastClr="000000"/>
              </a:solidFill>
              <a:prstDash val="solid"/>
              <a:miter lim="800000"/>
            </a:ln>
            <a:effectLst/>
          </p:spPr>
        </p:cxnSp>
        <p:cxnSp>
          <p:nvCxnSpPr>
            <p:cNvPr id="17" name="Straight Connector 16"/>
            <p:cNvCxnSpPr/>
            <p:nvPr/>
          </p:nvCxnSpPr>
          <p:spPr>
            <a:xfrm>
              <a:off x="879090" y="3521787"/>
              <a:ext cx="126953" cy="0"/>
            </a:xfrm>
            <a:prstGeom prst="line">
              <a:avLst/>
            </a:prstGeom>
            <a:noFill/>
            <a:ln w="12700" cap="flat" cmpd="sng" algn="ctr">
              <a:solidFill>
                <a:sysClr val="windowText" lastClr="000000"/>
              </a:solidFill>
              <a:prstDash val="solid"/>
              <a:miter lim="800000"/>
            </a:ln>
            <a:effectLst/>
          </p:spPr>
        </p:cxnSp>
        <p:cxnSp>
          <p:nvCxnSpPr>
            <p:cNvPr id="18" name="Straight Connector 17"/>
            <p:cNvCxnSpPr/>
            <p:nvPr/>
          </p:nvCxnSpPr>
          <p:spPr>
            <a:xfrm>
              <a:off x="879090" y="3885080"/>
              <a:ext cx="126953" cy="0"/>
            </a:xfrm>
            <a:prstGeom prst="line">
              <a:avLst/>
            </a:prstGeom>
            <a:noFill/>
            <a:ln w="12700" cap="flat" cmpd="sng" algn="ctr">
              <a:solidFill>
                <a:sysClr val="windowText" lastClr="000000"/>
              </a:solidFill>
              <a:prstDash val="solid"/>
              <a:miter lim="800000"/>
            </a:ln>
            <a:effectLst/>
          </p:spPr>
        </p:cxnSp>
        <p:grpSp>
          <p:nvGrpSpPr>
            <p:cNvPr id="19" name="Group 18"/>
            <p:cNvGrpSpPr/>
            <p:nvPr/>
          </p:nvGrpSpPr>
          <p:grpSpPr>
            <a:xfrm>
              <a:off x="89016" y="1320674"/>
              <a:ext cx="8737387" cy="2932877"/>
              <a:chOff x="137144" y="1320674"/>
              <a:chExt cx="8737387" cy="2932877"/>
            </a:xfrm>
          </p:grpSpPr>
          <p:grpSp>
            <p:nvGrpSpPr>
              <p:cNvPr id="47" name="Group 46"/>
              <p:cNvGrpSpPr/>
              <p:nvPr/>
            </p:nvGrpSpPr>
            <p:grpSpPr>
              <a:xfrm>
                <a:off x="8031989" y="1769663"/>
                <a:ext cx="567511" cy="1047430"/>
                <a:chOff x="7899708" y="911836"/>
                <a:chExt cx="480942" cy="964840"/>
              </a:xfrm>
            </p:grpSpPr>
            <p:sp>
              <p:nvSpPr>
                <p:cNvPr id="64" name="TextBox 63"/>
                <p:cNvSpPr txBox="1"/>
                <p:nvPr/>
              </p:nvSpPr>
              <p:spPr>
                <a:xfrm>
                  <a:off x="8021737" y="911836"/>
                  <a:ext cx="337174" cy="227819"/>
                </a:xfrm>
                <a:prstGeom prst="rect">
                  <a:avLst/>
                </a:prstGeom>
                <a:noFill/>
              </p:spPr>
              <p:txBody>
                <a:bodyPr wrap="none" rtlCol="0">
                  <a:spAutoFit/>
                </a:bodyPr>
                <a:lstStyle/>
                <a:p>
                  <a:pP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NA</a:t>
                  </a:r>
                </a:p>
              </p:txBody>
            </p:sp>
            <p:sp>
              <p:nvSpPr>
                <p:cNvPr id="65" name="Rectangle 64"/>
                <p:cNvSpPr/>
                <p:nvPr/>
              </p:nvSpPr>
              <p:spPr>
                <a:xfrm>
                  <a:off x="7899709" y="972611"/>
                  <a:ext cx="155448" cy="155448"/>
                </a:xfrm>
                <a:prstGeom prst="rect">
                  <a:avLst/>
                </a:prstGeom>
                <a:solidFill>
                  <a:schemeClr val="bg1"/>
                </a:solidFill>
                <a:ln w="12700" cap="flat" cmpd="sng" algn="ctr">
                  <a:noFill/>
                  <a:prstDash val="solid"/>
                  <a:miter lim="800000"/>
                </a:ln>
                <a:effectLst/>
              </p:spPr>
              <p:txBody>
                <a:bodyPr rtlCol="0" anchor="ctr"/>
                <a:lstStyle/>
                <a:p>
                  <a:pPr algn="ctr" fontAlgn="auto">
                    <a:spcBef>
                      <a:spcPts val="0"/>
                    </a:spcBef>
                    <a:spcAft>
                      <a:spcPts val="0"/>
                    </a:spcAft>
                    <a:defRPr/>
                  </a:pPr>
                  <a:endParaRPr lang="en-GB"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8021737" y="1094248"/>
                  <a:ext cx="358910" cy="227819"/>
                </a:xfrm>
                <a:prstGeom prst="rect">
                  <a:avLst/>
                </a:prstGeom>
                <a:noFill/>
              </p:spPr>
              <p:txBody>
                <a:bodyPr wrap="none" rtlCol="0">
                  <a:spAutoFit/>
                </a:bodyPr>
                <a:lstStyle/>
                <a:p>
                  <a:pP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IC0</a:t>
                  </a:r>
                </a:p>
              </p:txBody>
            </p:sp>
            <p:sp>
              <p:nvSpPr>
                <p:cNvPr id="67" name="Rectangle 66"/>
                <p:cNvSpPr/>
                <p:nvPr/>
              </p:nvSpPr>
              <p:spPr>
                <a:xfrm>
                  <a:off x="7899709" y="1155023"/>
                  <a:ext cx="155448" cy="155448"/>
                </a:xfrm>
                <a:prstGeom prst="rect">
                  <a:avLst/>
                </a:prstGeom>
                <a:solidFill>
                  <a:schemeClr val="accent2"/>
                </a:solidFill>
                <a:ln w="12700" cap="flat" cmpd="sng" algn="ctr">
                  <a:noFill/>
                  <a:prstDash val="solid"/>
                  <a:miter lim="800000"/>
                </a:ln>
                <a:effectLst/>
              </p:spPr>
              <p:txBody>
                <a:bodyPr rtlCol="0" anchor="ctr"/>
                <a:lstStyle/>
                <a:p>
                  <a:pPr algn="ctr" fontAlgn="auto">
                    <a:spcBef>
                      <a:spcPts val="0"/>
                    </a:spcBef>
                    <a:spcAft>
                      <a:spcPts val="0"/>
                    </a:spcAft>
                    <a:defRPr/>
                  </a:pPr>
                  <a:endParaRPr lang="en-GB"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8021737" y="1284034"/>
                  <a:ext cx="358910" cy="227819"/>
                </a:xfrm>
                <a:prstGeom prst="rect">
                  <a:avLst/>
                </a:prstGeom>
                <a:noFill/>
              </p:spPr>
              <p:txBody>
                <a:bodyPr wrap="none" rtlCol="0">
                  <a:spAutoFit/>
                </a:bodyPr>
                <a:lstStyle/>
                <a:p>
                  <a:pP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IC1</a:t>
                  </a:r>
                </a:p>
              </p:txBody>
            </p:sp>
            <p:sp>
              <p:nvSpPr>
                <p:cNvPr id="69" name="Rectangle 68"/>
                <p:cNvSpPr/>
                <p:nvPr/>
              </p:nvSpPr>
              <p:spPr>
                <a:xfrm>
                  <a:off x="7899709" y="1344809"/>
                  <a:ext cx="155448" cy="155448"/>
                </a:xfrm>
                <a:prstGeom prst="rect">
                  <a:avLst/>
                </a:prstGeom>
                <a:solidFill>
                  <a:schemeClr val="accent3"/>
                </a:solidFill>
                <a:ln w="12700" cap="flat" cmpd="sng" algn="ctr">
                  <a:noFill/>
                  <a:prstDash val="solid"/>
                  <a:miter lim="800000"/>
                </a:ln>
                <a:effectLst/>
              </p:spPr>
              <p:txBody>
                <a:bodyPr rtlCol="0" anchor="ctr"/>
                <a:lstStyle/>
                <a:p>
                  <a:pPr algn="ctr" fontAlgn="auto">
                    <a:spcBef>
                      <a:spcPts val="0"/>
                    </a:spcBef>
                    <a:spcAft>
                      <a:spcPts val="0"/>
                    </a:spcAft>
                    <a:defRPr/>
                  </a:pPr>
                  <a:endParaRPr lang="en-GB"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021736" y="1466446"/>
                  <a:ext cx="358910" cy="227819"/>
                </a:xfrm>
                <a:prstGeom prst="rect">
                  <a:avLst/>
                </a:prstGeom>
                <a:noFill/>
              </p:spPr>
              <p:txBody>
                <a:bodyPr wrap="none" rtlCol="0">
                  <a:spAutoFit/>
                </a:bodyPr>
                <a:lstStyle/>
                <a:p>
                  <a:pP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IC2</a:t>
                  </a:r>
                </a:p>
              </p:txBody>
            </p:sp>
            <p:sp>
              <p:nvSpPr>
                <p:cNvPr id="71" name="Rectangle 70"/>
                <p:cNvSpPr/>
                <p:nvPr/>
              </p:nvSpPr>
              <p:spPr>
                <a:xfrm>
                  <a:off x="7899708" y="1527221"/>
                  <a:ext cx="155448" cy="155448"/>
                </a:xfrm>
                <a:prstGeom prst="rect">
                  <a:avLst/>
                </a:prstGeom>
                <a:solidFill>
                  <a:schemeClr val="accent3"/>
                </a:solidFill>
                <a:ln w="12700" cap="flat" cmpd="sng" algn="ctr">
                  <a:noFill/>
                  <a:prstDash val="solid"/>
                  <a:miter lim="800000"/>
                </a:ln>
                <a:effectLst/>
              </p:spPr>
              <p:txBody>
                <a:bodyPr rtlCol="0" anchor="ctr"/>
                <a:lstStyle/>
                <a:p>
                  <a:pPr algn="ctr" fontAlgn="auto">
                    <a:spcBef>
                      <a:spcPts val="0"/>
                    </a:spcBef>
                    <a:spcAft>
                      <a:spcPts val="0"/>
                    </a:spcAft>
                    <a:defRPr/>
                  </a:pPr>
                  <a:endParaRPr lang="en-GB"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8021740" y="1648857"/>
                  <a:ext cx="358910" cy="227819"/>
                </a:xfrm>
                <a:prstGeom prst="rect">
                  <a:avLst/>
                </a:prstGeom>
                <a:noFill/>
              </p:spPr>
              <p:txBody>
                <a:bodyPr wrap="none" rtlCol="0">
                  <a:spAutoFit/>
                </a:bodyPr>
                <a:lstStyle/>
                <a:p>
                  <a:pP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IC3</a:t>
                  </a:r>
                </a:p>
              </p:txBody>
            </p:sp>
            <p:sp>
              <p:nvSpPr>
                <p:cNvPr id="73" name="Rectangle 72"/>
                <p:cNvSpPr/>
                <p:nvPr/>
              </p:nvSpPr>
              <p:spPr>
                <a:xfrm>
                  <a:off x="7899709" y="1709632"/>
                  <a:ext cx="155448" cy="155448"/>
                </a:xfrm>
                <a:prstGeom prst="rect">
                  <a:avLst/>
                </a:prstGeom>
                <a:solidFill>
                  <a:schemeClr val="accent4"/>
                </a:solidFill>
                <a:ln w="12700" cap="flat" cmpd="sng" algn="ctr">
                  <a:noFill/>
                  <a:prstDash val="solid"/>
                  <a:miter lim="800000"/>
                </a:ln>
                <a:effectLst/>
              </p:spPr>
              <p:txBody>
                <a:bodyPr rtlCol="0" anchor="ctr"/>
                <a:lstStyle/>
                <a:p>
                  <a:pPr algn="ctr" fontAlgn="auto">
                    <a:spcBef>
                      <a:spcPts val="0"/>
                    </a:spcBef>
                    <a:spcAft>
                      <a:spcPts val="0"/>
                    </a:spcAft>
                    <a:defRPr/>
                  </a:pPr>
                  <a:endParaRPr lang="en-GB" sz="1200" kern="0" dirty="0" smtClean="0">
                    <a:solidFill>
                      <a:prstClr val="white"/>
                    </a:solidFill>
                    <a:latin typeface="Arial" panose="020B0604020202020204" pitchFamily="34" charset="0"/>
                    <a:ea typeface="ＭＳ Ｐゴシック" charset="0"/>
                    <a:cs typeface="Arial" panose="020B0604020202020204" pitchFamily="34" charset="0"/>
                  </a:endParaRPr>
                </a:p>
              </p:txBody>
            </p:sp>
          </p:grpSp>
          <p:sp>
            <p:nvSpPr>
              <p:cNvPr id="48" name="TextBox 47"/>
              <p:cNvSpPr txBox="1"/>
              <p:nvPr/>
            </p:nvSpPr>
            <p:spPr>
              <a:xfrm>
                <a:off x="7604632" y="1532875"/>
                <a:ext cx="1269899" cy="247321"/>
              </a:xfrm>
              <a:prstGeom prst="rect">
                <a:avLst/>
              </a:prstGeom>
              <a:noFill/>
            </p:spPr>
            <p:txBody>
              <a:bodyPr wrap="none" rtlCol="0">
                <a:spAutoFit/>
              </a:bodyPr>
              <a:lstStyle/>
              <a:p>
                <a:pPr defTabSz="457200">
                  <a:defRPr/>
                </a:pPr>
                <a:r>
                  <a:rPr lang="en-GB" sz="1200" kern="0" dirty="0" smtClean="0">
                    <a:solidFill>
                      <a:srgbClr val="000000"/>
                    </a:solidFill>
                    <a:latin typeface="Arial" panose="020B0604020202020204" pitchFamily="34" charset="0"/>
                    <a:ea typeface="ＭＳ Ｐゴシック" charset="0"/>
                    <a:cs typeface="Arial" panose="020B0604020202020204" pitchFamily="34" charset="0"/>
                  </a:rPr>
                  <a:t>PD-L1 IC status</a:t>
                </a:r>
              </a:p>
            </p:txBody>
          </p:sp>
          <p:grpSp>
            <p:nvGrpSpPr>
              <p:cNvPr id="49" name="Group 48"/>
              <p:cNvGrpSpPr/>
              <p:nvPr/>
            </p:nvGrpSpPr>
            <p:grpSpPr>
              <a:xfrm>
                <a:off x="137144" y="1320674"/>
                <a:ext cx="7738292" cy="2932877"/>
                <a:chOff x="581958" y="745160"/>
                <a:chExt cx="7286522" cy="3001798"/>
              </a:xfrm>
            </p:grpSpPr>
            <p:cxnSp>
              <p:nvCxnSpPr>
                <p:cNvPr id="50" name="Straight Connector 49"/>
                <p:cNvCxnSpPr/>
                <p:nvPr/>
              </p:nvCxnSpPr>
              <p:spPr>
                <a:xfrm>
                  <a:off x="1397679" y="2437562"/>
                  <a:ext cx="6455220" cy="0"/>
                </a:xfrm>
                <a:prstGeom prst="line">
                  <a:avLst/>
                </a:prstGeom>
                <a:noFill/>
                <a:ln w="19050" cap="flat" cmpd="sng" algn="ctr">
                  <a:solidFill>
                    <a:sysClr val="window" lastClr="FFFFFF">
                      <a:lumMod val="65000"/>
                    </a:sysClr>
                  </a:solidFill>
                  <a:prstDash val="sysDash"/>
                  <a:miter lim="800000"/>
                </a:ln>
                <a:effectLst/>
              </p:spPr>
            </p:cxnSp>
            <p:cxnSp>
              <p:nvCxnSpPr>
                <p:cNvPr id="51" name="Straight Connector 50"/>
                <p:cNvCxnSpPr/>
                <p:nvPr/>
              </p:nvCxnSpPr>
              <p:spPr>
                <a:xfrm>
                  <a:off x="1413260" y="1513307"/>
                  <a:ext cx="6455220" cy="0"/>
                </a:xfrm>
                <a:prstGeom prst="line">
                  <a:avLst/>
                </a:prstGeom>
                <a:noFill/>
                <a:ln w="19050" cap="flat" cmpd="sng" algn="ctr">
                  <a:solidFill>
                    <a:sysClr val="window" lastClr="FFFFFF">
                      <a:lumMod val="65000"/>
                    </a:sysClr>
                  </a:solidFill>
                  <a:prstDash val="sysDash"/>
                  <a:miter lim="800000"/>
                </a:ln>
                <a:effectLst/>
              </p:spPr>
            </p:cxnSp>
            <p:graphicFrame>
              <p:nvGraphicFramePr>
                <p:cNvPr id="52" name="Chart 51"/>
                <p:cNvGraphicFramePr>
                  <a:graphicFrameLocks/>
                </p:cNvGraphicFramePr>
                <p:nvPr>
                  <p:extLst>
                    <p:ext uri="{D42A27DB-BD31-4B8C-83A1-F6EECF244321}">
                      <p14:modId xmlns:p14="http://schemas.microsoft.com/office/powerpoint/2010/main" val="194855263"/>
                    </p:ext>
                  </p:extLst>
                </p:nvPr>
              </p:nvGraphicFramePr>
              <p:xfrm>
                <a:off x="1136580" y="745160"/>
                <a:ext cx="6455221" cy="3001798"/>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p:cNvSpPr txBox="1"/>
                <p:nvPr/>
              </p:nvSpPr>
              <p:spPr>
                <a:xfrm rot="16200000">
                  <a:off x="-338988" y="1883067"/>
                  <a:ext cx="2276605" cy="434713"/>
                </a:xfrm>
                <a:prstGeom prst="rect">
                  <a:avLst/>
                </a:prstGeom>
                <a:noFill/>
              </p:spPr>
              <p:txBody>
                <a:bodyPr wrap="square" rtlCol="0">
                  <a:spAutoFit/>
                </a:bodyPr>
                <a:lstStyle/>
                <a:p>
                  <a:pPr algn="ctr" fontAlgn="auto">
                    <a:spcBef>
                      <a:spcPts val="0"/>
                    </a:spcBef>
                    <a:spcAft>
                      <a:spcPts val="0"/>
                    </a:spcAft>
                    <a:defRPr/>
                  </a:pPr>
                  <a:r>
                    <a:rPr lang="en-GB" sz="1200" kern="0" dirty="0" smtClean="0">
                      <a:solidFill>
                        <a:prstClr val="black"/>
                      </a:solidFill>
                      <a:latin typeface="Arial" panose="020B0604020202020204" pitchFamily="34" charset="0"/>
                      <a:ea typeface="ＭＳ Ｐゴシック" charset="0"/>
                      <a:cs typeface="Arial" panose="020B0604020202020204" pitchFamily="34" charset="0"/>
                    </a:rPr>
                    <a:t>Maximum SLD reduction </a:t>
                  </a:r>
                  <a:br>
                    <a:rPr lang="en-GB" sz="1200" kern="0" dirty="0" smtClean="0">
                      <a:solidFill>
                        <a:prstClr val="black"/>
                      </a:solidFill>
                      <a:latin typeface="Arial" panose="020B0604020202020204" pitchFamily="34" charset="0"/>
                      <a:ea typeface="ＭＳ Ｐゴシック" charset="0"/>
                      <a:cs typeface="Arial" panose="020B0604020202020204" pitchFamily="34" charset="0"/>
                    </a:rPr>
                  </a:br>
                  <a:r>
                    <a:rPr lang="en-GB" sz="1200" kern="0" dirty="0" smtClean="0">
                      <a:solidFill>
                        <a:prstClr val="black"/>
                      </a:solidFill>
                      <a:latin typeface="Arial" panose="020B0604020202020204" pitchFamily="34" charset="0"/>
                      <a:ea typeface="ＭＳ Ｐゴシック" charset="0"/>
                      <a:cs typeface="Arial" panose="020B0604020202020204" pitchFamily="34" charset="0"/>
                    </a:rPr>
                    <a:t>from baseline, %</a:t>
                  </a:r>
                </a:p>
              </p:txBody>
            </p:sp>
            <p:cxnSp>
              <p:nvCxnSpPr>
                <p:cNvPr id="54" name="Straight Connector 53"/>
                <p:cNvCxnSpPr/>
                <p:nvPr/>
              </p:nvCxnSpPr>
              <p:spPr>
                <a:xfrm>
                  <a:off x="1388973" y="1881880"/>
                  <a:ext cx="6455221" cy="0"/>
                </a:xfrm>
                <a:prstGeom prst="line">
                  <a:avLst/>
                </a:prstGeom>
                <a:noFill/>
                <a:ln w="12700" cap="flat" cmpd="sng" algn="ctr">
                  <a:solidFill>
                    <a:sysClr val="windowText" lastClr="000000"/>
                  </a:solidFill>
                  <a:prstDash val="solid"/>
                  <a:miter lim="800000"/>
                </a:ln>
                <a:effectLst/>
              </p:spPr>
            </p:cxnSp>
            <p:grpSp>
              <p:nvGrpSpPr>
                <p:cNvPr id="55" name="Group 54"/>
                <p:cNvGrpSpPr/>
                <p:nvPr/>
              </p:nvGrpSpPr>
              <p:grpSpPr>
                <a:xfrm>
                  <a:off x="998046" y="771753"/>
                  <a:ext cx="411302" cy="2706951"/>
                  <a:chOff x="998046" y="771753"/>
                  <a:chExt cx="411302" cy="2706951"/>
                </a:xfrm>
              </p:grpSpPr>
              <p:sp>
                <p:nvSpPr>
                  <p:cNvPr id="56" name="TextBox 32"/>
                  <p:cNvSpPr txBox="1"/>
                  <p:nvPr/>
                </p:nvSpPr>
                <p:spPr>
                  <a:xfrm>
                    <a:off x="998046" y="2878770"/>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-60</a:t>
                    </a:r>
                    <a:endParaRPr lang="en-GB" kern="0" dirty="0">
                      <a:solidFill>
                        <a:prstClr val="black"/>
                      </a:solidFill>
                    </a:endParaRPr>
                  </a:p>
                </p:txBody>
              </p:sp>
              <p:sp>
                <p:nvSpPr>
                  <p:cNvPr id="57" name="TextBox 32"/>
                  <p:cNvSpPr txBox="1"/>
                  <p:nvPr/>
                </p:nvSpPr>
                <p:spPr>
                  <a:xfrm>
                    <a:off x="998046" y="2505547"/>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-40</a:t>
                    </a:r>
                    <a:endParaRPr lang="en-GB" kern="0" dirty="0">
                      <a:solidFill>
                        <a:prstClr val="black"/>
                      </a:solidFill>
                    </a:endParaRPr>
                  </a:p>
                </p:txBody>
              </p:sp>
              <p:sp>
                <p:nvSpPr>
                  <p:cNvPr id="58" name="TextBox 32"/>
                  <p:cNvSpPr txBox="1"/>
                  <p:nvPr/>
                </p:nvSpPr>
                <p:spPr>
                  <a:xfrm>
                    <a:off x="998046" y="2131016"/>
                    <a:ext cx="365582"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-20</a:t>
                    </a:r>
                    <a:endParaRPr lang="en-GB" kern="0" dirty="0">
                      <a:solidFill>
                        <a:prstClr val="black"/>
                      </a:solidFill>
                    </a:endParaRPr>
                  </a:p>
                </p:txBody>
              </p:sp>
              <p:sp>
                <p:nvSpPr>
                  <p:cNvPr id="59" name="TextBox 32"/>
                  <p:cNvSpPr txBox="1"/>
                  <p:nvPr/>
                </p:nvSpPr>
                <p:spPr>
                  <a:xfrm>
                    <a:off x="1058821" y="1388953"/>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20</a:t>
                    </a:r>
                    <a:endParaRPr lang="en-GB" kern="0" dirty="0">
                      <a:solidFill>
                        <a:prstClr val="black"/>
                      </a:solidFill>
                    </a:endParaRPr>
                  </a:p>
                </p:txBody>
              </p:sp>
              <p:sp>
                <p:nvSpPr>
                  <p:cNvPr id="60" name="TextBox 32"/>
                  <p:cNvSpPr txBox="1"/>
                  <p:nvPr/>
                </p:nvSpPr>
                <p:spPr>
                  <a:xfrm>
                    <a:off x="1058821" y="1006110"/>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40</a:t>
                    </a:r>
                    <a:endParaRPr lang="en-GB" kern="0" dirty="0">
                      <a:solidFill>
                        <a:prstClr val="black"/>
                      </a:solidFill>
                    </a:endParaRPr>
                  </a:p>
                </p:txBody>
              </p:sp>
              <p:sp>
                <p:nvSpPr>
                  <p:cNvPr id="61" name="TextBox 32"/>
                  <p:cNvSpPr txBox="1"/>
                  <p:nvPr/>
                </p:nvSpPr>
                <p:spPr>
                  <a:xfrm>
                    <a:off x="1161501" y="1756646"/>
                    <a:ext cx="247847"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0</a:t>
                    </a:r>
                    <a:endParaRPr lang="en-GB" kern="0" dirty="0">
                      <a:solidFill>
                        <a:prstClr val="black"/>
                      </a:solidFill>
                    </a:endParaRPr>
                  </a:p>
                </p:txBody>
              </p:sp>
              <p:sp>
                <p:nvSpPr>
                  <p:cNvPr id="62" name="TextBox 32"/>
                  <p:cNvSpPr txBox="1"/>
                  <p:nvPr/>
                </p:nvSpPr>
                <p:spPr>
                  <a:xfrm>
                    <a:off x="1058821" y="771753"/>
                    <a:ext cx="321808"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50</a:t>
                    </a:r>
                    <a:endParaRPr lang="en-GB" kern="0" dirty="0">
                      <a:solidFill>
                        <a:prstClr val="black"/>
                      </a:solidFill>
                    </a:endParaRPr>
                  </a:p>
                </p:txBody>
              </p:sp>
              <p:sp>
                <p:nvSpPr>
                  <p:cNvPr id="63" name="TextBox 32"/>
                  <p:cNvSpPr txBox="1"/>
                  <p:nvPr/>
                </p:nvSpPr>
                <p:spPr>
                  <a:xfrm>
                    <a:off x="998047" y="3239635"/>
                    <a:ext cx="365583" cy="23906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smtClean="0">
                        <a:solidFill>
                          <a:prstClr val="black"/>
                        </a:solidFill>
                      </a:rPr>
                      <a:t>-80</a:t>
                    </a:r>
                    <a:endParaRPr lang="en-GB" kern="0" dirty="0">
                      <a:solidFill>
                        <a:prstClr val="black"/>
                      </a:solidFill>
                    </a:endParaRPr>
                  </a:p>
                </p:txBody>
              </p:sp>
            </p:grpSp>
          </p:grpSp>
        </p:grpSp>
        <p:sp>
          <p:nvSpPr>
            <p:cNvPr id="20" name="TextBox 19"/>
            <p:cNvSpPr txBox="1"/>
            <p:nvPr/>
          </p:nvSpPr>
          <p:spPr>
            <a:xfrm>
              <a:off x="7182241"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1" name="TextBox 20"/>
            <p:cNvSpPr txBox="1"/>
            <p:nvPr/>
          </p:nvSpPr>
          <p:spPr>
            <a:xfrm>
              <a:off x="6871040"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2" name="TextBox 21"/>
            <p:cNvSpPr txBox="1"/>
            <p:nvPr/>
          </p:nvSpPr>
          <p:spPr>
            <a:xfrm>
              <a:off x="6562720"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3" name="TextBox 22"/>
            <p:cNvSpPr txBox="1"/>
            <p:nvPr/>
          </p:nvSpPr>
          <p:spPr>
            <a:xfrm>
              <a:off x="6252539"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PR</a:t>
              </a:r>
            </a:p>
          </p:txBody>
        </p:sp>
        <p:sp>
          <p:nvSpPr>
            <p:cNvPr id="24" name="TextBox 23"/>
            <p:cNvSpPr txBox="1"/>
            <p:nvPr/>
          </p:nvSpPr>
          <p:spPr>
            <a:xfrm>
              <a:off x="5942392"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5" name="TextBox 24"/>
            <p:cNvSpPr txBox="1"/>
            <p:nvPr/>
          </p:nvSpPr>
          <p:spPr>
            <a:xfrm>
              <a:off x="5633310"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6" name="TextBox 25"/>
            <p:cNvSpPr txBox="1"/>
            <p:nvPr/>
          </p:nvSpPr>
          <p:spPr>
            <a:xfrm>
              <a:off x="5010642"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7" name="TextBox 26"/>
            <p:cNvSpPr txBox="1"/>
            <p:nvPr/>
          </p:nvSpPr>
          <p:spPr>
            <a:xfrm>
              <a:off x="4393493" y="2126844"/>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sp>
          <p:nvSpPr>
            <p:cNvPr id="28" name="TextBox 27"/>
            <p:cNvSpPr txBox="1"/>
            <p:nvPr/>
          </p:nvSpPr>
          <p:spPr>
            <a:xfrm>
              <a:off x="5317746"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29" name="TextBox 28"/>
            <p:cNvSpPr txBox="1"/>
            <p:nvPr/>
          </p:nvSpPr>
          <p:spPr>
            <a:xfrm>
              <a:off x="4080719" y="2131162"/>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0" name="TextBox 29"/>
            <p:cNvSpPr txBox="1"/>
            <p:nvPr/>
          </p:nvSpPr>
          <p:spPr>
            <a:xfrm>
              <a:off x="3774539" y="2091915"/>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1" name="TextBox 30"/>
            <p:cNvSpPr txBox="1"/>
            <p:nvPr/>
          </p:nvSpPr>
          <p:spPr>
            <a:xfrm>
              <a:off x="3462870" y="191147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2" name="TextBox 31"/>
            <p:cNvSpPr txBox="1"/>
            <p:nvPr/>
          </p:nvSpPr>
          <p:spPr>
            <a:xfrm>
              <a:off x="3148686" y="1820980"/>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3" name="TextBox 32"/>
            <p:cNvSpPr txBox="1"/>
            <p:nvPr/>
          </p:nvSpPr>
          <p:spPr>
            <a:xfrm>
              <a:off x="2832337" y="1728305"/>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4" name="TextBox 33"/>
            <p:cNvSpPr txBox="1"/>
            <p:nvPr/>
          </p:nvSpPr>
          <p:spPr>
            <a:xfrm>
              <a:off x="2525294" y="1655845"/>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5" name="TextBox 34"/>
            <p:cNvSpPr txBox="1"/>
            <p:nvPr/>
          </p:nvSpPr>
          <p:spPr>
            <a:xfrm>
              <a:off x="2215869" y="1637662"/>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6" name="TextBox 35"/>
            <p:cNvSpPr txBox="1"/>
            <p:nvPr/>
          </p:nvSpPr>
          <p:spPr>
            <a:xfrm>
              <a:off x="1901142" y="1529888"/>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7" name="TextBox 36"/>
            <p:cNvSpPr txBox="1"/>
            <p:nvPr/>
          </p:nvSpPr>
          <p:spPr>
            <a:xfrm>
              <a:off x="1585546" y="1496278"/>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8" name="TextBox 37"/>
            <p:cNvSpPr txBox="1"/>
            <p:nvPr/>
          </p:nvSpPr>
          <p:spPr>
            <a:xfrm>
              <a:off x="1281179" y="1423328"/>
              <a:ext cx="459880" cy="226711"/>
            </a:xfrm>
            <a:prstGeom prst="rect">
              <a:avLst/>
            </a:prstGeom>
            <a:noFill/>
          </p:spPr>
          <p:txBody>
            <a:bodyPr wrap="squar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39" name="TextBox 38"/>
            <p:cNvSpPr txBox="1"/>
            <p:nvPr/>
          </p:nvSpPr>
          <p:spPr>
            <a:xfrm>
              <a:off x="975507" y="1370588"/>
              <a:ext cx="449670" cy="226711"/>
            </a:xfrm>
            <a:prstGeom prst="rect">
              <a:avLst/>
            </a:prstGeom>
            <a:noFill/>
          </p:spPr>
          <p:txBody>
            <a:bodyPr wrap="squar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PD</a:t>
              </a:r>
            </a:p>
          </p:txBody>
        </p:sp>
        <p:sp>
          <p:nvSpPr>
            <p:cNvPr id="40" name="TextBox 39"/>
            <p:cNvSpPr txBox="1"/>
            <p:nvPr/>
          </p:nvSpPr>
          <p:spPr>
            <a:xfrm>
              <a:off x="4696559" y="2251747"/>
              <a:ext cx="372218" cy="226711"/>
            </a:xfrm>
            <a:prstGeom prst="rect">
              <a:avLst/>
            </a:prstGeom>
            <a:noFill/>
          </p:spPr>
          <p:txBody>
            <a:bodyPr wrap="none" rtlCol="0">
              <a:spAutoFit/>
            </a:bodyPr>
            <a:lstStyle/>
            <a:p>
              <a:pPr defTabSz="457200">
                <a:defRPr/>
              </a:pPr>
              <a:r>
                <a:rPr lang="en-GB" sz="1050" kern="0" dirty="0" smtClean="0">
                  <a:solidFill>
                    <a:srgbClr val="000000"/>
                  </a:solidFill>
                  <a:latin typeface="Arial" panose="020B0604020202020204" pitchFamily="34" charset="0"/>
                  <a:ea typeface="ＭＳ Ｐゴシック" charset="0"/>
                  <a:cs typeface="Arial" panose="020B0604020202020204" pitchFamily="34" charset="0"/>
                </a:rPr>
                <a:t>SD</a:t>
              </a:r>
            </a:p>
          </p:txBody>
        </p:sp>
        <p:grpSp>
          <p:nvGrpSpPr>
            <p:cNvPr id="41" name="Group 40"/>
            <p:cNvGrpSpPr/>
            <p:nvPr/>
          </p:nvGrpSpPr>
          <p:grpSpPr>
            <a:xfrm>
              <a:off x="6194635" y="3384616"/>
              <a:ext cx="1409743" cy="555320"/>
              <a:chOff x="6366749" y="2873976"/>
              <a:chExt cx="1327440" cy="568367"/>
            </a:xfrm>
          </p:grpSpPr>
          <p:sp>
            <p:nvSpPr>
              <p:cNvPr id="43" name="TextBox 42"/>
              <p:cNvSpPr txBox="1"/>
              <p:nvPr/>
            </p:nvSpPr>
            <p:spPr>
              <a:xfrm>
                <a:off x="6366749" y="2873976"/>
                <a:ext cx="445214" cy="232037"/>
              </a:xfrm>
              <a:prstGeom prst="rect">
                <a:avLst/>
              </a:prstGeom>
              <a:noFill/>
            </p:spPr>
            <p:txBody>
              <a:bodyPr wrap="square" rtlCol="0">
                <a:spAutoFit/>
              </a:bodyPr>
              <a:lstStyle/>
              <a:p>
                <a:pPr algn="ctr" fontAlgn="auto">
                  <a:spcBef>
                    <a:spcPts val="0"/>
                  </a:spcBef>
                  <a:spcAft>
                    <a:spcPts val="0"/>
                  </a:spcAft>
                  <a:defRPr/>
                </a:pPr>
                <a:r>
                  <a:rPr lang="en-GB"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sp>
            <p:nvSpPr>
              <p:cNvPr id="44" name="TextBox 43"/>
              <p:cNvSpPr txBox="1"/>
              <p:nvPr/>
            </p:nvSpPr>
            <p:spPr>
              <a:xfrm>
                <a:off x="6668473" y="2983631"/>
                <a:ext cx="439920" cy="232037"/>
              </a:xfrm>
              <a:prstGeom prst="rect">
                <a:avLst/>
              </a:prstGeom>
              <a:noFill/>
            </p:spPr>
            <p:txBody>
              <a:bodyPr wrap="square" rtlCol="0">
                <a:spAutoFit/>
              </a:bodyPr>
              <a:lstStyle/>
              <a:p>
                <a:pPr algn="ctr" fontAlgn="auto">
                  <a:spcBef>
                    <a:spcPts val="0"/>
                  </a:spcBef>
                  <a:spcAft>
                    <a:spcPts val="0"/>
                  </a:spcAft>
                  <a:defRPr/>
                </a:pPr>
                <a:r>
                  <a:rPr lang="en-GB"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sp>
            <p:nvSpPr>
              <p:cNvPr id="45" name="TextBox 44"/>
              <p:cNvSpPr txBox="1"/>
              <p:nvPr/>
            </p:nvSpPr>
            <p:spPr>
              <a:xfrm>
                <a:off x="6987714" y="3062646"/>
                <a:ext cx="394722" cy="379697"/>
              </a:xfrm>
              <a:prstGeom prst="rect">
                <a:avLst/>
              </a:prstGeom>
              <a:noFill/>
            </p:spPr>
            <p:txBody>
              <a:bodyPr wrap="square" rtlCol="0">
                <a:spAutoFit/>
              </a:bodyPr>
              <a:lstStyle/>
              <a:p>
                <a:pPr algn="ctr" fontAlgn="auto">
                  <a:spcBef>
                    <a:spcPts val="0"/>
                  </a:spcBef>
                  <a:spcAft>
                    <a:spcPts val="0"/>
                  </a:spcAft>
                  <a:defRPr/>
                </a:pPr>
                <a:r>
                  <a:rPr lang="en-GB" sz="1050" kern="0" dirty="0" smtClean="0">
                    <a:solidFill>
                      <a:prstClr val="black"/>
                    </a:solidFill>
                    <a:latin typeface="Arial" panose="020B0604020202020204" pitchFamily="34" charset="0"/>
                    <a:ea typeface="ＭＳ Ｐゴシック" charset="0"/>
                    <a:cs typeface="Arial" panose="020B0604020202020204" pitchFamily="34" charset="0"/>
                  </a:rPr>
                  <a:t>TCNA</a:t>
                </a:r>
              </a:p>
            </p:txBody>
          </p:sp>
          <p:sp>
            <p:nvSpPr>
              <p:cNvPr id="46" name="TextBox 45"/>
              <p:cNvSpPr txBox="1"/>
              <p:nvPr/>
            </p:nvSpPr>
            <p:spPr>
              <a:xfrm>
                <a:off x="7258647" y="3059403"/>
                <a:ext cx="435542" cy="232037"/>
              </a:xfrm>
              <a:prstGeom prst="rect">
                <a:avLst/>
              </a:prstGeom>
              <a:noFill/>
            </p:spPr>
            <p:txBody>
              <a:bodyPr wrap="square" rtlCol="0">
                <a:spAutoFit/>
              </a:bodyPr>
              <a:lstStyle/>
              <a:p>
                <a:pPr algn="ctr" fontAlgn="auto">
                  <a:spcBef>
                    <a:spcPts val="0"/>
                  </a:spcBef>
                  <a:spcAft>
                    <a:spcPts val="0"/>
                  </a:spcAft>
                  <a:defRPr/>
                </a:pPr>
                <a:r>
                  <a:rPr lang="en-GB" sz="1050" kern="0" dirty="0" smtClean="0">
                    <a:solidFill>
                      <a:prstClr val="black"/>
                    </a:solidFill>
                    <a:latin typeface="Arial" panose="020B0604020202020204" pitchFamily="34" charset="0"/>
                    <a:ea typeface="ＭＳ Ｐゴシック" charset="0"/>
                    <a:cs typeface="Arial" panose="020B0604020202020204" pitchFamily="34" charset="0"/>
                  </a:rPr>
                  <a:t>TC0</a:t>
                </a:r>
              </a:p>
            </p:txBody>
          </p:sp>
        </p:grpSp>
        <p:sp>
          <p:nvSpPr>
            <p:cNvPr id="42" name="TextBox 41"/>
            <p:cNvSpPr txBox="1"/>
            <p:nvPr/>
          </p:nvSpPr>
          <p:spPr>
            <a:xfrm>
              <a:off x="1224483" y="2393358"/>
              <a:ext cx="478492" cy="226711"/>
            </a:xfrm>
            <a:prstGeom prst="rect">
              <a:avLst/>
            </a:prstGeom>
            <a:noFill/>
          </p:spPr>
          <p:txBody>
            <a:bodyPr wrap="square" rtlCol="0">
              <a:spAutoFit/>
            </a:bodyPr>
            <a:lstStyle/>
            <a:p>
              <a:pPr algn="ctr" fontAlgn="auto">
                <a:spcBef>
                  <a:spcPts val="0"/>
                </a:spcBef>
                <a:spcAft>
                  <a:spcPts val="0"/>
                </a:spcAft>
                <a:defRPr/>
              </a:pPr>
              <a:r>
                <a:rPr lang="en-GB" sz="1050" kern="0" dirty="0" smtClean="0">
                  <a:solidFill>
                    <a:prstClr val="black"/>
                  </a:solidFill>
                  <a:latin typeface="Arial" panose="020B0604020202020204" pitchFamily="34" charset="0"/>
                  <a:ea typeface="ＭＳ Ｐゴシック" charset="0"/>
                  <a:cs typeface="Arial" panose="020B0604020202020204" pitchFamily="34" charset="0"/>
                </a:rPr>
                <a:t>TC3</a:t>
              </a:r>
            </a:p>
          </p:txBody>
        </p:sp>
      </p:grpSp>
      <p:sp>
        <p:nvSpPr>
          <p:cNvPr id="74" name="Rectangle 73"/>
          <p:cNvSpPr/>
          <p:nvPr/>
        </p:nvSpPr>
        <p:spPr>
          <a:xfrm>
            <a:off x="68932" y="5619642"/>
            <a:ext cx="8908338" cy="707886"/>
          </a:xfrm>
          <a:prstGeom prst="rect">
            <a:avLst/>
          </a:prstGeom>
        </p:spPr>
        <p:txBody>
          <a:bodyPr wrap="square">
            <a:spAutoFit/>
          </a:bodyPr>
          <a:lstStyle/>
          <a:p>
            <a:pP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PD-L1 IHC status on tumour cells (TC) and tumour-infiltrating immune cells (IC) defined as: TC3 = TC ≥ 50% PD-L1+ cells; IC3 = IC ≥ 10% PD-L1+ cells; </a:t>
            </a:r>
          </a:p>
          <a:p>
            <a:pP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TC2 = TC ≥ 5% and &lt; 50% PD-L1+ cells; IC2 = IC ≥ 5% and &lt; 10% PD-L1+ cells; TC1 = TC ≥ 1% and &lt; 5% PD-L1+ cells; IC1 = IC ≥ 1% and &lt; 5% </a:t>
            </a:r>
          </a:p>
          <a:p>
            <a:pP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PD-L1+ cells; TC0 = TC &lt; 1% PD-L1+ cells; IC0 = IC &lt; 1% PD-L1+ cells. NA, not available; Efficacy-evaluable patients. 2 patients missing or </a:t>
            </a:r>
            <a:r>
              <a:rPr lang="en-GB" sz="1000" dirty="0" err="1" smtClean="0">
                <a:solidFill>
                  <a:srgbClr val="000000"/>
                </a:solidFill>
                <a:latin typeface="Arial" panose="020B0604020202020204" pitchFamily="34" charset="0"/>
                <a:cs typeface="Arial" panose="020B0604020202020204" pitchFamily="34" charset="0"/>
              </a:rPr>
              <a:t>unevaluable</a:t>
            </a:r>
            <a:r>
              <a:rPr lang="en-GB" sz="1000" dirty="0" smtClean="0">
                <a:solidFill>
                  <a:srgbClr val="000000"/>
                </a:solidFill>
                <a:latin typeface="Arial" panose="020B0604020202020204" pitchFamily="34" charset="0"/>
                <a:cs typeface="Arial" panose="020B0604020202020204" pitchFamily="34" charset="0"/>
              </a:rPr>
              <a:t> are not included. Data cut-off, February 12, 2016.</a:t>
            </a:r>
            <a:endParaRPr lang="en-GB" sz="1000" dirty="0">
              <a:solidFill>
                <a:srgbClr val="000000"/>
              </a:solidFill>
              <a:latin typeface="Arial" panose="020B0604020202020204" pitchFamily="34" charset="0"/>
              <a:cs typeface="Arial" panose="020B0604020202020204" pitchFamily="34" charset="0"/>
            </a:endParaRPr>
          </a:p>
        </p:txBody>
      </p:sp>
      <p:sp>
        <p:nvSpPr>
          <p:cNvPr id="75" name="TextBox 74"/>
          <p:cNvSpPr txBox="1"/>
          <p:nvPr/>
        </p:nvSpPr>
        <p:spPr>
          <a:xfrm>
            <a:off x="3016043" y="1591733"/>
            <a:ext cx="3005951" cy="369332"/>
          </a:xfrm>
          <a:prstGeom prst="rect">
            <a:avLst/>
          </a:prstGeom>
          <a:noFill/>
        </p:spPr>
        <p:txBody>
          <a:bodyPr wrap="none" rtlCol="0">
            <a:spAutoFit/>
          </a:bodyPr>
          <a:lstStyle/>
          <a:p>
            <a:pPr fontAlgn="auto">
              <a:spcBef>
                <a:spcPts val="0"/>
              </a:spcBef>
              <a:spcAft>
                <a:spcPts val="0"/>
              </a:spcAft>
            </a:pPr>
            <a:r>
              <a:rPr lang="en-GB" b="1" dirty="0" smtClean="0">
                <a:solidFill>
                  <a:srgbClr val="000000"/>
                </a:solidFill>
                <a:latin typeface="Arial" panose="020B0604020202020204" pitchFamily="34" charset="0"/>
                <a:cs typeface="Arial" panose="020B0604020202020204" pitchFamily="34" charset="0"/>
              </a:rPr>
              <a:t>Change in tumour burden</a:t>
            </a:r>
            <a:endParaRPr lang="en-GB" b="1"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88296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ysClr val="window" lastClr="FFFFFF"/>
    </a:lt1>
    <a:dk2>
      <a:srgbClr val="882065"/>
    </a:dk2>
    <a:lt2>
      <a:srgbClr val="E0DFE1"/>
    </a:lt2>
    <a:accent1>
      <a:srgbClr val="FFC80B"/>
    </a:accent1>
    <a:accent2>
      <a:srgbClr val="E49FCA"/>
    </a:accent2>
    <a:accent3>
      <a:srgbClr val="63BAB0"/>
    </a:accent3>
    <a:accent4>
      <a:srgbClr val="E37F26"/>
    </a:accent4>
    <a:accent5>
      <a:srgbClr val="888789"/>
    </a:accent5>
    <a:accent6>
      <a:srgbClr val="510B76"/>
    </a:accent6>
    <a:hlink>
      <a:srgbClr val="56A89B"/>
    </a:hlink>
    <a:folHlink>
      <a:srgbClr val="B480F1"/>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1471</TotalTime>
  <Words>9819</Words>
  <Application>Microsoft Office PowerPoint</Application>
  <PresentationFormat>On-screen Show (4:3)</PresentationFormat>
  <Paragraphs>2207</Paragraphs>
  <Slides>75</Slides>
  <Notes>8</Notes>
  <HiddenSlides>0</HiddenSlides>
  <MMClips>0</MMClips>
  <ScaleCrop>false</ScaleCrop>
  <HeadingPairs>
    <vt:vector size="4" baseType="variant">
      <vt:variant>
        <vt:lpstr>Theme</vt:lpstr>
      </vt:variant>
      <vt:variant>
        <vt:i4>4</vt:i4>
      </vt:variant>
      <vt:variant>
        <vt:lpstr>Slide Titles</vt:lpstr>
      </vt:variant>
      <vt:variant>
        <vt:i4>75</vt:i4>
      </vt:variant>
    </vt:vector>
  </HeadingPairs>
  <TitlesOfParts>
    <vt:vector size="79" baseType="lpstr">
      <vt:lpstr>1_Default Design</vt:lpstr>
      <vt:lpstr>Default Design</vt:lpstr>
      <vt:lpstr>2_Default Design</vt:lpstr>
      <vt:lpstr>3_Default Design</vt:lpstr>
      <vt:lpstr>GI SLIDE DECK 2016 Selected abstracts on Colorectal Cancer from:</vt:lpstr>
      <vt:lpstr>Letter from ESDO</vt:lpstr>
      <vt:lpstr>ESDO Medical Oncology Slide Deck  Editors 2016</vt:lpstr>
      <vt:lpstr>Glossary</vt:lpstr>
      <vt:lpstr>Contents</vt:lpstr>
      <vt:lpstr>Colorectal Cancer</vt:lpstr>
      <vt:lpstr>LBA-01: Safety and efficacy of cobimetinib (cobi) and atezolizumab (atezo) in a Phase 1b study of metastatic colorectal cancer  (mCRC) – Bendell J, et al </vt:lpstr>
      <vt:lpstr>LBA-01: Safety and efficacy of cobimetinib (cobi) and atezolizumab (atezo) in a Phase 1b study of metastatic colorectal cancer  (mCRC) – Bendell J, et al </vt:lpstr>
      <vt:lpstr>LBA-01: Safety and efficacy of cobimetinib (cobi) and atezolizumab (atezo) in a Phase 1b study of metastatic colorectal cancer  (mCRC) – Bendell J, et al </vt:lpstr>
      <vt:lpstr>LBA-01: Safety and efficacy of cobimetinib (cobi) and atezolizumab (atezo) in a Phase 1b study of metastatic colorectal cancer  (mCRC) – Bendell J, et al </vt:lpstr>
      <vt:lpstr>LBA-05: First-line FOLFOX-4 ± cetuximab in Chinese patients with RAS-wild-type (wt) metastatic colorectal cancer (mCRC): The open-label, randomized phase 3 TAILOR trial – Liu T, et al </vt:lpstr>
      <vt:lpstr>LBA-05: First-line FOLFOX-4 ± cetuximab in Chinese patients with RAS-wild-type (wt) metastatic colorectal cancer (mCRC): The open-label, randomized phase 3 TAILOR trial – Liu T, et al </vt:lpstr>
      <vt:lpstr>LBA-05: First-line FOLFOX-4 ± cetuximab in Chinese patients with RAS-wild-type (wt) metastatic colorectal cancer (mCRC): The open-label, randomized phase 3 TAILOR trial – Liu T, et al </vt:lpstr>
      <vt:lpstr>LBA-05: First-line FOLFOX-4 ± cetuximab in Chinese patients with RAS-wild-type (wt) metastatic colorectal cancer (mCRC): The open-label, randomized phase 3 TAILOR trial – Liu T, et al </vt:lpstr>
      <vt:lpstr>O-011: Modified FOLFOXIRI (mFOLFOXIRI) plus cetuximab (cet), followed by cet or bevacizumab (bev) maintenance, in RAS/BRAF wt metastatic colorectal cancer (mCRC): Results of the phase II randomized MACBETH trial by GONO – Antoniotti C, et al </vt:lpstr>
      <vt:lpstr>O-011: Modified FOLFOXIRI (mFOLFOXIRI) plus cetuximab (cet), followed by cet or bevacizumab (bev) maintenance, in RAS/BRAF wt metastatic colorectal cancer (mCRC): Results of the phase II randomized MACBETH trial by GONO – Antoniotti C, et al </vt:lpstr>
      <vt:lpstr>O-011: Modified FOLFOXIRI (mFOLFOXIRI) plus cetuximab (cet), followed by cet or bevacizumab (bev) maintenance, in RAS/BRAF wt metastatic colorectal cancer (mCRC): Results of the phase II randomized MACBETH trial by GONO – Antoniotti C, et al </vt:lpstr>
      <vt:lpstr>O-023: Observational data outcomes of chemotherapy backbone for MSI-high metastatic colorectal cancer in molecular epidemiology of colorectal cancer study in Israel – Shulman K, et al </vt:lpstr>
      <vt:lpstr>O-023: Observational data outcomes of chemotherapy backbone for MSI-high metastatic colorectal cancer in molecular epidemiology of colorectal cancer study in Israel – Shulman K, et al </vt:lpstr>
      <vt:lpstr>O-023: Observational data outcomes of chemotherapy backbone for MSI-high metastatic colorectal cancer in molecular epidemiology of colorectal cancer study in Israel – Shulman K, et al </vt:lpstr>
      <vt:lpstr>O-023: Observational data outcomes of chemotherapy backbone for MSI-high metastatic colorectal cancer in molecular epidemiology of colorectal cancer study in Israel – Shulman K, et al </vt:lpstr>
      <vt:lpstr>O-026: Combination of encorafenib and cetuximab with or without alpelisib in patients with advanced BRAF-mutant colorectal cancer (BRAFm CRC): Phase 2 results – Tabernero J, et al </vt:lpstr>
      <vt:lpstr>O-026: Combination of encorafenib and cetuximab with or without alpelisib in patients with advanced BRAF-mutant colorectal cancer (BRAFm CRC): Phase 2 results – Tabernero J, et al </vt:lpstr>
      <vt:lpstr>O-026: Combination of encorafenib and cetuximab with or without alpelisib in patients with advanced BRAF-mutant colorectal cancer (BRAFm CRC): Phase 2 results – Tabernero J, et al </vt:lpstr>
      <vt:lpstr>O-026: Combination of encorafenib and cetuximab with or without alpelisib in patients with advanced BRAF-mutant colorectal cancer (BRAFm CRC): Phase 2 results – Tabernero J, et al </vt:lpstr>
      <vt:lpstr>O-027: A pivotal phase 3 Trial of MABp1 in advanced colorectal cancer – Hickish T, et al </vt:lpstr>
      <vt:lpstr>O-027: A pivotal phase 3 Trial of MABp1 in advanced colorectal cancer – Hickish T, et al </vt:lpstr>
      <vt:lpstr>O-027: A pivotal phase 3 Trial of MABp1 in advanced colorectal cancer – Hickish T, et al </vt:lpstr>
      <vt:lpstr>O-027: A pivotal phase 3 Trial of MABp1 in advanced colorectal cancer – Hickish T, et al </vt:lpstr>
      <vt:lpstr>Screening, biomarkers and prognostic markers</vt:lpstr>
      <vt:lpstr>O-012: Prognosis of lung metastases in patients with metastatic colorectal cancer: An ARCAD meta analysis – Henriques J, et al </vt:lpstr>
      <vt:lpstr>O-012: Prognosis of lung metastases in patients with metastatic colorectal cancer: An ARCAD meta analysis – Henriques J, et al </vt:lpstr>
      <vt:lpstr>O-013: A new nomogram for estimating 12-weeks survival in patients (pts) with chemorefractory metastatic colorectal cancer (mCRC) – Pietrantonio F, et al </vt:lpstr>
      <vt:lpstr>O-013: A new nomogram for estimating 12-weeks survival in patients (pts) with chemorefractory metastatic colorectal cancer (mCRC) – Pietrantonio F, et al </vt:lpstr>
      <vt:lpstr>O-013: A new nomogram for estimating 12-weeks survival in patients (pts) with chemorefractory metastatic colorectal cancer (mCRC) – Pietrantonio F, et al </vt:lpstr>
      <vt:lpstr>O-014: Evaluation of depth of response within a volumetric model in patients with metastatic colorectal cancer: Results of the SIRFLOX study – Heinemann V, et al </vt:lpstr>
      <vt:lpstr>O-014: Evaluation of depth of response within a volumetric model in patients with metastatic colorectal cancer: Results of the SIRFLOX study – Heinemann V, et al </vt:lpstr>
      <vt:lpstr>O-014: Evaluation of depth of response within a volumetric model in patients with metastatic colorectal cancer: Results of the SIRFLOX study – Heinemann V, et al </vt:lpstr>
      <vt:lpstr>O-015: Association between depth of response (DpR) and survival outcomes in RAS-wild-type (wt) patients with metastatic colorectal cancer (mCRC) receiving first-line FOLFOX or FOLFIRI plus cetuximab once-every-2-weeks in the APEC study – Cheng A-L, et al </vt:lpstr>
      <vt:lpstr>O-015: Association between depth of response (DpR) and survival outcomes in RAS-wild-type (wt) patients with metastatic colorectal cancer (mCRC) receiving first-line FOLFOX or FOLFIRI plus cetuximab once-every-2-weeks in the APEC study – Cheng A-L, et al </vt:lpstr>
      <vt:lpstr>O-015: Association between depth of response (DpR) and survival outcomes in RAS-wild-type (wt) patients with metastatic colorectal cancer (mCRC) receiving first-line FOLFOX or FOLFIRI plus cetuximab once-every-2-weeks in the APEC study – Cheng A-L, et al </vt:lpstr>
      <vt:lpstr>O-016: A prognostic marker for colorectal cancer: Combining analyses of ploidy and stroma – Fotheringham S, et al </vt:lpstr>
      <vt:lpstr>O-016: A prognostic marker for colorectal cancer: Combining analyses of ploidy and stroma – Fotheringham S, et al </vt:lpstr>
      <vt:lpstr>O-016: A prognostic marker for colorectal cancer: Combining analyses of ploidy and stroma – Fotheringham S, et al </vt:lpstr>
      <vt:lpstr>O-017: Can single nucleotide variants in TGFBR1 and SMAD7 modify colorectal screening recommendations? – Mahon GAT, et al </vt:lpstr>
      <vt:lpstr>O-017: Can single nucleotide variants in TGFBR1 and SMAD7 modify colorectal screening recommendations? – Mahon GAT, et al </vt:lpstr>
      <vt:lpstr>O-017: Can single nucleotide variants in TGFBR1 and SMAD7 modify colorectal screening recommendations? – Mahon GAT, et al </vt:lpstr>
      <vt:lpstr>O-018: Clinical application of targeted next generation sequencing for colorectal cancer patients: A multicentric Belgian experience  – Fontanges Q, et al </vt:lpstr>
      <vt:lpstr>O-018: Clinical application of targeted next generation sequencing for colorectal cancer patients: A multicentric Belgian experience  – Fontanges Q, et al </vt:lpstr>
      <vt:lpstr>O-018: Clinical application of targeted next generation sequencing for colorectal cancer patients: A multicentric Belgian experience  – Fontanges Q, et al </vt:lpstr>
      <vt:lpstr>O-024: Circulating tumor DNA extended RAS mutational analysis as a surrogate of mutational status of tumor samples in metastatic colorectal cancer and its impact on patient selection for anti-EGFR therapy – Grasselli J, et al </vt:lpstr>
      <vt:lpstr>O-024: Circulating tumor DNA extended RAS mutational analysis as a surrogate of mutational status of tumor samples in metastatic colorectal cancer and its impact on patient selection for anti-EGFR therapy – Grasselli J, et al </vt:lpstr>
      <vt:lpstr>O-024: Circulating tumor DNA extended RAS mutational analysis as a surrogate of mutational status of tumor samples in metastatic colorectal cancer and its impact on patient selection for anti-EGFR therapy – Grasselli J, et al </vt:lpstr>
      <vt:lpstr>O-024: Circulating tumor DNA extended RAS mutational analysis as a surrogate of mutational status of tumor samples in metastatic colorectal cancer and its impact on patient selection for anti-EGFR therapy – Grasselli J, et al </vt:lpstr>
      <vt:lpstr>Colon cancer</vt:lpstr>
      <vt:lpstr>O-010: An international phase III randomized, non-inferiority trial comparing 3 vs 6 months of oxaliplatin-based adjuvant chemotherapy for colon cancer: Compliance and safety of the phase III Japanese ACHIEVE trial – Eto T, et al </vt:lpstr>
      <vt:lpstr>O-010: An international phase III randomized, non-inferiority trial comparing 3 vs 6 months of oxaliplatin-based adjuvant chemotherapy for colon cancer: Compliance and safety of the phase III Japanese ACHIEVE trial – Eto T, et al </vt:lpstr>
      <vt:lpstr>O-010: An international phase III randomized, non-inferiority trial comparing 3 vs 6 months of oxaliplatin-based adjuvant chemotherapy for colon cancer: Compliance and safety of the phase III Japanese ACHIEVE trial – Eto T, et al </vt:lpstr>
      <vt:lpstr>RECtal cancer</vt:lpstr>
      <vt:lpstr>O-019: Outcome results of STAR-01, a randomized phase III trial comparing preoperative chemoradiation with or without oxaliplatin in locally advanced rectal cancer – Lonardi S, et al </vt:lpstr>
      <vt:lpstr>O-019: Outcome results of STAR-01, a randomized phase III trial comparing preoperative chemoradiation with or without oxaliplatin in locally advanced rectal cancer – Lonardi S, et al </vt:lpstr>
      <vt:lpstr>O-019: Outcome results of STAR-01, a randomized phase III trial comparing preoperative chemoradiation with or without oxaliplatin in locally advanced rectal cancer – Lonardi S, et al </vt:lpstr>
      <vt:lpstr>O-019: Outcome results of STAR-01, a randomized phase III trial comparing preoperative chemoradiation with or without oxaliplatin in locally advanced rectal cancer – Lonardi S, et al </vt:lpstr>
      <vt:lpstr>O-020: Impact of surgical site experience on treatment outcomes of fixed-cT3 and cT4 rectal cancer patients in phase III study comparing preoperative radiochemotherapy and short-course radiotherapy with consolidation chemotherapy (Polish-II study) – Wyrwicz L, et al </vt:lpstr>
      <vt:lpstr>O-020: Impact of surgical site experience on treatment outcomes of fixed-cT3 and cT4 rectal cancer patients in phase III study comparing preoperative radiochemotherapy and short-course radiotherapy with consolidation chemotherapy (Polish-II study) – Wyrwicz L, et al </vt:lpstr>
      <vt:lpstr>O-020: Impact of surgical site experience on treatment outcomes of fixed-cT3 and cT4 rectal cancer patients in phase III study comparing preoperative radiochemotherapy and short-course radiotherapy with consolidation chemotherapy (Polish-II study) – Wyrwicz L, et al </vt:lpstr>
      <vt:lpstr>O-021: Tailored strategy for locally-advanced rectal carcinoma: Preliminary results of a phase II multicenter trial  (GRECCAR 4) – Rouanet P, et al </vt:lpstr>
      <vt:lpstr>O-021: Tailored strategy for locally-advanced rectal carcinoma: Preliminary results of a phase II multicenter trial  (GRECCAR 4) – Rouanet P, et al </vt:lpstr>
      <vt:lpstr>O-021: Tailored strategy for locally-advanced rectal carcinoma: Preliminary results of a phase II multicenter trial  (GRECCAR 4) – Rouanet P, et al </vt:lpstr>
      <vt:lpstr>O-021: Tailored strategy for locally-advanced rectal carcinoma: Preliminary results of a phase II multicenter trial  (GRECCAR 4) – Rouanet P, et al </vt:lpstr>
      <vt:lpstr>Anal cancer</vt:lpstr>
      <vt:lpstr>O-022: A multi-institutional phase 2 study of single agent nivolumab in previously treated metastatic squamous cell carcinoma of the anal canal (SCCA) – Eng C, et al </vt:lpstr>
      <vt:lpstr>O-022: A multi-institutional phase 2 study of single agent nivolumab in previously treated metastatic squamous cell carcinoma of the anal canal (SCCA) – Eng C, et al </vt:lpstr>
      <vt:lpstr>O-022: A multi-institutional phase 2 study of single agent nivolumab in previously treated metastatic squamous cell carcinoma of the anal canal (SCCA) – Eng C, et al </vt:lpstr>
      <vt:lpstr>O-022: A multi-institutional phase 2 study of single agent nivolumab in previously treated metastatic squamous cell carcinoma of the anal canal (SCCA) – Eng C,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664</cp:revision>
  <dcterms:created xsi:type="dcterms:W3CDTF">2011-02-23T10:20:57Z</dcterms:created>
  <dcterms:modified xsi:type="dcterms:W3CDTF">2016-07-18T16:28:14Z</dcterms:modified>
</cp:coreProperties>
</file>